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3" r:id="rId4"/>
    <p:sldId id="258" r:id="rId5"/>
    <p:sldId id="272" r:id="rId6"/>
    <p:sldId id="261" r:id="rId7"/>
    <p:sldId id="263" r:id="rId8"/>
    <p:sldId id="264" r:id="rId9"/>
    <p:sldId id="274" r:id="rId10"/>
    <p:sldId id="268" r:id="rId11"/>
    <p:sldId id="271" r:id="rId12"/>
    <p:sldId id="266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4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25EF-4F5D-4D90-A377-A05715814460}" type="datetimeFigureOut">
              <a:rPr lang="en-CA" smtClean="0"/>
              <a:t>2021-06-09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DAC-D1E6-48D3-98BA-D86E6D2C74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620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25EF-4F5D-4D90-A377-A05715814460}" type="datetimeFigureOut">
              <a:rPr lang="en-CA" smtClean="0"/>
              <a:t>2021-06-09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DAC-D1E6-48D3-98BA-D86E6D2C74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243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25EF-4F5D-4D90-A377-A05715814460}" type="datetimeFigureOut">
              <a:rPr lang="en-CA" smtClean="0"/>
              <a:t>2021-06-09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DAC-D1E6-48D3-98BA-D86E6D2C74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886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25EF-4F5D-4D90-A377-A05715814460}" type="datetimeFigureOut">
              <a:rPr lang="en-CA" smtClean="0"/>
              <a:t>2021-06-09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DAC-D1E6-48D3-98BA-D86E6D2C74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86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25EF-4F5D-4D90-A377-A05715814460}" type="datetimeFigureOut">
              <a:rPr lang="en-CA" smtClean="0"/>
              <a:t>2021-06-09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DAC-D1E6-48D3-98BA-D86E6D2C74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7614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25EF-4F5D-4D90-A377-A05715814460}" type="datetimeFigureOut">
              <a:rPr lang="en-CA" smtClean="0"/>
              <a:t>2021-06-09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DAC-D1E6-48D3-98BA-D86E6D2C74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461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25EF-4F5D-4D90-A377-A05715814460}" type="datetimeFigureOut">
              <a:rPr lang="en-CA" smtClean="0"/>
              <a:t>2021-06-09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DAC-D1E6-48D3-98BA-D86E6D2C74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838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25EF-4F5D-4D90-A377-A05715814460}" type="datetimeFigureOut">
              <a:rPr lang="en-CA" smtClean="0"/>
              <a:t>2021-06-09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DAC-D1E6-48D3-98BA-D86E6D2C74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931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25EF-4F5D-4D90-A377-A05715814460}" type="datetimeFigureOut">
              <a:rPr lang="en-CA" smtClean="0"/>
              <a:t>2021-06-09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DAC-D1E6-48D3-98BA-D86E6D2C74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254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25EF-4F5D-4D90-A377-A05715814460}" type="datetimeFigureOut">
              <a:rPr lang="en-CA" smtClean="0"/>
              <a:t>2021-06-09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DAC-D1E6-48D3-98BA-D86E6D2C74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6561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25EF-4F5D-4D90-A377-A05715814460}" type="datetimeFigureOut">
              <a:rPr lang="en-CA" smtClean="0"/>
              <a:t>2021-06-09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DAC-D1E6-48D3-98BA-D86E6D2C74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782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A25EF-4F5D-4D90-A377-A05715814460}" type="datetimeFigureOut">
              <a:rPr lang="en-CA" smtClean="0"/>
              <a:t>2021-06-09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D0DAC-D1E6-48D3-98BA-D86E6D2C74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966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cohs.ca/oshanswers/chemicals/asbestos/effect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6600" b="1" dirty="0" smtClean="0"/>
              <a:t>Asbestos Awareness </a:t>
            </a:r>
            <a:endParaRPr lang="en-CA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US" dirty="0" smtClean="0"/>
              <a:t>[enter division name]</a:t>
            </a:r>
            <a:endParaRPr lang="en-CA" dirty="0" smtClean="0"/>
          </a:p>
        </p:txBody>
      </p:sp>
      <p:pic>
        <p:nvPicPr>
          <p:cNvPr id="4" name="Picture 3" descr="T:\Logos\Logos\Logos SASWH\High Res Files\Screen Versions\Logo\SASWH-logo-RGB_croppe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478" y="5521926"/>
            <a:ext cx="2505075" cy="723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036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48" y="145669"/>
            <a:ext cx="10515600" cy="878459"/>
          </a:xfrm>
        </p:spPr>
        <p:txBody>
          <a:bodyPr/>
          <a:lstStyle/>
          <a:p>
            <a:r>
              <a:rPr lang="en-CA" b="1" dirty="0" smtClean="0"/>
              <a:t>Health effects of asbestos exposure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1288"/>
            <a:ext cx="10515600" cy="50156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Everyone is exposed to asbestos at some time during their life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Low </a:t>
            </a:r>
            <a:r>
              <a:rPr lang="en-US" dirty="0"/>
              <a:t>levels of asbestos are present in the air, water and soil. Most people do not become ill from their exposure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People </a:t>
            </a:r>
            <a:r>
              <a:rPr lang="en-US" dirty="0"/>
              <a:t>who become ill from asbestos are usually those who are exposed to it on a regular basis, most often in a job where they work directly with the material or through substantial environmental contact.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a</a:t>
            </a:r>
            <a:r>
              <a:rPr lang="en-US" dirty="0" smtClean="0"/>
              <a:t>sbestos </a:t>
            </a:r>
            <a:r>
              <a:rPr lang="en-US" dirty="0"/>
              <a:t>is disturbed, it can travel through the air as very fine dust. As a result, it can enter the body through: </a:t>
            </a:r>
            <a:endParaRPr lang="en-US" dirty="0" smtClean="0"/>
          </a:p>
          <a:p>
            <a:pPr lvl="1"/>
            <a:r>
              <a:rPr lang="en-US" dirty="0" smtClean="0"/>
              <a:t>Inhalation </a:t>
            </a:r>
            <a:r>
              <a:rPr lang="en-US" dirty="0"/>
              <a:t>– which is the most common route </a:t>
            </a:r>
            <a:endParaRPr lang="en-US" dirty="0" smtClean="0"/>
          </a:p>
          <a:p>
            <a:pPr lvl="1"/>
            <a:r>
              <a:rPr lang="en-US" dirty="0" smtClean="0"/>
              <a:t>Ingestion </a:t>
            </a:r>
            <a:r>
              <a:rPr lang="en-US" dirty="0"/>
              <a:t>– fibers are inhaled , coughed out of the lungs in phlegm and then swallowed. From there, they can travel through the digestive system and become lodged in other </a:t>
            </a:r>
            <a:r>
              <a:rPr lang="en-US" dirty="0" smtClean="0"/>
              <a:t>organs </a:t>
            </a:r>
          </a:p>
          <a:p>
            <a:pPr lvl="1"/>
            <a:r>
              <a:rPr lang="en-US" dirty="0" smtClean="0"/>
              <a:t>Absorption </a:t>
            </a:r>
            <a:r>
              <a:rPr lang="en-US" dirty="0"/>
              <a:t>– through the skin – asbestos fibers can become imbedded in the </a:t>
            </a:r>
            <a:r>
              <a:rPr lang="en-US" dirty="0" smtClean="0"/>
              <a:t>skin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026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Definitions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 smtClean="0"/>
              <a:t>Abatement - </a:t>
            </a:r>
            <a:r>
              <a:rPr lang="en-CA" sz="2400" dirty="0"/>
              <a:t>Removing all or part of the </a:t>
            </a:r>
            <a:r>
              <a:rPr lang="en-CA" sz="2400" dirty="0" smtClean="0"/>
              <a:t>asbestos.</a:t>
            </a:r>
          </a:p>
          <a:p>
            <a:pPr marL="0" indent="0">
              <a:buNone/>
            </a:pPr>
            <a:r>
              <a:rPr lang="en-CA" dirty="0"/>
              <a:t>Asbestos </a:t>
            </a:r>
            <a:r>
              <a:rPr lang="en-CA" dirty="0" smtClean="0"/>
              <a:t>Control Plan - </a:t>
            </a:r>
            <a:r>
              <a:rPr lang="en-CA" sz="2400" dirty="0"/>
              <a:t>A program used to actively manage asbestos in the workplace. Includes </a:t>
            </a:r>
            <a:r>
              <a:rPr lang="en-CA" sz="2400" dirty="0" smtClean="0"/>
              <a:t>identification, inventories and inspections of </a:t>
            </a:r>
            <a:r>
              <a:rPr lang="en-CA" sz="2400" dirty="0"/>
              <a:t>asbestos containing materials, labelling systems, emergency response, </a:t>
            </a:r>
            <a:r>
              <a:rPr lang="en-CA" sz="2400" dirty="0" smtClean="0"/>
              <a:t>communication plan and training.</a:t>
            </a:r>
            <a:endParaRPr lang="en-CA" dirty="0"/>
          </a:p>
          <a:p>
            <a:pPr marL="0" indent="0">
              <a:buNone/>
            </a:pPr>
            <a:r>
              <a:rPr lang="en-CA" dirty="0" smtClean="0"/>
              <a:t>Containment - </a:t>
            </a:r>
            <a:r>
              <a:rPr lang="en-CA" sz="2400" dirty="0"/>
              <a:t>An isolated system designed to effectively contain fibres within a designated area where asbestos contained materials are handled. </a:t>
            </a:r>
            <a:endParaRPr lang="en-CA" sz="2400" dirty="0" smtClean="0"/>
          </a:p>
          <a:p>
            <a:pPr marL="0" indent="0">
              <a:buNone/>
            </a:pPr>
            <a:r>
              <a:rPr lang="en-CA" dirty="0" smtClean="0"/>
              <a:t>Encapsulation - </a:t>
            </a:r>
            <a:r>
              <a:rPr lang="en-CA" sz="2400" dirty="0" smtClean="0"/>
              <a:t>Sealing the surface of the asbestos with a product that prevents the fibres from being released.</a:t>
            </a:r>
          </a:p>
          <a:p>
            <a:pPr marL="0" indent="0">
              <a:buNone/>
            </a:pPr>
            <a:r>
              <a:rPr lang="en-CA" dirty="0" smtClean="0"/>
              <a:t>Enclosure - </a:t>
            </a:r>
            <a:r>
              <a:rPr lang="en-CA" sz="2400" dirty="0" smtClean="0"/>
              <a:t>Physical barrier that isolates asbestos containing materials from adjacent occupied areas. 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09585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Asbestos Control Plan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4792"/>
            <a:ext cx="10515600" cy="4695635"/>
          </a:xfrm>
        </p:spPr>
        <p:txBody>
          <a:bodyPr>
            <a:normAutofit fontScale="62500" lnSpcReduction="20000"/>
          </a:bodyPr>
          <a:lstStyle/>
          <a:p>
            <a:r>
              <a:rPr lang="en-CA" dirty="0" smtClean="0"/>
              <a:t>A plan shall be developed in consultation with the OHC and includes, but is not limited to:</a:t>
            </a:r>
          </a:p>
          <a:p>
            <a:pPr lvl="1"/>
            <a:r>
              <a:rPr lang="en-CA" dirty="0" smtClean="0"/>
              <a:t>Identification of asbestos containing materials</a:t>
            </a:r>
          </a:p>
          <a:p>
            <a:pPr lvl="1"/>
            <a:r>
              <a:rPr lang="en-CA" dirty="0" smtClean="0"/>
              <a:t>Written record, including location</a:t>
            </a:r>
          </a:p>
          <a:p>
            <a:pPr lvl="2"/>
            <a:r>
              <a:rPr lang="en-CA" dirty="0" smtClean="0"/>
              <a:t>Must be readily available to all staff</a:t>
            </a:r>
          </a:p>
          <a:p>
            <a:pPr lvl="1"/>
            <a:r>
              <a:rPr lang="en-CA" dirty="0" smtClean="0"/>
              <a:t>Labelling, placarding and clearing identified on a map or plan</a:t>
            </a:r>
          </a:p>
          <a:p>
            <a:pPr lvl="1"/>
            <a:r>
              <a:rPr lang="en-CA" dirty="0" smtClean="0"/>
              <a:t>Inspection, annually be a competent person ensuring to keep a written record to provide to the OHC</a:t>
            </a:r>
          </a:p>
          <a:p>
            <a:pPr lvl="1"/>
            <a:r>
              <a:rPr lang="en-CA" dirty="0" smtClean="0"/>
              <a:t>Communication plan</a:t>
            </a:r>
          </a:p>
          <a:p>
            <a:pPr lvl="1"/>
            <a:r>
              <a:rPr lang="en-CA" dirty="0" smtClean="0"/>
              <a:t>Training</a:t>
            </a:r>
          </a:p>
          <a:p>
            <a:pPr lvl="1"/>
            <a:r>
              <a:rPr lang="en-CA" dirty="0" smtClean="0"/>
              <a:t>Safe work procedures and practices</a:t>
            </a:r>
          </a:p>
          <a:p>
            <a:r>
              <a:rPr lang="en-CA" dirty="0" smtClean="0"/>
              <a:t>[Enter division name] recognizes its responsibility to ensure the health and safety of all staff and students.</a:t>
            </a:r>
          </a:p>
          <a:p>
            <a:r>
              <a:rPr lang="en-CA" i="1" dirty="0" smtClean="0"/>
              <a:t>The Occupational Health and Safety Regulations, 2020 </a:t>
            </a:r>
            <a:r>
              <a:rPr lang="en-CA" dirty="0" smtClean="0"/>
              <a:t>Section 2-1 and Part 23 addresses asbestos. </a:t>
            </a:r>
          </a:p>
          <a:p>
            <a:pPr lvl="1"/>
            <a:r>
              <a:rPr lang="en-CA" dirty="0" smtClean="0"/>
              <a:t>“Asbestos can and must be managed in the workplace”</a:t>
            </a:r>
          </a:p>
          <a:p>
            <a:r>
              <a:rPr lang="en-CA" i="1" dirty="0"/>
              <a:t>The Occupational Health and Safety Regulations, </a:t>
            </a:r>
            <a:r>
              <a:rPr lang="en-CA" i="1" dirty="0" smtClean="0"/>
              <a:t>2020</a:t>
            </a:r>
          </a:p>
          <a:p>
            <a:pPr lvl="1"/>
            <a:r>
              <a:rPr lang="en-US" dirty="0" smtClean="0"/>
              <a:t>New operations, Section 2-1 and Part 23 requires notification to be given to the </a:t>
            </a:r>
            <a:r>
              <a:rPr lang="en-US" dirty="0" err="1" smtClean="0"/>
              <a:t>Labour</a:t>
            </a:r>
            <a:r>
              <a:rPr lang="en-US" dirty="0" smtClean="0"/>
              <a:t> Relations Workplace Safety Division 14 days prior to a high risk asbestos process.</a:t>
            </a:r>
            <a:endParaRPr lang="en-CA" dirty="0" smtClean="0"/>
          </a:p>
          <a:p>
            <a:r>
              <a:rPr lang="en-CA" dirty="0" smtClean="0"/>
              <a:t>All asbestos related work taking place in any [enter division name] facilities must comply to the legislation. </a:t>
            </a:r>
          </a:p>
          <a:p>
            <a:r>
              <a:rPr lang="en-CA" dirty="0" smtClean="0"/>
              <a:t>Any questions or concerns please contact the Operations Supervisor. (Division specific) </a:t>
            </a:r>
          </a:p>
        </p:txBody>
      </p:sp>
    </p:spTree>
    <p:extLst>
      <p:ext uri="{BB962C8B-B14F-4D97-AF65-F5344CB8AC3E}">
        <p14:creationId xmlns:p14="http://schemas.microsoft.com/office/powerpoint/2010/main" val="97914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Resources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i="1" dirty="0"/>
              <a:t>The Occupational Health and Safety Regulations, </a:t>
            </a:r>
            <a:r>
              <a:rPr lang="en-CA" i="1" dirty="0" smtClean="0"/>
              <a:t>2020 </a:t>
            </a:r>
          </a:p>
          <a:p>
            <a:pPr lvl="1"/>
            <a:r>
              <a:rPr lang="en-US" dirty="0" smtClean="0"/>
              <a:t>Section 2-1 </a:t>
            </a:r>
            <a:endParaRPr lang="en-CA" dirty="0"/>
          </a:p>
          <a:p>
            <a:pPr lvl="1"/>
            <a:r>
              <a:rPr lang="en-CA" dirty="0" smtClean="0"/>
              <a:t>Part 23</a:t>
            </a:r>
          </a:p>
          <a:p>
            <a:r>
              <a:rPr lang="en-CA" dirty="0" smtClean="0"/>
              <a:t>Saskatchewan Asbestos Abatement Manual - Government of Saskatchewan </a:t>
            </a:r>
          </a:p>
          <a:p>
            <a:r>
              <a:rPr lang="en-CA" dirty="0" smtClean="0"/>
              <a:t>Safe Work Practices for Handling Asbestos- </a:t>
            </a:r>
            <a:r>
              <a:rPr lang="en-CA" dirty="0" err="1" smtClean="0"/>
              <a:t>WorkSafe</a:t>
            </a:r>
            <a:r>
              <a:rPr lang="en-CA" dirty="0" smtClean="0"/>
              <a:t> BC</a:t>
            </a:r>
          </a:p>
          <a:p>
            <a:r>
              <a:rPr lang="en-CA" dirty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www.ccohs.ca/oshanswers/chemicals/asbestos/effects.html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998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9808"/>
            <a:ext cx="10515600" cy="5427155"/>
          </a:xfrm>
        </p:spPr>
        <p:txBody>
          <a:bodyPr/>
          <a:lstStyle/>
          <a:p>
            <a:r>
              <a:rPr lang="en-US" dirty="0" smtClean="0"/>
              <a:t>This presentation is an Asbestos Awareness presentation only. </a:t>
            </a:r>
          </a:p>
          <a:p>
            <a:r>
              <a:rPr lang="en-US" dirty="0" smtClean="0"/>
              <a:t>Its purpose is to familiarize staff with asbestos, health effects associated hazards and recognition of asbestos materials in [enter division name] buildings. </a:t>
            </a:r>
          </a:p>
          <a:p>
            <a:r>
              <a:rPr lang="en-US" dirty="0" smtClean="0"/>
              <a:t>This presentation DOES NOT qualify staff/workers to remove or work with asbestos – it is only for general awareness information. </a:t>
            </a:r>
          </a:p>
          <a:p>
            <a:r>
              <a:rPr lang="en-US" dirty="0" smtClean="0"/>
              <a:t>In-depth training as well as worker experience is required for individuals to perform asbestos abatement.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1966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What is asbestos?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38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en-US" dirty="0"/>
              <a:t>The word "asbestos" comes from the Greek meaning "</a:t>
            </a:r>
            <a:r>
              <a:rPr lang="en-US" altLang="en-US" dirty="0">
                <a:solidFill>
                  <a:srgbClr val="FF0000"/>
                </a:solidFill>
              </a:rPr>
              <a:t>inextinguishable</a:t>
            </a:r>
            <a:r>
              <a:rPr lang="en-US" altLang="en-US" dirty="0"/>
              <a:t>.“  </a:t>
            </a:r>
          </a:p>
          <a:p>
            <a:endParaRPr lang="en-US" altLang="en-US" dirty="0"/>
          </a:p>
          <a:p>
            <a:r>
              <a:rPr lang="en-US" altLang="en-US" dirty="0"/>
              <a:t>Asbestos is a serious health hazard commonly found in our </a:t>
            </a:r>
            <a:r>
              <a:rPr lang="en-US" altLang="en-US" dirty="0" smtClean="0"/>
              <a:t>environment within our buildings </a:t>
            </a:r>
            <a:r>
              <a:rPr lang="en-US" altLang="en-US" dirty="0"/>
              <a:t>today. 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Employees who may work in buildings that contain asbestos </a:t>
            </a:r>
            <a:r>
              <a:rPr lang="en-US" altLang="en-US" dirty="0" smtClean="0"/>
              <a:t>must know </a:t>
            </a:r>
            <a:r>
              <a:rPr lang="en-US" altLang="en-US" dirty="0"/>
              <a:t>where it is found and how to avoid exposure. </a:t>
            </a:r>
            <a:endParaRPr lang="en-CA" dirty="0"/>
          </a:p>
        </p:txBody>
      </p:sp>
      <p:pic>
        <p:nvPicPr>
          <p:cNvPr id="4" name="Picture 5" descr="C:\Users\pam\AppData\Local\Microsoft\Windows\Temporary Internet Files\Content.IE5\N992NCR2\MC9001050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3832" y="2250447"/>
            <a:ext cx="68580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82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585"/>
            <a:ext cx="10515600" cy="1280160"/>
          </a:xfrm>
        </p:spPr>
        <p:txBody>
          <a:bodyPr/>
          <a:lstStyle/>
          <a:p>
            <a:r>
              <a:rPr lang="en-CA" b="1" dirty="0" smtClean="0"/>
              <a:t>Types of asbestos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0744"/>
            <a:ext cx="10515600" cy="5074919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/>
              <a:t>Asbestos is composed of six different types of natural minerals:</a:t>
            </a:r>
          </a:p>
          <a:p>
            <a:pPr marL="640080" lvl="1">
              <a:defRPr/>
            </a:pPr>
            <a:r>
              <a:rPr lang="en-US" sz="2800" dirty="0" smtClean="0"/>
              <a:t>Chrysotile (white asbestos)</a:t>
            </a:r>
            <a:endParaRPr lang="en-US" sz="2800" dirty="0"/>
          </a:p>
          <a:p>
            <a:pPr marL="640080" lvl="1">
              <a:defRPr/>
            </a:pPr>
            <a:r>
              <a:rPr lang="en-US" sz="2800" dirty="0" smtClean="0"/>
              <a:t>Amosite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(brown asbestos)		       Most </a:t>
            </a:r>
            <a:r>
              <a:rPr lang="en-US" altLang="en-US" sz="2800" dirty="0"/>
              <a:t>common types</a:t>
            </a:r>
            <a:endParaRPr lang="en-US" sz="2800" dirty="0"/>
          </a:p>
          <a:p>
            <a:pPr marL="640080" lvl="1">
              <a:defRPr/>
            </a:pPr>
            <a:r>
              <a:rPr lang="en-US" sz="2800" dirty="0" smtClean="0"/>
              <a:t>Crocidolite (blue asbestos)					</a:t>
            </a:r>
            <a:endParaRPr lang="en-US" sz="2800" dirty="0"/>
          </a:p>
          <a:p>
            <a:pPr marL="640080" lvl="1">
              <a:defRPr/>
            </a:pPr>
            <a:r>
              <a:rPr lang="en-US" sz="2800" dirty="0" err="1"/>
              <a:t>Tremolite</a:t>
            </a:r>
            <a:endParaRPr lang="en-US" sz="2800" dirty="0"/>
          </a:p>
          <a:p>
            <a:pPr marL="640080" lvl="1">
              <a:defRPr/>
            </a:pPr>
            <a:r>
              <a:rPr lang="en-US" sz="2800" dirty="0" err="1"/>
              <a:t>Actinolite</a:t>
            </a:r>
            <a:endParaRPr lang="en-US" sz="2800" dirty="0"/>
          </a:p>
          <a:p>
            <a:pPr marL="640080" lvl="1">
              <a:defRPr/>
            </a:pPr>
            <a:r>
              <a:rPr lang="en-US" sz="2800" dirty="0" err="1" smtClean="0"/>
              <a:t>Anthophyllite</a:t>
            </a:r>
            <a:r>
              <a:rPr lang="en-US" sz="2800" dirty="0" smtClean="0"/>
              <a:t>			</a:t>
            </a:r>
          </a:p>
          <a:p>
            <a:pPr marL="640080" lvl="1">
              <a:defRPr/>
            </a:pPr>
            <a:endParaRPr lang="en-US" sz="2800" dirty="0"/>
          </a:p>
          <a:p>
            <a:pPr marL="0" indent="-45720">
              <a:buNone/>
              <a:defRPr/>
            </a:pPr>
            <a:r>
              <a:rPr lang="en-US" dirty="0"/>
              <a:t>Of the six, three are used more commonly. Chrysotile is the most common, but it is not unusual to encounter Amosite, or Crocidolite as well. In many instances a single product will have a mixture of different asbestos types. </a:t>
            </a:r>
          </a:p>
          <a:p>
            <a:pPr marL="640080" lvl="1">
              <a:defRPr/>
            </a:pPr>
            <a:endParaRPr lang="en-US" sz="2800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ight Brace 3"/>
          <p:cNvSpPr/>
          <p:nvPr/>
        </p:nvSpPr>
        <p:spPr bwMode="auto">
          <a:xfrm>
            <a:off x="5372100" y="1783080"/>
            <a:ext cx="1447800" cy="114727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17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624" y="73153"/>
            <a:ext cx="10933176" cy="1161287"/>
          </a:xfrm>
        </p:spPr>
        <p:txBody>
          <a:bodyPr/>
          <a:lstStyle/>
          <a:p>
            <a:r>
              <a:rPr lang="en-CA" b="1" dirty="0" smtClean="0"/>
              <a:t>Asbestos facts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607" y="978408"/>
            <a:ext cx="9476234" cy="559612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All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types of asbestos tend to break into very tiny fibers.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These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individual fibers are so small they must be identified using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a microscope. </a:t>
            </a:r>
          </a:p>
          <a:p>
            <a:pPr>
              <a:defRPr/>
            </a:pPr>
            <a:r>
              <a:rPr lang="en-US" sz="2400" dirty="0" smtClean="0">
                <a:solidFill>
                  <a:srgbClr val="C00000"/>
                </a:solidFill>
              </a:rPr>
              <a:t>Some </a:t>
            </a:r>
            <a:r>
              <a:rPr lang="en-US" sz="2400" dirty="0">
                <a:solidFill>
                  <a:srgbClr val="C00000"/>
                </a:solidFill>
              </a:rPr>
              <a:t>fibers may be up to 700 times smaller than a human </a:t>
            </a:r>
            <a:r>
              <a:rPr lang="en-US" sz="2400" dirty="0" smtClean="0">
                <a:solidFill>
                  <a:srgbClr val="C00000"/>
                </a:solidFill>
              </a:rPr>
              <a:t>hair.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Because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asbestos fibers are so small, once released into the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air, they may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stay suspended there for hours or even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days.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Asbestos fibers are also virtually indestructible.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Resistant to chemicals and heat, and they are very stable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in the environment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.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Do not evaporate into air or dissolve in water, and they are not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broken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down over time.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Asbestos is probably the best insulator known to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man.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Asbestos fibrous material was regularly used in buildings until later 1990.</a:t>
            </a:r>
          </a:p>
          <a:p>
            <a:pPr>
              <a:spcBef>
                <a:spcPct val="50000"/>
              </a:spcBef>
              <a:defRPr/>
            </a:pPr>
            <a:endParaRPr lang="en-CA" sz="2400" dirty="0"/>
          </a:p>
        </p:txBody>
      </p:sp>
      <p:pic>
        <p:nvPicPr>
          <p:cNvPr id="4" name="Picture 2" descr="http://rds.yahoo.com/_ylt=A0WTb_7RNvBKhQ0BvnKjzbkF/SIG=12i3jcjdk/EXP=1257343057/**http%3A/www.rpwb.com/images/practiceareas/asbestos_attorne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841" y="2723427"/>
            <a:ext cx="2423159" cy="3735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2038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1"/>
            <a:ext cx="10549128" cy="923543"/>
          </a:xfrm>
        </p:spPr>
        <p:txBody>
          <a:bodyPr/>
          <a:lstStyle/>
          <a:p>
            <a:r>
              <a:rPr lang="en-CA" b="1" dirty="0" smtClean="0"/>
              <a:t>Asbestos containing products</a:t>
            </a:r>
            <a:endParaRPr lang="en-CA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8016" y="5245305"/>
            <a:ext cx="11292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                  HSE</a:t>
            </a:r>
            <a:r>
              <a:rPr lang="en-US" sz="1400" dirty="0"/>
              <a:t>, University of British </a:t>
            </a:r>
            <a:r>
              <a:rPr lang="en-US" sz="1400" dirty="0" smtClean="0"/>
              <a:t>Columbia: http</a:t>
            </a:r>
            <a:r>
              <a:rPr lang="en-US" sz="1400" dirty="0"/>
              <a:t>://www.hse.ubc.ca/safety/asbestosmanagement/typicalusesofasbestos.html</a:t>
            </a:r>
            <a:endParaRPr lang="en-CA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24" y="923544"/>
            <a:ext cx="8842248" cy="4398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710870"/>
            <a:ext cx="6096000" cy="923330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>
              <a:spcBef>
                <a:spcPct val="45000"/>
              </a:spcBef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Usually asbestos is mixed with other materials to actually form the products. Floor tiles, for example, may contain only a small percentage of asbestos.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1904" y="5710870"/>
            <a:ext cx="5245608" cy="923330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Depending on what the product is, the amount 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of asbestos in asbestos containing materials (ACM) may vary from 1%-100%.</a:t>
            </a:r>
          </a:p>
        </p:txBody>
      </p:sp>
    </p:spTree>
    <p:extLst>
      <p:ext uri="{BB962C8B-B14F-4D97-AF65-F5344CB8AC3E}">
        <p14:creationId xmlns:p14="http://schemas.microsoft.com/office/powerpoint/2010/main" val="109918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256" y="118873"/>
            <a:ext cx="10819544" cy="1033271"/>
          </a:xfrm>
        </p:spPr>
        <p:txBody>
          <a:bodyPr/>
          <a:lstStyle/>
          <a:p>
            <a:r>
              <a:rPr lang="en-CA" b="1" dirty="0" smtClean="0"/>
              <a:t>Classification of asbestos</a:t>
            </a:r>
            <a:endParaRPr lang="en-CA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3464" y="1179576"/>
            <a:ext cx="44317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Friable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Can be crushed between the fingers to a powered state when dry.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Easily </a:t>
            </a:r>
            <a:r>
              <a:rPr lang="en-US" sz="2400" dirty="0"/>
              <a:t>release asbestos </a:t>
            </a:r>
            <a:r>
              <a:rPr lang="en-US" sz="2400" dirty="0" smtClean="0"/>
              <a:t>fibers.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Presents </a:t>
            </a:r>
            <a:r>
              <a:rPr lang="en-US" sz="2400" dirty="0"/>
              <a:t>the highest hazard as minor disturbance can easily result in </a:t>
            </a:r>
            <a:r>
              <a:rPr lang="en-US" sz="2400" dirty="0" smtClean="0"/>
              <a:t>exposure.</a:t>
            </a:r>
            <a:endParaRPr lang="en-CA" sz="24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008" y="4595896"/>
            <a:ext cx="2240279" cy="19718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38545" y="1179576"/>
            <a:ext cx="52212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Non-friable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Can not be damaged by hand   pressure.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Asbestos </a:t>
            </a:r>
            <a:r>
              <a:rPr lang="en-US" sz="2400" dirty="0"/>
              <a:t>containing material bound in a resin matrix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Does </a:t>
            </a:r>
            <a:r>
              <a:rPr lang="en-US" sz="2400" dirty="0"/>
              <a:t>not easily release asbestos </a:t>
            </a:r>
            <a:r>
              <a:rPr lang="en-US" sz="2400" dirty="0" smtClean="0"/>
              <a:t>fibers.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Presents </a:t>
            </a:r>
            <a:r>
              <a:rPr lang="en-US" sz="2400" dirty="0"/>
              <a:t>a lower hazard as disturbance requires more </a:t>
            </a:r>
            <a:r>
              <a:rPr lang="en-US" sz="2400" dirty="0" smtClean="0"/>
              <a:t>effort. </a:t>
            </a:r>
            <a:endParaRPr lang="en-CA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9132" y="4595896"/>
            <a:ext cx="2532281" cy="1971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6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917" y="64009"/>
            <a:ext cx="10644883" cy="841247"/>
          </a:xfrm>
        </p:spPr>
        <p:txBody>
          <a:bodyPr/>
          <a:lstStyle/>
          <a:p>
            <a:r>
              <a:rPr lang="en-CA" b="1" dirty="0" smtClean="0"/>
              <a:t>Asbestos exposure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969264"/>
            <a:ext cx="11475720" cy="5376672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Asbestos removal and building renovation &amp; demolition have the greatest </a:t>
            </a:r>
            <a:r>
              <a:rPr lang="en-US" altLang="en-US" dirty="0" smtClean="0"/>
              <a:t>exposures.</a:t>
            </a:r>
          </a:p>
          <a:p>
            <a:r>
              <a:rPr lang="en-US" altLang="en-US" dirty="0" smtClean="0"/>
              <a:t>Disturbing or removing insulation, roofing shingles or siding containing asbestos.</a:t>
            </a:r>
          </a:p>
          <a:p>
            <a:pPr lvl="1"/>
            <a:r>
              <a:rPr lang="en-US" dirty="0"/>
              <a:t>If asbestos is disturbed, small </a:t>
            </a:r>
            <a:r>
              <a:rPr lang="en-US" dirty="0" smtClean="0"/>
              <a:t>fibers </a:t>
            </a:r>
            <a:r>
              <a:rPr lang="en-US" dirty="0"/>
              <a:t>are released into the air.</a:t>
            </a:r>
            <a:endParaRPr lang="en-US" altLang="en-US" dirty="0" smtClean="0"/>
          </a:p>
          <a:p>
            <a:r>
              <a:rPr lang="en-US" altLang="en-US" dirty="0" smtClean="0"/>
              <a:t>Sanding or scraping older surface treatments containing asbestos.</a:t>
            </a:r>
          </a:p>
          <a:p>
            <a:pPr lvl="1"/>
            <a:r>
              <a:rPr lang="en-US" altLang="en-US" dirty="0" smtClean="0"/>
              <a:t>Vinyl floor tile			</a:t>
            </a:r>
          </a:p>
          <a:p>
            <a:pPr lvl="1"/>
            <a:r>
              <a:rPr lang="en-US" altLang="en-US" dirty="0" smtClean="0"/>
              <a:t>Roofing tar paper</a:t>
            </a:r>
          </a:p>
          <a:p>
            <a:pPr lvl="1"/>
            <a:r>
              <a:rPr lang="en-US" altLang="en-US" dirty="0" smtClean="0"/>
              <a:t>Spackling</a:t>
            </a:r>
          </a:p>
          <a:p>
            <a:pPr lvl="1"/>
            <a:r>
              <a:rPr lang="en-US" altLang="en-US" dirty="0" smtClean="0"/>
              <a:t>Sealants, paint, putty , caulking or </a:t>
            </a:r>
            <a:r>
              <a:rPr lang="en-US" altLang="en-US" dirty="0"/>
              <a:t>d</a:t>
            </a:r>
            <a:r>
              <a:rPr lang="en-US" altLang="en-US" dirty="0" smtClean="0"/>
              <a:t>rywall</a:t>
            </a:r>
          </a:p>
          <a:p>
            <a:r>
              <a:rPr lang="en-US" altLang="en-US" dirty="0" smtClean="0"/>
              <a:t>Professions that may be exposed to asbestos (including but not limited to):</a:t>
            </a:r>
          </a:p>
          <a:p>
            <a:pPr lvl="1"/>
            <a:r>
              <a:rPr lang="en-US" altLang="en-US" dirty="0" smtClean="0"/>
              <a:t>Carpenters</a:t>
            </a:r>
          </a:p>
          <a:p>
            <a:pPr lvl="1"/>
            <a:r>
              <a:rPr lang="en-US" altLang="en-US" dirty="0" smtClean="0"/>
              <a:t>Plumbers</a:t>
            </a:r>
          </a:p>
          <a:p>
            <a:pPr lvl="1"/>
            <a:r>
              <a:rPr lang="en-US" altLang="en-US" dirty="0" smtClean="0"/>
              <a:t>Roofers</a:t>
            </a:r>
          </a:p>
          <a:p>
            <a:pPr lvl="1"/>
            <a:r>
              <a:rPr lang="en-US" altLang="en-US" dirty="0" smtClean="0"/>
              <a:t>Construction workers/demolition </a:t>
            </a:r>
          </a:p>
          <a:p>
            <a:pPr lvl="1"/>
            <a:r>
              <a:rPr lang="en-US" altLang="en-US" dirty="0" smtClean="0"/>
              <a:t>Insulation installers</a:t>
            </a:r>
          </a:p>
          <a:p>
            <a:pPr lvl="1"/>
            <a:r>
              <a:rPr lang="en-US" altLang="en-US" dirty="0" smtClean="0"/>
              <a:t>Caretakers/custodial/housekeepers  </a:t>
            </a:r>
            <a:endParaRPr lang="en-US" altLang="en-US" dirty="0"/>
          </a:p>
          <a:p>
            <a:pPr marL="457200" lvl="1" indent="0">
              <a:spcAft>
                <a:spcPct val="15000"/>
              </a:spcAft>
              <a:buClr>
                <a:schemeClr val="bg2"/>
              </a:buClr>
              <a:buNone/>
            </a:pP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225552" y="6345936"/>
            <a:ext cx="556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www.healthycanadians.gc.ca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217961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145669"/>
            <a:ext cx="10878312" cy="878459"/>
          </a:xfrm>
        </p:spPr>
        <p:txBody>
          <a:bodyPr>
            <a:normAutofit/>
          </a:bodyPr>
          <a:lstStyle/>
          <a:p>
            <a:r>
              <a:rPr lang="en-CA" b="1" dirty="0"/>
              <a:t>Health effects of asbestos exposure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36" y="925286"/>
            <a:ext cx="10951464" cy="5251677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altLang="en-US" dirty="0" smtClean="0"/>
              <a:t>Three common diseases linked to asbestos exposure:</a:t>
            </a:r>
          </a:p>
          <a:p>
            <a:pPr lvl="1">
              <a:buClr>
                <a:schemeClr val="tx1"/>
              </a:buClr>
            </a:pPr>
            <a:r>
              <a:rPr lang="en-US" altLang="en-US" dirty="0" smtClean="0"/>
              <a:t>Mesothelioma</a:t>
            </a:r>
            <a:endParaRPr lang="en-US" altLang="en-US" dirty="0"/>
          </a:p>
          <a:p>
            <a:pPr lvl="1">
              <a:buClr>
                <a:schemeClr val="tx1"/>
              </a:buClr>
            </a:pPr>
            <a:r>
              <a:rPr lang="en-US" altLang="en-US" dirty="0"/>
              <a:t>Lung Cancer </a:t>
            </a:r>
          </a:p>
          <a:p>
            <a:pPr lvl="1">
              <a:buClr>
                <a:schemeClr val="tx1"/>
              </a:buClr>
            </a:pPr>
            <a:r>
              <a:rPr lang="en-US" altLang="en-US" dirty="0" smtClean="0"/>
              <a:t>Asbestosis</a:t>
            </a:r>
          </a:p>
          <a:p>
            <a:pPr>
              <a:buClr>
                <a:schemeClr val="tx1"/>
              </a:buClr>
            </a:pPr>
            <a:r>
              <a:rPr lang="en-US" dirty="0" smtClean="0"/>
              <a:t>Asbestos-related </a:t>
            </a:r>
            <a:r>
              <a:rPr lang="en-US" dirty="0"/>
              <a:t>lung diseases are the number one cause of work-related fatalities in the province of Saskatchewan. </a:t>
            </a:r>
            <a:endParaRPr lang="en-US" dirty="0" smtClean="0"/>
          </a:p>
          <a:p>
            <a:pPr lvl="1">
              <a:buClr>
                <a:schemeClr val="tx1"/>
              </a:buClr>
            </a:pPr>
            <a:r>
              <a:rPr lang="en-US" dirty="0"/>
              <a:t>In particular, mesothelioma and other asbestos-related lung diseases were responsible for approximately 26 per cent of the 390 fatalities accepted by the Saskatchewan WCB in the last decade (2010-2019). </a:t>
            </a:r>
            <a:endParaRPr lang="en-US" dirty="0" smtClean="0"/>
          </a:p>
          <a:p>
            <a:pPr lvl="1">
              <a:buClr>
                <a:schemeClr val="tx1"/>
              </a:buClr>
            </a:pPr>
            <a:r>
              <a:rPr lang="en-US" dirty="0" smtClean="0"/>
              <a:t>In </a:t>
            </a:r>
            <a:r>
              <a:rPr lang="en-US" dirty="0"/>
              <a:t>2019, 47 per cent of work-related fatalities were a result of occupational diseases</a:t>
            </a:r>
            <a:r>
              <a:rPr lang="en-US" dirty="0" smtClean="0"/>
              <a:t>.</a:t>
            </a:r>
          </a:p>
          <a:p>
            <a:pPr lvl="1">
              <a:buClr>
                <a:schemeClr val="tx1"/>
              </a:buClr>
            </a:pPr>
            <a:r>
              <a:rPr lang="en-US" dirty="0" smtClean="0"/>
              <a:t>The risk of injury to health caused by the inhalation of asbestos is increased by smoking.  </a:t>
            </a:r>
            <a:endParaRPr lang="en-US" dirty="0"/>
          </a:p>
          <a:p>
            <a:pPr>
              <a:buClr>
                <a:schemeClr val="tx2"/>
              </a:buClr>
            </a:pPr>
            <a:endParaRPr lang="en-US" dirty="0"/>
          </a:p>
          <a:p>
            <a:pPr>
              <a:buClr>
                <a:schemeClr val="tx2"/>
              </a:buClr>
            </a:pPr>
            <a:endParaRPr lang="en-US" altLang="en-US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Flowchart: Process 3"/>
          <p:cNvSpPr/>
          <p:nvPr/>
        </p:nvSpPr>
        <p:spPr>
          <a:xfrm>
            <a:off x="8930105" y="145669"/>
            <a:ext cx="3190231" cy="2169742"/>
          </a:xfrm>
          <a:prstGeom prst="flowChartProcess">
            <a:avLst/>
          </a:prstGeom>
          <a:ln>
            <a:solidFill>
              <a:srgbClr val="0070C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Could take 20 years for one asbestos fiber to turn into one of these deadly diseases </a:t>
            </a:r>
          </a:p>
          <a:p>
            <a:pPr algn="ctr">
              <a:defRPr/>
            </a:pPr>
            <a:endParaRPr lang="en-US" sz="1600" dirty="0"/>
          </a:p>
          <a:p>
            <a:pPr algn="ctr">
              <a:defRPr/>
            </a:pPr>
            <a:r>
              <a:rPr lang="en-US" sz="1600" dirty="0"/>
              <a:t>Always protect yourself if you suspect asbestos</a:t>
            </a:r>
          </a:p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66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1049</Words>
  <Application>Microsoft Office PowerPoint</Application>
  <PresentationFormat>Widescreen</PresentationFormat>
  <Paragraphs>115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Asbestos Awareness </vt:lpstr>
      <vt:lpstr>PowerPoint Presentation</vt:lpstr>
      <vt:lpstr>What is asbestos?</vt:lpstr>
      <vt:lpstr>Types of asbestos</vt:lpstr>
      <vt:lpstr>Asbestos facts</vt:lpstr>
      <vt:lpstr>Asbestos containing products</vt:lpstr>
      <vt:lpstr>Classification of asbestos</vt:lpstr>
      <vt:lpstr>Asbestos exposure</vt:lpstr>
      <vt:lpstr>Health effects of asbestos exposure </vt:lpstr>
      <vt:lpstr>Health effects of asbestos exposure </vt:lpstr>
      <vt:lpstr>Definitions</vt:lpstr>
      <vt:lpstr>Asbestos Control Plan</vt:lpstr>
      <vt:lpstr>Resources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Asbestos Awareness</dc:title>
  <dc:creator>Griffin, Carolyn SASWH</dc:creator>
  <cp:lastModifiedBy>Griffin, Carolyn SASWH</cp:lastModifiedBy>
  <cp:revision>52</cp:revision>
  <dcterms:created xsi:type="dcterms:W3CDTF">2020-08-28T16:37:27Z</dcterms:created>
  <dcterms:modified xsi:type="dcterms:W3CDTF">2021-06-09T17:29:56Z</dcterms:modified>
</cp:coreProperties>
</file>