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57" r:id="rId3"/>
    <p:sldId id="272" r:id="rId4"/>
    <p:sldId id="287" r:id="rId5"/>
    <p:sldId id="271" r:id="rId6"/>
    <p:sldId id="273" r:id="rId7"/>
    <p:sldId id="274" r:id="rId8"/>
    <p:sldId id="285" r:id="rId9"/>
    <p:sldId id="275" r:id="rId10"/>
    <p:sldId id="286" r:id="rId11"/>
    <p:sldId id="288" r:id="rId12"/>
    <p:sldId id="277" r:id="rId13"/>
    <p:sldId id="278" r:id="rId14"/>
    <p:sldId id="279" r:id="rId15"/>
    <p:sldId id="280" r:id="rId16"/>
    <p:sldId id="281" r:id="rId17"/>
    <p:sldId id="282" r:id="rId18"/>
    <p:sldId id="283" r:id="rId19"/>
    <p:sldId id="284" r:id="rId20"/>
    <p:sldId id="261" r:id="rId2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howGuides="1">
      <p:cViewPr varScale="1">
        <p:scale>
          <a:sx n="67" d="100"/>
          <a:sy n="67" d="100"/>
        </p:scale>
        <p:origin x="1176" y="48"/>
      </p:cViewPr>
      <p:guideLst>
        <p:guide orient="horz" pos="2160"/>
        <p:guide pos="2880"/>
      </p:guideLst>
    </p:cSldViewPr>
  </p:slideViewPr>
  <p:notesTextViewPr>
    <p:cViewPr>
      <p:scale>
        <a:sx n="1" d="1"/>
        <a:sy n="1" d="1"/>
      </p:scale>
      <p:origin x="0" y="0"/>
    </p:cViewPr>
  </p:notesTextViewPr>
  <p:notesViewPr>
    <p:cSldViewPr>
      <p:cViewPr varScale="1">
        <p:scale>
          <a:sx n="48" d="100"/>
          <a:sy n="48" d="100"/>
        </p:scale>
        <p:origin x="2616"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583" cy="481876"/>
          </a:xfrm>
          <a:prstGeom prst="rect">
            <a:avLst/>
          </a:prstGeom>
        </p:spPr>
        <p:txBody>
          <a:bodyPr vert="horz" lIns="94851" tIns="47425" rIns="94851" bIns="47425" rtlCol="0"/>
          <a:lstStyle>
            <a:lvl1pPr algn="l">
              <a:defRPr sz="1200"/>
            </a:lvl1pPr>
          </a:lstStyle>
          <a:p>
            <a:r>
              <a:rPr lang="en-CA" dirty="0" smtClean="0"/>
              <a:t>SASWH Fit Testing Orientation</a:t>
            </a:r>
            <a:endParaRPr lang="en-CA" dirty="0"/>
          </a:p>
        </p:txBody>
      </p:sp>
      <p:sp>
        <p:nvSpPr>
          <p:cNvPr id="3" name="Date Placeholder 2"/>
          <p:cNvSpPr>
            <a:spLocks noGrp="1"/>
          </p:cNvSpPr>
          <p:nvPr>
            <p:ph type="dt" sz="quarter" idx="1"/>
          </p:nvPr>
        </p:nvSpPr>
        <p:spPr>
          <a:xfrm>
            <a:off x="4142963" y="0"/>
            <a:ext cx="3170583" cy="481876"/>
          </a:xfrm>
          <a:prstGeom prst="rect">
            <a:avLst/>
          </a:prstGeom>
        </p:spPr>
        <p:txBody>
          <a:bodyPr vert="horz" lIns="94851" tIns="47425" rIns="94851" bIns="47425" rtlCol="0"/>
          <a:lstStyle>
            <a:lvl1pPr algn="r">
              <a:defRPr sz="1200"/>
            </a:lvl1pPr>
          </a:lstStyle>
          <a:p>
            <a:r>
              <a:rPr lang="en-US" smtClean="0"/>
              <a:t>May 1-2020 r-Apr2021</a:t>
            </a:r>
            <a:endParaRPr lang="en-CA" dirty="0"/>
          </a:p>
        </p:txBody>
      </p:sp>
      <p:sp>
        <p:nvSpPr>
          <p:cNvPr id="4" name="Footer Placeholder 3"/>
          <p:cNvSpPr>
            <a:spLocks noGrp="1"/>
          </p:cNvSpPr>
          <p:nvPr>
            <p:ph type="ftr" sz="quarter" idx="2"/>
          </p:nvPr>
        </p:nvSpPr>
        <p:spPr>
          <a:xfrm>
            <a:off x="1" y="9119324"/>
            <a:ext cx="3170583" cy="481876"/>
          </a:xfrm>
          <a:prstGeom prst="rect">
            <a:avLst/>
          </a:prstGeom>
        </p:spPr>
        <p:txBody>
          <a:bodyPr vert="horz" lIns="94851" tIns="47425" rIns="94851" bIns="47425" rtlCol="0" anchor="b"/>
          <a:lstStyle>
            <a:lvl1pPr algn="l">
              <a:defRPr sz="1200"/>
            </a:lvl1pPr>
          </a:lstStyle>
          <a:p>
            <a:endParaRPr lang="en-CA"/>
          </a:p>
        </p:txBody>
      </p:sp>
      <p:sp>
        <p:nvSpPr>
          <p:cNvPr id="5" name="Slide Number Placeholder 4"/>
          <p:cNvSpPr>
            <a:spLocks noGrp="1"/>
          </p:cNvSpPr>
          <p:nvPr>
            <p:ph type="sldNum" sz="quarter" idx="3"/>
          </p:nvPr>
        </p:nvSpPr>
        <p:spPr>
          <a:xfrm>
            <a:off x="4142963" y="9119324"/>
            <a:ext cx="3170583" cy="481876"/>
          </a:xfrm>
          <a:prstGeom prst="rect">
            <a:avLst/>
          </a:prstGeom>
        </p:spPr>
        <p:txBody>
          <a:bodyPr vert="horz" lIns="94851" tIns="47425" rIns="94851" bIns="47425" rtlCol="0" anchor="b"/>
          <a:lstStyle>
            <a:lvl1pPr algn="r">
              <a:defRPr sz="1200"/>
            </a:lvl1pPr>
          </a:lstStyle>
          <a:p>
            <a:fld id="{1488AAE6-CA10-4560-A5A2-662850DD2D2E}" type="slidenum">
              <a:rPr lang="en-CA" smtClean="0"/>
              <a:t>‹#›</a:t>
            </a:fld>
            <a:endParaRPr lang="en-CA"/>
          </a:p>
        </p:txBody>
      </p:sp>
    </p:spTree>
    <p:extLst>
      <p:ext uri="{BB962C8B-B14F-4D97-AF65-F5344CB8AC3E}">
        <p14:creationId xmlns:p14="http://schemas.microsoft.com/office/powerpoint/2010/main" val="335849813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293" tIns="48146" rIns="96293" bIns="48146" rtlCol="0"/>
          <a:lstStyle>
            <a:lvl1pPr algn="l">
              <a:defRPr sz="1200"/>
            </a:lvl1pPr>
          </a:lstStyle>
          <a:p>
            <a:r>
              <a:rPr lang="en-CA" dirty="0" smtClean="0"/>
              <a:t>SASWH Fit Testing - orientation</a:t>
            </a:r>
            <a:endParaRPr lang="en-CA" dirty="0"/>
          </a:p>
        </p:txBody>
      </p:sp>
      <p:sp>
        <p:nvSpPr>
          <p:cNvPr id="3" name="Date Placeholder 2"/>
          <p:cNvSpPr>
            <a:spLocks noGrp="1"/>
          </p:cNvSpPr>
          <p:nvPr>
            <p:ph type="dt" idx="1"/>
          </p:nvPr>
        </p:nvSpPr>
        <p:spPr>
          <a:xfrm>
            <a:off x="4143587" y="0"/>
            <a:ext cx="3169920" cy="480060"/>
          </a:xfrm>
          <a:prstGeom prst="rect">
            <a:avLst/>
          </a:prstGeom>
        </p:spPr>
        <p:txBody>
          <a:bodyPr vert="horz" lIns="96293" tIns="48146" rIns="96293" bIns="48146" rtlCol="0"/>
          <a:lstStyle>
            <a:lvl1pPr algn="r">
              <a:defRPr sz="1200"/>
            </a:lvl1pPr>
          </a:lstStyle>
          <a:p>
            <a:r>
              <a:rPr lang="en-US" smtClean="0"/>
              <a:t>May 1-2020 r-Apr2021</a:t>
            </a:r>
            <a:endParaRPr lang="en-CA"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293" tIns="48146" rIns="96293" bIns="48146" rtlCol="0" anchor="ctr"/>
          <a:lstStyle/>
          <a:p>
            <a:endParaRPr lang="en-CA"/>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293" tIns="48146" rIns="96293" bIns="481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9119473"/>
            <a:ext cx="3169920" cy="480060"/>
          </a:xfrm>
          <a:prstGeom prst="rect">
            <a:avLst/>
          </a:prstGeom>
        </p:spPr>
        <p:txBody>
          <a:bodyPr vert="horz" lIns="96293" tIns="48146" rIns="96293" bIns="48146" rtlCol="0" anchor="b"/>
          <a:lstStyle>
            <a:lvl1pPr algn="l">
              <a:defRPr sz="1200"/>
            </a:lvl1pPr>
          </a:lstStyle>
          <a:p>
            <a:endParaRPr lang="en-CA"/>
          </a:p>
        </p:txBody>
      </p:sp>
      <p:sp>
        <p:nvSpPr>
          <p:cNvPr id="7" name="Slide Number Placeholder 6"/>
          <p:cNvSpPr>
            <a:spLocks noGrp="1"/>
          </p:cNvSpPr>
          <p:nvPr>
            <p:ph type="sldNum" sz="quarter" idx="5"/>
          </p:nvPr>
        </p:nvSpPr>
        <p:spPr>
          <a:xfrm>
            <a:off x="4143587" y="9119473"/>
            <a:ext cx="3169920" cy="480060"/>
          </a:xfrm>
          <a:prstGeom prst="rect">
            <a:avLst/>
          </a:prstGeom>
        </p:spPr>
        <p:txBody>
          <a:bodyPr vert="horz" lIns="96293" tIns="48146" rIns="96293" bIns="48146" rtlCol="0" anchor="b"/>
          <a:lstStyle>
            <a:lvl1pPr algn="r">
              <a:defRPr sz="1200"/>
            </a:lvl1pPr>
          </a:lstStyle>
          <a:p>
            <a:fld id="{3F30239F-3150-4A59-A506-5887556C8FFF}" type="slidenum">
              <a:rPr lang="en-CA" smtClean="0"/>
              <a:t>‹#›</a:t>
            </a:fld>
            <a:endParaRPr lang="en-CA"/>
          </a:p>
        </p:txBody>
      </p:sp>
    </p:spTree>
    <p:extLst>
      <p:ext uri="{BB962C8B-B14F-4D97-AF65-F5344CB8AC3E}">
        <p14:creationId xmlns:p14="http://schemas.microsoft.com/office/powerpoint/2010/main" val="226743233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Welcome,</a:t>
            </a:r>
            <a:r>
              <a:rPr lang="en-CA" baseline="0" dirty="0" smtClean="0"/>
              <a:t> opening remarks</a:t>
            </a:r>
            <a:endParaRPr lang="en-CA" dirty="0"/>
          </a:p>
        </p:txBody>
      </p:sp>
      <p:sp>
        <p:nvSpPr>
          <p:cNvPr id="4" name="Slide Number Placeholder 3"/>
          <p:cNvSpPr>
            <a:spLocks noGrp="1"/>
          </p:cNvSpPr>
          <p:nvPr>
            <p:ph type="sldNum" sz="quarter" idx="10"/>
          </p:nvPr>
        </p:nvSpPr>
        <p:spPr/>
        <p:txBody>
          <a:bodyPr/>
          <a:lstStyle/>
          <a:p>
            <a:fld id="{3F30239F-3150-4A59-A506-5887556C8FFF}" type="slidenum">
              <a:rPr lang="en-CA" smtClean="0"/>
              <a:t>1</a:t>
            </a:fld>
            <a:endParaRPr lang="en-CA"/>
          </a:p>
        </p:txBody>
      </p:sp>
      <p:sp>
        <p:nvSpPr>
          <p:cNvPr id="5" name="Date Placeholder 4"/>
          <p:cNvSpPr>
            <a:spLocks noGrp="1"/>
          </p:cNvSpPr>
          <p:nvPr>
            <p:ph type="dt" idx="11"/>
          </p:nvPr>
        </p:nvSpPr>
        <p:spPr/>
        <p:txBody>
          <a:bodyPr/>
          <a:lstStyle/>
          <a:p>
            <a:r>
              <a:rPr lang="en-US" smtClean="0"/>
              <a:t>May 1-2020 r-Apr2021</a:t>
            </a:r>
            <a:endParaRPr lang="en-CA" dirty="0"/>
          </a:p>
        </p:txBody>
      </p:sp>
    </p:spTree>
    <p:extLst>
      <p:ext uri="{BB962C8B-B14F-4D97-AF65-F5344CB8AC3E}">
        <p14:creationId xmlns:p14="http://schemas.microsoft.com/office/powerpoint/2010/main" val="44299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3F30239F-3150-4A59-A506-5887556C8FFF}" type="slidenum">
              <a:rPr lang="en-CA" smtClean="0"/>
              <a:t>5</a:t>
            </a:fld>
            <a:endParaRPr lang="en-CA"/>
          </a:p>
        </p:txBody>
      </p:sp>
      <p:sp>
        <p:nvSpPr>
          <p:cNvPr id="5" name="Date Placeholder 4"/>
          <p:cNvSpPr>
            <a:spLocks noGrp="1"/>
          </p:cNvSpPr>
          <p:nvPr>
            <p:ph type="dt" idx="11"/>
          </p:nvPr>
        </p:nvSpPr>
        <p:spPr/>
        <p:txBody>
          <a:bodyPr/>
          <a:lstStyle/>
          <a:p>
            <a:r>
              <a:rPr lang="en-US" smtClean="0"/>
              <a:t>May 1-2020 r-Apr2021</a:t>
            </a:r>
            <a:endParaRPr lang="en-CA" dirty="0"/>
          </a:p>
        </p:txBody>
      </p:sp>
    </p:spTree>
    <p:extLst>
      <p:ext uri="{BB962C8B-B14F-4D97-AF65-F5344CB8AC3E}">
        <p14:creationId xmlns:p14="http://schemas.microsoft.com/office/powerpoint/2010/main" val="1912309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2021-05-17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15736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2021-05-17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134456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2021-05-17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452165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4FC6DF8-8D30-4ECD-A909-C127FDE805F9}" type="datetimeFigureOut">
              <a:rPr lang="en-CA" smtClean="0"/>
              <a:t>2021-05-17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2948476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2021-05-17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9800" y="6289475"/>
            <a:ext cx="2738193" cy="432000"/>
          </a:xfrm>
          <a:prstGeom prst="rect">
            <a:avLst/>
          </a:prstGeom>
        </p:spPr>
      </p:pic>
    </p:spTree>
    <p:extLst>
      <p:ext uri="{BB962C8B-B14F-4D97-AF65-F5344CB8AC3E}">
        <p14:creationId xmlns:p14="http://schemas.microsoft.com/office/powerpoint/2010/main" val="4044228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FC6DF8-8D30-4ECD-A909-C127FDE805F9}" type="datetimeFigureOut">
              <a:rPr lang="en-CA" smtClean="0"/>
              <a:t>2021-05-17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32745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4FC6DF8-8D30-4ECD-A909-C127FDE805F9}" type="datetimeFigureOut">
              <a:rPr lang="en-CA" smtClean="0"/>
              <a:t>2021-05-17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1163229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4FC6DF8-8D30-4ECD-A909-C127FDE805F9}" type="datetimeFigureOut">
              <a:rPr lang="en-CA" smtClean="0"/>
              <a:t>2021-05-17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82122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4FC6DF8-8D30-4ECD-A909-C127FDE805F9}" type="datetimeFigureOut">
              <a:rPr lang="en-CA" smtClean="0"/>
              <a:t>2021-05-17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424742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C6DF8-8D30-4ECD-A909-C127FDE805F9}" type="datetimeFigureOut">
              <a:rPr lang="en-CA" smtClean="0"/>
              <a:t>2021-05-17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273201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C6DF8-8D30-4ECD-A909-C127FDE805F9}" type="datetimeFigureOut">
              <a:rPr lang="en-CA" smtClean="0"/>
              <a:t>2021-05-17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508810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C6DF8-8D30-4ECD-A909-C127FDE805F9}" type="datetimeFigureOut">
              <a:rPr lang="en-CA" smtClean="0"/>
              <a:t>2021-05-17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689249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C6DF8-8D30-4ECD-A909-C127FDE805F9}" type="datetimeFigureOut">
              <a:rPr lang="en-CA" smtClean="0"/>
              <a:t>2021-05-17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01299-4A67-4C23-BCA8-286A1B950CED}" type="slidenum">
              <a:rPr lang="en-CA" smtClean="0"/>
              <a:t>‹#›</a:t>
            </a:fld>
            <a:endParaRPr lang="en-CA"/>
          </a:p>
        </p:txBody>
      </p:sp>
    </p:spTree>
    <p:extLst>
      <p:ext uri="{BB962C8B-B14F-4D97-AF65-F5344CB8AC3E}">
        <p14:creationId xmlns:p14="http://schemas.microsoft.com/office/powerpoint/2010/main" val="4247160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google.ca/url?sa=i&amp;rct=j&amp;q=emergency+exit&amp;source=images&amp;cd=&amp;cad=rja&amp;docid=cpnf_HulbxC40M&amp;tbnid=KUMTUFIs5P6NwM:&amp;ved=0CAUQjRw&amp;url=http://www.diyderby.co.uk/emergency-exit-sign--300-x-200--code-1516-1024-p.asp&amp;ei=QLCsUdr6KbHAiwKK4oGIAw&amp;bvm=bv.47244034,d.cGE&amp;psig=AFQjCNEHeDDTSshOuxMPcGStjXgRJUFY3Q&amp;ust=1370358160572824" TargetMode="External"/><Relationship Id="rId3" Type="http://schemas.openxmlformats.org/officeDocument/2006/relationships/hyperlink" Target="http://www.google.ca/url?sa=i&amp;rct=j&amp;q=smoke+free+logo&amp;source=images&amp;cd=&amp;cad=rja&amp;docid=OrqWvQgo8nFXXM&amp;tbnid=_WXEHF8c4TeGUM:&amp;ved=0CAUQjRw&amp;url=http://www.notobacco.org/photos/&amp;ei=LiKmUdr_BOXDigK99oCYBA&amp;bvm=bv.47008514,d.cGE&amp;psig=AFQjCNELvIo1YNXruUGiFUYEW71Ljuqc_w&amp;ust=1369928615805221" TargetMode="External"/><Relationship Id="rId7"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gif"/><Relationship Id="rId9" Type="http://schemas.openxmlformats.org/officeDocument/2006/relationships/image" Target="../media/image8.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5"/>
          <p:cNvSpPr txBox="1">
            <a:spLocks/>
          </p:cNvSpPr>
          <p:nvPr/>
        </p:nvSpPr>
        <p:spPr>
          <a:xfrm>
            <a:off x="245616" y="2514600"/>
            <a:ext cx="8635754" cy="141081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6600" b="1" dirty="0" smtClean="0">
                <a:latin typeface="Arial" pitchFamily="34" charset="0"/>
                <a:cs typeface="Arial" pitchFamily="34" charset="0"/>
              </a:rPr>
              <a:t>Respirator Fit Test</a:t>
            </a:r>
          </a:p>
          <a:p>
            <a:pPr marL="0" indent="0" algn="ctr">
              <a:buNone/>
            </a:pPr>
            <a:r>
              <a:rPr lang="en-US" sz="6600" b="1" dirty="0" smtClean="0">
                <a:latin typeface="Arial" pitchFamily="34" charset="0"/>
                <a:cs typeface="Arial" pitchFamily="34" charset="0"/>
              </a:rPr>
              <a:t>Orientation</a:t>
            </a:r>
          </a:p>
          <a:p>
            <a:pPr marL="0" indent="0" algn="ctr">
              <a:buNone/>
            </a:pPr>
            <a:r>
              <a:rPr lang="en-US" sz="1600" b="1" dirty="0" smtClean="0">
                <a:latin typeface="Arial" pitchFamily="34" charset="0"/>
                <a:cs typeface="Arial" pitchFamily="34" charset="0"/>
              </a:rPr>
              <a:t>April 2021</a:t>
            </a:r>
            <a:endParaRPr lang="en-US" sz="1600" b="1" dirty="0">
              <a:latin typeface="Arial" pitchFamily="34" charset="0"/>
              <a:cs typeface="Arial" pitchFamily="34" charset="0"/>
            </a:endParaRPr>
          </a:p>
        </p:txBody>
      </p:sp>
      <p:sp>
        <p:nvSpPr>
          <p:cNvPr id="14" name="Title 3"/>
          <p:cNvSpPr txBox="1">
            <a:spLocks/>
          </p:cNvSpPr>
          <p:nvPr/>
        </p:nvSpPr>
        <p:spPr>
          <a:xfrm>
            <a:off x="246355" y="3962400"/>
            <a:ext cx="8652769" cy="5334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5400" b="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US" sz="2800" dirty="0">
              <a:latin typeface="Arial" pitchFamily="34" charset="0"/>
              <a:cs typeface="Arial"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5" y="0"/>
            <a:ext cx="9147745" cy="1743075"/>
          </a:xfrm>
          <a:prstGeom prst="rect">
            <a:avLst/>
          </a:prstGeom>
        </p:spPr>
      </p:pic>
    </p:spTree>
    <p:extLst>
      <p:ext uri="{BB962C8B-B14F-4D97-AF65-F5344CB8AC3E}">
        <p14:creationId xmlns:p14="http://schemas.microsoft.com/office/powerpoint/2010/main" val="3892760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CSA Standard Z94.4-18</a:t>
            </a:r>
            <a:endParaRPr lang="en-CA" b="1" dirty="0"/>
          </a:p>
        </p:txBody>
      </p:sp>
      <p:sp>
        <p:nvSpPr>
          <p:cNvPr id="3" name="Content Placeholder 2"/>
          <p:cNvSpPr>
            <a:spLocks noGrp="1"/>
          </p:cNvSpPr>
          <p:nvPr>
            <p:ph idx="1"/>
          </p:nvPr>
        </p:nvSpPr>
        <p:spPr/>
        <p:txBody>
          <a:bodyPr>
            <a:normAutofit fontScale="70000" lnSpcReduction="20000"/>
          </a:bodyPr>
          <a:lstStyle/>
          <a:p>
            <a:pPr marL="0" indent="15875">
              <a:buFont typeface="Times" pitchFamily="18" charset="0"/>
              <a:buNone/>
            </a:pPr>
            <a:r>
              <a:rPr lang="en-US" b="1" i="1" dirty="0" smtClean="0"/>
              <a:t>Users of Respirators are responsible to:</a:t>
            </a:r>
            <a:endParaRPr lang="en-US" b="1" dirty="0" smtClean="0"/>
          </a:p>
          <a:p>
            <a:pPr lvl="0"/>
            <a:r>
              <a:rPr lang="en-US" dirty="0"/>
              <a:t>follow all written </a:t>
            </a:r>
            <a:r>
              <a:rPr lang="en-US" dirty="0" smtClean="0"/>
              <a:t>procedures – use, inspection, maintenance, storage</a:t>
            </a:r>
            <a:endParaRPr lang="en-CA" dirty="0"/>
          </a:p>
          <a:p>
            <a:pPr lvl="0"/>
            <a:r>
              <a:rPr lang="en-US" dirty="0"/>
              <a:t>follow all requirements for respirator </a:t>
            </a:r>
            <a:r>
              <a:rPr lang="en-US" dirty="0" smtClean="0"/>
              <a:t>use</a:t>
            </a:r>
            <a:endParaRPr lang="en-CA" dirty="0"/>
          </a:p>
          <a:p>
            <a:pPr lvl="0"/>
            <a:r>
              <a:rPr lang="en-US" dirty="0"/>
              <a:t>participate in refresher training and demonstrate ongoing competent use of your respiratory protective </a:t>
            </a:r>
            <a:r>
              <a:rPr lang="en-US" dirty="0" smtClean="0"/>
              <a:t>equipment</a:t>
            </a:r>
            <a:endParaRPr lang="en-CA" dirty="0"/>
          </a:p>
          <a:p>
            <a:pPr lvl="0"/>
            <a:r>
              <a:rPr lang="en-US" dirty="0"/>
              <a:t>protect your own health and safety as well as that of fellow </a:t>
            </a:r>
            <a:r>
              <a:rPr lang="en-US" dirty="0" smtClean="0"/>
              <a:t>employees</a:t>
            </a:r>
            <a:endParaRPr lang="en-CA" dirty="0"/>
          </a:p>
          <a:p>
            <a:pPr lvl="0"/>
            <a:r>
              <a:rPr lang="en-US" dirty="0"/>
              <a:t>inform your supervisor if concerns arise with equipment, process, procedures, health etc., which will affect the safe and efficient use of respiratory equipment</a:t>
            </a:r>
            <a:endParaRPr lang="en-CA" dirty="0"/>
          </a:p>
          <a:p>
            <a:pPr lvl="0"/>
            <a:r>
              <a:rPr lang="en-US" dirty="0"/>
              <a:t>remove any respirator from service that you determine is defective and report it to your supervisor</a:t>
            </a:r>
            <a:endParaRPr lang="en-CA" dirty="0"/>
          </a:p>
          <a:p>
            <a:pPr lvl="0"/>
            <a:r>
              <a:rPr lang="en-US" dirty="0"/>
              <a:t>perform user seal checks after donning a tight-fitting respirator.</a:t>
            </a:r>
            <a:endParaRPr lang="en-CA" dirty="0"/>
          </a:p>
          <a:p>
            <a:pPr marL="0" indent="15875">
              <a:buFont typeface="Times" pitchFamily="18" charset="0"/>
              <a:buNone/>
            </a:pPr>
            <a:endParaRPr lang="en-US" i="1" dirty="0"/>
          </a:p>
          <a:p>
            <a:pPr marL="0" indent="15875">
              <a:buFont typeface="Times" pitchFamily="18" charset="0"/>
              <a:buNone/>
            </a:pPr>
            <a:endParaRPr lang="en-US" i="1" dirty="0"/>
          </a:p>
          <a:p>
            <a:endParaRPr lang="en-CA" dirty="0"/>
          </a:p>
        </p:txBody>
      </p:sp>
    </p:spTree>
    <p:extLst>
      <p:ext uri="{BB962C8B-B14F-4D97-AF65-F5344CB8AC3E}">
        <p14:creationId xmlns:p14="http://schemas.microsoft.com/office/powerpoint/2010/main" val="2978899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Respiratory Hazards</a:t>
            </a:r>
            <a:endParaRPr lang="en-CA" b="1" dirty="0"/>
          </a:p>
        </p:txBody>
      </p:sp>
      <p:sp>
        <p:nvSpPr>
          <p:cNvPr id="4" name="Text Placeholder 3"/>
          <p:cNvSpPr>
            <a:spLocks noGrp="1"/>
          </p:cNvSpPr>
          <p:nvPr>
            <p:ph type="body" idx="1"/>
          </p:nvPr>
        </p:nvSpPr>
        <p:spPr/>
        <p:txBody>
          <a:bodyPr/>
          <a:lstStyle/>
          <a:p>
            <a:r>
              <a:rPr lang="en-CA" dirty="0" smtClean="0"/>
              <a:t>Oxygen deficient</a:t>
            </a:r>
            <a:endParaRPr lang="en-CA" dirty="0"/>
          </a:p>
        </p:txBody>
      </p:sp>
      <p:sp>
        <p:nvSpPr>
          <p:cNvPr id="3" name="Content Placeholder 2"/>
          <p:cNvSpPr>
            <a:spLocks noGrp="1"/>
          </p:cNvSpPr>
          <p:nvPr>
            <p:ph sz="half" idx="2"/>
          </p:nvPr>
        </p:nvSpPr>
        <p:spPr/>
        <p:txBody>
          <a:bodyPr>
            <a:normAutofit/>
          </a:bodyPr>
          <a:lstStyle/>
          <a:p>
            <a:pPr>
              <a:buFont typeface="Wingdings" panose="05000000000000000000" pitchFamily="2" charset="2"/>
              <a:buChar char="§"/>
            </a:pPr>
            <a:r>
              <a:rPr lang="en-CA" i="1" dirty="0" smtClean="0"/>
              <a:t>Oxygen levels have decreased</a:t>
            </a:r>
          </a:p>
          <a:p>
            <a:pPr>
              <a:buFont typeface="Wingdings" panose="05000000000000000000" pitchFamily="2" charset="2"/>
              <a:buChar char="§"/>
            </a:pPr>
            <a:r>
              <a:rPr lang="en-CA" i="1" dirty="0" smtClean="0"/>
              <a:t>Never enter suspected or confirmed oxygen depleted environments unless specifically trained to do so</a:t>
            </a:r>
          </a:p>
          <a:p>
            <a:pPr>
              <a:buFont typeface="Wingdings" panose="05000000000000000000" pitchFamily="2" charset="2"/>
              <a:buChar char="§"/>
            </a:pPr>
            <a:r>
              <a:rPr lang="en-CA" i="1" dirty="0" smtClean="0"/>
              <a:t>Always check with your supervisor</a:t>
            </a:r>
            <a:endParaRPr lang="en-CA" i="1" dirty="0"/>
          </a:p>
        </p:txBody>
      </p:sp>
      <p:sp>
        <p:nvSpPr>
          <p:cNvPr id="5" name="Text Placeholder 4"/>
          <p:cNvSpPr>
            <a:spLocks noGrp="1"/>
          </p:cNvSpPr>
          <p:nvPr>
            <p:ph type="body" sz="quarter" idx="3"/>
          </p:nvPr>
        </p:nvSpPr>
        <p:spPr/>
        <p:txBody>
          <a:bodyPr/>
          <a:lstStyle/>
          <a:p>
            <a:r>
              <a:rPr lang="en-CA" dirty="0" smtClean="0"/>
              <a:t>Air borne contaminants</a:t>
            </a:r>
            <a:endParaRPr lang="en-CA" dirty="0"/>
          </a:p>
        </p:txBody>
      </p:sp>
      <p:sp>
        <p:nvSpPr>
          <p:cNvPr id="6" name="Content Placeholder 5"/>
          <p:cNvSpPr>
            <a:spLocks noGrp="1"/>
          </p:cNvSpPr>
          <p:nvPr>
            <p:ph sz="quarter" idx="4"/>
          </p:nvPr>
        </p:nvSpPr>
        <p:spPr/>
        <p:txBody>
          <a:bodyPr/>
          <a:lstStyle/>
          <a:p>
            <a:pPr>
              <a:buFont typeface="Wingdings" panose="05000000000000000000" pitchFamily="2" charset="2"/>
              <a:buChar char="§"/>
            </a:pPr>
            <a:r>
              <a:rPr lang="en-US" i="1" dirty="0"/>
              <a:t>Biological</a:t>
            </a:r>
          </a:p>
          <a:p>
            <a:pPr>
              <a:buFont typeface="Wingdings" panose="05000000000000000000" pitchFamily="2" charset="2"/>
              <a:buChar char="§"/>
            </a:pPr>
            <a:r>
              <a:rPr lang="en-US" i="1" dirty="0"/>
              <a:t>Dust</a:t>
            </a:r>
          </a:p>
          <a:p>
            <a:pPr>
              <a:buFont typeface="Wingdings" panose="05000000000000000000" pitchFamily="2" charset="2"/>
              <a:buChar char="§"/>
            </a:pPr>
            <a:r>
              <a:rPr lang="en-US" i="1" dirty="0" err="1"/>
              <a:t>Vapours</a:t>
            </a:r>
            <a:endParaRPr lang="en-US" i="1" dirty="0"/>
          </a:p>
          <a:p>
            <a:pPr>
              <a:buFont typeface="Wingdings" panose="05000000000000000000" pitchFamily="2" charset="2"/>
              <a:buChar char="§"/>
            </a:pPr>
            <a:r>
              <a:rPr lang="en-US" i="1" dirty="0"/>
              <a:t>Fumes</a:t>
            </a:r>
          </a:p>
          <a:p>
            <a:pPr>
              <a:buFont typeface="Wingdings" panose="05000000000000000000" pitchFamily="2" charset="2"/>
              <a:buChar char="§"/>
            </a:pPr>
            <a:r>
              <a:rPr lang="en-US" i="1" dirty="0"/>
              <a:t>Fibers</a:t>
            </a:r>
          </a:p>
          <a:p>
            <a:pPr>
              <a:buFont typeface="Wingdings" panose="05000000000000000000" pitchFamily="2" charset="2"/>
              <a:buChar char="§"/>
            </a:pPr>
            <a:r>
              <a:rPr lang="en-US" i="1" dirty="0"/>
              <a:t>Gases</a:t>
            </a:r>
          </a:p>
          <a:p>
            <a:endParaRPr lang="en-CA" dirty="0"/>
          </a:p>
        </p:txBody>
      </p:sp>
    </p:spTree>
    <p:extLst>
      <p:ext uri="{BB962C8B-B14F-4D97-AF65-F5344CB8AC3E}">
        <p14:creationId xmlns:p14="http://schemas.microsoft.com/office/powerpoint/2010/main" val="573947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Respirators</a:t>
            </a:r>
            <a:endParaRPr lang="en-CA" b="1" dirty="0"/>
          </a:p>
        </p:txBody>
      </p:sp>
      <p:sp>
        <p:nvSpPr>
          <p:cNvPr id="3" name="Content Placeholder 2"/>
          <p:cNvSpPr>
            <a:spLocks noGrp="1"/>
          </p:cNvSpPr>
          <p:nvPr>
            <p:ph idx="1"/>
          </p:nvPr>
        </p:nvSpPr>
        <p:spPr/>
        <p:txBody>
          <a:bodyPr>
            <a:normAutofit/>
          </a:bodyPr>
          <a:lstStyle/>
          <a:p>
            <a:pPr marL="0" indent="15875">
              <a:buFont typeface="Times" pitchFamily="18" charset="0"/>
              <a:buNone/>
            </a:pPr>
            <a:r>
              <a:rPr lang="en-US" i="1" dirty="0" smtClean="0"/>
              <a:t>Disposable – used once and thrown away</a:t>
            </a:r>
          </a:p>
          <a:p>
            <a:pPr marL="0" indent="15875">
              <a:buFont typeface="Times" pitchFamily="18" charset="0"/>
              <a:buNone/>
            </a:pPr>
            <a:endParaRPr lang="en-US" i="1" dirty="0"/>
          </a:p>
          <a:p>
            <a:pPr marL="0" indent="15875">
              <a:buFont typeface="Times" pitchFamily="18" charset="0"/>
              <a:buNone/>
            </a:pPr>
            <a:r>
              <a:rPr lang="en-US" i="1" dirty="0" smtClean="0"/>
              <a:t>Elastomeric – re-usable; non-powered and powered</a:t>
            </a:r>
          </a:p>
          <a:p>
            <a:pPr marL="0" indent="15875">
              <a:buFont typeface="Times" pitchFamily="18" charset="0"/>
              <a:buNone/>
            </a:pPr>
            <a:endParaRPr lang="en-US" i="1" dirty="0"/>
          </a:p>
          <a:p>
            <a:pPr marL="0" indent="15875">
              <a:buFont typeface="Times" pitchFamily="18" charset="0"/>
              <a:buNone/>
            </a:pPr>
            <a:r>
              <a:rPr lang="en-US" i="1" dirty="0" smtClean="0"/>
              <a:t>Both disposable and elastomeric respirators must be fit tested appropriately</a:t>
            </a:r>
          </a:p>
          <a:p>
            <a:pPr marL="0" indent="15875">
              <a:buFont typeface="Times" pitchFamily="18" charset="0"/>
              <a:buNone/>
            </a:pPr>
            <a:endParaRPr lang="en-US" i="1" dirty="0"/>
          </a:p>
          <a:p>
            <a:pPr marL="0" indent="15875">
              <a:buFont typeface="Times" pitchFamily="18" charset="0"/>
              <a:buNone/>
            </a:pPr>
            <a:endParaRPr lang="en-US" i="1" dirty="0"/>
          </a:p>
          <a:p>
            <a:endParaRPr lang="en-CA" dirty="0"/>
          </a:p>
        </p:txBody>
      </p:sp>
    </p:spTree>
    <p:extLst>
      <p:ext uri="{BB962C8B-B14F-4D97-AF65-F5344CB8AC3E}">
        <p14:creationId xmlns:p14="http://schemas.microsoft.com/office/powerpoint/2010/main" val="1811231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Hazards</a:t>
            </a:r>
            <a:endParaRPr lang="en-CA" b="1" dirty="0"/>
          </a:p>
        </p:txBody>
      </p:sp>
      <p:sp>
        <p:nvSpPr>
          <p:cNvPr id="3" name="Content Placeholder 2"/>
          <p:cNvSpPr>
            <a:spLocks noGrp="1"/>
          </p:cNvSpPr>
          <p:nvPr>
            <p:ph idx="1"/>
          </p:nvPr>
        </p:nvSpPr>
        <p:spPr/>
        <p:txBody>
          <a:bodyPr>
            <a:normAutofit/>
          </a:bodyPr>
          <a:lstStyle/>
          <a:p>
            <a:pPr marL="0" indent="15875">
              <a:buFont typeface="Times" pitchFamily="18" charset="0"/>
              <a:buNone/>
            </a:pPr>
            <a:r>
              <a:rPr lang="en-US" i="1" dirty="0" smtClean="0"/>
              <a:t>OH&amp;S Regulations 7-2, 3-11</a:t>
            </a:r>
          </a:p>
          <a:p>
            <a:pPr marL="0" indent="15875">
              <a:buFont typeface="Times" pitchFamily="18" charset="0"/>
              <a:buNone/>
            </a:pPr>
            <a:endParaRPr lang="en-US" i="1" dirty="0"/>
          </a:p>
          <a:p>
            <a:pPr>
              <a:buFont typeface="Wingdings" panose="05000000000000000000" pitchFamily="2" charset="2"/>
              <a:buChar char="§"/>
            </a:pPr>
            <a:r>
              <a:rPr lang="en-US" i="1" dirty="0" smtClean="0"/>
              <a:t>Know the hazards associated with work tasks</a:t>
            </a:r>
          </a:p>
          <a:p>
            <a:pPr>
              <a:buFont typeface="Wingdings" panose="05000000000000000000" pitchFamily="2" charset="2"/>
              <a:buChar char="§"/>
            </a:pPr>
            <a:r>
              <a:rPr lang="en-US" i="1" dirty="0" smtClean="0"/>
              <a:t>Know how to protect yourself</a:t>
            </a:r>
          </a:p>
          <a:p>
            <a:pPr>
              <a:buFont typeface="Wingdings" panose="05000000000000000000" pitchFamily="2" charset="2"/>
              <a:buChar char="§"/>
            </a:pPr>
            <a:r>
              <a:rPr lang="en-US" i="1" dirty="0" smtClean="0"/>
              <a:t>Know signs/symptoms that might present themselves in cases of overexposure</a:t>
            </a:r>
            <a:endParaRPr lang="en-US" i="1" dirty="0"/>
          </a:p>
          <a:p>
            <a:endParaRPr lang="en-CA" dirty="0"/>
          </a:p>
        </p:txBody>
      </p:sp>
    </p:spTree>
    <p:extLst>
      <p:ext uri="{BB962C8B-B14F-4D97-AF65-F5344CB8AC3E}">
        <p14:creationId xmlns:p14="http://schemas.microsoft.com/office/powerpoint/2010/main" val="12154392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Respiratory Fit Test</a:t>
            </a:r>
            <a:endParaRPr lang="en-CA" b="1" dirty="0"/>
          </a:p>
        </p:txBody>
      </p:sp>
      <p:sp>
        <p:nvSpPr>
          <p:cNvPr id="3" name="Content Placeholder 2"/>
          <p:cNvSpPr>
            <a:spLocks noGrp="1"/>
          </p:cNvSpPr>
          <p:nvPr>
            <p:ph idx="1"/>
          </p:nvPr>
        </p:nvSpPr>
        <p:spPr/>
        <p:txBody>
          <a:bodyPr>
            <a:normAutofit/>
          </a:bodyPr>
          <a:lstStyle/>
          <a:p>
            <a:pPr marL="0" indent="15875">
              <a:buFont typeface="Times" pitchFamily="18" charset="0"/>
              <a:buNone/>
            </a:pPr>
            <a:r>
              <a:rPr lang="en-US" i="1" dirty="0" smtClean="0"/>
              <a:t>Orientation for everyone</a:t>
            </a:r>
          </a:p>
          <a:p>
            <a:pPr marL="0" indent="15875">
              <a:buFont typeface="Times" pitchFamily="18" charset="0"/>
              <a:buNone/>
            </a:pPr>
            <a:endParaRPr lang="en-US" sz="1600" i="1" dirty="0" smtClean="0"/>
          </a:p>
          <a:p>
            <a:pPr marL="0" indent="15875">
              <a:buFont typeface="Times" pitchFamily="18" charset="0"/>
              <a:buNone/>
            </a:pPr>
            <a:r>
              <a:rPr lang="en-US" i="1" dirty="0" smtClean="0"/>
              <a:t>User </a:t>
            </a:r>
            <a:r>
              <a:rPr lang="en-US" i="1" dirty="0"/>
              <a:t>s</a:t>
            </a:r>
            <a:r>
              <a:rPr lang="en-US" i="1" dirty="0" smtClean="0"/>
              <a:t>creening form required</a:t>
            </a:r>
          </a:p>
          <a:p>
            <a:pPr marL="0" indent="15875">
              <a:buFont typeface="Times" pitchFamily="18" charset="0"/>
              <a:buNone/>
            </a:pPr>
            <a:endParaRPr lang="en-US" sz="1600" i="1" dirty="0" smtClean="0"/>
          </a:p>
          <a:p>
            <a:pPr marL="0" indent="15875">
              <a:buFont typeface="Times" pitchFamily="18" charset="0"/>
              <a:buNone/>
            </a:pPr>
            <a:r>
              <a:rPr lang="en-US" i="1" dirty="0" smtClean="0"/>
              <a:t>Fit tester will </a:t>
            </a:r>
            <a:r>
              <a:rPr lang="en-US" i="1" smtClean="0"/>
              <a:t>explain process</a:t>
            </a:r>
            <a:endParaRPr lang="en-US" i="1" dirty="0" smtClean="0"/>
          </a:p>
          <a:p>
            <a:pPr marL="0" indent="15875">
              <a:buFont typeface="Times" pitchFamily="18" charset="0"/>
              <a:buNone/>
            </a:pPr>
            <a:endParaRPr lang="en-US" sz="1600" i="1" dirty="0" smtClean="0"/>
          </a:p>
          <a:p>
            <a:pPr marL="0" indent="15875">
              <a:buFont typeface="Times" pitchFamily="18" charset="0"/>
              <a:buNone/>
            </a:pPr>
            <a:r>
              <a:rPr lang="en-US" i="1" dirty="0" smtClean="0"/>
              <a:t>Following fit testing, know the size and make of respirator for you</a:t>
            </a:r>
          </a:p>
          <a:p>
            <a:pPr marL="0" indent="15875">
              <a:buFont typeface="Times" pitchFamily="18" charset="0"/>
              <a:buNone/>
            </a:pPr>
            <a:endParaRPr lang="en-CA" dirty="0"/>
          </a:p>
        </p:txBody>
      </p:sp>
    </p:spTree>
    <p:extLst>
      <p:ext uri="{BB962C8B-B14F-4D97-AF65-F5344CB8AC3E}">
        <p14:creationId xmlns:p14="http://schemas.microsoft.com/office/powerpoint/2010/main" val="2512200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Frequency of fit testing</a:t>
            </a:r>
            <a:endParaRPr lang="en-CA" b="1" dirty="0"/>
          </a:p>
        </p:txBody>
      </p:sp>
      <p:sp>
        <p:nvSpPr>
          <p:cNvPr id="3" name="Content Placeholder 2"/>
          <p:cNvSpPr>
            <a:spLocks noGrp="1"/>
          </p:cNvSpPr>
          <p:nvPr>
            <p:ph idx="1"/>
          </p:nvPr>
        </p:nvSpPr>
        <p:spPr/>
        <p:txBody>
          <a:bodyPr>
            <a:normAutofit/>
          </a:bodyPr>
          <a:lstStyle/>
          <a:p>
            <a:pPr marL="0" indent="15875">
              <a:buFont typeface="Times" pitchFamily="18" charset="0"/>
              <a:buNone/>
            </a:pPr>
            <a:r>
              <a:rPr lang="en-US" i="1" dirty="0" smtClean="0"/>
              <a:t>At least every 2 years unless:</a:t>
            </a:r>
          </a:p>
          <a:p>
            <a:pPr>
              <a:buFont typeface="Wingdings" panose="05000000000000000000" pitchFamily="2" charset="2"/>
              <a:buChar char="§"/>
            </a:pPr>
            <a:r>
              <a:rPr lang="en-US" i="1" dirty="0" smtClean="0"/>
              <a:t>Change in YOUR physical condition such as weight, broken nose</a:t>
            </a:r>
          </a:p>
          <a:p>
            <a:pPr>
              <a:buFont typeface="Wingdings" panose="05000000000000000000" pitchFamily="2" charset="2"/>
              <a:buChar char="§"/>
            </a:pPr>
            <a:r>
              <a:rPr lang="en-CA" dirty="0" smtClean="0"/>
              <a:t>Change in respirator</a:t>
            </a:r>
          </a:p>
          <a:p>
            <a:pPr>
              <a:buFont typeface="Wingdings" panose="05000000000000000000" pitchFamily="2" charset="2"/>
              <a:buChar char="§"/>
            </a:pPr>
            <a:r>
              <a:rPr lang="en-CA" dirty="0" smtClean="0"/>
              <a:t>Experience discomfort</a:t>
            </a:r>
          </a:p>
          <a:p>
            <a:pPr>
              <a:buFont typeface="Wingdings" panose="05000000000000000000" pitchFamily="2" charset="2"/>
              <a:buChar char="§"/>
            </a:pPr>
            <a:r>
              <a:rPr lang="en-CA" dirty="0" smtClean="0"/>
              <a:t>Change </a:t>
            </a:r>
            <a:r>
              <a:rPr lang="en-CA" smtClean="0"/>
              <a:t>in other Personal </a:t>
            </a:r>
            <a:r>
              <a:rPr lang="en-CA" dirty="0"/>
              <a:t>P</a:t>
            </a:r>
            <a:r>
              <a:rPr lang="en-CA" dirty="0" smtClean="0"/>
              <a:t>rotective Equipment</a:t>
            </a:r>
            <a:endParaRPr lang="en-CA" dirty="0"/>
          </a:p>
        </p:txBody>
      </p:sp>
    </p:spTree>
    <p:extLst>
      <p:ext uri="{BB962C8B-B14F-4D97-AF65-F5344CB8AC3E}">
        <p14:creationId xmlns:p14="http://schemas.microsoft.com/office/powerpoint/2010/main" val="339165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Impact on respirator seal</a:t>
            </a:r>
            <a:endParaRPr lang="en-CA" b="1" dirty="0"/>
          </a:p>
        </p:txBody>
      </p:sp>
      <p:sp>
        <p:nvSpPr>
          <p:cNvPr id="3" name="Content Placeholder 2"/>
          <p:cNvSpPr>
            <a:spLocks noGrp="1"/>
          </p:cNvSpPr>
          <p:nvPr>
            <p:ph idx="1"/>
          </p:nvPr>
        </p:nvSpPr>
        <p:spPr/>
        <p:txBody>
          <a:bodyPr>
            <a:normAutofit/>
          </a:bodyPr>
          <a:lstStyle/>
          <a:p>
            <a:pPr marL="0" indent="15875">
              <a:buFont typeface="Times" pitchFamily="18" charset="0"/>
              <a:buNone/>
            </a:pPr>
            <a:r>
              <a:rPr lang="en-US" i="1" dirty="0" smtClean="0"/>
              <a:t>Personal care items:</a:t>
            </a:r>
          </a:p>
          <a:p>
            <a:pPr>
              <a:buFont typeface="Wingdings" panose="05000000000000000000" pitchFamily="2" charset="2"/>
              <a:buChar char="§"/>
            </a:pPr>
            <a:r>
              <a:rPr lang="en-US" i="1" dirty="0" smtClean="0"/>
              <a:t>Be clean shaven</a:t>
            </a:r>
          </a:p>
          <a:p>
            <a:pPr>
              <a:buFont typeface="Wingdings" panose="05000000000000000000" pitchFamily="2" charset="2"/>
              <a:buChar char="§"/>
            </a:pPr>
            <a:r>
              <a:rPr lang="en-US" i="1" dirty="0" smtClean="0"/>
              <a:t>Severe scarring/acne</a:t>
            </a:r>
          </a:p>
          <a:p>
            <a:pPr>
              <a:buFont typeface="Wingdings" panose="05000000000000000000" pitchFamily="2" charset="2"/>
              <a:buChar char="§"/>
            </a:pPr>
            <a:r>
              <a:rPr lang="en-US" i="1" dirty="0" smtClean="0"/>
              <a:t>Facial piercings/heavy sweating</a:t>
            </a:r>
          </a:p>
          <a:p>
            <a:pPr>
              <a:buFont typeface="Wingdings" panose="05000000000000000000" pitchFamily="2" charset="2"/>
              <a:buChar char="§"/>
            </a:pPr>
            <a:r>
              <a:rPr lang="en-US" i="1" dirty="0" smtClean="0"/>
              <a:t>Make-up, face creams</a:t>
            </a:r>
          </a:p>
        </p:txBody>
      </p:sp>
    </p:spTree>
    <p:extLst>
      <p:ext uri="{BB962C8B-B14F-4D97-AF65-F5344CB8AC3E}">
        <p14:creationId xmlns:p14="http://schemas.microsoft.com/office/powerpoint/2010/main" val="29338019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User Seal Checks</a:t>
            </a:r>
            <a:endParaRPr lang="en-CA" b="1" dirty="0"/>
          </a:p>
        </p:txBody>
      </p:sp>
      <p:sp>
        <p:nvSpPr>
          <p:cNvPr id="3" name="Content Placeholder 2"/>
          <p:cNvSpPr>
            <a:spLocks noGrp="1"/>
          </p:cNvSpPr>
          <p:nvPr>
            <p:ph idx="1"/>
          </p:nvPr>
        </p:nvSpPr>
        <p:spPr/>
        <p:txBody>
          <a:bodyPr>
            <a:normAutofit/>
          </a:bodyPr>
          <a:lstStyle/>
          <a:p>
            <a:pPr marL="0" indent="15875">
              <a:buFont typeface="Times" pitchFamily="18" charset="0"/>
              <a:buNone/>
            </a:pPr>
            <a:r>
              <a:rPr lang="en-US" b="1" i="1" dirty="0" smtClean="0"/>
              <a:t>Negative:</a:t>
            </a:r>
          </a:p>
          <a:p>
            <a:pPr marL="0" indent="15875">
              <a:buFont typeface="Times" pitchFamily="18" charset="0"/>
              <a:buNone/>
            </a:pPr>
            <a:r>
              <a:rPr lang="en-US" i="1" dirty="0" smtClean="0"/>
              <a:t>Air purifying respirators and disposable respirators</a:t>
            </a:r>
            <a:endParaRPr lang="en-US" i="1" dirty="0"/>
          </a:p>
          <a:p>
            <a:pPr marL="0" indent="15875">
              <a:buFont typeface="Times" pitchFamily="18" charset="0"/>
              <a:buNone/>
            </a:pPr>
            <a:endParaRPr lang="en-US" i="1" dirty="0" smtClean="0"/>
          </a:p>
          <a:p>
            <a:pPr marL="0" indent="15875">
              <a:buFont typeface="Times" pitchFamily="18" charset="0"/>
              <a:buNone/>
            </a:pPr>
            <a:r>
              <a:rPr lang="en-US" b="1" i="1" dirty="0" smtClean="0"/>
              <a:t>Positive</a:t>
            </a:r>
            <a:r>
              <a:rPr lang="en-US" i="1" dirty="0" smtClean="0"/>
              <a:t>:</a:t>
            </a:r>
          </a:p>
          <a:p>
            <a:pPr marL="0" indent="15875">
              <a:buFont typeface="Times" pitchFamily="18" charset="0"/>
              <a:buNone/>
            </a:pPr>
            <a:r>
              <a:rPr lang="en-US" i="1" dirty="0" smtClean="0"/>
              <a:t>Respirators equipped with tight fitting face pieces</a:t>
            </a:r>
          </a:p>
        </p:txBody>
      </p:sp>
    </p:spTree>
    <p:extLst>
      <p:ext uri="{BB962C8B-B14F-4D97-AF65-F5344CB8AC3E}">
        <p14:creationId xmlns:p14="http://schemas.microsoft.com/office/powerpoint/2010/main" val="26888919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Cleaning, Inspection, Maintenance</a:t>
            </a:r>
            <a:br>
              <a:rPr lang="en-CA" b="1" dirty="0" smtClean="0"/>
            </a:br>
            <a:r>
              <a:rPr lang="en-CA" b="1" dirty="0" smtClean="0"/>
              <a:t>and Storage</a:t>
            </a:r>
            <a:endParaRPr lang="en-CA" b="1" dirty="0"/>
          </a:p>
        </p:txBody>
      </p:sp>
      <p:sp>
        <p:nvSpPr>
          <p:cNvPr id="3" name="Content Placeholder 2"/>
          <p:cNvSpPr>
            <a:spLocks noGrp="1"/>
          </p:cNvSpPr>
          <p:nvPr>
            <p:ph idx="1"/>
          </p:nvPr>
        </p:nvSpPr>
        <p:spPr/>
        <p:txBody>
          <a:bodyPr>
            <a:normAutofit fontScale="92500" lnSpcReduction="10000"/>
          </a:bodyPr>
          <a:lstStyle/>
          <a:p>
            <a:pPr marL="0" indent="15875">
              <a:spcBef>
                <a:spcPts val="0"/>
              </a:spcBef>
              <a:buFont typeface="Times" pitchFamily="18" charset="0"/>
              <a:buNone/>
            </a:pPr>
            <a:r>
              <a:rPr lang="en-US" i="1" dirty="0" smtClean="0"/>
              <a:t>Cleaning</a:t>
            </a:r>
          </a:p>
          <a:p>
            <a:pPr marL="0" indent="15875">
              <a:spcBef>
                <a:spcPts val="0"/>
              </a:spcBef>
              <a:buFont typeface="Times" pitchFamily="18" charset="0"/>
              <a:buNone/>
            </a:pPr>
            <a:r>
              <a:rPr lang="en-US" i="1" dirty="0" smtClean="0"/>
              <a:t>Sanitization</a:t>
            </a:r>
          </a:p>
          <a:p>
            <a:pPr marL="0" indent="15875">
              <a:spcBef>
                <a:spcPts val="0"/>
              </a:spcBef>
              <a:buFont typeface="Times" pitchFamily="18" charset="0"/>
              <a:buNone/>
            </a:pPr>
            <a:r>
              <a:rPr lang="en-US" i="1" dirty="0" smtClean="0"/>
              <a:t>Inspection</a:t>
            </a:r>
          </a:p>
          <a:p>
            <a:pPr marL="0" indent="15875">
              <a:spcBef>
                <a:spcPts val="0"/>
              </a:spcBef>
              <a:buFont typeface="Times" pitchFamily="18" charset="0"/>
              <a:buNone/>
            </a:pPr>
            <a:r>
              <a:rPr lang="en-US" i="1" dirty="0" smtClean="0"/>
              <a:t>Testing</a:t>
            </a:r>
          </a:p>
          <a:p>
            <a:pPr marL="0" indent="15875">
              <a:spcBef>
                <a:spcPts val="0"/>
              </a:spcBef>
              <a:buFont typeface="Times" pitchFamily="18" charset="0"/>
              <a:buNone/>
            </a:pPr>
            <a:r>
              <a:rPr lang="en-US" i="1" dirty="0" smtClean="0"/>
              <a:t>Repair</a:t>
            </a:r>
          </a:p>
          <a:p>
            <a:pPr marL="0" indent="15875">
              <a:spcBef>
                <a:spcPts val="0"/>
              </a:spcBef>
              <a:buFont typeface="Times" pitchFamily="18" charset="0"/>
              <a:buNone/>
            </a:pPr>
            <a:r>
              <a:rPr lang="en-US" i="1" dirty="0" smtClean="0"/>
              <a:t>Storage</a:t>
            </a:r>
          </a:p>
          <a:p>
            <a:pPr marL="0" indent="15875">
              <a:spcBef>
                <a:spcPts val="0"/>
              </a:spcBef>
              <a:buFont typeface="Times" pitchFamily="18" charset="0"/>
              <a:buNone/>
            </a:pPr>
            <a:r>
              <a:rPr lang="en-US" i="1" dirty="0" smtClean="0"/>
              <a:t>Recordkeeping</a:t>
            </a:r>
          </a:p>
          <a:p>
            <a:pPr marL="0" indent="0">
              <a:buNone/>
            </a:pPr>
            <a:r>
              <a:rPr lang="en-US" sz="2700" b="1" dirty="0"/>
              <a:t>Cautions/Limitations:</a:t>
            </a:r>
            <a:endParaRPr lang="en-CA" sz="2700" dirty="0"/>
          </a:p>
          <a:p>
            <a:r>
              <a:rPr lang="en-US" sz="2700" dirty="0"/>
              <a:t>Know the cautions/limitations of the respirator fitted for you. This can be found on the packaging or on the instruction sheet from the manufacturer.</a:t>
            </a:r>
            <a:endParaRPr lang="en-CA" sz="2700" dirty="0"/>
          </a:p>
          <a:p>
            <a:pPr marL="0" indent="15875">
              <a:spcBef>
                <a:spcPts val="0"/>
              </a:spcBef>
              <a:buFont typeface="Times" pitchFamily="18" charset="0"/>
              <a:buNone/>
            </a:pPr>
            <a:endParaRPr lang="en-US" sz="2700" i="1" dirty="0" smtClean="0"/>
          </a:p>
        </p:txBody>
      </p:sp>
    </p:spTree>
    <p:extLst>
      <p:ext uri="{BB962C8B-B14F-4D97-AF65-F5344CB8AC3E}">
        <p14:creationId xmlns:p14="http://schemas.microsoft.com/office/powerpoint/2010/main" val="2418823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Before being fit tested</a:t>
            </a:r>
            <a:endParaRPr lang="en-CA" b="1" dirty="0"/>
          </a:p>
        </p:txBody>
      </p:sp>
      <p:sp>
        <p:nvSpPr>
          <p:cNvPr id="3" name="Content Placeholder 2"/>
          <p:cNvSpPr>
            <a:spLocks noGrp="1"/>
          </p:cNvSpPr>
          <p:nvPr>
            <p:ph idx="1"/>
          </p:nvPr>
        </p:nvSpPr>
        <p:spPr>
          <a:xfrm>
            <a:off x="457200" y="1417638"/>
            <a:ext cx="8229600" cy="4708525"/>
          </a:xfrm>
        </p:spPr>
        <p:txBody>
          <a:bodyPr>
            <a:normAutofit fontScale="40000" lnSpcReduction="20000"/>
          </a:bodyPr>
          <a:lstStyle/>
          <a:p>
            <a:pPr lvl="0"/>
            <a:r>
              <a:rPr lang="en-CA" sz="5000" dirty="0"/>
              <a:t>ensure you </a:t>
            </a:r>
            <a:r>
              <a:rPr lang="en-CA" sz="5000" b="1" dirty="0"/>
              <a:t>do not</a:t>
            </a:r>
            <a:r>
              <a:rPr lang="en-CA" sz="5000" dirty="0"/>
              <a:t> eat, drink (except plain water), smoke, eat candy or chew gum for at least 15 minutes before the test is conducted</a:t>
            </a:r>
          </a:p>
          <a:p>
            <a:pPr lvl="0"/>
            <a:r>
              <a:rPr lang="en-CA" sz="5000" dirty="0"/>
              <a:t>be clean shaven - facial hair will interfere with an effective respirator seal</a:t>
            </a:r>
          </a:p>
          <a:p>
            <a:pPr lvl="0"/>
            <a:r>
              <a:rPr lang="en-CA" sz="5000" dirty="0"/>
              <a:t>present yourself in the same personal condition you would expect to be in when using the respirator:</a:t>
            </a:r>
          </a:p>
          <a:p>
            <a:pPr marL="714375" lvl="0"/>
            <a:r>
              <a:rPr lang="en-CA" sz="5000" dirty="0"/>
              <a:t>wear your eye glasses/contact lenses/dentures that you would normally wear</a:t>
            </a:r>
          </a:p>
          <a:p>
            <a:pPr marL="714375" lvl="0"/>
            <a:r>
              <a:rPr lang="en-CA" sz="5000" dirty="0"/>
              <a:t>have your hair in the manner you do when at work (e.g., hair bun)</a:t>
            </a:r>
          </a:p>
          <a:p>
            <a:pPr marL="714375" lvl="0"/>
            <a:r>
              <a:rPr lang="en-CA" sz="5000" dirty="0"/>
              <a:t>include any personal protective equipment (such as eye protection/face shield)</a:t>
            </a:r>
          </a:p>
          <a:p>
            <a:pPr lvl="0"/>
            <a:r>
              <a:rPr lang="en-CA" sz="5000" dirty="0"/>
              <a:t>understand that personal accessories, such as head coverings, garments, facial jewellery or other items shall not come between the skin and the sealing surface of the respirator, as well as make-up, creams and lotions may interfere.</a:t>
            </a:r>
          </a:p>
          <a:p>
            <a:pPr marL="0" indent="0">
              <a:buNone/>
            </a:pPr>
            <a:r>
              <a:rPr lang="en-US" dirty="0"/>
              <a:t> </a:t>
            </a:r>
            <a:endParaRPr lang="en-CA" dirty="0"/>
          </a:p>
          <a:p>
            <a:pPr marL="0" indent="0" algn="ctr">
              <a:buNone/>
            </a:pPr>
            <a:r>
              <a:rPr lang="en-US" sz="5100" b="1" dirty="0"/>
              <a:t>Ensure you are on time for your fit </a:t>
            </a:r>
            <a:r>
              <a:rPr lang="en-US" sz="5100" b="1" dirty="0" smtClean="0"/>
              <a:t>testing.</a:t>
            </a:r>
          </a:p>
          <a:p>
            <a:pPr marL="0" indent="0" algn="ctr">
              <a:buNone/>
            </a:pPr>
            <a:r>
              <a:rPr lang="en-US" sz="5100" b="1" dirty="0" smtClean="0"/>
              <a:t>It </a:t>
            </a:r>
            <a:r>
              <a:rPr lang="en-US" sz="5100" b="1" dirty="0"/>
              <a:t>is an investment in your safety</a:t>
            </a:r>
            <a:r>
              <a:rPr lang="en-US" sz="5100" b="1" dirty="0" smtClean="0"/>
              <a:t>.</a:t>
            </a:r>
            <a:endParaRPr lang="en-US" sz="5100" b="1" i="1" dirty="0" smtClean="0"/>
          </a:p>
        </p:txBody>
      </p:sp>
    </p:spTree>
    <p:extLst>
      <p:ext uri="{BB962C8B-B14F-4D97-AF65-F5344CB8AC3E}">
        <p14:creationId xmlns:p14="http://schemas.microsoft.com/office/powerpoint/2010/main" val="422323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prstGeom prst="rect">
            <a:avLst/>
          </a:prstGeom>
        </p:spPr>
        <p:txBody>
          <a:bodyPr>
            <a:noAutofit/>
          </a:bodyPr>
          <a:lstStyle/>
          <a:p>
            <a:pPr algn="ctr" eaLnBrk="1" hangingPunct="1"/>
            <a:r>
              <a:rPr lang="en-US" sz="3200" b="1" dirty="0" smtClean="0">
                <a:latin typeface="Arial" pitchFamily="34" charset="0"/>
                <a:cs typeface="Arial" pitchFamily="34" charset="0"/>
              </a:rPr>
              <a:t>Housekeeping</a:t>
            </a:r>
            <a:r>
              <a:rPr lang="en-US" sz="2000" b="1" dirty="0" smtClean="0">
                <a:latin typeface="Arial" pitchFamily="34" charset="0"/>
                <a:cs typeface="Arial" pitchFamily="34" charset="0"/>
              </a:rPr>
              <a:t> </a:t>
            </a:r>
            <a:r>
              <a:rPr lang="en-US" sz="3200" b="1" dirty="0" smtClean="0">
                <a:latin typeface="Arial" pitchFamily="34" charset="0"/>
                <a:cs typeface="Arial" pitchFamily="34" charset="0"/>
              </a:rPr>
              <a:t>Details</a:t>
            </a:r>
          </a:p>
        </p:txBody>
      </p:sp>
      <p:sp>
        <p:nvSpPr>
          <p:cNvPr id="2" name="Content Placeholder 1"/>
          <p:cNvSpPr>
            <a:spLocks noGrp="1"/>
          </p:cNvSpPr>
          <p:nvPr>
            <p:ph idx="1"/>
          </p:nvPr>
        </p:nvSpPr>
        <p:spPr/>
        <p:txBody>
          <a:bodyPr/>
          <a:lstStyle/>
          <a:p>
            <a:endParaRPr lang="en-CA"/>
          </a:p>
        </p:txBody>
      </p:sp>
      <p:pic>
        <p:nvPicPr>
          <p:cNvPr id="6" name="Picture 2" descr="http://t2.gstatic.com/images?q=tbn:ANd9GcREjaYY25fBmZxlRGfeVR8SqhsoWacF_TmQYxo1SsV-5TsYGI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1977038"/>
            <a:ext cx="1270042" cy="126210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notobacco.org/photos/large/photo07.gif">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0072" y="1977038"/>
            <a:ext cx="1285909" cy="129248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8377" y="1977038"/>
            <a:ext cx="1262740" cy="1223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1" descr="http://t1.gstatic.com/images?q=tbn:ANd9GcRCu3CMXtXcwQap-ubP2xXBb2Cku-hNLgUIDnIoAJFc2TTfh-C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6322" y="1977038"/>
            <a:ext cx="1256495" cy="12621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3" descr="http://t3.gstatic.com/images?q=tbn:ANd9GcQkN9jaPDyXDjMIxPtMKh03V443lp2zwHqJep-mg-LkZRiFYwV-"/>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2240" y="3894357"/>
            <a:ext cx="1630998" cy="122167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www.diyderby.co.uk/ekmps/shops/bartlam/images/emergency-exit-sign-300-x-200-code-1516-1024-p.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174734" y="3992316"/>
            <a:ext cx="1709480" cy="1142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0321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2329" y="2996952"/>
            <a:ext cx="9139237" cy="307777"/>
          </a:xfrm>
          <a:prstGeom prst="rect">
            <a:avLst/>
          </a:prstGeom>
          <a:noFill/>
        </p:spPr>
        <p:txBody>
          <a:bodyPr wrap="square" rtlCol="0">
            <a:spAutoFit/>
          </a:bodyPr>
          <a:lstStyle/>
          <a:p>
            <a:pPr algn="ctr"/>
            <a:r>
              <a:rPr lang="en-CA" sz="1400" b="1" dirty="0" smtClean="0">
                <a:latin typeface="Arial" pitchFamily="34" charset="0"/>
                <a:cs typeface="Arial" pitchFamily="34" charset="0"/>
              </a:rPr>
              <a:t>Contact Us:</a:t>
            </a:r>
            <a:endParaRPr lang="en-CA" sz="1400" b="1" dirty="0">
              <a:latin typeface="Arial" pitchFamily="34" charset="0"/>
              <a:cs typeface="Arial" pitchFamily="34" charset="0"/>
            </a:endParaRPr>
          </a:p>
        </p:txBody>
      </p:sp>
      <p:sp>
        <p:nvSpPr>
          <p:cNvPr id="6" name="Rectangle 5"/>
          <p:cNvSpPr/>
          <p:nvPr/>
        </p:nvSpPr>
        <p:spPr>
          <a:xfrm>
            <a:off x="226585" y="3429000"/>
            <a:ext cx="8686061" cy="1169551"/>
          </a:xfrm>
          <a:prstGeom prst="rect">
            <a:avLst/>
          </a:prstGeom>
        </p:spPr>
        <p:txBody>
          <a:bodyPr wrap="square">
            <a:spAutoFit/>
          </a:bodyPr>
          <a:lstStyle/>
          <a:p>
            <a:pPr algn="ctr"/>
            <a:r>
              <a:rPr lang="en-CA" sz="1400" dirty="0" smtClean="0">
                <a:latin typeface="Arial" pitchFamily="34" charset="0"/>
                <a:cs typeface="Arial" pitchFamily="34" charset="0"/>
              </a:rPr>
              <a:t>INSERT YOUR NAME/CONTACT NAMES</a:t>
            </a:r>
          </a:p>
          <a:p>
            <a:pPr algn="ctr"/>
            <a:endParaRPr lang="en-CA" sz="1400" dirty="0" smtClean="0">
              <a:latin typeface="Arial" pitchFamily="34" charset="0"/>
              <a:cs typeface="Arial" pitchFamily="34" charset="0"/>
            </a:endParaRPr>
          </a:p>
          <a:p>
            <a:pPr algn="ctr"/>
            <a:endParaRPr lang="en-CA" sz="1400" dirty="0" smtClean="0">
              <a:latin typeface="Arial" pitchFamily="34" charset="0"/>
              <a:cs typeface="Arial" pitchFamily="34" charset="0"/>
            </a:endParaRPr>
          </a:p>
          <a:p>
            <a:pPr algn="ctr"/>
            <a:r>
              <a:rPr lang="en-CA" sz="1400" dirty="0" smtClean="0">
                <a:latin typeface="Arial" pitchFamily="34" charset="0"/>
                <a:cs typeface="Arial" pitchFamily="34" charset="0"/>
              </a:rPr>
              <a:t>ENTER YOUR PHONE/EXTENTION</a:t>
            </a:r>
          </a:p>
          <a:p>
            <a:pPr algn="ctr"/>
            <a:endParaRPr lang="en-CA" sz="1400" dirty="0" smtClean="0">
              <a:latin typeface="Arial" pitchFamily="34" charset="0"/>
              <a:cs typeface="Arial" pitchFamily="34" charset="0"/>
            </a:endParaRPr>
          </a:p>
        </p:txBody>
      </p:sp>
      <p:sp>
        <p:nvSpPr>
          <p:cNvPr id="2" name="TextBox 1"/>
          <p:cNvSpPr txBox="1"/>
          <p:nvPr/>
        </p:nvSpPr>
        <p:spPr>
          <a:xfrm>
            <a:off x="825119" y="1196752"/>
            <a:ext cx="7344816" cy="707886"/>
          </a:xfrm>
          <a:prstGeom prst="rect">
            <a:avLst/>
          </a:prstGeom>
          <a:noFill/>
        </p:spPr>
        <p:txBody>
          <a:bodyPr wrap="square" rtlCol="0">
            <a:spAutoFit/>
          </a:bodyPr>
          <a:lstStyle/>
          <a:p>
            <a:pPr algn="ctr"/>
            <a:r>
              <a:rPr lang="en-CA" sz="4000" b="1" i="1" dirty="0" smtClean="0"/>
              <a:t>Be Aware – Be Healthy – Be Safe</a:t>
            </a:r>
            <a:endParaRPr lang="en-CA" sz="4000" b="1" i="1" dirty="0"/>
          </a:p>
        </p:txBody>
      </p:sp>
    </p:spTree>
    <p:extLst>
      <p:ext uri="{BB962C8B-B14F-4D97-AF65-F5344CB8AC3E}">
        <p14:creationId xmlns:p14="http://schemas.microsoft.com/office/powerpoint/2010/main" val="3385881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What is Fit Testing</a:t>
            </a:r>
            <a:endParaRPr lang="en-CA" b="1" dirty="0"/>
          </a:p>
        </p:txBody>
      </p:sp>
      <p:sp>
        <p:nvSpPr>
          <p:cNvPr id="3" name="Content Placeholder 2"/>
          <p:cNvSpPr>
            <a:spLocks noGrp="1"/>
          </p:cNvSpPr>
          <p:nvPr>
            <p:ph idx="1"/>
          </p:nvPr>
        </p:nvSpPr>
        <p:spPr/>
        <p:txBody>
          <a:bodyPr/>
          <a:lstStyle/>
          <a:p>
            <a:pPr marL="358775" lvl="1">
              <a:buFont typeface="Wingdings" panose="05000000000000000000" pitchFamily="2" charset="2"/>
              <a:buChar char="§"/>
            </a:pPr>
            <a:r>
              <a:rPr lang="en-US" dirty="0" smtClean="0"/>
              <a:t>Process to identify </a:t>
            </a:r>
            <a:r>
              <a:rPr lang="en-US" dirty="0"/>
              <a:t>the correct make, model and size of respiratory protection for workers</a:t>
            </a:r>
          </a:p>
          <a:p>
            <a:pPr marL="358775" lvl="1">
              <a:buFont typeface="Wingdings" panose="05000000000000000000" pitchFamily="2" charset="2"/>
              <a:buChar char="§"/>
            </a:pPr>
            <a:r>
              <a:rPr lang="en-US" dirty="0" smtClean="0"/>
              <a:t>Includes </a:t>
            </a:r>
            <a:r>
              <a:rPr lang="en-US" dirty="0"/>
              <a:t>information to ensure </a:t>
            </a:r>
            <a:r>
              <a:rPr lang="en-US" dirty="0" smtClean="0"/>
              <a:t>workers </a:t>
            </a:r>
            <a:r>
              <a:rPr lang="en-US" dirty="0"/>
              <a:t>understand the proper application, maintenance and pre-use testing for respiratory protection</a:t>
            </a:r>
          </a:p>
          <a:p>
            <a:pPr marL="358775" lvl="1">
              <a:buFont typeface="Wingdings" panose="05000000000000000000" pitchFamily="2" charset="2"/>
              <a:buChar char="§"/>
            </a:pPr>
            <a:r>
              <a:rPr lang="en-US" dirty="0" smtClean="0"/>
              <a:t>Includes practical </a:t>
            </a:r>
            <a:r>
              <a:rPr lang="en-US" dirty="0"/>
              <a:t>demonstration that a worker can competently don and doff the </a:t>
            </a:r>
            <a:r>
              <a:rPr lang="en-US" dirty="0" smtClean="0"/>
              <a:t>respirator</a:t>
            </a:r>
            <a:endParaRPr lang="en-US" dirty="0"/>
          </a:p>
          <a:p>
            <a:endParaRPr lang="en-CA" dirty="0"/>
          </a:p>
        </p:txBody>
      </p:sp>
    </p:spTree>
    <p:extLst>
      <p:ext uri="{BB962C8B-B14F-4D97-AF65-F5344CB8AC3E}">
        <p14:creationId xmlns:p14="http://schemas.microsoft.com/office/powerpoint/2010/main" val="42191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There is a Difference</a:t>
            </a:r>
            <a:endParaRPr lang="en-CA" b="1" dirty="0"/>
          </a:p>
        </p:txBody>
      </p:sp>
      <p:sp>
        <p:nvSpPr>
          <p:cNvPr id="4" name="Text Placeholder 3"/>
          <p:cNvSpPr>
            <a:spLocks noGrp="1"/>
          </p:cNvSpPr>
          <p:nvPr>
            <p:ph type="body" idx="1"/>
          </p:nvPr>
        </p:nvSpPr>
        <p:spPr>
          <a:xfrm>
            <a:off x="457200" y="1268760"/>
            <a:ext cx="4040188" cy="639762"/>
          </a:xfrm>
        </p:spPr>
        <p:txBody>
          <a:bodyPr/>
          <a:lstStyle/>
          <a:p>
            <a:pPr algn="ctr"/>
            <a:r>
              <a:rPr lang="en-CA" sz="2600" u="sng" dirty="0" smtClean="0"/>
              <a:t>Surgical/procedural mask</a:t>
            </a:r>
            <a:r>
              <a:rPr lang="en-CA" dirty="0" smtClean="0"/>
              <a:t>	</a:t>
            </a:r>
            <a:endParaRPr lang="en-CA" dirty="0"/>
          </a:p>
        </p:txBody>
      </p:sp>
      <p:sp>
        <p:nvSpPr>
          <p:cNvPr id="5" name="Content Placeholder 4"/>
          <p:cNvSpPr>
            <a:spLocks noGrp="1"/>
          </p:cNvSpPr>
          <p:nvPr>
            <p:ph sz="half" idx="2"/>
          </p:nvPr>
        </p:nvSpPr>
        <p:spPr>
          <a:xfrm>
            <a:off x="457200" y="1844824"/>
            <a:ext cx="4040188" cy="3951288"/>
          </a:xfrm>
        </p:spPr>
        <p:txBody>
          <a:bodyPr/>
          <a:lstStyle/>
          <a:p>
            <a:pPr>
              <a:buFont typeface="Wingdings" panose="05000000000000000000" pitchFamily="2" charset="2"/>
              <a:buChar char="§"/>
            </a:pPr>
            <a:r>
              <a:rPr lang="en-CA" dirty="0" smtClean="0"/>
              <a:t>Most commonly used</a:t>
            </a:r>
          </a:p>
          <a:p>
            <a:pPr>
              <a:buFont typeface="Wingdings" panose="05000000000000000000" pitchFamily="2" charset="2"/>
              <a:buChar char="§"/>
            </a:pPr>
            <a:r>
              <a:rPr lang="en-CA" dirty="0" smtClean="0"/>
              <a:t>Re-usable/disposable</a:t>
            </a:r>
          </a:p>
          <a:p>
            <a:pPr>
              <a:buFont typeface="Wingdings" panose="05000000000000000000" pitchFamily="2" charset="2"/>
              <a:buChar char="§"/>
            </a:pPr>
            <a:r>
              <a:rPr lang="en-CA" dirty="0" smtClean="0"/>
              <a:t>Protects the patient/client and the worker</a:t>
            </a:r>
          </a:p>
          <a:p>
            <a:pPr>
              <a:buFont typeface="Wingdings" panose="05000000000000000000" pitchFamily="2" charset="2"/>
              <a:buChar char="§"/>
            </a:pPr>
            <a:r>
              <a:rPr lang="en-CA" dirty="0" smtClean="0"/>
              <a:t>Less than 50% effective in protecting worker</a:t>
            </a:r>
          </a:p>
          <a:p>
            <a:pPr>
              <a:buFont typeface="Wingdings" panose="05000000000000000000" pitchFamily="2" charset="2"/>
              <a:buChar char="§"/>
            </a:pPr>
            <a:r>
              <a:rPr lang="en-CA" dirty="0" smtClean="0"/>
              <a:t>Marked leakage around the borders of the mask</a:t>
            </a:r>
            <a:endParaRPr lang="en-CA" dirty="0"/>
          </a:p>
        </p:txBody>
      </p:sp>
      <p:sp>
        <p:nvSpPr>
          <p:cNvPr id="6" name="Text Placeholder 5"/>
          <p:cNvSpPr>
            <a:spLocks noGrp="1"/>
          </p:cNvSpPr>
          <p:nvPr>
            <p:ph type="body" sz="quarter" idx="3"/>
          </p:nvPr>
        </p:nvSpPr>
        <p:spPr>
          <a:xfrm>
            <a:off x="4645025" y="1268760"/>
            <a:ext cx="4041775" cy="639762"/>
          </a:xfrm>
        </p:spPr>
        <p:txBody>
          <a:bodyPr>
            <a:normAutofit/>
          </a:bodyPr>
          <a:lstStyle/>
          <a:p>
            <a:pPr algn="ctr"/>
            <a:r>
              <a:rPr lang="en-CA" sz="2600" u="sng" dirty="0" smtClean="0"/>
              <a:t>Respirator</a:t>
            </a:r>
            <a:endParaRPr lang="en-CA" sz="2600" u="sng" dirty="0"/>
          </a:p>
        </p:txBody>
      </p:sp>
      <p:sp>
        <p:nvSpPr>
          <p:cNvPr id="7" name="Content Placeholder 6"/>
          <p:cNvSpPr>
            <a:spLocks noGrp="1"/>
          </p:cNvSpPr>
          <p:nvPr>
            <p:ph sz="quarter" idx="4"/>
          </p:nvPr>
        </p:nvSpPr>
        <p:spPr>
          <a:xfrm>
            <a:off x="4645025" y="1844824"/>
            <a:ext cx="4103439" cy="4464496"/>
          </a:xfrm>
        </p:spPr>
        <p:txBody>
          <a:bodyPr>
            <a:normAutofit/>
          </a:bodyPr>
          <a:lstStyle/>
          <a:p>
            <a:pPr>
              <a:buFont typeface="Wingdings" panose="05000000000000000000" pitchFamily="2" charset="2"/>
              <a:buChar char="§"/>
            </a:pPr>
            <a:r>
              <a:rPr lang="en-CA" dirty="0" smtClean="0"/>
              <a:t>Worn during air borne event</a:t>
            </a:r>
          </a:p>
          <a:p>
            <a:pPr>
              <a:buFont typeface="Wingdings" panose="05000000000000000000" pitchFamily="2" charset="2"/>
              <a:buChar char="§"/>
            </a:pPr>
            <a:r>
              <a:rPr lang="en-CA" dirty="0" smtClean="0"/>
              <a:t>Re-usable/disposable</a:t>
            </a:r>
          </a:p>
          <a:p>
            <a:pPr>
              <a:buFont typeface="Wingdings" panose="05000000000000000000" pitchFamily="2" charset="2"/>
              <a:buChar char="§"/>
            </a:pPr>
            <a:r>
              <a:rPr lang="en-CA" dirty="0" smtClean="0"/>
              <a:t>Protects worker from the patient/client and the environment</a:t>
            </a:r>
          </a:p>
          <a:p>
            <a:pPr>
              <a:buFont typeface="Wingdings" panose="05000000000000000000" pitchFamily="2" charset="2"/>
              <a:buChar char="§"/>
            </a:pPr>
            <a:r>
              <a:rPr lang="en-CA" dirty="0" smtClean="0"/>
              <a:t>95% effective</a:t>
            </a:r>
          </a:p>
          <a:p>
            <a:pPr>
              <a:buFont typeface="Wingdings" panose="05000000000000000000" pitchFamily="2" charset="2"/>
              <a:buChar char="§"/>
            </a:pPr>
            <a:r>
              <a:rPr lang="en-CA" dirty="0" smtClean="0"/>
              <a:t>Tight seal to the face</a:t>
            </a:r>
          </a:p>
          <a:p>
            <a:pPr>
              <a:buFont typeface="Wingdings" panose="05000000000000000000" pitchFamily="2" charset="2"/>
              <a:buChar char="§"/>
            </a:pPr>
            <a:r>
              <a:rPr lang="en-CA" dirty="0" smtClean="0"/>
              <a:t>Must be fitted to the user’s face in order to achieve tight seal</a:t>
            </a:r>
            <a:endParaRPr lang="en-CA" dirty="0"/>
          </a:p>
        </p:txBody>
      </p:sp>
    </p:spTree>
    <p:extLst>
      <p:ext uri="{BB962C8B-B14F-4D97-AF65-F5344CB8AC3E}">
        <p14:creationId xmlns:p14="http://schemas.microsoft.com/office/powerpoint/2010/main" val="4096174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Legislation</a:t>
            </a:r>
            <a:endParaRPr lang="en-CA" b="1" dirty="0"/>
          </a:p>
        </p:txBody>
      </p:sp>
      <p:sp>
        <p:nvSpPr>
          <p:cNvPr id="3" name="Content Placeholder 2"/>
          <p:cNvSpPr>
            <a:spLocks noGrp="1"/>
          </p:cNvSpPr>
          <p:nvPr>
            <p:ph idx="1"/>
          </p:nvPr>
        </p:nvSpPr>
        <p:spPr/>
        <p:txBody>
          <a:bodyPr>
            <a:normAutofit/>
          </a:bodyPr>
          <a:lstStyle/>
          <a:p>
            <a:pPr marL="0" indent="15875">
              <a:buFont typeface="Times" pitchFamily="18" charset="0"/>
              <a:buNone/>
            </a:pPr>
            <a:r>
              <a:rPr lang="en-US" i="1" dirty="0"/>
              <a:t>Saskatchewan Occupational Health and Safety </a:t>
            </a:r>
            <a:r>
              <a:rPr lang="en-US" i="1" dirty="0" smtClean="0"/>
              <a:t>Regulation</a:t>
            </a:r>
            <a:r>
              <a:rPr lang="en-US" dirty="0" smtClean="0"/>
              <a:t>s, 2020</a:t>
            </a:r>
            <a:endParaRPr lang="en-US" dirty="0"/>
          </a:p>
          <a:p>
            <a:pPr>
              <a:buFont typeface="Wingdings" panose="05000000000000000000" pitchFamily="2" charset="2"/>
              <a:buChar char="§"/>
            </a:pPr>
            <a:r>
              <a:rPr lang="en-US" i="1" dirty="0" smtClean="0"/>
              <a:t>3-11 Occupational health and safety program</a:t>
            </a:r>
            <a:endParaRPr lang="en-US" i="1" dirty="0"/>
          </a:p>
          <a:p>
            <a:pPr>
              <a:buFont typeface="Wingdings" panose="05000000000000000000" pitchFamily="2" charset="2"/>
              <a:buChar char="§"/>
            </a:pPr>
            <a:r>
              <a:rPr lang="en-US" i="1" dirty="0" smtClean="0"/>
              <a:t>7-1 Use of equipment required</a:t>
            </a:r>
            <a:endParaRPr lang="en-US" i="1" dirty="0"/>
          </a:p>
          <a:p>
            <a:pPr>
              <a:buFont typeface="Wingdings" panose="05000000000000000000" pitchFamily="2" charset="2"/>
              <a:buChar char="§"/>
            </a:pPr>
            <a:r>
              <a:rPr lang="en-US" i="1" dirty="0" smtClean="0"/>
              <a:t>7-3 Respiratory protective devices</a:t>
            </a:r>
            <a:endParaRPr lang="en-US" i="1" dirty="0"/>
          </a:p>
          <a:p>
            <a:pPr>
              <a:buFont typeface="Wingdings" panose="05000000000000000000" pitchFamily="2" charset="2"/>
              <a:buChar char="§"/>
            </a:pPr>
            <a:r>
              <a:rPr lang="en-US" i="1" dirty="0" smtClean="0"/>
              <a:t>21-8 Respiratory protective devices</a:t>
            </a:r>
            <a:endParaRPr lang="en-US" i="1" dirty="0"/>
          </a:p>
          <a:p>
            <a:pPr>
              <a:buFont typeface="Times" pitchFamily="18" charset="0"/>
              <a:buNone/>
            </a:pPr>
            <a:r>
              <a:rPr lang="en-US" i="1" dirty="0"/>
              <a:t>CSA </a:t>
            </a:r>
            <a:r>
              <a:rPr lang="en-US" i="1" dirty="0" smtClean="0"/>
              <a:t>Standard Z94.4-18</a:t>
            </a:r>
            <a:endParaRPr lang="en-US" dirty="0"/>
          </a:p>
          <a:p>
            <a:endParaRPr lang="en-CA" dirty="0"/>
          </a:p>
        </p:txBody>
      </p:sp>
    </p:spTree>
    <p:extLst>
      <p:ext uri="{BB962C8B-B14F-4D97-AF65-F5344CB8AC3E}">
        <p14:creationId xmlns:p14="http://schemas.microsoft.com/office/powerpoint/2010/main" val="1336202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3 Rights of Every Worker</a:t>
            </a:r>
            <a:endParaRPr lang="en-CA" b="1" dirty="0"/>
          </a:p>
        </p:txBody>
      </p:sp>
      <p:sp>
        <p:nvSpPr>
          <p:cNvPr id="3" name="Content Placeholder 2"/>
          <p:cNvSpPr>
            <a:spLocks noGrp="1"/>
          </p:cNvSpPr>
          <p:nvPr>
            <p:ph idx="1"/>
          </p:nvPr>
        </p:nvSpPr>
        <p:spPr/>
        <p:txBody>
          <a:bodyPr/>
          <a:lstStyle/>
          <a:p>
            <a:pPr marL="0" indent="15875">
              <a:buFont typeface="Times" pitchFamily="18" charset="0"/>
              <a:buNone/>
            </a:pPr>
            <a:r>
              <a:rPr lang="en-US" i="1" dirty="0" smtClean="0"/>
              <a:t>Right to Know</a:t>
            </a:r>
          </a:p>
          <a:p>
            <a:pPr marL="0" indent="15875">
              <a:buFont typeface="Times" pitchFamily="18" charset="0"/>
              <a:buNone/>
            </a:pPr>
            <a:endParaRPr lang="en-US" i="1" dirty="0"/>
          </a:p>
          <a:p>
            <a:pPr marL="0" indent="15875">
              <a:buFont typeface="Times" pitchFamily="18" charset="0"/>
              <a:buNone/>
            </a:pPr>
            <a:r>
              <a:rPr lang="en-US" i="1" dirty="0" smtClean="0"/>
              <a:t>Right to Participate</a:t>
            </a:r>
          </a:p>
          <a:p>
            <a:pPr marL="0" indent="15875">
              <a:buFont typeface="Times" pitchFamily="18" charset="0"/>
              <a:buNone/>
            </a:pPr>
            <a:endParaRPr lang="en-US" i="1" dirty="0"/>
          </a:p>
          <a:p>
            <a:pPr marL="0" indent="15875">
              <a:buFont typeface="Times" pitchFamily="18" charset="0"/>
              <a:buNone/>
            </a:pPr>
            <a:r>
              <a:rPr lang="en-US" i="1" dirty="0" smtClean="0"/>
              <a:t>Right to Refuse – unusually dangerous work</a:t>
            </a:r>
            <a:endParaRPr lang="en-US" i="1" dirty="0"/>
          </a:p>
          <a:p>
            <a:endParaRPr lang="en-CA" dirty="0"/>
          </a:p>
        </p:txBody>
      </p:sp>
    </p:spTree>
    <p:extLst>
      <p:ext uri="{BB962C8B-B14F-4D97-AF65-F5344CB8AC3E}">
        <p14:creationId xmlns:p14="http://schemas.microsoft.com/office/powerpoint/2010/main" val="2575854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CSA Standard Z94.4-18</a:t>
            </a:r>
            <a:endParaRPr lang="en-CA" b="1" dirty="0"/>
          </a:p>
        </p:txBody>
      </p:sp>
      <p:sp>
        <p:nvSpPr>
          <p:cNvPr id="3" name="Content Placeholder 2"/>
          <p:cNvSpPr>
            <a:spLocks noGrp="1"/>
          </p:cNvSpPr>
          <p:nvPr>
            <p:ph idx="1"/>
          </p:nvPr>
        </p:nvSpPr>
        <p:spPr/>
        <p:txBody>
          <a:bodyPr/>
          <a:lstStyle/>
          <a:p>
            <a:pPr marL="0" indent="15875">
              <a:buFont typeface="Times" pitchFamily="18" charset="0"/>
              <a:buNone/>
            </a:pPr>
            <a:r>
              <a:rPr lang="en-US" i="1" dirty="0" smtClean="0"/>
              <a:t>Sets the standards for workplace respiratory and fit testing programs</a:t>
            </a:r>
          </a:p>
          <a:p>
            <a:pPr marL="0" indent="15875">
              <a:buFont typeface="Times" pitchFamily="18" charset="0"/>
              <a:buNone/>
            </a:pPr>
            <a:endParaRPr lang="en-US" i="1" dirty="0"/>
          </a:p>
          <a:p>
            <a:pPr marL="0" indent="15875">
              <a:buFont typeface="Times" pitchFamily="18" charset="0"/>
              <a:buNone/>
            </a:pPr>
            <a:r>
              <a:rPr lang="en-US" i="1" dirty="0" smtClean="0"/>
              <a:t>Sets out roles and responsibilities in a respiratory protection program</a:t>
            </a:r>
          </a:p>
          <a:p>
            <a:pPr marL="0" indent="15875">
              <a:buFont typeface="Times" pitchFamily="18" charset="0"/>
              <a:buNone/>
            </a:pPr>
            <a:endParaRPr lang="en-US" i="1" dirty="0"/>
          </a:p>
          <a:p>
            <a:pPr marL="0" indent="15875">
              <a:buFont typeface="Times" pitchFamily="18" charset="0"/>
              <a:buNone/>
            </a:pPr>
            <a:endParaRPr lang="en-US" i="1" dirty="0"/>
          </a:p>
          <a:p>
            <a:endParaRPr lang="en-CA" dirty="0"/>
          </a:p>
        </p:txBody>
      </p:sp>
    </p:spTree>
    <p:extLst>
      <p:ext uri="{BB962C8B-B14F-4D97-AF65-F5344CB8AC3E}">
        <p14:creationId xmlns:p14="http://schemas.microsoft.com/office/powerpoint/2010/main" val="3110723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CSA Standard Z94.4-18</a:t>
            </a:r>
            <a:endParaRPr lang="en-CA" b="1" dirty="0"/>
          </a:p>
        </p:txBody>
      </p:sp>
      <p:sp>
        <p:nvSpPr>
          <p:cNvPr id="3" name="Content Placeholder 2"/>
          <p:cNvSpPr>
            <a:spLocks noGrp="1"/>
          </p:cNvSpPr>
          <p:nvPr>
            <p:ph idx="1"/>
          </p:nvPr>
        </p:nvSpPr>
        <p:spPr/>
        <p:txBody>
          <a:bodyPr>
            <a:normAutofit/>
          </a:bodyPr>
          <a:lstStyle/>
          <a:p>
            <a:pPr marL="0" indent="15875">
              <a:buFont typeface="Times" pitchFamily="18" charset="0"/>
              <a:buNone/>
            </a:pPr>
            <a:r>
              <a:rPr lang="en-US" i="1" dirty="0" smtClean="0"/>
              <a:t>Employer</a:t>
            </a:r>
            <a:r>
              <a:rPr lang="en-US" dirty="0" smtClean="0"/>
              <a:t>: has legislated duties</a:t>
            </a:r>
          </a:p>
          <a:p>
            <a:pPr marL="0" indent="15875">
              <a:buFont typeface="Times" pitchFamily="18" charset="0"/>
              <a:buNone/>
            </a:pPr>
            <a:endParaRPr lang="en-US" sz="1000" i="1" dirty="0"/>
          </a:p>
          <a:p>
            <a:pPr marL="0" indent="15875">
              <a:buFont typeface="Times" pitchFamily="18" charset="0"/>
              <a:buNone/>
            </a:pPr>
            <a:r>
              <a:rPr lang="en-US" i="1" dirty="0" smtClean="0"/>
              <a:t>Program Administrator:</a:t>
            </a:r>
            <a:r>
              <a:rPr lang="en-US" dirty="0" smtClean="0"/>
              <a:t> ensures qualified personnel are assigned roles…</a:t>
            </a:r>
          </a:p>
          <a:p>
            <a:pPr marL="0" indent="15875">
              <a:buFont typeface="Times" pitchFamily="18" charset="0"/>
              <a:buNone/>
            </a:pPr>
            <a:endParaRPr lang="en-US" sz="1000" i="1" dirty="0"/>
          </a:p>
          <a:p>
            <a:pPr marL="0" indent="15875">
              <a:buFont typeface="Times" pitchFamily="18" charset="0"/>
              <a:buNone/>
            </a:pPr>
            <a:r>
              <a:rPr lang="en-US" i="1" dirty="0" smtClean="0"/>
              <a:t>Supervisor:</a:t>
            </a:r>
            <a:r>
              <a:rPr lang="en-US" dirty="0" smtClean="0"/>
              <a:t> ensures training and testing are complete</a:t>
            </a:r>
            <a:endParaRPr lang="en-US" i="1" dirty="0" smtClean="0"/>
          </a:p>
          <a:p>
            <a:pPr marL="0" indent="15875">
              <a:buFont typeface="Times" pitchFamily="18" charset="0"/>
              <a:buNone/>
            </a:pPr>
            <a:endParaRPr lang="en-US" sz="1000" i="1" dirty="0"/>
          </a:p>
          <a:p>
            <a:pPr marL="0" indent="15875">
              <a:buFont typeface="Times" pitchFamily="18" charset="0"/>
              <a:buNone/>
            </a:pPr>
            <a:r>
              <a:rPr lang="en-US" i="1" dirty="0" smtClean="0"/>
              <a:t>Fit Tester: completes the fit testing including training component</a:t>
            </a:r>
            <a:endParaRPr lang="en-US" i="1" dirty="0"/>
          </a:p>
          <a:p>
            <a:endParaRPr lang="en-CA" dirty="0"/>
          </a:p>
        </p:txBody>
      </p:sp>
    </p:spTree>
    <p:extLst>
      <p:ext uri="{BB962C8B-B14F-4D97-AF65-F5344CB8AC3E}">
        <p14:creationId xmlns:p14="http://schemas.microsoft.com/office/powerpoint/2010/main" val="3987568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Fit Testing</a:t>
            </a:r>
            <a:endParaRPr lang="en-CA" b="1" dirty="0"/>
          </a:p>
        </p:txBody>
      </p:sp>
      <p:sp>
        <p:nvSpPr>
          <p:cNvPr id="3" name="Content Placeholder 2"/>
          <p:cNvSpPr>
            <a:spLocks noGrp="1"/>
          </p:cNvSpPr>
          <p:nvPr>
            <p:ph idx="1"/>
          </p:nvPr>
        </p:nvSpPr>
        <p:spPr/>
        <p:txBody>
          <a:bodyPr/>
          <a:lstStyle/>
          <a:p>
            <a:pPr marL="0" indent="15875">
              <a:buFont typeface="Times" pitchFamily="18" charset="0"/>
              <a:buNone/>
            </a:pPr>
            <a:r>
              <a:rPr lang="en-US" i="1" dirty="0" smtClean="0"/>
              <a:t>Respirator User Screening Form must be completed prior to being fit tested</a:t>
            </a:r>
          </a:p>
          <a:p>
            <a:pPr marL="0" indent="15875">
              <a:buFont typeface="Times" pitchFamily="18" charset="0"/>
              <a:buNone/>
            </a:pPr>
            <a:endParaRPr lang="en-US" i="1" dirty="0"/>
          </a:p>
          <a:p>
            <a:pPr marL="0" indent="15875">
              <a:buFont typeface="Times" pitchFamily="18" charset="0"/>
              <a:buNone/>
            </a:pPr>
            <a:r>
              <a:rPr lang="en-US" i="1" dirty="0" smtClean="0"/>
              <a:t>Then you will be fit tested</a:t>
            </a:r>
          </a:p>
          <a:p>
            <a:pPr marL="0" indent="15875">
              <a:buFont typeface="Times" pitchFamily="18" charset="0"/>
              <a:buNone/>
            </a:pPr>
            <a:endParaRPr lang="en-US" i="1" dirty="0"/>
          </a:p>
          <a:p>
            <a:pPr marL="0" indent="15875">
              <a:buFont typeface="Times" pitchFamily="18" charset="0"/>
              <a:buNone/>
            </a:pPr>
            <a:r>
              <a:rPr lang="en-US" i="1" dirty="0" smtClean="0"/>
              <a:t>You have responsibilities following </a:t>
            </a:r>
            <a:r>
              <a:rPr lang="en-US" i="1" dirty="0"/>
              <a:t>f</a:t>
            </a:r>
            <a:r>
              <a:rPr lang="en-US" i="1" dirty="0" smtClean="0"/>
              <a:t>it </a:t>
            </a:r>
            <a:r>
              <a:rPr lang="en-US" i="1" dirty="0"/>
              <a:t>t</a:t>
            </a:r>
            <a:r>
              <a:rPr lang="en-US" i="1" dirty="0" smtClean="0"/>
              <a:t>esting</a:t>
            </a:r>
          </a:p>
          <a:p>
            <a:pPr marL="0" indent="15875">
              <a:buFont typeface="Times" pitchFamily="18" charset="0"/>
              <a:buNone/>
            </a:pPr>
            <a:endParaRPr lang="en-US" i="1" dirty="0"/>
          </a:p>
          <a:p>
            <a:pPr marL="0" indent="15875">
              <a:buFont typeface="Times" pitchFamily="18" charset="0"/>
              <a:buNone/>
            </a:pPr>
            <a:endParaRPr lang="en-US" i="1" dirty="0"/>
          </a:p>
          <a:p>
            <a:endParaRPr lang="en-CA" dirty="0"/>
          </a:p>
        </p:txBody>
      </p:sp>
    </p:spTree>
    <p:extLst>
      <p:ext uri="{BB962C8B-B14F-4D97-AF65-F5344CB8AC3E}">
        <p14:creationId xmlns:p14="http://schemas.microsoft.com/office/powerpoint/2010/main" val="3156861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SASWH_PPT Option 1 as of Nov 2014</Template>
  <TotalTime>91</TotalTime>
  <Words>772</Words>
  <Application>Microsoft Office PowerPoint</Application>
  <PresentationFormat>On-screen Show (4:3)</PresentationFormat>
  <Paragraphs>148</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vt:lpstr>
      <vt:lpstr>Wingdings</vt:lpstr>
      <vt:lpstr>Custom Design</vt:lpstr>
      <vt:lpstr>PowerPoint Presentation</vt:lpstr>
      <vt:lpstr>Housekeeping Details</vt:lpstr>
      <vt:lpstr>What is Fit Testing</vt:lpstr>
      <vt:lpstr>There is a Difference</vt:lpstr>
      <vt:lpstr>Legislation</vt:lpstr>
      <vt:lpstr>3 Rights of Every Worker</vt:lpstr>
      <vt:lpstr>CSA Standard Z94.4-18</vt:lpstr>
      <vt:lpstr>CSA Standard Z94.4-18</vt:lpstr>
      <vt:lpstr>Fit Testing</vt:lpstr>
      <vt:lpstr>CSA Standard Z94.4-18</vt:lpstr>
      <vt:lpstr>Respiratory Hazards</vt:lpstr>
      <vt:lpstr>Respirators</vt:lpstr>
      <vt:lpstr>Hazards</vt:lpstr>
      <vt:lpstr>Respiratory Fit Test</vt:lpstr>
      <vt:lpstr>Frequency of fit testing</vt:lpstr>
      <vt:lpstr>Impact on respirator seal</vt:lpstr>
      <vt:lpstr>User Seal Checks</vt:lpstr>
      <vt:lpstr>Cleaning, Inspection, Maintenance and Storage</vt:lpstr>
      <vt:lpstr>Before being fit tested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Sindi SASWH</dc:creator>
  <cp:lastModifiedBy>Duncan, Sindi SASWH</cp:lastModifiedBy>
  <cp:revision>24</cp:revision>
  <cp:lastPrinted>2021-05-17T21:25:56Z</cp:lastPrinted>
  <dcterms:created xsi:type="dcterms:W3CDTF">2020-02-13T17:20:00Z</dcterms:created>
  <dcterms:modified xsi:type="dcterms:W3CDTF">2021-05-17T21:26:04Z</dcterms:modified>
</cp:coreProperties>
</file>