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7" r:id="rId3"/>
  </p:sldMasterIdLst>
  <p:notesMasterIdLst>
    <p:notesMasterId r:id="rId65"/>
  </p:notesMasterIdLst>
  <p:handoutMasterIdLst>
    <p:handoutMasterId r:id="rId66"/>
  </p:handoutMasterIdLst>
  <p:sldIdLst>
    <p:sldId id="256" r:id="rId4"/>
    <p:sldId id="257" r:id="rId5"/>
    <p:sldId id="362" r:id="rId6"/>
    <p:sldId id="266" r:id="rId7"/>
    <p:sldId id="267" r:id="rId8"/>
    <p:sldId id="268" r:id="rId9"/>
    <p:sldId id="269" r:id="rId10"/>
    <p:sldId id="378" r:id="rId11"/>
    <p:sldId id="373" r:id="rId12"/>
    <p:sldId id="272" r:id="rId13"/>
    <p:sldId id="273" r:id="rId14"/>
    <p:sldId id="275" r:id="rId15"/>
    <p:sldId id="276" r:id="rId16"/>
    <p:sldId id="278" r:id="rId17"/>
    <p:sldId id="279" r:id="rId18"/>
    <p:sldId id="358" r:id="rId19"/>
    <p:sldId id="367" r:id="rId20"/>
    <p:sldId id="357" r:id="rId21"/>
    <p:sldId id="374" r:id="rId22"/>
    <p:sldId id="359" r:id="rId23"/>
    <p:sldId id="294" r:id="rId24"/>
    <p:sldId id="297" r:id="rId25"/>
    <p:sldId id="360" r:id="rId26"/>
    <p:sldId id="361" r:id="rId27"/>
    <p:sldId id="304" r:id="rId28"/>
    <p:sldId id="306" r:id="rId29"/>
    <p:sldId id="308" r:id="rId30"/>
    <p:sldId id="366"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1" r:id="rId44"/>
    <p:sldId id="322" r:id="rId45"/>
    <p:sldId id="323" r:id="rId46"/>
    <p:sldId id="324" r:id="rId47"/>
    <p:sldId id="325" r:id="rId48"/>
    <p:sldId id="326" r:id="rId49"/>
    <p:sldId id="327" r:id="rId50"/>
    <p:sldId id="328" r:id="rId51"/>
    <p:sldId id="329" r:id="rId52"/>
    <p:sldId id="330" r:id="rId53"/>
    <p:sldId id="331" r:id="rId54"/>
    <p:sldId id="369" r:id="rId55"/>
    <p:sldId id="370" r:id="rId56"/>
    <p:sldId id="336" r:id="rId57"/>
    <p:sldId id="371" r:id="rId58"/>
    <p:sldId id="337" r:id="rId59"/>
    <p:sldId id="338" r:id="rId60"/>
    <p:sldId id="340" r:id="rId61"/>
    <p:sldId id="341" r:id="rId62"/>
    <p:sldId id="379" r:id="rId63"/>
    <p:sldId id="342"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99FF"/>
    <a:srgbClr val="FF9900"/>
    <a:srgbClr val="FFFF00"/>
    <a:srgbClr val="CC3399"/>
    <a:srgbClr val="04C062"/>
    <a:srgbClr val="FF00FF"/>
    <a:srgbClr val="00E1E1"/>
    <a:srgbClr val="C41267"/>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391" autoAdjust="0"/>
  </p:normalViewPr>
  <p:slideViewPr>
    <p:cSldViewPr showGuides="1">
      <p:cViewPr varScale="1">
        <p:scale>
          <a:sx n="97" d="100"/>
          <a:sy n="97" d="100"/>
        </p:scale>
        <p:origin x="-131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02"/>
    </p:cViewPr>
  </p:sorterViewPr>
  <p:notesViewPr>
    <p:cSldViewPr>
      <p:cViewPr varScale="1">
        <p:scale>
          <a:sx n="85" d="100"/>
          <a:sy n="85" d="100"/>
        </p:scale>
        <p:origin x="-315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9E74F1-F132-4193-A263-2E9EE43BE012}" type="doc">
      <dgm:prSet loTypeId="urn:microsoft.com/office/officeart/2005/8/layout/pyramid1" loCatId="pyramid" qsTypeId="urn:microsoft.com/office/officeart/2005/8/quickstyle/simple1" qsCatId="simple" csTypeId="urn:microsoft.com/office/officeart/2005/8/colors/accent1_2" csCatId="accent1"/>
      <dgm:spPr/>
    </dgm:pt>
    <dgm:pt modelId="{539E7658-7EBF-4230-9691-77DA7F52EBDD}">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smtClean="0">
            <a:ln>
              <a:noFill/>
            </a:ln>
            <a:solidFill>
              <a:schemeClr val="tx1"/>
            </a:solidFill>
            <a:effectLst/>
            <a:latin typeface="Arial" charset="0"/>
            <a:ea typeface="ＭＳ Ｐゴシック" pitchFamily="-102" charset="-128"/>
          </a:endParaRPr>
        </a:p>
      </dgm:t>
    </dgm:pt>
    <dgm:pt modelId="{37B50B03-832E-4A76-92A2-7511101CDE1B}" type="parTrans" cxnId="{4897D5AA-747C-4659-B78B-16E31B0E1AA5}">
      <dgm:prSet/>
      <dgm:spPr/>
      <dgm:t>
        <a:bodyPr/>
        <a:lstStyle/>
        <a:p>
          <a:endParaRPr lang="en-CA"/>
        </a:p>
      </dgm:t>
    </dgm:pt>
    <dgm:pt modelId="{613FDF68-6248-41BB-A26D-9150631B13F3}" type="sibTrans" cxnId="{4897D5AA-747C-4659-B78B-16E31B0E1AA5}">
      <dgm:prSet/>
      <dgm:spPr/>
      <dgm:t>
        <a:bodyPr/>
        <a:lstStyle/>
        <a:p>
          <a:endParaRPr lang="en-CA"/>
        </a:p>
      </dgm:t>
    </dgm:pt>
    <dgm:pt modelId="{A6BDF8A3-263B-4BD8-811E-7F035709C7B9}">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smtClean="0">
            <a:ln>
              <a:noFill/>
            </a:ln>
            <a:solidFill>
              <a:schemeClr val="tx1"/>
            </a:solidFill>
            <a:effectLst/>
            <a:latin typeface="Arial" charset="0"/>
            <a:ea typeface="ＭＳ Ｐゴシック" pitchFamily="-102" charset="-128"/>
          </a:endParaRPr>
        </a:p>
      </dgm:t>
    </dgm:pt>
    <dgm:pt modelId="{0420D9C2-D21B-4F85-8699-DF1B54B91ADE}" type="parTrans" cxnId="{9FC505EE-4CFF-41AF-B471-CE194B2CB5A0}">
      <dgm:prSet/>
      <dgm:spPr/>
      <dgm:t>
        <a:bodyPr/>
        <a:lstStyle/>
        <a:p>
          <a:endParaRPr lang="en-CA"/>
        </a:p>
      </dgm:t>
    </dgm:pt>
    <dgm:pt modelId="{5B383734-9CC0-4CE5-B798-9B4CDE0736D5}" type="sibTrans" cxnId="{9FC505EE-4CFF-41AF-B471-CE194B2CB5A0}">
      <dgm:prSet/>
      <dgm:spPr/>
      <dgm:t>
        <a:bodyPr/>
        <a:lstStyle/>
        <a:p>
          <a:endParaRPr lang="en-CA"/>
        </a:p>
      </dgm:t>
    </dgm:pt>
    <dgm:pt modelId="{F7918A7C-A8DF-4DD3-BF75-A5F535B8A152}">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smtClean="0">
            <a:ln>
              <a:noFill/>
            </a:ln>
            <a:solidFill>
              <a:schemeClr val="tx1"/>
            </a:solidFill>
            <a:effectLst/>
            <a:latin typeface="Arial" charset="0"/>
            <a:ea typeface="ＭＳ Ｐゴシック" pitchFamily="-102" charset="-128"/>
          </a:endParaRPr>
        </a:p>
      </dgm:t>
    </dgm:pt>
    <dgm:pt modelId="{B0D585AC-B2D1-492B-86B5-7535E47CC189}" type="parTrans" cxnId="{23385433-D74B-40AC-B02F-FF2D4A65746A}">
      <dgm:prSet/>
      <dgm:spPr/>
      <dgm:t>
        <a:bodyPr/>
        <a:lstStyle/>
        <a:p>
          <a:endParaRPr lang="en-CA"/>
        </a:p>
      </dgm:t>
    </dgm:pt>
    <dgm:pt modelId="{022ABD49-7BC6-4A12-A011-1A3BB87EC9F9}" type="sibTrans" cxnId="{23385433-D74B-40AC-B02F-FF2D4A65746A}">
      <dgm:prSet/>
      <dgm:spPr/>
      <dgm:t>
        <a:bodyPr/>
        <a:lstStyle/>
        <a:p>
          <a:endParaRPr lang="en-CA"/>
        </a:p>
      </dgm:t>
    </dgm:pt>
    <dgm:pt modelId="{4DFEAA09-9064-453E-97F6-8C943D9E8F2D}" type="pres">
      <dgm:prSet presAssocID="{C99E74F1-F132-4193-A263-2E9EE43BE012}" presName="Name0" presStyleCnt="0">
        <dgm:presLayoutVars>
          <dgm:dir/>
          <dgm:animLvl val="lvl"/>
          <dgm:resizeHandles val="exact"/>
        </dgm:presLayoutVars>
      </dgm:prSet>
      <dgm:spPr/>
    </dgm:pt>
    <dgm:pt modelId="{CAEA4F4E-1EDC-4AB7-8931-11F440037C5B}" type="pres">
      <dgm:prSet presAssocID="{539E7658-7EBF-4230-9691-77DA7F52EBDD}" presName="Name8" presStyleCnt="0"/>
      <dgm:spPr/>
    </dgm:pt>
    <dgm:pt modelId="{2D7759F0-1807-474B-9892-39C519F82CB2}" type="pres">
      <dgm:prSet presAssocID="{539E7658-7EBF-4230-9691-77DA7F52EBDD}" presName="level" presStyleLbl="node1" presStyleIdx="0" presStyleCnt="3">
        <dgm:presLayoutVars>
          <dgm:chMax val="1"/>
          <dgm:bulletEnabled val="1"/>
        </dgm:presLayoutVars>
      </dgm:prSet>
      <dgm:spPr/>
      <dgm:t>
        <a:bodyPr/>
        <a:lstStyle/>
        <a:p>
          <a:endParaRPr lang="en-CA"/>
        </a:p>
      </dgm:t>
    </dgm:pt>
    <dgm:pt modelId="{3A153814-4716-48B7-8D99-3CEA9FA723ED}" type="pres">
      <dgm:prSet presAssocID="{539E7658-7EBF-4230-9691-77DA7F52EBDD}" presName="levelTx" presStyleLbl="revTx" presStyleIdx="0" presStyleCnt="0">
        <dgm:presLayoutVars>
          <dgm:chMax val="1"/>
          <dgm:bulletEnabled val="1"/>
        </dgm:presLayoutVars>
      </dgm:prSet>
      <dgm:spPr/>
      <dgm:t>
        <a:bodyPr/>
        <a:lstStyle/>
        <a:p>
          <a:endParaRPr lang="en-CA"/>
        </a:p>
      </dgm:t>
    </dgm:pt>
    <dgm:pt modelId="{E7DAB61E-F5C5-49EF-B354-E24D4E98BBEA}" type="pres">
      <dgm:prSet presAssocID="{A6BDF8A3-263B-4BD8-811E-7F035709C7B9}" presName="Name8" presStyleCnt="0"/>
      <dgm:spPr/>
    </dgm:pt>
    <dgm:pt modelId="{2ACD6639-1E6A-4759-9328-66AA5770161B}" type="pres">
      <dgm:prSet presAssocID="{A6BDF8A3-263B-4BD8-811E-7F035709C7B9}" presName="level" presStyleLbl="node1" presStyleIdx="1" presStyleCnt="3">
        <dgm:presLayoutVars>
          <dgm:chMax val="1"/>
          <dgm:bulletEnabled val="1"/>
        </dgm:presLayoutVars>
      </dgm:prSet>
      <dgm:spPr/>
      <dgm:t>
        <a:bodyPr/>
        <a:lstStyle/>
        <a:p>
          <a:endParaRPr lang="en-CA"/>
        </a:p>
      </dgm:t>
    </dgm:pt>
    <dgm:pt modelId="{1034D49B-5BF0-432A-9931-4846377A07F7}" type="pres">
      <dgm:prSet presAssocID="{A6BDF8A3-263B-4BD8-811E-7F035709C7B9}" presName="levelTx" presStyleLbl="revTx" presStyleIdx="0" presStyleCnt="0">
        <dgm:presLayoutVars>
          <dgm:chMax val="1"/>
          <dgm:bulletEnabled val="1"/>
        </dgm:presLayoutVars>
      </dgm:prSet>
      <dgm:spPr/>
      <dgm:t>
        <a:bodyPr/>
        <a:lstStyle/>
        <a:p>
          <a:endParaRPr lang="en-CA"/>
        </a:p>
      </dgm:t>
    </dgm:pt>
    <dgm:pt modelId="{AE92D405-E2DD-43DC-9471-6A9103E938C4}" type="pres">
      <dgm:prSet presAssocID="{F7918A7C-A8DF-4DD3-BF75-A5F535B8A152}" presName="Name8" presStyleCnt="0"/>
      <dgm:spPr/>
    </dgm:pt>
    <dgm:pt modelId="{FE561219-3D02-460E-8FEB-FDD385BA3266}" type="pres">
      <dgm:prSet presAssocID="{F7918A7C-A8DF-4DD3-BF75-A5F535B8A152}" presName="level" presStyleLbl="node1" presStyleIdx="2" presStyleCnt="3">
        <dgm:presLayoutVars>
          <dgm:chMax val="1"/>
          <dgm:bulletEnabled val="1"/>
        </dgm:presLayoutVars>
      </dgm:prSet>
      <dgm:spPr/>
      <dgm:t>
        <a:bodyPr/>
        <a:lstStyle/>
        <a:p>
          <a:endParaRPr lang="en-CA"/>
        </a:p>
      </dgm:t>
    </dgm:pt>
    <dgm:pt modelId="{850946F9-80F6-4BDD-8883-967EC614593A}" type="pres">
      <dgm:prSet presAssocID="{F7918A7C-A8DF-4DD3-BF75-A5F535B8A152}" presName="levelTx" presStyleLbl="revTx" presStyleIdx="0" presStyleCnt="0">
        <dgm:presLayoutVars>
          <dgm:chMax val="1"/>
          <dgm:bulletEnabled val="1"/>
        </dgm:presLayoutVars>
      </dgm:prSet>
      <dgm:spPr/>
      <dgm:t>
        <a:bodyPr/>
        <a:lstStyle/>
        <a:p>
          <a:endParaRPr lang="en-CA"/>
        </a:p>
      </dgm:t>
    </dgm:pt>
  </dgm:ptLst>
  <dgm:cxnLst>
    <dgm:cxn modelId="{C7462674-16AB-4B4A-A95D-7F001230B5E8}" type="presOf" srcId="{A6BDF8A3-263B-4BD8-811E-7F035709C7B9}" destId="{2ACD6639-1E6A-4759-9328-66AA5770161B}" srcOrd="0" destOrd="0" presId="urn:microsoft.com/office/officeart/2005/8/layout/pyramid1"/>
    <dgm:cxn modelId="{C57D7177-E1F7-48E0-AE1C-613549C7A243}" type="presOf" srcId="{539E7658-7EBF-4230-9691-77DA7F52EBDD}" destId="{3A153814-4716-48B7-8D99-3CEA9FA723ED}" srcOrd="1" destOrd="0" presId="urn:microsoft.com/office/officeart/2005/8/layout/pyramid1"/>
    <dgm:cxn modelId="{A42AE481-7363-4B8C-8A4B-2D0D1C52B0AB}" type="presOf" srcId="{C99E74F1-F132-4193-A263-2E9EE43BE012}" destId="{4DFEAA09-9064-453E-97F6-8C943D9E8F2D}" srcOrd="0" destOrd="0" presId="urn:microsoft.com/office/officeart/2005/8/layout/pyramid1"/>
    <dgm:cxn modelId="{A6854646-AA20-492A-8C81-0E31C156804F}" type="presOf" srcId="{A6BDF8A3-263B-4BD8-811E-7F035709C7B9}" destId="{1034D49B-5BF0-432A-9931-4846377A07F7}" srcOrd="1" destOrd="0" presId="urn:microsoft.com/office/officeart/2005/8/layout/pyramid1"/>
    <dgm:cxn modelId="{E07D01FA-2E3C-4329-BDB4-FF69982182D1}" type="presOf" srcId="{F7918A7C-A8DF-4DD3-BF75-A5F535B8A152}" destId="{850946F9-80F6-4BDD-8883-967EC614593A}" srcOrd="1" destOrd="0" presId="urn:microsoft.com/office/officeart/2005/8/layout/pyramid1"/>
    <dgm:cxn modelId="{23385433-D74B-40AC-B02F-FF2D4A65746A}" srcId="{C99E74F1-F132-4193-A263-2E9EE43BE012}" destId="{F7918A7C-A8DF-4DD3-BF75-A5F535B8A152}" srcOrd="2" destOrd="0" parTransId="{B0D585AC-B2D1-492B-86B5-7535E47CC189}" sibTransId="{022ABD49-7BC6-4A12-A011-1A3BB87EC9F9}"/>
    <dgm:cxn modelId="{11A1C336-8F9E-4AFC-964E-90FBAD6FE93D}" type="presOf" srcId="{F7918A7C-A8DF-4DD3-BF75-A5F535B8A152}" destId="{FE561219-3D02-460E-8FEB-FDD385BA3266}" srcOrd="0" destOrd="0" presId="urn:microsoft.com/office/officeart/2005/8/layout/pyramid1"/>
    <dgm:cxn modelId="{9FC505EE-4CFF-41AF-B471-CE194B2CB5A0}" srcId="{C99E74F1-F132-4193-A263-2E9EE43BE012}" destId="{A6BDF8A3-263B-4BD8-811E-7F035709C7B9}" srcOrd="1" destOrd="0" parTransId="{0420D9C2-D21B-4F85-8699-DF1B54B91ADE}" sibTransId="{5B383734-9CC0-4CE5-B798-9B4CDE0736D5}"/>
    <dgm:cxn modelId="{08E29A79-6F25-4B37-B507-0B46E8F65CB7}" type="presOf" srcId="{539E7658-7EBF-4230-9691-77DA7F52EBDD}" destId="{2D7759F0-1807-474B-9892-39C519F82CB2}" srcOrd="0" destOrd="0" presId="urn:microsoft.com/office/officeart/2005/8/layout/pyramid1"/>
    <dgm:cxn modelId="{4897D5AA-747C-4659-B78B-16E31B0E1AA5}" srcId="{C99E74F1-F132-4193-A263-2E9EE43BE012}" destId="{539E7658-7EBF-4230-9691-77DA7F52EBDD}" srcOrd="0" destOrd="0" parTransId="{37B50B03-832E-4A76-92A2-7511101CDE1B}" sibTransId="{613FDF68-6248-41BB-A26D-9150631B13F3}"/>
    <dgm:cxn modelId="{566A0CF4-00E4-4EA7-8730-1F65371CF2D2}" type="presParOf" srcId="{4DFEAA09-9064-453E-97F6-8C943D9E8F2D}" destId="{CAEA4F4E-1EDC-4AB7-8931-11F440037C5B}" srcOrd="0" destOrd="0" presId="urn:microsoft.com/office/officeart/2005/8/layout/pyramid1"/>
    <dgm:cxn modelId="{7D054F47-8D98-4F4A-9A97-267ABF3E3410}" type="presParOf" srcId="{CAEA4F4E-1EDC-4AB7-8931-11F440037C5B}" destId="{2D7759F0-1807-474B-9892-39C519F82CB2}" srcOrd="0" destOrd="0" presId="urn:microsoft.com/office/officeart/2005/8/layout/pyramid1"/>
    <dgm:cxn modelId="{F9DD2193-D7C6-4460-8A59-6D68EE0FEBB1}" type="presParOf" srcId="{CAEA4F4E-1EDC-4AB7-8931-11F440037C5B}" destId="{3A153814-4716-48B7-8D99-3CEA9FA723ED}" srcOrd="1" destOrd="0" presId="urn:microsoft.com/office/officeart/2005/8/layout/pyramid1"/>
    <dgm:cxn modelId="{D419E7CE-EAF1-4D9E-8895-721FCDFD3210}" type="presParOf" srcId="{4DFEAA09-9064-453E-97F6-8C943D9E8F2D}" destId="{E7DAB61E-F5C5-49EF-B354-E24D4E98BBEA}" srcOrd="1" destOrd="0" presId="urn:microsoft.com/office/officeart/2005/8/layout/pyramid1"/>
    <dgm:cxn modelId="{7AFC0135-D4C7-4518-86C5-541AAA04ADA1}" type="presParOf" srcId="{E7DAB61E-F5C5-49EF-B354-E24D4E98BBEA}" destId="{2ACD6639-1E6A-4759-9328-66AA5770161B}" srcOrd="0" destOrd="0" presId="urn:microsoft.com/office/officeart/2005/8/layout/pyramid1"/>
    <dgm:cxn modelId="{DE6C53E1-7C72-4C3D-BE85-B1953EE53407}" type="presParOf" srcId="{E7DAB61E-F5C5-49EF-B354-E24D4E98BBEA}" destId="{1034D49B-5BF0-432A-9931-4846377A07F7}" srcOrd="1" destOrd="0" presId="urn:microsoft.com/office/officeart/2005/8/layout/pyramid1"/>
    <dgm:cxn modelId="{6685AD3C-EA66-417F-99D2-7E38E963BFA4}" type="presParOf" srcId="{4DFEAA09-9064-453E-97F6-8C943D9E8F2D}" destId="{AE92D405-E2DD-43DC-9471-6A9103E938C4}" srcOrd="2" destOrd="0" presId="urn:microsoft.com/office/officeart/2005/8/layout/pyramid1"/>
    <dgm:cxn modelId="{E423FD3E-77CC-41EB-AF45-6CFAEB405540}" type="presParOf" srcId="{AE92D405-E2DD-43DC-9471-6A9103E938C4}" destId="{FE561219-3D02-460E-8FEB-FDD385BA3266}" srcOrd="0" destOrd="0" presId="urn:microsoft.com/office/officeart/2005/8/layout/pyramid1"/>
    <dgm:cxn modelId="{90D9D9AD-F58F-4A1D-A73A-D6A5FC2337E1}" type="presParOf" srcId="{AE92D405-E2DD-43DC-9471-6A9103E938C4}" destId="{850946F9-80F6-4BDD-8883-967EC614593A}"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7759F0-1807-474B-9892-39C519F82CB2}">
      <dsp:nvSpPr>
        <dsp:cNvPr id="0" name=""/>
        <dsp:cNvSpPr/>
      </dsp:nvSpPr>
      <dsp:spPr>
        <a:xfrm>
          <a:off x="261937" y="0"/>
          <a:ext cx="261937" cy="261937"/>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kern="1200" cap="none" normalizeH="0" baseline="0" smtClean="0">
            <a:ln>
              <a:noFill/>
            </a:ln>
            <a:solidFill>
              <a:schemeClr val="tx1"/>
            </a:solidFill>
            <a:effectLst/>
            <a:latin typeface="Arial" charset="0"/>
            <a:ea typeface="ＭＳ Ｐゴシック" pitchFamily="-102" charset="-128"/>
          </a:endParaRPr>
        </a:p>
      </dsp:txBody>
      <dsp:txXfrm>
        <a:off x="261937" y="0"/>
        <a:ext cx="261937" cy="261937"/>
      </dsp:txXfrm>
    </dsp:sp>
    <dsp:sp modelId="{2ACD6639-1E6A-4759-9328-66AA5770161B}">
      <dsp:nvSpPr>
        <dsp:cNvPr id="0" name=""/>
        <dsp:cNvSpPr/>
      </dsp:nvSpPr>
      <dsp:spPr>
        <a:xfrm>
          <a:off x="130968" y="261937"/>
          <a:ext cx="523875" cy="261937"/>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kern="1200" cap="none" normalizeH="0" baseline="0" smtClean="0">
            <a:ln>
              <a:noFill/>
            </a:ln>
            <a:solidFill>
              <a:schemeClr val="tx1"/>
            </a:solidFill>
            <a:effectLst/>
            <a:latin typeface="Arial" charset="0"/>
            <a:ea typeface="ＭＳ Ｐゴシック" pitchFamily="-102" charset="-128"/>
          </a:endParaRPr>
        </a:p>
      </dsp:txBody>
      <dsp:txXfrm>
        <a:off x="222647" y="261937"/>
        <a:ext cx="340518" cy="261937"/>
      </dsp:txXfrm>
    </dsp:sp>
    <dsp:sp modelId="{FE561219-3D02-460E-8FEB-FDD385BA3266}">
      <dsp:nvSpPr>
        <dsp:cNvPr id="0" name=""/>
        <dsp:cNvSpPr/>
      </dsp:nvSpPr>
      <dsp:spPr>
        <a:xfrm>
          <a:off x="0" y="523875"/>
          <a:ext cx="785813" cy="261937"/>
        </a:xfrm>
        <a:prstGeom prst="trapezoid">
          <a:avLst>
            <a:gd name="adj"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500" b="0" i="0" u="none" strike="noStrike" kern="1200" cap="none" normalizeH="0" baseline="0" smtClean="0">
            <a:ln>
              <a:noFill/>
            </a:ln>
            <a:solidFill>
              <a:schemeClr val="tx1"/>
            </a:solidFill>
            <a:effectLst/>
            <a:latin typeface="Arial" charset="0"/>
            <a:ea typeface="ＭＳ Ｐゴシック" pitchFamily="-102" charset="-128"/>
          </a:endParaRPr>
        </a:p>
      </dsp:txBody>
      <dsp:txXfrm>
        <a:off x="137517" y="523875"/>
        <a:ext cx="510778" cy="26193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9C2369-9910-481B-A998-967C99BA4BDA}" type="datetimeFigureOut">
              <a:rPr lang="en-CA" smtClean="0"/>
              <a:t>24/12/2015</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FE924F-7A65-4F16-B6E6-BB37D799883A}" type="slidenum">
              <a:rPr lang="en-CA" smtClean="0"/>
              <a:t>‹#›</a:t>
            </a:fld>
            <a:endParaRPr lang="en-CA"/>
          </a:p>
        </p:txBody>
      </p:sp>
    </p:spTree>
    <p:extLst>
      <p:ext uri="{BB962C8B-B14F-4D97-AF65-F5344CB8AC3E}">
        <p14:creationId xmlns:p14="http://schemas.microsoft.com/office/powerpoint/2010/main" val="368799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C35BC7-ACB0-4CC8-BBD9-28AEFFF83B17}" type="datetimeFigureOut">
              <a:rPr lang="en-CA" smtClean="0"/>
              <a:t>24/12/2015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FAA76A-2E8C-4AA8-B375-9579D1FC200A}" type="slidenum">
              <a:rPr lang="en-CA" smtClean="0"/>
              <a:t>‹#›</a:t>
            </a:fld>
            <a:endParaRPr lang="en-CA"/>
          </a:p>
        </p:txBody>
      </p:sp>
    </p:spTree>
    <p:extLst>
      <p:ext uri="{BB962C8B-B14F-4D97-AF65-F5344CB8AC3E}">
        <p14:creationId xmlns:p14="http://schemas.microsoft.com/office/powerpoint/2010/main" val="740015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A25A3D-4440-4F44-A48A-5309B622C485}" type="slidenum">
              <a:rPr lang="en-CA" altLang="en-US"/>
              <a:pPr eaLnBrk="1" hangingPunct="1"/>
              <a:t>4</a:t>
            </a:fld>
            <a:endParaRPr lang="en-CA" altLang="en-US" dirty="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14400" y="4343400"/>
            <a:ext cx="5029200" cy="4114800"/>
          </a:xfrm>
          <a:noFill/>
        </p:spPr>
        <p:txBody>
          <a:bodyPr/>
          <a:lstStyle/>
          <a:p>
            <a:pPr eaLnBrk="1" hangingPunct="1"/>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Being prepared before we get tot work, results in the less</a:t>
            </a:r>
            <a:r>
              <a:rPr lang="en-CA" baseline="0" dirty="0" smtClean="0"/>
              <a:t> likely hood to injure, or be injured.   We need to be considerate of our mobility, attire, and self observation strategies.</a:t>
            </a:r>
          </a:p>
          <a:p>
            <a:r>
              <a:rPr lang="en-CA" baseline="0" dirty="0" smtClean="0"/>
              <a:t>Attire- is what you wear, safe?  Mobility- are you prepared to move quickly if you had to?  Observation- are you aware of your surroundings including the people in it?   Can you think of times that you are less observant?  PG 4 of PH</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14</a:t>
            </a:fld>
            <a:endParaRPr lang="en-CA"/>
          </a:p>
        </p:txBody>
      </p:sp>
    </p:spTree>
    <p:extLst>
      <p:ext uri="{BB962C8B-B14F-4D97-AF65-F5344CB8AC3E}">
        <p14:creationId xmlns:p14="http://schemas.microsoft.com/office/powerpoint/2010/main" val="949558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smtClean="0"/>
              <a:t>Pg</a:t>
            </a:r>
            <a:r>
              <a:rPr lang="en-CA" dirty="0" smtClean="0"/>
              <a:t> 5 of PH</a:t>
            </a:r>
          </a:p>
          <a:p>
            <a:r>
              <a:rPr lang="en-CA" dirty="0" smtClean="0"/>
              <a:t>Exercise 4</a:t>
            </a:r>
            <a:r>
              <a:rPr lang="en-CA" baseline="0" dirty="0" smtClean="0"/>
              <a:t> and 5  think of a scary incident.  How did you respond physically?  </a:t>
            </a:r>
          </a:p>
          <a:p>
            <a:r>
              <a:rPr lang="en-CA" baseline="0" dirty="0" smtClean="0"/>
              <a:t>Plan what your going to do, and do what you planned.</a:t>
            </a:r>
          </a:p>
          <a:p>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15</a:t>
            </a:fld>
            <a:endParaRPr lang="en-CA"/>
          </a:p>
        </p:txBody>
      </p:sp>
    </p:spTree>
    <p:extLst>
      <p:ext uri="{BB962C8B-B14F-4D97-AF65-F5344CB8AC3E}">
        <p14:creationId xmlns:p14="http://schemas.microsoft.com/office/powerpoint/2010/main" val="531604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SELF ASSESSMENT</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16</a:t>
            </a:fld>
            <a:endParaRPr lang="en-CA"/>
          </a:p>
        </p:txBody>
      </p:sp>
    </p:spTree>
    <p:extLst>
      <p:ext uri="{BB962C8B-B14F-4D97-AF65-F5344CB8AC3E}">
        <p14:creationId xmlns:p14="http://schemas.microsoft.com/office/powerpoint/2010/main" val="590907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Best laid plans fail occasionally</a:t>
            </a:r>
          </a:p>
          <a:p>
            <a:r>
              <a:rPr lang="en-CA" dirty="0" smtClean="0"/>
              <a:t>Knowledge is power</a:t>
            </a:r>
          </a:p>
          <a:p>
            <a:r>
              <a:rPr lang="en-CA" dirty="0" smtClean="0"/>
              <a:t>Why </a:t>
            </a:r>
            <a:r>
              <a:rPr lang="en-CA" dirty="0" err="1" smtClean="0"/>
              <a:t>isnt</a:t>
            </a:r>
            <a:r>
              <a:rPr lang="en-CA" dirty="0" smtClean="0"/>
              <a:t> the treatment plan not working</a:t>
            </a:r>
          </a:p>
          <a:p>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17</a:t>
            </a:fld>
            <a:endParaRPr lang="en-CA"/>
          </a:p>
        </p:txBody>
      </p:sp>
    </p:spTree>
    <p:extLst>
      <p:ext uri="{BB962C8B-B14F-4D97-AF65-F5344CB8AC3E}">
        <p14:creationId xmlns:p14="http://schemas.microsoft.com/office/powerpoint/2010/main" val="2678627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Identification is understanding</a:t>
            </a:r>
            <a:r>
              <a:rPr lang="en-CA" baseline="0" dirty="0" smtClean="0"/>
              <a:t> WHY the treatment plan </a:t>
            </a:r>
            <a:r>
              <a:rPr lang="en-CA" baseline="0" dirty="0" err="1" smtClean="0"/>
              <a:t>isnt</a:t>
            </a:r>
            <a:r>
              <a:rPr lang="en-CA" baseline="0" dirty="0" smtClean="0"/>
              <a:t> working.  What about it  IS and what ISNT!   Can I identify why they are displaying the negative behaviors, so I can adjust myself and approach accordingly.  </a:t>
            </a:r>
            <a:r>
              <a:rPr lang="en-CA" dirty="0" smtClean="0"/>
              <a:t>Physically forcing individuals to stop them from doing something they want to</a:t>
            </a:r>
            <a:r>
              <a:rPr lang="en-CA" baseline="0" dirty="0" smtClean="0"/>
              <a:t> do, if its not dangerous, or we want them to start something they don’t want to do, we violate their civil rights.  </a:t>
            </a:r>
          </a:p>
          <a:p>
            <a:r>
              <a:rPr lang="en-CA" baseline="0" dirty="0" smtClean="0"/>
              <a:t> these models are about how can we identify what could be happening in the moment.  Some may be acting together, but they are not all contributing to the behaviors.  These models are tools to help you understand, and prepare for the many possible negative behaviors you may see, and give you tools on how to handle different situations.</a:t>
            </a:r>
          </a:p>
          <a:p>
            <a:r>
              <a:rPr lang="en-CA" baseline="0" dirty="0" smtClean="0"/>
              <a:t>CLIENT ASSESSMENT.  This is how to use observation AND knowledge together.   The more we understand what influences behaviors, and the potential outcomes those behaviors may have, the more we are able to deal with them, in a effective and positive manner.</a:t>
            </a:r>
          </a:p>
          <a:p>
            <a:endParaRPr lang="en-CA" baseline="0" dirty="0" smtClean="0"/>
          </a:p>
          <a:p>
            <a:r>
              <a:rPr lang="en-CA" baseline="0" dirty="0" smtClean="0"/>
              <a:t>LEGAL MODEL helps us to separate behaviors into levels of dangerousness and helps workers determine what reasonable force to use, when responding.  </a:t>
            </a:r>
          </a:p>
          <a:p>
            <a:r>
              <a:rPr lang="en-CA" baseline="0" dirty="0" smtClean="0"/>
              <a:t>Common assault- when a person threatens to injure another, the threat is a common assault if the person is either close enough, has the ability to, shows an intent to injure, and the threat is not serious enough to require medical attention    THREATS… NO CONTACT</a:t>
            </a:r>
          </a:p>
          <a:p>
            <a:r>
              <a:rPr lang="en-CA" baseline="0" dirty="0" smtClean="0"/>
              <a:t>Assault causing bodily harm-when they try, they have the ability, shows intent, MAKES CONTACT, but is still not serious enough to seek medical attention</a:t>
            </a:r>
          </a:p>
          <a:p>
            <a:r>
              <a:rPr lang="en-CA" baseline="0" dirty="0" smtClean="0"/>
              <a:t>AGGRAVATED ASSAULT- person has the ability, shows intent, threatens OR attempts an injury that WOULD require medical </a:t>
            </a:r>
            <a:r>
              <a:rPr lang="en-CA" baseline="0" dirty="0" err="1" smtClean="0"/>
              <a:t>attrention</a:t>
            </a:r>
            <a:r>
              <a:rPr lang="en-CA" baseline="0" dirty="0" smtClean="0"/>
              <a:t>.    These may look different with our laws NOW, but this is an overview to give you a snap shot of the levels of dangerousness.  *this gives professionals guidance to determine the level of response required.  Exercise 6.  class discussion</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18</a:t>
            </a:fld>
            <a:endParaRPr lang="en-CA"/>
          </a:p>
        </p:txBody>
      </p:sp>
    </p:spTree>
    <p:extLst>
      <p:ext uri="{BB962C8B-B14F-4D97-AF65-F5344CB8AC3E}">
        <p14:creationId xmlns:p14="http://schemas.microsoft.com/office/powerpoint/2010/main" val="1931084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Cognition plays a role in understanding where someone is coming from  Disparity can</a:t>
            </a:r>
            <a:r>
              <a:rPr lang="en-CA" baseline="0" dirty="0" smtClean="0"/>
              <a:t> occur between an individuals chronological age, and developmental age.  Why does knowing this matter?</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20</a:t>
            </a:fld>
            <a:endParaRPr lang="en-CA"/>
          </a:p>
        </p:txBody>
      </p:sp>
    </p:spTree>
    <p:extLst>
      <p:ext uri="{BB962C8B-B14F-4D97-AF65-F5344CB8AC3E}">
        <p14:creationId xmlns:p14="http://schemas.microsoft.com/office/powerpoint/2010/main" val="1322908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21</a:t>
            </a:fld>
            <a:endParaRPr lang="en-CA"/>
          </a:p>
        </p:txBody>
      </p:sp>
    </p:spTree>
    <p:extLst>
      <p:ext uri="{BB962C8B-B14F-4D97-AF65-F5344CB8AC3E}">
        <p14:creationId xmlns:p14="http://schemas.microsoft.com/office/powerpoint/2010/main" val="31190502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22</a:t>
            </a:fld>
            <a:endParaRPr lang="en-CA"/>
          </a:p>
        </p:txBody>
      </p:sp>
    </p:spTree>
    <p:extLst>
      <p:ext uri="{BB962C8B-B14F-4D97-AF65-F5344CB8AC3E}">
        <p14:creationId xmlns:p14="http://schemas.microsoft.com/office/powerpoint/2010/main" val="18431466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23</a:t>
            </a:fld>
            <a:endParaRPr lang="en-CA"/>
          </a:p>
        </p:txBody>
      </p:sp>
    </p:spTree>
    <p:extLst>
      <p:ext uri="{BB962C8B-B14F-4D97-AF65-F5344CB8AC3E}">
        <p14:creationId xmlns:p14="http://schemas.microsoft.com/office/powerpoint/2010/main" val="30895611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24</a:t>
            </a:fld>
            <a:endParaRPr lang="en-CA"/>
          </a:p>
        </p:txBody>
      </p:sp>
    </p:spTree>
    <p:extLst>
      <p:ext uri="{BB962C8B-B14F-4D97-AF65-F5344CB8AC3E}">
        <p14:creationId xmlns:p14="http://schemas.microsoft.com/office/powerpoint/2010/main" val="1206960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Approach-</a:t>
            </a:r>
            <a:r>
              <a:rPr lang="en-CA" baseline="0" dirty="0" smtClean="0"/>
              <a:t> Part represents our approach rather than our techniques   problem solving-giving you the tools to ask the right questions to eliminate the risks of violence, by solving problems themselves.  Gender neutral_ its about thinking and movement, not strength.  Teamwork- more effective when everyone is on the same page.  Rights- Safety for all.  Equal level of response.  Acceptance-first version of part was created in 1975</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5</a:t>
            </a:fld>
            <a:endParaRPr lang="en-CA" dirty="0"/>
          </a:p>
        </p:txBody>
      </p:sp>
    </p:spTree>
    <p:extLst>
      <p:ext uri="{BB962C8B-B14F-4D97-AF65-F5344CB8AC3E}">
        <p14:creationId xmlns:p14="http://schemas.microsoft.com/office/powerpoint/2010/main" val="27253349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25</a:t>
            </a:fld>
            <a:endParaRPr lang="en-CA"/>
          </a:p>
        </p:txBody>
      </p:sp>
    </p:spTree>
    <p:extLst>
      <p:ext uri="{BB962C8B-B14F-4D97-AF65-F5344CB8AC3E}">
        <p14:creationId xmlns:p14="http://schemas.microsoft.com/office/powerpoint/2010/main" val="616226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26</a:t>
            </a:fld>
            <a:endParaRPr lang="en-CA"/>
          </a:p>
        </p:txBody>
      </p:sp>
    </p:spTree>
    <p:extLst>
      <p:ext uri="{BB962C8B-B14F-4D97-AF65-F5344CB8AC3E}">
        <p14:creationId xmlns:p14="http://schemas.microsoft.com/office/powerpoint/2010/main" val="24522781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27</a:t>
            </a:fld>
            <a:endParaRPr lang="en-CA"/>
          </a:p>
        </p:txBody>
      </p:sp>
    </p:spTree>
    <p:extLst>
      <p:ext uri="{BB962C8B-B14F-4D97-AF65-F5344CB8AC3E}">
        <p14:creationId xmlns:p14="http://schemas.microsoft.com/office/powerpoint/2010/main" val="29380681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29</a:t>
            </a:fld>
            <a:endParaRPr lang="en-CA"/>
          </a:p>
        </p:txBody>
      </p:sp>
    </p:spTree>
    <p:extLst>
      <p:ext uri="{BB962C8B-B14F-4D97-AF65-F5344CB8AC3E}">
        <p14:creationId xmlns:p14="http://schemas.microsoft.com/office/powerpoint/2010/main" val="4230099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30</a:t>
            </a:fld>
            <a:endParaRPr lang="en-CA"/>
          </a:p>
        </p:txBody>
      </p:sp>
    </p:spTree>
    <p:extLst>
      <p:ext uri="{BB962C8B-B14F-4D97-AF65-F5344CB8AC3E}">
        <p14:creationId xmlns:p14="http://schemas.microsoft.com/office/powerpoint/2010/main" val="24495582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31</a:t>
            </a:fld>
            <a:endParaRPr lang="en-CA"/>
          </a:p>
        </p:txBody>
      </p:sp>
    </p:spTree>
    <p:extLst>
      <p:ext uri="{BB962C8B-B14F-4D97-AF65-F5344CB8AC3E}">
        <p14:creationId xmlns:p14="http://schemas.microsoft.com/office/powerpoint/2010/main" val="18858059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32</a:t>
            </a:fld>
            <a:endParaRPr lang="en-CA"/>
          </a:p>
        </p:txBody>
      </p:sp>
    </p:spTree>
    <p:extLst>
      <p:ext uri="{BB962C8B-B14F-4D97-AF65-F5344CB8AC3E}">
        <p14:creationId xmlns:p14="http://schemas.microsoft.com/office/powerpoint/2010/main" val="36103029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33</a:t>
            </a:fld>
            <a:endParaRPr lang="en-CA"/>
          </a:p>
        </p:txBody>
      </p:sp>
    </p:spTree>
    <p:extLst>
      <p:ext uri="{BB962C8B-B14F-4D97-AF65-F5344CB8AC3E}">
        <p14:creationId xmlns:p14="http://schemas.microsoft.com/office/powerpoint/2010/main" val="37012452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34</a:t>
            </a:fld>
            <a:endParaRPr lang="en-CA"/>
          </a:p>
        </p:txBody>
      </p:sp>
    </p:spTree>
    <p:extLst>
      <p:ext uri="{BB962C8B-B14F-4D97-AF65-F5344CB8AC3E}">
        <p14:creationId xmlns:p14="http://schemas.microsoft.com/office/powerpoint/2010/main" val="31888080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35</a:t>
            </a:fld>
            <a:endParaRPr lang="en-CA"/>
          </a:p>
        </p:txBody>
      </p:sp>
    </p:spTree>
    <p:extLst>
      <p:ext uri="{BB962C8B-B14F-4D97-AF65-F5344CB8AC3E}">
        <p14:creationId xmlns:p14="http://schemas.microsoft.com/office/powerpoint/2010/main" val="1044966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WHAT HAPPENS WHEN THE</a:t>
            </a:r>
            <a:r>
              <a:rPr lang="en-CA" baseline="0" dirty="0" smtClean="0"/>
              <a:t> TREATMENT PLAN BREAKS DOWN? </a:t>
            </a:r>
            <a:r>
              <a:rPr lang="en-CA" dirty="0" smtClean="0"/>
              <a:t>A plan to address</a:t>
            </a:r>
            <a:r>
              <a:rPr lang="en-CA" baseline="0" dirty="0" smtClean="0"/>
              <a:t> assaults should be part of all policies and procedures. Everyone who displays violence  has needs.  The primary plan has a plan to address what will meet the needs.    PART IS NOT A SELF DEFENCE COURSE.  PART IS MOST USEFUL WHEN ITS PRONCIPLES ARE CONSISTENT WITHT EH PHILOSOPHY AND VALUES OF THE FACILITY.  Plan A  plan B </a:t>
            </a:r>
            <a:r>
              <a:rPr lang="en-CA" baseline="0" dirty="0" err="1" smtClean="0"/>
              <a:t>planC</a:t>
            </a:r>
            <a:r>
              <a:rPr lang="en-CA" baseline="0" dirty="0" smtClean="0"/>
              <a:t>   KNOW: IS THE BEHAVIOR DANGEROUS, OR IS IT JUST ANNOYING.    </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6</a:t>
            </a:fld>
            <a:endParaRPr lang="en-CA"/>
          </a:p>
        </p:txBody>
      </p:sp>
    </p:spTree>
    <p:extLst>
      <p:ext uri="{BB962C8B-B14F-4D97-AF65-F5344CB8AC3E}">
        <p14:creationId xmlns:p14="http://schemas.microsoft.com/office/powerpoint/2010/main" val="3259504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36</a:t>
            </a:fld>
            <a:endParaRPr lang="en-CA"/>
          </a:p>
        </p:txBody>
      </p:sp>
    </p:spTree>
    <p:extLst>
      <p:ext uri="{BB962C8B-B14F-4D97-AF65-F5344CB8AC3E}">
        <p14:creationId xmlns:p14="http://schemas.microsoft.com/office/powerpoint/2010/main" val="27519675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37</a:t>
            </a:fld>
            <a:endParaRPr lang="en-CA"/>
          </a:p>
        </p:txBody>
      </p:sp>
    </p:spTree>
    <p:extLst>
      <p:ext uri="{BB962C8B-B14F-4D97-AF65-F5344CB8AC3E}">
        <p14:creationId xmlns:p14="http://schemas.microsoft.com/office/powerpoint/2010/main" val="35273483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38</a:t>
            </a:fld>
            <a:endParaRPr lang="en-CA"/>
          </a:p>
        </p:txBody>
      </p:sp>
    </p:spTree>
    <p:extLst>
      <p:ext uri="{BB962C8B-B14F-4D97-AF65-F5344CB8AC3E}">
        <p14:creationId xmlns:p14="http://schemas.microsoft.com/office/powerpoint/2010/main" val="8654438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39</a:t>
            </a:fld>
            <a:endParaRPr lang="en-CA"/>
          </a:p>
        </p:txBody>
      </p:sp>
    </p:spTree>
    <p:extLst>
      <p:ext uri="{BB962C8B-B14F-4D97-AF65-F5344CB8AC3E}">
        <p14:creationId xmlns:p14="http://schemas.microsoft.com/office/powerpoint/2010/main" val="24526712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40</a:t>
            </a:fld>
            <a:endParaRPr lang="en-CA"/>
          </a:p>
        </p:txBody>
      </p:sp>
    </p:spTree>
    <p:extLst>
      <p:ext uri="{BB962C8B-B14F-4D97-AF65-F5344CB8AC3E}">
        <p14:creationId xmlns:p14="http://schemas.microsoft.com/office/powerpoint/2010/main" val="12530123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41</a:t>
            </a:fld>
            <a:endParaRPr lang="en-CA"/>
          </a:p>
        </p:txBody>
      </p:sp>
    </p:spTree>
    <p:extLst>
      <p:ext uri="{BB962C8B-B14F-4D97-AF65-F5344CB8AC3E}">
        <p14:creationId xmlns:p14="http://schemas.microsoft.com/office/powerpoint/2010/main" val="12086224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42</a:t>
            </a:fld>
            <a:endParaRPr lang="en-CA"/>
          </a:p>
        </p:txBody>
      </p:sp>
    </p:spTree>
    <p:extLst>
      <p:ext uri="{BB962C8B-B14F-4D97-AF65-F5344CB8AC3E}">
        <p14:creationId xmlns:p14="http://schemas.microsoft.com/office/powerpoint/2010/main" val="15247063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43</a:t>
            </a:fld>
            <a:endParaRPr lang="en-CA"/>
          </a:p>
        </p:txBody>
      </p:sp>
    </p:spTree>
    <p:extLst>
      <p:ext uri="{BB962C8B-B14F-4D97-AF65-F5344CB8AC3E}">
        <p14:creationId xmlns:p14="http://schemas.microsoft.com/office/powerpoint/2010/main" val="34750273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44</a:t>
            </a:fld>
            <a:endParaRPr lang="en-CA"/>
          </a:p>
        </p:txBody>
      </p:sp>
    </p:spTree>
    <p:extLst>
      <p:ext uri="{BB962C8B-B14F-4D97-AF65-F5344CB8AC3E}">
        <p14:creationId xmlns:p14="http://schemas.microsoft.com/office/powerpoint/2010/main" val="3951311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45</a:t>
            </a:fld>
            <a:endParaRPr lang="en-CA"/>
          </a:p>
        </p:txBody>
      </p:sp>
    </p:spTree>
    <p:extLst>
      <p:ext uri="{BB962C8B-B14F-4D97-AF65-F5344CB8AC3E}">
        <p14:creationId xmlns:p14="http://schemas.microsoft.com/office/powerpoint/2010/main" val="1655816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smtClean="0"/>
              <a:t>Pg</a:t>
            </a:r>
            <a:r>
              <a:rPr lang="en-CA" baseline="0" dirty="0" smtClean="0"/>
              <a:t> 5</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7</a:t>
            </a:fld>
            <a:endParaRPr lang="en-CA"/>
          </a:p>
        </p:txBody>
      </p:sp>
    </p:spTree>
    <p:extLst>
      <p:ext uri="{BB962C8B-B14F-4D97-AF65-F5344CB8AC3E}">
        <p14:creationId xmlns:p14="http://schemas.microsoft.com/office/powerpoint/2010/main" val="92944494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46</a:t>
            </a:fld>
            <a:endParaRPr lang="en-CA"/>
          </a:p>
        </p:txBody>
      </p:sp>
    </p:spTree>
    <p:extLst>
      <p:ext uri="{BB962C8B-B14F-4D97-AF65-F5344CB8AC3E}">
        <p14:creationId xmlns:p14="http://schemas.microsoft.com/office/powerpoint/2010/main" val="24765208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47</a:t>
            </a:fld>
            <a:endParaRPr lang="en-CA"/>
          </a:p>
        </p:txBody>
      </p:sp>
    </p:spTree>
    <p:extLst>
      <p:ext uri="{BB962C8B-B14F-4D97-AF65-F5344CB8AC3E}">
        <p14:creationId xmlns:p14="http://schemas.microsoft.com/office/powerpoint/2010/main" val="13036756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48</a:t>
            </a:fld>
            <a:endParaRPr lang="en-CA"/>
          </a:p>
        </p:txBody>
      </p:sp>
    </p:spTree>
    <p:extLst>
      <p:ext uri="{BB962C8B-B14F-4D97-AF65-F5344CB8AC3E}">
        <p14:creationId xmlns:p14="http://schemas.microsoft.com/office/powerpoint/2010/main" val="34965533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as we continue to look a the models, some principles to remember are</a:t>
            </a:r>
          </a:p>
          <a:p>
            <a:endParaRPr lang="en-CA" dirty="0"/>
          </a:p>
          <a:p>
            <a:r>
              <a:rPr lang="en-CA" dirty="0" smtClean="0"/>
              <a:t>Self </a:t>
            </a:r>
            <a:r>
              <a:rPr lang="en-CA" dirty="0"/>
              <a:t>control-the more self control we have the more able we will be to convince someone with negative behaviors to regain control.</a:t>
            </a:r>
          </a:p>
          <a:p>
            <a:r>
              <a:rPr lang="en-CA" dirty="0"/>
              <a:t>Identification- we need to be aware of signals that come before the assault.  </a:t>
            </a:r>
          </a:p>
          <a:p>
            <a:r>
              <a:rPr lang="en-CA" dirty="0"/>
              <a:t>Communication- simple, </a:t>
            </a:r>
            <a:r>
              <a:rPr lang="en-CA" dirty="0" smtClean="0"/>
              <a:t>brief </a:t>
            </a:r>
            <a:r>
              <a:rPr lang="en-CA" dirty="0"/>
              <a:t>and direct.  RULE OF FIVE- five words or less  </a:t>
            </a:r>
          </a:p>
          <a:p>
            <a:r>
              <a:rPr lang="en-CA" dirty="0"/>
              <a:t>TIMING- crisis interventions are best served as close to the crisis as possible.  The </a:t>
            </a:r>
            <a:r>
              <a:rPr lang="en-CA" dirty="0" smtClean="0"/>
              <a:t>timing </a:t>
            </a:r>
            <a:r>
              <a:rPr lang="en-CA" dirty="0"/>
              <a:t>of </a:t>
            </a:r>
            <a:r>
              <a:rPr lang="en-CA" dirty="0" smtClean="0"/>
              <a:t>particular </a:t>
            </a:r>
            <a:r>
              <a:rPr lang="en-CA" dirty="0"/>
              <a:t>kinds of communication should be matched to the particular phase</a:t>
            </a:r>
          </a:p>
          <a:p>
            <a:r>
              <a:rPr lang="en-CA" dirty="0"/>
              <a:t>Patience- the crisis will pass.  Even storms die down over time. Nothing lasts forever.do not panic or become unnecessarily punitive.</a:t>
            </a:r>
          </a:p>
          <a:p>
            <a:r>
              <a:rPr lang="en-CA" dirty="0"/>
              <a:t>Spontaneity- every behavior and individual is unique.  The behaviors can change.  Requiring a switch in techniques!</a:t>
            </a:r>
          </a:p>
        </p:txBody>
      </p:sp>
      <p:sp>
        <p:nvSpPr>
          <p:cNvPr id="4" name="Slide Number Placeholder 3"/>
          <p:cNvSpPr>
            <a:spLocks noGrp="1"/>
          </p:cNvSpPr>
          <p:nvPr>
            <p:ph type="sldNum" sz="quarter" idx="10"/>
          </p:nvPr>
        </p:nvSpPr>
        <p:spPr/>
        <p:txBody>
          <a:bodyPr/>
          <a:lstStyle/>
          <a:p>
            <a:fld id="{6CFAA76A-2E8C-4AA8-B375-9579D1FC200A}" type="slidenum">
              <a:rPr lang="en-CA" smtClean="0"/>
              <a:t>52</a:t>
            </a:fld>
            <a:endParaRPr lang="en-CA"/>
          </a:p>
        </p:txBody>
      </p:sp>
    </p:spTree>
    <p:extLst>
      <p:ext uri="{BB962C8B-B14F-4D97-AF65-F5344CB8AC3E}">
        <p14:creationId xmlns:p14="http://schemas.microsoft.com/office/powerpoint/2010/main" val="36224115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Things to remember when  responding to negative behaviors</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53</a:t>
            </a:fld>
            <a:endParaRPr lang="en-CA"/>
          </a:p>
        </p:txBody>
      </p:sp>
    </p:spTree>
    <p:extLst>
      <p:ext uri="{BB962C8B-B14F-4D97-AF65-F5344CB8AC3E}">
        <p14:creationId xmlns:p14="http://schemas.microsoft.com/office/powerpoint/2010/main" val="39736528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the fight or flight response.  When individuals</a:t>
            </a:r>
            <a:r>
              <a:rPr lang="en-CA" baseline="0" dirty="0" smtClean="0"/>
              <a:t> perceive serious threats to their well being they will either flee, or prepare to fight.  Some will become assaultive in attempts to regain control of the situation.    The diagram is the ASSAULT CYCLE.  </a:t>
            </a:r>
          </a:p>
          <a:p>
            <a:endParaRPr lang="en-CA" baseline="0" dirty="0" smtClean="0"/>
          </a:p>
          <a:p>
            <a:r>
              <a:rPr lang="en-CA" dirty="0" smtClean="0"/>
              <a:t>Trigger </a:t>
            </a:r>
            <a:r>
              <a:rPr lang="en-CA" dirty="0"/>
              <a:t>occurs at baseline normal state, impulse control is still very good.  This is when talking someone out of a dangerous act is fairly successful.  Diversion and distraction works well at this time as well.</a:t>
            </a:r>
          </a:p>
          <a:p>
            <a:r>
              <a:rPr lang="en-CA" dirty="0"/>
              <a:t>Escalation- crisis communication is the appropriate intervention.  Crisis communication is simple direct and brief. (rule of five)</a:t>
            </a:r>
          </a:p>
          <a:p>
            <a:r>
              <a:rPr lang="en-CA" dirty="0"/>
              <a:t>Crisis phase-  crisis communication continues, evasion or restraint may be required as well, keeping in mind reasonable force principles</a:t>
            </a:r>
          </a:p>
          <a:p>
            <a:r>
              <a:rPr lang="en-CA" dirty="0"/>
              <a:t>Recovery- still communicating, to help ensure non-re-</a:t>
            </a:r>
            <a:r>
              <a:rPr lang="en-CA" dirty="0" err="1"/>
              <a:t>esculation</a:t>
            </a:r>
            <a:r>
              <a:rPr lang="en-CA" dirty="0"/>
              <a:t>.  This is NOT the time to discuss consequences or engage in lengthy conversation.   For many individuals, voluntary self isolation  is helpful in the recovery.</a:t>
            </a:r>
          </a:p>
          <a:p>
            <a:r>
              <a:rPr lang="en-CA" dirty="0"/>
              <a:t>POST crisis depression- more verbal conversation and techniques can be employed, and the individual is worn down.  Active listening and positive regard are useful at this time.   It is important to determine the point of loss of control and to allow expression of feelings from the individual.  Close supervision may be requires.  Restrains will no longer be needed, if the escalation required them.</a:t>
            </a:r>
          </a:p>
          <a:p>
            <a:r>
              <a:rPr lang="en-CA" dirty="0"/>
              <a:t>RETURN TO THE TREATMENT PLAN!</a:t>
            </a:r>
          </a:p>
          <a:p>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55</a:t>
            </a:fld>
            <a:endParaRPr lang="en-CA"/>
          </a:p>
        </p:txBody>
      </p:sp>
    </p:spTree>
    <p:extLst>
      <p:ext uri="{BB962C8B-B14F-4D97-AF65-F5344CB8AC3E}">
        <p14:creationId xmlns:p14="http://schemas.microsoft.com/office/powerpoint/2010/main" val="46663467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Time to</a:t>
            </a:r>
            <a:r>
              <a:rPr lang="en-CA" baseline="0" dirty="0" smtClean="0"/>
              <a:t> practice techniques</a:t>
            </a:r>
          </a:p>
          <a:p>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61</a:t>
            </a:fld>
            <a:endParaRPr lang="en-CA"/>
          </a:p>
        </p:txBody>
      </p:sp>
    </p:spTree>
    <p:extLst>
      <p:ext uri="{BB962C8B-B14F-4D97-AF65-F5344CB8AC3E}">
        <p14:creationId xmlns:p14="http://schemas.microsoft.com/office/powerpoint/2010/main" val="2808256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PART is no</a:t>
            </a:r>
            <a:r>
              <a:rPr lang="en-CA" baseline="0" dirty="0" smtClean="0"/>
              <a:t>t a self defence course  it assists employers with meeting legislation requirements set out by the Government for violence training. To protect workers.  It helps workers stay safe, by following the training, enhancing their communication skills and being aware of their self, environment and  people around them, and also be able to recognize and respond to violent situation more effectively.     Employers responsibility to provide the training,  it is the employees responsibility to USE the training when needed.    </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9</a:t>
            </a:fld>
            <a:endParaRPr lang="en-CA" dirty="0"/>
          </a:p>
        </p:txBody>
      </p:sp>
    </p:spTree>
    <p:extLst>
      <p:ext uri="{BB962C8B-B14F-4D97-AF65-F5344CB8AC3E}">
        <p14:creationId xmlns:p14="http://schemas.microsoft.com/office/powerpoint/2010/main" val="1198688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10</a:t>
            </a:fld>
            <a:endParaRPr lang="en-CA"/>
          </a:p>
        </p:txBody>
      </p:sp>
    </p:spTree>
    <p:extLst>
      <p:ext uri="{BB962C8B-B14F-4D97-AF65-F5344CB8AC3E}">
        <p14:creationId xmlns:p14="http://schemas.microsoft.com/office/powerpoint/2010/main" val="2369381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When workers understand that beneath the negative behavior is a reason or need, the workers will be more</a:t>
            </a:r>
            <a:r>
              <a:rPr lang="en-CA" baseline="0" dirty="0" smtClean="0"/>
              <a:t> likely appropriately.  Using the treatment plan first, is best.  The treatment plan should include interventions for known behaviors.   Question </a:t>
            </a:r>
            <a:r>
              <a:rPr lang="en-CA" baseline="0" dirty="0" err="1" smtClean="0"/>
              <a:t>pg</a:t>
            </a:r>
            <a:r>
              <a:rPr lang="en-CA" baseline="0" dirty="0" smtClean="0"/>
              <a:t> 1</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11</a:t>
            </a:fld>
            <a:endParaRPr lang="en-CA"/>
          </a:p>
        </p:txBody>
      </p:sp>
    </p:spTree>
    <p:extLst>
      <p:ext uri="{BB962C8B-B14F-4D97-AF65-F5344CB8AC3E}">
        <p14:creationId xmlns:p14="http://schemas.microsoft.com/office/powerpoint/2010/main" val="1215076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WORKERS</a:t>
            </a:r>
            <a:r>
              <a:rPr lang="en-CA" baseline="0" dirty="0" smtClean="0"/>
              <a:t> WHO UNDERSTAND THEIR MOTIVES, FOR WORKING IN THEIR FIELD, ARE LESS LIKELY TO BECOME CYNICAL AND DISCOURAGING WHEN DEALING WITH NEGATIVE BEHAVIORS</a:t>
            </a:r>
          </a:p>
          <a:p>
            <a:r>
              <a:rPr lang="en-CA" dirty="0" smtClean="0"/>
              <a:t>Self as a tool- becoming educated, and using the education, and refreshing the education is key to success!!   (tools only work if they are used, not just bought and left in the packaging)</a:t>
            </a:r>
          </a:p>
          <a:p>
            <a:r>
              <a:rPr lang="en-CA" dirty="0" smtClean="0"/>
              <a:t>Safety </a:t>
            </a:r>
            <a:r>
              <a:rPr lang="en-CA" dirty="0" err="1" smtClean="0"/>
              <a:t>isnt</a:t>
            </a:r>
            <a:r>
              <a:rPr lang="en-CA" dirty="0" smtClean="0"/>
              <a:t> just</a:t>
            </a:r>
            <a:r>
              <a:rPr lang="en-CA" baseline="0" dirty="0" smtClean="0"/>
              <a:t> about WHAT we do, it is about how we act also.  </a:t>
            </a:r>
          </a:p>
          <a:p>
            <a:r>
              <a:rPr lang="en-CA" baseline="0" dirty="0" smtClean="0"/>
              <a:t>Mood- how do you feel about your job.  ( you have control- 3 L’s)</a:t>
            </a:r>
          </a:p>
          <a:p>
            <a:r>
              <a:rPr lang="en-CA" baseline="0" dirty="0" smtClean="0"/>
              <a:t>Attitude- habitual thoughts of others</a:t>
            </a:r>
          </a:p>
          <a:p>
            <a:r>
              <a:rPr lang="en-CA" baseline="0" dirty="0" smtClean="0"/>
              <a:t>Motivation:  why do what I do.</a:t>
            </a:r>
            <a:endParaRPr lang="en-CA" dirty="0"/>
          </a:p>
        </p:txBody>
      </p:sp>
      <p:sp>
        <p:nvSpPr>
          <p:cNvPr id="4" name="Slide Number Placeholder 3"/>
          <p:cNvSpPr>
            <a:spLocks noGrp="1"/>
          </p:cNvSpPr>
          <p:nvPr>
            <p:ph type="sldNum" sz="quarter" idx="10"/>
          </p:nvPr>
        </p:nvSpPr>
        <p:spPr/>
        <p:txBody>
          <a:bodyPr/>
          <a:lstStyle/>
          <a:p>
            <a:fld id="{6CFAA76A-2E8C-4AA8-B375-9579D1FC200A}" type="slidenum">
              <a:rPr lang="en-CA" smtClean="0"/>
              <a:t>12</a:t>
            </a:fld>
            <a:endParaRPr lang="en-CA"/>
          </a:p>
        </p:txBody>
      </p:sp>
    </p:spTree>
    <p:extLst>
      <p:ext uri="{BB962C8B-B14F-4D97-AF65-F5344CB8AC3E}">
        <p14:creationId xmlns:p14="http://schemas.microsoft.com/office/powerpoint/2010/main" val="1279950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CFAA76A-2E8C-4AA8-B375-9579D1FC200A}" type="slidenum">
              <a:rPr lang="en-CA" smtClean="0"/>
              <a:t>13</a:t>
            </a:fld>
            <a:endParaRPr lang="en-CA"/>
          </a:p>
        </p:txBody>
      </p:sp>
    </p:spTree>
    <p:extLst>
      <p:ext uri="{BB962C8B-B14F-4D97-AF65-F5344CB8AC3E}">
        <p14:creationId xmlns:p14="http://schemas.microsoft.com/office/powerpoint/2010/main" val="2928560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11395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75393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885849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157360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4044228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327458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4FC6DF8-8D30-4ECD-A909-C127FDE805F9}" type="datetimeFigureOut">
              <a:rPr lang="en-CA" smtClean="0"/>
              <a:t>24/12/2015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163229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4FC6DF8-8D30-4ECD-A909-C127FDE805F9}" type="datetimeFigureOut">
              <a:rPr lang="en-CA" smtClean="0"/>
              <a:t>24/12/2015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821227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C6DF8-8D30-4ECD-A909-C127FDE805F9}" type="datetimeFigureOut">
              <a:rPr lang="en-CA" smtClean="0"/>
              <a:t>24/12/2015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4247423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C6DF8-8D30-4ECD-A909-C127FDE805F9}" type="datetimeFigureOut">
              <a:rPr lang="en-CA" smtClean="0"/>
              <a:t>24/12/2015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273201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24/12/2015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5088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22606969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24/12/2015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689249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3445683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4521655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C6DF8-8D30-4ECD-A909-C127FDE805F9}" type="datetimeFigureOut">
              <a:rPr lang="en-CA" smtClean="0"/>
              <a:t>24/12/2015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948476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SmartArt Placeholder 2"/>
          <p:cNvSpPr>
            <a:spLocks noGrp="1"/>
          </p:cNvSpPr>
          <p:nvPr>
            <p:ph type="dgm" idx="1"/>
          </p:nvPr>
        </p:nvSpPr>
        <p:spPr>
          <a:xfrm>
            <a:off x="457200" y="1600200"/>
            <a:ext cx="8229600" cy="4530725"/>
          </a:xfrm>
        </p:spPr>
        <p:txBody>
          <a:bodyPr/>
          <a:lstStyle/>
          <a:p>
            <a:pPr lvl="0"/>
            <a:endParaRPr lang="en-CA"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CA"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CA" altLang="en-US"/>
          </a:p>
        </p:txBody>
      </p:sp>
      <p:sp>
        <p:nvSpPr>
          <p:cNvPr id="6" name="Rectangle 11"/>
          <p:cNvSpPr>
            <a:spLocks noGrp="1" noChangeArrowheads="1"/>
          </p:cNvSpPr>
          <p:nvPr>
            <p:ph type="sldNum" sz="quarter" idx="12"/>
          </p:nvPr>
        </p:nvSpPr>
        <p:spPr>
          <a:ln/>
        </p:spPr>
        <p:txBody>
          <a:bodyPr/>
          <a:lstStyle>
            <a:lvl1pPr>
              <a:defRPr/>
            </a:lvl1pPr>
          </a:lstStyle>
          <a:p>
            <a:pPr>
              <a:defRPr/>
            </a:pPr>
            <a:fld id="{6EB6A4B7-E543-4870-A722-546A22D23603}" type="slidenum">
              <a:rPr lang="en-CA" altLang="en-US"/>
              <a:pPr>
                <a:defRPr/>
              </a:pPr>
              <a:t>‹#›</a:t>
            </a:fld>
            <a:endParaRPr lang="en-CA" altLang="en-US"/>
          </a:p>
        </p:txBody>
      </p:sp>
    </p:spTree>
    <p:extLst>
      <p:ext uri="{BB962C8B-B14F-4D97-AF65-F5344CB8AC3E}">
        <p14:creationId xmlns:p14="http://schemas.microsoft.com/office/powerpoint/2010/main" val="30976255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8543090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31556223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40504620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A4FC6DF8-8D30-4ECD-A909-C127FDE805F9}" type="datetimeFigureOut">
              <a:rPr lang="en-CA" smtClean="0"/>
              <a:t>24/12/2015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40536277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A4FC6DF8-8D30-4ECD-A909-C127FDE805F9}" type="datetimeFigureOut">
              <a:rPr lang="en-CA" smtClean="0"/>
              <a:t>24/12/2015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650419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42259068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A4FC6DF8-8D30-4ECD-A909-C127FDE805F9}" type="datetimeFigureOut">
              <a:rPr lang="en-CA" smtClean="0"/>
              <a:t>24/12/2015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7712262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C6DF8-8D30-4ECD-A909-C127FDE805F9}" type="datetimeFigureOut">
              <a:rPr lang="en-CA" smtClean="0"/>
              <a:t>24/12/2015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0052255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24/12/2015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5540688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FC6DF8-8D30-4ECD-A909-C127FDE805F9}" type="datetimeFigureOut">
              <a:rPr lang="en-CA" smtClean="0"/>
              <a:t>24/12/2015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42258994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1157851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4FC6DF8-8D30-4ECD-A909-C127FDE805F9}" type="datetimeFigureOut">
              <a:rPr lang="en-CA" smtClean="0"/>
              <a:t>24/12/2015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10801299-4A67-4C23-BCA8-286A1B950CED}" type="slidenum">
              <a:rPr lang="en-CA" smtClean="0"/>
              <a:t>‹#›</a:t>
            </a:fld>
            <a:endParaRPr lang="en-CA"/>
          </a:p>
        </p:txBody>
      </p:sp>
    </p:spTree>
    <p:extLst>
      <p:ext uri="{BB962C8B-B14F-4D97-AF65-F5344CB8AC3E}">
        <p14:creationId xmlns:p14="http://schemas.microsoft.com/office/powerpoint/2010/main" val="27204807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SmartArt Placeholder 2"/>
          <p:cNvSpPr>
            <a:spLocks noGrp="1"/>
          </p:cNvSpPr>
          <p:nvPr>
            <p:ph type="dgm" idx="1"/>
          </p:nvPr>
        </p:nvSpPr>
        <p:spPr>
          <a:xfrm>
            <a:off x="457200" y="1600200"/>
            <a:ext cx="8229600" cy="4530725"/>
          </a:xfrm>
        </p:spPr>
        <p:txBody>
          <a:bodyPr/>
          <a:lstStyle/>
          <a:p>
            <a:pPr lvl="0"/>
            <a:endParaRPr lang="en-CA" noProof="0" smtClean="0"/>
          </a:p>
        </p:txBody>
      </p:sp>
      <p:sp>
        <p:nvSpPr>
          <p:cNvPr id="4" name="Rectangle 9"/>
          <p:cNvSpPr>
            <a:spLocks noGrp="1" noChangeArrowheads="1"/>
          </p:cNvSpPr>
          <p:nvPr>
            <p:ph type="dt" sz="half" idx="10"/>
          </p:nvPr>
        </p:nvSpPr>
        <p:spPr>
          <a:ln/>
        </p:spPr>
        <p:txBody>
          <a:bodyPr/>
          <a:lstStyle>
            <a:lvl1pPr>
              <a:defRPr/>
            </a:lvl1pPr>
          </a:lstStyle>
          <a:p>
            <a:pPr>
              <a:defRPr/>
            </a:pPr>
            <a:endParaRPr lang="en-CA"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CA" altLang="en-US"/>
          </a:p>
        </p:txBody>
      </p:sp>
      <p:sp>
        <p:nvSpPr>
          <p:cNvPr id="6" name="Rectangle 11"/>
          <p:cNvSpPr>
            <a:spLocks noGrp="1" noChangeArrowheads="1"/>
          </p:cNvSpPr>
          <p:nvPr>
            <p:ph type="sldNum" sz="quarter" idx="12"/>
          </p:nvPr>
        </p:nvSpPr>
        <p:spPr>
          <a:ln/>
        </p:spPr>
        <p:txBody>
          <a:bodyPr/>
          <a:lstStyle>
            <a:lvl1pPr>
              <a:defRPr/>
            </a:lvl1pPr>
          </a:lstStyle>
          <a:p>
            <a:pPr>
              <a:defRPr/>
            </a:pPr>
            <a:fld id="{6EB6A4B7-E543-4870-A722-546A22D23603}" type="slidenum">
              <a:rPr lang="en-CA" altLang="en-US"/>
              <a:pPr>
                <a:defRPr/>
              </a:pPr>
              <a:t>‹#›</a:t>
            </a:fld>
            <a:endParaRPr lang="en-CA" altLang="en-US"/>
          </a:p>
        </p:txBody>
      </p:sp>
    </p:spTree>
    <p:extLst>
      <p:ext uri="{BB962C8B-B14F-4D97-AF65-F5344CB8AC3E}">
        <p14:creationId xmlns:p14="http://schemas.microsoft.com/office/powerpoint/2010/main" val="3097625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4053591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CA"/>
          </a:p>
        </p:txBody>
      </p:sp>
      <p:sp>
        <p:nvSpPr>
          <p:cNvPr id="9" name="Slide Number Placeholder 8"/>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1336048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CA"/>
          </a:p>
        </p:txBody>
      </p:sp>
      <p:sp>
        <p:nvSpPr>
          <p:cNvPr id="5" name="Slide Number Placeholder 4"/>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1803648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CA"/>
          </a:p>
        </p:txBody>
      </p:sp>
      <p:sp>
        <p:nvSpPr>
          <p:cNvPr id="4" name="Slide Number Placeholder 3"/>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215401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291553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BBFEC55-492D-4700-991E-3AA8744B8CE5}" type="datetimeFigureOut">
              <a:rPr lang="en-CA" smtClean="0"/>
              <a:t>24/12/2015</a:t>
            </a:fld>
            <a:endParaRPr lang="en-CA"/>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p:txBody>
          <a:bodyPr/>
          <a:lstStyle/>
          <a:p>
            <a:fld id="{14C279F7-1551-41A5-B553-ACDB28A51FF3}" type="slidenum">
              <a:rPr lang="en-CA" smtClean="0"/>
              <a:t>‹#›</a:t>
            </a:fld>
            <a:endParaRPr lang="en-CA"/>
          </a:p>
        </p:txBody>
      </p:sp>
    </p:spTree>
    <p:extLst>
      <p:ext uri="{BB962C8B-B14F-4D97-AF65-F5344CB8AC3E}">
        <p14:creationId xmlns:p14="http://schemas.microsoft.com/office/powerpoint/2010/main" val="2284452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279F7-1551-41A5-B553-ACDB28A51FF3}" type="slidenum">
              <a:rPr lang="en-CA" smtClean="0"/>
              <a:t>‹#›</a:t>
            </a:fld>
            <a:endParaRPr lang="en-CA"/>
          </a:p>
        </p:txBody>
      </p:sp>
      <p:pic>
        <p:nvPicPr>
          <p:cNvPr id="15" name="Picture 3" descr="W:\SASWH\SASWH Operations\Communications\2012\Letterhead Templates\LetterheadImage.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39237"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943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C6DF8-8D30-4ECD-A909-C127FDE805F9}" type="datetimeFigureOut">
              <a:rPr lang="en-CA" smtClean="0"/>
              <a:t>24/12/2015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01299-4A67-4C23-BCA8-286A1B950CED}" type="slidenum">
              <a:rPr lang="en-CA" smtClean="0"/>
              <a:t>‹#›</a:t>
            </a:fld>
            <a:endParaRPr lang="en-CA"/>
          </a:p>
        </p:txBody>
      </p:sp>
    </p:spTree>
    <p:extLst>
      <p:ext uri="{BB962C8B-B14F-4D97-AF65-F5344CB8AC3E}">
        <p14:creationId xmlns:p14="http://schemas.microsoft.com/office/powerpoint/2010/main" val="4247160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2D484-3970-4914-B5B0-CDA1E13188B1}" type="datetimeFigureOut">
              <a:rPr lang="en-CA" smtClean="0"/>
              <a:t>24/12/2015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C279F7-1551-41A5-B553-ACDB28A51FF3}" type="slidenum">
              <a:rPr lang="en-CA" smtClean="0"/>
              <a:t>‹#›</a:t>
            </a:fld>
            <a:endParaRPr lang="en-CA"/>
          </a:p>
        </p:txBody>
      </p:sp>
    </p:spTree>
    <p:extLst>
      <p:ext uri="{BB962C8B-B14F-4D97-AF65-F5344CB8AC3E}">
        <p14:creationId xmlns:p14="http://schemas.microsoft.com/office/powerpoint/2010/main" val="197239671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6.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www.google.ca/url?sa=i&amp;rct=j&amp;q=smoke+free+logo&amp;source=images&amp;cd=&amp;cad=rja&amp;docid=OrqWvQgo8nFXXM&amp;tbnid=_WXEHF8c4TeGUM:&amp;ved=0CAUQjRw&amp;url=http://www.notobacco.org/photos/&amp;ei=LiKmUdr_BOXDigK99oCYBA&amp;bvm=bv.47008514,d.cGE&amp;psig=AFQjCNELvIo1YNXruUGiFUYEW71Ljuqc_w&amp;ust=1369928615805221" TargetMode="External"/><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png"/><Relationship Id="rId10" Type="http://schemas.openxmlformats.org/officeDocument/2006/relationships/image" Target="../media/image9.jpeg"/><Relationship Id="rId4" Type="http://schemas.openxmlformats.org/officeDocument/2006/relationships/image" Target="../media/image4.gif"/><Relationship Id="rId9" Type="http://schemas.openxmlformats.org/officeDocument/2006/relationships/hyperlink" Target="http://www.google.ca/url?sa=i&amp;rct=j&amp;q=emergency+exit&amp;source=images&amp;cd=&amp;cad=rja&amp;docid=cpnf_HulbxC40M&amp;tbnid=KUMTUFIs5P6NwM:&amp;ved=0CAUQjRw&amp;url=http://www.diyderby.co.uk/emergency-exit-sign--300-x-200--code-1516-1024-p.asp&amp;ei=QLCsUdr6KbHAiwKK4oGIAw&amp;bvm=bv.47244034,d.cGE&amp;psig=AFQjCNEHeDDTSshOuxMPcGStjXgRJUFY3Q&amp;ust=1370358160572824"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8.xml"/></Relationships>
</file>

<file path=ppt/slides/_rels/slide5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3.png"/><Relationship Id="rId1" Type="http://schemas.openxmlformats.org/officeDocument/2006/relationships/slideLayout" Target="../slideLayouts/slideLayout26.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6.xml"/><Relationship Id="rId1" Type="http://schemas.openxmlformats.org/officeDocument/2006/relationships/vmlDrawing" Target="../drawings/vmlDrawing2.vml"/><Relationship Id="rId5" Type="http://schemas.openxmlformats.org/officeDocument/2006/relationships/image" Target="../media/image14.wmf"/><Relationship Id="rId4" Type="http://schemas.openxmlformats.org/officeDocument/2006/relationships/oleObject" Target="../embeddings/oleObject2.bin"/></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5"/>
          <p:cNvSpPr txBox="1">
            <a:spLocks/>
          </p:cNvSpPr>
          <p:nvPr/>
        </p:nvSpPr>
        <p:spPr>
          <a:xfrm>
            <a:off x="245616" y="2514600"/>
            <a:ext cx="8635754" cy="141081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6600" b="1" dirty="0">
              <a:latin typeface="Arial" pitchFamily="34" charset="0"/>
              <a:cs typeface="Arial" pitchFamily="34" charset="0"/>
            </a:endParaRPr>
          </a:p>
        </p:txBody>
      </p:sp>
      <p:pic>
        <p:nvPicPr>
          <p:cNvPr id="14338" name="Picture 2" descr="W:\SASWH Operations\Communications\Logos\Programs_TLR_PART_SMART\PART Logo 0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1297" y="2636912"/>
            <a:ext cx="6415088" cy="2419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760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Course Outline</a:t>
            </a:r>
          </a:p>
        </p:txBody>
      </p:sp>
      <p:sp>
        <p:nvSpPr>
          <p:cNvPr id="12291" name="Rectangle 3"/>
          <p:cNvSpPr>
            <a:spLocks noGrp="1" noChangeArrowheads="1"/>
          </p:cNvSpPr>
          <p:nvPr>
            <p:ph idx="1"/>
          </p:nvPr>
        </p:nvSpPr>
        <p:spPr>
          <a:xfrm>
            <a:off x="457200" y="1412776"/>
            <a:ext cx="8229600" cy="4594515"/>
          </a:xfrm>
        </p:spPr>
        <p:txBody>
          <a:bodyPr>
            <a:normAutofit fontScale="85000" lnSpcReduction="10000"/>
          </a:bodyPr>
          <a:lstStyle/>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Purpose</a:t>
            </a:r>
            <a:r>
              <a:rPr lang="en-US" altLang="en-US" dirty="0" smtClean="0">
                <a:latin typeface="Arial" panose="020B0604020202020204" pitchFamily="34" charset="0"/>
                <a:cs typeface="Arial" panose="020B0604020202020204" pitchFamily="34" charset="0"/>
              </a:rPr>
              <a:t> – What would we like to see as outcome?</a:t>
            </a:r>
          </a:p>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Professionalism</a:t>
            </a:r>
            <a:r>
              <a:rPr lang="en-US" altLang="en-US" dirty="0" smtClean="0">
                <a:latin typeface="Arial" panose="020B0604020202020204" pitchFamily="34" charset="0"/>
                <a:cs typeface="Arial" panose="020B0604020202020204" pitchFamily="34" charset="0"/>
              </a:rPr>
              <a:t> – </a:t>
            </a:r>
            <a:r>
              <a:rPr lang="en-US" altLang="en-US" dirty="0">
                <a:latin typeface="Arial" panose="020B0604020202020204" pitchFamily="34" charset="0"/>
                <a:cs typeface="Arial" panose="020B0604020202020204" pitchFamily="34" charset="0"/>
              </a:rPr>
              <a:t>W</a:t>
            </a:r>
            <a:r>
              <a:rPr lang="en-US" altLang="en-US" dirty="0" smtClean="0">
                <a:latin typeface="Arial" panose="020B0604020202020204" pitchFamily="34" charset="0"/>
                <a:cs typeface="Arial" panose="020B0604020202020204" pitchFamily="34" charset="0"/>
              </a:rPr>
              <a:t>hy do I do what I do?</a:t>
            </a:r>
          </a:p>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Preparation</a:t>
            </a:r>
            <a:r>
              <a:rPr lang="en-US" altLang="en-US" dirty="0" smtClean="0">
                <a:latin typeface="Arial" panose="020B0604020202020204" pitchFamily="34" charset="0"/>
                <a:cs typeface="Arial" panose="020B0604020202020204" pitchFamily="34" charset="0"/>
              </a:rPr>
              <a:t> – How have I prepared myself for this job/today?</a:t>
            </a:r>
          </a:p>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Identification</a:t>
            </a:r>
            <a:r>
              <a:rPr lang="en-US" altLang="en-US" dirty="0" smtClean="0">
                <a:latin typeface="Arial" panose="020B0604020202020204" pitchFamily="34" charset="0"/>
                <a:cs typeface="Arial" panose="020B0604020202020204" pitchFamily="34" charset="0"/>
              </a:rPr>
              <a:t> – Can I identify why it’s happening?</a:t>
            </a:r>
          </a:p>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Response </a:t>
            </a:r>
            <a:r>
              <a:rPr lang="en-US" altLang="en-US" dirty="0" smtClean="0">
                <a:latin typeface="Arial" panose="020B0604020202020204" pitchFamily="34" charset="0"/>
                <a:cs typeface="Arial" panose="020B0604020202020204" pitchFamily="34" charset="0"/>
              </a:rPr>
              <a:t>– Can we approach appropriately?</a:t>
            </a:r>
          </a:p>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Recording/Reporting</a:t>
            </a:r>
            <a:r>
              <a:rPr lang="en-US" altLang="en-US" dirty="0" smtClean="0">
                <a:latin typeface="Arial" panose="020B0604020202020204" pitchFamily="34" charset="0"/>
                <a:cs typeface="Arial" panose="020B0604020202020204" pitchFamily="34" charset="0"/>
              </a:rPr>
              <a:t> – How do I share this?</a:t>
            </a:r>
          </a:p>
          <a:p>
            <a:pPr>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Follow-up/plan </a:t>
            </a:r>
            <a:r>
              <a:rPr lang="en-US" altLang="en-US" dirty="0">
                <a:latin typeface="Arial" panose="020B0604020202020204" pitchFamily="34" charset="0"/>
                <a:cs typeface="Arial" panose="020B0604020202020204" pitchFamily="34" charset="0"/>
              </a:rPr>
              <a:t>– </a:t>
            </a:r>
            <a:r>
              <a:rPr lang="en-US" altLang="en-US" dirty="0" smtClean="0">
                <a:latin typeface="Arial" panose="020B0604020202020204" pitchFamily="34" charset="0"/>
                <a:cs typeface="Arial" panose="020B0604020202020204" pitchFamily="34" charset="0"/>
              </a:rPr>
              <a:t>Can we work together to not have it reoccur?</a:t>
            </a:r>
          </a:p>
        </p:txBody>
      </p:sp>
    </p:spTree>
    <p:extLst>
      <p:ext uri="{BB962C8B-B14F-4D97-AF65-F5344CB8AC3E}">
        <p14:creationId xmlns:p14="http://schemas.microsoft.com/office/powerpoint/2010/main" val="2827190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Purpose</a:t>
            </a:r>
          </a:p>
        </p:txBody>
      </p:sp>
      <p:sp>
        <p:nvSpPr>
          <p:cNvPr id="13315" name="Rectangle 3"/>
          <p:cNvSpPr>
            <a:spLocks noGrp="1" noChangeArrowheads="1"/>
          </p:cNvSpPr>
          <p:nvPr>
            <p:ph idx="1"/>
          </p:nvPr>
        </p:nvSpPr>
        <p:spPr>
          <a:xfrm>
            <a:off x="457200" y="1628800"/>
            <a:ext cx="8229600" cy="4378491"/>
          </a:xfrm>
        </p:spPr>
        <p:txBody>
          <a:bodyPr>
            <a:normAutofit/>
          </a:bodyPr>
          <a:lstStyle/>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Understanding of treatment plan outcomes. What do we want to have happen?</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If you know what’s supposed to happen, you know how to help.</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If there is no plan, PART, working in crisis mode, may become the primary plan…not it’s intent.</a:t>
            </a:r>
          </a:p>
        </p:txBody>
      </p:sp>
    </p:spTree>
    <p:extLst>
      <p:ext uri="{BB962C8B-B14F-4D97-AF65-F5344CB8AC3E}">
        <p14:creationId xmlns:p14="http://schemas.microsoft.com/office/powerpoint/2010/main" val="3792078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Professionalism</a:t>
            </a:r>
          </a:p>
        </p:txBody>
      </p:sp>
      <p:sp>
        <p:nvSpPr>
          <p:cNvPr id="15363" name="Rectangle 3"/>
          <p:cNvSpPr>
            <a:spLocks noGrp="1" noChangeArrowheads="1"/>
          </p:cNvSpPr>
          <p:nvPr>
            <p:ph idx="1"/>
          </p:nvPr>
        </p:nvSpPr>
        <p:spPr>
          <a:xfrm>
            <a:off x="477764" y="1700808"/>
            <a:ext cx="8229600" cy="4178346"/>
          </a:xfrm>
        </p:spPr>
        <p:txBody>
          <a:bodyPr/>
          <a:lstStyle/>
          <a:p>
            <a:pPr eaLnBrk="1" hangingPunct="1">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Self as a tool</a:t>
            </a:r>
          </a:p>
          <a:p>
            <a:pPr eaLnBrk="1" hangingPunct="1">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Professionalism and safety </a:t>
            </a:r>
            <a:r>
              <a:rPr lang="en-US" altLang="en-US" sz="2800" dirty="0" smtClean="0">
                <a:latin typeface="Arial" panose="020B0604020202020204" pitchFamily="34" charset="0"/>
                <a:cs typeface="Arial" panose="020B0604020202020204" pitchFamily="34" charset="0"/>
              </a:rPr>
              <a:t>– Do we pose a threat to ourselves and others?</a:t>
            </a:r>
          </a:p>
          <a:p>
            <a:pPr eaLnBrk="1" hangingPunct="1">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Features of professionalism</a:t>
            </a:r>
          </a:p>
          <a:p>
            <a:pPr lvl="1" eaLnBrk="1" hangingPunct="1">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Mood</a:t>
            </a:r>
            <a:r>
              <a:rPr lang="en-US" altLang="en-US" sz="2800" dirty="0" smtClean="0">
                <a:latin typeface="Arial" panose="020B0604020202020204" pitchFamily="34" charset="0"/>
                <a:cs typeface="Arial" panose="020B0604020202020204" pitchFamily="34" charset="0"/>
              </a:rPr>
              <a:t> – What causes your moods?</a:t>
            </a:r>
          </a:p>
          <a:p>
            <a:pPr lvl="1" eaLnBrk="1" hangingPunct="1">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Attitude</a:t>
            </a:r>
            <a:r>
              <a:rPr lang="en-US" altLang="en-US" sz="2800" dirty="0" smtClean="0">
                <a:latin typeface="Arial" panose="020B0604020202020204" pitchFamily="34" charset="0"/>
                <a:cs typeface="Arial" panose="020B0604020202020204" pitchFamily="34" charset="0"/>
              </a:rPr>
              <a:t> – Cynicism, pessimism, others.</a:t>
            </a:r>
          </a:p>
          <a:p>
            <a:pPr lvl="1" eaLnBrk="1" hangingPunct="1">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Motivation</a:t>
            </a:r>
            <a:r>
              <a:rPr lang="en-US" altLang="en-US" sz="2800" dirty="0" smtClean="0">
                <a:latin typeface="Arial" panose="020B0604020202020204" pitchFamily="34" charset="0"/>
                <a:cs typeface="Arial" panose="020B0604020202020204" pitchFamily="34" charset="0"/>
              </a:rPr>
              <a:t> – What brought me to this job and what keeps me here</a:t>
            </a:r>
            <a:r>
              <a:rPr lang="en-US" altLang="en-US" sz="32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475787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Professionalism</a:t>
            </a:r>
            <a:endParaRPr lang="en-CA"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6387" name="Rectangle 3"/>
          <p:cNvSpPr>
            <a:spLocks noGrp="1" noChangeArrowheads="1"/>
          </p:cNvSpPr>
          <p:nvPr>
            <p:ph idx="1"/>
          </p:nvPr>
        </p:nvSpPr>
        <p:spPr>
          <a:xfrm>
            <a:off x="457200" y="2420888"/>
            <a:ext cx="8075240" cy="2532112"/>
          </a:xfrm>
        </p:spPr>
        <p:txBody>
          <a:bodyPr>
            <a:normAutofit/>
          </a:bodyPr>
          <a:lstStyle/>
          <a:p>
            <a:pPr algn="ctr" eaLnBrk="1" hangingPunct="1">
              <a:buFont typeface="Wingdings" pitchFamily="2" charset="2"/>
              <a:buNone/>
            </a:pPr>
            <a:r>
              <a:rPr lang="en-US" altLang="en-US" sz="3000" b="1" dirty="0" smtClean="0">
                <a:solidFill>
                  <a:srgbClr val="038543"/>
                </a:solidFill>
                <a:latin typeface="Arial" panose="020B0604020202020204" pitchFamily="34" charset="0"/>
                <a:cs typeface="Arial" panose="020B0604020202020204" pitchFamily="34" charset="0"/>
              </a:rPr>
              <a:t>Taking responsibility for the disciplined management of </a:t>
            </a:r>
            <a:r>
              <a:rPr lang="en-US" altLang="en-US" sz="3000" b="1" i="1" dirty="0" smtClean="0">
                <a:solidFill>
                  <a:srgbClr val="038543"/>
                </a:solidFill>
                <a:latin typeface="Arial" panose="020B0604020202020204" pitchFamily="34" charset="0"/>
                <a:cs typeface="Arial" panose="020B0604020202020204" pitchFamily="34" charset="0"/>
              </a:rPr>
              <a:t>mood</a:t>
            </a:r>
            <a:r>
              <a:rPr lang="en-US" altLang="en-US" sz="3000" b="1" dirty="0" smtClean="0">
                <a:solidFill>
                  <a:srgbClr val="038543"/>
                </a:solidFill>
                <a:latin typeface="Arial" panose="020B0604020202020204" pitchFamily="34" charset="0"/>
                <a:cs typeface="Arial" panose="020B0604020202020204" pitchFamily="34" charset="0"/>
              </a:rPr>
              <a:t>, </a:t>
            </a:r>
            <a:r>
              <a:rPr lang="en-US" altLang="en-US" sz="3000" b="1" i="1" dirty="0" smtClean="0">
                <a:solidFill>
                  <a:srgbClr val="038543"/>
                </a:solidFill>
                <a:latin typeface="Arial" panose="020B0604020202020204" pitchFamily="34" charset="0"/>
                <a:cs typeface="Arial" panose="020B0604020202020204" pitchFamily="34" charset="0"/>
              </a:rPr>
              <a:t>attitude</a:t>
            </a:r>
            <a:r>
              <a:rPr lang="en-US" altLang="en-US" sz="3000" b="1" dirty="0" smtClean="0">
                <a:solidFill>
                  <a:srgbClr val="038543"/>
                </a:solidFill>
                <a:latin typeface="Arial" panose="020B0604020202020204" pitchFamily="34" charset="0"/>
                <a:cs typeface="Arial" panose="020B0604020202020204" pitchFamily="34" charset="0"/>
              </a:rPr>
              <a:t> and </a:t>
            </a:r>
            <a:r>
              <a:rPr lang="en-US" altLang="en-US" sz="3000" b="1" i="1" dirty="0" smtClean="0">
                <a:solidFill>
                  <a:srgbClr val="038543"/>
                </a:solidFill>
                <a:latin typeface="Arial" panose="020B0604020202020204" pitchFamily="34" charset="0"/>
                <a:cs typeface="Arial" panose="020B0604020202020204" pitchFamily="34" charset="0"/>
              </a:rPr>
              <a:t>motivation</a:t>
            </a:r>
            <a:r>
              <a:rPr lang="en-US" altLang="en-US" sz="3000" b="1" dirty="0" smtClean="0">
                <a:solidFill>
                  <a:srgbClr val="038543"/>
                </a:solidFill>
                <a:latin typeface="Arial" panose="020B0604020202020204" pitchFamily="34" charset="0"/>
                <a:cs typeface="Arial" panose="020B0604020202020204" pitchFamily="34" charset="0"/>
              </a:rPr>
              <a:t> in the service of the client</a:t>
            </a:r>
            <a:r>
              <a:rPr lang="en-US" altLang="en-US" sz="3000" b="1" dirty="0" smtClean="0">
                <a:solidFill>
                  <a:srgbClr val="038543"/>
                </a:solidFill>
              </a:rPr>
              <a:t>.</a:t>
            </a:r>
            <a:endParaRPr lang="en-CA" altLang="en-US" sz="3000" b="1" dirty="0" smtClean="0">
              <a:solidFill>
                <a:srgbClr val="038543"/>
              </a:solidFill>
            </a:endParaRPr>
          </a:p>
        </p:txBody>
      </p:sp>
    </p:spTree>
    <p:extLst>
      <p:ext uri="{BB962C8B-B14F-4D97-AF65-F5344CB8AC3E}">
        <p14:creationId xmlns:p14="http://schemas.microsoft.com/office/powerpoint/2010/main" val="4182021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Preparation</a:t>
            </a:r>
          </a:p>
        </p:txBody>
      </p:sp>
      <p:sp>
        <p:nvSpPr>
          <p:cNvPr id="18435" name="Rectangle 3"/>
          <p:cNvSpPr>
            <a:spLocks noGrp="1" noChangeArrowheads="1"/>
          </p:cNvSpPr>
          <p:nvPr>
            <p:ph idx="1"/>
          </p:nvPr>
        </p:nvSpPr>
        <p:spPr>
          <a:xfrm>
            <a:off x="533400" y="1844824"/>
            <a:ext cx="8153400" cy="4104456"/>
          </a:xfrm>
        </p:spPr>
        <p:txBody>
          <a:bodyPr>
            <a:normAutofit fontScale="92500" lnSpcReduction="20000"/>
          </a:bodyPr>
          <a:lstStyle/>
          <a:p>
            <a:pPr eaLnBrk="1" hangingPunct="1">
              <a:lnSpc>
                <a:spcPct val="12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Attire</a:t>
            </a:r>
            <a:r>
              <a:rPr lang="en-US" altLang="en-US" sz="2800" dirty="0" smtClean="0">
                <a:latin typeface="Arial" panose="020B0604020202020204" pitchFamily="34" charset="0"/>
                <a:cs typeface="Arial" panose="020B0604020202020204" pitchFamily="34" charset="0"/>
              </a:rPr>
              <a:t> – right clothes for the job.</a:t>
            </a:r>
          </a:p>
          <a:p>
            <a:pPr eaLnBrk="1" hangingPunct="1">
              <a:lnSpc>
                <a:spcPct val="12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Mobility</a:t>
            </a:r>
            <a:r>
              <a:rPr lang="en-US" altLang="en-US" sz="2800" dirty="0" smtClean="0">
                <a:latin typeface="Arial" panose="020B0604020202020204" pitchFamily="34" charset="0"/>
                <a:cs typeface="Arial" panose="020B0604020202020204" pitchFamily="34" charset="0"/>
              </a:rPr>
              <a:t> – ready to move.</a:t>
            </a:r>
          </a:p>
          <a:p>
            <a:pPr eaLnBrk="1" hangingPunct="1">
              <a:lnSpc>
                <a:spcPct val="12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Observation</a:t>
            </a:r>
            <a:r>
              <a:rPr lang="en-US" altLang="en-US" sz="2800" dirty="0" smtClean="0">
                <a:latin typeface="Arial" panose="020B0604020202020204" pitchFamily="34" charset="0"/>
                <a:cs typeface="Arial" panose="020B0604020202020204" pitchFamily="34" charset="0"/>
              </a:rPr>
              <a:t> – “Do I sense everything?”</a:t>
            </a:r>
          </a:p>
          <a:p>
            <a:pPr eaLnBrk="1" hangingPunct="1">
              <a:lnSpc>
                <a:spcPct val="12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Self-control</a:t>
            </a:r>
            <a:r>
              <a:rPr lang="en-US" altLang="en-US" sz="2800" dirty="0" smtClean="0">
                <a:latin typeface="Arial" panose="020B0604020202020204" pitchFamily="34" charset="0"/>
                <a:cs typeface="Arial" panose="020B0604020202020204" pitchFamily="34" charset="0"/>
              </a:rPr>
              <a:t> – Don’t lose your cool.</a:t>
            </a:r>
          </a:p>
          <a:p>
            <a:pPr lvl="1">
              <a:lnSpc>
                <a:spcPct val="120000"/>
              </a:lnSpc>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self-assessment</a:t>
            </a:r>
          </a:p>
          <a:p>
            <a:pPr lvl="1">
              <a:lnSpc>
                <a:spcPct val="120000"/>
              </a:lnSpc>
              <a:buFont typeface="Wingdings" panose="05000000000000000000" pitchFamily="2" charset="2"/>
              <a:buChar char="§"/>
            </a:pPr>
            <a:r>
              <a:rPr lang="en-US" altLang="en-US" sz="2400" dirty="0" smtClean="0">
                <a:latin typeface="Arial" panose="020B0604020202020204" pitchFamily="34" charset="0"/>
                <a:cs typeface="Arial" panose="020B0604020202020204" pitchFamily="34" charset="0"/>
              </a:rPr>
              <a:t>know your limits</a:t>
            </a:r>
            <a:endParaRPr lang="en-US" altLang="en-US" sz="2400" dirty="0">
              <a:latin typeface="Arial" panose="020B0604020202020204" pitchFamily="34" charset="0"/>
              <a:cs typeface="Arial" panose="020B0604020202020204" pitchFamily="34" charset="0"/>
            </a:endParaRPr>
          </a:p>
          <a:p>
            <a:pPr lvl="1">
              <a:lnSpc>
                <a:spcPct val="120000"/>
              </a:lnSpc>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regaining self-control</a:t>
            </a:r>
          </a:p>
          <a:p>
            <a:pPr lvl="1">
              <a:lnSpc>
                <a:spcPct val="120000"/>
              </a:lnSpc>
              <a:buFont typeface="Wingdings" panose="05000000000000000000" pitchFamily="2" charset="2"/>
              <a:buChar char="§"/>
            </a:pPr>
            <a:r>
              <a:rPr lang="en-US" altLang="en-US" sz="2400" dirty="0">
                <a:latin typeface="Arial" panose="020B0604020202020204" pitchFamily="34" charset="0"/>
                <a:cs typeface="Arial" panose="020B0604020202020204" pitchFamily="34" charset="0"/>
              </a:rPr>
              <a:t>restoration and healing</a:t>
            </a:r>
          </a:p>
          <a:p>
            <a:pPr marL="598932" lvl="1" indent="-342900">
              <a:lnSpc>
                <a:spcPct val="120000"/>
              </a:lnSpc>
              <a:buFont typeface="Wingdings" panose="05000000000000000000" pitchFamily="2" charset="2"/>
              <a:buChar char="§"/>
            </a:pPr>
            <a:r>
              <a:rPr lang="en-US" altLang="en-US" sz="2000" b="1" i="1" dirty="0">
                <a:latin typeface="Arial" panose="020B0604020202020204" pitchFamily="34" charset="0"/>
                <a:cs typeface="Arial" panose="020B0604020202020204" pitchFamily="34" charset="0"/>
              </a:rPr>
              <a:t>What are things that make you lose self control</a:t>
            </a:r>
            <a:r>
              <a:rPr lang="en-US" altLang="en-US" sz="2400" dirty="0">
                <a:latin typeface="Arial" panose="020B0604020202020204" pitchFamily="34" charset="0"/>
                <a:cs typeface="Arial" panose="020B0604020202020204" pitchFamily="34" charset="0"/>
              </a:rPr>
              <a:t>?</a:t>
            </a:r>
          </a:p>
          <a:p>
            <a:pPr eaLnBrk="1" hangingPunct="1">
              <a:lnSpc>
                <a:spcPct val="120000"/>
              </a:lnSpc>
              <a:buFont typeface="Wingdings" panose="05000000000000000000" pitchFamily="2" charset="2"/>
              <a:buChar char="§"/>
            </a:pPr>
            <a:endParaRPr lang="en-US" alt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58610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Self-control</a:t>
            </a:r>
          </a:p>
        </p:txBody>
      </p:sp>
      <p:sp>
        <p:nvSpPr>
          <p:cNvPr id="19459" name="Rectangle 3"/>
          <p:cNvSpPr>
            <a:spLocks noGrp="1" noChangeArrowheads="1"/>
          </p:cNvSpPr>
          <p:nvPr>
            <p:ph idx="1"/>
          </p:nvPr>
        </p:nvSpPr>
        <p:spPr>
          <a:xfrm>
            <a:off x="457200" y="1268761"/>
            <a:ext cx="8229600" cy="4104456"/>
          </a:xfrm>
        </p:spPr>
        <p:txBody>
          <a:bodyPr anchor="ctr">
            <a:noAutofit/>
          </a:bodyPr>
          <a:lstStyle/>
          <a:p>
            <a:pPr>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Self-assessment</a:t>
            </a:r>
          </a:p>
          <a:p>
            <a:pPr eaLnBrk="1" hangingPunct="1">
              <a:buFont typeface="Wingdings" panose="05000000000000000000" pitchFamily="2" charset="2"/>
              <a:buChar char="§"/>
            </a:pPr>
            <a:r>
              <a:rPr lang="en-US" altLang="en-US" sz="2800" dirty="0">
                <a:latin typeface="Arial" panose="020B0604020202020204" pitchFamily="34" charset="0"/>
                <a:cs typeface="Arial" panose="020B0604020202020204" pitchFamily="34" charset="0"/>
              </a:rPr>
              <a:t>K</a:t>
            </a:r>
            <a:r>
              <a:rPr lang="en-US" altLang="en-US" sz="2800" dirty="0" smtClean="0">
                <a:latin typeface="Arial" panose="020B0604020202020204" pitchFamily="34" charset="0"/>
                <a:cs typeface="Arial" panose="020B0604020202020204" pitchFamily="34" charset="0"/>
              </a:rPr>
              <a:t>now your limits</a:t>
            </a:r>
            <a:endParaRPr lang="en-US" altLang="en-US" sz="2800" dirty="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r>
              <a:rPr lang="en-US" altLang="en-US" sz="2800" dirty="0">
                <a:latin typeface="Arial" panose="020B0604020202020204" pitchFamily="34" charset="0"/>
                <a:cs typeface="Arial" panose="020B0604020202020204" pitchFamily="34" charset="0"/>
              </a:rPr>
              <a:t>R</a:t>
            </a:r>
            <a:r>
              <a:rPr lang="en-US" altLang="en-US" sz="2800" dirty="0" smtClean="0">
                <a:latin typeface="Arial" panose="020B0604020202020204" pitchFamily="34" charset="0"/>
                <a:cs typeface="Arial" panose="020B0604020202020204" pitchFamily="34" charset="0"/>
              </a:rPr>
              <a:t>egaining self-control</a:t>
            </a:r>
          </a:p>
          <a:p>
            <a:pPr eaLnBrk="1" hangingPunct="1">
              <a:buFont typeface="Wingdings" panose="05000000000000000000" pitchFamily="2" charset="2"/>
              <a:buChar char="§"/>
            </a:pPr>
            <a:r>
              <a:rPr lang="en-US" altLang="en-US" sz="2800" dirty="0">
                <a:latin typeface="Arial" panose="020B0604020202020204" pitchFamily="34" charset="0"/>
                <a:cs typeface="Arial" panose="020B0604020202020204" pitchFamily="34" charset="0"/>
              </a:rPr>
              <a:t>R</a:t>
            </a:r>
            <a:r>
              <a:rPr lang="en-US" altLang="en-US" sz="2800" dirty="0" smtClean="0">
                <a:latin typeface="Arial" panose="020B0604020202020204" pitchFamily="34" charset="0"/>
                <a:cs typeface="Arial" panose="020B0604020202020204" pitchFamily="34" charset="0"/>
              </a:rPr>
              <a:t>estoration and healing</a:t>
            </a:r>
          </a:p>
          <a:p>
            <a:pPr marL="342900" indent="-342900" eaLnBrk="1" hangingPunct="1">
              <a:buFont typeface="Wingdings" panose="05000000000000000000" pitchFamily="2" charset="2"/>
              <a:buChar char="§"/>
            </a:pPr>
            <a:r>
              <a:rPr lang="en-US" altLang="en-US" sz="2400" b="1" i="1" dirty="0" smtClean="0">
                <a:latin typeface="Arial" panose="020B0604020202020204" pitchFamily="34" charset="0"/>
                <a:cs typeface="Arial" panose="020B0604020202020204" pitchFamily="34" charset="0"/>
              </a:rPr>
              <a:t>What are things that make you lose self control</a:t>
            </a:r>
            <a:r>
              <a:rPr lang="en-US" altLang="en-US" sz="28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517253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 Do I Bring?</a:t>
            </a:r>
            <a:endParaRPr lang="en-CA" sz="5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4" y="1844824"/>
            <a:ext cx="8229600" cy="4525963"/>
          </a:xfrm>
        </p:spPr>
        <p:txBody>
          <a:bodyPr/>
          <a:lstStyle/>
          <a:p>
            <a:pPr lvl="1">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Our attitude (and prejudices)</a:t>
            </a:r>
          </a:p>
          <a:p>
            <a:pPr lvl="1">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Our self-control (or not)</a:t>
            </a:r>
          </a:p>
          <a:p>
            <a:pPr lvl="1">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Our mobility (or not)</a:t>
            </a:r>
          </a:p>
          <a:p>
            <a:pPr lvl="1">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Our observation (or not)</a:t>
            </a:r>
          </a:p>
          <a:p>
            <a:pPr lvl="1">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Our past experiences (whatever they may be)</a:t>
            </a:r>
          </a:p>
          <a:p>
            <a:pPr lvl="1"/>
            <a:endParaRPr lang="en-CA" dirty="0" smtClean="0"/>
          </a:p>
          <a:p>
            <a:endParaRPr lang="en-CA" dirty="0"/>
          </a:p>
        </p:txBody>
      </p:sp>
    </p:spTree>
    <p:extLst>
      <p:ext uri="{BB962C8B-B14F-4D97-AF65-F5344CB8AC3E}">
        <p14:creationId xmlns:p14="http://schemas.microsoft.com/office/powerpoint/2010/main" val="2137931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Identification</a:t>
            </a:r>
            <a:endParaRPr lang="en-CA" sz="5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lnSpcReduction="10000"/>
          </a:bodyPr>
          <a:lstStyle/>
          <a:p>
            <a:pPr marL="109728" indent="0">
              <a:buNone/>
            </a:pPr>
            <a:r>
              <a:rPr lang="en-CA" dirty="0" smtClean="0"/>
              <a:t>Legal Model</a:t>
            </a:r>
          </a:p>
          <a:p>
            <a:pPr marL="109728" indent="0">
              <a:buNone/>
            </a:pPr>
            <a:r>
              <a:rPr lang="en-CA" dirty="0" smtClean="0"/>
              <a:t>Stress Model</a:t>
            </a:r>
          </a:p>
          <a:p>
            <a:pPr marL="109728" indent="0">
              <a:buNone/>
            </a:pPr>
            <a:r>
              <a:rPr lang="en-CA" dirty="0" smtClean="0"/>
              <a:t>Developmental Model</a:t>
            </a:r>
          </a:p>
          <a:p>
            <a:pPr marL="109728" indent="0">
              <a:buNone/>
            </a:pPr>
            <a:r>
              <a:rPr lang="en-CA" dirty="0" smtClean="0"/>
              <a:t>Communication Model</a:t>
            </a:r>
          </a:p>
          <a:p>
            <a:pPr marL="109728" indent="0">
              <a:buNone/>
            </a:pPr>
            <a:r>
              <a:rPr lang="en-CA" dirty="0" smtClean="0"/>
              <a:t>Interactive Model</a:t>
            </a:r>
          </a:p>
          <a:p>
            <a:pPr marL="109728" indent="0">
              <a:buNone/>
            </a:pPr>
            <a:r>
              <a:rPr lang="en-CA" dirty="0" smtClean="0"/>
              <a:t>Environmental Model </a:t>
            </a:r>
          </a:p>
          <a:p>
            <a:pPr marL="109728" indent="0">
              <a:buNone/>
            </a:pPr>
            <a:r>
              <a:rPr lang="en-CA" dirty="0" smtClean="0"/>
              <a:t>Socio-cultural Model</a:t>
            </a:r>
          </a:p>
          <a:p>
            <a:pPr marL="109728" indent="0">
              <a:buNone/>
            </a:pPr>
            <a:r>
              <a:rPr lang="en-CA" dirty="0" smtClean="0"/>
              <a:t>Common knowledge Model</a:t>
            </a:r>
          </a:p>
        </p:txBody>
      </p:sp>
    </p:spTree>
    <p:extLst>
      <p:ext uri="{BB962C8B-B14F-4D97-AF65-F5344CB8AC3E}">
        <p14:creationId xmlns:p14="http://schemas.microsoft.com/office/powerpoint/2010/main" val="1232087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332656"/>
            <a:ext cx="8229600" cy="1143000"/>
          </a:xfrm>
        </p:spPr>
        <p:txBody>
          <a:bodyPr>
            <a:normAutofit/>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Legal Model</a:t>
            </a:r>
            <a:endParaRPr lang="en-CA" sz="5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2348880"/>
            <a:ext cx="8229600" cy="3658411"/>
          </a:xfrm>
        </p:spPr>
        <p:txBody>
          <a:bodyPr/>
          <a:lstStyle/>
          <a:p>
            <a:pPr>
              <a:buFont typeface="Wingdings" panose="05000000000000000000" pitchFamily="2" charset="2"/>
              <a:buChar char="§"/>
            </a:pPr>
            <a:r>
              <a:rPr lang="en-CA" dirty="0"/>
              <a:t>common assault</a:t>
            </a:r>
          </a:p>
          <a:p>
            <a:pPr>
              <a:buFont typeface="Wingdings" panose="05000000000000000000" pitchFamily="2" charset="2"/>
              <a:buChar char="§"/>
            </a:pPr>
            <a:r>
              <a:rPr lang="en-CA" dirty="0"/>
              <a:t>assault causing bodily harm</a:t>
            </a:r>
          </a:p>
          <a:p>
            <a:pPr>
              <a:buFont typeface="Wingdings" panose="05000000000000000000" pitchFamily="2" charset="2"/>
              <a:buChar char="§"/>
            </a:pPr>
            <a:r>
              <a:rPr lang="en-CA" dirty="0"/>
              <a:t>aggravated assault</a:t>
            </a:r>
          </a:p>
          <a:p>
            <a:pPr>
              <a:buFont typeface="Wingdings" panose="05000000000000000000" pitchFamily="2" charset="2"/>
              <a:buChar char="§"/>
            </a:pPr>
            <a:endParaRPr lang="en-CA" dirty="0"/>
          </a:p>
          <a:p>
            <a:pPr>
              <a:buFont typeface="Wingdings" panose="05000000000000000000" pitchFamily="2" charset="2"/>
              <a:buChar char="§"/>
            </a:pPr>
            <a:r>
              <a:rPr lang="en-CA" i="1" dirty="0"/>
              <a:t>This is not intended as legal advice</a:t>
            </a:r>
          </a:p>
        </p:txBody>
      </p:sp>
    </p:spTree>
    <p:extLst>
      <p:ext uri="{BB962C8B-B14F-4D97-AF65-F5344CB8AC3E}">
        <p14:creationId xmlns:p14="http://schemas.microsoft.com/office/powerpoint/2010/main" val="12978573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Stress Model</a:t>
            </a:r>
            <a:endParaRPr lang="en-CA" sz="5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481329"/>
            <a:ext cx="8229600" cy="3387832"/>
          </a:xfrm>
        </p:spPr>
        <p:txBody>
          <a:bodyPr/>
          <a:lstStyle/>
          <a:p>
            <a:pPr marL="109728" indent="0">
              <a:buNone/>
            </a:pPr>
            <a:r>
              <a:rPr lang="en-CA" dirty="0" smtClean="0">
                <a:latin typeface="Arial" panose="020B0604020202020204" pitchFamily="34" charset="0"/>
                <a:cs typeface="Arial" panose="020B0604020202020204" pitchFamily="34" charset="0"/>
              </a:rPr>
              <a:t>Assault cycle</a:t>
            </a:r>
          </a:p>
          <a:p>
            <a:endParaRPr lang="en-CA" dirty="0"/>
          </a:p>
        </p:txBody>
      </p:sp>
      <p:graphicFrame>
        <p:nvGraphicFramePr>
          <p:cNvPr id="4" name="Object 3"/>
          <p:cNvGraphicFramePr>
            <a:graphicFrameLocks noGrp="1" noChangeAspect="1"/>
          </p:cNvGraphicFramePr>
          <p:nvPr>
            <p:extLst>
              <p:ext uri="{D42A27DB-BD31-4B8C-83A1-F6EECF244321}">
                <p14:modId xmlns:p14="http://schemas.microsoft.com/office/powerpoint/2010/main" val="103866269"/>
              </p:ext>
            </p:extLst>
          </p:nvPr>
        </p:nvGraphicFramePr>
        <p:xfrm>
          <a:off x="611560" y="2016869"/>
          <a:ext cx="7467228" cy="2708275"/>
        </p:xfrm>
        <a:graphic>
          <a:graphicData uri="http://schemas.openxmlformats.org/presentationml/2006/ole">
            <mc:AlternateContent xmlns:mc="http://schemas.openxmlformats.org/markup-compatibility/2006">
              <mc:Choice xmlns:v="urn:schemas-microsoft-com:vml" Requires="v">
                <p:oleObj spid="_x0000_s14362" name="Picture" r:id="rId3" imgW="3201120" imgH="1160640" progId="Word.Picture.8">
                  <p:embed/>
                </p:oleObj>
              </mc:Choice>
              <mc:Fallback>
                <p:oleObj name="Picture" r:id="rId3" imgW="3201120" imgH="1160640" progId="Word.Picture.8">
                  <p:embed/>
                  <p:pic>
                    <p:nvPicPr>
                      <p:cNvPr id="0"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2016869"/>
                        <a:ext cx="7467228" cy="2708275"/>
                      </a:xfrm>
                      <a:prstGeom prst="rect">
                        <a:avLst/>
                      </a:prstGeom>
                      <a:noFill/>
                      <a:ln>
                        <a:noFill/>
                      </a:ln>
                    </p:spPr>
                  </p:pic>
                </p:oleObj>
              </mc:Fallback>
            </mc:AlternateContent>
          </a:graphicData>
        </a:graphic>
      </p:graphicFrame>
      <p:sp>
        <p:nvSpPr>
          <p:cNvPr id="5" name="TextBox 4"/>
          <p:cNvSpPr txBox="1"/>
          <p:nvPr/>
        </p:nvSpPr>
        <p:spPr>
          <a:xfrm>
            <a:off x="1619672" y="4725144"/>
            <a:ext cx="7524328" cy="1477328"/>
          </a:xfrm>
          <a:prstGeom prst="rect">
            <a:avLst/>
          </a:prstGeom>
          <a:noFill/>
        </p:spPr>
        <p:txBody>
          <a:bodyPr wrap="square" rtlCol="0">
            <a:spAutoFit/>
          </a:bodyPr>
          <a:lstStyle/>
          <a:p>
            <a:r>
              <a:rPr lang="en-US" altLang="en-US" dirty="0">
                <a:latin typeface="Arial" panose="020B0604020202020204" pitchFamily="34" charset="0"/>
                <a:cs typeface="Arial" panose="020B0604020202020204" pitchFamily="34" charset="0"/>
              </a:rPr>
              <a:t>I. Triggering – self control</a:t>
            </a:r>
          </a:p>
          <a:p>
            <a:r>
              <a:rPr lang="en-US" altLang="en-US" dirty="0">
                <a:latin typeface="Arial" panose="020B0604020202020204" pitchFamily="34" charset="0"/>
                <a:cs typeface="Arial" panose="020B0604020202020204" pitchFamily="34" charset="0"/>
              </a:rPr>
              <a:t>II. Escalation – crisis intervention</a:t>
            </a:r>
          </a:p>
          <a:p>
            <a:r>
              <a:rPr lang="en-US" altLang="en-US" dirty="0">
                <a:latin typeface="Arial" panose="020B0604020202020204" pitchFamily="34" charset="0"/>
                <a:cs typeface="Arial" panose="020B0604020202020204" pitchFamily="34" charset="0"/>
              </a:rPr>
              <a:t>III. Crisis – crisis intervention</a:t>
            </a:r>
          </a:p>
          <a:p>
            <a:r>
              <a:rPr lang="en-US" altLang="en-US" dirty="0">
                <a:latin typeface="Arial" panose="020B0604020202020204" pitchFamily="34" charset="0"/>
                <a:cs typeface="Arial" panose="020B0604020202020204" pitchFamily="34" charset="0"/>
              </a:rPr>
              <a:t>IV. De-escalation – self control</a:t>
            </a:r>
          </a:p>
          <a:p>
            <a:r>
              <a:rPr lang="en-US" altLang="en-US" dirty="0">
                <a:latin typeface="Arial" panose="020B0604020202020204" pitchFamily="34" charset="0"/>
                <a:cs typeface="Arial" panose="020B0604020202020204" pitchFamily="34" charset="0"/>
              </a:rPr>
              <a:t>V. Post-Crisis Depression – unconditional positive regard</a:t>
            </a:r>
            <a:endParaRPr lang="en-CA"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5429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2"/>
          <p:cNvSpPr>
            <a:spLocks noGrp="1" noChangeArrowheads="1"/>
          </p:cNvSpPr>
          <p:nvPr>
            <p:ph type="title" idx="4294967295"/>
          </p:nvPr>
        </p:nvSpPr>
        <p:spPr>
          <a:xfrm>
            <a:off x="323528" y="1628800"/>
            <a:ext cx="8820472" cy="648072"/>
          </a:xfrm>
          <a:prstGeom prst="rect">
            <a:avLst/>
          </a:prstGeom>
        </p:spPr>
        <p:txBody>
          <a:bodyPr>
            <a:noAutofit/>
          </a:bodyPr>
          <a:lstStyle/>
          <a:p>
            <a:pPr algn="ctr" eaLnBrk="1" hangingPunct="1"/>
            <a:r>
              <a:rPr lang="en-US" sz="4400" b="1" dirty="0" smtClean="0">
                <a:latin typeface="Arial" pitchFamily="34" charset="0"/>
                <a:cs typeface="Arial" pitchFamily="34" charset="0"/>
              </a:rPr>
              <a:t>Housekeeping Details</a:t>
            </a:r>
          </a:p>
        </p:txBody>
      </p:sp>
      <p:pic>
        <p:nvPicPr>
          <p:cNvPr id="6" name="Picture 2" descr="http://t2.gstatic.com/images?q=tbn:ANd9GcREjaYY25fBmZxlRGfeVR8SqhsoWacF_TmQYxo1SsV-5TsYGI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4258" y="2652917"/>
            <a:ext cx="152400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notobacco.org/photos/large/photo07.gif">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0093" y="2502692"/>
            <a:ext cx="1656228" cy="16647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66263" y="2741929"/>
            <a:ext cx="1484891" cy="1439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1" descr="http://t1.gstatic.com/images?q=tbn:ANd9GcRCu3CMXtXcwQap-ubP2xXBb2Cku-hNLgUIDnIoAJFc2TTfh-C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2367192"/>
            <a:ext cx="1792199" cy="18002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3" descr="http://t3.gstatic.com/images?q=tbn:ANd9GcQkN9jaPDyXDjMIxPtMKh03V443lp2zwHqJep-mg-LkZRiFYwV-"/>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38772" y="4717213"/>
            <a:ext cx="2303938" cy="172573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5856" y="4581128"/>
            <a:ext cx="1997903" cy="1997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descr="http://www.diyderby.co.uk/ekmps/shops/bartlam/images/emergency-exit-sign-300-x-200-code-1516-1024-p.jpg">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88959" y="4950994"/>
            <a:ext cx="2231437" cy="149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0321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Developmental Model</a:t>
            </a:r>
            <a:endParaRPr lang="en-CA" sz="5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lnSpcReduction="10000"/>
          </a:bodyPr>
          <a:lstStyle/>
          <a:p>
            <a:pPr marL="109728" indent="0">
              <a:buNone/>
            </a:pPr>
            <a:r>
              <a:rPr lang="en-CA" dirty="0"/>
              <a:t>preschool age children</a:t>
            </a:r>
          </a:p>
          <a:p>
            <a:pPr marL="109728" indent="0">
              <a:buNone/>
            </a:pPr>
            <a:r>
              <a:rPr lang="en-CA" dirty="0"/>
              <a:t>early elementary age children</a:t>
            </a:r>
          </a:p>
          <a:p>
            <a:pPr marL="109728" indent="0">
              <a:buNone/>
            </a:pPr>
            <a:r>
              <a:rPr lang="en-CA" dirty="0"/>
              <a:t>late elementary age children</a:t>
            </a:r>
          </a:p>
          <a:p>
            <a:pPr marL="109728" indent="0">
              <a:buNone/>
            </a:pPr>
            <a:r>
              <a:rPr lang="en-CA" dirty="0"/>
              <a:t>early adolescents</a:t>
            </a:r>
          </a:p>
          <a:p>
            <a:pPr marL="109728" indent="0">
              <a:buNone/>
            </a:pPr>
            <a:r>
              <a:rPr lang="en-CA" dirty="0"/>
              <a:t>late adolescents</a:t>
            </a:r>
          </a:p>
          <a:p>
            <a:pPr marL="109728" indent="0">
              <a:buNone/>
            </a:pPr>
            <a:r>
              <a:rPr lang="en-CA" dirty="0"/>
              <a:t>young adults</a:t>
            </a:r>
          </a:p>
          <a:p>
            <a:pPr marL="109728" indent="0">
              <a:buNone/>
            </a:pPr>
            <a:r>
              <a:rPr lang="en-CA" dirty="0"/>
              <a:t>middle aged adults</a:t>
            </a:r>
          </a:p>
          <a:p>
            <a:pPr marL="109728" indent="0">
              <a:buNone/>
            </a:pPr>
            <a:r>
              <a:rPr lang="en-CA" dirty="0"/>
              <a:t>elderly</a:t>
            </a:r>
          </a:p>
          <a:p>
            <a:endParaRPr lang="en-CA" dirty="0"/>
          </a:p>
        </p:txBody>
      </p:sp>
    </p:spTree>
    <p:extLst>
      <p:ext uri="{BB962C8B-B14F-4D97-AF65-F5344CB8AC3E}">
        <p14:creationId xmlns:p14="http://schemas.microsoft.com/office/powerpoint/2010/main" val="371299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Communication Model</a:t>
            </a:r>
          </a:p>
        </p:txBody>
      </p:sp>
      <p:sp>
        <p:nvSpPr>
          <p:cNvPr id="1032" name="Rectangle 3"/>
          <p:cNvSpPr>
            <a:spLocks noGrp="1" noChangeArrowheads="1"/>
          </p:cNvSpPr>
          <p:nvPr>
            <p:ph idx="1"/>
          </p:nvPr>
        </p:nvSpPr>
        <p:spPr>
          <a:xfrm>
            <a:off x="755576" y="2420888"/>
            <a:ext cx="7327685" cy="990600"/>
          </a:xfrm>
        </p:spPr>
        <p:txBody>
          <a:bodyPr>
            <a:normAutofit fontScale="62500" lnSpcReduction="20000"/>
          </a:bodyPr>
          <a:lstStyle/>
          <a:p>
            <a:pPr eaLnBrk="1" hangingPunct="1"/>
            <a:endParaRPr lang="en-US" altLang="en-US" dirty="0" smtClean="0"/>
          </a:p>
          <a:p>
            <a:pPr eaLnBrk="1" hangingPunct="1"/>
            <a:endParaRPr lang="en-US" altLang="en-US" dirty="0" smtClean="0"/>
          </a:p>
          <a:p>
            <a:pPr eaLnBrk="1" hangingPunct="1">
              <a:buFont typeface="Wingdings" pitchFamily="2" charset="2"/>
              <a:buNone/>
            </a:pPr>
            <a:r>
              <a:rPr lang="en-US" altLang="en-US" sz="2000" dirty="0" smtClean="0"/>
              <a:t>    </a:t>
            </a:r>
            <a:r>
              <a:rPr lang="en-US" altLang="en-US" sz="2900" b="1" dirty="0" smtClean="0">
                <a:latin typeface="Arial" panose="020B0604020202020204" pitchFamily="34" charset="0"/>
                <a:cs typeface="Arial" panose="020B0604020202020204" pitchFamily="34" charset="0"/>
              </a:rPr>
              <a:t>Withdrawal     Passivity     Assertion     Aggression      Assault</a:t>
            </a:r>
          </a:p>
          <a:p>
            <a:pPr eaLnBrk="1" hangingPunct="1">
              <a:buFont typeface="Wingdings" pitchFamily="2" charset="2"/>
              <a:buNone/>
            </a:pPr>
            <a:endParaRPr lang="en-US" altLang="en-US" dirty="0" smtClean="0"/>
          </a:p>
          <a:p>
            <a:pPr eaLnBrk="1" hangingPunct="1">
              <a:buFont typeface="Wingdings" pitchFamily="2" charset="2"/>
              <a:buNone/>
            </a:pPr>
            <a:endParaRPr lang="en-US" altLang="en-US" dirty="0" smtClean="0"/>
          </a:p>
        </p:txBody>
      </p:sp>
      <p:graphicFrame>
        <p:nvGraphicFramePr>
          <p:cNvPr id="2" name="Diagram 1"/>
          <p:cNvGraphicFramePr/>
          <p:nvPr/>
        </p:nvGraphicFramePr>
        <p:xfrm>
          <a:off x="4114800" y="3581400"/>
          <a:ext cx="785813" cy="7858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33" name="Line 9"/>
          <p:cNvSpPr>
            <a:spLocks noChangeShapeType="1"/>
          </p:cNvSpPr>
          <p:nvPr/>
        </p:nvSpPr>
        <p:spPr bwMode="auto">
          <a:xfrm>
            <a:off x="1403648" y="3581400"/>
            <a:ext cx="61926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extLst>
      <p:ext uri="{BB962C8B-B14F-4D97-AF65-F5344CB8AC3E}">
        <p14:creationId xmlns:p14="http://schemas.microsoft.com/office/powerpoint/2010/main" val="3533643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Interactive Model</a:t>
            </a:r>
          </a:p>
        </p:txBody>
      </p:sp>
      <p:sp>
        <p:nvSpPr>
          <p:cNvPr id="36867" name="Rectangle 3"/>
          <p:cNvSpPr>
            <a:spLocks noGrp="1" noChangeArrowheads="1"/>
          </p:cNvSpPr>
          <p:nvPr>
            <p:ph idx="1"/>
          </p:nvPr>
        </p:nvSpPr>
        <p:spPr>
          <a:xfrm>
            <a:off x="477764" y="1334447"/>
            <a:ext cx="8229600" cy="4525963"/>
          </a:xfrm>
        </p:spPr>
        <p:txBody>
          <a:bodyPr/>
          <a:lstStyle/>
          <a:p>
            <a:pPr eaLnBrk="1" hangingPunct="1"/>
            <a:endParaRPr lang="en-US" altLang="en-US" dirty="0" smtClean="0"/>
          </a:p>
        </p:txBody>
      </p:sp>
      <p:grpSp>
        <p:nvGrpSpPr>
          <p:cNvPr id="36868" name="Group 4"/>
          <p:cNvGrpSpPr>
            <a:grpSpLocks/>
          </p:cNvGrpSpPr>
          <p:nvPr/>
        </p:nvGrpSpPr>
        <p:grpSpPr bwMode="auto">
          <a:xfrm>
            <a:off x="1447800" y="1776277"/>
            <a:ext cx="6783388" cy="3957638"/>
            <a:chOff x="912" y="1632"/>
            <a:chExt cx="3984" cy="2160"/>
          </a:xfrm>
        </p:grpSpPr>
        <p:sp>
          <p:nvSpPr>
            <p:cNvPr id="36869" name="Oval 5"/>
            <p:cNvSpPr>
              <a:spLocks noChangeArrowheads="1"/>
            </p:cNvSpPr>
            <p:nvPr/>
          </p:nvSpPr>
          <p:spPr bwMode="auto">
            <a:xfrm>
              <a:off x="2640" y="1920"/>
              <a:ext cx="1344" cy="1296"/>
            </a:xfrm>
            <a:prstGeom prst="ellipse">
              <a:avLst/>
            </a:prstGeom>
            <a:noFill/>
            <a:ln w="571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6870" name="Oval 6"/>
            <p:cNvSpPr>
              <a:spLocks noChangeArrowheads="1"/>
            </p:cNvSpPr>
            <p:nvPr/>
          </p:nvSpPr>
          <p:spPr bwMode="auto">
            <a:xfrm>
              <a:off x="912" y="2016"/>
              <a:ext cx="2016" cy="1680"/>
            </a:xfrm>
            <a:prstGeom prst="ellipse">
              <a:avLst/>
            </a:prstGeom>
            <a:noFill/>
            <a:ln w="571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6871" name="Oval 7"/>
            <p:cNvSpPr>
              <a:spLocks noChangeArrowheads="1"/>
            </p:cNvSpPr>
            <p:nvPr/>
          </p:nvSpPr>
          <p:spPr bwMode="auto">
            <a:xfrm>
              <a:off x="2400" y="2496"/>
              <a:ext cx="1344" cy="1296"/>
            </a:xfrm>
            <a:prstGeom prst="ellipse">
              <a:avLst/>
            </a:prstGeom>
            <a:noFill/>
            <a:ln w="571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6872" name="Oval 8"/>
            <p:cNvSpPr>
              <a:spLocks noChangeArrowheads="1"/>
            </p:cNvSpPr>
            <p:nvPr/>
          </p:nvSpPr>
          <p:spPr bwMode="auto">
            <a:xfrm>
              <a:off x="1680" y="1632"/>
              <a:ext cx="1344" cy="1296"/>
            </a:xfrm>
            <a:prstGeom prst="ellipse">
              <a:avLst/>
            </a:prstGeom>
            <a:noFill/>
            <a:ln w="57150">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6873" name="Text Box 9"/>
            <p:cNvSpPr txBox="1">
              <a:spLocks noChangeArrowheads="1"/>
            </p:cNvSpPr>
            <p:nvPr/>
          </p:nvSpPr>
          <p:spPr bwMode="auto">
            <a:xfrm>
              <a:off x="1632" y="1728"/>
              <a:ext cx="144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b="1" dirty="0">
                  <a:latin typeface="Arial" panose="020B0604020202020204" pitchFamily="34" charset="0"/>
                  <a:ea typeface="ＭＳ Ｐゴシック" pitchFamily="-102" charset="-128"/>
                  <a:cs typeface="Arial" panose="020B0604020202020204" pitchFamily="34" charset="0"/>
                </a:rPr>
                <a:t>Environmental</a:t>
              </a:r>
              <a:endParaRPr lang="en-US" altLang="en-US" sz="2400" dirty="0">
                <a:solidFill>
                  <a:schemeClr val="tx2"/>
                </a:solidFill>
                <a:latin typeface="Arial" panose="020B0604020202020204" pitchFamily="34" charset="0"/>
                <a:ea typeface="ＭＳ Ｐゴシック" pitchFamily="-102" charset="-128"/>
                <a:cs typeface="Arial" panose="020B0604020202020204" pitchFamily="34" charset="0"/>
              </a:endParaRPr>
            </a:p>
          </p:txBody>
        </p:sp>
        <p:sp>
          <p:nvSpPr>
            <p:cNvPr id="36874" name="Text Box 10"/>
            <p:cNvSpPr txBox="1">
              <a:spLocks noChangeArrowheads="1"/>
            </p:cNvSpPr>
            <p:nvPr/>
          </p:nvSpPr>
          <p:spPr bwMode="auto">
            <a:xfrm>
              <a:off x="2880" y="2112"/>
              <a:ext cx="201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b="1" dirty="0">
                  <a:latin typeface="Arial" panose="020B0604020202020204" pitchFamily="34" charset="0"/>
                  <a:ea typeface="ＭＳ Ｐゴシック" pitchFamily="-102" charset="-128"/>
                  <a:cs typeface="Arial" panose="020B0604020202020204" pitchFamily="34" charset="0"/>
                </a:rPr>
                <a:t>Individual</a:t>
              </a:r>
              <a:endParaRPr lang="en-US" altLang="en-US" sz="2400" b="1" dirty="0">
                <a:solidFill>
                  <a:schemeClr val="tx2"/>
                </a:solidFill>
                <a:latin typeface="Arial" panose="020B0604020202020204" pitchFamily="34" charset="0"/>
                <a:ea typeface="ＭＳ Ｐゴシック" pitchFamily="-102" charset="-128"/>
                <a:cs typeface="Arial" panose="020B0604020202020204" pitchFamily="34" charset="0"/>
              </a:endParaRPr>
            </a:p>
          </p:txBody>
        </p:sp>
        <p:sp>
          <p:nvSpPr>
            <p:cNvPr id="36875" name="Text Box 11"/>
            <p:cNvSpPr txBox="1">
              <a:spLocks noChangeArrowheads="1"/>
            </p:cNvSpPr>
            <p:nvPr/>
          </p:nvSpPr>
          <p:spPr bwMode="auto">
            <a:xfrm>
              <a:off x="1200" y="2880"/>
              <a:ext cx="720"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b="1" dirty="0">
                  <a:latin typeface="Arial" panose="020B0604020202020204" pitchFamily="34" charset="0"/>
                  <a:ea typeface="ＭＳ Ｐゴシック" pitchFamily="-102" charset="-128"/>
                  <a:cs typeface="Arial" panose="020B0604020202020204" pitchFamily="34" charset="0"/>
                </a:rPr>
                <a:t>Staff</a:t>
              </a:r>
              <a:endParaRPr lang="en-US" altLang="en-US" sz="2400" dirty="0">
                <a:latin typeface="Arial" panose="020B0604020202020204" pitchFamily="34" charset="0"/>
                <a:ea typeface="ＭＳ Ｐゴシック" pitchFamily="-102" charset="-128"/>
                <a:cs typeface="Arial" panose="020B0604020202020204" pitchFamily="34" charset="0"/>
              </a:endParaRPr>
            </a:p>
          </p:txBody>
        </p:sp>
        <p:sp>
          <p:nvSpPr>
            <p:cNvPr id="36876" name="Text Box 12"/>
            <p:cNvSpPr txBox="1">
              <a:spLocks noChangeArrowheads="1"/>
            </p:cNvSpPr>
            <p:nvPr/>
          </p:nvSpPr>
          <p:spPr bwMode="auto">
            <a:xfrm>
              <a:off x="2784" y="3159"/>
              <a:ext cx="2112" cy="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50000"/>
                </a:lnSpc>
                <a:spcBef>
                  <a:spcPct val="50000"/>
                </a:spcBef>
              </a:pPr>
              <a:r>
                <a:rPr lang="en-US" altLang="en-US" sz="2400" b="1" dirty="0">
                  <a:latin typeface="Arial" panose="020B0604020202020204" pitchFamily="34" charset="0"/>
                  <a:ea typeface="ＭＳ Ｐゴシック" pitchFamily="-102" charset="-128"/>
                  <a:cs typeface="Arial" panose="020B0604020202020204" pitchFamily="34" charset="0"/>
                </a:rPr>
                <a:t>Physical</a:t>
              </a:r>
            </a:p>
            <a:p>
              <a:pPr>
                <a:lnSpc>
                  <a:spcPct val="50000"/>
                </a:lnSpc>
                <a:spcBef>
                  <a:spcPct val="50000"/>
                </a:spcBef>
              </a:pPr>
              <a:r>
                <a:rPr lang="en-US" altLang="en-US" sz="2400" b="1" dirty="0">
                  <a:latin typeface="Arial" panose="020B0604020202020204" pitchFamily="34" charset="0"/>
                  <a:ea typeface="ＭＳ Ｐゴシック" pitchFamily="-102" charset="-128"/>
                  <a:cs typeface="Arial" panose="020B0604020202020204" pitchFamily="34" charset="0"/>
                </a:rPr>
                <a:t>Psychological</a:t>
              </a:r>
            </a:p>
            <a:p>
              <a:pPr>
                <a:lnSpc>
                  <a:spcPct val="50000"/>
                </a:lnSpc>
                <a:spcBef>
                  <a:spcPct val="50000"/>
                </a:spcBef>
              </a:pPr>
              <a:r>
                <a:rPr lang="en-US" altLang="en-US" sz="2400" b="1" dirty="0">
                  <a:latin typeface="Arial" panose="020B0604020202020204" pitchFamily="34" charset="0"/>
                  <a:ea typeface="ＭＳ Ｐゴシック" pitchFamily="-102" charset="-128"/>
                  <a:cs typeface="Arial" panose="020B0604020202020204" pitchFamily="34" charset="0"/>
                </a:rPr>
                <a:t>Spiritual</a:t>
              </a:r>
            </a:p>
          </p:txBody>
        </p:sp>
      </p:grpSp>
    </p:spTree>
    <p:extLst>
      <p:ext uri="{BB962C8B-B14F-4D97-AF65-F5344CB8AC3E}">
        <p14:creationId xmlns:p14="http://schemas.microsoft.com/office/powerpoint/2010/main" val="4084307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Environmental Model</a:t>
            </a:r>
            <a:endParaRPr lang="en-CA" sz="5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2492896"/>
            <a:ext cx="8229600" cy="3514395"/>
          </a:xfrm>
        </p:spPr>
        <p:txBody>
          <a:bodyPr/>
          <a:lstStyle/>
          <a:p>
            <a:pPr marL="109728" indent="0">
              <a:buNone/>
            </a:pPr>
            <a:r>
              <a:rPr lang="en-CA" dirty="0"/>
              <a:t>physical conditions</a:t>
            </a:r>
          </a:p>
          <a:p>
            <a:pPr marL="109728" indent="0">
              <a:buNone/>
            </a:pPr>
            <a:r>
              <a:rPr lang="en-CA" dirty="0"/>
              <a:t>staff performance problems</a:t>
            </a:r>
          </a:p>
          <a:p>
            <a:pPr marL="109728" indent="0">
              <a:buNone/>
            </a:pPr>
            <a:r>
              <a:rPr lang="en-CA" dirty="0"/>
              <a:t>scheduling problems</a:t>
            </a:r>
          </a:p>
          <a:p>
            <a:pPr marL="109728" indent="0">
              <a:buNone/>
            </a:pPr>
            <a:endParaRPr lang="en-CA" dirty="0"/>
          </a:p>
        </p:txBody>
      </p:sp>
    </p:spTree>
    <p:extLst>
      <p:ext uri="{BB962C8B-B14F-4D97-AF65-F5344CB8AC3E}">
        <p14:creationId xmlns:p14="http://schemas.microsoft.com/office/powerpoint/2010/main" val="35731827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 Basic Needs Model</a:t>
            </a:r>
            <a:endParaRPr lang="en-CA" sz="5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126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909669" y="1600200"/>
            <a:ext cx="532466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2300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Socio-cultural Model</a:t>
            </a:r>
          </a:p>
        </p:txBody>
      </p:sp>
      <p:sp>
        <p:nvSpPr>
          <p:cNvPr id="34819" name="Rectangle 3"/>
          <p:cNvSpPr>
            <a:spLocks noGrp="1" noChangeArrowheads="1"/>
          </p:cNvSpPr>
          <p:nvPr>
            <p:ph idx="1"/>
          </p:nvPr>
        </p:nvSpPr>
        <p:spPr/>
        <p:txBody>
          <a:bodyPr/>
          <a:lstStyle/>
          <a:p>
            <a:pPr eaLnBrk="1" hangingPunct="1">
              <a:buFont typeface="Wingdings" panose="05000000000000000000" pitchFamily="2" charset="2"/>
              <a:buChar char="§"/>
            </a:pPr>
            <a:r>
              <a:rPr lang="en-US" altLang="en-US" sz="4400" dirty="0" smtClean="0">
                <a:latin typeface="Arial" panose="020B0604020202020204" pitchFamily="34" charset="0"/>
                <a:cs typeface="Arial" panose="020B0604020202020204" pitchFamily="34" charset="0"/>
              </a:rPr>
              <a:t>Aggression is a result of:</a:t>
            </a:r>
          </a:p>
          <a:p>
            <a:pPr eaLnBrk="1" hangingPunct="1">
              <a:buFont typeface="Wingdings" panose="05000000000000000000" pitchFamily="2" charset="2"/>
              <a:buChar char="§"/>
            </a:pPr>
            <a:r>
              <a:rPr lang="en-US" altLang="en-US" sz="4400" dirty="0" smtClean="0">
                <a:latin typeface="Arial" panose="020B0604020202020204" pitchFamily="34" charset="0"/>
                <a:cs typeface="Arial" panose="020B0604020202020204" pitchFamily="34" charset="0"/>
              </a:rPr>
              <a:t>social training</a:t>
            </a:r>
          </a:p>
          <a:p>
            <a:pPr lvl="1"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Examples?</a:t>
            </a:r>
          </a:p>
          <a:p>
            <a:pPr eaLnBrk="1" hangingPunct="1">
              <a:buFont typeface="Wingdings" panose="05000000000000000000" pitchFamily="2" charset="2"/>
              <a:buChar char="§"/>
            </a:pPr>
            <a:r>
              <a:rPr lang="en-US" altLang="en-US" sz="4400" dirty="0" smtClean="0">
                <a:latin typeface="Arial" panose="020B0604020202020204" pitchFamily="34" charset="0"/>
                <a:cs typeface="Arial" panose="020B0604020202020204" pitchFamily="34" charset="0"/>
              </a:rPr>
              <a:t>social settings</a:t>
            </a:r>
          </a:p>
          <a:p>
            <a:pPr lvl="1"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Gangs, fight clubs, etc.</a:t>
            </a:r>
          </a:p>
        </p:txBody>
      </p:sp>
    </p:spTree>
    <p:extLst>
      <p:ext uri="{BB962C8B-B14F-4D97-AF65-F5344CB8AC3E}">
        <p14:creationId xmlns:p14="http://schemas.microsoft.com/office/powerpoint/2010/main" val="11718510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81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23528" y="260648"/>
            <a:ext cx="8424936" cy="1143000"/>
          </a:xfrm>
        </p:spPr>
        <p:txBody>
          <a:bodyPr>
            <a:no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Common Knowledge Model</a:t>
            </a:r>
          </a:p>
        </p:txBody>
      </p:sp>
      <p:sp>
        <p:nvSpPr>
          <p:cNvPr id="35843" name="Rectangle 3"/>
          <p:cNvSpPr>
            <a:spLocks noGrp="1" noChangeArrowheads="1"/>
          </p:cNvSpPr>
          <p:nvPr>
            <p:ph idx="1"/>
          </p:nvPr>
        </p:nvSpPr>
        <p:spPr>
          <a:xfrm>
            <a:off x="457200" y="1844824"/>
            <a:ext cx="8229600" cy="4162467"/>
          </a:xfrm>
        </p:spPr>
        <p:txBody>
          <a:bodyPr>
            <a:normAutofit fontScale="92500" lnSpcReduction="10000"/>
          </a:bodyPr>
          <a:lstStyle/>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Fear</a:t>
            </a:r>
          </a:p>
          <a:p>
            <a:pPr eaLnBrk="1" hangingPunct="1">
              <a:buFont typeface="Wingdings" panose="05000000000000000000" pitchFamily="2" charset="2"/>
              <a:buChar char="§"/>
            </a:pPr>
            <a:endParaRPr lang="en-US" altLang="en-US" sz="36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Frustration</a:t>
            </a:r>
          </a:p>
          <a:p>
            <a:pPr eaLnBrk="1" hangingPunct="1">
              <a:buFont typeface="Wingdings" panose="05000000000000000000" pitchFamily="2" charset="2"/>
              <a:buChar char="§"/>
            </a:pPr>
            <a:endParaRPr lang="en-US" altLang="en-US" sz="36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Manipulation</a:t>
            </a:r>
          </a:p>
          <a:p>
            <a:pPr eaLnBrk="1" hangingPunct="1">
              <a:buFont typeface="Wingdings" panose="05000000000000000000" pitchFamily="2" charset="2"/>
              <a:buChar char="§"/>
            </a:pPr>
            <a:endParaRPr lang="en-US" altLang="en-US" sz="36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Intimidation</a:t>
            </a:r>
          </a:p>
        </p:txBody>
      </p:sp>
    </p:spTree>
    <p:extLst>
      <p:ext uri="{BB962C8B-B14F-4D97-AF65-F5344CB8AC3E}">
        <p14:creationId xmlns:p14="http://schemas.microsoft.com/office/powerpoint/2010/main" val="2976600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n-US" altLang="en-US" dirty="0" smtClean="0"/>
          </a:p>
        </p:txBody>
      </p:sp>
      <p:sp>
        <p:nvSpPr>
          <p:cNvPr id="4" name="Rounded Rectangle 3"/>
          <p:cNvSpPr/>
          <p:nvPr/>
        </p:nvSpPr>
        <p:spPr>
          <a:xfrm>
            <a:off x="5007998" y="3933056"/>
            <a:ext cx="3092394" cy="1202432"/>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1" i="0" u="none" strike="noStrike" kern="0" cap="none" spc="0" normalizeH="0" baseline="0" noProof="0" dirty="0" smtClean="0">
                <a:ln>
                  <a:noFill/>
                </a:ln>
                <a:solidFill>
                  <a:prstClr val="white"/>
                </a:solidFill>
                <a:effectLst/>
                <a:uLnTx/>
                <a:uFillTx/>
                <a:latin typeface="Calibri"/>
                <a:ea typeface="+mn-ea"/>
                <a:cs typeface="+mn-cs"/>
              </a:rPr>
              <a:t>Frustration</a:t>
            </a:r>
          </a:p>
        </p:txBody>
      </p:sp>
      <p:sp>
        <p:nvSpPr>
          <p:cNvPr id="5" name="Rounded Rectangle 4"/>
          <p:cNvSpPr/>
          <p:nvPr/>
        </p:nvSpPr>
        <p:spPr>
          <a:xfrm>
            <a:off x="1259632" y="3933056"/>
            <a:ext cx="3096343" cy="1198736"/>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1" i="0" u="none" strike="noStrike" kern="0" cap="none" spc="0" normalizeH="0" baseline="0" noProof="0" dirty="0" smtClean="0">
                <a:ln>
                  <a:noFill/>
                </a:ln>
                <a:solidFill>
                  <a:prstClr val="white"/>
                </a:solidFill>
                <a:effectLst/>
                <a:uLnTx/>
                <a:uFillTx/>
                <a:latin typeface="Calibri"/>
                <a:ea typeface="+mn-ea"/>
                <a:cs typeface="+mn-cs"/>
              </a:rPr>
              <a:t>Fear</a:t>
            </a:r>
          </a:p>
        </p:txBody>
      </p:sp>
      <p:sp>
        <p:nvSpPr>
          <p:cNvPr id="6" name="Rectangle 5"/>
          <p:cNvSpPr/>
          <p:nvPr/>
        </p:nvSpPr>
        <p:spPr>
          <a:xfrm>
            <a:off x="2913847" y="1556792"/>
            <a:ext cx="3456384" cy="1355088"/>
          </a:xfrm>
          <a:prstGeom prst="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Respondent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 Behavior</a:t>
            </a:r>
          </a:p>
        </p:txBody>
      </p:sp>
    </p:spTree>
    <p:extLst>
      <p:ext uri="{BB962C8B-B14F-4D97-AF65-F5344CB8AC3E}">
        <p14:creationId xmlns:p14="http://schemas.microsoft.com/office/powerpoint/2010/main" val="26139976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SmartArt Placeholder 2"/>
          <p:cNvSpPr>
            <a:spLocks noGrp="1"/>
          </p:cNvSpPr>
          <p:nvPr>
            <p:ph type="dgm" idx="1"/>
          </p:nvPr>
        </p:nvSpPr>
        <p:spPr/>
      </p:sp>
      <p:sp>
        <p:nvSpPr>
          <p:cNvPr id="4" name="Rectangle 3"/>
          <p:cNvSpPr/>
          <p:nvPr/>
        </p:nvSpPr>
        <p:spPr>
          <a:xfrm>
            <a:off x="2902014" y="1556792"/>
            <a:ext cx="3456384" cy="1368152"/>
          </a:xfrm>
          <a:prstGeom prst="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Operant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1" i="0" u="none" strike="noStrike" kern="0" cap="none" spc="0" normalizeH="0" baseline="0" noProof="0" dirty="0" smtClean="0">
                <a:ln>
                  <a:noFill/>
                </a:ln>
                <a:solidFill>
                  <a:prstClr val="white"/>
                </a:solidFill>
                <a:effectLst/>
                <a:uLnTx/>
                <a:uFillTx/>
                <a:latin typeface="Calibri" panose="020F0502020204030204" pitchFamily="34" charset="0"/>
                <a:cs typeface="Calibri" panose="020F0502020204030204" pitchFamily="34" charset="0"/>
              </a:rPr>
              <a:t> Behavior</a:t>
            </a:r>
          </a:p>
        </p:txBody>
      </p:sp>
      <p:sp>
        <p:nvSpPr>
          <p:cNvPr id="6" name="Rounded Rectangle 5"/>
          <p:cNvSpPr/>
          <p:nvPr/>
        </p:nvSpPr>
        <p:spPr>
          <a:xfrm>
            <a:off x="1259632" y="3933056"/>
            <a:ext cx="3096343" cy="1198736"/>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1" i="0" u="none" strike="noStrike" kern="0" cap="none" spc="0" normalizeH="0" baseline="0" noProof="0" dirty="0" smtClean="0">
                <a:ln>
                  <a:noFill/>
                </a:ln>
                <a:solidFill>
                  <a:prstClr val="white"/>
                </a:solidFill>
                <a:effectLst/>
                <a:uLnTx/>
                <a:uFillTx/>
                <a:latin typeface="Calibri"/>
                <a:ea typeface="+mn-ea"/>
                <a:cs typeface="+mn-cs"/>
              </a:rPr>
              <a:t>Manipulation</a:t>
            </a:r>
          </a:p>
        </p:txBody>
      </p:sp>
      <p:sp>
        <p:nvSpPr>
          <p:cNvPr id="9" name="Rounded Rectangle 8"/>
          <p:cNvSpPr/>
          <p:nvPr/>
        </p:nvSpPr>
        <p:spPr>
          <a:xfrm>
            <a:off x="5007998" y="3933056"/>
            <a:ext cx="3092394" cy="1202432"/>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CA" sz="3600" b="1" kern="0" dirty="0" err="1" smtClean="0">
                <a:solidFill>
                  <a:prstClr val="white"/>
                </a:solidFill>
                <a:latin typeface="Calibri"/>
              </a:rPr>
              <a:t>Intimida</a:t>
            </a:r>
            <a:r>
              <a:rPr kumimoji="0" lang="en-CA" sz="3600" b="1" i="0" u="none" strike="noStrike" kern="0" cap="none" spc="0" normalizeH="0" baseline="0" noProof="0" dirty="0" err="1" smtClean="0">
                <a:ln>
                  <a:noFill/>
                </a:ln>
                <a:solidFill>
                  <a:prstClr val="white"/>
                </a:solidFill>
                <a:effectLst/>
                <a:uLnTx/>
                <a:uFillTx/>
                <a:latin typeface="Calibri"/>
                <a:ea typeface="+mn-ea"/>
                <a:cs typeface="+mn-cs"/>
              </a:rPr>
              <a:t>tion</a:t>
            </a:r>
            <a:endParaRPr kumimoji="0" lang="en-CA" sz="3600" b="1" i="0" u="none" strike="noStrike" kern="0" cap="none" spc="0" normalizeH="0" baseline="0" noProof="0" dirty="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574483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Fear - Respondent</a:t>
            </a:r>
          </a:p>
        </p:txBody>
      </p:sp>
      <p:sp>
        <p:nvSpPr>
          <p:cNvPr id="49155" name="Rectangle 3"/>
          <p:cNvSpPr>
            <a:spLocks noGrp="1" noChangeArrowheads="1"/>
          </p:cNvSpPr>
          <p:nvPr>
            <p:ph idx="1"/>
          </p:nvPr>
        </p:nvSpPr>
        <p:spPr>
          <a:xfrm>
            <a:off x="467544" y="1484784"/>
            <a:ext cx="8229600" cy="4234475"/>
          </a:xfrm>
        </p:spPr>
        <p:txBody>
          <a:bodyPr>
            <a:normAutofit/>
          </a:bodyPr>
          <a:lstStyle/>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Motive</a:t>
            </a:r>
            <a:r>
              <a:rPr lang="en-US" altLang="en-US" sz="3200" dirty="0" smtClean="0">
                <a:latin typeface="Arial" panose="020B0604020202020204" pitchFamily="34" charset="0"/>
                <a:cs typeface="Arial" panose="020B0604020202020204" pitchFamily="34" charset="0"/>
              </a:rPr>
              <a:t>: irrational need to escape, defend against or eliminate a perceived threat.</a:t>
            </a:r>
          </a:p>
          <a:p>
            <a:pPr marL="0" indent="1588" eaLnBrk="1" hangingPunct="1">
              <a:buFont typeface="Wingdings" pitchFamily="2" charset="2"/>
              <a:buNone/>
            </a:pPr>
            <a:endParaRPr lang="en-US" altLang="en-US" sz="3200" dirty="0" smtClean="0">
              <a:latin typeface="Arial" panose="020B0604020202020204" pitchFamily="34" charset="0"/>
              <a:cs typeface="Arial" panose="020B0604020202020204" pitchFamily="34" charset="0"/>
            </a:endParaRPr>
          </a:p>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Signs of impending aggression:</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visual</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auditory</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history</a:t>
            </a:r>
          </a:p>
        </p:txBody>
      </p:sp>
    </p:spTree>
    <p:extLst>
      <p:ext uri="{BB962C8B-B14F-4D97-AF65-F5344CB8AC3E}">
        <p14:creationId xmlns:p14="http://schemas.microsoft.com/office/powerpoint/2010/main" val="2952562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CA"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Course Objectives</a:t>
            </a:r>
            <a:endParaRPr lang="en-CA" sz="5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457200" y="1628800"/>
            <a:ext cx="8229600" cy="4378491"/>
          </a:xfrm>
        </p:spPr>
        <p:txBody>
          <a:bodyPr>
            <a:noAutofit/>
          </a:bodyPr>
          <a:lstStyle/>
          <a:p>
            <a:pPr marL="342900" lvl="0" indent="-342900">
              <a:spcBef>
                <a:spcPts val="0"/>
              </a:spcBef>
              <a:buClrTx/>
              <a:buSzTx/>
              <a:buFontTx/>
              <a:buAutoNum type="arabicPeriod"/>
            </a:pPr>
            <a:r>
              <a:rPr lang="en-CA" sz="2400" dirty="0" smtClean="0">
                <a:solidFill>
                  <a:prstClr val="black"/>
                </a:solidFill>
                <a:latin typeface="Arial" panose="020B0604020202020204" pitchFamily="34" charset="0"/>
                <a:cs typeface="Arial" panose="020B0604020202020204" pitchFamily="34" charset="0"/>
              </a:rPr>
              <a:t>Understand that violence happens in Health Care.</a:t>
            </a:r>
          </a:p>
          <a:p>
            <a:pPr marL="342900" lvl="0" indent="-342900">
              <a:spcBef>
                <a:spcPts val="0"/>
              </a:spcBef>
              <a:buClrTx/>
              <a:buSzTx/>
              <a:buFontTx/>
              <a:buAutoNum type="arabicPeriod"/>
            </a:pPr>
            <a:endParaRPr lang="en-CA" sz="900" dirty="0">
              <a:solidFill>
                <a:prstClr val="black"/>
              </a:solidFill>
              <a:latin typeface="Arial" panose="020B0604020202020204" pitchFamily="34" charset="0"/>
              <a:cs typeface="Arial" panose="020B0604020202020204" pitchFamily="34" charset="0"/>
            </a:endParaRPr>
          </a:p>
          <a:p>
            <a:pPr marL="342900" lvl="0" indent="-342900">
              <a:spcBef>
                <a:spcPts val="0"/>
              </a:spcBef>
              <a:buClrTx/>
              <a:buSzTx/>
              <a:buFontTx/>
              <a:buAutoNum type="arabicPeriod"/>
            </a:pPr>
            <a:r>
              <a:rPr lang="en-CA" sz="2400" dirty="0">
                <a:solidFill>
                  <a:prstClr val="black"/>
                </a:solidFill>
                <a:latin typeface="Arial" panose="020B0604020202020204" pitchFamily="34" charset="0"/>
                <a:cs typeface="Arial" panose="020B0604020202020204" pitchFamily="34" charset="0"/>
              </a:rPr>
              <a:t>We can do things to help prevent these incidents through </a:t>
            </a:r>
            <a:r>
              <a:rPr lang="en-CA" sz="2400" i="1" dirty="0">
                <a:solidFill>
                  <a:prstClr val="black"/>
                </a:solidFill>
                <a:latin typeface="Arial" panose="020B0604020202020204" pitchFamily="34" charset="0"/>
                <a:cs typeface="Arial" panose="020B0604020202020204" pitchFamily="34" charset="0"/>
              </a:rPr>
              <a:t>Professionalism</a:t>
            </a:r>
            <a:r>
              <a:rPr lang="en-CA" sz="2400" dirty="0">
                <a:solidFill>
                  <a:prstClr val="black"/>
                </a:solidFill>
                <a:latin typeface="Arial" panose="020B0604020202020204" pitchFamily="34" charset="0"/>
                <a:cs typeface="Arial" panose="020B0604020202020204" pitchFamily="34" charset="0"/>
              </a:rPr>
              <a:t> and </a:t>
            </a:r>
            <a:r>
              <a:rPr lang="en-CA" sz="2400" i="1" dirty="0">
                <a:solidFill>
                  <a:prstClr val="black"/>
                </a:solidFill>
                <a:latin typeface="Arial" panose="020B0604020202020204" pitchFamily="34" charset="0"/>
                <a:cs typeface="Arial" panose="020B0604020202020204" pitchFamily="34" charset="0"/>
              </a:rPr>
              <a:t>Preparation</a:t>
            </a:r>
            <a:r>
              <a:rPr lang="en-CA" sz="2400" dirty="0">
                <a:solidFill>
                  <a:prstClr val="black"/>
                </a:solidFill>
                <a:latin typeface="Arial" panose="020B0604020202020204" pitchFamily="34" charset="0"/>
                <a:cs typeface="Arial" panose="020B0604020202020204" pitchFamily="34" charset="0"/>
              </a:rPr>
              <a:t>.</a:t>
            </a:r>
          </a:p>
          <a:p>
            <a:pPr marL="342900" lvl="0" indent="-342900">
              <a:spcBef>
                <a:spcPts val="0"/>
              </a:spcBef>
              <a:buClrTx/>
              <a:buSzTx/>
              <a:buFontTx/>
              <a:buAutoNum type="arabicPeriod"/>
            </a:pPr>
            <a:endParaRPr lang="en-CA" sz="900" dirty="0">
              <a:solidFill>
                <a:prstClr val="black"/>
              </a:solidFill>
              <a:latin typeface="Arial" panose="020B0604020202020204" pitchFamily="34" charset="0"/>
              <a:cs typeface="Arial" panose="020B0604020202020204" pitchFamily="34" charset="0"/>
            </a:endParaRPr>
          </a:p>
          <a:p>
            <a:pPr marL="342900" lvl="0" indent="-342900">
              <a:spcBef>
                <a:spcPts val="0"/>
              </a:spcBef>
              <a:buClrTx/>
              <a:buSzTx/>
              <a:buFontTx/>
              <a:buAutoNum type="arabicPeriod"/>
            </a:pPr>
            <a:r>
              <a:rPr lang="en-CA" sz="2400" dirty="0">
                <a:solidFill>
                  <a:prstClr val="black"/>
                </a:solidFill>
                <a:latin typeface="Arial" panose="020B0604020202020204" pitchFamily="34" charset="0"/>
                <a:cs typeface="Arial" panose="020B0604020202020204" pitchFamily="34" charset="0"/>
              </a:rPr>
              <a:t>Learn to </a:t>
            </a:r>
            <a:r>
              <a:rPr lang="en-CA" sz="2400" i="1" dirty="0">
                <a:solidFill>
                  <a:prstClr val="black"/>
                </a:solidFill>
                <a:latin typeface="Arial" panose="020B0604020202020204" pitchFamily="34" charset="0"/>
                <a:cs typeface="Arial" panose="020B0604020202020204" pitchFamily="34" charset="0"/>
              </a:rPr>
              <a:t>Identify</a:t>
            </a:r>
            <a:r>
              <a:rPr lang="en-CA" sz="2400" dirty="0">
                <a:solidFill>
                  <a:prstClr val="black"/>
                </a:solidFill>
                <a:latin typeface="Arial" panose="020B0604020202020204" pitchFamily="34" charset="0"/>
                <a:cs typeface="Arial" panose="020B0604020202020204" pitchFamily="34" charset="0"/>
              </a:rPr>
              <a:t> </a:t>
            </a:r>
            <a:r>
              <a:rPr lang="en-CA" sz="2400" dirty="0" smtClean="0">
                <a:solidFill>
                  <a:prstClr val="black"/>
                </a:solidFill>
                <a:latin typeface="Arial" panose="020B0604020202020204" pitchFamily="34" charset="0"/>
                <a:cs typeface="Arial" panose="020B0604020202020204" pitchFamily="34" charset="0"/>
              </a:rPr>
              <a:t>various factors </a:t>
            </a:r>
            <a:r>
              <a:rPr lang="en-CA" sz="2400" dirty="0">
                <a:solidFill>
                  <a:prstClr val="black"/>
                </a:solidFill>
                <a:latin typeface="Arial" panose="020B0604020202020204" pitchFamily="34" charset="0"/>
                <a:cs typeface="Arial" panose="020B0604020202020204" pitchFamily="34" charset="0"/>
              </a:rPr>
              <a:t>as to why the violent behaviour is occurring.</a:t>
            </a:r>
          </a:p>
          <a:p>
            <a:pPr marL="342900" lvl="0" indent="-342900">
              <a:spcBef>
                <a:spcPts val="0"/>
              </a:spcBef>
              <a:buClrTx/>
              <a:buSzTx/>
              <a:buFontTx/>
              <a:buAutoNum type="arabicPeriod"/>
            </a:pPr>
            <a:endParaRPr lang="en-CA" sz="900" dirty="0">
              <a:solidFill>
                <a:prstClr val="black"/>
              </a:solidFill>
              <a:latin typeface="Arial" panose="020B0604020202020204" pitchFamily="34" charset="0"/>
              <a:cs typeface="Arial" panose="020B0604020202020204" pitchFamily="34" charset="0"/>
            </a:endParaRPr>
          </a:p>
          <a:p>
            <a:pPr marL="342900" lvl="0" indent="-342900">
              <a:spcBef>
                <a:spcPts val="0"/>
              </a:spcBef>
              <a:buClrTx/>
              <a:buSzTx/>
              <a:buFontTx/>
              <a:buAutoNum type="arabicPeriod"/>
            </a:pPr>
            <a:r>
              <a:rPr lang="en-CA" sz="2400" dirty="0">
                <a:solidFill>
                  <a:prstClr val="black"/>
                </a:solidFill>
                <a:latin typeface="Arial" panose="020B0604020202020204" pitchFamily="34" charset="0"/>
                <a:cs typeface="Arial" panose="020B0604020202020204" pitchFamily="34" charset="0"/>
              </a:rPr>
              <a:t>Learn appropriate responses to the </a:t>
            </a:r>
            <a:r>
              <a:rPr lang="en-CA" sz="2400" i="1" dirty="0">
                <a:solidFill>
                  <a:prstClr val="black"/>
                </a:solidFill>
                <a:latin typeface="Arial" panose="020B0604020202020204" pitchFamily="34" charset="0"/>
                <a:cs typeface="Arial" panose="020B0604020202020204" pitchFamily="34" charset="0"/>
              </a:rPr>
              <a:t>Respondent</a:t>
            </a:r>
            <a:r>
              <a:rPr lang="en-CA" sz="2400" dirty="0">
                <a:solidFill>
                  <a:prstClr val="black"/>
                </a:solidFill>
                <a:latin typeface="Arial" panose="020B0604020202020204" pitchFamily="34" charset="0"/>
                <a:cs typeface="Arial" panose="020B0604020202020204" pitchFamily="34" charset="0"/>
              </a:rPr>
              <a:t> and </a:t>
            </a:r>
            <a:r>
              <a:rPr lang="en-CA" sz="2400" i="1" dirty="0">
                <a:solidFill>
                  <a:prstClr val="black"/>
                </a:solidFill>
                <a:latin typeface="Arial" panose="020B0604020202020204" pitchFamily="34" charset="0"/>
                <a:cs typeface="Arial" panose="020B0604020202020204" pitchFamily="34" charset="0"/>
              </a:rPr>
              <a:t>Operant </a:t>
            </a:r>
            <a:r>
              <a:rPr lang="en-CA" sz="2400" dirty="0">
                <a:solidFill>
                  <a:prstClr val="black"/>
                </a:solidFill>
                <a:latin typeface="Arial" panose="020B0604020202020204" pitchFamily="34" charset="0"/>
                <a:cs typeface="Arial" panose="020B0604020202020204" pitchFamily="34" charset="0"/>
              </a:rPr>
              <a:t>behaviour.</a:t>
            </a:r>
          </a:p>
          <a:p>
            <a:pPr marL="342900" lvl="0" indent="-342900">
              <a:spcBef>
                <a:spcPts val="0"/>
              </a:spcBef>
              <a:buClrTx/>
              <a:buSzTx/>
              <a:buFontTx/>
              <a:buAutoNum type="arabicPeriod"/>
            </a:pPr>
            <a:endParaRPr lang="en-CA" sz="900" dirty="0">
              <a:solidFill>
                <a:prstClr val="black"/>
              </a:solidFill>
              <a:latin typeface="Arial" panose="020B0604020202020204" pitchFamily="34" charset="0"/>
              <a:cs typeface="Arial" panose="020B0604020202020204" pitchFamily="34" charset="0"/>
            </a:endParaRPr>
          </a:p>
          <a:p>
            <a:pPr marL="342900" lvl="0" indent="-342900">
              <a:spcBef>
                <a:spcPts val="0"/>
              </a:spcBef>
              <a:buClrTx/>
              <a:buSzTx/>
              <a:buFontTx/>
              <a:buAutoNum type="arabicPeriod"/>
            </a:pPr>
            <a:r>
              <a:rPr lang="en-CA" sz="2400" dirty="0">
                <a:solidFill>
                  <a:prstClr val="black"/>
                </a:solidFill>
                <a:latin typeface="Arial" panose="020B0604020202020204" pitchFamily="34" charset="0"/>
                <a:cs typeface="Arial" panose="020B0604020202020204" pitchFamily="34" charset="0"/>
              </a:rPr>
              <a:t>Review the basic aspects of </a:t>
            </a:r>
            <a:r>
              <a:rPr lang="en-CA" sz="2400" i="1" dirty="0">
                <a:solidFill>
                  <a:prstClr val="black"/>
                </a:solidFill>
                <a:latin typeface="Arial" panose="020B0604020202020204" pitchFamily="34" charset="0"/>
                <a:cs typeface="Arial" panose="020B0604020202020204" pitchFamily="34" charset="0"/>
              </a:rPr>
              <a:t>Recording</a:t>
            </a:r>
            <a:r>
              <a:rPr lang="en-CA" sz="2400" dirty="0">
                <a:solidFill>
                  <a:prstClr val="black"/>
                </a:solidFill>
                <a:latin typeface="Arial" panose="020B0604020202020204" pitchFamily="34" charset="0"/>
                <a:cs typeface="Arial" panose="020B0604020202020204" pitchFamily="34" charset="0"/>
              </a:rPr>
              <a:t> </a:t>
            </a:r>
            <a:r>
              <a:rPr lang="en-CA" sz="2400" dirty="0" smtClean="0">
                <a:solidFill>
                  <a:prstClr val="black"/>
                </a:solidFill>
                <a:latin typeface="Arial" panose="020B0604020202020204" pitchFamily="34" charset="0"/>
                <a:cs typeface="Arial" panose="020B0604020202020204" pitchFamily="34" charset="0"/>
              </a:rPr>
              <a:t>a </a:t>
            </a:r>
            <a:r>
              <a:rPr lang="en-CA" sz="2400" dirty="0">
                <a:solidFill>
                  <a:prstClr val="black"/>
                </a:solidFill>
                <a:latin typeface="Arial" panose="020B0604020202020204" pitchFamily="34" charset="0"/>
                <a:cs typeface="Arial" panose="020B0604020202020204" pitchFamily="34" charset="0"/>
              </a:rPr>
              <a:t>violent incident.</a:t>
            </a:r>
          </a:p>
          <a:p>
            <a:endParaRPr lang="en-CA" sz="3200" dirty="0"/>
          </a:p>
        </p:txBody>
      </p:sp>
    </p:spTree>
    <p:extLst>
      <p:ext uri="{BB962C8B-B14F-4D97-AF65-F5344CB8AC3E}">
        <p14:creationId xmlns:p14="http://schemas.microsoft.com/office/powerpoint/2010/main" val="1849902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Visual Signals</a:t>
            </a:r>
          </a:p>
        </p:txBody>
      </p:sp>
      <p:sp>
        <p:nvSpPr>
          <p:cNvPr id="50179" name="Rectangle 3"/>
          <p:cNvSpPr>
            <a:spLocks noGrp="1" noChangeArrowheads="1"/>
          </p:cNvSpPr>
          <p:nvPr>
            <p:ph idx="1"/>
          </p:nvPr>
        </p:nvSpPr>
        <p:spPr/>
        <p:txBody>
          <a:bodyPr>
            <a:normAutofit/>
          </a:bodyPr>
          <a:lstStyle/>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Posture</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tense, prepared to defend, hide or run</a:t>
            </a:r>
          </a:p>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Skin Colour</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pale or ashen (depending upon natural skin tone)</a:t>
            </a:r>
          </a:p>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Facial Expression</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wide-eyed or fearful</a:t>
            </a:r>
          </a:p>
        </p:txBody>
      </p:sp>
    </p:spTree>
    <p:extLst>
      <p:ext uri="{BB962C8B-B14F-4D97-AF65-F5344CB8AC3E}">
        <p14:creationId xmlns:p14="http://schemas.microsoft.com/office/powerpoint/2010/main" val="33286737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Auditory Signals</a:t>
            </a:r>
          </a:p>
        </p:txBody>
      </p:sp>
      <p:sp>
        <p:nvSpPr>
          <p:cNvPr id="51203" name="Rectangle 3"/>
          <p:cNvSpPr>
            <a:spLocks noGrp="1" noChangeArrowheads="1"/>
          </p:cNvSpPr>
          <p:nvPr>
            <p:ph idx="1"/>
          </p:nvPr>
        </p:nvSpPr>
        <p:spPr>
          <a:xfrm>
            <a:off x="467544" y="1844824"/>
            <a:ext cx="8229600" cy="4237931"/>
          </a:xfrm>
        </p:spPr>
        <p:txBody>
          <a:bodyPr/>
          <a:lstStyle/>
          <a:p>
            <a:pPr eaLnBrk="1" hangingPunct="1">
              <a:lnSpc>
                <a:spcPct val="150000"/>
              </a:lnSpc>
              <a:buFont typeface="Wingdings" panose="05000000000000000000" pitchFamily="2" charset="2"/>
              <a:buChar char="§"/>
            </a:pPr>
            <a:r>
              <a:rPr lang="en-US" altLang="en-US" b="1" dirty="0" smtClean="0">
                <a:latin typeface="+mj-lt"/>
                <a:cs typeface="Arial" panose="020B0604020202020204" pitchFamily="34" charset="0"/>
              </a:rPr>
              <a:t>Voice quality</a:t>
            </a:r>
          </a:p>
          <a:p>
            <a:pPr lvl="1" eaLnBrk="1" hangingPunct="1">
              <a:lnSpc>
                <a:spcPct val="150000"/>
              </a:lnSpc>
              <a:buFont typeface="Wingdings" panose="05000000000000000000" pitchFamily="2" charset="2"/>
              <a:buChar char="§"/>
            </a:pPr>
            <a:r>
              <a:rPr lang="en-US" altLang="en-US" sz="3200" dirty="0" smtClean="0">
                <a:latin typeface="+mj-lt"/>
                <a:cs typeface="Arial" panose="020B0604020202020204" pitchFamily="34" charset="0"/>
              </a:rPr>
              <a:t>whining, pleading</a:t>
            </a:r>
          </a:p>
          <a:p>
            <a:pPr eaLnBrk="1" hangingPunct="1">
              <a:lnSpc>
                <a:spcPct val="150000"/>
              </a:lnSpc>
              <a:buFont typeface="Wingdings" panose="05000000000000000000" pitchFamily="2" charset="2"/>
              <a:buChar char="§"/>
            </a:pPr>
            <a:r>
              <a:rPr lang="en-US" altLang="en-US" b="1" dirty="0" smtClean="0">
                <a:latin typeface="+mj-lt"/>
                <a:cs typeface="Arial" panose="020B0604020202020204" pitchFamily="34" charset="0"/>
              </a:rPr>
              <a:t>Breathing</a:t>
            </a:r>
          </a:p>
          <a:p>
            <a:pPr lvl="1" eaLnBrk="1" hangingPunct="1">
              <a:lnSpc>
                <a:spcPct val="150000"/>
              </a:lnSpc>
              <a:buFont typeface="Wingdings" panose="05000000000000000000" pitchFamily="2" charset="2"/>
              <a:buChar char="§"/>
            </a:pPr>
            <a:r>
              <a:rPr lang="en-US" altLang="en-US" sz="3200" dirty="0" smtClean="0">
                <a:latin typeface="+mj-lt"/>
                <a:cs typeface="Arial" panose="020B0604020202020204" pitchFamily="34" charset="0"/>
              </a:rPr>
              <a:t>rapid, shallow, irregular</a:t>
            </a:r>
          </a:p>
        </p:txBody>
      </p:sp>
    </p:spTree>
    <p:extLst>
      <p:ext uri="{BB962C8B-B14F-4D97-AF65-F5344CB8AC3E}">
        <p14:creationId xmlns:p14="http://schemas.microsoft.com/office/powerpoint/2010/main" val="3530116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Confirming History</a:t>
            </a:r>
          </a:p>
        </p:txBody>
      </p:sp>
      <p:sp>
        <p:nvSpPr>
          <p:cNvPr id="52227" name="Rectangle 3"/>
          <p:cNvSpPr>
            <a:spLocks noGrp="1" noChangeArrowheads="1"/>
          </p:cNvSpPr>
          <p:nvPr>
            <p:ph idx="1"/>
          </p:nvPr>
        </p:nvSpPr>
        <p:spPr>
          <a:xfrm>
            <a:off x="457200" y="1916832"/>
            <a:ext cx="8229600" cy="4090459"/>
          </a:xfrm>
        </p:spPr>
        <p:txBody>
          <a:bodyPr/>
          <a:lstStyle/>
          <a:p>
            <a:pPr eaLnBrk="1" hangingPunct="1"/>
            <a:endParaRPr lang="en-US" altLang="en-US" dirty="0" smtClean="0"/>
          </a:p>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Withdrawal and victimization</a:t>
            </a:r>
          </a:p>
          <a:p>
            <a:pPr eaLnBrk="1" hangingPunct="1">
              <a:buFont typeface="Wingdings" panose="05000000000000000000" pitchFamily="2" charset="2"/>
              <a:buChar char="§"/>
            </a:pPr>
            <a:endParaRPr lang="en-US" altLang="en-US" sz="3200" b="1"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Aggressive outbursts</a:t>
            </a:r>
          </a:p>
        </p:txBody>
      </p:sp>
    </p:spTree>
    <p:extLst>
      <p:ext uri="{BB962C8B-B14F-4D97-AF65-F5344CB8AC3E}">
        <p14:creationId xmlns:p14="http://schemas.microsoft.com/office/powerpoint/2010/main" val="3310020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Crisis Intervention for Fear</a:t>
            </a:r>
          </a:p>
        </p:txBody>
      </p:sp>
      <p:sp>
        <p:nvSpPr>
          <p:cNvPr id="53251" name="Rectangle 3"/>
          <p:cNvSpPr>
            <a:spLocks noGrp="1" noChangeArrowheads="1"/>
          </p:cNvSpPr>
          <p:nvPr>
            <p:ph idx="1"/>
          </p:nvPr>
        </p:nvSpPr>
        <p:spPr/>
        <p:txBody>
          <a:bodyPr>
            <a:normAutofit/>
          </a:bodyPr>
          <a:lstStyle/>
          <a:p>
            <a:pPr marL="109728" indent="0">
              <a:buNone/>
            </a:pPr>
            <a:r>
              <a:rPr lang="en-US" altLang="en-US" sz="2600" b="1" dirty="0" smtClean="0">
                <a:latin typeface="Arial" panose="020B0604020202020204" pitchFamily="34" charset="0"/>
                <a:cs typeface="Arial" panose="020B0604020202020204" pitchFamily="34" charset="0"/>
              </a:rPr>
              <a:t>Goal</a:t>
            </a:r>
            <a:r>
              <a:rPr lang="en-US" altLang="en-US" sz="2600" dirty="0" smtClean="0">
                <a:latin typeface="Arial" panose="020B0604020202020204" pitchFamily="34" charset="0"/>
                <a:cs typeface="Arial" panose="020B0604020202020204" pitchFamily="34" charset="0"/>
              </a:rPr>
              <a:t>: threat reduction</a:t>
            </a:r>
          </a:p>
          <a:p>
            <a:pPr marL="109728" indent="0">
              <a:buNone/>
            </a:pPr>
            <a:r>
              <a:rPr lang="en-US" altLang="en-US" sz="2600" dirty="0" smtClean="0">
                <a:latin typeface="Arial" panose="020B0604020202020204" pitchFamily="34" charset="0"/>
                <a:cs typeface="Arial" panose="020B0604020202020204" pitchFamily="34" charset="0"/>
              </a:rPr>
              <a:t>	</a:t>
            </a:r>
            <a:r>
              <a:rPr lang="en-US" altLang="en-US" sz="2600" u="sng" dirty="0" smtClean="0">
                <a:latin typeface="Arial" panose="020B0604020202020204" pitchFamily="34" charset="0"/>
                <a:cs typeface="Arial" panose="020B0604020202020204" pitchFamily="34" charset="0"/>
              </a:rPr>
              <a:t>Posture</a:t>
            </a:r>
            <a:r>
              <a:rPr lang="en-US" altLang="en-US" sz="2600" dirty="0" smtClean="0">
                <a:latin typeface="Arial" panose="020B0604020202020204" pitchFamily="34" charset="0"/>
                <a:cs typeface="Arial" panose="020B0604020202020204" pitchFamily="34" charset="0"/>
              </a:rPr>
              <a:t> – relaxed, open, hands in full view</a:t>
            </a:r>
          </a:p>
          <a:p>
            <a:pPr marL="109728" indent="0">
              <a:buNone/>
            </a:pPr>
            <a:r>
              <a:rPr lang="en-US" altLang="en-US" sz="2600" dirty="0" smtClean="0">
                <a:latin typeface="Arial" panose="020B0604020202020204" pitchFamily="34" charset="0"/>
                <a:cs typeface="Arial" panose="020B0604020202020204" pitchFamily="34" charset="0"/>
              </a:rPr>
              <a:t>	</a:t>
            </a:r>
            <a:r>
              <a:rPr lang="en-US" altLang="en-US" sz="2600" u="sng" dirty="0" smtClean="0">
                <a:latin typeface="Arial" panose="020B0604020202020204" pitchFamily="34" charset="0"/>
                <a:cs typeface="Arial" panose="020B0604020202020204" pitchFamily="34" charset="0"/>
              </a:rPr>
              <a:t>Gestures</a:t>
            </a:r>
            <a:r>
              <a:rPr lang="en-US" altLang="en-US" sz="2600" dirty="0" smtClean="0">
                <a:latin typeface="Arial" panose="020B0604020202020204" pitchFamily="34" charset="0"/>
                <a:cs typeface="Arial" panose="020B0604020202020204" pitchFamily="34" charset="0"/>
              </a:rPr>
              <a:t> – slow, palms up</a:t>
            </a:r>
          </a:p>
          <a:p>
            <a:pPr marL="109728" indent="0">
              <a:buNone/>
            </a:pPr>
            <a:r>
              <a:rPr lang="en-US" altLang="en-US" sz="2600" dirty="0" smtClean="0">
                <a:latin typeface="Arial" panose="020B0604020202020204" pitchFamily="34" charset="0"/>
                <a:cs typeface="Arial" panose="020B0604020202020204" pitchFamily="34" charset="0"/>
              </a:rPr>
              <a:t>	</a:t>
            </a:r>
            <a:r>
              <a:rPr lang="en-US" altLang="en-US" sz="2600" u="sng" dirty="0" smtClean="0">
                <a:latin typeface="Arial" panose="020B0604020202020204" pitchFamily="34" charset="0"/>
                <a:cs typeface="Arial" panose="020B0604020202020204" pitchFamily="34" charset="0"/>
              </a:rPr>
              <a:t>Position</a:t>
            </a:r>
            <a:r>
              <a:rPr lang="en-US" altLang="en-US" sz="2600" dirty="0" smtClean="0">
                <a:latin typeface="Arial" panose="020B0604020202020204" pitchFamily="34" charset="0"/>
                <a:cs typeface="Arial" panose="020B0604020202020204" pitchFamily="34" charset="0"/>
              </a:rPr>
              <a:t> – off to one side, 8-10 feet away</a:t>
            </a:r>
          </a:p>
          <a:p>
            <a:pPr marL="109728" indent="0">
              <a:buNone/>
            </a:pPr>
            <a:r>
              <a:rPr lang="en-US" altLang="en-US" sz="2600" dirty="0" smtClean="0">
                <a:latin typeface="Arial" panose="020B0604020202020204" pitchFamily="34" charset="0"/>
                <a:cs typeface="Arial" panose="020B0604020202020204" pitchFamily="34" charset="0"/>
              </a:rPr>
              <a:t>	</a:t>
            </a:r>
            <a:r>
              <a:rPr lang="en-US" altLang="en-US" sz="2600" u="sng" dirty="0" smtClean="0">
                <a:latin typeface="Arial" panose="020B0604020202020204" pitchFamily="34" charset="0"/>
                <a:cs typeface="Arial" panose="020B0604020202020204" pitchFamily="34" charset="0"/>
              </a:rPr>
              <a:t>Voice quality</a:t>
            </a:r>
            <a:r>
              <a:rPr lang="en-US" altLang="en-US" sz="2600" dirty="0" smtClean="0">
                <a:latin typeface="Arial" panose="020B0604020202020204" pitchFamily="34" charset="0"/>
                <a:cs typeface="Arial" panose="020B0604020202020204" pitchFamily="34" charset="0"/>
              </a:rPr>
              <a:t> – firm, reassuring, confident</a:t>
            </a:r>
          </a:p>
          <a:p>
            <a:pPr marL="109728" indent="0">
              <a:buNone/>
            </a:pPr>
            <a:r>
              <a:rPr lang="en-US" altLang="en-US" sz="2600" dirty="0" smtClean="0">
                <a:latin typeface="Arial" panose="020B0604020202020204" pitchFamily="34" charset="0"/>
                <a:cs typeface="Arial" panose="020B0604020202020204" pitchFamily="34" charset="0"/>
              </a:rPr>
              <a:t>	</a:t>
            </a:r>
            <a:r>
              <a:rPr lang="en-US" altLang="en-US" sz="2600" u="sng" dirty="0" smtClean="0">
                <a:latin typeface="Arial" panose="020B0604020202020204" pitchFamily="34" charset="0"/>
                <a:cs typeface="Arial" panose="020B0604020202020204" pitchFamily="34" charset="0"/>
              </a:rPr>
              <a:t>Speech content</a:t>
            </a:r>
            <a:r>
              <a:rPr lang="en-US" altLang="en-US" sz="2600" dirty="0" smtClean="0">
                <a:latin typeface="Arial" panose="020B0604020202020204" pitchFamily="34" charset="0"/>
                <a:cs typeface="Arial" panose="020B0604020202020204" pitchFamily="34" charset="0"/>
              </a:rPr>
              <a:t> – logical, encouraging calm              	reflection, promise to help if possible </a:t>
            </a:r>
          </a:p>
          <a:p>
            <a:pPr marL="109728" indent="0">
              <a:buNone/>
            </a:pPr>
            <a:r>
              <a:rPr lang="en-US" altLang="en-US" sz="2600" dirty="0" smtClean="0">
                <a:latin typeface="Arial" panose="020B0604020202020204" pitchFamily="34" charset="0"/>
                <a:cs typeface="Arial" panose="020B0604020202020204" pitchFamily="34" charset="0"/>
              </a:rPr>
              <a:t>	</a:t>
            </a:r>
            <a:r>
              <a:rPr lang="en-US" altLang="en-US" sz="2600" u="sng" dirty="0" smtClean="0">
                <a:latin typeface="Arial" panose="020B0604020202020204" pitchFamily="34" charset="0"/>
                <a:cs typeface="Arial" panose="020B0604020202020204" pitchFamily="34" charset="0"/>
              </a:rPr>
              <a:t>Eye contact</a:t>
            </a:r>
            <a:r>
              <a:rPr lang="en-US" altLang="en-US" sz="2600" dirty="0" smtClean="0">
                <a:latin typeface="Arial" panose="020B0604020202020204" pitchFamily="34" charset="0"/>
                <a:cs typeface="Arial" panose="020B0604020202020204" pitchFamily="34" charset="0"/>
              </a:rPr>
              <a:t> – if sought but do not force</a:t>
            </a:r>
          </a:p>
          <a:p>
            <a:pPr marL="109728" indent="0">
              <a:buNone/>
            </a:pPr>
            <a:r>
              <a:rPr lang="en-US" altLang="en-US" sz="2600" dirty="0" smtClean="0">
                <a:latin typeface="Arial" panose="020B0604020202020204" pitchFamily="34" charset="0"/>
                <a:cs typeface="Arial" panose="020B0604020202020204" pitchFamily="34" charset="0"/>
              </a:rPr>
              <a:t>	</a:t>
            </a:r>
            <a:r>
              <a:rPr lang="en-US" altLang="en-US" sz="2600" u="sng" dirty="0" smtClean="0">
                <a:latin typeface="Arial" panose="020B0604020202020204" pitchFamily="34" charset="0"/>
                <a:cs typeface="Arial" panose="020B0604020202020204" pitchFamily="34" charset="0"/>
              </a:rPr>
              <a:t>Physical contact</a:t>
            </a:r>
            <a:r>
              <a:rPr lang="en-US" altLang="en-US" sz="2600" dirty="0" smtClean="0">
                <a:latin typeface="Arial" panose="020B0604020202020204" pitchFamily="34" charset="0"/>
                <a:cs typeface="Arial" panose="020B0604020202020204" pitchFamily="34" charset="0"/>
              </a:rPr>
              <a:t> – light, if any</a:t>
            </a:r>
          </a:p>
        </p:txBody>
      </p:sp>
    </p:spTree>
    <p:extLst>
      <p:ext uri="{BB962C8B-B14F-4D97-AF65-F5344CB8AC3E}">
        <p14:creationId xmlns:p14="http://schemas.microsoft.com/office/powerpoint/2010/main" val="11001921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Frustration – Respondent</a:t>
            </a:r>
          </a:p>
        </p:txBody>
      </p:sp>
      <p:sp>
        <p:nvSpPr>
          <p:cNvPr id="54275" name="Rectangle 3"/>
          <p:cNvSpPr>
            <a:spLocks noGrp="1" noChangeArrowheads="1"/>
          </p:cNvSpPr>
          <p:nvPr>
            <p:ph idx="1"/>
          </p:nvPr>
        </p:nvSpPr>
        <p:spPr>
          <a:xfrm>
            <a:off x="467544" y="1484784"/>
            <a:ext cx="8229600" cy="4525963"/>
          </a:xfrm>
        </p:spPr>
        <p:txBody>
          <a:bodyPr>
            <a:normAutofit/>
          </a:bodyPr>
          <a:lstStyle/>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Motive</a:t>
            </a:r>
            <a:r>
              <a:rPr lang="en-US" altLang="en-US" sz="3200" dirty="0" smtClean="0">
                <a:latin typeface="Arial" panose="020B0604020202020204" pitchFamily="34" charset="0"/>
                <a:cs typeface="Arial" panose="020B0604020202020204" pitchFamily="34" charset="0"/>
              </a:rPr>
              <a:t>: irrational need to express frustration in a physically destructive manner</a:t>
            </a:r>
          </a:p>
          <a:p>
            <a:pPr marL="0" indent="1588" eaLnBrk="1" hangingPunct="1">
              <a:buFont typeface="Wingdings" pitchFamily="2" charset="2"/>
              <a:buNone/>
            </a:pPr>
            <a:endParaRPr lang="en-US" altLang="en-US" sz="3200" dirty="0" smtClean="0">
              <a:latin typeface="Arial" panose="020B0604020202020204" pitchFamily="34" charset="0"/>
              <a:cs typeface="Arial" panose="020B0604020202020204" pitchFamily="34" charset="0"/>
            </a:endParaRPr>
          </a:p>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Signs of Impending Aggression:</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visual</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auditory</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history</a:t>
            </a:r>
          </a:p>
        </p:txBody>
      </p:sp>
    </p:spTree>
    <p:extLst>
      <p:ext uri="{BB962C8B-B14F-4D97-AF65-F5344CB8AC3E}">
        <p14:creationId xmlns:p14="http://schemas.microsoft.com/office/powerpoint/2010/main" val="11590784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Visual Signals</a:t>
            </a:r>
          </a:p>
        </p:txBody>
      </p:sp>
      <p:sp>
        <p:nvSpPr>
          <p:cNvPr id="55299" name="Rectangle 3"/>
          <p:cNvSpPr>
            <a:spLocks noGrp="1" noChangeArrowheads="1"/>
          </p:cNvSpPr>
          <p:nvPr>
            <p:ph idx="1"/>
          </p:nvPr>
        </p:nvSpPr>
        <p:spPr/>
        <p:txBody>
          <a:bodyPr>
            <a:normAutofit/>
          </a:bodyPr>
          <a:lstStyle/>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Posture</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tense and prepared to assault</a:t>
            </a:r>
          </a:p>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Skin Colour</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tones of purple, red or red blotches (depending upon natural skin tone)</a:t>
            </a:r>
          </a:p>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Facial Expression</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tense, focused and angry</a:t>
            </a:r>
          </a:p>
        </p:txBody>
      </p:sp>
    </p:spTree>
    <p:extLst>
      <p:ext uri="{BB962C8B-B14F-4D97-AF65-F5344CB8AC3E}">
        <p14:creationId xmlns:p14="http://schemas.microsoft.com/office/powerpoint/2010/main" val="22994876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Auditory Signals</a:t>
            </a:r>
          </a:p>
        </p:txBody>
      </p:sp>
      <p:sp>
        <p:nvSpPr>
          <p:cNvPr id="56323" name="Rectangle 3"/>
          <p:cNvSpPr>
            <a:spLocks noGrp="1" noChangeArrowheads="1"/>
          </p:cNvSpPr>
          <p:nvPr>
            <p:ph idx="1"/>
          </p:nvPr>
        </p:nvSpPr>
        <p:spPr>
          <a:xfrm>
            <a:off x="457200" y="1844824"/>
            <a:ext cx="8229600" cy="4162467"/>
          </a:xfrm>
        </p:spPr>
        <p:txBody>
          <a:bodyPr/>
          <a:lstStyle/>
          <a:p>
            <a:pPr eaLnBrk="1" hangingPunct="1">
              <a:lnSpc>
                <a:spcPct val="150000"/>
              </a:lnSpc>
              <a:buFont typeface="Wingdings" panose="05000000000000000000" pitchFamily="2" charset="2"/>
              <a:buChar char="§"/>
            </a:pPr>
            <a:r>
              <a:rPr lang="en-US" altLang="en-US" dirty="0" smtClean="0"/>
              <a:t>Voice quality</a:t>
            </a:r>
          </a:p>
          <a:p>
            <a:pPr lvl="1" eaLnBrk="1" hangingPunct="1">
              <a:lnSpc>
                <a:spcPct val="150000"/>
              </a:lnSpc>
              <a:buFont typeface="Wingdings" panose="05000000000000000000" pitchFamily="2" charset="2"/>
              <a:buChar char="§"/>
            </a:pPr>
            <a:r>
              <a:rPr lang="en-US" altLang="en-US" sz="3200" dirty="0" smtClean="0"/>
              <a:t>menacing, aggressive, loud</a:t>
            </a:r>
          </a:p>
          <a:p>
            <a:pPr eaLnBrk="1" hangingPunct="1">
              <a:lnSpc>
                <a:spcPct val="150000"/>
              </a:lnSpc>
              <a:buFont typeface="Wingdings" panose="05000000000000000000" pitchFamily="2" charset="2"/>
              <a:buChar char="§"/>
            </a:pPr>
            <a:r>
              <a:rPr lang="en-US" altLang="en-US" dirty="0" smtClean="0"/>
              <a:t>Breathing</a:t>
            </a:r>
          </a:p>
          <a:p>
            <a:pPr lvl="1" eaLnBrk="1" hangingPunct="1">
              <a:lnSpc>
                <a:spcPct val="150000"/>
              </a:lnSpc>
              <a:buFont typeface="Wingdings" panose="05000000000000000000" pitchFamily="2" charset="2"/>
              <a:buChar char="§"/>
            </a:pPr>
            <a:r>
              <a:rPr lang="en-US" altLang="en-US" sz="3200" dirty="0" smtClean="0"/>
              <a:t>loud, deep, long and heavy</a:t>
            </a:r>
          </a:p>
        </p:txBody>
      </p:sp>
    </p:spTree>
    <p:extLst>
      <p:ext uri="{BB962C8B-B14F-4D97-AF65-F5344CB8AC3E}">
        <p14:creationId xmlns:p14="http://schemas.microsoft.com/office/powerpoint/2010/main" val="32995990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Confirming History</a:t>
            </a:r>
          </a:p>
        </p:txBody>
      </p:sp>
      <p:sp>
        <p:nvSpPr>
          <p:cNvPr id="57347" name="Rectangle 3"/>
          <p:cNvSpPr>
            <a:spLocks noGrp="1" noChangeArrowheads="1"/>
          </p:cNvSpPr>
          <p:nvPr>
            <p:ph idx="1"/>
          </p:nvPr>
        </p:nvSpPr>
        <p:spPr>
          <a:xfrm>
            <a:off x="457200" y="2204864"/>
            <a:ext cx="8229600" cy="3802427"/>
          </a:xfrm>
        </p:spPr>
        <p:txBody>
          <a:bodyPr/>
          <a:lstStyle/>
          <a:p>
            <a:pPr eaLnBrk="1" hangingPunct="1"/>
            <a:endParaRPr lang="en-US" altLang="en-US" dirty="0" smtClean="0"/>
          </a:p>
          <a:p>
            <a:pPr eaLnBrk="1" hangingPunct="1">
              <a:buFont typeface="Wingdings" panose="05000000000000000000" pitchFamily="2" charset="2"/>
              <a:buChar char="§"/>
            </a:pPr>
            <a:r>
              <a:rPr lang="en-US" altLang="en-US" sz="3200" b="1" dirty="0" smtClean="0">
                <a:latin typeface="Arial" panose="020B0604020202020204" pitchFamily="34" charset="0"/>
                <a:cs typeface="Arial" panose="020B0604020202020204" pitchFamily="34" charset="0"/>
              </a:rPr>
              <a:t>Low frustration tolerance coupled with impulsiveness</a:t>
            </a:r>
          </a:p>
        </p:txBody>
      </p:sp>
    </p:spTree>
    <p:extLst>
      <p:ext uri="{BB962C8B-B14F-4D97-AF65-F5344CB8AC3E}">
        <p14:creationId xmlns:p14="http://schemas.microsoft.com/office/powerpoint/2010/main" val="10317213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116632"/>
            <a:ext cx="8229600" cy="1512168"/>
          </a:xfrm>
        </p:spPr>
        <p:txBody>
          <a:bodyPr>
            <a:no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Crisis Intervention for</a:t>
            </a:r>
            <a:b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Frustration</a:t>
            </a:r>
          </a:p>
        </p:txBody>
      </p:sp>
      <p:sp>
        <p:nvSpPr>
          <p:cNvPr id="58371" name="Rectangle 3"/>
          <p:cNvSpPr>
            <a:spLocks noGrp="1" noChangeArrowheads="1"/>
          </p:cNvSpPr>
          <p:nvPr>
            <p:ph idx="1"/>
          </p:nvPr>
        </p:nvSpPr>
        <p:spPr>
          <a:xfrm>
            <a:off x="408821" y="1988840"/>
            <a:ext cx="8676456" cy="4090459"/>
          </a:xfrm>
        </p:spPr>
        <p:txBody>
          <a:bodyPr>
            <a:normAutofit fontScale="92500"/>
          </a:bodyPr>
          <a:lstStyle/>
          <a:p>
            <a:pPr marL="109728" indent="0" eaLnBrk="1" hangingPunct="1">
              <a:buNone/>
            </a:pPr>
            <a:r>
              <a:rPr lang="en-US" altLang="en-US" sz="3200" b="1" dirty="0" smtClean="0">
                <a:latin typeface="Arial" panose="020B0604020202020204" pitchFamily="34" charset="0"/>
                <a:cs typeface="Arial" panose="020B0604020202020204" pitchFamily="34" charset="0"/>
              </a:rPr>
              <a:t>Goal</a:t>
            </a:r>
            <a:r>
              <a:rPr lang="en-US" altLang="en-US" sz="2000" dirty="0" smtClean="0">
                <a:latin typeface="Arial" panose="020B0604020202020204" pitchFamily="34" charset="0"/>
                <a:cs typeface="Arial" panose="020B0604020202020204" pitchFamily="34" charset="0"/>
              </a:rPr>
              <a:t>: </a:t>
            </a:r>
            <a:r>
              <a:rPr lang="en-US" altLang="en-US" sz="3200" dirty="0">
                <a:latin typeface="Arial" panose="020B0604020202020204" pitchFamily="34" charset="0"/>
                <a:cs typeface="Arial" panose="020B0604020202020204" pitchFamily="34" charset="0"/>
              </a:rPr>
              <a:t>C</a:t>
            </a:r>
            <a:r>
              <a:rPr lang="en-US" altLang="en-US" sz="3200" dirty="0" smtClean="0">
                <a:latin typeface="Arial" panose="020B0604020202020204" pitchFamily="34" charset="0"/>
                <a:cs typeface="Arial" panose="020B0604020202020204" pitchFamily="34" charset="0"/>
              </a:rPr>
              <a:t>ontrol</a:t>
            </a:r>
          </a:p>
          <a:p>
            <a:pPr marL="109728" indent="0" eaLnBrk="1" hangingPunct="1">
              <a:buNone/>
            </a:pPr>
            <a:r>
              <a:rPr lang="en-US" altLang="en-US" sz="20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Posture </a:t>
            </a:r>
            <a:r>
              <a:rPr lang="en-US" altLang="en-US" sz="2400" dirty="0" smtClean="0">
                <a:latin typeface="Arial" panose="020B0604020202020204" pitchFamily="34" charset="0"/>
                <a:cs typeface="Arial" panose="020B0604020202020204" pitchFamily="34" charset="0"/>
              </a:rPr>
              <a:t>– self-confident, commanding, firm, in control</a:t>
            </a:r>
          </a:p>
          <a:p>
            <a:pPr marL="109728" indent="0" eaLnBrk="1" hangingPunct="1">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Gestures</a:t>
            </a:r>
            <a:r>
              <a:rPr lang="en-US" altLang="en-US" sz="2400" dirty="0" smtClean="0">
                <a:latin typeface="Arial" panose="020B0604020202020204" pitchFamily="34" charset="0"/>
                <a:cs typeface="Arial" panose="020B0604020202020204" pitchFamily="34" charset="0"/>
              </a:rPr>
              <a:t> – firm, commanding, palms out or down</a:t>
            </a:r>
          </a:p>
          <a:p>
            <a:pPr marL="109728" indent="0" eaLnBrk="1" hangingPunct="1">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Position </a:t>
            </a:r>
            <a:r>
              <a:rPr lang="en-US" altLang="en-US" sz="2400" dirty="0" smtClean="0">
                <a:latin typeface="Arial" panose="020B0604020202020204" pitchFamily="34" charset="0"/>
                <a:cs typeface="Arial" panose="020B0604020202020204" pitchFamily="34" charset="0"/>
              </a:rPr>
              <a:t>– directly in front but out of striking range</a:t>
            </a:r>
          </a:p>
          <a:p>
            <a:pPr marL="109728" indent="0" eaLnBrk="1" hangingPunct="1">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Voice quality </a:t>
            </a:r>
            <a:r>
              <a:rPr lang="en-US" altLang="en-US" sz="2400" dirty="0" smtClean="0">
                <a:latin typeface="Arial" panose="020B0604020202020204" pitchFamily="34" charset="0"/>
                <a:cs typeface="Arial" panose="020B0604020202020204" pitchFamily="34" charset="0"/>
              </a:rPr>
              <a:t>– quiet, firm, commanding but use a low tone</a:t>
            </a:r>
          </a:p>
          <a:p>
            <a:pPr marL="109728" indent="0" eaLnBrk="1" hangingPunct="1">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Speech content </a:t>
            </a:r>
            <a:r>
              <a:rPr lang="en-US" altLang="en-US" sz="2400" dirty="0" smtClean="0">
                <a:latin typeface="Arial" panose="020B0604020202020204" pitchFamily="34" charset="0"/>
                <a:cs typeface="Arial" panose="020B0604020202020204" pitchFamily="34" charset="0"/>
              </a:rPr>
              <a:t>– repetitive, confident commands without    	threat</a:t>
            </a:r>
          </a:p>
          <a:p>
            <a:pPr marL="109728" indent="0" eaLnBrk="1" hangingPunct="1">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Eye contact </a:t>
            </a:r>
            <a:r>
              <a:rPr lang="en-US" altLang="en-US" sz="2400" dirty="0" smtClean="0">
                <a:latin typeface="Arial" panose="020B0604020202020204" pitchFamily="34" charset="0"/>
                <a:cs typeface="Arial" panose="020B0604020202020204" pitchFamily="34" charset="0"/>
              </a:rPr>
              <a:t>– direct and expressive</a:t>
            </a:r>
          </a:p>
          <a:p>
            <a:pPr marL="109728" indent="0" eaLnBrk="1" hangingPunct="1">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Physical contact </a:t>
            </a:r>
            <a:r>
              <a:rPr lang="en-US" altLang="en-US" sz="2400" dirty="0" smtClean="0">
                <a:latin typeface="Arial" panose="020B0604020202020204" pitchFamily="34" charset="0"/>
                <a:cs typeface="Arial" panose="020B0604020202020204" pitchFamily="34" charset="0"/>
              </a:rPr>
              <a:t>– firm, without excessive movement or pain</a:t>
            </a:r>
          </a:p>
        </p:txBody>
      </p:sp>
    </p:spTree>
    <p:extLst>
      <p:ext uri="{BB962C8B-B14F-4D97-AF65-F5344CB8AC3E}">
        <p14:creationId xmlns:p14="http://schemas.microsoft.com/office/powerpoint/2010/main" val="4164840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Manipulation - Operant</a:t>
            </a:r>
          </a:p>
        </p:txBody>
      </p:sp>
      <p:sp>
        <p:nvSpPr>
          <p:cNvPr id="59395" name="Rectangle 3"/>
          <p:cNvSpPr>
            <a:spLocks noGrp="1" noChangeArrowheads="1"/>
          </p:cNvSpPr>
          <p:nvPr>
            <p:ph idx="1"/>
          </p:nvPr>
        </p:nvSpPr>
        <p:spPr/>
        <p:txBody>
          <a:bodyPr>
            <a:noAutofit/>
          </a:bodyPr>
          <a:lstStyle/>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Motive</a:t>
            </a:r>
            <a:r>
              <a:rPr lang="en-US" altLang="en-US" sz="3200" dirty="0" smtClean="0">
                <a:latin typeface="Arial" panose="020B0604020202020204" pitchFamily="34" charset="0"/>
                <a:cs typeface="Arial" panose="020B0604020202020204" pitchFamily="34" charset="0"/>
              </a:rPr>
              <a:t>: impulsive attempt to obtain something in exchange for not losing emotional control and doing something dangerous</a:t>
            </a:r>
          </a:p>
          <a:p>
            <a:pPr marL="0" indent="1588" eaLnBrk="1" hangingPunct="1">
              <a:buFont typeface="Wingdings" pitchFamily="2" charset="2"/>
              <a:buNone/>
            </a:pPr>
            <a:endParaRPr lang="en-US" altLang="en-US" sz="900" dirty="0" smtClean="0">
              <a:latin typeface="Arial" panose="020B0604020202020204" pitchFamily="34" charset="0"/>
              <a:cs typeface="Arial" panose="020B0604020202020204" pitchFamily="34" charset="0"/>
            </a:endParaRPr>
          </a:p>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Signs of Impending Aggression:</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visual</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auditory</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history</a:t>
            </a:r>
          </a:p>
        </p:txBody>
      </p:sp>
    </p:spTree>
    <p:extLst>
      <p:ext uri="{BB962C8B-B14F-4D97-AF65-F5344CB8AC3E}">
        <p14:creationId xmlns:p14="http://schemas.microsoft.com/office/powerpoint/2010/main" val="2616640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endParaRPr lang="en-US" altLang="en-US" sz="5400" b="1" dirty="0" smtClean="0">
              <a:latin typeface="Arial" panose="020B0604020202020204" pitchFamily="34" charset="0"/>
              <a:cs typeface="Arial" panose="020B0604020202020204" pitchFamily="34" charset="0"/>
            </a:endParaRPr>
          </a:p>
        </p:txBody>
      </p:sp>
      <p:sp>
        <p:nvSpPr>
          <p:cNvPr id="6147" name="Rectangle 3"/>
          <p:cNvSpPr>
            <a:spLocks noGrp="1" noChangeArrowheads="1"/>
          </p:cNvSpPr>
          <p:nvPr>
            <p:ph idx="1"/>
          </p:nvPr>
        </p:nvSpPr>
        <p:spPr>
          <a:xfrm>
            <a:off x="457200" y="1916832"/>
            <a:ext cx="8229600" cy="4090459"/>
          </a:xfrm>
        </p:spPr>
        <p:txBody>
          <a:bodyPr>
            <a:normAutofit/>
          </a:bodyPr>
          <a:lstStyle/>
          <a:p>
            <a:pPr marL="0" indent="1588" algn="ctr" eaLnBrk="1" hangingPunct="1">
              <a:lnSpc>
                <a:spcPct val="90000"/>
              </a:lnSpc>
              <a:buFont typeface="Wingdings" pitchFamily="2" charset="2"/>
              <a:buNone/>
            </a:pPr>
            <a:r>
              <a:rPr lang="en-US" altLang="en-US" sz="3200" dirty="0" smtClean="0">
                <a:latin typeface="Arial" panose="020B0604020202020204" pitchFamily="34" charset="0"/>
                <a:cs typeface="Arial" panose="020B0604020202020204" pitchFamily="34" charset="0"/>
              </a:rPr>
              <a:t>Staff members who have developed a </a:t>
            </a:r>
            <a:r>
              <a:rPr lang="en-US" altLang="en-US" sz="3200" b="1" i="1" dirty="0" smtClean="0">
                <a:latin typeface="Arial" panose="020B0604020202020204" pitchFamily="34" charset="0"/>
                <a:cs typeface="Arial" panose="020B0604020202020204" pitchFamily="34" charset="0"/>
              </a:rPr>
              <a:t>systematic approach</a:t>
            </a:r>
            <a:r>
              <a:rPr lang="en-US" altLang="en-US" sz="3200" dirty="0" smtClean="0">
                <a:latin typeface="Arial" panose="020B0604020202020204" pitchFamily="34" charset="0"/>
                <a:cs typeface="Arial" panose="020B0604020202020204" pitchFamily="34" charset="0"/>
              </a:rPr>
              <a:t> to the treatment of assaultive behavior are less likely to injure or be injured during an assaultive incident than those who haven’t.</a:t>
            </a:r>
          </a:p>
          <a:p>
            <a:pPr marL="0" indent="1588" algn="ctr" eaLnBrk="1" hangingPunct="1">
              <a:lnSpc>
                <a:spcPct val="90000"/>
              </a:lnSpc>
              <a:buFont typeface="Wingdings" pitchFamily="2" charset="2"/>
              <a:buNone/>
            </a:pPr>
            <a:endParaRPr lang="en-US" altLang="en-US" sz="2800" dirty="0" smtClean="0">
              <a:latin typeface="Arial" panose="020B0604020202020204" pitchFamily="34" charset="0"/>
              <a:cs typeface="Arial" panose="020B0604020202020204" pitchFamily="34" charset="0"/>
            </a:endParaRPr>
          </a:p>
          <a:p>
            <a:pPr marL="0" indent="1588" algn="ctr" eaLnBrk="1" hangingPunct="1">
              <a:lnSpc>
                <a:spcPct val="90000"/>
              </a:lnSpc>
              <a:buFont typeface="Wingdings" pitchFamily="2" charset="2"/>
              <a:buNone/>
            </a:pPr>
            <a:endParaRPr lang="en-US" altLang="en-U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4690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Visual</a:t>
            </a:r>
          </a:p>
        </p:txBody>
      </p:sp>
      <p:sp>
        <p:nvSpPr>
          <p:cNvPr id="60419" name="Rectangle 3"/>
          <p:cNvSpPr>
            <a:spLocks noGrp="1" noChangeArrowheads="1"/>
          </p:cNvSpPr>
          <p:nvPr>
            <p:ph idx="1"/>
          </p:nvPr>
        </p:nvSpPr>
        <p:spPr/>
        <p:txBody>
          <a:bodyPr/>
          <a:lstStyle/>
          <a:p>
            <a:pPr eaLnBrk="1" hangingPunct="1"/>
            <a:endParaRPr lang="en-US" altLang="en-US" sz="3600" dirty="0" smtClean="0"/>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difficult to interpret</a:t>
            </a:r>
          </a:p>
        </p:txBody>
      </p:sp>
    </p:spTree>
    <p:extLst>
      <p:ext uri="{BB962C8B-B14F-4D97-AF65-F5344CB8AC3E}">
        <p14:creationId xmlns:p14="http://schemas.microsoft.com/office/powerpoint/2010/main" val="42596753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Auditory Signals</a:t>
            </a:r>
          </a:p>
        </p:txBody>
      </p:sp>
      <p:sp>
        <p:nvSpPr>
          <p:cNvPr id="61443" name="Rectangle 3"/>
          <p:cNvSpPr>
            <a:spLocks noGrp="1" noChangeArrowheads="1"/>
          </p:cNvSpPr>
          <p:nvPr>
            <p:ph idx="1"/>
          </p:nvPr>
        </p:nvSpPr>
        <p:spPr>
          <a:xfrm>
            <a:off x="457200" y="1844824"/>
            <a:ext cx="8229600" cy="4162467"/>
          </a:xfrm>
        </p:spPr>
        <p:txBody>
          <a:bodyPr/>
          <a:lstStyle/>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whiny voice with “</a:t>
            </a:r>
            <a:r>
              <a:rPr lang="en-US" altLang="en-US" dirty="0" err="1" smtClean="0">
                <a:latin typeface="Arial" panose="020B0604020202020204" pitchFamily="34" charset="0"/>
                <a:cs typeface="Arial" panose="020B0604020202020204" pitchFamily="34" charset="0"/>
              </a:rPr>
              <a:t>gimmie</a:t>
            </a:r>
            <a:r>
              <a:rPr lang="en-US" altLang="en-US" dirty="0" smtClean="0">
                <a:latin typeface="Arial" panose="020B0604020202020204" pitchFamily="34" charset="0"/>
                <a:cs typeface="Arial" panose="020B0604020202020204" pitchFamily="34" charset="0"/>
              </a:rPr>
              <a:t>” words of “poor me” (pitiable) victim</a:t>
            </a:r>
          </a:p>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accusations, comparisons and trivia in more aggressive tones</a:t>
            </a:r>
          </a:p>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threats and actions against property</a:t>
            </a:r>
          </a:p>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assault is attempted</a:t>
            </a:r>
          </a:p>
        </p:txBody>
      </p:sp>
    </p:spTree>
    <p:extLst>
      <p:ext uri="{BB962C8B-B14F-4D97-AF65-F5344CB8AC3E}">
        <p14:creationId xmlns:p14="http://schemas.microsoft.com/office/powerpoint/2010/main" val="23963190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Confirming History</a:t>
            </a:r>
          </a:p>
        </p:txBody>
      </p:sp>
      <p:sp>
        <p:nvSpPr>
          <p:cNvPr id="62467" name="Rectangle 3"/>
          <p:cNvSpPr>
            <a:spLocks noGrp="1" noChangeArrowheads="1"/>
          </p:cNvSpPr>
          <p:nvPr>
            <p:ph idx="1"/>
          </p:nvPr>
        </p:nvSpPr>
        <p:spPr/>
        <p:txBody>
          <a:bodyPr/>
          <a:lstStyle/>
          <a:p>
            <a:pPr eaLnBrk="1" hangingPunct="1"/>
            <a:endParaRPr lang="en-US" altLang="en-US" dirty="0" smtClean="0"/>
          </a:p>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losing control</a:t>
            </a:r>
          </a:p>
          <a:p>
            <a:pPr eaLnBrk="1" hangingPunct="1">
              <a:buFont typeface="Wingdings" panose="05000000000000000000" pitchFamily="2" charset="2"/>
              <a:buChar char="§"/>
            </a:pPr>
            <a:r>
              <a:rPr lang="en-US" altLang="en-US" b="1" dirty="0" smtClean="0">
                <a:latin typeface="Arial" panose="020B0604020202020204" pitchFamily="34" charset="0"/>
                <a:cs typeface="Arial" panose="020B0604020202020204" pitchFamily="34" charset="0"/>
              </a:rPr>
              <a:t>assaulting physically when feeling deprived or oppressed</a:t>
            </a:r>
          </a:p>
        </p:txBody>
      </p:sp>
    </p:spTree>
    <p:extLst>
      <p:ext uri="{BB962C8B-B14F-4D97-AF65-F5344CB8AC3E}">
        <p14:creationId xmlns:p14="http://schemas.microsoft.com/office/powerpoint/2010/main" val="11014607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116632"/>
            <a:ext cx="8229600" cy="1584176"/>
          </a:xfrm>
        </p:spPr>
        <p:txBody>
          <a:bodyPr>
            <a:no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Crisis Intervention for</a:t>
            </a:r>
            <a:b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Manipulation</a:t>
            </a:r>
          </a:p>
        </p:txBody>
      </p:sp>
      <p:sp>
        <p:nvSpPr>
          <p:cNvPr id="63491" name="Rectangle 3"/>
          <p:cNvSpPr>
            <a:spLocks noGrp="1" noChangeArrowheads="1"/>
          </p:cNvSpPr>
          <p:nvPr>
            <p:ph idx="1"/>
          </p:nvPr>
        </p:nvSpPr>
        <p:spPr>
          <a:xfrm>
            <a:off x="457200" y="1772816"/>
            <a:ext cx="8229600" cy="4234475"/>
          </a:xfrm>
        </p:spPr>
        <p:txBody>
          <a:bodyPr>
            <a:normAutofit lnSpcReduction="10000"/>
          </a:bodyPr>
          <a:lstStyle/>
          <a:p>
            <a:pPr eaLnBrk="1" hangingPunct="1">
              <a:buFont typeface="Wingdings" pitchFamily="2" charset="2"/>
              <a:buNone/>
            </a:pPr>
            <a:r>
              <a:rPr lang="en-US" altLang="en-US" sz="2400" b="1" dirty="0" smtClean="0">
                <a:latin typeface="Arial" panose="020B0604020202020204" pitchFamily="34" charset="0"/>
                <a:cs typeface="Arial" panose="020B0604020202020204" pitchFamily="34" charset="0"/>
              </a:rPr>
              <a:t>Goal</a:t>
            </a:r>
            <a:r>
              <a:rPr lang="en-US" altLang="en-US" sz="2400" dirty="0" smtClean="0">
                <a:latin typeface="Arial" panose="020B0604020202020204" pitchFamily="34" charset="0"/>
                <a:cs typeface="Arial" panose="020B0604020202020204" pitchFamily="34" charset="0"/>
              </a:rPr>
              <a:t>: detachment</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Posture</a:t>
            </a:r>
            <a:r>
              <a:rPr lang="en-US" altLang="en-US" sz="2400" dirty="0" smtClean="0">
                <a:latin typeface="Arial" panose="020B0604020202020204" pitchFamily="34" charset="0"/>
                <a:cs typeface="Arial" panose="020B0604020202020204" pitchFamily="34" charset="0"/>
              </a:rPr>
              <a:t> – closed, relaxed</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Gestures</a:t>
            </a:r>
            <a:r>
              <a:rPr lang="en-US" altLang="en-US" sz="2400" dirty="0" smtClean="0">
                <a:latin typeface="Arial" panose="020B0604020202020204" pitchFamily="34" charset="0"/>
                <a:cs typeface="Arial" panose="020B0604020202020204" pitchFamily="34" charset="0"/>
              </a:rPr>
              <a:t> – disapproval and mild irritation</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Position</a:t>
            </a:r>
            <a:r>
              <a:rPr lang="en-US" altLang="en-US" sz="2400" dirty="0" smtClean="0">
                <a:latin typeface="Arial" panose="020B0604020202020204" pitchFamily="34" charset="0"/>
                <a:cs typeface="Arial" panose="020B0604020202020204" pitchFamily="34" charset="0"/>
              </a:rPr>
              <a:t> – 4-5 feet away, close enough to intervene but far enough away to show non-involvement</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Voice quality</a:t>
            </a:r>
            <a:r>
              <a:rPr lang="en-US" altLang="en-US" sz="2400" dirty="0" smtClean="0">
                <a:latin typeface="Arial" panose="020B0604020202020204" pitchFamily="34" charset="0"/>
                <a:cs typeface="Arial" panose="020B0604020202020204" pitchFamily="34" charset="0"/>
              </a:rPr>
              <a:t> – detached, mechanical, slightly bored</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Speech content</a:t>
            </a:r>
            <a:r>
              <a:rPr lang="en-US" altLang="en-US" sz="2400" dirty="0" smtClean="0">
                <a:latin typeface="Arial" panose="020B0604020202020204" pitchFamily="34" charset="0"/>
                <a:cs typeface="Arial" panose="020B0604020202020204" pitchFamily="34" charset="0"/>
              </a:rPr>
              <a:t> – quiet, repetitive, “broken record”</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Eye contact</a:t>
            </a:r>
            <a:r>
              <a:rPr lang="en-US" altLang="en-US" sz="2400" dirty="0" smtClean="0">
                <a:latin typeface="Arial" panose="020B0604020202020204" pitchFamily="34" charset="0"/>
                <a:cs typeface="Arial" panose="020B0604020202020204" pitchFamily="34" charset="0"/>
              </a:rPr>
              <a:t> – avoid – look at forehead or chin</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Physical contact</a:t>
            </a:r>
            <a:r>
              <a:rPr lang="en-US" altLang="en-US" sz="2400" dirty="0" smtClean="0">
                <a:latin typeface="Arial" panose="020B0604020202020204" pitchFamily="34" charset="0"/>
                <a:cs typeface="Arial" panose="020B0604020202020204" pitchFamily="34" charset="0"/>
              </a:rPr>
              <a:t> – quick and unemotional – make contact with clothing, not skin</a:t>
            </a:r>
          </a:p>
        </p:txBody>
      </p:sp>
    </p:spTree>
    <p:extLst>
      <p:ext uri="{BB962C8B-B14F-4D97-AF65-F5344CB8AC3E}">
        <p14:creationId xmlns:p14="http://schemas.microsoft.com/office/powerpoint/2010/main" val="32869410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Intimidation</a:t>
            </a:r>
          </a:p>
        </p:txBody>
      </p:sp>
      <p:sp>
        <p:nvSpPr>
          <p:cNvPr id="64515" name="Rectangle 3"/>
          <p:cNvSpPr>
            <a:spLocks noGrp="1" noChangeArrowheads="1"/>
          </p:cNvSpPr>
          <p:nvPr>
            <p:ph idx="1"/>
          </p:nvPr>
        </p:nvSpPr>
        <p:spPr/>
        <p:txBody>
          <a:bodyPr>
            <a:normAutofit/>
          </a:bodyPr>
          <a:lstStyle/>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Motive</a:t>
            </a:r>
            <a:r>
              <a:rPr lang="en-US" altLang="en-US" sz="3200" dirty="0" smtClean="0">
                <a:latin typeface="Arial" panose="020B0604020202020204" pitchFamily="34" charset="0"/>
                <a:cs typeface="Arial" panose="020B0604020202020204" pitchFamily="34" charset="0"/>
              </a:rPr>
              <a:t>: calculated attempt to obtain something in exchange for physical safety or freedom from threat of injury</a:t>
            </a:r>
          </a:p>
          <a:p>
            <a:pPr marL="0" indent="1588" eaLnBrk="1" hangingPunct="1">
              <a:buFont typeface="Wingdings" pitchFamily="2" charset="2"/>
              <a:buNone/>
            </a:pPr>
            <a:endParaRPr lang="en-US" altLang="en-US" sz="900" dirty="0" smtClean="0">
              <a:latin typeface="Arial" panose="020B0604020202020204" pitchFamily="34" charset="0"/>
              <a:cs typeface="Arial" panose="020B0604020202020204" pitchFamily="34" charset="0"/>
            </a:endParaRPr>
          </a:p>
          <a:p>
            <a:pPr marL="0" indent="1588" eaLnBrk="1" hangingPunct="1">
              <a:buFont typeface="Wingdings" pitchFamily="2" charset="2"/>
              <a:buNone/>
            </a:pPr>
            <a:r>
              <a:rPr lang="en-US" altLang="en-US" sz="3200" b="1" dirty="0" smtClean="0">
                <a:latin typeface="Arial" panose="020B0604020202020204" pitchFamily="34" charset="0"/>
                <a:cs typeface="Arial" panose="020B0604020202020204" pitchFamily="34" charset="0"/>
              </a:rPr>
              <a:t>Signs of Impending Aggression:</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visual</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auditory</a:t>
            </a:r>
          </a:p>
          <a:p>
            <a:pPr marL="457200" indent="-457200"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history</a:t>
            </a:r>
          </a:p>
        </p:txBody>
      </p:sp>
    </p:spTree>
    <p:extLst>
      <p:ext uri="{BB962C8B-B14F-4D97-AF65-F5344CB8AC3E}">
        <p14:creationId xmlns:p14="http://schemas.microsoft.com/office/powerpoint/2010/main" val="395241231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Visual</a:t>
            </a:r>
          </a:p>
        </p:txBody>
      </p:sp>
      <p:sp>
        <p:nvSpPr>
          <p:cNvPr id="65539" name="Rectangle 3"/>
          <p:cNvSpPr>
            <a:spLocks noGrp="1" noChangeArrowheads="1"/>
          </p:cNvSpPr>
          <p:nvPr>
            <p:ph idx="1"/>
          </p:nvPr>
        </p:nvSpPr>
        <p:spPr/>
        <p:txBody>
          <a:bodyPr/>
          <a:lstStyle/>
          <a:p>
            <a:pPr eaLnBrk="1" hangingPunct="1"/>
            <a:endParaRPr lang="en-US" altLang="en-US" dirty="0" smtClean="0"/>
          </a:p>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basically neutral or unremarkable</a:t>
            </a:r>
          </a:p>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threatening posture</a:t>
            </a:r>
          </a:p>
        </p:txBody>
      </p:sp>
    </p:spTree>
    <p:extLst>
      <p:ext uri="{BB962C8B-B14F-4D97-AF65-F5344CB8AC3E}">
        <p14:creationId xmlns:p14="http://schemas.microsoft.com/office/powerpoint/2010/main" val="42697547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Auditory Signals</a:t>
            </a:r>
          </a:p>
        </p:txBody>
      </p:sp>
      <p:sp>
        <p:nvSpPr>
          <p:cNvPr id="66563" name="Rectangle 3"/>
          <p:cNvSpPr>
            <a:spLocks noGrp="1" noChangeArrowheads="1"/>
          </p:cNvSpPr>
          <p:nvPr>
            <p:ph idx="1"/>
          </p:nvPr>
        </p:nvSpPr>
        <p:spPr/>
        <p:txBody>
          <a:bodyPr/>
          <a:lstStyle/>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menacing voice quality and threatening words</a:t>
            </a:r>
          </a:p>
          <a:p>
            <a:pPr eaLnBrk="1" hangingPunct="1">
              <a:buFont typeface="Wingdings" panose="05000000000000000000" pitchFamily="2" charset="2"/>
              <a:buChar char="§"/>
            </a:pPr>
            <a:r>
              <a:rPr lang="en-US" altLang="en-US" dirty="0" smtClean="0">
                <a:latin typeface="Arial" panose="020B0604020202020204" pitchFamily="34" charset="0"/>
                <a:cs typeface="Arial" panose="020B0604020202020204" pitchFamily="34" charset="0"/>
              </a:rPr>
              <a:t>recognizable pattern:</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clear, strong demands</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believable threat</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refusal to comply followed by attempt to injure through assault</a:t>
            </a:r>
          </a:p>
        </p:txBody>
      </p:sp>
    </p:spTree>
    <p:extLst>
      <p:ext uri="{BB962C8B-B14F-4D97-AF65-F5344CB8AC3E}">
        <p14:creationId xmlns:p14="http://schemas.microsoft.com/office/powerpoint/2010/main" val="81565271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Confirming History</a:t>
            </a:r>
          </a:p>
        </p:txBody>
      </p:sp>
      <p:sp>
        <p:nvSpPr>
          <p:cNvPr id="67587" name="Rectangle 3"/>
          <p:cNvSpPr>
            <a:spLocks noGrp="1" noChangeArrowheads="1"/>
          </p:cNvSpPr>
          <p:nvPr>
            <p:ph idx="1"/>
          </p:nvPr>
        </p:nvSpPr>
        <p:spPr>
          <a:xfrm>
            <a:off x="457200" y="1600201"/>
            <a:ext cx="8229600" cy="3052936"/>
          </a:xfrm>
        </p:spPr>
        <p:txBody>
          <a:bodyPr/>
          <a:lstStyle/>
          <a:p>
            <a:pPr eaLnBrk="1" hangingPunct="1"/>
            <a:endParaRPr lang="en-US" altLang="en-US" sz="3600" dirty="0" smtClean="0"/>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bullying</a:t>
            </a:r>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extortion</a:t>
            </a:r>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other criminal assault</a:t>
            </a:r>
          </a:p>
        </p:txBody>
      </p:sp>
    </p:spTree>
    <p:extLst>
      <p:ext uri="{BB962C8B-B14F-4D97-AF65-F5344CB8AC3E}">
        <p14:creationId xmlns:p14="http://schemas.microsoft.com/office/powerpoint/2010/main" val="17792106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0233" y="0"/>
            <a:ext cx="8229600" cy="1584176"/>
          </a:xfrm>
        </p:spPr>
        <p:txBody>
          <a:bodyPr>
            <a:no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Crisis Intervention for</a:t>
            </a:r>
            <a:b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Intimidation</a:t>
            </a:r>
          </a:p>
        </p:txBody>
      </p:sp>
      <p:sp>
        <p:nvSpPr>
          <p:cNvPr id="68611" name="Rectangle 3"/>
          <p:cNvSpPr>
            <a:spLocks noGrp="1" noChangeArrowheads="1"/>
          </p:cNvSpPr>
          <p:nvPr>
            <p:ph idx="1"/>
          </p:nvPr>
        </p:nvSpPr>
        <p:spPr>
          <a:xfrm>
            <a:off x="457200" y="1772816"/>
            <a:ext cx="8229600" cy="4234475"/>
          </a:xfrm>
        </p:spPr>
        <p:txBody>
          <a:bodyPr>
            <a:normAutofit lnSpcReduction="10000"/>
          </a:bodyPr>
          <a:lstStyle/>
          <a:p>
            <a:pPr eaLnBrk="1" hangingPunct="1">
              <a:buFont typeface="Wingdings" pitchFamily="2" charset="2"/>
              <a:buNone/>
            </a:pPr>
            <a:r>
              <a:rPr lang="en-US" altLang="en-US" sz="2400" b="1" dirty="0" smtClean="0">
                <a:latin typeface="Arial" panose="020B0604020202020204" pitchFamily="34" charset="0"/>
                <a:cs typeface="Arial" panose="020B0604020202020204" pitchFamily="34" charset="0"/>
              </a:rPr>
              <a:t>Goal</a:t>
            </a:r>
            <a:r>
              <a:rPr lang="en-US" altLang="en-US" sz="2400" dirty="0" smtClean="0">
                <a:latin typeface="Arial" panose="020B0604020202020204" pitchFamily="34" charset="0"/>
                <a:cs typeface="Arial" panose="020B0604020202020204" pitchFamily="34" charset="0"/>
              </a:rPr>
              <a:t>: clear consequences of action(s)</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Posture</a:t>
            </a:r>
            <a:r>
              <a:rPr lang="en-US" altLang="en-US" sz="2400" dirty="0" smtClean="0">
                <a:latin typeface="Arial" panose="020B0604020202020204" pitchFamily="34" charset="0"/>
                <a:cs typeface="Arial" panose="020B0604020202020204" pitchFamily="34" charset="0"/>
              </a:rPr>
              <a:t> – poised and ready to move</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Gestures</a:t>
            </a:r>
            <a:r>
              <a:rPr lang="en-US" altLang="en-US" sz="2400" dirty="0" smtClean="0">
                <a:latin typeface="Arial" panose="020B0604020202020204" pitchFamily="34" charset="0"/>
                <a:cs typeface="Arial" panose="020B0604020202020204" pitchFamily="34" charset="0"/>
              </a:rPr>
              <a:t> – few and far between</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Position</a:t>
            </a:r>
            <a:r>
              <a:rPr lang="en-US" altLang="en-US" sz="2400" dirty="0" smtClean="0">
                <a:latin typeface="Arial" panose="020B0604020202020204" pitchFamily="34" charset="0"/>
                <a:cs typeface="Arial" panose="020B0604020202020204" pitchFamily="34" charset="0"/>
              </a:rPr>
              <a:t> – greatest relative defensive advantage</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Voice quality</a:t>
            </a:r>
            <a:r>
              <a:rPr lang="en-US" altLang="en-US" sz="2400" dirty="0" smtClean="0">
                <a:latin typeface="Arial" panose="020B0604020202020204" pitchFamily="34" charset="0"/>
                <a:cs typeface="Arial" panose="020B0604020202020204" pitchFamily="34" charset="0"/>
              </a:rPr>
              <a:t> – matter of fact, monotone, emotionless; avoid screaming, shouting or threatening</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Speech content</a:t>
            </a:r>
            <a:r>
              <a:rPr lang="en-US" altLang="en-US" sz="2400" dirty="0" smtClean="0">
                <a:latin typeface="Arial" panose="020B0604020202020204" pitchFamily="34" charset="0"/>
                <a:cs typeface="Arial" panose="020B0604020202020204" pitchFamily="34" charset="0"/>
              </a:rPr>
              <a:t> – clear and direct statement of consequences</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Eye contact</a:t>
            </a:r>
            <a:r>
              <a:rPr lang="en-US" altLang="en-US" sz="2400" dirty="0" smtClean="0">
                <a:latin typeface="Arial" panose="020B0604020202020204" pitchFamily="34" charset="0"/>
                <a:cs typeface="Arial" panose="020B0604020202020204" pitchFamily="34" charset="0"/>
              </a:rPr>
              <a:t> – sparingly to emphasize a statement</a:t>
            </a:r>
          </a:p>
          <a:p>
            <a:pPr eaLnBrk="1" hangingPunct="1">
              <a:buFont typeface="Wingdings" pitchFamily="2" charset="2"/>
              <a:buNone/>
            </a:pPr>
            <a:r>
              <a:rPr lang="en-US" altLang="en-US" sz="2400" dirty="0" smtClean="0">
                <a:latin typeface="Arial" panose="020B0604020202020204" pitchFamily="34" charset="0"/>
                <a:cs typeface="Arial" panose="020B0604020202020204" pitchFamily="34" charset="0"/>
              </a:rPr>
              <a:t>	</a:t>
            </a:r>
            <a:r>
              <a:rPr lang="en-US" altLang="en-US" sz="2400" u="sng" dirty="0" smtClean="0">
                <a:latin typeface="Arial" panose="020B0604020202020204" pitchFamily="34" charset="0"/>
                <a:cs typeface="Arial" panose="020B0604020202020204" pitchFamily="34" charset="0"/>
              </a:rPr>
              <a:t>Physical contact</a:t>
            </a:r>
            <a:r>
              <a:rPr lang="en-US" altLang="en-US" sz="2400" dirty="0" smtClean="0">
                <a:latin typeface="Arial" panose="020B0604020202020204" pitchFamily="34" charset="0"/>
                <a:cs typeface="Arial" panose="020B0604020202020204" pitchFamily="34" charset="0"/>
              </a:rPr>
              <a:t> – if necessary, quick and smooth and as matter of fact as possible</a:t>
            </a:r>
          </a:p>
        </p:txBody>
      </p:sp>
    </p:spTree>
    <p:extLst>
      <p:ext uri="{BB962C8B-B14F-4D97-AF65-F5344CB8AC3E}">
        <p14:creationId xmlns:p14="http://schemas.microsoft.com/office/powerpoint/2010/main" val="5827527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Identification - summary</a:t>
            </a:r>
          </a:p>
        </p:txBody>
      </p:sp>
      <p:sp>
        <p:nvSpPr>
          <p:cNvPr id="69635" name="Rectangle 3"/>
          <p:cNvSpPr>
            <a:spLocks noGrp="1" noChangeArrowheads="1"/>
          </p:cNvSpPr>
          <p:nvPr>
            <p:ph idx="1"/>
          </p:nvPr>
        </p:nvSpPr>
        <p:spPr>
          <a:xfrm>
            <a:off x="395536" y="1628800"/>
            <a:ext cx="8229600" cy="4248471"/>
          </a:xfrm>
        </p:spPr>
        <p:txBody>
          <a:bodyPr>
            <a:normAutofit lnSpcReduction="10000"/>
          </a:bodyPr>
          <a:lstStyle/>
          <a:p>
            <a:pPr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assaultive incidents can be categorized into levels of dangerousness</a:t>
            </a:r>
          </a:p>
          <a:p>
            <a:pPr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incidents progress through a 5-phase cycle</a:t>
            </a:r>
          </a:p>
          <a:p>
            <a:pPr eaLnBrk="1" hangingPunct="1">
              <a:buFont typeface="Wingdings" panose="05000000000000000000" pitchFamily="2" charset="2"/>
              <a:buChar char="§"/>
            </a:pPr>
            <a:r>
              <a:rPr lang="en-US" altLang="en-US" sz="3200" dirty="0">
                <a:latin typeface="Arial" panose="020B0604020202020204" pitchFamily="34" charset="0"/>
                <a:cs typeface="Arial" panose="020B0604020202020204" pitchFamily="34" charset="0"/>
              </a:rPr>
              <a:t>a</a:t>
            </a:r>
            <a:r>
              <a:rPr lang="en-US" altLang="en-US" sz="3200" dirty="0" smtClean="0">
                <a:latin typeface="Arial" panose="020B0604020202020204" pitchFamily="34" charset="0"/>
                <a:cs typeface="Arial" panose="020B0604020202020204" pitchFamily="34" charset="0"/>
              </a:rPr>
              <a:t>ssaultive incidents are signaled by, and grow from patterns of unbalanced, and assertive communication</a:t>
            </a:r>
          </a:p>
          <a:p>
            <a:pPr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function of developmental age</a:t>
            </a:r>
          </a:p>
        </p:txBody>
      </p:sp>
    </p:spTree>
    <p:extLst>
      <p:ext uri="{BB962C8B-B14F-4D97-AF65-F5344CB8AC3E}">
        <p14:creationId xmlns:p14="http://schemas.microsoft.com/office/powerpoint/2010/main" val="292867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Description of Terms</a:t>
            </a:r>
          </a:p>
        </p:txBody>
      </p:sp>
      <p:sp>
        <p:nvSpPr>
          <p:cNvPr id="7171" name="Rectangle 3"/>
          <p:cNvSpPr>
            <a:spLocks noGrp="1" noChangeArrowheads="1"/>
          </p:cNvSpPr>
          <p:nvPr>
            <p:ph idx="1"/>
          </p:nvPr>
        </p:nvSpPr>
        <p:spPr/>
        <p:txBody>
          <a:bodyPr>
            <a:normAutofit fontScale="92500" lnSpcReduction="20000"/>
          </a:bodyPr>
          <a:lstStyle/>
          <a:p>
            <a:pPr eaLnBrk="1" hangingPunct="1">
              <a:lnSpc>
                <a:spcPct val="11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Approach</a:t>
            </a:r>
            <a:r>
              <a:rPr lang="en-US" altLang="en-US" sz="2800" dirty="0" smtClean="0">
                <a:latin typeface="Arial" panose="020B0604020202020204" pitchFamily="34" charset="0"/>
                <a:cs typeface="Arial" panose="020B0604020202020204" pitchFamily="34" charset="0"/>
              </a:rPr>
              <a:t> – principles not specific interventions.</a:t>
            </a:r>
          </a:p>
          <a:p>
            <a:pPr eaLnBrk="1" hangingPunct="1">
              <a:lnSpc>
                <a:spcPct val="11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Problem-solving</a:t>
            </a:r>
            <a:r>
              <a:rPr lang="en-US" altLang="en-US" sz="2800" dirty="0" smtClean="0">
                <a:latin typeface="Arial" panose="020B0604020202020204" pitchFamily="34" charset="0"/>
                <a:cs typeface="Arial" panose="020B0604020202020204" pitchFamily="34" charset="0"/>
              </a:rPr>
              <a:t> – asking the right questions</a:t>
            </a:r>
          </a:p>
          <a:p>
            <a:pPr eaLnBrk="1" hangingPunct="1">
              <a:lnSpc>
                <a:spcPct val="11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Emergency response </a:t>
            </a:r>
            <a:r>
              <a:rPr lang="en-US" altLang="en-US" sz="2800" dirty="0" smtClean="0">
                <a:latin typeface="Arial" panose="020B0604020202020204" pitchFamily="34" charset="0"/>
                <a:cs typeface="Arial" panose="020B0604020202020204" pitchFamily="34" charset="0"/>
              </a:rPr>
              <a:t>– primary plan, then secondary, then </a:t>
            </a:r>
            <a:r>
              <a:rPr lang="en-US" altLang="en-US" sz="2800" b="1" dirty="0" smtClean="0">
                <a:latin typeface="Arial" panose="020B0604020202020204" pitchFamily="34" charset="0"/>
                <a:cs typeface="Arial" panose="020B0604020202020204" pitchFamily="34" charset="0"/>
              </a:rPr>
              <a:t>PART</a:t>
            </a:r>
            <a:r>
              <a:rPr lang="en-US" altLang="en-US" sz="2800" dirty="0" smtClean="0">
                <a:latin typeface="Arial" panose="020B0604020202020204" pitchFamily="34" charset="0"/>
                <a:cs typeface="Arial" panose="020B0604020202020204" pitchFamily="34" charset="0"/>
              </a:rPr>
              <a:t>.</a:t>
            </a:r>
          </a:p>
          <a:p>
            <a:pPr eaLnBrk="1" hangingPunct="1">
              <a:lnSpc>
                <a:spcPct val="11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Gender neutral </a:t>
            </a:r>
            <a:r>
              <a:rPr lang="en-US" altLang="en-US" sz="2800" dirty="0" smtClean="0">
                <a:latin typeface="Arial" panose="020B0604020202020204" pitchFamily="34" charset="0"/>
                <a:cs typeface="Arial" panose="020B0604020202020204" pitchFamily="34" charset="0"/>
              </a:rPr>
              <a:t>– don’t need to be strong or male to use PART.</a:t>
            </a:r>
          </a:p>
          <a:p>
            <a:pPr eaLnBrk="1" hangingPunct="1">
              <a:lnSpc>
                <a:spcPct val="11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Teamwork</a:t>
            </a:r>
            <a:r>
              <a:rPr lang="en-US" altLang="en-US" sz="2800" dirty="0" smtClean="0">
                <a:latin typeface="Arial" panose="020B0604020202020204" pitchFamily="34" charset="0"/>
                <a:cs typeface="Arial" panose="020B0604020202020204" pitchFamily="34" charset="0"/>
              </a:rPr>
              <a:t> – “no heroes please”.</a:t>
            </a:r>
          </a:p>
          <a:p>
            <a:pPr eaLnBrk="1" hangingPunct="1">
              <a:lnSpc>
                <a:spcPct val="11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Rights</a:t>
            </a:r>
            <a:r>
              <a:rPr lang="en-US" altLang="en-US" sz="2800" dirty="0" smtClean="0">
                <a:latin typeface="Arial" panose="020B0604020202020204" pitchFamily="34" charset="0"/>
                <a:cs typeface="Arial" panose="020B0604020202020204" pitchFamily="34" charset="0"/>
              </a:rPr>
              <a:t> – Client and worker, both kept safe.</a:t>
            </a:r>
          </a:p>
          <a:p>
            <a:pPr eaLnBrk="1" hangingPunct="1">
              <a:lnSpc>
                <a:spcPct val="110000"/>
              </a:lnSpc>
              <a:buFont typeface="Wingdings" panose="05000000000000000000" pitchFamily="2" charset="2"/>
              <a:buChar char="§"/>
            </a:pPr>
            <a:r>
              <a:rPr lang="en-US" altLang="en-US" sz="2800" b="1" dirty="0" smtClean="0">
                <a:latin typeface="Arial" panose="020B0604020202020204" pitchFamily="34" charset="0"/>
                <a:cs typeface="Arial" panose="020B0604020202020204" pitchFamily="34" charset="0"/>
              </a:rPr>
              <a:t>Acceptance</a:t>
            </a:r>
            <a:r>
              <a:rPr lang="en-US" altLang="en-US" sz="2800" dirty="0" smtClean="0">
                <a:latin typeface="Arial" panose="020B0604020202020204" pitchFamily="34" charset="0"/>
                <a:cs typeface="Arial" panose="020B0604020202020204" pitchFamily="34" charset="0"/>
              </a:rPr>
              <a:t> – has been accepted in many places for years.</a:t>
            </a:r>
          </a:p>
        </p:txBody>
      </p:sp>
    </p:spTree>
    <p:extLst>
      <p:ext uri="{BB962C8B-B14F-4D97-AF65-F5344CB8AC3E}">
        <p14:creationId xmlns:p14="http://schemas.microsoft.com/office/powerpoint/2010/main" val="13293118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Identification - summary</a:t>
            </a:r>
            <a:endParaRPr lang="en-CA"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0659" name="Rectangle 3"/>
          <p:cNvSpPr>
            <a:spLocks noGrp="1" noChangeArrowheads="1"/>
          </p:cNvSpPr>
          <p:nvPr>
            <p:ph idx="1"/>
          </p:nvPr>
        </p:nvSpPr>
        <p:spPr>
          <a:xfrm>
            <a:off x="457200" y="1628800"/>
            <a:ext cx="8229600" cy="4378491"/>
          </a:xfrm>
        </p:spPr>
        <p:txBody>
          <a:bodyPr/>
          <a:lstStyle/>
          <a:p>
            <a:pPr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environmental irritants often contribute</a:t>
            </a:r>
          </a:p>
          <a:p>
            <a:pPr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a perceived threat to deprive a person of basic needs may lead to assault</a:t>
            </a:r>
          </a:p>
          <a:p>
            <a:pPr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often related to social or cultural pressures</a:t>
            </a:r>
          </a:p>
          <a:p>
            <a:pPr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assaultive incidents develop from patterns of </a:t>
            </a:r>
            <a:r>
              <a:rPr lang="en-US" altLang="en-US" sz="3200" dirty="0" err="1" smtClean="0">
                <a:latin typeface="Arial" panose="020B0604020202020204" pitchFamily="34" charset="0"/>
                <a:cs typeface="Arial" panose="020B0604020202020204" pitchFamily="34" charset="0"/>
              </a:rPr>
              <a:t>behaviour</a:t>
            </a:r>
            <a:endParaRPr lang="en-US" altLang="en-US" sz="3200" dirty="0" smtClean="0">
              <a:latin typeface="Arial" panose="020B0604020202020204" pitchFamily="34" charset="0"/>
              <a:cs typeface="Arial" panose="020B0604020202020204" pitchFamily="34" charset="0"/>
            </a:endParaRPr>
          </a:p>
          <a:p>
            <a:pPr eaLnBrk="1" hangingPunct="1"/>
            <a:endParaRPr lang="en-CA" altLang="en-US" dirty="0" smtClean="0"/>
          </a:p>
        </p:txBody>
      </p:sp>
    </p:spTree>
    <p:extLst>
      <p:ext uri="{BB962C8B-B14F-4D97-AF65-F5344CB8AC3E}">
        <p14:creationId xmlns:p14="http://schemas.microsoft.com/office/powerpoint/2010/main" val="3773520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Response</a:t>
            </a:r>
          </a:p>
        </p:txBody>
      </p:sp>
      <p:sp>
        <p:nvSpPr>
          <p:cNvPr id="71683" name="Rectangle 3"/>
          <p:cNvSpPr>
            <a:spLocks noGrp="1" noChangeArrowheads="1"/>
          </p:cNvSpPr>
          <p:nvPr>
            <p:ph idx="1"/>
          </p:nvPr>
        </p:nvSpPr>
        <p:spPr>
          <a:xfrm>
            <a:off x="2915816" y="1411203"/>
            <a:ext cx="6707088" cy="4525963"/>
          </a:xfrm>
        </p:spPr>
        <p:txBody>
          <a:bodyPr>
            <a:normAutofit lnSpcReduction="10000"/>
          </a:bodyPr>
          <a:lstStyle/>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Crisis Intervention</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Reacting appropriately to the phase of the violent incident.</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Rule of five</a:t>
            </a:r>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Evasion</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Getting our of the way</a:t>
            </a:r>
          </a:p>
          <a:p>
            <a:pPr eaLnBrk="1" hangingPunct="1">
              <a:buFont typeface="Wingdings" panose="05000000000000000000" pitchFamily="2" charset="2"/>
              <a:buChar char="§"/>
            </a:pPr>
            <a:r>
              <a:rPr lang="en-US" altLang="en-US" sz="3600" dirty="0" smtClean="0">
                <a:latin typeface="Arial" panose="020B0604020202020204" pitchFamily="34" charset="0"/>
                <a:cs typeface="Arial" panose="020B0604020202020204" pitchFamily="34" charset="0"/>
              </a:rPr>
              <a:t>Restraint</a:t>
            </a:r>
          </a:p>
          <a:p>
            <a:pPr lvl="1" eaLnBrk="1" hangingPunct="1">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Holding a person in place</a:t>
            </a:r>
          </a:p>
        </p:txBody>
      </p:sp>
      <p:pic>
        <p:nvPicPr>
          <p:cNvPr id="11266" name="Picture 2" descr="C:\Users\allan.klippenstein\AppData\Local\Microsoft\Windows\Temporary Internet Files\Content.IE5\NIDXXLDD\MC90043980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9902413">
            <a:off x="-33081" y="2221588"/>
            <a:ext cx="2293939" cy="229393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07505" y="1411203"/>
            <a:ext cx="2232248" cy="369332"/>
          </a:xfrm>
          <a:prstGeom prst="rect">
            <a:avLst/>
          </a:prstGeom>
          <a:noFill/>
        </p:spPr>
        <p:txBody>
          <a:bodyPr wrap="square" rtlCol="0">
            <a:spAutoFit/>
          </a:bodyPr>
          <a:lstStyle/>
          <a:p>
            <a:r>
              <a:rPr lang="en-CA" b="1" dirty="0" smtClean="0">
                <a:latin typeface="Arial" panose="020B0604020202020204" pitchFamily="34" charset="0"/>
                <a:cs typeface="Arial" panose="020B0604020202020204" pitchFamily="34" charset="0"/>
              </a:rPr>
              <a:t>Less Aggressive</a:t>
            </a:r>
            <a:endParaRPr lang="en-CA" b="1" dirty="0">
              <a:latin typeface="Arial" panose="020B0604020202020204" pitchFamily="34" charset="0"/>
              <a:cs typeface="Arial" panose="020B0604020202020204" pitchFamily="34" charset="0"/>
            </a:endParaRPr>
          </a:p>
        </p:txBody>
      </p:sp>
      <p:sp>
        <p:nvSpPr>
          <p:cNvPr id="3" name="TextBox 2"/>
          <p:cNvSpPr txBox="1"/>
          <p:nvPr/>
        </p:nvSpPr>
        <p:spPr>
          <a:xfrm>
            <a:off x="133254" y="4680324"/>
            <a:ext cx="3096344" cy="1077218"/>
          </a:xfrm>
          <a:prstGeom prst="rect">
            <a:avLst/>
          </a:prstGeom>
          <a:noFill/>
        </p:spPr>
        <p:txBody>
          <a:bodyPr wrap="square" rtlCol="0">
            <a:spAutoFit/>
          </a:bodyPr>
          <a:lstStyle/>
          <a:p>
            <a:r>
              <a:rPr lang="en-CA" sz="3200" b="1" dirty="0" smtClean="0">
                <a:latin typeface="Arial" panose="020B0604020202020204" pitchFamily="34" charset="0"/>
                <a:cs typeface="Arial" panose="020B0604020202020204" pitchFamily="34" charset="0"/>
              </a:rPr>
              <a:t>Most Aggressive</a:t>
            </a:r>
            <a:endParaRPr lang="en-CA"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54333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79512" y="274638"/>
            <a:ext cx="8784976" cy="1498178"/>
          </a:xfrm>
        </p:spPr>
        <p:txBody>
          <a:bodyPr>
            <a:no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Principles of Crisis Intervention</a:t>
            </a:r>
          </a:p>
        </p:txBody>
      </p:sp>
      <p:sp>
        <p:nvSpPr>
          <p:cNvPr id="75779" name="Rectangle 3"/>
          <p:cNvSpPr>
            <a:spLocks noGrp="1" noChangeArrowheads="1"/>
          </p:cNvSpPr>
          <p:nvPr>
            <p:ph idx="1"/>
          </p:nvPr>
        </p:nvSpPr>
        <p:spPr/>
        <p:txBody>
          <a:bodyPr>
            <a:normAutofit lnSpcReduction="10000"/>
          </a:bodyPr>
          <a:lstStyle/>
          <a:p>
            <a:pPr eaLnBrk="1" hangingPunct="1"/>
            <a:endParaRPr lang="en-US" altLang="en-US" dirty="0" smtClean="0"/>
          </a:p>
          <a:p>
            <a:pPr marL="109728" indent="0" eaLnBrk="1" hangingPunct="1">
              <a:buNone/>
            </a:pPr>
            <a:r>
              <a:rPr lang="en-US" altLang="en-US" sz="3600" b="1" dirty="0" smtClean="0">
                <a:latin typeface="Arial" panose="020B0604020202020204" pitchFamily="34" charset="0"/>
                <a:cs typeface="Arial" panose="020B0604020202020204" pitchFamily="34" charset="0"/>
              </a:rPr>
              <a:t>Self-control</a:t>
            </a:r>
          </a:p>
          <a:p>
            <a:pPr marL="109728" indent="0" eaLnBrk="1" hangingPunct="1">
              <a:buNone/>
            </a:pPr>
            <a:r>
              <a:rPr lang="en-US" altLang="en-US" sz="3600" b="1" dirty="0" smtClean="0">
                <a:latin typeface="Arial" panose="020B0604020202020204" pitchFamily="34" charset="0"/>
                <a:cs typeface="Arial" panose="020B0604020202020204" pitchFamily="34" charset="0"/>
              </a:rPr>
              <a:t>Identification</a:t>
            </a:r>
          </a:p>
          <a:p>
            <a:pPr marL="109728" indent="0" eaLnBrk="1" hangingPunct="1">
              <a:buNone/>
            </a:pPr>
            <a:r>
              <a:rPr lang="en-US" altLang="en-US" sz="3600" b="1" dirty="0" smtClean="0">
                <a:latin typeface="Arial" panose="020B0604020202020204" pitchFamily="34" charset="0"/>
                <a:cs typeface="Arial" panose="020B0604020202020204" pitchFamily="34" charset="0"/>
              </a:rPr>
              <a:t>Communication</a:t>
            </a:r>
          </a:p>
          <a:p>
            <a:pPr marL="109728" indent="0" eaLnBrk="1" hangingPunct="1">
              <a:buNone/>
            </a:pPr>
            <a:r>
              <a:rPr lang="en-US" altLang="en-US" sz="3600" b="1" dirty="0" smtClean="0">
                <a:latin typeface="Arial" panose="020B0604020202020204" pitchFamily="34" charset="0"/>
                <a:cs typeface="Arial" panose="020B0604020202020204" pitchFamily="34" charset="0"/>
              </a:rPr>
              <a:t>Timing</a:t>
            </a:r>
          </a:p>
          <a:p>
            <a:pPr marL="109728" indent="0" eaLnBrk="1" hangingPunct="1">
              <a:buNone/>
            </a:pPr>
            <a:r>
              <a:rPr lang="en-US" altLang="en-US" sz="3600" b="1" dirty="0" smtClean="0">
                <a:latin typeface="Arial" panose="020B0604020202020204" pitchFamily="34" charset="0"/>
                <a:cs typeface="Arial" panose="020B0604020202020204" pitchFamily="34" charset="0"/>
              </a:rPr>
              <a:t>Patience</a:t>
            </a:r>
          </a:p>
          <a:p>
            <a:pPr marL="109728" indent="0" eaLnBrk="1" hangingPunct="1">
              <a:buNone/>
            </a:pPr>
            <a:r>
              <a:rPr lang="en-US" altLang="en-US" sz="3600" b="1" dirty="0" smtClean="0">
                <a:latin typeface="Arial" panose="020B0604020202020204" pitchFamily="34" charset="0"/>
                <a:cs typeface="Arial" panose="020B0604020202020204" pitchFamily="34" charset="0"/>
              </a:rPr>
              <a:t>Spontaneity</a:t>
            </a:r>
          </a:p>
        </p:txBody>
      </p:sp>
    </p:spTree>
    <p:extLst>
      <p:ext uri="{BB962C8B-B14F-4D97-AF65-F5344CB8AC3E}">
        <p14:creationId xmlns:p14="http://schemas.microsoft.com/office/powerpoint/2010/main" val="17004792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Reasonable Force</a:t>
            </a:r>
          </a:p>
        </p:txBody>
      </p:sp>
      <p:sp>
        <p:nvSpPr>
          <p:cNvPr id="72707" name="Rectangle 3"/>
          <p:cNvSpPr>
            <a:spLocks noGrp="1" noChangeArrowheads="1"/>
          </p:cNvSpPr>
          <p:nvPr>
            <p:ph sz="half" idx="1"/>
          </p:nvPr>
        </p:nvSpPr>
        <p:spPr>
          <a:xfrm>
            <a:off x="457200" y="1600200"/>
            <a:ext cx="4030663" cy="4530725"/>
          </a:xfrm>
        </p:spPr>
        <p:txBody>
          <a:bodyPr>
            <a:normAutofit lnSpcReduction="10000"/>
          </a:bodyPr>
          <a:lstStyle/>
          <a:p>
            <a:pPr algn="ctr" eaLnBrk="1" hangingPunct="1">
              <a:buFont typeface="Wingdings" pitchFamily="2" charset="2"/>
              <a:buNone/>
            </a:pPr>
            <a:r>
              <a:rPr lang="en-US" altLang="en-US" sz="3000" b="1" dirty="0" smtClean="0">
                <a:latin typeface="Arial" panose="020B0604020202020204" pitchFamily="34" charset="0"/>
                <a:cs typeface="Arial" panose="020B0604020202020204" pitchFamily="34" charset="0"/>
              </a:rPr>
              <a:t>Observed Behavior</a:t>
            </a: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common assault</a:t>
            </a:r>
          </a:p>
          <a:p>
            <a:pPr eaLnBrk="1" hangingPunct="1">
              <a:buFont typeface="Wingdings" panose="05000000000000000000" pitchFamily="2" charset="2"/>
              <a:buChar char="§"/>
            </a:pPr>
            <a:endParaRPr lang="en-US" altLang="en-US" sz="30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endParaRPr lang="en-US" altLang="en-US" sz="30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assault causing bodily harm</a:t>
            </a: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aggravated assault</a:t>
            </a:r>
          </a:p>
        </p:txBody>
      </p:sp>
      <p:sp>
        <p:nvSpPr>
          <p:cNvPr id="72708" name="Rectangle 4"/>
          <p:cNvSpPr>
            <a:spLocks noGrp="1" noChangeArrowheads="1"/>
          </p:cNvSpPr>
          <p:nvPr>
            <p:ph sz="half" idx="2"/>
          </p:nvPr>
        </p:nvSpPr>
        <p:spPr>
          <a:xfrm>
            <a:off x="4659313" y="1600200"/>
            <a:ext cx="4027487" cy="4530725"/>
          </a:xfrm>
        </p:spPr>
        <p:txBody>
          <a:bodyPr>
            <a:normAutofit lnSpcReduction="10000"/>
          </a:bodyPr>
          <a:lstStyle/>
          <a:p>
            <a:pPr algn="ctr" eaLnBrk="1" hangingPunct="1">
              <a:buFont typeface="Wingdings" pitchFamily="2" charset="2"/>
              <a:buNone/>
            </a:pPr>
            <a:r>
              <a:rPr lang="en-US" altLang="en-US" sz="3000" b="1" dirty="0" smtClean="0">
                <a:latin typeface="Arial" panose="020B0604020202020204" pitchFamily="34" charset="0"/>
                <a:cs typeface="Arial" panose="020B0604020202020204" pitchFamily="34" charset="0"/>
              </a:rPr>
              <a:t>Reasonable Force</a:t>
            </a: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nil</a:t>
            </a: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crisis intervention</a:t>
            </a: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communication</a:t>
            </a: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evasive techniques</a:t>
            </a:r>
          </a:p>
          <a:p>
            <a:pPr eaLnBrk="1" hangingPunct="1">
              <a:buFont typeface="Wingdings" panose="05000000000000000000" pitchFamily="2" charset="2"/>
              <a:buChar char="§"/>
            </a:pPr>
            <a:endParaRPr lang="en-US" altLang="en-US" sz="3000"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
            </a:pPr>
            <a:r>
              <a:rPr lang="en-US" altLang="en-US" sz="3000" dirty="0" smtClean="0">
                <a:latin typeface="Arial" panose="020B0604020202020204" pitchFamily="34" charset="0"/>
                <a:cs typeface="Arial" panose="020B0604020202020204" pitchFamily="34" charset="0"/>
              </a:rPr>
              <a:t>controlling techniques or manual restraint</a:t>
            </a:r>
          </a:p>
        </p:txBody>
      </p:sp>
    </p:spTree>
    <p:extLst>
      <p:ext uri="{BB962C8B-B14F-4D97-AF65-F5344CB8AC3E}">
        <p14:creationId xmlns:p14="http://schemas.microsoft.com/office/powerpoint/2010/main" val="270050522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STOP Strategy</a:t>
            </a:r>
          </a:p>
        </p:txBody>
      </p:sp>
      <p:pic>
        <p:nvPicPr>
          <p:cNvPr id="76804" name="Picture 5" descr="600px-Blank_stop_sign_octagon"/>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267744" y="1452205"/>
            <a:ext cx="4608512" cy="4690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5" name="Rectangle 6"/>
          <p:cNvSpPr>
            <a:spLocks noChangeArrowheads="1"/>
          </p:cNvSpPr>
          <p:nvPr/>
        </p:nvSpPr>
        <p:spPr bwMode="auto">
          <a:xfrm>
            <a:off x="2051720" y="2577527"/>
            <a:ext cx="532980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3200" b="1" dirty="0">
                <a:solidFill>
                  <a:srgbClr val="01E9DE"/>
                </a:solidFill>
              </a:rPr>
              <a:t>      </a:t>
            </a:r>
            <a:r>
              <a:rPr lang="en-US" altLang="en-US" sz="3500" b="1" dirty="0" smtClean="0">
                <a:solidFill>
                  <a:schemeClr val="bg1"/>
                </a:solidFill>
              </a:rPr>
              <a:t>S</a:t>
            </a:r>
            <a:r>
              <a:rPr lang="en-US" altLang="en-US" sz="2000" dirty="0" smtClean="0"/>
              <a:t>low </a:t>
            </a:r>
            <a:r>
              <a:rPr lang="en-US" altLang="en-US" sz="2000" dirty="0"/>
              <a:t>down</a:t>
            </a:r>
          </a:p>
          <a:p>
            <a:pPr eaLnBrk="1" hangingPunct="1"/>
            <a:r>
              <a:rPr lang="en-US" altLang="en-US" sz="3200" b="1" dirty="0">
                <a:solidFill>
                  <a:srgbClr val="01E9DE"/>
                </a:solidFill>
              </a:rPr>
              <a:t>      </a:t>
            </a:r>
            <a:r>
              <a:rPr lang="en-US" altLang="en-US" sz="3500" b="1" dirty="0">
                <a:solidFill>
                  <a:schemeClr val="bg1"/>
                </a:solidFill>
              </a:rPr>
              <a:t>T</a:t>
            </a:r>
            <a:r>
              <a:rPr lang="en-US" altLang="en-US" sz="2000" dirty="0"/>
              <a:t>hink about what is </a:t>
            </a:r>
            <a:r>
              <a:rPr lang="en-US" altLang="en-US" sz="2000" dirty="0" smtClean="0"/>
              <a:t>happening</a:t>
            </a:r>
            <a:endParaRPr lang="en-US" altLang="en-US" sz="2000" dirty="0"/>
          </a:p>
          <a:p>
            <a:pPr eaLnBrk="1" hangingPunct="1"/>
            <a:r>
              <a:rPr lang="en-US" altLang="en-US" sz="3200" b="1" dirty="0">
                <a:solidFill>
                  <a:srgbClr val="01E9DE"/>
                </a:solidFill>
              </a:rPr>
              <a:t>      </a:t>
            </a:r>
            <a:r>
              <a:rPr lang="en-US" altLang="en-US" sz="3500" b="1" dirty="0">
                <a:solidFill>
                  <a:schemeClr val="bg1"/>
                </a:solidFill>
              </a:rPr>
              <a:t>O</a:t>
            </a:r>
            <a:r>
              <a:rPr lang="en-US" altLang="en-US" sz="2000" dirty="0"/>
              <a:t>ptions</a:t>
            </a:r>
          </a:p>
          <a:p>
            <a:pPr eaLnBrk="1" hangingPunct="1"/>
            <a:r>
              <a:rPr lang="en-US" altLang="en-US" sz="3200" b="1" dirty="0">
                <a:solidFill>
                  <a:srgbClr val="01E9DE"/>
                </a:solidFill>
              </a:rPr>
              <a:t>      </a:t>
            </a:r>
            <a:r>
              <a:rPr lang="en-US" altLang="en-US" sz="3500" b="1" dirty="0">
                <a:solidFill>
                  <a:schemeClr val="bg1"/>
                </a:solidFill>
              </a:rPr>
              <a:t>P</a:t>
            </a:r>
            <a:r>
              <a:rPr lang="en-US" altLang="en-US" sz="2000" dirty="0">
                <a:solidFill>
                  <a:schemeClr val="bg1"/>
                </a:solidFill>
              </a:rPr>
              <a:t>lan to have </a:t>
            </a:r>
            <a:r>
              <a:rPr lang="en-US" altLang="en-US" sz="2000" dirty="0" smtClean="0">
                <a:solidFill>
                  <a:schemeClr val="bg1"/>
                </a:solidFill>
              </a:rPr>
              <a:t>time for you</a:t>
            </a:r>
            <a:endParaRPr lang="en-CA" altLang="en-US" sz="2800" dirty="0"/>
          </a:p>
        </p:txBody>
      </p:sp>
    </p:spTree>
    <p:extLst>
      <p:ext uri="{BB962C8B-B14F-4D97-AF65-F5344CB8AC3E}">
        <p14:creationId xmlns:p14="http://schemas.microsoft.com/office/powerpoint/2010/main" val="34336053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Stress Model</a:t>
            </a:r>
          </a:p>
        </p:txBody>
      </p:sp>
      <p:graphicFrame>
        <p:nvGraphicFramePr>
          <p:cNvPr id="74755" name="Object 3"/>
          <p:cNvGraphicFramePr>
            <a:graphicFrameLocks noGrp="1" noChangeAspect="1"/>
          </p:cNvGraphicFramePr>
          <p:nvPr>
            <p:ph idx="1"/>
            <p:extLst>
              <p:ext uri="{D42A27DB-BD31-4B8C-83A1-F6EECF244321}">
                <p14:modId xmlns:p14="http://schemas.microsoft.com/office/powerpoint/2010/main" val="4195410056"/>
              </p:ext>
            </p:extLst>
          </p:nvPr>
        </p:nvGraphicFramePr>
        <p:xfrm>
          <a:off x="685800" y="1485900"/>
          <a:ext cx="7467600" cy="2711450"/>
        </p:xfrm>
        <a:graphic>
          <a:graphicData uri="http://schemas.openxmlformats.org/presentationml/2006/ole">
            <mc:AlternateContent xmlns:mc="http://schemas.openxmlformats.org/markup-compatibility/2006">
              <mc:Choice xmlns:v="urn:schemas-microsoft-com:vml" Requires="v">
                <p:oleObj spid="_x0000_s13364" name="Picture" r:id="rId4" imgW="3200400" imgH="1161288" progId="Word.Picture.8">
                  <p:embed/>
                </p:oleObj>
              </mc:Choice>
              <mc:Fallback>
                <p:oleObj name="Picture" r:id="rId4" imgW="3200400" imgH="1161288"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485900"/>
                        <a:ext cx="7467600" cy="2711450"/>
                      </a:xfrm>
                      <a:prstGeom prst="rect">
                        <a:avLst/>
                      </a:prstGeom>
                      <a:noFill/>
                      <a:ln>
                        <a:noFill/>
                      </a:ln>
                      <a:extLst/>
                    </p:spPr>
                  </p:pic>
                </p:oleObj>
              </mc:Fallback>
            </mc:AlternateContent>
          </a:graphicData>
        </a:graphic>
      </p:graphicFrame>
      <p:sp>
        <p:nvSpPr>
          <p:cNvPr id="74756" name="Text Box 4"/>
          <p:cNvSpPr txBox="1">
            <a:spLocks noChangeArrowheads="1"/>
          </p:cNvSpPr>
          <p:nvPr/>
        </p:nvSpPr>
        <p:spPr bwMode="auto">
          <a:xfrm>
            <a:off x="1691680" y="4267200"/>
            <a:ext cx="7344816"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Arial" panose="020B0604020202020204" pitchFamily="34" charset="0"/>
                <a:cs typeface="Arial" panose="020B0604020202020204" pitchFamily="34" charset="0"/>
              </a:rPr>
              <a:t>I. Triggering – self control</a:t>
            </a:r>
          </a:p>
          <a:p>
            <a:pPr eaLnBrk="1" hangingPunct="1">
              <a:spcBef>
                <a:spcPct val="50000"/>
              </a:spcBef>
            </a:pPr>
            <a:r>
              <a:rPr lang="en-US" altLang="en-US" dirty="0">
                <a:latin typeface="Arial" panose="020B0604020202020204" pitchFamily="34" charset="0"/>
                <a:cs typeface="Arial" panose="020B0604020202020204" pitchFamily="34" charset="0"/>
              </a:rPr>
              <a:t>II. Escalation – crisis intervention</a:t>
            </a:r>
          </a:p>
          <a:p>
            <a:pPr eaLnBrk="1" hangingPunct="1">
              <a:spcBef>
                <a:spcPct val="50000"/>
              </a:spcBef>
            </a:pPr>
            <a:r>
              <a:rPr lang="en-US" altLang="en-US" dirty="0">
                <a:latin typeface="Arial" panose="020B0604020202020204" pitchFamily="34" charset="0"/>
                <a:cs typeface="Arial" panose="020B0604020202020204" pitchFamily="34" charset="0"/>
              </a:rPr>
              <a:t>III. Crisis – crisis intervention</a:t>
            </a:r>
          </a:p>
          <a:p>
            <a:pPr eaLnBrk="1" hangingPunct="1">
              <a:spcBef>
                <a:spcPct val="50000"/>
              </a:spcBef>
            </a:pPr>
            <a:r>
              <a:rPr lang="en-US" altLang="en-US" dirty="0">
                <a:latin typeface="Arial" panose="020B0604020202020204" pitchFamily="34" charset="0"/>
                <a:cs typeface="Arial" panose="020B0604020202020204" pitchFamily="34" charset="0"/>
              </a:rPr>
              <a:t>IV. De-escalation – self control</a:t>
            </a:r>
          </a:p>
          <a:p>
            <a:pPr eaLnBrk="1" hangingPunct="1">
              <a:spcBef>
                <a:spcPct val="50000"/>
              </a:spcBef>
            </a:pPr>
            <a:r>
              <a:rPr lang="en-US" altLang="en-US" dirty="0">
                <a:latin typeface="Arial" panose="020B0604020202020204" pitchFamily="34" charset="0"/>
                <a:cs typeface="Arial" panose="020B0604020202020204" pitchFamily="34" charset="0"/>
              </a:rPr>
              <a:t>V. Post-Crisis Depression – unconditional positive regard</a:t>
            </a:r>
            <a:endParaRPr lang="en-CA"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08478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Recording</a:t>
            </a:r>
          </a:p>
        </p:txBody>
      </p:sp>
      <p:sp>
        <p:nvSpPr>
          <p:cNvPr id="77827" name="Rectangle 3"/>
          <p:cNvSpPr>
            <a:spLocks noGrp="1" noChangeArrowheads="1"/>
          </p:cNvSpPr>
          <p:nvPr>
            <p:ph idx="1"/>
          </p:nvPr>
        </p:nvSpPr>
        <p:spPr/>
        <p:txBody>
          <a:bodyPr>
            <a:normAutofit lnSpcReduction="10000"/>
          </a:bodyPr>
          <a:lstStyle/>
          <a:p>
            <a:pPr marL="109728" indent="0" eaLnBrk="1" hangingPunct="1">
              <a:buNone/>
            </a:pPr>
            <a:r>
              <a:rPr lang="en-US" altLang="en-US" sz="2800" b="1" dirty="0" smtClean="0">
                <a:latin typeface="Arial" panose="020B0604020202020204" pitchFamily="34" charset="0"/>
                <a:cs typeface="Arial" panose="020B0604020202020204" pitchFamily="34" charset="0"/>
              </a:rPr>
              <a:t>Who?</a:t>
            </a:r>
          </a:p>
          <a:p>
            <a:pPr marL="109728" indent="0" eaLnBrk="1" hangingPunct="1">
              <a:buNone/>
            </a:pPr>
            <a:r>
              <a:rPr lang="en-US" altLang="en-US" sz="2800" b="1" dirty="0" smtClean="0">
                <a:latin typeface="Arial" panose="020B0604020202020204" pitchFamily="34" charset="0"/>
                <a:cs typeface="Arial" panose="020B0604020202020204" pitchFamily="34" charset="0"/>
              </a:rPr>
              <a:t>Where?</a:t>
            </a:r>
          </a:p>
          <a:p>
            <a:pPr marL="109728" indent="0" eaLnBrk="1" hangingPunct="1">
              <a:buNone/>
            </a:pPr>
            <a:r>
              <a:rPr lang="en-US" altLang="en-US" sz="2800" b="1" dirty="0" smtClean="0">
                <a:latin typeface="Arial" panose="020B0604020202020204" pitchFamily="34" charset="0"/>
                <a:cs typeface="Arial" panose="020B0604020202020204" pitchFamily="34" charset="0"/>
              </a:rPr>
              <a:t>When?</a:t>
            </a:r>
          </a:p>
          <a:p>
            <a:pPr marL="109728" indent="0" eaLnBrk="1" hangingPunct="1">
              <a:buNone/>
            </a:pPr>
            <a:r>
              <a:rPr lang="en-US" altLang="en-US" sz="2800" b="1" dirty="0" smtClean="0">
                <a:latin typeface="Arial" panose="020B0604020202020204" pitchFamily="34" charset="0"/>
                <a:cs typeface="Arial" panose="020B0604020202020204" pitchFamily="34" charset="0"/>
              </a:rPr>
              <a:t>What?</a:t>
            </a:r>
          </a:p>
          <a:p>
            <a:pPr marL="109728" indent="0" eaLnBrk="1" hangingPunct="1">
              <a:buNone/>
            </a:pPr>
            <a:r>
              <a:rPr lang="en-US" altLang="en-US" sz="2800" b="1" dirty="0" smtClean="0">
                <a:latin typeface="Arial" panose="020B0604020202020204" pitchFamily="34" charset="0"/>
                <a:cs typeface="Arial" panose="020B0604020202020204" pitchFamily="34" charset="0"/>
              </a:rPr>
              <a:t>How?</a:t>
            </a:r>
          </a:p>
          <a:p>
            <a:pPr marL="109728" indent="0" eaLnBrk="1" hangingPunct="1">
              <a:buNone/>
            </a:pPr>
            <a:r>
              <a:rPr lang="en-US" altLang="en-US" sz="2800" b="1" dirty="0" smtClean="0">
                <a:latin typeface="Arial" panose="020B0604020202020204" pitchFamily="34" charset="0"/>
                <a:cs typeface="Arial" panose="020B0604020202020204" pitchFamily="34" charset="0"/>
              </a:rPr>
              <a:t>Why?</a:t>
            </a:r>
          </a:p>
          <a:p>
            <a:pPr marL="109728" indent="0" eaLnBrk="1" hangingPunct="1">
              <a:buNone/>
            </a:pPr>
            <a:r>
              <a:rPr lang="en-US" altLang="en-US" sz="2800" b="1" dirty="0">
                <a:latin typeface="Arial" panose="020B0604020202020204" pitchFamily="34" charset="0"/>
                <a:cs typeface="Arial" panose="020B0604020202020204" pitchFamily="34" charset="0"/>
              </a:rPr>
              <a:t>I</a:t>
            </a:r>
            <a:r>
              <a:rPr lang="en-US" altLang="en-US" sz="2800" b="1" dirty="0" smtClean="0">
                <a:latin typeface="Arial" panose="020B0604020202020204" pitchFamily="34" charset="0"/>
                <a:cs typeface="Arial" panose="020B0604020202020204" pitchFamily="34" charset="0"/>
              </a:rPr>
              <a:t>njuries</a:t>
            </a:r>
          </a:p>
          <a:p>
            <a:pPr marL="109728" indent="0" eaLnBrk="1" hangingPunct="1">
              <a:buNone/>
            </a:pPr>
            <a:r>
              <a:rPr lang="en-US" altLang="en-US" sz="2800" b="1" dirty="0" smtClean="0">
                <a:latin typeface="Arial" panose="020B0604020202020204" pitchFamily="34" charset="0"/>
                <a:cs typeface="Arial" panose="020B0604020202020204" pitchFamily="34" charset="0"/>
              </a:rPr>
              <a:t>Notification</a:t>
            </a:r>
          </a:p>
          <a:p>
            <a:pPr marL="109728" indent="0" eaLnBrk="1" hangingPunct="1">
              <a:buNone/>
            </a:pPr>
            <a:r>
              <a:rPr lang="en-US" altLang="en-US" sz="2800" b="1" dirty="0">
                <a:latin typeface="Arial" panose="020B0604020202020204" pitchFamily="34" charset="0"/>
                <a:cs typeface="Arial" panose="020B0604020202020204" pitchFamily="34" charset="0"/>
              </a:rPr>
              <a:t>F</a:t>
            </a:r>
            <a:r>
              <a:rPr lang="en-US" altLang="en-US" sz="2800" b="1" dirty="0" smtClean="0">
                <a:latin typeface="Arial" panose="020B0604020202020204" pitchFamily="34" charset="0"/>
                <a:cs typeface="Arial" panose="020B0604020202020204" pitchFamily="34" charset="0"/>
              </a:rPr>
              <a:t>ollow-up</a:t>
            </a:r>
          </a:p>
        </p:txBody>
      </p:sp>
    </p:spTree>
    <p:extLst>
      <p:ext uri="{BB962C8B-B14F-4D97-AF65-F5344CB8AC3E}">
        <p14:creationId xmlns:p14="http://schemas.microsoft.com/office/powerpoint/2010/main" val="218749889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ctrTitle"/>
          </p:nvPr>
        </p:nvSpPr>
        <p:spPr>
          <a:xfrm>
            <a:off x="685800" y="692697"/>
            <a:ext cx="7772400" cy="2880320"/>
          </a:xfrm>
        </p:spPr>
        <p:txBody>
          <a:bodyPr>
            <a:noAutofit/>
          </a:bodyPr>
          <a:lstStyle/>
          <a:p>
            <a:pPr eaLnBrk="1" hangingPunct="1"/>
            <a:r>
              <a:rPr lang="en-US" altLang="en-US" sz="8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Intermediate Program</a:t>
            </a:r>
            <a:endParaRPr lang="en-CA" altLang="en-US" sz="8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8851" name="Rectangle 5"/>
          <p:cNvSpPr>
            <a:spLocks noGrp="1" noChangeArrowheads="1"/>
          </p:cNvSpPr>
          <p:nvPr>
            <p:ph type="subTitle" idx="1"/>
          </p:nvPr>
        </p:nvSpPr>
        <p:spPr>
          <a:xfrm>
            <a:off x="683568" y="4149080"/>
            <a:ext cx="7772400" cy="936104"/>
          </a:xfrm>
        </p:spPr>
        <p:txBody>
          <a:bodyPr>
            <a:normAutofit fontScale="92500" lnSpcReduction="10000"/>
          </a:bodyPr>
          <a:lstStyle/>
          <a:p>
            <a:pPr algn="l"/>
            <a:r>
              <a:rPr lang="en-US" altLang="en-US" sz="2800" b="1" i="1" dirty="0" smtClean="0">
                <a:solidFill>
                  <a:srgbClr val="00B050"/>
                </a:solidFill>
                <a:latin typeface="Arial" panose="020B0604020202020204" pitchFamily="34" charset="0"/>
                <a:cs typeface="Arial" panose="020B0604020202020204" pitchFamily="34" charset="0"/>
              </a:rPr>
              <a:t>*A </a:t>
            </a:r>
            <a:r>
              <a:rPr lang="en-US" altLang="en-US" sz="2800" b="1" i="1" dirty="0">
                <a:solidFill>
                  <a:srgbClr val="00B050"/>
                </a:solidFill>
                <a:latin typeface="Arial" panose="020B0604020202020204" pitchFamily="34" charset="0"/>
                <a:cs typeface="Arial" panose="020B0604020202020204" pitchFamily="34" charset="0"/>
              </a:rPr>
              <a:t>contract must be signed </a:t>
            </a:r>
            <a:endParaRPr lang="en-US" altLang="en-US" sz="2800" b="1" i="1" dirty="0" smtClean="0">
              <a:solidFill>
                <a:srgbClr val="00B050"/>
              </a:solidFill>
              <a:latin typeface="Arial" panose="020B0604020202020204" pitchFamily="34" charset="0"/>
              <a:cs typeface="Arial" panose="020B0604020202020204" pitchFamily="34" charset="0"/>
            </a:endParaRPr>
          </a:p>
          <a:p>
            <a:pPr algn="l" eaLnBrk="1" hangingPunct="1"/>
            <a:r>
              <a:rPr lang="en-US" altLang="en-US" sz="2800" b="1" i="1" dirty="0" smtClean="0">
                <a:solidFill>
                  <a:srgbClr val="00B050"/>
                </a:solidFill>
                <a:latin typeface="Arial" panose="020B0604020202020204" pitchFamily="34" charset="0"/>
                <a:cs typeface="Arial" panose="020B0604020202020204" pitchFamily="34" charset="0"/>
              </a:rPr>
              <a:t>*Skills must be practiced slowly</a:t>
            </a:r>
            <a:endParaRPr lang="en-US" altLang="en-US" dirty="0" smtClean="0">
              <a:solidFill>
                <a:srgbClr val="00B050"/>
              </a:solidFill>
            </a:endParaRPr>
          </a:p>
        </p:txBody>
      </p:sp>
    </p:spTree>
    <p:extLst>
      <p:ext uri="{BB962C8B-B14F-4D97-AF65-F5344CB8AC3E}">
        <p14:creationId xmlns:p14="http://schemas.microsoft.com/office/powerpoint/2010/main" val="21284338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Principles of Evasion</a:t>
            </a:r>
          </a:p>
        </p:txBody>
      </p:sp>
      <p:sp>
        <p:nvSpPr>
          <p:cNvPr id="80899" name="Rectangle 3"/>
          <p:cNvSpPr>
            <a:spLocks noGrp="1" noChangeArrowheads="1"/>
          </p:cNvSpPr>
          <p:nvPr>
            <p:ph idx="1"/>
          </p:nvPr>
        </p:nvSpPr>
        <p:spPr/>
        <p:txBody>
          <a:bodyPr>
            <a:normAutofit fontScale="92500" lnSpcReduction="10000"/>
          </a:bodyPr>
          <a:lstStyle/>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keep talking</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stay out of the way</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get out of the way</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cover up</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deflect blows and kicks</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call for HELP!</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be patient</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control yourself</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roll with the punch</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escape holding assaults</a:t>
            </a:r>
          </a:p>
        </p:txBody>
      </p:sp>
    </p:spTree>
    <p:extLst>
      <p:ext uri="{BB962C8B-B14F-4D97-AF65-F5344CB8AC3E}">
        <p14:creationId xmlns:p14="http://schemas.microsoft.com/office/powerpoint/2010/main" val="11127590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Captures</a:t>
            </a:r>
          </a:p>
        </p:txBody>
      </p:sp>
      <p:sp>
        <p:nvSpPr>
          <p:cNvPr id="81923" name="Rectangle 3"/>
          <p:cNvSpPr>
            <a:spLocks noGrp="1" noChangeArrowheads="1"/>
          </p:cNvSpPr>
          <p:nvPr>
            <p:ph idx="1"/>
          </p:nvPr>
        </p:nvSpPr>
        <p:spPr>
          <a:xfrm>
            <a:off x="457200" y="1600200"/>
            <a:ext cx="3771900" cy="4530725"/>
          </a:xfrm>
        </p:spPr>
        <p:txBody>
          <a:bodyPr/>
          <a:lstStyle/>
          <a:p>
            <a:pPr eaLnBrk="1" hangingPunct="1">
              <a:buFont typeface="Wingdings" pitchFamily="2" charset="2"/>
              <a:buNone/>
            </a:pPr>
            <a:endParaRPr lang="en-US" altLang="en-US" dirty="0" smtClean="0"/>
          </a:p>
          <a:p>
            <a:pPr eaLnBrk="1" hangingPunct="1">
              <a:buFont typeface="Wingdings" pitchFamily="2" charset="2"/>
              <a:buNone/>
            </a:pPr>
            <a:endParaRPr lang="en-US" altLang="en-US" dirty="0"/>
          </a:p>
          <a:p>
            <a:pPr eaLnBrk="1" hangingPunct="1">
              <a:buFont typeface="Wingdings" pitchFamily="2" charset="2"/>
              <a:buNone/>
            </a:pPr>
            <a:r>
              <a:rPr lang="en-US" altLang="en-US" sz="3800" dirty="0" smtClean="0">
                <a:latin typeface="Arial" panose="020B0604020202020204" pitchFamily="34" charset="0"/>
                <a:cs typeface="Arial" panose="020B0604020202020204" pitchFamily="34" charset="0"/>
              </a:rPr>
              <a:t>Always move toward the Point of Capture</a:t>
            </a:r>
          </a:p>
          <a:p>
            <a:pPr eaLnBrk="1" hangingPunct="1"/>
            <a:endParaRPr lang="en-US" altLang="en-US" sz="3800" dirty="0" smtClean="0"/>
          </a:p>
          <a:p>
            <a:pPr eaLnBrk="1" hangingPunct="1"/>
            <a:endParaRPr lang="en-US" altLang="en-US" dirty="0" smtClean="0"/>
          </a:p>
        </p:txBody>
      </p:sp>
      <p:sp>
        <p:nvSpPr>
          <p:cNvPr id="81924" name="Oval 4"/>
          <p:cNvSpPr>
            <a:spLocks noChangeArrowheads="1"/>
          </p:cNvSpPr>
          <p:nvPr/>
        </p:nvSpPr>
        <p:spPr bwMode="auto">
          <a:xfrm>
            <a:off x="5715000" y="2895600"/>
            <a:ext cx="2209800" cy="2133600"/>
          </a:xfrm>
          <a:prstGeom prst="ellipse">
            <a:avLst/>
          </a:prstGeom>
          <a:noFill/>
          <a:ln w="9525">
            <a:solidFill>
              <a:schemeClr val="tx1"/>
            </a:solidFill>
            <a:round/>
            <a:headEnd/>
            <a:tailEnd/>
          </a:ln>
          <a:effectLst/>
          <a:extLst>
            <a:ext uri="{909E8E84-426E-40DD-AFC4-6F175D3DCCD1}">
              <a14:hiddenFill xmlns:a14="http://schemas.microsoft.com/office/drawing/2010/main">
                <a:solidFill>
                  <a:srgbClr val="FFCC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1925" name="Text Box 5"/>
          <p:cNvSpPr txBox="1">
            <a:spLocks noChangeArrowheads="1"/>
          </p:cNvSpPr>
          <p:nvPr/>
        </p:nvSpPr>
        <p:spPr bwMode="auto">
          <a:xfrm>
            <a:off x="6019800" y="3505200"/>
            <a:ext cx="1676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800" b="1" dirty="0">
                <a:latin typeface="Arial" panose="020B0604020202020204" pitchFamily="34" charset="0"/>
                <a:ea typeface="ＭＳ Ｐゴシック" pitchFamily="-102" charset="-128"/>
                <a:cs typeface="Arial" panose="020B0604020202020204" pitchFamily="34" charset="0"/>
              </a:rPr>
              <a:t>Point of Capture</a:t>
            </a:r>
          </a:p>
        </p:txBody>
      </p:sp>
      <p:sp>
        <p:nvSpPr>
          <p:cNvPr id="69638" name="Line 6"/>
          <p:cNvSpPr>
            <a:spLocks noChangeShapeType="1"/>
          </p:cNvSpPr>
          <p:nvPr/>
        </p:nvSpPr>
        <p:spPr bwMode="auto">
          <a:xfrm>
            <a:off x="4419600" y="3886200"/>
            <a:ext cx="11430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extLst>
      <p:ext uri="{BB962C8B-B14F-4D97-AF65-F5344CB8AC3E}">
        <p14:creationId xmlns:p14="http://schemas.microsoft.com/office/powerpoint/2010/main" val="77366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9638"/>
                                        </p:tgtEl>
                                        <p:attrNameLst>
                                          <p:attrName>style.visibility</p:attrName>
                                        </p:attrNameLst>
                                      </p:cBhvr>
                                      <p:to>
                                        <p:strVal val="visible"/>
                                      </p:to>
                                    </p:set>
                                    <p:anim calcmode="lin" valueType="num">
                                      <p:cBhvr additive="base">
                                        <p:cTn id="7" dur="500" fill="hold"/>
                                        <p:tgtEl>
                                          <p:spTgt spid="69638"/>
                                        </p:tgtEl>
                                        <p:attrNameLst>
                                          <p:attrName>ppt_x</p:attrName>
                                        </p:attrNameLst>
                                      </p:cBhvr>
                                      <p:tavLst>
                                        <p:tav tm="0">
                                          <p:val>
                                            <p:strVal val="0-#ppt_w/2"/>
                                          </p:val>
                                        </p:tav>
                                        <p:tav tm="100000">
                                          <p:val>
                                            <p:strVal val="#ppt_x"/>
                                          </p:val>
                                        </p:tav>
                                      </p:tavLst>
                                    </p:anim>
                                    <p:anim calcmode="lin" valueType="num">
                                      <p:cBhvr additive="base">
                                        <p:cTn id="8" dur="500" fill="hold"/>
                                        <p:tgtEl>
                                          <p:spTgt spid="696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PART Interventions</a:t>
            </a:r>
          </a:p>
        </p:txBody>
      </p:sp>
      <p:sp>
        <p:nvSpPr>
          <p:cNvPr id="8195" name="Rectangle 3"/>
          <p:cNvSpPr>
            <a:spLocks noGrp="1" noChangeArrowheads="1"/>
          </p:cNvSpPr>
          <p:nvPr>
            <p:ph idx="1"/>
          </p:nvPr>
        </p:nvSpPr>
        <p:spPr>
          <a:xfrm>
            <a:off x="457200" y="1844824"/>
            <a:ext cx="8229600" cy="4162467"/>
          </a:xfrm>
        </p:spPr>
        <p:txBody>
          <a:bodyPr>
            <a:normAutofit/>
          </a:bodyPr>
          <a:lstStyle/>
          <a:p>
            <a:pPr eaLnBrk="1" hangingPunct="1">
              <a:buFont typeface="Wingdings" pitchFamily="2" charset="2"/>
              <a:buNone/>
            </a:pPr>
            <a:r>
              <a:rPr lang="en-US" altLang="en-US" sz="2800" dirty="0" smtClean="0">
                <a:latin typeface="Arial" panose="020B0604020202020204" pitchFamily="34" charset="0"/>
                <a:cs typeface="Arial" panose="020B0604020202020204" pitchFamily="34" charset="0"/>
              </a:rPr>
              <a:t>Used when:</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the primary treatment plan doesn’t work;</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the primary back up plan doesn’t work;</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you are facing an immediate threat of injury.</a:t>
            </a:r>
          </a:p>
          <a:p>
            <a:pPr eaLnBrk="1" hangingPunct="1"/>
            <a:endParaRPr lang="en-US" altLang="en-US" sz="2800" dirty="0" smtClean="0">
              <a:latin typeface="Arial" panose="020B0604020202020204" pitchFamily="34" charset="0"/>
              <a:cs typeface="Arial" panose="020B0604020202020204" pitchFamily="34" charset="0"/>
            </a:endParaRPr>
          </a:p>
          <a:p>
            <a:pPr algn="ctr" eaLnBrk="1" hangingPunct="1">
              <a:buFont typeface="Wingdings" pitchFamily="2" charset="2"/>
              <a:buNone/>
            </a:pPr>
            <a:r>
              <a:rPr lang="en-US" altLang="en-US" sz="2800" b="1" dirty="0" smtClean="0">
                <a:latin typeface="Arial" panose="020B0604020202020204" pitchFamily="34" charset="0"/>
                <a:cs typeface="Arial" panose="020B0604020202020204" pitchFamily="34" charset="0"/>
              </a:rPr>
              <a:t>It is important that you stick to the</a:t>
            </a:r>
          </a:p>
          <a:p>
            <a:pPr algn="ctr" eaLnBrk="1" hangingPunct="1">
              <a:buFont typeface="Wingdings" pitchFamily="2" charset="2"/>
              <a:buNone/>
            </a:pPr>
            <a:r>
              <a:rPr lang="en-US" altLang="en-US" sz="2800" b="1" dirty="0" smtClean="0">
                <a:latin typeface="Arial" panose="020B0604020202020204" pitchFamily="34" charset="0"/>
                <a:cs typeface="Arial" panose="020B0604020202020204" pitchFamily="34" charset="0"/>
              </a:rPr>
              <a:t>primary plan for each individual.</a:t>
            </a:r>
          </a:p>
        </p:txBody>
      </p:sp>
    </p:spTree>
    <p:extLst>
      <p:ext uri="{BB962C8B-B14F-4D97-AF65-F5344CB8AC3E}">
        <p14:creationId xmlns:p14="http://schemas.microsoft.com/office/powerpoint/2010/main" val="3935778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Mobility and Warm-up</a:t>
            </a:r>
          </a:p>
        </p:txBody>
      </p:sp>
      <p:sp>
        <p:nvSpPr>
          <p:cNvPr id="83971" name="Rectangle 3"/>
          <p:cNvSpPr>
            <a:spLocks noGrp="1" noChangeArrowheads="1"/>
          </p:cNvSpPr>
          <p:nvPr>
            <p:ph idx="1"/>
          </p:nvPr>
        </p:nvSpPr>
        <p:spPr/>
        <p:txBody>
          <a:bodyPr>
            <a:normAutofit lnSpcReduction="10000"/>
          </a:bodyPr>
          <a:lstStyle/>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stance</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breathing</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neck mobility/shoulder rolls</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toe/heel lifts</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balance</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crouch</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side and back step</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pivot</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kneel</a:t>
            </a:r>
          </a:p>
          <a:p>
            <a:pPr eaLnBrk="1" hangingPunct="1">
              <a:buFont typeface="Wingdings" panose="05000000000000000000" pitchFamily="2" charset="2"/>
              <a:buChar char="§"/>
            </a:pPr>
            <a:r>
              <a:rPr lang="en-US" altLang="en-US" sz="2600" dirty="0" smtClean="0">
                <a:latin typeface="Arial" panose="020B0604020202020204" pitchFamily="34" charset="0"/>
                <a:cs typeface="Arial" panose="020B0604020202020204" pitchFamily="34" charset="0"/>
              </a:rPr>
              <a:t>team steps</a:t>
            </a:r>
          </a:p>
        </p:txBody>
      </p:sp>
    </p:spTree>
    <p:extLst>
      <p:ext uri="{BB962C8B-B14F-4D97-AF65-F5344CB8AC3E}">
        <p14:creationId xmlns:p14="http://schemas.microsoft.com/office/powerpoint/2010/main" val="20119994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Evasions</a:t>
            </a:r>
          </a:p>
        </p:txBody>
      </p:sp>
      <p:sp>
        <p:nvSpPr>
          <p:cNvPr id="82947" name="Rectangle 3"/>
          <p:cNvSpPr>
            <a:spLocks noGrp="1" noChangeArrowheads="1"/>
          </p:cNvSpPr>
          <p:nvPr>
            <p:ph idx="1"/>
          </p:nvPr>
        </p:nvSpPr>
        <p:spPr/>
        <p:txBody>
          <a:bodyPr/>
          <a:lstStyle/>
          <a:p>
            <a:pPr>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talk and evade</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talk, crouch, cover and roll</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talk, crouch, cover roll and close assault</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talk and evade</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escape</a:t>
            </a:r>
          </a:p>
          <a:p>
            <a:pPr eaLnBrk="1" hangingPunct="1">
              <a:buFont typeface="Wingdings" panose="05000000000000000000" pitchFamily="2" charset="2"/>
              <a:buChar char="§"/>
            </a:pPr>
            <a:r>
              <a:rPr lang="en-US" altLang="en-US" sz="2800" dirty="0" smtClean="0">
                <a:latin typeface="Arial" panose="020B0604020202020204" pitchFamily="34" charset="0"/>
                <a:cs typeface="Arial" panose="020B0604020202020204" pitchFamily="34" charset="0"/>
              </a:rPr>
              <a:t>use a shield</a:t>
            </a:r>
          </a:p>
        </p:txBody>
      </p:sp>
    </p:spTree>
    <p:extLst>
      <p:ext uri="{BB962C8B-B14F-4D97-AF65-F5344CB8AC3E}">
        <p14:creationId xmlns:p14="http://schemas.microsoft.com/office/powerpoint/2010/main" val="3811055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Course Background</a:t>
            </a:r>
          </a:p>
        </p:txBody>
      </p:sp>
      <p:sp>
        <p:nvSpPr>
          <p:cNvPr id="9219" name="Rectangle 3"/>
          <p:cNvSpPr>
            <a:spLocks noGrp="1" noChangeArrowheads="1"/>
          </p:cNvSpPr>
          <p:nvPr>
            <p:ph idx="1"/>
          </p:nvPr>
        </p:nvSpPr>
        <p:spPr>
          <a:xfrm>
            <a:off x="457200" y="2060848"/>
            <a:ext cx="8229600" cy="3946443"/>
          </a:xfrm>
        </p:spPr>
        <p:txBody>
          <a:bodyPr>
            <a:normAutofit/>
          </a:bodyPr>
          <a:lstStyle/>
          <a:p>
            <a:pPr algn="ctr" eaLnBrk="1" hangingPunct="1">
              <a:lnSpc>
                <a:spcPct val="90000"/>
              </a:lnSpc>
              <a:buFont typeface="Wingdings" pitchFamily="2" charset="2"/>
              <a:buNone/>
            </a:pPr>
            <a:r>
              <a:rPr lang="en-US" altLang="en-US" sz="3200" b="1" dirty="0" smtClean="0">
                <a:latin typeface="Arial" panose="020B0604020202020204" pitchFamily="34" charset="0"/>
                <a:cs typeface="Arial" panose="020B0604020202020204" pitchFamily="34" charset="0"/>
              </a:rPr>
              <a:t>As agencies assume responsibility</a:t>
            </a:r>
          </a:p>
          <a:p>
            <a:pPr algn="ctr" eaLnBrk="1" hangingPunct="1">
              <a:lnSpc>
                <a:spcPct val="90000"/>
              </a:lnSpc>
              <a:buFont typeface="Wingdings" pitchFamily="2" charset="2"/>
              <a:buNone/>
            </a:pPr>
            <a:r>
              <a:rPr lang="en-US" altLang="en-US" sz="3200" b="1" dirty="0" smtClean="0">
                <a:latin typeface="Arial" panose="020B0604020202020204" pitchFamily="34" charset="0"/>
                <a:cs typeface="Arial" panose="020B0604020202020204" pitchFamily="34" charset="0"/>
              </a:rPr>
              <a:t>for the treatment of people</a:t>
            </a:r>
          </a:p>
          <a:p>
            <a:pPr algn="ctr" eaLnBrk="1" hangingPunct="1">
              <a:lnSpc>
                <a:spcPct val="90000"/>
              </a:lnSpc>
              <a:buFont typeface="Wingdings" pitchFamily="2" charset="2"/>
              <a:buNone/>
            </a:pPr>
            <a:r>
              <a:rPr lang="en-US" altLang="en-US" sz="3200" b="1" dirty="0" smtClean="0">
                <a:latin typeface="Arial" panose="020B0604020202020204" pitchFamily="34" charset="0"/>
                <a:cs typeface="Arial" panose="020B0604020202020204" pitchFamily="34" charset="0"/>
              </a:rPr>
              <a:t>with assaultive behavior,</a:t>
            </a:r>
          </a:p>
          <a:p>
            <a:pPr algn="ctr" eaLnBrk="1" hangingPunct="1">
              <a:lnSpc>
                <a:spcPct val="90000"/>
              </a:lnSpc>
              <a:buFont typeface="Wingdings" pitchFamily="2" charset="2"/>
              <a:buNone/>
            </a:pPr>
            <a:r>
              <a:rPr lang="en-US" altLang="en-US" sz="3200" b="1" dirty="0" smtClean="0">
                <a:latin typeface="Arial" panose="020B0604020202020204" pitchFamily="34" charset="0"/>
                <a:cs typeface="Arial" panose="020B0604020202020204" pitchFamily="34" charset="0"/>
              </a:rPr>
              <a:t>they face a clear pattern of risks.</a:t>
            </a:r>
          </a:p>
          <a:p>
            <a:pPr algn="ctr" eaLnBrk="1" hangingPunct="1">
              <a:lnSpc>
                <a:spcPct val="90000"/>
              </a:lnSpc>
              <a:buFont typeface="Wingdings" pitchFamily="2" charset="2"/>
              <a:buNone/>
            </a:pPr>
            <a:endParaRPr lang="en-US" altLang="en-US" sz="3200" b="1" dirty="0" smtClean="0">
              <a:latin typeface="Arial" panose="020B0604020202020204" pitchFamily="34" charset="0"/>
              <a:cs typeface="Arial" panose="020B0604020202020204" pitchFamily="34" charset="0"/>
            </a:endParaRPr>
          </a:p>
          <a:p>
            <a:pPr algn="ctr" eaLnBrk="1" hangingPunct="1">
              <a:lnSpc>
                <a:spcPct val="90000"/>
              </a:lnSpc>
              <a:buFont typeface="Wingdings" pitchFamily="2" charset="2"/>
              <a:buNone/>
            </a:pPr>
            <a:endParaRPr lang="en-US" altLang="en-US" sz="3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1510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CA" sz="5400" dirty="0" smtClean="0">
                <a:latin typeface="Arial" panose="020B0604020202020204" pitchFamily="34" charset="0"/>
                <a:cs typeface="Arial" panose="020B0604020202020204" pitchFamily="34" charset="0"/>
              </a:rPr>
              <a:t>What are the risks?</a:t>
            </a:r>
            <a:endParaRPr lang="en-CA" sz="5400"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a:bodyPr>
          <a:lstStyle/>
          <a:p>
            <a:pPr>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That the individual will be successful in injuring themselves or others</a:t>
            </a:r>
          </a:p>
          <a:p>
            <a:pPr>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That the staff could be seriously injured during the incident</a:t>
            </a:r>
          </a:p>
          <a:p>
            <a:pPr>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Staff members could contribute to the injury</a:t>
            </a:r>
          </a:p>
          <a:p>
            <a:pPr>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Lack of teamwork could contribute to the injury</a:t>
            </a:r>
          </a:p>
          <a:p>
            <a:pPr>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Managers could contribute to the injury</a:t>
            </a:r>
          </a:p>
          <a:p>
            <a:pPr>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Public censure</a:t>
            </a:r>
          </a:p>
          <a:p>
            <a:pPr>
              <a:buFont typeface="Wingdings" panose="05000000000000000000" pitchFamily="2" charset="2"/>
              <a:buChar char="§"/>
            </a:pPr>
            <a:r>
              <a:rPr lang="en-CA" sz="2800" dirty="0" smtClean="0">
                <a:latin typeface="Arial" panose="020B0604020202020204" pitchFamily="34" charset="0"/>
                <a:cs typeface="Arial" panose="020B0604020202020204" pitchFamily="34" charset="0"/>
              </a:rPr>
              <a:t>Formal penalties from court or legislation</a:t>
            </a:r>
          </a:p>
          <a:p>
            <a:endParaRPr lang="en-CA" sz="2800" dirty="0" smtClean="0">
              <a:latin typeface="Arial" panose="020B0604020202020204" pitchFamily="34" charset="0"/>
              <a:cs typeface="Arial" panose="020B0604020202020204" pitchFamily="34" charset="0"/>
            </a:endParaRPr>
          </a:p>
          <a:p>
            <a:endParaRPr lang="en-CA" sz="2800" dirty="0" smtClean="0">
              <a:latin typeface="Arial" panose="020B0604020202020204" pitchFamily="34" charset="0"/>
              <a:cs typeface="Arial" panose="020B0604020202020204" pitchFamily="34" charset="0"/>
            </a:endParaRPr>
          </a:p>
          <a:p>
            <a:endParaRPr lang="en-CA"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80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en-US" altLang="en-US" sz="5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Disclaimer</a:t>
            </a:r>
          </a:p>
        </p:txBody>
      </p:sp>
      <p:sp>
        <p:nvSpPr>
          <p:cNvPr id="5123" name="Rectangle 3"/>
          <p:cNvSpPr>
            <a:spLocks noGrp="1" noChangeArrowheads="1"/>
          </p:cNvSpPr>
          <p:nvPr>
            <p:ph idx="1"/>
          </p:nvPr>
        </p:nvSpPr>
        <p:spPr/>
        <p:txBody>
          <a:bodyPr>
            <a:normAutofit/>
          </a:bodyPr>
          <a:lstStyle/>
          <a:p>
            <a:pPr eaLnBrk="1" hangingPunct="1">
              <a:lnSpc>
                <a:spcPct val="90000"/>
              </a:lnSpc>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The techniques taught in the </a:t>
            </a:r>
            <a:r>
              <a:rPr lang="en-US" altLang="en-US" sz="3200" b="1" dirty="0" smtClean="0">
                <a:latin typeface="Arial" panose="020B0604020202020204" pitchFamily="34" charset="0"/>
                <a:cs typeface="Arial" panose="020B0604020202020204" pitchFamily="34" charset="0"/>
              </a:rPr>
              <a:t>PART</a:t>
            </a:r>
            <a:r>
              <a:rPr lang="en-US" altLang="en-US" sz="3200" dirty="0" smtClean="0">
                <a:latin typeface="Arial" panose="020B0604020202020204" pitchFamily="34" charset="0"/>
                <a:cs typeface="Arial" panose="020B0604020202020204" pitchFamily="34" charset="0"/>
              </a:rPr>
              <a:t>  workshop have proven safe and effective.</a:t>
            </a:r>
          </a:p>
          <a:p>
            <a:pPr eaLnBrk="1" hangingPunct="1">
              <a:lnSpc>
                <a:spcPct val="90000"/>
              </a:lnSpc>
              <a:buFont typeface="Wingdings" panose="05000000000000000000" pitchFamily="2" charset="2"/>
              <a:buChar char="§"/>
            </a:pPr>
            <a:endParaRPr lang="en-US" altLang="en-US" sz="900" dirty="0" smtClean="0">
              <a:latin typeface="Arial" panose="020B0604020202020204" pitchFamily="34" charset="0"/>
              <a:cs typeface="Arial" panose="020B0604020202020204" pitchFamily="34" charset="0"/>
            </a:endParaRPr>
          </a:p>
          <a:p>
            <a:pPr eaLnBrk="1" hangingPunct="1">
              <a:lnSpc>
                <a:spcPct val="90000"/>
              </a:lnSpc>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Their proper application is the responsibility of all staff involved.</a:t>
            </a:r>
          </a:p>
          <a:p>
            <a:pPr eaLnBrk="1" hangingPunct="1">
              <a:lnSpc>
                <a:spcPct val="90000"/>
              </a:lnSpc>
              <a:buFont typeface="Wingdings" panose="05000000000000000000" pitchFamily="2" charset="2"/>
              <a:buChar char="§"/>
            </a:pPr>
            <a:endParaRPr lang="en-US" altLang="en-US" sz="900" dirty="0" smtClean="0">
              <a:latin typeface="Arial" panose="020B0604020202020204" pitchFamily="34" charset="0"/>
              <a:cs typeface="Arial" panose="020B0604020202020204" pitchFamily="34" charset="0"/>
            </a:endParaRPr>
          </a:p>
          <a:p>
            <a:pPr eaLnBrk="1" hangingPunct="1">
              <a:lnSpc>
                <a:spcPct val="90000"/>
              </a:lnSpc>
              <a:buFont typeface="Wingdings" panose="05000000000000000000" pitchFamily="2" charset="2"/>
              <a:buChar char="§"/>
            </a:pPr>
            <a:r>
              <a:rPr lang="en-US" altLang="en-US" sz="3200" dirty="0" smtClean="0">
                <a:latin typeface="Arial" panose="020B0604020202020204" pitchFamily="34" charset="0"/>
                <a:cs typeface="Arial" panose="020B0604020202020204" pitchFamily="34" charset="0"/>
              </a:rPr>
              <a:t>Instruction cannot be a substitute for professional judgment.</a:t>
            </a:r>
          </a:p>
        </p:txBody>
      </p:sp>
    </p:spTree>
    <p:extLst>
      <p:ext uri="{BB962C8B-B14F-4D97-AF65-F5344CB8AC3E}">
        <p14:creationId xmlns:p14="http://schemas.microsoft.com/office/powerpoint/2010/main" val="3656843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ASWH_PPT Template - OL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Black"/>
        <a:ea typeface=""/>
        <a:cs typeface=""/>
      </a:majorFont>
      <a:minorFont>
        <a:latin typeface="Arial Black"/>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Black"/>
        <a:ea typeface=""/>
        <a:cs typeface=""/>
      </a:majorFont>
      <a:minorFont>
        <a:latin typeface="Arial Black"/>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SASWH_PPT Template - OLD</Template>
  <TotalTime>2074</TotalTime>
  <Words>2781</Words>
  <Application>Microsoft Office PowerPoint</Application>
  <PresentationFormat>On-screen Show (4:3)</PresentationFormat>
  <Paragraphs>476</Paragraphs>
  <Slides>61</Slides>
  <Notes>46</Notes>
  <HiddenSlides>1</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61</vt:i4>
      </vt:variant>
    </vt:vector>
  </HeadingPairs>
  <TitlesOfParts>
    <vt:vector size="65" baseType="lpstr">
      <vt:lpstr>SASWH_PPT Template - OLD</vt:lpstr>
      <vt:lpstr>Custom Design</vt:lpstr>
      <vt:lpstr>Office Theme</vt:lpstr>
      <vt:lpstr>Picture</vt:lpstr>
      <vt:lpstr>PowerPoint Presentation</vt:lpstr>
      <vt:lpstr>Housekeeping Details</vt:lpstr>
      <vt:lpstr>Course Objectives</vt:lpstr>
      <vt:lpstr>PowerPoint Presentation</vt:lpstr>
      <vt:lpstr>Description of Terms</vt:lpstr>
      <vt:lpstr>PART Interventions</vt:lpstr>
      <vt:lpstr>Course Background</vt:lpstr>
      <vt:lpstr>What are the risks?</vt:lpstr>
      <vt:lpstr>Disclaimer</vt:lpstr>
      <vt:lpstr>Course Outline</vt:lpstr>
      <vt:lpstr>Purpose</vt:lpstr>
      <vt:lpstr>Professionalism</vt:lpstr>
      <vt:lpstr>Professionalism</vt:lpstr>
      <vt:lpstr>Preparation</vt:lpstr>
      <vt:lpstr>Self-control</vt:lpstr>
      <vt:lpstr>What Do I Bring?</vt:lpstr>
      <vt:lpstr>Identification</vt:lpstr>
      <vt:lpstr>Legal Model</vt:lpstr>
      <vt:lpstr>Stress Model</vt:lpstr>
      <vt:lpstr>Developmental Model</vt:lpstr>
      <vt:lpstr>Communication Model</vt:lpstr>
      <vt:lpstr>Interactive Model</vt:lpstr>
      <vt:lpstr>Environmental Model</vt:lpstr>
      <vt:lpstr>A Basic Needs Model</vt:lpstr>
      <vt:lpstr>Socio-cultural Model</vt:lpstr>
      <vt:lpstr>Common Knowledge Model</vt:lpstr>
      <vt:lpstr>PowerPoint Presentation</vt:lpstr>
      <vt:lpstr>PowerPoint Presentation</vt:lpstr>
      <vt:lpstr>Fear - Respondent</vt:lpstr>
      <vt:lpstr>Visual Signals</vt:lpstr>
      <vt:lpstr>Auditory Signals</vt:lpstr>
      <vt:lpstr>Confirming History</vt:lpstr>
      <vt:lpstr>Crisis Intervention for Fear</vt:lpstr>
      <vt:lpstr>Frustration – Respondent</vt:lpstr>
      <vt:lpstr>Visual Signals</vt:lpstr>
      <vt:lpstr>Auditory Signals</vt:lpstr>
      <vt:lpstr>Confirming History</vt:lpstr>
      <vt:lpstr>Crisis Intervention for Frustration</vt:lpstr>
      <vt:lpstr>Manipulation - Operant</vt:lpstr>
      <vt:lpstr>Visual</vt:lpstr>
      <vt:lpstr>Auditory Signals</vt:lpstr>
      <vt:lpstr>Confirming History</vt:lpstr>
      <vt:lpstr>Crisis Intervention for Manipulation</vt:lpstr>
      <vt:lpstr>Intimidation</vt:lpstr>
      <vt:lpstr>Visual</vt:lpstr>
      <vt:lpstr>Auditory Signals</vt:lpstr>
      <vt:lpstr>Confirming History</vt:lpstr>
      <vt:lpstr>Crisis Intervention for Intimidation</vt:lpstr>
      <vt:lpstr>Identification - summary</vt:lpstr>
      <vt:lpstr>Identification - summary</vt:lpstr>
      <vt:lpstr>Response</vt:lpstr>
      <vt:lpstr>Principles of Crisis Intervention</vt:lpstr>
      <vt:lpstr>Reasonable Force</vt:lpstr>
      <vt:lpstr>STOP Strategy</vt:lpstr>
      <vt:lpstr>Stress Model</vt:lpstr>
      <vt:lpstr>Recording</vt:lpstr>
      <vt:lpstr>Intermediate Program</vt:lpstr>
      <vt:lpstr>Principles of Evasion</vt:lpstr>
      <vt:lpstr>Captures</vt:lpstr>
      <vt:lpstr>Mobility and Warm-up</vt:lpstr>
      <vt:lpstr>Evasions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Allan Klippenstein</dc:creator>
  <cp:lastModifiedBy>Cory Ouellette</cp:lastModifiedBy>
  <cp:revision>110</cp:revision>
  <dcterms:created xsi:type="dcterms:W3CDTF">2014-12-01T19:53:29Z</dcterms:created>
  <dcterms:modified xsi:type="dcterms:W3CDTF">2015-12-24T16:53:15Z</dcterms:modified>
</cp:coreProperties>
</file>