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74" r:id="rId1"/>
    <p:sldMasterId id="2147484330" r:id="rId2"/>
  </p:sldMasterIdLst>
  <p:notesMasterIdLst>
    <p:notesMasterId r:id="rId157"/>
  </p:notesMasterIdLst>
  <p:handoutMasterIdLst>
    <p:handoutMasterId r:id="rId158"/>
  </p:handoutMasterIdLst>
  <p:sldIdLst>
    <p:sldId id="449" r:id="rId3"/>
    <p:sldId id="450" r:id="rId4"/>
    <p:sldId id="451" r:id="rId5"/>
    <p:sldId id="452" r:id="rId6"/>
    <p:sldId id="453" r:id="rId7"/>
    <p:sldId id="443" r:id="rId8"/>
    <p:sldId id="380" r:id="rId9"/>
    <p:sldId id="371" r:id="rId10"/>
    <p:sldId id="372" r:id="rId11"/>
    <p:sldId id="381" r:id="rId12"/>
    <p:sldId id="383" r:id="rId13"/>
    <p:sldId id="257" r:id="rId14"/>
    <p:sldId id="454" r:id="rId15"/>
    <p:sldId id="455" r:id="rId16"/>
    <p:sldId id="456" r:id="rId17"/>
    <p:sldId id="261" r:id="rId18"/>
    <p:sldId id="384" r:id="rId19"/>
    <p:sldId id="353" r:id="rId20"/>
    <p:sldId id="262" r:id="rId21"/>
    <p:sldId id="385" r:id="rId22"/>
    <p:sldId id="263" r:id="rId23"/>
    <p:sldId id="312" r:id="rId24"/>
    <p:sldId id="352" r:id="rId25"/>
    <p:sldId id="266" r:id="rId26"/>
    <p:sldId id="329" r:id="rId27"/>
    <p:sldId id="446" r:id="rId28"/>
    <p:sldId id="354" r:id="rId29"/>
    <p:sldId id="355" r:id="rId30"/>
    <p:sldId id="332" r:id="rId31"/>
    <p:sldId id="373" r:id="rId32"/>
    <p:sldId id="330" r:id="rId33"/>
    <p:sldId id="356" r:id="rId34"/>
    <p:sldId id="268" r:id="rId35"/>
    <p:sldId id="387" r:id="rId36"/>
    <p:sldId id="333" r:id="rId37"/>
    <p:sldId id="357" r:id="rId38"/>
    <p:sldId id="388" r:id="rId39"/>
    <p:sldId id="375" r:id="rId40"/>
    <p:sldId id="389" r:id="rId41"/>
    <p:sldId id="269" r:id="rId42"/>
    <p:sldId id="376" r:id="rId43"/>
    <p:sldId id="390" r:id="rId44"/>
    <p:sldId id="334" r:id="rId45"/>
    <p:sldId id="391" r:id="rId46"/>
    <p:sldId id="359" r:id="rId47"/>
    <p:sldId id="392" r:id="rId48"/>
    <p:sldId id="360" r:id="rId49"/>
    <p:sldId id="361" r:id="rId50"/>
    <p:sldId id="270" r:id="rId51"/>
    <p:sldId id="271" r:id="rId52"/>
    <p:sldId id="393" r:id="rId53"/>
    <p:sldId id="394" r:id="rId54"/>
    <p:sldId id="442" r:id="rId55"/>
    <p:sldId id="272" r:id="rId56"/>
    <p:sldId id="398" r:id="rId57"/>
    <p:sldId id="395" r:id="rId58"/>
    <p:sldId id="397" r:id="rId59"/>
    <p:sldId id="335" r:id="rId60"/>
    <p:sldId id="399" r:id="rId61"/>
    <p:sldId id="400" r:id="rId62"/>
    <p:sldId id="401" r:id="rId63"/>
    <p:sldId id="402" r:id="rId64"/>
    <p:sldId id="403" r:id="rId65"/>
    <p:sldId id="347" r:id="rId66"/>
    <p:sldId id="336" r:id="rId67"/>
    <p:sldId id="404" r:id="rId68"/>
    <p:sldId id="405" r:id="rId69"/>
    <p:sldId id="406" r:id="rId70"/>
    <p:sldId id="407" r:id="rId71"/>
    <p:sldId id="337" r:id="rId72"/>
    <p:sldId id="408" r:id="rId73"/>
    <p:sldId id="410" r:id="rId74"/>
    <p:sldId id="411" r:id="rId75"/>
    <p:sldId id="367" r:id="rId76"/>
    <p:sldId id="412" r:id="rId77"/>
    <p:sldId id="413" r:id="rId78"/>
    <p:sldId id="278" r:id="rId79"/>
    <p:sldId id="338" r:id="rId80"/>
    <p:sldId id="279" r:id="rId81"/>
    <p:sldId id="339" r:id="rId82"/>
    <p:sldId id="280" r:id="rId83"/>
    <p:sldId id="447" r:id="rId84"/>
    <p:sldId id="340" r:id="rId85"/>
    <p:sldId id="282" r:id="rId86"/>
    <p:sldId id="341" r:id="rId87"/>
    <p:sldId id="283" r:id="rId88"/>
    <p:sldId id="414" r:id="rId89"/>
    <p:sldId id="415" r:id="rId90"/>
    <p:sldId id="416" r:id="rId91"/>
    <p:sldId id="417" r:id="rId92"/>
    <p:sldId id="291" r:id="rId93"/>
    <p:sldId id="418" r:id="rId94"/>
    <p:sldId id="293" r:id="rId95"/>
    <p:sldId id="363" r:id="rId96"/>
    <p:sldId id="294" r:id="rId97"/>
    <p:sldId id="297" r:id="rId98"/>
    <p:sldId id="366" r:id="rId99"/>
    <p:sldId id="419" r:id="rId100"/>
    <p:sldId id="421" r:id="rId101"/>
    <p:sldId id="423" r:id="rId102"/>
    <p:sldId id="422" r:id="rId103"/>
    <p:sldId id="424" r:id="rId104"/>
    <p:sldId id="425" r:id="rId105"/>
    <p:sldId id="426" r:id="rId106"/>
    <p:sldId id="427" r:id="rId107"/>
    <p:sldId id="428" r:id="rId108"/>
    <p:sldId id="433" r:id="rId109"/>
    <p:sldId id="364" r:id="rId110"/>
    <p:sldId id="301" r:id="rId111"/>
    <p:sldId id="429" r:id="rId112"/>
    <p:sldId id="431" r:id="rId113"/>
    <p:sldId id="430" r:id="rId114"/>
    <p:sldId id="432" r:id="rId115"/>
    <p:sldId id="377" r:id="rId116"/>
    <p:sldId id="378" r:id="rId117"/>
    <p:sldId id="434" r:id="rId118"/>
    <p:sldId id="435" r:id="rId119"/>
    <p:sldId id="436" r:id="rId120"/>
    <p:sldId id="457" r:id="rId121"/>
    <p:sldId id="458" r:id="rId122"/>
    <p:sldId id="459" r:id="rId123"/>
    <p:sldId id="460" r:id="rId124"/>
    <p:sldId id="461" r:id="rId125"/>
    <p:sldId id="462" r:id="rId126"/>
    <p:sldId id="464" r:id="rId127"/>
    <p:sldId id="463" r:id="rId128"/>
    <p:sldId id="465" r:id="rId129"/>
    <p:sldId id="467" r:id="rId130"/>
    <p:sldId id="468" r:id="rId131"/>
    <p:sldId id="466" r:id="rId132"/>
    <p:sldId id="469" r:id="rId133"/>
    <p:sldId id="472" r:id="rId134"/>
    <p:sldId id="470" r:id="rId135"/>
    <p:sldId id="471" r:id="rId136"/>
    <p:sldId id="473" r:id="rId137"/>
    <p:sldId id="474" r:id="rId138"/>
    <p:sldId id="475" r:id="rId139"/>
    <p:sldId id="476" r:id="rId140"/>
    <p:sldId id="477" r:id="rId141"/>
    <p:sldId id="302" r:id="rId142"/>
    <p:sldId id="437" r:id="rId143"/>
    <p:sldId id="303" r:id="rId144"/>
    <p:sldId id="304" r:id="rId145"/>
    <p:sldId id="438" r:id="rId146"/>
    <p:sldId id="306" r:id="rId147"/>
    <p:sldId id="305" r:id="rId148"/>
    <p:sldId id="307" r:id="rId149"/>
    <p:sldId id="350" r:id="rId150"/>
    <p:sldId id="351" r:id="rId151"/>
    <p:sldId id="309" r:id="rId152"/>
    <p:sldId id="310" r:id="rId153"/>
    <p:sldId id="379" r:id="rId154"/>
    <p:sldId id="311" r:id="rId155"/>
    <p:sldId id="365" r:id="rId156"/>
  </p:sldIdLst>
  <p:sldSz cx="9144000" cy="6858000" type="screen4x3"/>
  <p:notesSz cx="6954838" cy="92408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2" charset="-128"/>
        <a:cs typeface="+mn-cs"/>
      </a:defRPr>
    </a:lvl5pPr>
    <a:lvl6pPr marL="2286000" algn="l" defTabSz="914400" rtl="0" eaLnBrk="1" latinLnBrk="0" hangingPunct="1">
      <a:defRPr sz="2400" kern="1200">
        <a:solidFill>
          <a:schemeClr val="tx1"/>
        </a:solidFill>
        <a:latin typeface="Arial" charset="0"/>
        <a:ea typeface="ＭＳ Ｐゴシック" pitchFamily="-102" charset="-128"/>
        <a:cs typeface="+mn-cs"/>
      </a:defRPr>
    </a:lvl6pPr>
    <a:lvl7pPr marL="2743200" algn="l" defTabSz="914400" rtl="0" eaLnBrk="1" latinLnBrk="0" hangingPunct="1">
      <a:defRPr sz="2400" kern="1200">
        <a:solidFill>
          <a:schemeClr val="tx1"/>
        </a:solidFill>
        <a:latin typeface="Arial" charset="0"/>
        <a:ea typeface="ＭＳ Ｐゴシック" pitchFamily="-102" charset="-128"/>
        <a:cs typeface="+mn-cs"/>
      </a:defRPr>
    </a:lvl7pPr>
    <a:lvl8pPr marL="3200400" algn="l" defTabSz="914400" rtl="0" eaLnBrk="1" latinLnBrk="0" hangingPunct="1">
      <a:defRPr sz="2400" kern="1200">
        <a:solidFill>
          <a:schemeClr val="tx1"/>
        </a:solidFill>
        <a:latin typeface="Arial" charset="0"/>
        <a:ea typeface="ＭＳ Ｐゴシック" pitchFamily="-102" charset="-128"/>
        <a:cs typeface="+mn-cs"/>
      </a:defRPr>
    </a:lvl8pPr>
    <a:lvl9pPr marL="3657600" algn="l" defTabSz="914400" rtl="0" eaLnBrk="1" latinLnBrk="0" hangingPunct="1">
      <a:defRPr sz="2400" kern="1200">
        <a:solidFill>
          <a:schemeClr val="tx1"/>
        </a:solidFill>
        <a:latin typeface="Arial" charset="0"/>
        <a:ea typeface="ＭＳ Ｐゴシック" pitchFamily="-10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0C0C0"/>
    <a:srgbClr val="FFCC00"/>
    <a:srgbClr val="335999"/>
    <a:srgbClr val="1F4585"/>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73535" autoAdjust="0"/>
  </p:normalViewPr>
  <p:slideViewPr>
    <p:cSldViewPr>
      <p:cViewPr varScale="1">
        <p:scale>
          <a:sx n="48" d="100"/>
          <a:sy n="48" d="100"/>
        </p:scale>
        <p:origin x="1816" y="4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8" d="100"/>
        <a:sy n="88" d="100"/>
      </p:scale>
      <p:origin x="0" y="0"/>
    </p:cViewPr>
  </p:sorterViewPr>
  <p:notesViewPr>
    <p:cSldViewPr>
      <p:cViewPr varScale="1">
        <p:scale>
          <a:sx n="50" d="100"/>
          <a:sy n="50" d="100"/>
        </p:scale>
        <p:origin x="2237" y="29"/>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slide" Target="slides/slide151.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FB172-4726-4A96-B45C-AC7F6CA6609C}" type="doc">
      <dgm:prSet loTypeId="urn:microsoft.com/office/officeart/2005/8/layout/pyramid1" loCatId="pyramid" qsTypeId="urn:microsoft.com/office/officeart/2005/8/quickstyle/simple1" qsCatId="simple" csTypeId="urn:microsoft.com/office/officeart/2005/8/colors/colorful1" csCatId="colorful" phldr="1"/>
      <dgm:spPr/>
    </dgm:pt>
    <dgm:pt modelId="{90434F26-FADF-4501-BEFF-30BC525644E1}">
      <dgm:prSet phldrT="[Text]"/>
      <dgm:spPr/>
      <dgm:t>
        <a:bodyPr/>
        <a:lstStyle/>
        <a:p>
          <a:r>
            <a:rPr lang="en-CA"/>
            <a:t>Self-Actualization</a:t>
          </a:r>
        </a:p>
      </dgm:t>
    </dgm:pt>
    <dgm:pt modelId="{8374A732-DB1C-4A27-BF2F-FAB1CD61344C}" type="parTrans" cxnId="{6DABABAA-31D8-4CA2-BB20-F4E29937DC15}">
      <dgm:prSet/>
      <dgm:spPr/>
      <dgm:t>
        <a:bodyPr/>
        <a:lstStyle/>
        <a:p>
          <a:endParaRPr lang="en-CA"/>
        </a:p>
      </dgm:t>
    </dgm:pt>
    <dgm:pt modelId="{725D522E-DEF7-4C8C-B2F4-3A4219054270}" type="sibTrans" cxnId="{6DABABAA-31D8-4CA2-BB20-F4E29937DC15}">
      <dgm:prSet/>
      <dgm:spPr/>
      <dgm:t>
        <a:bodyPr/>
        <a:lstStyle/>
        <a:p>
          <a:endParaRPr lang="en-CA"/>
        </a:p>
      </dgm:t>
    </dgm:pt>
    <dgm:pt modelId="{B2C39ACB-EDE0-4AFC-AD16-E48D2935AAE9}">
      <dgm:prSet phldrT="[Text]"/>
      <dgm:spPr/>
      <dgm:t>
        <a:bodyPr/>
        <a:lstStyle/>
        <a:p>
          <a:r>
            <a:rPr lang="en-CA"/>
            <a:t>Self Esteem</a:t>
          </a:r>
        </a:p>
      </dgm:t>
    </dgm:pt>
    <dgm:pt modelId="{BD03926F-5943-4A6F-8FFD-66F15627C29F}" type="parTrans" cxnId="{72A9BE1F-F38F-495B-9D96-0670E9EC772B}">
      <dgm:prSet/>
      <dgm:spPr/>
      <dgm:t>
        <a:bodyPr/>
        <a:lstStyle/>
        <a:p>
          <a:endParaRPr lang="en-CA"/>
        </a:p>
      </dgm:t>
    </dgm:pt>
    <dgm:pt modelId="{514605E3-E754-4BCF-830C-7A9C931ED205}" type="sibTrans" cxnId="{72A9BE1F-F38F-495B-9D96-0670E9EC772B}">
      <dgm:prSet/>
      <dgm:spPr/>
      <dgm:t>
        <a:bodyPr/>
        <a:lstStyle/>
        <a:p>
          <a:endParaRPr lang="en-CA"/>
        </a:p>
      </dgm:t>
    </dgm:pt>
    <dgm:pt modelId="{C396A4C2-8FCF-45BF-81CC-892373327ECE}">
      <dgm:prSet phldrT="[Text]"/>
      <dgm:spPr/>
      <dgm:t>
        <a:bodyPr/>
        <a:lstStyle/>
        <a:p>
          <a:r>
            <a:rPr lang="en-CA"/>
            <a:t>Love</a:t>
          </a:r>
        </a:p>
      </dgm:t>
    </dgm:pt>
    <dgm:pt modelId="{41589722-B538-4E49-9691-7CA3B7C58A4C}" type="parTrans" cxnId="{46AFA2A3-63A1-45D4-BA93-4A779FB0589A}">
      <dgm:prSet/>
      <dgm:spPr/>
      <dgm:t>
        <a:bodyPr/>
        <a:lstStyle/>
        <a:p>
          <a:endParaRPr lang="en-CA"/>
        </a:p>
      </dgm:t>
    </dgm:pt>
    <dgm:pt modelId="{D4522A41-CA05-4617-B65B-51828250CBB9}" type="sibTrans" cxnId="{46AFA2A3-63A1-45D4-BA93-4A779FB0589A}">
      <dgm:prSet/>
      <dgm:spPr/>
      <dgm:t>
        <a:bodyPr/>
        <a:lstStyle/>
        <a:p>
          <a:endParaRPr lang="en-CA"/>
        </a:p>
      </dgm:t>
    </dgm:pt>
    <dgm:pt modelId="{6CD6A8BE-84FB-489B-8A5B-22DB7B8122CB}">
      <dgm:prSet phldrT="[Text]"/>
      <dgm:spPr/>
      <dgm:t>
        <a:bodyPr/>
        <a:lstStyle/>
        <a:p>
          <a:r>
            <a:rPr lang="en-CA"/>
            <a:t>Belonging</a:t>
          </a:r>
        </a:p>
      </dgm:t>
    </dgm:pt>
    <dgm:pt modelId="{647BC355-DF5E-4D96-A07F-100C884F8E56}" type="parTrans" cxnId="{8CC92A3C-5CD5-4002-9EDF-8190138B53BA}">
      <dgm:prSet/>
      <dgm:spPr/>
      <dgm:t>
        <a:bodyPr/>
        <a:lstStyle/>
        <a:p>
          <a:endParaRPr lang="en-CA"/>
        </a:p>
      </dgm:t>
    </dgm:pt>
    <dgm:pt modelId="{EA2C8397-C0BC-4C96-A7C3-2E4685D9F2A0}" type="sibTrans" cxnId="{8CC92A3C-5CD5-4002-9EDF-8190138B53BA}">
      <dgm:prSet/>
      <dgm:spPr/>
      <dgm:t>
        <a:bodyPr/>
        <a:lstStyle/>
        <a:p>
          <a:endParaRPr lang="en-CA"/>
        </a:p>
      </dgm:t>
    </dgm:pt>
    <dgm:pt modelId="{E23CA67E-A463-455B-9858-CA43A8A2B922}">
      <dgm:prSet phldrT="[Text]"/>
      <dgm:spPr/>
      <dgm:t>
        <a:bodyPr/>
        <a:lstStyle/>
        <a:p>
          <a:r>
            <a:rPr lang="en-CA"/>
            <a:t>Safety</a:t>
          </a:r>
        </a:p>
      </dgm:t>
    </dgm:pt>
    <dgm:pt modelId="{43512FED-8C3A-4D96-8741-4681F898CBDB}" type="parTrans" cxnId="{186FEE87-C089-4787-90DC-E96DC264950C}">
      <dgm:prSet/>
      <dgm:spPr/>
      <dgm:t>
        <a:bodyPr/>
        <a:lstStyle/>
        <a:p>
          <a:endParaRPr lang="en-CA"/>
        </a:p>
      </dgm:t>
    </dgm:pt>
    <dgm:pt modelId="{70B56827-C976-4D97-8C61-F8600491E3B3}" type="sibTrans" cxnId="{186FEE87-C089-4787-90DC-E96DC264950C}">
      <dgm:prSet/>
      <dgm:spPr/>
      <dgm:t>
        <a:bodyPr/>
        <a:lstStyle/>
        <a:p>
          <a:endParaRPr lang="en-CA"/>
        </a:p>
      </dgm:t>
    </dgm:pt>
    <dgm:pt modelId="{4CE82EF1-7032-434D-B7B7-E83FD24A574A}">
      <dgm:prSet phldrT="[Text]"/>
      <dgm:spPr/>
      <dgm:t>
        <a:bodyPr/>
        <a:lstStyle/>
        <a:p>
          <a:r>
            <a:rPr lang="en-CA"/>
            <a:t>Survival Needs</a:t>
          </a:r>
        </a:p>
      </dgm:t>
    </dgm:pt>
    <dgm:pt modelId="{98A845F6-C080-4201-B4C1-1302A1EBDDD7}" type="parTrans" cxnId="{D54E2A18-B26D-4A9E-BB2B-1C581D802AE8}">
      <dgm:prSet/>
      <dgm:spPr/>
      <dgm:t>
        <a:bodyPr/>
        <a:lstStyle/>
        <a:p>
          <a:endParaRPr lang="en-CA"/>
        </a:p>
      </dgm:t>
    </dgm:pt>
    <dgm:pt modelId="{FB1B9EE1-805D-46D0-9C0C-A515CA4ED367}" type="sibTrans" cxnId="{D54E2A18-B26D-4A9E-BB2B-1C581D802AE8}">
      <dgm:prSet/>
      <dgm:spPr/>
      <dgm:t>
        <a:bodyPr/>
        <a:lstStyle/>
        <a:p>
          <a:endParaRPr lang="en-CA"/>
        </a:p>
      </dgm:t>
    </dgm:pt>
    <dgm:pt modelId="{72240862-9452-41E6-8D38-7EC5221D48FC}" type="pres">
      <dgm:prSet presAssocID="{DB5FB172-4726-4A96-B45C-AC7F6CA6609C}" presName="Name0" presStyleCnt="0">
        <dgm:presLayoutVars>
          <dgm:dir/>
          <dgm:animLvl val="lvl"/>
          <dgm:resizeHandles val="exact"/>
        </dgm:presLayoutVars>
      </dgm:prSet>
      <dgm:spPr/>
    </dgm:pt>
    <dgm:pt modelId="{BF3C07B0-4406-42F3-A234-A66B221A2C34}" type="pres">
      <dgm:prSet presAssocID="{90434F26-FADF-4501-BEFF-30BC525644E1}" presName="Name8" presStyleCnt="0"/>
      <dgm:spPr/>
    </dgm:pt>
    <dgm:pt modelId="{B28ED13A-1471-4FE9-961A-18D2A2B63F2F}" type="pres">
      <dgm:prSet presAssocID="{90434F26-FADF-4501-BEFF-30BC525644E1}" presName="level" presStyleLbl="node1" presStyleIdx="0" presStyleCnt="6">
        <dgm:presLayoutVars>
          <dgm:chMax val="1"/>
          <dgm:bulletEnabled val="1"/>
        </dgm:presLayoutVars>
      </dgm:prSet>
      <dgm:spPr/>
      <dgm:t>
        <a:bodyPr/>
        <a:lstStyle/>
        <a:p>
          <a:endParaRPr lang="en-CA"/>
        </a:p>
      </dgm:t>
    </dgm:pt>
    <dgm:pt modelId="{F1916C4A-7849-452A-83BA-4EFADA6FEF24}" type="pres">
      <dgm:prSet presAssocID="{90434F26-FADF-4501-BEFF-30BC525644E1}" presName="levelTx" presStyleLbl="revTx" presStyleIdx="0" presStyleCnt="0">
        <dgm:presLayoutVars>
          <dgm:chMax val="1"/>
          <dgm:bulletEnabled val="1"/>
        </dgm:presLayoutVars>
      </dgm:prSet>
      <dgm:spPr/>
      <dgm:t>
        <a:bodyPr/>
        <a:lstStyle/>
        <a:p>
          <a:endParaRPr lang="en-CA"/>
        </a:p>
      </dgm:t>
    </dgm:pt>
    <dgm:pt modelId="{6EEB7E84-9477-472B-AEFF-3C868F5D767C}" type="pres">
      <dgm:prSet presAssocID="{B2C39ACB-EDE0-4AFC-AD16-E48D2935AAE9}" presName="Name8" presStyleCnt="0"/>
      <dgm:spPr/>
    </dgm:pt>
    <dgm:pt modelId="{C1BDEA57-A8F4-4F66-8CBC-AEC63CB22051}" type="pres">
      <dgm:prSet presAssocID="{B2C39ACB-EDE0-4AFC-AD16-E48D2935AAE9}" presName="level" presStyleLbl="node1" presStyleIdx="1" presStyleCnt="6">
        <dgm:presLayoutVars>
          <dgm:chMax val="1"/>
          <dgm:bulletEnabled val="1"/>
        </dgm:presLayoutVars>
      </dgm:prSet>
      <dgm:spPr/>
      <dgm:t>
        <a:bodyPr/>
        <a:lstStyle/>
        <a:p>
          <a:endParaRPr lang="en-CA"/>
        </a:p>
      </dgm:t>
    </dgm:pt>
    <dgm:pt modelId="{1CD37C81-3269-45FC-BFEF-5F0B36D80539}" type="pres">
      <dgm:prSet presAssocID="{B2C39ACB-EDE0-4AFC-AD16-E48D2935AAE9}" presName="levelTx" presStyleLbl="revTx" presStyleIdx="0" presStyleCnt="0">
        <dgm:presLayoutVars>
          <dgm:chMax val="1"/>
          <dgm:bulletEnabled val="1"/>
        </dgm:presLayoutVars>
      </dgm:prSet>
      <dgm:spPr/>
      <dgm:t>
        <a:bodyPr/>
        <a:lstStyle/>
        <a:p>
          <a:endParaRPr lang="en-CA"/>
        </a:p>
      </dgm:t>
    </dgm:pt>
    <dgm:pt modelId="{3165119A-4755-499F-9D93-DF55CA70B018}" type="pres">
      <dgm:prSet presAssocID="{C396A4C2-8FCF-45BF-81CC-892373327ECE}" presName="Name8" presStyleCnt="0"/>
      <dgm:spPr/>
    </dgm:pt>
    <dgm:pt modelId="{6515F743-FD5B-4D99-A0F6-AE4FB1185B1A}" type="pres">
      <dgm:prSet presAssocID="{C396A4C2-8FCF-45BF-81CC-892373327ECE}" presName="level" presStyleLbl="node1" presStyleIdx="2" presStyleCnt="6">
        <dgm:presLayoutVars>
          <dgm:chMax val="1"/>
          <dgm:bulletEnabled val="1"/>
        </dgm:presLayoutVars>
      </dgm:prSet>
      <dgm:spPr/>
      <dgm:t>
        <a:bodyPr/>
        <a:lstStyle/>
        <a:p>
          <a:endParaRPr lang="en-CA"/>
        </a:p>
      </dgm:t>
    </dgm:pt>
    <dgm:pt modelId="{90B77814-91E7-4EF7-B446-FEEF2611C42E}" type="pres">
      <dgm:prSet presAssocID="{C396A4C2-8FCF-45BF-81CC-892373327ECE}" presName="levelTx" presStyleLbl="revTx" presStyleIdx="0" presStyleCnt="0">
        <dgm:presLayoutVars>
          <dgm:chMax val="1"/>
          <dgm:bulletEnabled val="1"/>
        </dgm:presLayoutVars>
      </dgm:prSet>
      <dgm:spPr/>
      <dgm:t>
        <a:bodyPr/>
        <a:lstStyle/>
        <a:p>
          <a:endParaRPr lang="en-CA"/>
        </a:p>
      </dgm:t>
    </dgm:pt>
    <dgm:pt modelId="{CE276874-6E02-4869-8B8D-83BC4AB0AD7F}" type="pres">
      <dgm:prSet presAssocID="{6CD6A8BE-84FB-489B-8A5B-22DB7B8122CB}" presName="Name8" presStyleCnt="0"/>
      <dgm:spPr/>
    </dgm:pt>
    <dgm:pt modelId="{83A226C5-4FCE-4896-AE60-396687FC249B}" type="pres">
      <dgm:prSet presAssocID="{6CD6A8BE-84FB-489B-8A5B-22DB7B8122CB}" presName="level" presStyleLbl="node1" presStyleIdx="3" presStyleCnt="6">
        <dgm:presLayoutVars>
          <dgm:chMax val="1"/>
          <dgm:bulletEnabled val="1"/>
        </dgm:presLayoutVars>
      </dgm:prSet>
      <dgm:spPr/>
      <dgm:t>
        <a:bodyPr/>
        <a:lstStyle/>
        <a:p>
          <a:endParaRPr lang="en-CA"/>
        </a:p>
      </dgm:t>
    </dgm:pt>
    <dgm:pt modelId="{C9EC70EE-5748-4891-B7E8-7D8ECDBBC3EC}" type="pres">
      <dgm:prSet presAssocID="{6CD6A8BE-84FB-489B-8A5B-22DB7B8122CB}" presName="levelTx" presStyleLbl="revTx" presStyleIdx="0" presStyleCnt="0">
        <dgm:presLayoutVars>
          <dgm:chMax val="1"/>
          <dgm:bulletEnabled val="1"/>
        </dgm:presLayoutVars>
      </dgm:prSet>
      <dgm:spPr/>
      <dgm:t>
        <a:bodyPr/>
        <a:lstStyle/>
        <a:p>
          <a:endParaRPr lang="en-CA"/>
        </a:p>
      </dgm:t>
    </dgm:pt>
    <dgm:pt modelId="{6E6C5A54-5E2C-4AF5-924D-F533222F2730}" type="pres">
      <dgm:prSet presAssocID="{E23CA67E-A463-455B-9858-CA43A8A2B922}" presName="Name8" presStyleCnt="0"/>
      <dgm:spPr/>
    </dgm:pt>
    <dgm:pt modelId="{E1BFA8AA-BD79-4E4C-B0E7-73BD1E4D6B86}" type="pres">
      <dgm:prSet presAssocID="{E23CA67E-A463-455B-9858-CA43A8A2B922}" presName="level" presStyleLbl="node1" presStyleIdx="4" presStyleCnt="6">
        <dgm:presLayoutVars>
          <dgm:chMax val="1"/>
          <dgm:bulletEnabled val="1"/>
        </dgm:presLayoutVars>
      </dgm:prSet>
      <dgm:spPr/>
      <dgm:t>
        <a:bodyPr/>
        <a:lstStyle/>
        <a:p>
          <a:endParaRPr lang="en-CA"/>
        </a:p>
      </dgm:t>
    </dgm:pt>
    <dgm:pt modelId="{B1800603-3D70-4568-BD40-1A400EBBC170}" type="pres">
      <dgm:prSet presAssocID="{E23CA67E-A463-455B-9858-CA43A8A2B922}" presName="levelTx" presStyleLbl="revTx" presStyleIdx="0" presStyleCnt="0">
        <dgm:presLayoutVars>
          <dgm:chMax val="1"/>
          <dgm:bulletEnabled val="1"/>
        </dgm:presLayoutVars>
      </dgm:prSet>
      <dgm:spPr/>
      <dgm:t>
        <a:bodyPr/>
        <a:lstStyle/>
        <a:p>
          <a:endParaRPr lang="en-CA"/>
        </a:p>
      </dgm:t>
    </dgm:pt>
    <dgm:pt modelId="{41415D98-1E78-4C53-9856-143502D05F44}" type="pres">
      <dgm:prSet presAssocID="{4CE82EF1-7032-434D-B7B7-E83FD24A574A}" presName="Name8" presStyleCnt="0"/>
      <dgm:spPr/>
    </dgm:pt>
    <dgm:pt modelId="{2AB0BC6C-E98F-46AF-B743-401AE28D786A}" type="pres">
      <dgm:prSet presAssocID="{4CE82EF1-7032-434D-B7B7-E83FD24A574A}" presName="level" presStyleLbl="node1" presStyleIdx="5" presStyleCnt="6">
        <dgm:presLayoutVars>
          <dgm:chMax val="1"/>
          <dgm:bulletEnabled val="1"/>
        </dgm:presLayoutVars>
      </dgm:prSet>
      <dgm:spPr/>
      <dgm:t>
        <a:bodyPr/>
        <a:lstStyle/>
        <a:p>
          <a:endParaRPr lang="en-CA"/>
        </a:p>
      </dgm:t>
    </dgm:pt>
    <dgm:pt modelId="{B0650B20-8F77-4A2B-A9CB-09656709AECD}" type="pres">
      <dgm:prSet presAssocID="{4CE82EF1-7032-434D-B7B7-E83FD24A574A}" presName="levelTx" presStyleLbl="revTx" presStyleIdx="0" presStyleCnt="0">
        <dgm:presLayoutVars>
          <dgm:chMax val="1"/>
          <dgm:bulletEnabled val="1"/>
        </dgm:presLayoutVars>
      </dgm:prSet>
      <dgm:spPr/>
      <dgm:t>
        <a:bodyPr/>
        <a:lstStyle/>
        <a:p>
          <a:endParaRPr lang="en-CA"/>
        </a:p>
      </dgm:t>
    </dgm:pt>
  </dgm:ptLst>
  <dgm:cxnLst>
    <dgm:cxn modelId="{A64B57AA-645E-40B2-AB20-E1532437BB19}" type="presOf" srcId="{B2C39ACB-EDE0-4AFC-AD16-E48D2935AAE9}" destId="{C1BDEA57-A8F4-4F66-8CBC-AEC63CB22051}" srcOrd="0" destOrd="0" presId="urn:microsoft.com/office/officeart/2005/8/layout/pyramid1"/>
    <dgm:cxn modelId="{D98F03E0-8F68-42BE-A5ED-A023632C853E}" type="presOf" srcId="{90434F26-FADF-4501-BEFF-30BC525644E1}" destId="{B28ED13A-1471-4FE9-961A-18D2A2B63F2F}" srcOrd="0" destOrd="0" presId="urn:microsoft.com/office/officeart/2005/8/layout/pyramid1"/>
    <dgm:cxn modelId="{5F4ABD72-2ADF-4BC9-B8B4-BCDFE7EDA726}" type="presOf" srcId="{DB5FB172-4726-4A96-B45C-AC7F6CA6609C}" destId="{72240862-9452-41E6-8D38-7EC5221D48FC}" srcOrd="0" destOrd="0" presId="urn:microsoft.com/office/officeart/2005/8/layout/pyramid1"/>
    <dgm:cxn modelId="{9268946A-F70A-417E-9A32-845624364BC0}" type="presOf" srcId="{B2C39ACB-EDE0-4AFC-AD16-E48D2935AAE9}" destId="{1CD37C81-3269-45FC-BFEF-5F0B36D80539}" srcOrd="1" destOrd="0" presId="urn:microsoft.com/office/officeart/2005/8/layout/pyramid1"/>
    <dgm:cxn modelId="{8CC92A3C-5CD5-4002-9EDF-8190138B53BA}" srcId="{DB5FB172-4726-4A96-B45C-AC7F6CA6609C}" destId="{6CD6A8BE-84FB-489B-8A5B-22DB7B8122CB}" srcOrd="3" destOrd="0" parTransId="{647BC355-DF5E-4D96-A07F-100C884F8E56}" sibTransId="{EA2C8397-C0BC-4C96-A7C3-2E4685D9F2A0}"/>
    <dgm:cxn modelId="{9E7FAEFB-8A3C-4AF1-B85F-75C765F909BA}" type="presOf" srcId="{E23CA67E-A463-455B-9858-CA43A8A2B922}" destId="{B1800603-3D70-4568-BD40-1A400EBBC170}" srcOrd="1" destOrd="0" presId="urn:microsoft.com/office/officeart/2005/8/layout/pyramid1"/>
    <dgm:cxn modelId="{F334ED9A-28D6-4B99-AD63-01882F297FDF}" type="presOf" srcId="{90434F26-FADF-4501-BEFF-30BC525644E1}" destId="{F1916C4A-7849-452A-83BA-4EFADA6FEF24}" srcOrd="1" destOrd="0" presId="urn:microsoft.com/office/officeart/2005/8/layout/pyramid1"/>
    <dgm:cxn modelId="{0EDDA3D0-548B-4A46-A8E1-F2FE36381E4E}" type="presOf" srcId="{4CE82EF1-7032-434D-B7B7-E83FD24A574A}" destId="{B0650B20-8F77-4A2B-A9CB-09656709AECD}" srcOrd="1" destOrd="0" presId="urn:microsoft.com/office/officeart/2005/8/layout/pyramid1"/>
    <dgm:cxn modelId="{D54E2A18-B26D-4A9E-BB2B-1C581D802AE8}" srcId="{DB5FB172-4726-4A96-B45C-AC7F6CA6609C}" destId="{4CE82EF1-7032-434D-B7B7-E83FD24A574A}" srcOrd="5" destOrd="0" parTransId="{98A845F6-C080-4201-B4C1-1302A1EBDDD7}" sibTransId="{FB1B9EE1-805D-46D0-9C0C-A515CA4ED367}"/>
    <dgm:cxn modelId="{F48D5AFB-3FF9-4B49-A3A0-30189B1CB929}" type="presOf" srcId="{4CE82EF1-7032-434D-B7B7-E83FD24A574A}" destId="{2AB0BC6C-E98F-46AF-B743-401AE28D786A}" srcOrd="0" destOrd="0" presId="urn:microsoft.com/office/officeart/2005/8/layout/pyramid1"/>
    <dgm:cxn modelId="{72A9BE1F-F38F-495B-9D96-0670E9EC772B}" srcId="{DB5FB172-4726-4A96-B45C-AC7F6CA6609C}" destId="{B2C39ACB-EDE0-4AFC-AD16-E48D2935AAE9}" srcOrd="1" destOrd="0" parTransId="{BD03926F-5943-4A6F-8FFD-66F15627C29F}" sibTransId="{514605E3-E754-4BCF-830C-7A9C931ED205}"/>
    <dgm:cxn modelId="{46AFA2A3-63A1-45D4-BA93-4A779FB0589A}" srcId="{DB5FB172-4726-4A96-B45C-AC7F6CA6609C}" destId="{C396A4C2-8FCF-45BF-81CC-892373327ECE}" srcOrd="2" destOrd="0" parTransId="{41589722-B538-4E49-9691-7CA3B7C58A4C}" sibTransId="{D4522A41-CA05-4617-B65B-51828250CBB9}"/>
    <dgm:cxn modelId="{5007F22B-E337-4DFD-8ED9-6FBD0CCF7E80}" type="presOf" srcId="{C396A4C2-8FCF-45BF-81CC-892373327ECE}" destId="{6515F743-FD5B-4D99-A0F6-AE4FB1185B1A}" srcOrd="0" destOrd="0" presId="urn:microsoft.com/office/officeart/2005/8/layout/pyramid1"/>
    <dgm:cxn modelId="{3C119B3C-1144-4EA5-B02B-87FBCAC8A511}" type="presOf" srcId="{6CD6A8BE-84FB-489B-8A5B-22DB7B8122CB}" destId="{C9EC70EE-5748-4891-B7E8-7D8ECDBBC3EC}" srcOrd="1" destOrd="0" presId="urn:microsoft.com/office/officeart/2005/8/layout/pyramid1"/>
    <dgm:cxn modelId="{6DABABAA-31D8-4CA2-BB20-F4E29937DC15}" srcId="{DB5FB172-4726-4A96-B45C-AC7F6CA6609C}" destId="{90434F26-FADF-4501-BEFF-30BC525644E1}" srcOrd="0" destOrd="0" parTransId="{8374A732-DB1C-4A27-BF2F-FAB1CD61344C}" sibTransId="{725D522E-DEF7-4C8C-B2F4-3A4219054270}"/>
    <dgm:cxn modelId="{7ED0CDE9-834B-4ECF-8AD9-6515A190D457}" type="presOf" srcId="{E23CA67E-A463-455B-9858-CA43A8A2B922}" destId="{E1BFA8AA-BD79-4E4C-B0E7-73BD1E4D6B86}" srcOrd="0" destOrd="0" presId="urn:microsoft.com/office/officeart/2005/8/layout/pyramid1"/>
    <dgm:cxn modelId="{872BA1BE-8880-4C8F-BF48-6166EFF1D99C}" type="presOf" srcId="{C396A4C2-8FCF-45BF-81CC-892373327ECE}" destId="{90B77814-91E7-4EF7-B446-FEEF2611C42E}" srcOrd="1" destOrd="0" presId="urn:microsoft.com/office/officeart/2005/8/layout/pyramid1"/>
    <dgm:cxn modelId="{186FEE87-C089-4787-90DC-E96DC264950C}" srcId="{DB5FB172-4726-4A96-B45C-AC7F6CA6609C}" destId="{E23CA67E-A463-455B-9858-CA43A8A2B922}" srcOrd="4" destOrd="0" parTransId="{43512FED-8C3A-4D96-8741-4681F898CBDB}" sibTransId="{70B56827-C976-4D97-8C61-F8600491E3B3}"/>
    <dgm:cxn modelId="{8EF0470E-097B-4810-B56F-245E77F9E09E}" type="presOf" srcId="{6CD6A8BE-84FB-489B-8A5B-22DB7B8122CB}" destId="{83A226C5-4FCE-4896-AE60-396687FC249B}" srcOrd="0" destOrd="0" presId="urn:microsoft.com/office/officeart/2005/8/layout/pyramid1"/>
    <dgm:cxn modelId="{F21B3938-3943-4392-B8CC-ABCB7DEFDC1A}" type="presParOf" srcId="{72240862-9452-41E6-8D38-7EC5221D48FC}" destId="{BF3C07B0-4406-42F3-A234-A66B221A2C34}" srcOrd="0" destOrd="0" presId="urn:microsoft.com/office/officeart/2005/8/layout/pyramid1"/>
    <dgm:cxn modelId="{55A61CCD-6226-4668-B937-B3C615174BF7}" type="presParOf" srcId="{BF3C07B0-4406-42F3-A234-A66B221A2C34}" destId="{B28ED13A-1471-4FE9-961A-18D2A2B63F2F}" srcOrd="0" destOrd="0" presId="urn:microsoft.com/office/officeart/2005/8/layout/pyramid1"/>
    <dgm:cxn modelId="{B1DC6ECC-BABC-451B-BBA1-8E362F6FEC6F}" type="presParOf" srcId="{BF3C07B0-4406-42F3-A234-A66B221A2C34}" destId="{F1916C4A-7849-452A-83BA-4EFADA6FEF24}" srcOrd="1" destOrd="0" presId="urn:microsoft.com/office/officeart/2005/8/layout/pyramid1"/>
    <dgm:cxn modelId="{396E4963-FDB9-48B5-BF98-F951F6DC3841}" type="presParOf" srcId="{72240862-9452-41E6-8D38-7EC5221D48FC}" destId="{6EEB7E84-9477-472B-AEFF-3C868F5D767C}" srcOrd="1" destOrd="0" presId="urn:microsoft.com/office/officeart/2005/8/layout/pyramid1"/>
    <dgm:cxn modelId="{5CD1DA67-3311-4A2E-9F12-BA9ADB42ACE2}" type="presParOf" srcId="{6EEB7E84-9477-472B-AEFF-3C868F5D767C}" destId="{C1BDEA57-A8F4-4F66-8CBC-AEC63CB22051}" srcOrd="0" destOrd="0" presId="urn:microsoft.com/office/officeart/2005/8/layout/pyramid1"/>
    <dgm:cxn modelId="{946036A5-C09D-4FC9-8961-66B60DCFAC13}" type="presParOf" srcId="{6EEB7E84-9477-472B-AEFF-3C868F5D767C}" destId="{1CD37C81-3269-45FC-BFEF-5F0B36D80539}" srcOrd="1" destOrd="0" presId="urn:microsoft.com/office/officeart/2005/8/layout/pyramid1"/>
    <dgm:cxn modelId="{CC29A04B-D028-4295-9CC3-2B01CF01CB2F}" type="presParOf" srcId="{72240862-9452-41E6-8D38-7EC5221D48FC}" destId="{3165119A-4755-499F-9D93-DF55CA70B018}" srcOrd="2" destOrd="0" presId="urn:microsoft.com/office/officeart/2005/8/layout/pyramid1"/>
    <dgm:cxn modelId="{E01F02C3-6DED-4202-8282-071835D209B3}" type="presParOf" srcId="{3165119A-4755-499F-9D93-DF55CA70B018}" destId="{6515F743-FD5B-4D99-A0F6-AE4FB1185B1A}" srcOrd="0" destOrd="0" presId="urn:microsoft.com/office/officeart/2005/8/layout/pyramid1"/>
    <dgm:cxn modelId="{6258874C-C2C7-4A9F-A90A-5188F6D9B86D}" type="presParOf" srcId="{3165119A-4755-499F-9D93-DF55CA70B018}" destId="{90B77814-91E7-4EF7-B446-FEEF2611C42E}" srcOrd="1" destOrd="0" presId="urn:microsoft.com/office/officeart/2005/8/layout/pyramid1"/>
    <dgm:cxn modelId="{ACBF4E1A-676D-4915-93E6-4592348DC95C}" type="presParOf" srcId="{72240862-9452-41E6-8D38-7EC5221D48FC}" destId="{CE276874-6E02-4869-8B8D-83BC4AB0AD7F}" srcOrd="3" destOrd="0" presId="urn:microsoft.com/office/officeart/2005/8/layout/pyramid1"/>
    <dgm:cxn modelId="{26411A7E-C726-4F0E-89DC-E3C218F95301}" type="presParOf" srcId="{CE276874-6E02-4869-8B8D-83BC4AB0AD7F}" destId="{83A226C5-4FCE-4896-AE60-396687FC249B}" srcOrd="0" destOrd="0" presId="urn:microsoft.com/office/officeart/2005/8/layout/pyramid1"/>
    <dgm:cxn modelId="{45EAC9B2-2A2E-4B4E-AFA0-68637C2D6FB9}" type="presParOf" srcId="{CE276874-6E02-4869-8B8D-83BC4AB0AD7F}" destId="{C9EC70EE-5748-4891-B7E8-7D8ECDBBC3EC}" srcOrd="1" destOrd="0" presId="urn:microsoft.com/office/officeart/2005/8/layout/pyramid1"/>
    <dgm:cxn modelId="{D1CA8482-2B8F-4F40-8B00-83574D4B8222}" type="presParOf" srcId="{72240862-9452-41E6-8D38-7EC5221D48FC}" destId="{6E6C5A54-5E2C-4AF5-924D-F533222F2730}" srcOrd="4" destOrd="0" presId="urn:microsoft.com/office/officeart/2005/8/layout/pyramid1"/>
    <dgm:cxn modelId="{30EC3320-0B48-4A58-84F8-175FE9B14345}" type="presParOf" srcId="{6E6C5A54-5E2C-4AF5-924D-F533222F2730}" destId="{E1BFA8AA-BD79-4E4C-B0E7-73BD1E4D6B86}" srcOrd="0" destOrd="0" presId="urn:microsoft.com/office/officeart/2005/8/layout/pyramid1"/>
    <dgm:cxn modelId="{94FE4C39-E858-437B-A2F4-39EF4EFDB801}" type="presParOf" srcId="{6E6C5A54-5E2C-4AF5-924D-F533222F2730}" destId="{B1800603-3D70-4568-BD40-1A400EBBC170}" srcOrd="1" destOrd="0" presId="urn:microsoft.com/office/officeart/2005/8/layout/pyramid1"/>
    <dgm:cxn modelId="{750BFA41-82BC-4312-A9E2-231E95E41B8C}" type="presParOf" srcId="{72240862-9452-41E6-8D38-7EC5221D48FC}" destId="{41415D98-1E78-4C53-9856-143502D05F44}" srcOrd="5" destOrd="0" presId="urn:microsoft.com/office/officeart/2005/8/layout/pyramid1"/>
    <dgm:cxn modelId="{519417E7-ECD7-4F92-83CF-42F562804303}" type="presParOf" srcId="{41415D98-1E78-4C53-9856-143502D05F44}" destId="{2AB0BC6C-E98F-46AF-B743-401AE28D786A}" srcOrd="0" destOrd="0" presId="urn:microsoft.com/office/officeart/2005/8/layout/pyramid1"/>
    <dgm:cxn modelId="{ECA88E35-5305-4E51-9EBF-8F52DD74393D}" type="presParOf" srcId="{41415D98-1E78-4C53-9856-143502D05F44}" destId="{B0650B20-8F77-4A2B-A9CB-09656709AEC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546" tIns="46273" rIns="92546" bIns="46273" numCol="1" anchor="t" anchorCtr="0" compatLnSpc="1">
            <a:prstTxWarp prst="textNoShape">
              <a:avLst/>
            </a:prstTxWarp>
          </a:bodyPr>
          <a:lstStyle>
            <a:lvl1pPr defTabSz="925513">
              <a:defRPr sz="1200">
                <a:latin typeface="Arial" charset="0"/>
                <a:ea typeface="ＭＳ Ｐゴシック" pitchFamily="-102" charset="-128"/>
              </a:defRPr>
            </a:lvl1pPr>
          </a:lstStyle>
          <a:p>
            <a:pPr>
              <a:defRPr/>
            </a:pPr>
            <a:endParaRPr lang="en-US" altLang="en-US"/>
          </a:p>
        </p:txBody>
      </p:sp>
      <p:sp>
        <p:nvSpPr>
          <p:cNvPr id="11267" name="Rectangle 3"/>
          <p:cNvSpPr>
            <a:spLocks noGrp="1" noChangeArrowheads="1"/>
          </p:cNvSpPr>
          <p:nvPr>
            <p:ph type="dt" sz="quarter" idx="1"/>
          </p:nvPr>
        </p:nvSpPr>
        <p:spPr bwMode="auto">
          <a:xfrm>
            <a:off x="3941763"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546" tIns="46273" rIns="92546" bIns="46273" numCol="1" anchor="t" anchorCtr="0" compatLnSpc="1">
            <a:prstTxWarp prst="textNoShape">
              <a:avLst/>
            </a:prstTxWarp>
          </a:bodyPr>
          <a:lstStyle>
            <a:lvl1pPr algn="r" defTabSz="925513">
              <a:defRPr sz="1200">
                <a:latin typeface="Arial" charset="0"/>
                <a:ea typeface="ＭＳ Ｐゴシック" pitchFamily="-102" charset="-128"/>
              </a:defRPr>
            </a:lvl1pPr>
          </a:lstStyle>
          <a:p>
            <a:pPr>
              <a:defRPr/>
            </a:pPr>
            <a:endParaRPr lang="en-US" altLang="en-US"/>
          </a:p>
        </p:txBody>
      </p:sp>
      <p:sp>
        <p:nvSpPr>
          <p:cNvPr id="11268" name="Rectangle 4"/>
          <p:cNvSpPr>
            <a:spLocks noGrp="1" noChangeArrowheads="1"/>
          </p:cNvSpPr>
          <p:nvPr>
            <p:ph type="ftr" sz="quarter" idx="2"/>
          </p:nvPr>
        </p:nvSpPr>
        <p:spPr bwMode="auto">
          <a:xfrm>
            <a:off x="0" y="8778875"/>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546" tIns="46273" rIns="92546" bIns="46273" numCol="1" anchor="b" anchorCtr="0" compatLnSpc="1">
            <a:prstTxWarp prst="textNoShape">
              <a:avLst/>
            </a:prstTxWarp>
          </a:bodyPr>
          <a:lstStyle>
            <a:lvl1pPr defTabSz="925513">
              <a:defRPr sz="1200">
                <a:latin typeface="Arial" charset="0"/>
                <a:ea typeface="ＭＳ Ｐゴシック" pitchFamily="-102" charset="-128"/>
              </a:defRPr>
            </a:lvl1pPr>
          </a:lstStyle>
          <a:p>
            <a:pPr>
              <a:defRPr/>
            </a:pPr>
            <a:endParaRPr lang="en-US" altLang="en-US"/>
          </a:p>
        </p:txBody>
      </p:sp>
      <p:sp>
        <p:nvSpPr>
          <p:cNvPr id="11269" name="Rectangle 5"/>
          <p:cNvSpPr>
            <a:spLocks noGrp="1" noChangeArrowheads="1"/>
          </p:cNvSpPr>
          <p:nvPr>
            <p:ph type="sldNum" sz="quarter" idx="3"/>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546" tIns="46273" rIns="92546" bIns="46273" numCol="1" anchor="b" anchorCtr="0" compatLnSpc="1">
            <a:prstTxWarp prst="textNoShape">
              <a:avLst/>
            </a:prstTxWarp>
          </a:bodyPr>
          <a:lstStyle>
            <a:lvl1pPr algn="r" defTabSz="925513">
              <a:defRPr sz="1200"/>
            </a:lvl1pPr>
          </a:lstStyle>
          <a:p>
            <a:fld id="{2EB9224A-6B1B-4FD9-ADAB-B6319C445563}" type="slidenum">
              <a:rPr lang="en-US" altLang="en-US"/>
              <a:pPr/>
              <a:t>‹#›</a:t>
            </a:fld>
            <a:endParaRPr lang="en-US" altLang="en-US"/>
          </a:p>
        </p:txBody>
      </p:sp>
    </p:spTree>
    <p:extLst>
      <p:ext uri="{BB962C8B-B14F-4D97-AF65-F5344CB8AC3E}">
        <p14:creationId xmlns:p14="http://schemas.microsoft.com/office/powerpoint/2010/main" val="43451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546" tIns="46273" rIns="92546" bIns="46273" numCol="1" anchor="t" anchorCtr="0" compatLnSpc="1">
            <a:prstTxWarp prst="textNoShape">
              <a:avLst/>
            </a:prstTxWarp>
          </a:bodyPr>
          <a:lstStyle>
            <a:lvl1pPr defTabSz="925513">
              <a:defRPr sz="1200">
                <a:latin typeface="Arial" charset="0"/>
                <a:ea typeface="ＭＳ Ｐゴシック" pitchFamily="-102" charset="-128"/>
              </a:defRPr>
            </a:lvl1pPr>
          </a:lstStyle>
          <a:p>
            <a:pPr>
              <a:defRPr/>
            </a:pPr>
            <a:endParaRPr lang="en-US" altLang="en-US"/>
          </a:p>
        </p:txBody>
      </p:sp>
      <p:sp>
        <p:nvSpPr>
          <p:cNvPr id="8195" name="Rectangle 3"/>
          <p:cNvSpPr>
            <a:spLocks noGrp="1" noChangeArrowheads="1"/>
          </p:cNvSpPr>
          <p:nvPr>
            <p:ph type="dt" idx="1"/>
          </p:nvPr>
        </p:nvSpPr>
        <p:spPr bwMode="auto">
          <a:xfrm>
            <a:off x="3941763"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546" tIns="46273" rIns="92546" bIns="46273" numCol="1" anchor="t" anchorCtr="0" compatLnSpc="1">
            <a:prstTxWarp prst="textNoShape">
              <a:avLst/>
            </a:prstTxWarp>
          </a:bodyPr>
          <a:lstStyle>
            <a:lvl1pPr algn="r" defTabSz="925513">
              <a:defRPr sz="1200">
                <a:latin typeface="Arial" charset="0"/>
                <a:ea typeface="ＭＳ Ｐゴシック" pitchFamily="-102" charset="-128"/>
              </a:defRPr>
            </a:lvl1pPr>
          </a:lstStyle>
          <a:p>
            <a:pPr>
              <a:defRPr/>
            </a:pPr>
            <a:endParaRPr lang="en-US" altLang="en-US"/>
          </a:p>
        </p:txBody>
      </p:sp>
      <p:sp>
        <p:nvSpPr>
          <p:cNvPr id="21508"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27100" y="4389438"/>
            <a:ext cx="5100638"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546" tIns="46273" rIns="92546" bIns="46273"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8198" name="Rectangle 6"/>
          <p:cNvSpPr>
            <a:spLocks noGrp="1" noChangeArrowheads="1"/>
          </p:cNvSpPr>
          <p:nvPr>
            <p:ph type="ftr" sz="quarter" idx="4"/>
          </p:nvPr>
        </p:nvSpPr>
        <p:spPr bwMode="auto">
          <a:xfrm>
            <a:off x="0" y="8778875"/>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546" tIns="46273" rIns="92546" bIns="46273" numCol="1" anchor="b" anchorCtr="0" compatLnSpc="1">
            <a:prstTxWarp prst="textNoShape">
              <a:avLst/>
            </a:prstTxWarp>
          </a:bodyPr>
          <a:lstStyle>
            <a:lvl1pPr defTabSz="925513">
              <a:defRPr sz="1200">
                <a:latin typeface="Arial" charset="0"/>
                <a:ea typeface="ＭＳ Ｐゴシック" pitchFamily="-102" charset="-128"/>
              </a:defRPr>
            </a:lvl1pPr>
          </a:lstStyle>
          <a:p>
            <a:pPr>
              <a:defRPr/>
            </a:pPr>
            <a:endParaRPr lang="en-US" altLang="en-US"/>
          </a:p>
        </p:txBody>
      </p:sp>
      <p:sp>
        <p:nvSpPr>
          <p:cNvPr id="8199" name="Rectangle 7"/>
          <p:cNvSpPr>
            <a:spLocks noGrp="1" noChangeArrowheads="1"/>
          </p:cNvSpPr>
          <p:nvPr>
            <p:ph type="sldNum" sz="quarter" idx="5"/>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546" tIns="46273" rIns="92546" bIns="46273" numCol="1" anchor="b" anchorCtr="0" compatLnSpc="1">
            <a:prstTxWarp prst="textNoShape">
              <a:avLst/>
            </a:prstTxWarp>
          </a:bodyPr>
          <a:lstStyle>
            <a:lvl1pPr algn="r" defTabSz="925513">
              <a:defRPr sz="1200"/>
            </a:lvl1pPr>
          </a:lstStyle>
          <a:p>
            <a:fld id="{2BE3F99D-BDB7-498E-B52C-25BB1FCC719D}" type="slidenum">
              <a:rPr lang="en-US" altLang="en-US"/>
              <a:pPr/>
              <a:t>‹#›</a:t>
            </a:fld>
            <a:endParaRPr lang="en-US" altLang="en-US"/>
          </a:p>
        </p:txBody>
      </p:sp>
    </p:spTree>
    <p:extLst>
      <p:ext uri="{BB962C8B-B14F-4D97-AF65-F5344CB8AC3E}">
        <p14:creationId xmlns:p14="http://schemas.microsoft.com/office/powerpoint/2010/main" val="899103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SASWH acknowledges the Ministry of Social Services for the initial content</a:t>
            </a:r>
            <a:r>
              <a:rPr lang="en-CA" baseline="0" dirty="0" smtClean="0"/>
              <a:t> of this comprehensive PowerPoint.</a:t>
            </a:r>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a:t>
            </a:fld>
            <a:endParaRPr lang="en-US" altLang="en-US"/>
          </a:p>
        </p:txBody>
      </p:sp>
    </p:spTree>
    <p:extLst>
      <p:ext uri="{BB962C8B-B14F-4D97-AF65-F5344CB8AC3E}">
        <p14:creationId xmlns:p14="http://schemas.microsoft.com/office/powerpoint/2010/main" val="327318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sz="1200" b="1" kern="1200" dirty="0" smtClean="0">
                <a:solidFill>
                  <a:schemeClr val="tx1"/>
                </a:solidFill>
                <a:effectLst/>
                <a:latin typeface="Arial" charset="0"/>
                <a:ea typeface="ＭＳ Ｐゴシック" pitchFamily="-102" charset="-128"/>
                <a:cs typeface="+mn-cs"/>
              </a:rPr>
              <a:t>Worker Responsibilities</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With rights come responsibilities.</a:t>
            </a:r>
          </a:p>
          <a:p>
            <a:endParaRPr lang="en-US" sz="1200" i="1" kern="1200" dirty="0" smtClean="0">
              <a:solidFill>
                <a:schemeClr val="tx1"/>
              </a:solidFill>
              <a:effectLst/>
              <a:latin typeface="Arial" charset="0"/>
              <a:ea typeface="ＭＳ Ｐゴシック" pitchFamily="-102" charset="-128"/>
              <a:cs typeface="+mn-cs"/>
            </a:endParaRPr>
          </a:p>
          <a:p>
            <a:r>
              <a:rPr lang="en-US" sz="1200" i="1" kern="1200" dirty="0" smtClean="0">
                <a:solidFill>
                  <a:schemeClr val="tx1"/>
                </a:solidFill>
                <a:effectLst/>
                <a:latin typeface="Arial" charset="0"/>
                <a:ea typeface="ＭＳ Ｐゴシック" pitchFamily="-102" charset="-128"/>
                <a:cs typeface="+mn-cs"/>
              </a:rPr>
              <a:t>The Occupational Health and </a:t>
            </a:r>
            <a:r>
              <a:rPr lang="en-US" sz="1200" i="1" kern="1200" smtClean="0">
                <a:solidFill>
                  <a:schemeClr val="tx1"/>
                </a:solidFill>
                <a:effectLst/>
                <a:latin typeface="Arial" charset="0"/>
                <a:ea typeface="ＭＳ Ｐゴシック" pitchFamily="-102" charset="-128"/>
                <a:cs typeface="+mn-cs"/>
              </a:rPr>
              <a:t>Safety </a:t>
            </a:r>
            <a:r>
              <a:rPr lang="en-US" sz="1200" i="1" kern="1200" smtClean="0">
                <a:solidFill>
                  <a:schemeClr val="tx1"/>
                </a:solidFill>
                <a:effectLst/>
                <a:latin typeface="Arial" charset="0"/>
                <a:ea typeface="ＭＳ Ｐゴシック" pitchFamily="-102" charset="-128"/>
                <a:cs typeface="+mn-cs"/>
              </a:rPr>
              <a:t>Regulations, 2020,</a:t>
            </a:r>
            <a:r>
              <a:rPr lang="en-US" sz="1200" kern="1200" smtClean="0">
                <a:solidFill>
                  <a:schemeClr val="tx1"/>
                </a:solidFill>
                <a:effectLst/>
                <a:latin typeface="Arial" charset="0"/>
                <a:ea typeface="ＭＳ Ｐゴシック" pitchFamily="-102" charset="-128"/>
                <a:cs typeface="+mn-cs"/>
              </a:rPr>
              <a:t> </a:t>
            </a:r>
            <a:r>
              <a:rPr lang="en-US" sz="1200" kern="1200" dirty="0" smtClean="0">
                <a:solidFill>
                  <a:schemeClr val="tx1"/>
                </a:solidFill>
                <a:effectLst/>
                <a:latin typeface="Arial" charset="0"/>
                <a:ea typeface="ＭＳ Ｐゴシック" pitchFamily="-102" charset="-128"/>
                <a:cs typeface="+mn-cs"/>
              </a:rPr>
              <a:t>sets out general duties that every worker must be responsible for:</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taking reasonable care to protect his or her health and safety and the health and safety of other workers who may be affected by his or her acts or omissions</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refraining from causing or participating in the harassment of another worker</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co-operating with any other person exercising a duty imposed by the Act or the regulations</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complying with the Act and the regulations</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using the safeguards, safety appliances and personal protective equipment provided in accordance with the regulations and any other regulations made pursuant to the Act</a:t>
            </a:r>
            <a:endParaRPr lang="en-CA" sz="1200" kern="1200" dirty="0" smtClean="0">
              <a:solidFill>
                <a:schemeClr val="tx1"/>
              </a:solidFill>
              <a:effectLst/>
              <a:latin typeface="Arial" charset="0"/>
              <a:ea typeface="ＭＳ Ｐゴシック" pitchFamily="-102" charset="-128"/>
              <a:cs typeface="+mn-cs"/>
            </a:endParaRPr>
          </a:p>
          <a:p>
            <a:pPr marL="17145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following the safe work practices and procedures required by or developed pursuant to the regulations and any other regulations made pursuant to the Act.</a:t>
            </a:r>
            <a:endParaRPr lang="en-CA" altLang="en-US" dirty="0" smtClean="0"/>
          </a:p>
        </p:txBody>
      </p:sp>
      <p:sp>
        <p:nvSpPr>
          <p:cNvPr id="3789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51A56277-D33C-4602-BBF8-B3123148D81F}" type="slidenum">
              <a:rPr lang="en-US" altLang="en-US" sz="1200"/>
              <a:pPr/>
              <a:t>14</a:t>
            </a:fld>
            <a:endParaRPr lang="en-US" altLang="en-US" sz="1200"/>
          </a:p>
        </p:txBody>
      </p:sp>
    </p:spTree>
    <p:extLst>
      <p:ext uri="{BB962C8B-B14F-4D97-AF65-F5344CB8AC3E}">
        <p14:creationId xmlns:p14="http://schemas.microsoft.com/office/powerpoint/2010/main" val="2619702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sz="1200" b="1" u="sng" kern="1200" dirty="0" smtClean="0">
                <a:solidFill>
                  <a:schemeClr val="tx1"/>
                </a:solidFill>
                <a:effectLst/>
                <a:latin typeface="Arial" charset="0"/>
                <a:ea typeface="ＭＳ Ｐゴシック" pitchFamily="-102" charset="-128"/>
                <a:cs typeface="+mn-cs"/>
              </a:rPr>
              <a:t>ASK:</a:t>
            </a:r>
            <a:r>
              <a:rPr lang="en-US" sz="1200" kern="1200" dirty="0" smtClean="0">
                <a:solidFill>
                  <a:schemeClr val="tx1"/>
                </a:solidFill>
                <a:effectLst/>
                <a:latin typeface="Arial" charset="0"/>
                <a:ea typeface="ＭＳ Ｐゴシック" pitchFamily="-102" charset="-128"/>
                <a:cs typeface="+mn-cs"/>
              </a:rPr>
              <a:t> What does </a:t>
            </a:r>
            <a:r>
              <a:rPr lang="en-US" sz="1200" i="1" kern="1200" dirty="0" smtClean="0">
                <a:solidFill>
                  <a:schemeClr val="tx1"/>
                </a:solidFill>
                <a:effectLst/>
                <a:latin typeface="Arial" charset="0"/>
                <a:ea typeface="ＭＳ Ｐゴシック" pitchFamily="-102" charset="-128"/>
                <a:cs typeface="+mn-cs"/>
              </a:rPr>
              <a:t>accountability</a:t>
            </a:r>
            <a:r>
              <a:rPr lang="en-US" sz="1200" kern="1200" dirty="0" smtClean="0">
                <a:solidFill>
                  <a:schemeClr val="tx1"/>
                </a:solidFill>
                <a:effectLst/>
                <a:latin typeface="Arial" charset="0"/>
                <a:ea typeface="ＭＳ Ｐゴシック" pitchFamily="-102" charset="-128"/>
                <a:cs typeface="+mn-cs"/>
              </a:rPr>
              <a:t> mean to you?</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 </a:t>
            </a:r>
            <a:endParaRPr lang="en-CA" sz="1200" kern="1200" dirty="0" smtClean="0">
              <a:solidFill>
                <a:schemeClr val="tx1"/>
              </a:solidFill>
              <a:effectLst/>
              <a:latin typeface="Arial" charset="0"/>
              <a:ea typeface="ＭＳ Ｐゴシック" pitchFamily="-102" charset="-128"/>
              <a:cs typeface="+mn-cs"/>
            </a:endParaRPr>
          </a:p>
          <a:p>
            <a:r>
              <a:rPr lang="en-US" sz="1200" b="1" u="sng" kern="1200" dirty="0" smtClean="0">
                <a:solidFill>
                  <a:schemeClr val="tx1"/>
                </a:solidFill>
                <a:effectLst/>
                <a:latin typeface="Arial" charset="0"/>
                <a:ea typeface="ＭＳ Ｐゴシック" pitchFamily="-102" charset="-128"/>
                <a:cs typeface="+mn-cs"/>
              </a:rPr>
              <a:t>DO:</a:t>
            </a:r>
            <a:r>
              <a:rPr lang="en-US" sz="1200" kern="1200" dirty="0" smtClean="0">
                <a:solidFill>
                  <a:schemeClr val="tx1"/>
                </a:solidFill>
                <a:effectLst/>
                <a:latin typeface="Arial" charset="0"/>
                <a:ea typeface="ＭＳ Ｐゴシック" pitchFamily="-102" charset="-128"/>
                <a:cs typeface="+mn-cs"/>
              </a:rPr>
              <a:t> Give each person the opportunity to give their response(s). You may want to write the responses on a flipchart and refer back to them as you go through this section.</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 </a:t>
            </a:r>
            <a:endParaRPr lang="en-CA" sz="1200" kern="1200" dirty="0" smtClean="0">
              <a:solidFill>
                <a:schemeClr val="tx1"/>
              </a:solidFill>
              <a:effectLst/>
              <a:latin typeface="Arial" charset="0"/>
              <a:ea typeface="ＭＳ Ｐゴシック" pitchFamily="-102" charset="-128"/>
              <a:cs typeface="+mn-cs"/>
            </a:endParaRPr>
          </a:p>
          <a:p>
            <a:r>
              <a:rPr lang="en-US" sz="1200" b="1" u="sng" kern="1200" dirty="0" smtClean="0">
                <a:solidFill>
                  <a:schemeClr val="tx1"/>
                </a:solidFill>
                <a:effectLst/>
                <a:latin typeface="Arial" charset="0"/>
                <a:ea typeface="ＭＳ Ｐゴシック" pitchFamily="-102" charset="-128"/>
                <a:cs typeface="+mn-cs"/>
              </a:rPr>
              <a:t>SAY:</a:t>
            </a:r>
            <a:r>
              <a:rPr lang="en-US" sz="1200" kern="1200" dirty="0" smtClean="0">
                <a:solidFill>
                  <a:schemeClr val="tx1"/>
                </a:solidFill>
                <a:effectLst/>
                <a:latin typeface="Arial" charset="0"/>
                <a:ea typeface="ＭＳ Ｐゴシック" pitchFamily="-102" charset="-128"/>
                <a:cs typeface="+mn-cs"/>
              </a:rPr>
              <a:t> The general definition of accountability includes:</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being bound to give an explanation of your conduct</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being responsible; answerable</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 </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In day to day work, accountability means:</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following the policy</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using the skills you have received in training</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being responsible for the decisions/actions you make at work and even at home</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performing your job duties accurately and appropriately and using your knowledge, skills and abilities received during training - including making appropriate choices</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asking for help/assistance or additional training</a:t>
            </a: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using equipment safely</a:t>
            </a: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reporting</a:t>
            </a:r>
            <a:r>
              <a:rPr lang="en-US" sz="1200" kern="1200" baseline="0" dirty="0" smtClean="0">
                <a:solidFill>
                  <a:schemeClr val="tx1"/>
                </a:solidFill>
                <a:effectLst/>
                <a:latin typeface="Arial" charset="0"/>
                <a:ea typeface="ＭＳ Ｐゴシック" pitchFamily="-102" charset="-128"/>
                <a:cs typeface="+mn-cs"/>
              </a:rPr>
              <a:t> anything that is unsafe</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 </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Everyone is accountable - you, your manager/supervisor, VPs, right up to the CEO.</a:t>
            </a:r>
            <a:endParaRPr lang="en-CA" altLang="en-US" dirty="0" smtClean="0"/>
          </a:p>
        </p:txBody>
      </p:sp>
      <p:sp>
        <p:nvSpPr>
          <p:cNvPr id="3789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51A56277-D33C-4602-BBF8-B3123148D81F}" type="slidenum">
              <a:rPr lang="en-US" altLang="en-US" sz="1200"/>
              <a:pPr/>
              <a:t>15</a:t>
            </a:fld>
            <a:endParaRPr lang="en-US" altLang="en-US" sz="1200"/>
          </a:p>
        </p:txBody>
      </p:sp>
    </p:spTree>
    <p:extLst>
      <p:ext uri="{BB962C8B-B14F-4D97-AF65-F5344CB8AC3E}">
        <p14:creationId xmlns:p14="http://schemas.microsoft.com/office/powerpoint/2010/main" val="315225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smtClean="0"/>
          </a:p>
        </p:txBody>
      </p:sp>
      <p:sp>
        <p:nvSpPr>
          <p:cNvPr id="4198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DE3A7057-96E2-430A-8A47-DBF327E3F13F}" type="slidenum">
              <a:rPr lang="en-US" altLang="en-US" sz="1200"/>
              <a:pPr/>
              <a:t>16</a:t>
            </a:fld>
            <a:endParaRPr lang="en-US" altLang="en-US" sz="1200"/>
          </a:p>
        </p:txBody>
      </p:sp>
    </p:spTree>
    <p:extLst>
      <p:ext uri="{BB962C8B-B14F-4D97-AF65-F5344CB8AC3E}">
        <p14:creationId xmlns:p14="http://schemas.microsoft.com/office/powerpoint/2010/main" val="86099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CA" altLang="en-US" smtClean="0"/>
          </a:p>
        </p:txBody>
      </p:sp>
      <p:sp>
        <p:nvSpPr>
          <p:cNvPr id="44036"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1F184C4B-74BB-4D8A-ADDA-6EAF8614F7A7}" type="slidenum">
              <a:rPr lang="en-US" altLang="en-US" sz="1200"/>
              <a:pPr/>
              <a:t>17</a:t>
            </a:fld>
            <a:endParaRPr lang="en-US" altLang="en-US" sz="1200"/>
          </a:p>
        </p:txBody>
      </p:sp>
    </p:spTree>
    <p:extLst>
      <p:ext uri="{BB962C8B-B14F-4D97-AF65-F5344CB8AC3E}">
        <p14:creationId xmlns:p14="http://schemas.microsoft.com/office/powerpoint/2010/main" val="3957562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smtClean="0"/>
          </a:p>
        </p:txBody>
      </p:sp>
      <p:sp>
        <p:nvSpPr>
          <p:cNvPr id="4608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3B4F4B66-EA93-4223-A9F4-DF17A3D9DD2F}" type="slidenum">
              <a:rPr lang="en-US" altLang="en-US" sz="1200"/>
              <a:pPr/>
              <a:t>18</a:t>
            </a:fld>
            <a:endParaRPr lang="en-US" altLang="en-US" sz="1200"/>
          </a:p>
        </p:txBody>
      </p:sp>
    </p:spTree>
    <p:extLst>
      <p:ext uri="{BB962C8B-B14F-4D97-AF65-F5344CB8AC3E}">
        <p14:creationId xmlns:p14="http://schemas.microsoft.com/office/powerpoint/2010/main" val="1765542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p>
        </p:txBody>
      </p:sp>
      <p:sp>
        <p:nvSpPr>
          <p:cNvPr id="4813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5C520577-3DCA-4CD0-BF45-8F3E93B0D35E}" type="slidenum">
              <a:rPr lang="en-US" altLang="en-US" sz="1200"/>
              <a:pPr/>
              <a:t>19</a:t>
            </a:fld>
            <a:endParaRPr lang="en-US" altLang="en-US" sz="1200"/>
          </a:p>
        </p:txBody>
      </p:sp>
    </p:spTree>
    <p:extLst>
      <p:ext uri="{BB962C8B-B14F-4D97-AF65-F5344CB8AC3E}">
        <p14:creationId xmlns:p14="http://schemas.microsoft.com/office/powerpoint/2010/main" val="375577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CA" altLang="en-US" smtClean="0"/>
          </a:p>
        </p:txBody>
      </p:sp>
      <p:sp>
        <p:nvSpPr>
          <p:cNvPr id="5018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B2E60D85-CF43-478C-A4E4-3D9B1E0CDABF}" type="slidenum">
              <a:rPr lang="en-US" altLang="en-US" sz="1200"/>
              <a:pPr/>
              <a:t>20</a:t>
            </a:fld>
            <a:endParaRPr lang="en-US" altLang="en-US" sz="1200"/>
          </a:p>
        </p:txBody>
      </p:sp>
    </p:spTree>
    <p:extLst>
      <p:ext uri="{BB962C8B-B14F-4D97-AF65-F5344CB8AC3E}">
        <p14:creationId xmlns:p14="http://schemas.microsoft.com/office/powerpoint/2010/main" val="959306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CA" altLang="en-US" smtClean="0"/>
          </a:p>
        </p:txBody>
      </p:sp>
      <p:sp>
        <p:nvSpPr>
          <p:cNvPr id="5222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2560DBEB-AB9C-4BEF-BA36-50882841EE6F}" type="slidenum">
              <a:rPr lang="en-US" altLang="en-US" sz="1200"/>
              <a:pPr/>
              <a:t>21</a:t>
            </a:fld>
            <a:endParaRPr lang="en-US" altLang="en-US" sz="1200"/>
          </a:p>
        </p:txBody>
      </p:sp>
    </p:spTree>
    <p:extLst>
      <p:ext uri="{BB962C8B-B14F-4D97-AF65-F5344CB8AC3E}">
        <p14:creationId xmlns:p14="http://schemas.microsoft.com/office/powerpoint/2010/main" val="334406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CA" altLang="en-US" smtClean="0"/>
          </a:p>
        </p:txBody>
      </p:sp>
      <p:sp>
        <p:nvSpPr>
          <p:cNvPr id="54276"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B3858CC4-1E8B-47C1-B5D5-BF121CE0680F}" type="slidenum">
              <a:rPr lang="en-US" altLang="en-US" sz="1200"/>
              <a:pPr/>
              <a:t>22</a:t>
            </a:fld>
            <a:endParaRPr lang="en-US" altLang="en-US" sz="1200"/>
          </a:p>
        </p:txBody>
      </p:sp>
    </p:spTree>
    <p:extLst>
      <p:ext uri="{BB962C8B-B14F-4D97-AF65-F5344CB8AC3E}">
        <p14:creationId xmlns:p14="http://schemas.microsoft.com/office/powerpoint/2010/main" val="4224192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CA" altLang="en-US" b="1" u="sng" dirty="0" smtClean="0"/>
              <a:t>DO:</a:t>
            </a:r>
            <a:r>
              <a:rPr lang="en-CA" altLang="en-US" dirty="0" smtClean="0"/>
              <a:t> Consider showing the PART video on Purpose, Professionalism and Preparedness at some point during training on these Modules.</a:t>
            </a:r>
          </a:p>
        </p:txBody>
      </p:sp>
      <p:sp>
        <p:nvSpPr>
          <p:cNvPr id="5632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3A451D0C-2AA2-479E-89B8-537CAB7D4EA9}" type="slidenum">
              <a:rPr lang="en-US" altLang="en-US" sz="1200"/>
              <a:pPr/>
              <a:t>23</a:t>
            </a:fld>
            <a:endParaRPr lang="en-US" altLang="en-US" sz="1200"/>
          </a:p>
        </p:txBody>
      </p:sp>
    </p:spTree>
    <p:extLst>
      <p:ext uri="{BB962C8B-B14F-4D97-AF65-F5344CB8AC3E}">
        <p14:creationId xmlns:p14="http://schemas.microsoft.com/office/powerpoint/2010/main" val="262800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CA" altLang="en-US" smtClean="0"/>
          </a:p>
        </p:txBody>
      </p:sp>
      <p:sp>
        <p:nvSpPr>
          <p:cNvPr id="2662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06737AAA-C32D-4A59-825A-EAFA4563E471}" type="slidenum">
              <a:rPr lang="en-US" altLang="en-US" sz="1200"/>
              <a:pPr/>
              <a:t>3</a:t>
            </a:fld>
            <a:endParaRPr lang="en-US" altLang="en-US" sz="1200"/>
          </a:p>
        </p:txBody>
      </p:sp>
    </p:spTree>
    <p:extLst>
      <p:ext uri="{BB962C8B-B14F-4D97-AF65-F5344CB8AC3E}">
        <p14:creationId xmlns:p14="http://schemas.microsoft.com/office/powerpoint/2010/main" val="1316088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smtClean="0"/>
              <a:t>Alternate wording: when workers understand that beneath difficult or aggressive behaviours there is a message or a reason for the behaviours, workers will be less likely to react negatively to the behaviours and are more likely to respond in ways that assist the individual to express their needs more effectively. This will lead to better outcomes. </a:t>
            </a:r>
          </a:p>
          <a:p>
            <a:endParaRPr lang="en-US" altLang="en-US" smtClean="0"/>
          </a:p>
        </p:txBody>
      </p:sp>
      <p:sp>
        <p:nvSpPr>
          <p:cNvPr id="5837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89EF029D-6724-4169-A16B-191D026D6BD5}" type="slidenum">
              <a:rPr lang="en-US" altLang="en-US" sz="1200"/>
              <a:pPr/>
              <a:t>24</a:t>
            </a:fld>
            <a:endParaRPr lang="en-US" altLang="en-US" sz="1200"/>
          </a:p>
        </p:txBody>
      </p:sp>
    </p:spTree>
    <p:extLst>
      <p:ext uri="{BB962C8B-B14F-4D97-AF65-F5344CB8AC3E}">
        <p14:creationId xmlns:p14="http://schemas.microsoft.com/office/powerpoint/2010/main" val="280660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smtClean="0"/>
          </a:p>
        </p:txBody>
      </p:sp>
      <p:sp>
        <p:nvSpPr>
          <p:cNvPr id="6042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D7131846-8851-4B71-8774-E97BD02DE750}" type="slidenum">
              <a:rPr lang="en-US" altLang="en-US" sz="1200"/>
              <a:pPr/>
              <a:t>25</a:t>
            </a:fld>
            <a:endParaRPr lang="en-US" altLang="en-US" sz="1200"/>
          </a:p>
        </p:txBody>
      </p:sp>
    </p:spTree>
    <p:extLst>
      <p:ext uri="{BB962C8B-B14F-4D97-AF65-F5344CB8AC3E}">
        <p14:creationId xmlns:p14="http://schemas.microsoft.com/office/powerpoint/2010/main" val="3003213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smtClean="0"/>
          </a:p>
        </p:txBody>
      </p:sp>
      <p:sp>
        <p:nvSpPr>
          <p:cNvPr id="6246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988257DE-0D99-47C6-9C75-88C25949957A}" type="slidenum">
              <a:rPr lang="en-US" altLang="en-US" sz="1200"/>
              <a:pPr/>
              <a:t>26</a:t>
            </a:fld>
            <a:endParaRPr lang="en-US" altLang="en-US" sz="1200"/>
          </a:p>
        </p:txBody>
      </p:sp>
    </p:spTree>
    <p:extLst>
      <p:ext uri="{BB962C8B-B14F-4D97-AF65-F5344CB8AC3E}">
        <p14:creationId xmlns:p14="http://schemas.microsoft.com/office/powerpoint/2010/main" val="843130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smtClean="0"/>
              <a:t>Alternate wording: Workers who understand why they have chosen to work with potentially violent people are less likely to become negative about dealing with difficult behaviour.</a:t>
            </a:r>
          </a:p>
          <a:p>
            <a:endParaRPr lang="en-US" altLang="en-US" smtClean="0"/>
          </a:p>
        </p:txBody>
      </p:sp>
      <p:sp>
        <p:nvSpPr>
          <p:cNvPr id="64516"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C9B9A0F9-8367-426F-89B4-4E68DB9783CF}" type="slidenum">
              <a:rPr lang="en-US" altLang="en-US" sz="1200"/>
              <a:pPr/>
              <a:t>27</a:t>
            </a:fld>
            <a:endParaRPr lang="en-US" altLang="en-US" sz="1200"/>
          </a:p>
        </p:txBody>
      </p:sp>
    </p:spTree>
    <p:extLst>
      <p:ext uri="{BB962C8B-B14F-4D97-AF65-F5344CB8AC3E}">
        <p14:creationId xmlns:p14="http://schemas.microsoft.com/office/powerpoint/2010/main" val="3109476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smtClean="0"/>
          </a:p>
        </p:txBody>
      </p:sp>
      <p:sp>
        <p:nvSpPr>
          <p:cNvPr id="6656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B8F16BAC-3F78-4980-8006-83F27D496DFB}" type="slidenum">
              <a:rPr lang="en-US" altLang="en-US" sz="1200"/>
              <a:pPr/>
              <a:t>28</a:t>
            </a:fld>
            <a:endParaRPr lang="en-US" altLang="en-US" sz="1200"/>
          </a:p>
        </p:txBody>
      </p:sp>
    </p:spTree>
    <p:extLst>
      <p:ext uri="{BB962C8B-B14F-4D97-AF65-F5344CB8AC3E}">
        <p14:creationId xmlns:p14="http://schemas.microsoft.com/office/powerpoint/2010/main" val="4230553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CA" altLang="en-US" smtClean="0"/>
          </a:p>
        </p:txBody>
      </p:sp>
      <p:sp>
        <p:nvSpPr>
          <p:cNvPr id="6861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3C3EB1C2-7A2C-4ADD-BB27-F8C696329475}" type="slidenum">
              <a:rPr lang="en-US" altLang="en-US" sz="1200"/>
              <a:pPr/>
              <a:t>29</a:t>
            </a:fld>
            <a:endParaRPr lang="en-US" altLang="en-US" sz="1200"/>
          </a:p>
        </p:txBody>
      </p:sp>
    </p:spTree>
    <p:extLst>
      <p:ext uri="{BB962C8B-B14F-4D97-AF65-F5344CB8AC3E}">
        <p14:creationId xmlns:p14="http://schemas.microsoft.com/office/powerpoint/2010/main" val="2494169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smtClean="0"/>
          </a:p>
        </p:txBody>
      </p:sp>
      <p:sp>
        <p:nvSpPr>
          <p:cNvPr id="7066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48CC0850-D366-4613-93AF-019F711CA6B7}" type="slidenum">
              <a:rPr lang="en-US" altLang="en-US" sz="1200"/>
              <a:pPr/>
              <a:t>30</a:t>
            </a:fld>
            <a:endParaRPr lang="en-US" altLang="en-US" sz="1200"/>
          </a:p>
        </p:txBody>
      </p:sp>
    </p:spTree>
    <p:extLst>
      <p:ext uri="{BB962C8B-B14F-4D97-AF65-F5344CB8AC3E}">
        <p14:creationId xmlns:p14="http://schemas.microsoft.com/office/powerpoint/2010/main" val="725308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CA" altLang="en-US" smtClean="0"/>
          </a:p>
        </p:txBody>
      </p:sp>
      <p:sp>
        <p:nvSpPr>
          <p:cNvPr id="7270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16026976-AD52-4BC4-A558-C5EA1CD9D9B6}" type="slidenum">
              <a:rPr lang="en-US" altLang="en-US" sz="1200"/>
              <a:pPr/>
              <a:t>31</a:t>
            </a:fld>
            <a:endParaRPr lang="en-US" altLang="en-US" sz="1200"/>
          </a:p>
        </p:txBody>
      </p:sp>
    </p:spTree>
    <p:extLst>
      <p:ext uri="{BB962C8B-B14F-4D97-AF65-F5344CB8AC3E}">
        <p14:creationId xmlns:p14="http://schemas.microsoft.com/office/powerpoint/2010/main" val="2378597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US" altLang="en-US" dirty="0" smtClean="0"/>
              <a:t>Alternate wording: workers who are prepared to respond to challenging behaviour before they get to work are less likely to injure or be injured than workers who are not prepared.</a:t>
            </a:r>
          </a:p>
          <a:p>
            <a:endParaRPr lang="en-US" altLang="en-US" dirty="0" smtClean="0"/>
          </a:p>
        </p:txBody>
      </p:sp>
      <p:sp>
        <p:nvSpPr>
          <p:cNvPr id="74756"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B1521E84-373A-4FD6-BF6E-EFA552529083}" type="slidenum">
              <a:rPr lang="en-US" altLang="en-US" sz="1200"/>
              <a:pPr/>
              <a:t>32</a:t>
            </a:fld>
            <a:endParaRPr lang="en-US" altLang="en-US" sz="1200"/>
          </a:p>
        </p:txBody>
      </p:sp>
    </p:spTree>
    <p:extLst>
      <p:ext uri="{BB962C8B-B14F-4D97-AF65-F5344CB8AC3E}">
        <p14:creationId xmlns:p14="http://schemas.microsoft.com/office/powerpoint/2010/main" val="2433562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en-US" altLang="en-US" smtClean="0"/>
          </a:p>
        </p:txBody>
      </p:sp>
      <p:sp>
        <p:nvSpPr>
          <p:cNvPr id="7680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18C55BCE-975A-4ECD-9E0D-B8C83496862A}" type="slidenum">
              <a:rPr lang="en-US" altLang="en-US" sz="1200"/>
              <a:pPr/>
              <a:t>33</a:t>
            </a:fld>
            <a:endParaRPr lang="en-US" altLang="en-US" sz="1200"/>
          </a:p>
        </p:txBody>
      </p:sp>
    </p:spTree>
    <p:extLst>
      <p:ext uri="{BB962C8B-B14F-4D97-AF65-F5344CB8AC3E}">
        <p14:creationId xmlns:p14="http://schemas.microsoft.com/office/powerpoint/2010/main" val="175198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DO:</a:t>
            </a:r>
            <a:r>
              <a:rPr lang="en-CA" dirty="0" smtClean="0"/>
              <a:t> Consider using the PART video with the message from SASWH’s CEO.</a:t>
            </a:r>
          </a:p>
          <a:p>
            <a:endParaRPr lang="en-CA" dirty="0" smtClean="0"/>
          </a:p>
          <a:p>
            <a:r>
              <a:rPr lang="en-CA" b="1" u="sng" dirty="0" smtClean="0"/>
              <a:t>NOTE:</a:t>
            </a:r>
            <a:r>
              <a:rPr lang="en-CA" dirty="0" smtClean="0"/>
              <a:t> At this time the dementia enhancement PowerPoint slides are captured in a section on it’s own…depending on how you facilitate you might want to blend</a:t>
            </a:r>
            <a:r>
              <a:rPr lang="en-CA" baseline="0" dirty="0" smtClean="0"/>
              <a:t> it into the course. Some slides are similar so you may want to review that information and </a:t>
            </a:r>
            <a:r>
              <a:rPr lang="en-US" sz="1200" kern="1200" dirty="0" smtClean="0">
                <a:solidFill>
                  <a:schemeClr val="tx1"/>
                </a:solidFill>
                <a:effectLst/>
                <a:latin typeface="Arial" charset="0"/>
                <a:ea typeface="ＭＳ Ｐゴシック" pitchFamily="-102" charset="-128"/>
                <a:cs typeface="+mn-cs"/>
              </a:rPr>
              <a:t>tell participants that it is just a reminder of PART course content covered…</a:t>
            </a:r>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7</a:t>
            </a:fld>
            <a:endParaRPr lang="en-US" altLang="en-US"/>
          </a:p>
        </p:txBody>
      </p:sp>
    </p:spTree>
    <p:extLst>
      <p:ext uri="{BB962C8B-B14F-4D97-AF65-F5344CB8AC3E}">
        <p14:creationId xmlns:p14="http://schemas.microsoft.com/office/powerpoint/2010/main" val="481379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endParaRPr lang="en-CA" altLang="en-US" smtClean="0"/>
          </a:p>
        </p:txBody>
      </p:sp>
      <p:sp>
        <p:nvSpPr>
          <p:cNvPr id="7885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E1C013A6-2A02-4C84-9CDC-4C8DE7838614}" type="slidenum">
              <a:rPr lang="en-US" altLang="en-US" sz="1200"/>
              <a:pPr/>
              <a:t>34</a:t>
            </a:fld>
            <a:endParaRPr lang="en-US" altLang="en-US" sz="1200"/>
          </a:p>
        </p:txBody>
      </p:sp>
    </p:spTree>
    <p:extLst>
      <p:ext uri="{BB962C8B-B14F-4D97-AF65-F5344CB8AC3E}">
        <p14:creationId xmlns:p14="http://schemas.microsoft.com/office/powerpoint/2010/main" val="3368623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smtClean="0"/>
          </a:p>
        </p:txBody>
      </p:sp>
      <p:sp>
        <p:nvSpPr>
          <p:cNvPr id="8090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F99FABE7-5313-4156-9B8E-91B513C4018D}" type="slidenum">
              <a:rPr lang="en-US" altLang="en-US" sz="1200"/>
              <a:pPr/>
              <a:t>35</a:t>
            </a:fld>
            <a:endParaRPr lang="en-US" altLang="en-US" sz="1200"/>
          </a:p>
        </p:txBody>
      </p:sp>
    </p:spTree>
    <p:extLst>
      <p:ext uri="{BB962C8B-B14F-4D97-AF65-F5344CB8AC3E}">
        <p14:creationId xmlns:p14="http://schemas.microsoft.com/office/powerpoint/2010/main" val="579803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en-CA" altLang="en-US" smtClean="0"/>
          </a:p>
        </p:txBody>
      </p:sp>
      <p:sp>
        <p:nvSpPr>
          <p:cNvPr id="8294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B0AC7867-39DC-46B7-B33C-B663DC918E74}" type="slidenum">
              <a:rPr lang="en-US" altLang="en-US" sz="1200"/>
              <a:pPr/>
              <a:t>36</a:t>
            </a:fld>
            <a:endParaRPr lang="en-US" altLang="en-US" sz="1200"/>
          </a:p>
        </p:txBody>
      </p:sp>
    </p:spTree>
    <p:extLst>
      <p:ext uri="{BB962C8B-B14F-4D97-AF65-F5344CB8AC3E}">
        <p14:creationId xmlns:p14="http://schemas.microsoft.com/office/powerpoint/2010/main" val="1094088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CA" altLang="en-US" smtClean="0"/>
          </a:p>
        </p:txBody>
      </p:sp>
      <p:sp>
        <p:nvSpPr>
          <p:cNvPr id="8704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B867C2CF-9DA8-4BF5-B31B-3AECB4DF22BC}" type="slidenum">
              <a:rPr lang="en-US" altLang="en-US" sz="1200"/>
              <a:pPr/>
              <a:t>37</a:t>
            </a:fld>
            <a:endParaRPr lang="en-US" altLang="en-US" sz="1200"/>
          </a:p>
        </p:txBody>
      </p:sp>
    </p:spTree>
    <p:extLst>
      <p:ext uri="{BB962C8B-B14F-4D97-AF65-F5344CB8AC3E}">
        <p14:creationId xmlns:p14="http://schemas.microsoft.com/office/powerpoint/2010/main" val="3523824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r>
              <a:rPr lang="en-US" altLang="en-US" b="1" u="sng" dirty="0" smtClean="0"/>
              <a:t>DO:</a:t>
            </a:r>
            <a:r>
              <a:rPr lang="en-US" altLang="en-US" baseline="0" dirty="0" smtClean="0"/>
              <a:t> another option for this activity is using the PART video on “observation”, then ask participants what they saw in the video.</a:t>
            </a:r>
            <a:endParaRPr lang="en-US" altLang="en-US" dirty="0" smtClean="0"/>
          </a:p>
        </p:txBody>
      </p:sp>
      <p:sp>
        <p:nvSpPr>
          <p:cNvPr id="8909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89FD6F8F-8DD0-4118-8A85-581DC27FD9F9}" type="slidenum">
              <a:rPr lang="en-US" altLang="en-US" sz="1200"/>
              <a:pPr/>
              <a:t>38</a:t>
            </a:fld>
            <a:endParaRPr lang="en-US" altLang="en-US" sz="1200"/>
          </a:p>
        </p:txBody>
      </p:sp>
    </p:spTree>
    <p:extLst>
      <p:ext uri="{BB962C8B-B14F-4D97-AF65-F5344CB8AC3E}">
        <p14:creationId xmlns:p14="http://schemas.microsoft.com/office/powerpoint/2010/main" val="3328921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endParaRPr lang="en-CA" altLang="en-US" smtClean="0"/>
          </a:p>
        </p:txBody>
      </p:sp>
      <p:sp>
        <p:nvSpPr>
          <p:cNvPr id="9114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117B37ED-78C9-4B71-B324-64AB8E5FAF69}" type="slidenum">
              <a:rPr lang="en-US" altLang="en-US" sz="1200"/>
              <a:pPr/>
              <a:t>39</a:t>
            </a:fld>
            <a:endParaRPr lang="en-US" altLang="en-US" sz="1200"/>
          </a:p>
        </p:txBody>
      </p:sp>
    </p:spTree>
    <p:extLst>
      <p:ext uri="{BB962C8B-B14F-4D97-AF65-F5344CB8AC3E}">
        <p14:creationId xmlns:p14="http://schemas.microsoft.com/office/powerpoint/2010/main" val="3731679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endParaRPr lang="en-US" altLang="en-US" smtClean="0"/>
          </a:p>
        </p:txBody>
      </p:sp>
      <p:sp>
        <p:nvSpPr>
          <p:cNvPr id="9318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61BC7A0A-B59D-4D49-9B62-50147356E17B}" type="slidenum">
              <a:rPr lang="en-US" altLang="en-US" sz="1200"/>
              <a:pPr/>
              <a:t>40</a:t>
            </a:fld>
            <a:endParaRPr lang="en-US" altLang="en-US" sz="1200"/>
          </a:p>
        </p:txBody>
      </p:sp>
    </p:spTree>
    <p:extLst>
      <p:ext uri="{BB962C8B-B14F-4D97-AF65-F5344CB8AC3E}">
        <p14:creationId xmlns:p14="http://schemas.microsoft.com/office/powerpoint/2010/main" val="1014278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smtClean="0"/>
          </a:p>
        </p:txBody>
      </p:sp>
      <p:sp>
        <p:nvSpPr>
          <p:cNvPr id="95236"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27448AC0-F4CC-48FF-B5AE-20A0AEFD87BB}" type="slidenum">
              <a:rPr lang="en-US" altLang="en-US" sz="1200"/>
              <a:pPr/>
              <a:t>41</a:t>
            </a:fld>
            <a:endParaRPr lang="en-US" altLang="en-US" sz="1200"/>
          </a:p>
        </p:txBody>
      </p:sp>
    </p:spTree>
    <p:extLst>
      <p:ext uri="{BB962C8B-B14F-4D97-AF65-F5344CB8AC3E}">
        <p14:creationId xmlns:p14="http://schemas.microsoft.com/office/powerpoint/2010/main" val="1908887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en-US" altLang="en-US" smtClean="0"/>
          </a:p>
        </p:txBody>
      </p:sp>
      <p:sp>
        <p:nvSpPr>
          <p:cNvPr id="9728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DD4814F8-664E-4C40-9722-0555D059C009}" type="slidenum">
              <a:rPr lang="en-US" altLang="en-US" sz="1200"/>
              <a:pPr/>
              <a:t>42</a:t>
            </a:fld>
            <a:endParaRPr lang="en-US" altLang="en-US" sz="1200"/>
          </a:p>
        </p:txBody>
      </p:sp>
    </p:spTree>
    <p:extLst>
      <p:ext uri="{BB962C8B-B14F-4D97-AF65-F5344CB8AC3E}">
        <p14:creationId xmlns:p14="http://schemas.microsoft.com/office/powerpoint/2010/main" val="3065335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US" altLang="en-US" smtClean="0"/>
          </a:p>
        </p:txBody>
      </p:sp>
      <p:sp>
        <p:nvSpPr>
          <p:cNvPr id="9933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E08DC6B1-56B9-4146-AB49-F1D1D5E15C23}" type="slidenum">
              <a:rPr lang="en-US" altLang="en-US" sz="1200"/>
              <a:pPr/>
              <a:t>43</a:t>
            </a:fld>
            <a:endParaRPr lang="en-US" altLang="en-US" sz="1200"/>
          </a:p>
        </p:txBody>
      </p:sp>
    </p:spTree>
    <p:extLst>
      <p:ext uri="{BB962C8B-B14F-4D97-AF65-F5344CB8AC3E}">
        <p14:creationId xmlns:p14="http://schemas.microsoft.com/office/powerpoint/2010/main" val="341925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dirty="0" smtClean="0"/>
          </a:p>
        </p:txBody>
      </p:sp>
      <p:sp>
        <p:nvSpPr>
          <p:cNvPr id="3584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BD2D8EA6-0C97-4DD5-9052-4074E1DE0C3B}" type="slidenum">
              <a:rPr lang="en-US" altLang="en-US" sz="1200"/>
              <a:pPr/>
              <a:t>8</a:t>
            </a:fld>
            <a:endParaRPr lang="en-US" altLang="en-US" sz="1200"/>
          </a:p>
        </p:txBody>
      </p:sp>
    </p:spTree>
    <p:extLst>
      <p:ext uri="{BB962C8B-B14F-4D97-AF65-F5344CB8AC3E}">
        <p14:creationId xmlns:p14="http://schemas.microsoft.com/office/powerpoint/2010/main" val="13860776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endParaRPr lang="en-US" altLang="en-US" smtClean="0"/>
          </a:p>
        </p:txBody>
      </p:sp>
      <p:sp>
        <p:nvSpPr>
          <p:cNvPr id="10138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42A45145-5508-4760-B493-3992CF9F7CBE}" type="slidenum">
              <a:rPr lang="en-US" altLang="en-US" sz="1200"/>
              <a:pPr/>
              <a:t>44</a:t>
            </a:fld>
            <a:endParaRPr lang="en-US" altLang="en-US" sz="1200"/>
          </a:p>
        </p:txBody>
      </p:sp>
    </p:spTree>
    <p:extLst>
      <p:ext uri="{BB962C8B-B14F-4D97-AF65-F5344CB8AC3E}">
        <p14:creationId xmlns:p14="http://schemas.microsoft.com/office/powerpoint/2010/main" val="822774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altLang="en-US" smtClean="0"/>
          </a:p>
        </p:txBody>
      </p:sp>
      <p:sp>
        <p:nvSpPr>
          <p:cNvPr id="10342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B9B85578-E148-4AD6-B278-8230A9E792D9}" type="slidenum">
              <a:rPr lang="en-US" altLang="en-US" sz="1200"/>
              <a:pPr/>
              <a:t>45</a:t>
            </a:fld>
            <a:endParaRPr lang="en-US" altLang="en-US" sz="1200"/>
          </a:p>
        </p:txBody>
      </p:sp>
    </p:spTree>
    <p:extLst>
      <p:ext uri="{BB962C8B-B14F-4D97-AF65-F5344CB8AC3E}">
        <p14:creationId xmlns:p14="http://schemas.microsoft.com/office/powerpoint/2010/main" val="38765964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endParaRPr lang="en-US" altLang="en-US" smtClean="0"/>
          </a:p>
        </p:txBody>
      </p:sp>
      <p:sp>
        <p:nvSpPr>
          <p:cNvPr id="10650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DB8382C2-1AD4-4615-B752-7DBD23044E4C}" type="slidenum">
              <a:rPr lang="en-US" altLang="en-US" sz="1200"/>
              <a:pPr/>
              <a:t>46</a:t>
            </a:fld>
            <a:endParaRPr lang="en-US" altLang="en-US" sz="1200"/>
          </a:p>
        </p:txBody>
      </p:sp>
    </p:spTree>
    <p:extLst>
      <p:ext uri="{BB962C8B-B14F-4D97-AF65-F5344CB8AC3E}">
        <p14:creationId xmlns:p14="http://schemas.microsoft.com/office/powerpoint/2010/main" val="2194297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r>
              <a:rPr lang="en-US" altLang="en-US" smtClean="0"/>
              <a:t>Alternate wording: the better we understand the many contributors to the occurrence and potential for challenging behaviours the more likely we will be to prevent incidents from occurring or deal more effectively with incidents when they occur.</a:t>
            </a:r>
          </a:p>
        </p:txBody>
      </p:sp>
      <p:sp>
        <p:nvSpPr>
          <p:cNvPr id="10854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852B346F-13FD-47A2-8DEC-773A563F49F2}" type="slidenum">
              <a:rPr lang="en-US" altLang="en-US" sz="1200"/>
              <a:pPr/>
              <a:t>47</a:t>
            </a:fld>
            <a:endParaRPr lang="en-US" altLang="en-US" sz="1200"/>
          </a:p>
        </p:txBody>
      </p:sp>
    </p:spTree>
    <p:extLst>
      <p:ext uri="{BB962C8B-B14F-4D97-AF65-F5344CB8AC3E}">
        <p14:creationId xmlns:p14="http://schemas.microsoft.com/office/powerpoint/2010/main" val="1550834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endParaRPr lang="en-US" altLang="en-US" smtClean="0"/>
          </a:p>
        </p:txBody>
      </p:sp>
      <p:sp>
        <p:nvSpPr>
          <p:cNvPr id="11469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1769AAB6-6DBE-4173-BA56-A7E42629DD91}" type="slidenum">
              <a:rPr lang="en-US" altLang="en-US" sz="1200"/>
              <a:pPr/>
              <a:t>52</a:t>
            </a:fld>
            <a:endParaRPr lang="en-US" altLang="en-US" sz="1200"/>
          </a:p>
        </p:txBody>
      </p:sp>
    </p:spTree>
    <p:extLst>
      <p:ext uri="{BB962C8B-B14F-4D97-AF65-F5344CB8AC3E}">
        <p14:creationId xmlns:p14="http://schemas.microsoft.com/office/powerpoint/2010/main" val="36664270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endParaRPr lang="en-US" altLang="en-US" smtClean="0"/>
          </a:p>
        </p:txBody>
      </p:sp>
      <p:sp>
        <p:nvSpPr>
          <p:cNvPr id="11776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50BEEC75-319F-4828-85E2-44D117E4B4EF}" type="slidenum">
              <a:rPr lang="en-US" altLang="en-US" sz="1200"/>
              <a:pPr/>
              <a:t>54</a:t>
            </a:fld>
            <a:endParaRPr lang="en-US" altLang="en-US" sz="1200"/>
          </a:p>
        </p:txBody>
      </p:sp>
    </p:spTree>
    <p:extLst>
      <p:ext uri="{BB962C8B-B14F-4D97-AF65-F5344CB8AC3E}">
        <p14:creationId xmlns:p14="http://schemas.microsoft.com/office/powerpoint/2010/main" val="14752016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endParaRPr lang="en-US" altLang="en-US" smtClean="0"/>
          </a:p>
        </p:txBody>
      </p:sp>
      <p:sp>
        <p:nvSpPr>
          <p:cNvPr id="11981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249F16F8-87F4-4744-8BAB-D2A58B664D99}" type="slidenum">
              <a:rPr lang="en-US" altLang="en-US" sz="1200"/>
              <a:pPr/>
              <a:t>55</a:t>
            </a:fld>
            <a:endParaRPr lang="en-US" altLang="en-US" sz="1200"/>
          </a:p>
        </p:txBody>
      </p:sp>
    </p:spTree>
    <p:extLst>
      <p:ext uri="{BB962C8B-B14F-4D97-AF65-F5344CB8AC3E}">
        <p14:creationId xmlns:p14="http://schemas.microsoft.com/office/powerpoint/2010/main" val="1080639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endParaRPr lang="en-US" altLang="en-US" smtClean="0"/>
          </a:p>
        </p:txBody>
      </p:sp>
      <p:sp>
        <p:nvSpPr>
          <p:cNvPr id="12186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ADD3A506-EE76-4E5A-8DA5-A0712800C9FD}" type="slidenum">
              <a:rPr lang="en-US" altLang="en-US" sz="1200"/>
              <a:pPr/>
              <a:t>56</a:t>
            </a:fld>
            <a:endParaRPr lang="en-US" altLang="en-US" sz="1200"/>
          </a:p>
        </p:txBody>
      </p:sp>
    </p:spTree>
    <p:extLst>
      <p:ext uri="{BB962C8B-B14F-4D97-AF65-F5344CB8AC3E}">
        <p14:creationId xmlns:p14="http://schemas.microsoft.com/office/powerpoint/2010/main" val="29157963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endParaRPr lang="en-US" altLang="en-US" smtClean="0"/>
          </a:p>
        </p:txBody>
      </p:sp>
      <p:sp>
        <p:nvSpPr>
          <p:cNvPr id="12390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74ADF8A0-59B4-4CEA-897F-4D5962CBD3EE}" type="slidenum">
              <a:rPr lang="en-US" altLang="en-US" sz="1200"/>
              <a:pPr/>
              <a:t>57</a:t>
            </a:fld>
            <a:endParaRPr lang="en-US" altLang="en-US" sz="1200"/>
          </a:p>
        </p:txBody>
      </p:sp>
    </p:spTree>
    <p:extLst>
      <p:ext uri="{BB962C8B-B14F-4D97-AF65-F5344CB8AC3E}">
        <p14:creationId xmlns:p14="http://schemas.microsoft.com/office/powerpoint/2010/main" val="2213148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p:spPr>
        <p:txBody>
          <a:bodyPr/>
          <a:lstStyle/>
          <a:p>
            <a:endParaRPr lang="en-US" altLang="en-US" smtClean="0"/>
          </a:p>
        </p:txBody>
      </p:sp>
      <p:sp>
        <p:nvSpPr>
          <p:cNvPr id="125956"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77932A3B-9DD8-4EE0-AE59-8549EA2B9C01}" type="slidenum">
              <a:rPr lang="en-US" altLang="en-US" sz="1200"/>
              <a:pPr/>
              <a:t>58</a:t>
            </a:fld>
            <a:endParaRPr lang="en-US" altLang="en-US" sz="1200"/>
          </a:p>
        </p:txBody>
      </p:sp>
    </p:spTree>
    <p:extLst>
      <p:ext uri="{BB962C8B-B14F-4D97-AF65-F5344CB8AC3E}">
        <p14:creationId xmlns:p14="http://schemas.microsoft.com/office/powerpoint/2010/main" val="37772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CA" altLang="en-US" smtClean="0"/>
          </a:p>
        </p:txBody>
      </p:sp>
      <p:sp>
        <p:nvSpPr>
          <p:cNvPr id="3789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51A56277-D33C-4602-BBF8-B3123148D81F}" type="slidenum">
              <a:rPr lang="en-US" altLang="en-US" sz="1200"/>
              <a:pPr/>
              <a:t>9</a:t>
            </a:fld>
            <a:endParaRPr lang="en-US" altLang="en-US" sz="1200"/>
          </a:p>
        </p:txBody>
      </p:sp>
    </p:spTree>
    <p:extLst>
      <p:ext uri="{BB962C8B-B14F-4D97-AF65-F5344CB8AC3E}">
        <p14:creationId xmlns:p14="http://schemas.microsoft.com/office/powerpoint/2010/main" val="39899955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endParaRPr lang="en-US" altLang="en-US" smtClean="0"/>
          </a:p>
        </p:txBody>
      </p:sp>
      <p:sp>
        <p:nvSpPr>
          <p:cNvPr id="12800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533115A7-876B-4478-8D04-A24A1863CD06}" type="slidenum">
              <a:rPr lang="en-US" altLang="en-US" sz="1200"/>
              <a:pPr/>
              <a:t>59</a:t>
            </a:fld>
            <a:endParaRPr lang="en-US" altLang="en-US" sz="1200"/>
          </a:p>
        </p:txBody>
      </p:sp>
    </p:spTree>
    <p:extLst>
      <p:ext uri="{BB962C8B-B14F-4D97-AF65-F5344CB8AC3E}">
        <p14:creationId xmlns:p14="http://schemas.microsoft.com/office/powerpoint/2010/main" val="490598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endParaRPr lang="en-US" altLang="en-US" smtClean="0"/>
          </a:p>
        </p:txBody>
      </p:sp>
      <p:sp>
        <p:nvSpPr>
          <p:cNvPr id="13005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221A594D-2AD6-4008-B839-6DD179321917}" type="slidenum">
              <a:rPr lang="en-US" altLang="en-US" sz="1200"/>
              <a:pPr/>
              <a:t>60</a:t>
            </a:fld>
            <a:endParaRPr lang="en-US" altLang="en-US" sz="1200"/>
          </a:p>
        </p:txBody>
      </p:sp>
    </p:spTree>
    <p:extLst>
      <p:ext uri="{BB962C8B-B14F-4D97-AF65-F5344CB8AC3E}">
        <p14:creationId xmlns:p14="http://schemas.microsoft.com/office/powerpoint/2010/main" val="21953589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endParaRPr lang="en-US" altLang="en-US" smtClean="0"/>
          </a:p>
        </p:txBody>
      </p:sp>
      <p:sp>
        <p:nvSpPr>
          <p:cNvPr id="13210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98422F54-BA18-4902-9A11-162CC591A947}" type="slidenum">
              <a:rPr lang="en-US" altLang="en-US" sz="1200"/>
              <a:pPr/>
              <a:t>61</a:t>
            </a:fld>
            <a:endParaRPr lang="en-US" altLang="en-US" sz="1200"/>
          </a:p>
        </p:txBody>
      </p:sp>
    </p:spTree>
    <p:extLst>
      <p:ext uri="{BB962C8B-B14F-4D97-AF65-F5344CB8AC3E}">
        <p14:creationId xmlns:p14="http://schemas.microsoft.com/office/powerpoint/2010/main" val="40755157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67</a:t>
            </a:fld>
            <a:endParaRPr lang="en-US" altLang="en-US"/>
          </a:p>
        </p:txBody>
      </p:sp>
    </p:spTree>
    <p:extLst>
      <p:ext uri="{BB962C8B-B14F-4D97-AF65-F5344CB8AC3E}">
        <p14:creationId xmlns:p14="http://schemas.microsoft.com/office/powerpoint/2010/main" val="3367710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r>
              <a:rPr lang="en-US" altLang="en-US" b="1" u="sng" dirty="0" smtClean="0"/>
              <a:t>NOTE:</a:t>
            </a:r>
            <a:r>
              <a:rPr lang="en-US" altLang="en-US" dirty="0" smtClean="0"/>
              <a:t> this may</a:t>
            </a:r>
            <a:r>
              <a:rPr lang="en-US" altLang="en-US" baseline="0" dirty="0" smtClean="0"/>
              <a:t> be </a:t>
            </a:r>
            <a:r>
              <a:rPr lang="en-US" altLang="en-US" dirty="0" smtClean="0"/>
              <a:t>a good place to talk about “frustration” and “manipulation” from the Common Knowledge Model.</a:t>
            </a:r>
          </a:p>
        </p:txBody>
      </p:sp>
      <p:sp>
        <p:nvSpPr>
          <p:cNvPr id="141316"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60191486-C6D9-46CE-9A15-C5E989CDE598}" type="slidenum">
              <a:rPr lang="en-US" altLang="en-US" sz="1200"/>
              <a:pPr/>
              <a:t>69</a:t>
            </a:fld>
            <a:endParaRPr lang="en-US" altLang="en-US" sz="1200"/>
          </a:p>
        </p:txBody>
      </p:sp>
    </p:spTree>
    <p:extLst>
      <p:ext uri="{BB962C8B-B14F-4D97-AF65-F5344CB8AC3E}">
        <p14:creationId xmlns:p14="http://schemas.microsoft.com/office/powerpoint/2010/main" val="15268523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r>
              <a:rPr lang="en-US" altLang="en-US" b="1" u="sng" dirty="0" smtClean="0"/>
              <a:t>DO:</a:t>
            </a:r>
            <a:r>
              <a:rPr lang="en-US" altLang="en-US" b="0" u="none" dirty="0" smtClean="0"/>
              <a:t> it may be of benefit to use the video in</a:t>
            </a:r>
            <a:r>
              <a:rPr lang="en-US" altLang="en-US" b="0" u="none" baseline="0" dirty="0" smtClean="0"/>
              <a:t> PART to help provide a visual of the Communication Model. It may set the stage for participants performing this role-play activity.</a:t>
            </a:r>
            <a:endParaRPr lang="en-US" altLang="en-US" b="1" u="sng" dirty="0" smtClean="0"/>
          </a:p>
          <a:p>
            <a:endParaRPr lang="en-US" altLang="en-US" b="1" u="sng" dirty="0" smtClean="0"/>
          </a:p>
          <a:p>
            <a:r>
              <a:rPr lang="en-US" altLang="en-US" b="1" u="sng" dirty="0" smtClean="0"/>
              <a:t>Optional</a:t>
            </a:r>
            <a:r>
              <a:rPr lang="en-US" altLang="en-US" b="1" u="sng" baseline="0" dirty="0" smtClean="0"/>
              <a:t> learning activity:</a:t>
            </a:r>
          </a:p>
          <a:p>
            <a:pPr marL="274320" indent="-274320" eaLnBrk="1" fontAlgn="auto" hangingPunct="1">
              <a:spcAft>
                <a:spcPts val="0"/>
              </a:spcAft>
              <a:buFont typeface="Wingdings" panose="05000000000000000000" pitchFamily="2" charset="2"/>
              <a:buChar char="§"/>
              <a:defRPr/>
            </a:pPr>
            <a:r>
              <a:rPr lang="en-US" dirty="0" smtClean="0"/>
              <a:t>Participants</a:t>
            </a:r>
            <a:r>
              <a:rPr lang="en-US" baseline="0" dirty="0" smtClean="0"/>
              <a:t> are in</a:t>
            </a:r>
            <a:r>
              <a:rPr lang="en-US" dirty="0" smtClean="0"/>
              <a:t> groups and think of a scenario. </a:t>
            </a:r>
          </a:p>
          <a:p>
            <a:pPr marL="274320" indent="-274320" eaLnBrk="1" fontAlgn="auto" hangingPunct="1">
              <a:spcAft>
                <a:spcPts val="0"/>
              </a:spcAft>
              <a:buFont typeface="Wingdings" panose="05000000000000000000" pitchFamily="2" charset="2"/>
              <a:buChar char="§"/>
              <a:defRPr/>
            </a:pPr>
            <a:r>
              <a:rPr lang="en-US" dirty="0" smtClean="0"/>
              <a:t>Hand out a piece of paper to each person that indicates which of the 5 forms of communication they are to act out.</a:t>
            </a:r>
          </a:p>
          <a:p>
            <a:pPr marL="274320" indent="-274320" eaLnBrk="1" fontAlgn="auto" hangingPunct="1">
              <a:spcAft>
                <a:spcPts val="0"/>
              </a:spcAft>
              <a:buFont typeface="Wingdings" panose="05000000000000000000" pitchFamily="2" charset="2"/>
              <a:buChar char="§"/>
              <a:defRPr/>
            </a:pPr>
            <a:r>
              <a:rPr lang="en-US" dirty="0" smtClean="0"/>
              <a:t>Have one person play “the worker” and one play “the supported individual”.</a:t>
            </a:r>
          </a:p>
          <a:p>
            <a:pPr marL="274320" indent="-274320" eaLnBrk="1" fontAlgn="auto" hangingPunct="1">
              <a:spcAft>
                <a:spcPts val="0"/>
              </a:spcAft>
              <a:buFont typeface="Wingdings" panose="05000000000000000000" pitchFamily="2" charset="2"/>
              <a:buChar char="§"/>
              <a:defRPr/>
            </a:pPr>
            <a:r>
              <a:rPr lang="en-US" dirty="0" smtClean="0"/>
              <a:t>Perform the scene using the form of communication assigned to you.</a:t>
            </a:r>
          </a:p>
          <a:p>
            <a:pPr marL="274320" indent="-274320" eaLnBrk="1" fontAlgn="auto" hangingPunct="1">
              <a:spcAft>
                <a:spcPts val="0"/>
              </a:spcAft>
              <a:buFont typeface="Wingdings" panose="05000000000000000000" pitchFamily="2" charset="2"/>
              <a:buChar char="§"/>
              <a:defRPr/>
            </a:pPr>
            <a:r>
              <a:rPr lang="en-US" dirty="0" smtClean="0"/>
              <a:t>The group will guess who is engaging in which form.</a:t>
            </a:r>
          </a:p>
          <a:p>
            <a:endParaRPr lang="en-US" altLang="en-US" dirty="0" smtClean="0"/>
          </a:p>
        </p:txBody>
      </p:sp>
      <p:sp>
        <p:nvSpPr>
          <p:cNvPr id="14541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CAC7D01E-2C12-4AB1-9417-AC08CD8A9993}" type="slidenum">
              <a:rPr lang="en-US" altLang="en-US" sz="1200"/>
              <a:pPr/>
              <a:t>72</a:t>
            </a:fld>
            <a:endParaRPr lang="en-US" altLang="en-US" sz="1200"/>
          </a:p>
        </p:txBody>
      </p:sp>
    </p:spTree>
    <p:extLst>
      <p:ext uri="{BB962C8B-B14F-4D97-AF65-F5344CB8AC3E}">
        <p14:creationId xmlns:p14="http://schemas.microsoft.com/office/powerpoint/2010/main" val="5666174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p:spPr>
        <p:txBody>
          <a:bodyPr/>
          <a:lstStyle/>
          <a:p>
            <a:endParaRPr lang="en-US" altLang="en-US" smtClean="0"/>
          </a:p>
        </p:txBody>
      </p:sp>
      <p:sp>
        <p:nvSpPr>
          <p:cNvPr id="15258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8777E7EA-8C9B-416B-BD15-555426EA4E4C}" type="slidenum">
              <a:rPr lang="en-US" altLang="en-US" sz="1200"/>
              <a:pPr/>
              <a:t>78</a:t>
            </a:fld>
            <a:endParaRPr lang="en-US" altLang="en-US" sz="1200"/>
          </a:p>
        </p:txBody>
      </p:sp>
    </p:spTree>
    <p:extLst>
      <p:ext uri="{BB962C8B-B14F-4D97-AF65-F5344CB8AC3E}">
        <p14:creationId xmlns:p14="http://schemas.microsoft.com/office/powerpoint/2010/main" val="35329716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p:spPr>
        <p:txBody>
          <a:bodyPr/>
          <a:lstStyle/>
          <a:p>
            <a:r>
              <a:rPr lang="en-US" altLang="en-US" b="1" u="sng" dirty="0" smtClean="0"/>
              <a:t>NOTE:</a:t>
            </a:r>
            <a:r>
              <a:rPr lang="en-US" altLang="en-US" dirty="0" smtClean="0"/>
              <a:t> we cannot work on meeting someone’s needs (e.g. self-esteem) when their basic survival needs are not met.</a:t>
            </a:r>
          </a:p>
        </p:txBody>
      </p:sp>
      <p:sp>
        <p:nvSpPr>
          <p:cNvPr id="156676"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8CE3A9ED-9108-44A5-AD1C-E1C56BF87168}" type="slidenum">
              <a:rPr lang="en-US" altLang="en-US" sz="1200"/>
              <a:pPr/>
              <a:t>81</a:t>
            </a:fld>
            <a:endParaRPr lang="en-US" altLang="en-US" sz="1200"/>
          </a:p>
        </p:txBody>
      </p:sp>
    </p:spTree>
    <p:extLst>
      <p:ext uri="{BB962C8B-B14F-4D97-AF65-F5344CB8AC3E}">
        <p14:creationId xmlns:p14="http://schemas.microsoft.com/office/powerpoint/2010/main" val="20051779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p:spPr>
        <p:txBody>
          <a:bodyPr/>
          <a:lstStyle/>
          <a:p>
            <a:endParaRPr lang="en-US" altLang="en-US" dirty="0" smtClean="0"/>
          </a:p>
        </p:txBody>
      </p:sp>
      <p:sp>
        <p:nvSpPr>
          <p:cNvPr id="15872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A81A5920-3E43-4E8A-9CF4-1E929F8DF0F4}" type="slidenum">
              <a:rPr lang="en-US" altLang="en-US" sz="1200"/>
              <a:pPr/>
              <a:t>82</a:t>
            </a:fld>
            <a:endParaRPr lang="en-US" altLang="en-US" sz="1200"/>
          </a:p>
        </p:txBody>
      </p:sp>
    </p:spTree>
    <p:extLst>
      <p:ext uri="{BB962C8B-B14F-4D97-AF65-F5344CB8AC3E}">
        <p14:creationId xmlns:p14="http://schemas.microsoft.com/office/powerpoint/2010/main" val="26893738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endParaRPr lang="en-US" altLang="en-US" smtClean="0"/>
          </a:p>
        </p:txBody>
      </p:sp>
      <p:sp>
        <p:nvSpPr>
          <p:cNvPr id="16077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0686CCCE-2F20-4BCD-9E6B-2AF4F3E41B2F}" type="slidenum">
              <a:rPr lang="en-US" altLang="en-US" sz="1200"/>
              <a:pPr/>
              <a:t>83</a:t>
            </a:fld>
            <a:endParaRPr lang="en-US" altLang="en-US" sz="1200"/>
          </a:p>
        </p:txBody>
      </p:sp>
    </p:spTree>
    <p:extLst>
      <p:ext uri="{BB962C8B-B14F-4D97-AF65-F5344CB8AC3E}">
        <p14:creationId xmlns:p14="http://schemas.microsoft.com/office/powerpoint/2010/main" val="32513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10</a:t>
            </a:fld>
            <a:endParaRPr lang="en-US" altLang="en-US"/>
          </a:p>
        </p:txBody>
      </p:sp>
    </p:spTree>
    <p:extLst>
      <p:ext uri="{BB962C8B-B14F-4D97-AF65-F5344CB8AC3E}">
        <p14:creationId xmlns:p14="http://schemas.microsoft.com/office/powerpoint/2010/main" val="39700955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87</a:t>
            </a:fld>
            <a:endParaRPr lang="en-US" altLang="en-US"/>
          </a:p>
        </p:txBody>
      </p:sp>
    </p:spTree>
    <p:extLst>
      <p:ext uri="{BB962C8B-B14F-4D97-AF65-F5344CB8AC3E}">
        <p14:creationId xmlns:p14="http://schemas.microsoft.com/office/powerpoint/2010/main" val="16057818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smtClean="0"/>
              <a:t>DO:</a:t>
            </a:r>
            <a:r>
              <a:rPr lang="en-US" altLang="en-US" dirty="0" smtClean="0"/>
              <a:t> Consider showing the PART video on Identification</a:t>
            </a:r>
            <a:r>
              <a:rPr lang="en-US" altLang="en-US" baseline="0" dirty="0" smtClean="0"/>
              <a:t> - Fear</a:t>
            </a:r>
            <a:endParaRPr lang="en-US" altLang="en-US" dirty="0" smtClean="0"/>
          </a:p>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88</a:t>
            </a:fld>
            <a:endParaRPr lang="en-US" altLang="en-US"/>
          </a:p>
        </p:txBody>
      </p:sp>
    </p:spTree>
    <p:extLst>
      <p:ext uri="{BB962C8B-B14F-4D97-AF65-F5344CB8AC3E}">
        <p14:creationId xmlns:p14="http://schemas.microsoft.com/office/powerpoint/2010/main" val="3485558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smtClean="0"/>
              <a:t>DO:</a:t>
            </a:r>
            <a:r>
              <a:rPr lang="en-US" altLang="en-US" dirty="0" smtClean="0"/>
              <a:t> Consider showing the PART video on Identification</a:t>
            </a:r>
            <a:r>
              <a:rPr lang="en-US" altLang="en-US" baseline="0" dirty="0" smtClean="0"/>
              <a:t> - Frustration</a:t>
            </a:r>
            <a:endParaRPr lang="en-US" altLang="en-US" dirty="0" smtClean="0"/>
          </a:p>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89</a:t>
            </a:fld>
            <a:endParaRPr lang="en-US" altLang="en-US"/>
          </a:p>
        </p:txBody>
      </p:sp>
    </p:spTree>
    <p:extLst>
      <p:ext uri="{BB962C8B-B14F-4D97-AF65-F5344CB8AC3E}">
        <p14:creationId xmlns:p14="http://schemas.microsoft.com/office/powerpoint/2010/main" val="18166619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smtClean="0"/>
              <a:t>DO:</a:t>
            </a:r>
            <a:r>
              <a:rPr lang="en-US" altLang="en-US" dirty="0" smtClean="0"/>
              <a:t> Consider showing the PART video on Identification</a:t>
            </a:r>
            <a:r>
              <a:rPr lang="en-US" altLang="en-US" baseline="0" dirty="0" smtClean="0"/>
              <a:t> - Manipulation</a:t>
            </a:r>
            <a:endParaRPr lang="en-US" altLang="en-US" dirty="0" smtClean="0"/>
          </a:p>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90</a:t>
            </a:fld>
            <a:endParaRPr lang="en-US" altLang="en-US"/>
          </a:p>
        </p:txBody>
      </p:sp>
    </p:spTree>
    <p:extLst>
      <p:ext uri="{BB962C8B-B14F-4D97-AF65-F5344CB8AC3E}">
        <p14:creationId xmlns:p14="http://schemas.microsoft.com/office/powerpoint/2010/main" val="15076528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smtClean="0"/>
              <a:t>DO:</a:t>
            </a:r>
            <a:r>
              <a:rPr lang="en-US" altLang="en-US" dirty="0" smtClean="0"/>
              <a:t> Consider showing the PART video on Identification</a:t>
            </a:r>
            <a:r>
              <a:rPr lang="en-US" altLang="en-US" baseline="0" dirty="0" smtClean="0"/>
              <a:t> - Intimidation</a:t>
            </a:r>
            <a:endParaRPr lang="en-US" altLang="en-US" dirty="0" smtClean="0"/>
          </a:p>
          <a:p>
            <a:endParaRPr lang="en-US" altLang="en-US" dirty="0" smtClean="0"/>
          </a:p>
        </p:txBody>
      </p:sp>
      <p:sp>
        <p:nvSpPr>
          <p:cNvPr id="17101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75F360FA-3E19-4879-B319-0E3309C35E3A}" type="slidenum">
              <a:rPr lang="en-US" altLang="en-US" sz="1200"/>
              <a:pPr/>
              <a:t>92</a:t>
            </a:fld>
            <a:endParaRPr lang="en-US" altLang="en-US" sz="1200"/>
          </a:p>
        </p:txBody>
      </p:sp>
    </p:spTree>
    <p:extLst>
      <p:ext uri="{BB962C8B-B14F-4D97-AF65-F5344CB8AC3E}">
        <p14:creationId xmlns:p14="http://schemas.microsoft.com/office/powerpoint/2010/main" val="1388374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p:spPr>
        <p:txBody>
          <a:bodyPr/>
          <a:lstStyle/>
          <a:p>
            <a:endParaRPr lang="en-US" altLang="en-US" smtClean="0"/>
          </a:p>
        </p:txBody>
      </p:sp>
      <p:sp>
        <p:nvSpPr>
          <p:cNvPr id="17306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C2EDD7BC-9D29-4426-AAD2-E2CCA61F6D5A}" type="slidenum">
              <a:rPr lang="en-US" altLang="en-US" sz="1200"/>
              <a:pPr/>
              <a:t>93</a:t>
            </a:fld>
            <a:endParaRPr lang="en-US" altLang="en-US" sz="1200"/>
          </a:p>
        </p:txBody>
      </p:sp>
    </p:spTree>
    <p:extLst>
      <p:ext uri="{BB962C8B-B14F-4D97-AF65-F5344CB8AC3E}">
        <p14:creationId xmlns:p14="http://schemas.microsoft.com/office/powerpoint/2010/main" val="42808574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p:spPr>
        <p:txBody>
          <a:bodyPr/>
          <a:lstStyle/>
          <a:p>
            <a:endParaRPr lang="en-US" altLang="en-US" smtClean="0"/>
          </a:p>
        </p:txBody>
      </p:sp>
      <p:sp>
        <p:nvSpPr>
          <p:cNvPr id="18022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956F1702-D643-46EF-AC72-37308A30C230}" type="slidenum">
              <a:rPr lang="en-US" altLang="en-US" sz="1200"/>
              <a:pPr/>
              <a:t>99</a:t>
            </a:fld>
            <a:endParaRPr lang="en-US" altLang="en-US" sz="1200"/>
          </a:p>
        </p:txBody>
      </p:sp>
    </p:spTree>
    <p:extLst>
      <p:ext uri="{BB962C8B-B14F-4D97-AF65-F5344CB8AC3E}">
        <p14:creationId xmlns:p14="http://schemas.microsoft.com/office/powerpoint/2010/main" val="11116315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endParaRPr lang="en-US" altLang="en-US" smtClean="0"/>
          </a:p>
        </p:txBody>
      </p:sp>
      <p:sp>
        <p:nvSpPr>
          <p:cNvPr id="182276"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18F3E9C9-737F-43DF-860E-9AED5F8CAF07}" type="slidenum">
              <a:rPr lang="en-US" altLang="en-US" sz="1200"/>
              <a:pPr/>
              <a:t>100</a:t>
            </a:fld>
            <a:endParaRPr lang="en-US" altLang="en-US" sz="1200"/>
          </a:p>
        </p:txBody>
      </p:sp>
    </p:spTree>
    <p:extLst>
      <p:ext uri="{BB962C8B-B14F-4D97-AF65-F5344CB8AC3E}">
        <p14:creationId xmlns:p14="http://schemas.microsoft.com/office/powerpoint/2010/main" val="27627239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p:spPr>
        <p:txBody>
          <a:bodyPr/>
          <a:lstStyle/>
          <a:p>
            <a:r>
              <a:rPr lang="en-US" altLang="en-US" b="1" u="sng" dirty="0" smtClean="0"/>
              <a:t>DO:</a:t>
            </a:r>
            <a:r>
              <a:rPr lang="en-US" altLang="en-US" dirty="0" smtClean="0"/>
              <a:t> Consider showing the PART video on Identification</a:t>
            </a:r>
            <a:r>
              <a:rPr lang="en-US" altLang="en-US" baseline="0" dirty="0" smtClean="0"/>
              <a:t> &amp; Response - Fear</a:t>
            </a:r>
            <a:endParaRPr lang="en-US" altLang="en-US" dirty="0" smtClean="0"/>
          </a:p>
        </p:txBody>
      </p:sp>
      <p:sp>
        <p:nvSpPr>
          <p:cNvPr id="18534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02B371EB-4C68-40FC-8243-3B5F52640EDA}" type="slidenum">
              <a:rPr lang="en-US" altLang="en-US" sz="1200"/>
              <a:pPr/>
              <a:t>102</a:t>
            </a:fld>
            <a:endParaRPr lang="en-US" altLang="en-US" sz="1200"/>
          </a:p>
        </p:txBody>
      </p:sp>
    </p:spTree>
    <p:extLst>
      <p:ext uri="{BB962C8B-B14F-4D97-AF65-F5344CB8AC3E}">
        <p14:creationId xmlns:p14="http://schemas.microsoft.com/office/powerpoint/2010/main" val="10775675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smtClean="0"/>
              <a:t>DO:</a:t>
            </a:r>
            <a:r>
              <a:rPr lang="en-US" altLang="en-US" dirty="0" smtClean="0"/>
              <a:t> Consider showing the PART video on Identification</a:t>
            </a:r>
            <a:r>
              <a:rPr lang="en-US" altLang="en-US" baseline="0" dirty="0" smtClean="0"/>
              <a:t> &amp; Response - Frustration</a:t>
            </a:r>
            <a:endParaRPr lang="en-US" altLang="en-US" dirty="0" smtClean="0"/>
          </a:p>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103</a:t>
            </a:fld>
            <a:endParaRPr lang="en-US" altLang="en-US"/>
          </a:p>
        </p:txBody>
      </p:sp>
    </p:spTree>
    <p:extLst>
      <p:ext uri="{BB962C8B-B14F-4D97-AF65-F5344CB8AC3E}">
        <p14:creationId xmlns:p14="http://schemas.microsoft.com/office/powerpoint/2010/main" val="117407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CA" altLang="en-US" smtClean="0"/>
          </a:p>
        </p:txBody>
      </p:sp>
      <p:sp>
        <p:nvSpPr>
          <p:cNvPr id="33796"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0369BCB8-8FB0-49CF-838C-24AA44A0FC2B}" type="slidenum">
              <a:rPr lang="en-US" altLang="en-US" sz="1200"/>
              <a:pPr/>
              <a:t>11</a:t>
            </a:fld>
            <a:endParaRPr lang="en-US" altLang="en-US" sz="1200"/>
          </a:p>
        </p:txBody>
      </p:sp>
    </p:spTree>
    <p:extLst>
      <p:ext uri="{BB962C8B-B14F-4D97-AF65-F5344CB8AC3E}">
        <p14:creationId xmlns:p14="http://schemas.microsoft.com/office/powerpoint/2010/main" val="13437900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u="sng" dirty="0" smtClean="0"/>
              <a:t>DO:</a:t>
            </a:r>
            <a:r>
              <a:rPr lang="en-US" altLang="en-US" dirty="0" smtClean="0"/>
              <a:t> Consider showing the PART video on Identification</a:t>
            </a:r>
            <a:r>
              <a:rPr lang="en-US" altLang="en-US" baseline="0" dirty="0" smtClean="0"/>
              <a:t> &amp; Response - Manipulation</a:t>
            </a:r>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104</a:t>
            </a:fld>
            <a:endParaRPr lang="en-US" altLang="en-US"/>
          </a:p>
        </p:txBody>
      </p:sp>
    </p:spTree>
    <p:extLst>
      <p:ext uri="{BB962C8B-B14F-4D97-AF65-F5344CB8AC3E}">
        <p14:creationId xmlns:p14="http://schemas.microsoft.com/office/powerpoint/2010/main" val="15601860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p:spPr>
        <p:txBody>
          <a:bodyPr/>
          <a:lstStyle/>
          <a:p>
            <a:r>
              <a:rPr lang="en-US" altLang="en-US" dirty="0" err="1" smtClean="0"/>
              <a:t>Consequation</a:t>
            </a:r>
            <a:r>
              <a:rPr lang="en-US" altLang="en-US" dirty="0" smtClean="0"/>
              <a:t>: we are not speaking about “punishment” here. We are talking about using verbal communication to inform the individual of what </a:t>
            </a:r>
            <a:r>
              <a:rPr lang="en-US" altLang="en-US" i="1" dirty="0" smtClean="0"/>
              <a:t>may</a:t>
            </a:r>
            <a:r>
              <a:rPr lang="en-US" altLang="en-US" dirty="0" smtClean="0"/>
              <a:t> happen if they engage in a certain behaviour. </a:t>
            </a:r>
          </a:p>
          <a:p>
            <a:endParaRPr lang="en-US" altLang="en-US" dirty="0" smtClean="0"/>
          </a:p>
          <a:p>
            <a:r>
              <a:rPr lang="en-US" altLang="en-US" dirty="0" smtClean="0"/>
              <a:t>Ex: “If you continue this way it is possible that I won’t be able to help you right now.” </a:t>
            </a:r>
          </a:p>
          <a:p>
            <a:endParaRPr lang="en-US" altLang="en-US" dirty="0" smtClean="0"/>
          </a:p>
          <a:p>
            <a:r>
              <a:rPr lang="en-US" altLang="en-US" b="1" u="sng" dirty="0" smtClean="0"/>
              <a:t>DO:</a:t>
            </a:r>
            <a:r>
              <a:rPr lang="en-US" altLang="en-US" dirty="0" smtClean="0"/>
              <a:t> Consider showing the PART video on Identification</a:t>
            </a:r>
            <a:r>
              <a:rPr lang="en-US" altLang="en-US" baseline="0" dirty="0" smtClean="0"/>
              <a:t> &amp; Response - Intimidation</a:t>
            </a:r>
            <a:endParaRPr lang="en-US" altLang="en-US" dirty="0" smtClean="0"/>
          </a:p>
          <a:p>
            <a:r>
              <a:rPr lang="en-US" altLang="en-US" dirty="0" smtClean="0"/>
              <a:t> </a:t>
            </a:r>
          </a:p>
        </p:txBody>
      </p:sp>
      <p:sp>
        <p:nvSpPr>
          <p:cNvPr id="18944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E3B02471-5726-4C77-A219-6A9C2B074AC5}" type="slidenum">
              <a:rPr lang="en-US" altLang="en-US" sz="1200"/>
              <a:pPr/>
              <a:t>105</a:t>
            </a:fld>
            <a:endParaRPr lang="en-US" altLang="en-US" sz="1200"/>
          </a:p>
        </p:txBody>
      </p:sp>
    </p:spTree>
    <p:extLst>
      <p:ext uri="{BB962C8B-B14F-4D97-AF65-F5344CB8AC3E}">
        <p14:creationId xmlns:p14="http://schemas.microsoft.com/office/powerpoint/2010/main" val="22329636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DO:</a:t>
            </a:r>
            <a:r>
              <a:rPr lang="en-CA" dirty="0" smtClean="0"/>
              <a:t> As your participants practice, circulate around and offer coaching/mentoring…be present</a:t>
            </a:r>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106</a:t>
            </a:fld>
            <a:endParaRPr lang="en-US" altLang="en-US"/>
          </a:p>
        </p:txBody>
      </p:sp>
    </p:spTree>
    <p:extLst>
      <p:ext uri="{BB962C8B-B14F-4D97-AF65-F5344CB8AC3E}">
        <p14:creationId xmlns:p14="http://schemas.microsoft.com/office/powerpoint/2010/main" val="14202994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108</a:t>
            </a:fld>
            <a:endParaRPr lang="en-US" altLang="en-US"/>
          </a:p>
        </p:txBody>
      </p:sp>
    </p:spTree>
    <p:extLst>
      <p:ext uri="{BB962C8B-B14F-4D97-AF65-F5344CB8AC3E}">
        <p14:creationId xmlns:p14="http://schemas.microsoft.com/office/powerpoint/2010/main" val="23095218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p:spPr>
        <p:txBody>
          <a:bodyPr/>
          <a:lstStyle/>
          <a:p>
            <a:endParaRPr lang="en-US" altLang="en-US" smtClean="0"/>
          </a:p>
        </p:txBody>
      </p:sp>
      <p:sp>
        <p:nvSpPr>
          <p:cNvPr id="19456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A2E27CDD-2351-4645-B210-C7BD52A87699}" type="slidenum">
              <a:rPr lang="en-US" altLang="en-US" sz="1200"/>
              <a:pPr/>
              <a:t>109</a:t>
            </a:fld>
            <a:endParaRPr lang="en-US" altLang="en-US" sz="1200"/>
          </a:p>
        </p:txBody>
      </p:sp>
    </p:spTree>
    <p:extLst>
      <p:ext uri="{BB962C8B-B14F-4D97-AF65-F5344CB8AC3E}">
        <p14:creationId xmlns:p14="http://schemas.microsoft.com/office/powerpoint/2010/main" val="21380076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p:spPr>
        <p:txBody>
          <a:bodyPr/>
          <a:lstStyle/>
          <a:p>
            <a:endParaRPr lang="en-US" altLang="en-US" smtClean="0"/>
          </a:p>
        </p:txBody>
      </p:sp>
      <p:sp>
        <p:nvSpPr>
          <p:cNvPr id="19661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33597F2A-B512-402E-AAFB-8C24671E19BC}" type="slidenum">
              <a:rPr lang="en-US" altLang="en-US" sz="1200"/>
              <a:pPr/>
              <a:t>110</a:t>
            </a:fld>
            <a:endParaRPr lang="en-US" altLang="en-US" sz="1200"/>
          </a:p>
        </p:txBody>
      </p:sp>
    </p:spTree>
    <p:extLst>
      <p:ext uri="{BB962C8B-B14F-4D97-AF65-F5344CB8AC3E}">
        <p14:creationId xmlns:p14="http://schemas.microsoft.com/office/powerpoint/2010/main" val="1763436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p:spPr>
        <p:txBody>
          <a:bodyPr/>
          <a:lstStyle/>
          <a:p>
            <a:endParaRPr lang="en-US" altLang="en-US" smtClean="0"/>
          </a:p>
        </p:txBody>
      </p:sp>
      <p:sp>
        <p:nvSpPr>
          <p:cNvPr id="19866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A516E9BD-7903-4537-8846-EE9DF149A6E0}" type="slidenum">
              <a:rPr lang="en-US" altLang="en-US" sz="1200"/>
              <a:pPr/>
              <a:t>111</a:t>
            </a:fld>
            <a:endParaRPr lang="en-US" altLang="en-US" sz="1200"/>
          </a:p>
        </p:txBody>
      </p:sp>
    </p:spTree>
    <p:extLst>
      <p:ext uri="{BB962C8B-B14F-4D97-AF65-F5344CB8AC3E}">
        <p14:creationId xmlns:p14="http://schemas.microsoft.com/office/powerpoint/2010/main" val="4739132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p:spPr>
        <p:txBody>
          <a:bodyPr/>
          <a:lstStyle/>
          <a:p>
            <a:endParaRPr lang="en-US" altLang="en-US" smtClean="0"/>
          </a:p>
        </p:txBody>
      </p:sp>
      <p:sp>
        <p:nvSpPr>
          <p:cNvPr id="200708"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7F18DA77-8959-4813-A6E5-4D0F0974ADB0}" type="slidenum">
              <a:rPr lang="en-US" altLang="en-US" sz="1200"/>
              <a:pPr/>
              <a:t>112</a:t>
            </a:fld>
            <a:endParaRPr lang="en-US" altLang="en-US" sz="1200"/>
          </a:p>
        </p:txBody>
      </p:sp>
    </p:spTree>
    <p:extLst>
      <p:ext uri="{BB962C8B-B14F-4D97-AF65-F5344CB8AC3E}">
        <p14:creationId xmlns:p14="http://schemas.microsoft.com/office/powerpoint/2010/main" val="39204364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p:spPr>
        <p:txBody>
          <a:bodyPr/>
          <a:lstStyle/>
          <a:p>
            <a:endParaRPr lang="en-US" altLang="en-US" smtClean="0"/>
          </a:p>
        </p:txBody>
      </p:sp>
      <p:sp>
        <p:nvSpPr>
          <p:cNvPr id="202756"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54FA5C1C-F00E-4545-884A-6DE0C8A7208D}" type="slidenum">
              <a:rPr lang="en-US" altLang="en-US" sz="1200"/>
              <a:pPr/>
              <a:t>113</a:t>
            </a:fld>
            <a:endParaRPr lang="en-US" altLang="en-US" sz="1200"/>
          </a:p>
        </p:txBody>
      </p:sp>
    </p:spTree>
    <p:extLst>
      <p:ext uri="{BB962C8B-B14F-4D97-AF65-F5344CB8AC3E}">
        <p14:creationId xmlns:p14="http://schemas.microsoft.com/office/powerpoint/2010/main" val="12304185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p:spPr>
        <p:txBody>
          <a:bodyPr/>
          <a:lstStyle/>
          <a:p>
            <a:r>
              <a:rPr lang="en-US" altLang="en-US" b="1" u="sng" dirty="0" smtClean="0"/>
              <a:t>OPTIONAL ACTIVITY:</a:t>
            </a:r>
            <a:r>
              <a:rPr lang="en-US" altLang="en-US" dirty="0" smtClean="0"/>
              <a:t> use PART</a:t>
            </a:r>
            <a:r>
              <a:rPr lang="en-US" altLang="en-US" baseline="0" dirty="0" smtClean="0"/>
              <a:t> Jeopardy to further assist with understanding, self-testing of knowledge.</a:t>
            </a:r>
          </a:p>
          <a:p>
            <a:endParaRPr lang="en-US" altLang="en-US" baseline="0" dirty="0" smtClean="0"/>
          </a:p>
          <a:p>
            <a:r>
              <a:rPr lang="en-US" altLang="en-US" b="1" u="sng" baseline="0" dirty="0" smtClean="0"/>
              <a:t>DO:</a:t>
            </a:r>
            <a:r>
              <a:rPr lang="en-US" altLang="en-US" baseline="0" dirty="0" smtClean="0"/>
              <a:t> Consider using the PART Video on Standards to assist with learning.</a:t>
            </a:r>
            <a:endParaRPr lang="en-US" altLang="en-US" dirty="0" smtClean="0"/>
          </a:p>
        </p:txBody>
      </p:sp>
      <p:sp>
        <p:nvSpPr>
          <p:cNvPr id="204804"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551E0970-05D0-4AC5-993C-B46B5AB846CA}" type="slidenum">
              <a:rPr lang="en-US" altLang="en-US" sz="1200"/>
              <a:pPr/>
              <a:t>114</a:t>
            </a:fld>
            <a:endParaRPr lang="en-US" altLang="en-US" sz="1200"/>
          </a:p>
        </p:txBody>
      </p:sp>
    </p:spTree>
    <p:extLst>
      <p:ext uri="{BB962C8B-B14F-4D97-AF65-F5344CB8AC3E}">
        <p14:creationId xmlns:p14="http://schemas.microsoft.com/office/powerpoint/2010/main" val="161072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03BBB53D-3FF8-48D8-897A-7FBD8AB2921C}" type="slidenum">
              <a:rPr lang="en-US" altLang="en-US" sz="1200"/>
              <a:pPr/>
              <a:t>12</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990242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p:spPr>
        <p:txBody>
          <a:bodyPr/>
          <a:lstStyle/>
          <a:p>
            <a:endParaRPr lang="en-US" altLang="en-US" smtClean="0"/>
          </a:p>
        </p:txBody>
      </p:sp>
      <p:sp>
        <p:nvSpPr>
          <p:cNvPr id="20685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660A1A1B-3036-42EE-B33D-CFE4C8F1E3E0}" type="slidenum">
              <a:rPr lang="en-US" altLang="en-US" sz="1200"/>
              <a:pPr/>
              <a:t>115</a:t>
            </a:fld>
            <a:endParaRPr lang="en-US" altLang="en-US" sz="1200"/>
          </a:p>
        </p:txBody>
      </p:sp>
    </p:spTree>
    <p:extLst>
      <p:ext uri="{BB962C8B-B14F-4D97-AF65-F5344CB8AC3E}">
        <p14:creationId xmlns:p14="http://schemas.microsoft.com/office/powerpoint/2010/main" val="15494912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p:spPr>
        <p:txBody>
          <a:bodyPr/>
          <a:lstStyle/>
          <a:p>
            <a:endParaRPr lang="en-US" altLang="en-US" smtClean="0"/>
          </a:p>
        </p:txBody>
      </p:sp>
      <p:sp>
        <p:nvSpPr>
          <p:cNvPr id="208900"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9450F791-645B-4CEB-8F83-51423A0F0B18}" type="slidenum">
              <a:rPr lang="en-US" altLang="en-US" sz="1200"/>
              <a:pPr/>
              <a:t>116</a:t>
            </a:fld>
            <a:endParaRPr lang="en-US" altLang="en-US" sz="1200"/>
          </a:p>
        </p:txBody>
      </p:sp>
    </p:spTree>
    <p:extLst>
      <p:ext uri="{BB962C8B-B14F-4D97-AF65-F5344CB8AC3E}">
        <p14:creationId xmlns:p14="http://schemas.microsoft.com/office/powerpoint/2010/main" val="32421843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DO:</a:t>
            </a:r>
            <a:r>
              <a:rPr lang="en-CA" dirty="0" smtClean="0"/>
              <a:t> Use the Trainer lesson plan for PART’s dementia enhancement.</a:t>
            </a:r>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119</a:t>
            </a:fld>
            <a:endParaRPr lang="en-US" altLang="en-US"/>
          </a:p>
        </p:txBody>
      </p:sp>
    </p:spTree>
    <p:extLst>
      <p:ext uri="{BB962C8B-B14F-4D97-AF65-F5344CB8AC3E}">
        <p14:creationId xmlns:p14="http://schemas.microsoft.com/office/powerpoint/2010/main" val="18237197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120</a:t>
            </a:fld>
            <a:endParaRPr lang="en-US" altLang="en-US"/>
          </a:p>
        </p:txBody>
      </p:sp>
    </p:spTree>
    <p:extLst>
      <p:ext uri="{BB962C8B-B14F-4D97-AF65-F5344CB8AC3E}">
        <p14:creationId xmlns:p14="http://schemas.microsoft.com/office/powerpoint/2010/main" val="7380070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127</a:t>
            </a:fld>
            <a:endParaRPr lang="en-US" altLang="en-US"/>
          </a:p>
        </p:txBody>
      </p:sp>
    </p:spTree>
    <p:extLst>
      <p:ext uri="{BB962C8B-B14F-4D97-AF65-F5344CB8AC3E}">
        <p14:creationId xmlns:p14="http://schemas.microsoft.com/office/powerpoint/2010/main" val="25103600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CFAA76A-2E8C-4AA8-B375-9579D1FC200A}" type="slidenum">
              <a:rPr lang="en-CA" smtClean="0"/>
              <a:t>128</a:t>
            </a:fld>
            <a:endParaRPr lang="en-CA"/>
          </a:p>
        </p:txBody>
      </p:sp>
    </p:spTree>
    <p:extLst>
      <p:ext uri="{BB962C8B-B14F-4D97-AF65-F5344CB8AC3E}">
        <p14:creationId xmlns:p14="http://schemas.microsoft.com/office/powerpoint/2010/main" val="14806210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AA76A-2E8C-4AA8-B375-9579D1FC200A}" type="slidenum">
              <a:rPr lang="en-CA" smtClean="0"/>
              <a:t>132</a:t>
            </a:fld>
            <a:endParaRPr lang="en-CA"/>
          </a:p>
        </p:txBody>
      </p:sp>
    </p:spTree>
    <p:extLst>
      <p:ext uri="{BB962C8B-B14F-4D97-AF65-F5344CB8AC3E}">
        <p14:creationId xmlns:p14="http://schemas.microsoft.com/office/powerpoint/2010/main" val="29831019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DO:</a:t>
            </a:r>
            <a:r>
              <a:rPr lang="en-CA" b="1" u="none" dirty="0" smtClean="0"/>
              <a:t> </a:t>
            </a:r>
            <a:r>
              <a:rPr lang="en-CA" dirty="0" smtClean="0"/>
              <a:t>Read or show the PART video for</a:t>
            </a:r>
            <a:r>
              <a:rPr lang="en-CA" baseline="0" dirty="0" smtClean="0"/>
              <a:t> </a:t>
            </a:r>
            <a:r>
              <a:rPr lang="en-CA" i="1" baseline="0" dirty="0" smtClean="0"/>
              <a:t>The Train Journey</a:t>
            </a:r>
            <a:r>
              <a:rPr lang="en-CA" baseline="0" dirty="0" smtClean="0"/>
              <a:t>. This may help with understanding dementia.</a:t>
            </a:r>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134</a:t>
            </a:fld>
            <a:endParaRPr lang="en-US" altLang="en-US"/>
          </a:p>
        </p:txBody>
      </p:sp>
    </p:spTree>
    <p:extLst>
      <p:ext uri="{BB962C8B-B14F-4D97-AF65-F5344CB8AC3E}">
        <p14:creationId xmlns:p14="http://schemas.microsoft.com/office/powerpoint/2010/main" val="7532137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140</a:t>
            </a:fld>
            <a:endParaRPr lang="en-US" altLang="en-US"/>
          </a:p>
        </p:txBody>
      </p:sp>
    </p:spTree>
    <p:extLst>
      <p:ext uri="{BB962C8B-B14F-4D97-AF65-F5344CB8AC3E}">
        <p14:creationId xmlns:p14="http://schemas.microsoft.com/office/powerpoint/2010/main" val="10598035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141</a:t>
            </a:fld>
            <a:endParaRPr lang="en-US" altLang="en-US"/>
          </a:p>
        </p:txBody>
      </p:sp>
    </p:spTree>
    <p:extLst>
      <p:ext uri="{BB962C8B-B14F-4D97-AF65-F5344CB8AC3E}">
        <p14:creationId xmlns:p14="http://schemas.microsoft.com/office/powerpoint/2010/main" val="10715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CA" altLang="en-US" b="1" u="sng" dirty="0" smtClean="0"/>
              <a:t>DO:</a:t>
            </a:r>
            <a:r>
              <a:rPr lang="en-CA" altLang="en-US" dirty="0" smtClean="0"/>
              <a:t> Explain that active participation in discussion, role-play, written activities and techniques is required. This will help PART trainers assess each participants’ understanding of the PART program content and meet the definition</a:t>
            </a:r>
            <a:r>
              <a:rPr lang="en-CA" altLang="en-US" baseline="0" dirty="0" smtClean="0"/>
              <a:t> of train. Consider using the PART video on legislation.</a:t>
            </a:r>
          </a:p>
          <a:p>
            <a:endParaRPr lang="en-CA" altLang="en-US" baseline="0" dirty="0" smtClean="0"/>
          </a:p>
          <a:p>
            <a:r>
              <a:rPr lang="en-US" sz="1200" b="1" kern="1200" dirty="0" smtClean="0">
                <a:solidFill>
                  <a:schemeClr val="tx1"/>
                </a:solidFill>
                <a:effectLst/>
                <a:latin typeface="Arial" charset="0"/>
                <a:ea typeface="ＭＳ Ｐゴシック" pitchFamily="-102" charset="-128"/>
                <a:cs typeface="+mn-cs"/>
              </a:rPr>
              <a:t>Three Rights of Workers</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Saskatchewan’s OH&amp;S legislation has also given every worker, including managers and supervisors, three basic rights:</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CA" sz="1200" kern="1200" dirty="0" smtClean="0">
                <a:solidFill>
                  <a:schemeClr val="tx1"/>
                </a:solidFill>
                <a:effectLst/>
                <a:latin typeface="Arial" charset="0"/>
                <a:ea typeface="ＭＳ Ｐゴシック" pitchFamily="-102" charset="-128"/>
                <a:cs typeface="+mn-cs"/>
              </a:rPr>
              <a:t>The right to know.</a:t>
            </a:r>
          </a:p>
          <a:p>
            <a:pPr marL="171450" lvl="0" indent="-171450">
              <a:buFont typeface="Wingdings" panose="05000000000000000000" pitchFamily="2" charset="2"/>
              <a:buChar char="§"/>
            </a:pPr>
            <a:r>
              <a:rPr lang="en-CA" sz="1200" kern="1200" dirty="0" smtClean="0">
                <a:solidFill>
                  <a:schemeClr val="tx1"/>
                </a:solidFill>
                <a:effectLst/>
                <a:latin typeface="Arial" charset="0"/>
                <a:ea typeface="ＭＳ Ｐゴシック" pitchFamily="-102" charset="-128"/>
                <a:cs typeface="+mn-cs"/>
              </a:rPr>
              <a:t>The right to participate.</a:t>
            </a:r>
          </a:p>
          <a:p>
            <a:pPr marL="171450" lvl="0" indent="-171450">
              <a:buFont typeface="Wingdings" panose="05000000000000000000" pitchFamily="2" charset="2"/>
              <a:buChar char="§"/>
            </a:pPr>
            <a:r>
              <a:rPr lang="en-CA" sz="1200" kern="1200" dirty="0" smtClean="0">
                <a:solidFill>
                  <a:schemeClr val="tx1"/>
                </a:solidFill>
                <a:effectLst/>
                <a:latin typeface="Arial" charset="0"/>
                <a:ea typeface="ＭＳ Ｐゴシック" pitchFamily="-102" charset="-128"/>
                <a:cs typeface="+mn-cs"/>
              </a:rPr>
              <a:t>The right to refuse work </a:t>
            </a:r>
            <a:r>
              <a:rPr lang="en-CA" sz="1200" i="1" kern="1200" dirty="0" smtClean="0">
                <a:solidFill>
                  <a:schemeClr val="tx1"/>
                </a:solidFill>
                <a:effectLst/>
                <a:latin typeface="Arial" charset="0"/>
                <a:ea typeface="ＭＳ Ｐゴシック" pitchFamily="-102" charset="-128"/>
                <a:cs typeface="+mn-cs"/>
              </a:rPr>
              <a:t>believed to be unusually dangerous</a:t>
            </a:r>
            <a:r>
              <a:rPr lang="en-CA" sz="1200" kern="1200" dirty="0" smtClean="0">
                <a:solidFill>
                  <a:schemeClr val="tx1"/>
                </a:solidFill>
                <a:effectLst/>
                <a:latin typeface="Arial" charset="0"/>
                <a:ea typeface="ＭＳ Ｐゴシック" pitchFamily="-102" charset="-128"/>
                <a:cs typeface="+mn-cs"/>
              </a:rPr>
              <a:t>.</a:t>
            </a:r>
          </a:p>
          <a:p>
            <a:r>
              <a:rPr lang="en-US" sz="1200" kern="1200" dirty="0" smtClean="0">
                <a:solidFill>
                  <a:schemeClr val="tx1"/>
                </a:solidFill>
                <a:effectLst/>
                <a:latin typeface="Arial" charset="0"/>
                <a:ea typeface="ＭＳ Ｐゴシック" pitchFamily="-102" charset="-128"/>
                <a:cs typeface="+mn-cs"/>
              </a:rPr>
              <a:t> </a:t>
            </a:r>
            <a:endParaRPr lang="en-CA" sz="1200" kern="1200" dirty="0" smtClean="0">
              <a:solidFill>
                <a:schemeClr val="tx1"/>
              </a:solidFill>
              <a:effectLst/>
              <a:latin typeface="Arial" charset="0"/>
              <a:ea typeface="ＭＳ Ｐゴシック" pitchFamily="-102" charset="-128"/>
              <a:cs typeface="+mn-cs"/>
            </a:endParaRPr>
          </a:p>
          <a:p>
            <a:r>
              <a:rPr lang="en-US" sz="1200" b="1" u="none" strike="noStrike" kern="1200" dirty="0" smtClean="0">
                <a:solidFill>
                  <a:schemeClr val="tx1"/>
                </a:solidFill>
                <a:effectLst/>
                <a:latin typeface="Arial" charset="0"/>
                <a:ea typeface="ＭＳ Ｐゴシック" pitchFamily="-102" charset="-128"/>
                <a:cs typeface="+mn-cs"/>
              </a:rPr>
              <a:t>The Right to Know</a:t>
            </a:r>
            <a:endParaRPr lang="en-CA" sz="1200" u="sng"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Every worker has a right to be informed about the hazards at work, trained to recognize those hazards; and trained to protect him or herself from those hazards. </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This right is built into all regulations where information and training could help to protect workers. Workers must use the information and instruction provided.</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 </a:t>
            </a:r>
            <a:endParaRPr lang="en-CA" sz="1200" kern="1200" dirty="0" smtClean="0">
              <a:solidFill>
                <a:schemeClr val="tx1"/>
              </a:solidFill>
              <a:effectLst/>
              <a:latin typeface="Arial" charset="0"/>
              <a:ea typeface="ＭＳ Ｐゴシック" pitchFamily="-102" charset="-128"/>
              <a:cs typeface="+mn-cs"/>
            </a:endParaRPr>
          </a:p>
          <a:p>
            <a:r>
              <a:rPr lang="en-US" sz="1200" b="1" u="none" strike="noStrike" kern="1200" dirty="0" smtClean="0">
                <a:solidFill>
                  <a:schemeClr val="tx1"/>
                </a:solidFill>
                <a:effectLst/>
                <a:latin typeface="Arial" charset="0"/>
                <a:ea typeface="ＭＳ Ｐゴシック" pitchFamily="-102" charset="-128"/>
                <a:cs typeface="+mn-cs"/>
              </a:rPr>
              <a:t>The Right to Participate</a:t>
            </a:r>
            <a:endParaRPr lang="en-CA" sz="1200" u="sng"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The occupational health committee (OHC) or the OH&amp;S representative is the principal vehicle for worker participation in the workplace. It is the forum for cooperative involvement of every worker, at every level. Workers' participation assists in developing a strong safety culture. Workers participate by:</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being knowledgeable regarding their rights and responsibilities under the legislation;</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asking for information from the supervisor;</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reporting health and safety concerns;</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discussing health and safety concerns at meetings;</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working safely;</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consulting with Saskatchewan Ministry of </a:t>
            </a:r>
            <a:r>
              <a:rPr lang="en-US" sz="1200" kern="1200" dirty="0" err="1" smtClean="0">
                <a:solidFill>
                  <a:schemeClr val="tx1"/>
                </a:solidFill>
                <a:effectLst/>
                <a:latin typeface="Arial" charset="0"/>
                <a:ea typeface="ＭＳ Ｐゴシック" pitchFamily="-102" charset="-128"/>
                <a:cs typeface="+mn-cs"/>
              </a:rPr>
              <a:t>Labour</a:t>
            </a:r>
            <a:r>
              <a:rPr lang="en-US" sz="1200" kern="1200" dirty="0" smtClean="0">
                <a:solidFill>
                  <a:schemeClr val="tx1"/>
                </a:solidFill>
                <a:effectLst/>
                <a:latin typeface="Arial" charset="0"/>
                <a:ea typeface="ＭＳ Ｐゴシック" pitchFamily="-102" charset="-128"/>
                <a:cs typeface="+mn-cs"/>
              </a:rPr>
              <a:t> Relations and Workplace Safety's occupational health officer (OHO);</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assisting in inspections and investigations; and,</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CA" sz="1200" kern="1200" dirty="0" smtClean="0">
                <a:solidFill>
                  <a:schemeClr val="tx1"/>
                </a:solidFill>
                <a:effectLst/>
                <a:latin typeface="Arial" charset="0"/>
                <a:ea typeface="ＭＳ Ｐゴシック" pitchFamily="-102" charset="-128"/>
                <a:cs typeface="+mn-cs"/>
              </a:rPr>
              <a:t>participating in safety; workers assist in cultivating a culture of safety.</a:t>
            </a:r>
          </a:p>
          <a:p>
            <a:r>
              <a:rPr lang="en-US" sz="1200" kern="1200" dirty="0" smtClean="0">
                <a:solidFill>
                  <a:schemeClr val="tx1"/>
                </a:solidFill>
                <a:effectLst/>
                <a:latin typeface="Arial" charset="0"/>
                <a:ea typeface="ＭＳ Ｐゴシック" pitchFamily="-102" charset="-128"/>
                <a:cs typeface="+mn-cs"/>
              </a:rPr>
              <a:t> </a:t>
            </a:r>
            <a:endParaRPr lang="en-CA" sz="1200" kern="1200" dirty="0" smtClean="0">
              <a:solidFill>
                <a:schemeClr val="tx1"/>
              </a:solidFill>
              <a:effectLst/>
              <a:latin typeface="Arial" charset="0"/>
              <a:ea typeface="ＭＳ Ｐゴシック" pitchFamily="-102" charset="-128"/>
              <a:cs typeface="+mn-cs"/>
            </a:endParaRPr>
          </a:p>
          <a:p>
            <a:r>
              <a:rPr lang="en-US" sz="1200" b="1" kern="1200" dirty="0" smtClean="0">
                <a:solidFill>
                  <a:schemeClr val="tx1"/>
                </a:solidFill>
                <a:effectLst/>
                <a:latin typeface="Arial" charset="0"/>
                <a:ea typeface="ＭＳ Ｐゴシック" pitchFamily="-102" charset="-128"/>
                <a:cs typeface="+mn-cs"/>
              </a:rPr>
              <a:t>The Right to Refuse</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A worker has the right to refuse work that the worker has </a:t>
            </a:r>
            <a:r>
              <a:rPr lang="en-US" sz="1200" i="1" kern="1200" dirty="0" smtClean="0">
                <a:solidFill>
                  <a:schemeClr val="tx1"/>
                </a:solidFill>
                <a:effectLst/>
                <a:latin typeface="Arial" charset="0"/>
                <a:ea typeface="ＭＳ Ｐゴシック" pitchFamily="-102" charset="-128"/>
                <a:cs typeface="+mn-cs"/>
              </a:rPr>
              <a:t>reasonable grounds to believe is unusually dangerous</a:t>
            </a:r>
            <a:r>
              <a:rPr lang="en-US" sz="1200" kern="1200" dirty="0" smtClean="0">
                <a:solidFill>
                  <a:schemeClr val="tx1"/>
                </a:solidFill>
                <a:effectLst/>
                <a:latin typeface="Arial" charset="0"/>
                <a:ea typeface="ＭＳ Ｐゴシック" pitchFamily="-102" charset="-128"/>
                <a:cs typeface="+mn-cs"/>
              </a:rPr>
              <a:t>. The unusual danger may be to the worker or to others. This right is set out in Part III, Division 5 of the </a:t>
            </a:r>
            <a:r>
              <a:rPr lang="en-US" sz="1200" i="1" kern="1200" dirty="0" smtClean="0">
                <a:solidFill>
                  <a:schemeClr val="tx1"/>
                </a:solidFill>
                <a:effectLst/>
                <a:latin typeface="Arial" charset="0"/>
                <a:ea typeface="ＭＳ Ｐゴシック" pitchFamily="-102" charset="-128"/>
                <a:cs typeface="+mn-cs"/>
              </a:rPr>
              <a:t>Act</a:t>
            </a:r>
            <a:r>
              <a:rPr lang="en-US" sz="1200" kern="1200" dirty="0" smtClean="0">
                <a:solidFill>
                  <a:schemeClr val="tx1"/>
                </a:solidFill>
                <a:effectLst/>
                <a:latin typeface="Arial" charset="0"/>
                <a:ea typeface="ＭＳ Ｐゴシック" pitchFamily="-102" charset="-128"/>
                <a:cs typeface="+mn-cs"/>
              </a:rPr>
              <a:t>, section 3-31. An unusual danger could include:</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a danger that is not normal for the job</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a danger that would normally stop work</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an imminent danger and in contravention of the Act and Regulations</a:t>
            </a:r>
            <a:endParaRPr lang="en-CA" sz="1200" kern="1200" dirty="0" smtClean="0">
              <a:solidFill>
                <a:schemeClr val="tx1"/>
              </a:solidFill>
              <a:effectLst/>
              <a:latin typeface="Arial" charset="0"/>
              <a:ea typeface="ＭＳ Ｐゴシック" pitchFamily="-102" charset="-128"/>
              <a:cs typeface="+mn-cs"/>
            </a:endParaRPr>
          </a:p>
          <a:p>
            <a:pPr marL="171450" lvl="0" indent="-171450">
              <a:buFont typeface="Wingdings" panose="05000000000000000000" pitchFamily="2" charset="2"/>
              <a:buChar char="§"/>
            </a:pPr>
            <a:r>
              <a:rPr lang="en-US" sz="1200" kern="1200" dirty="0" smtClean="0">
                <a:solidFill>
                  <a:schemeClr val="tx1"/>
                </a:solidFill>
                <a:effectLst/>
                <a:latin typeface="Arial" charset="0"/>
                <a:ea typeface="ＭＳ Ｐゴシック" pitchFamily="-102" charset="-128"/>
                <a:cs typeface="+mn-cs"/>
              </a:rPr>
              <a:t>a situation for which the worker isn’t properly trained, equipped or experienced.</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 </a:t>
            </a:r>
            <a:endParaRPr lang="en-CA" sz="1200" kern="1200" dirty="0" smtClean="0">
              <a:solidFill>
                <a:schemeClr val="tx1"/>
              </a:solidFill>
              <a:effectLst/>
              <a:latin typeface="Arial" charset="0"/>
              <a:ea typeface="ＭＳ Ｐゴシック" pitchFamily="-102" charset="-128"/>
              <a:cs typeface="+mn-cs"/>
            </a:endParaRPr>
          </a:p>
          <a:p>
            <a:r>
              <a:rPr lang="en-US" sz="1200" kern="1200" dirty="0" smtClean="0">
                <a:solidFill>
                  <a:schemeClr val="tx1"/>
                </a:solidFill>
                <a:effectLst/>
                <a:latin typeface="Arial" charset="0"/>
                <a:ea typeface="ＭＳ Ｐゴシック" pitchFamily="-102" charset="-128"/>
                <a:cs typeface="+mn-cs"/>
              </a:rPr>
              <a:t>The right to refuse is the right of an individual and not the right of a group. During a refusal, the refusing worker is protected from discriminatory action through the Act (PART III, Division 5, 3-35)</a:t>
            </a:r>
            <a:endParaRPr lang="en-CA" sz="1200" kern="1200" dirty="0" smtClean="0">
              <a:solidFill>
                <a:schemeClr val="tx1"/>
              </a:solidFill>
              <a:effectLst/>
              <a:latin typeface="Arial" charset="0"/>
              <a:ea typeface="ＭＳ Ｐゴシック" pitchFamily="-102" charset="-128"/>
              <a:cs typeface="+mn-cs"/>
            </a:endParaRPr>
          </a:p>
        </p:txBody>
      </p:sp>
      <p:sp>
        <p:nvSpPr>
          <p:cNvPr id="3789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51A56277-D33C-4602-BBF8-B3123148D81F}" type="slidenum">
              <a:rPr lang="en-US" altLang="en-US" sz="1200"/>
              <a:pPr/>
              <a:t>13</a:t>
            </a:fld>
            <a:endParaRPr lang="en-US" altLang="en-US" sz="1200"/>
          </a:p>
        </p:txBody>
      </p:sp>
    </p:spTree>
    <p:extLst>
      <p:ext uri="{BB962C8B-B14F-4D97-AF65-F5344CB8AC3E}">
        <p14:creationId xmlns:p14="http://schemas.microsoft.com/office/powerpoint/2010/main" val="1092127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DO:</a:t>
            </a:r>
            <a:r>
              <a:rPr lang="en-CA" dirty="0" smtClean="0"/>
              <a:t> Consider alternate warm-up activities indicated in your PART Trainer’s Guide in the event any participant has challenges with the standard activities.</a:t>
            </a:r>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145</a:t>
            </a:fld>
            <a:endParaRPr lang="en-US" altLang="en-US"/>
          </a:p>
        </p:txBody>
      </p:sp>
    </p:spTree>
    <p:extLst>
      <p:ext uri="{BB962C8B-B14F-4D97-AF65-F5344CB8AC3E}">
        <p14:creationId xmlns:p14="http://schemas.microsoft.com/office/powerpoint/2010/main" val="8020764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DO:</a:t>
            </a:r>
            <a:r>
              <a:rPr lang="en-CA" dirty="0" smtClean="0"/>
              <a:t> Refer to your PART Trainer’s Guide,</a:t>
            </a:r>
            <a:r>
              <a:rPr lang="en-CA" baseline="0" dirty="0" smtClean="0"/>
              <a:t> </a:t>
            </a:r>
            <a:r>
              <a:rPr lang="en-CA" dirty="0" smtClean="0"/>
              <a:t>Section 7,</a:t>
            </a:r>
            <a:r>
              <a:rPr lang="en-CA" baseline="0" dirty="0" smtClean="0"/>
              <a:t> for facilitation information.</a:t>
            </a:r>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146</a:t>
            </a:fld>
            <a:endParaRPr lang="en-US" altLang="en-US"/>
          </a:p>
        </p:txBody>
      </p:sp>
    </p:spTree>
    <p:extLst>
      <p:ext uri="{BB962C8B-B14F-4D97-AF65-F5344CB8AC3E}">
        <p14:creationId xmlns:p14="http://schemas.microsoft.com/office/powerpoint/2010/main" val="17935755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1" u="sng" dirty="0" smtClean="0"/>
              <a:t>DO:</a:t>
            </a:r>
            <a:r>
              <a:rPr lang="en-CA" dirty="0" smtClean="0"/>
              <a:t> Refer to your PART Trainer’s Guide,</a:t>
            </a:r>
            <a:r>
              <a:rPr lang="en-CA" baseline="0" dirty="0" smtClean="0"/>
              <a:t> </a:t>
            </a:r>
            <a:r>
              <a:rPr lang="en-CA" dirty="0" smtClean="0"/>
              <a:t>Section 7,</a:t>
            </a:r>
            <a:r>
              <a:rPr lang="en-CA" baseline="0" dirty="0" smtClean="0"/>
              <a:t> for facilitation information.</a:t>
            </a:r>
            <a:endParaRPr lang="en-CA" dirty="0" smtClean="0"/>
          </a:p>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147</a:t>
            </a:fld>
            <a:endParaRPr lang="en-US" altLang="en-US"/>
          </a:p>
        </p:txBody>
      </p:sp>
    </p:spTree>
    <p:extLst>
      <p:ext uri="{BB962C8B-B14F-4D97-AF65-F5344CB8AC3E}">
        <p14:creationId xmlns:p14="http://schemas.microsoft.com/office/powerpoint/2010/main" val="267467565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1" u="sng" dirty="0" smtClean="0"/>
              <a:t>DO:</a:t>
            </a:r>
            <a:r>
              <a:rPr lang="en-CA" dirty="0" smtClean="0"/>
              <a:t> Refer to your PART Trainer’s Guide,</a:t>
            </a:r>
            <a:r>
              <a:rPr lang="en-CA" baseline="0" dirty="0" smtClean="0"/>
              <a:t> </a:t>
            </a:r>
            <a:r>
              <a:rPr lang="en-CA" dirty="0" smtClean="0"/>
              <a:t>Section 7,</a:t>
            </a:r>
            <a:r>
              <a:rPr lang="en-CA" baseline="0" dirty="0" smtClean="0"/>
              <a:t> for facilitation information.</a:t>
            </a:r>
            <a:endParaRPr lang="en-CA" dirty="0" smtClean="0"/>
          </a:p>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148</a:t>
            </a:fld>
            <a:endParaRPr lang="en-US" altLang="en-US"/>
          </a:p>
        </p:txBody>
      </p:sp>
    </p:spTree>
    <p:extLst>
      <p:ext uri="{BB962C8B-B14F-4D97-AF65-F5344CB8AC3E}">
        <p14:creationId xmlns:p14="http://schemas.microsoft.com/office/powerpoint/2010/main" val="3320865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1" u="sng" dirty="0" smtClean="0"/>
              <a:t>DO:</a:t>
            </a:r>
            <a:r>
              <a:rPr lang="en-CA" dirty="0" smtClean="0"/>
              <a:t> Refer to your PART Trainer’s Guide,</a:t>
            </a:r>
            <a:r>
              <a:rPr lang="en-CA" baseline="0" dirty="0" smtClean="0"/>
              <a:t> </a:t>
            </a:r>
            <a:r>
              <a:rPr lang="en-CA" dirty="0" smtClean="0"/>
              <a:t>Section 7,</a:t>
            </a:r>
            <a:r>
              <a:rPr lang="en-CA" baseline="0" dirty="0" smtClean="0"/>
              <a:t> for facilitation information.</a:t>
            </a:r>
            <a:endParaRPr lang="en-CA" dirty="0" smtClean="0"/>
          </a:p>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149</a:t>
            </a:fld>
            <a:endParaRPr lang="en-US" altLang="en-US"/>
          </a:p>
        </p:txBody>
      </p:sp>
    </p:spTree>
    <p:extLst>
      <p:ext uri="{BB962C8B-B14F-4D97-AF65-F5344CB8AC3E}">
        <p14:creationId xmlns:p14="http://schemas.microsoft.com/office/powerpoint/2010/main" val="39837609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1" u="sng" dirty="0" smtClean="0"/>
              <a:t>DO:</a:t>
            </a:r>
            <a:r>
              <a:rPr lang="en-CA" dirty="0" smtClean="0"/>
              <a:t> Refer to your PART Trainer’s Guide,</a:t>
            </a:r>
            <a:r>
              <a:rPr lang="en-CA" baseline="0" dirty="0" smtClean="0"/>
              <a:t> </a:t>
            </a:r>
            <a:r>
              <a:rPr lang="en-CA" dirty="0" smtClean="0"/>
              <a:t>Section 7,</a:t>
            </a:r>
            <a:r>
              <a:rPr lang="en-CA" baseline="0" dirty="0" smtClean="0"/>
              <a:t> for facilitation information.</a:t>
            </a:r>
            <a:endParaRPr lang="en-CA" dirty="0" smtClean="0"/>
          </a:p>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150</a:t>
            </a:fld>
            <a:endParaRPr lang="en-US" altLang="en-US"/>
          </a:p>
        </p:txBody>
      </p:sp>
    </p:spTree>
    <p:extLst>
      <p:ext uri="{BB962C8B-B14F-4D97-AF65-F5344CB8AC3E}">
        <p14:creationId xmlns:p14="http://schemas.microsoft.com/office/powerpoint/2010/main" val="33462651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1" u="sng" dirty="0" smtClean="0"/>
              <a:t>DO:</a:t>
            </a:r>
            <a:r>
              <a:rPr lang="en-CA" dirty="0" smtClean="0"/>
              <a:t> Refer to your PART Trainer’s Guide,</a:t>
            </a:r>
            <a:r>
              <a:rPr lang="en-CA" baseline="0" dirty="0" smtClean="0"/>
              <a:t> </a:t>
            </a:r>
            <a:r>
              <a:rPr lang="en-CA" dirty="0" smtClean="0"/>
              <a:t>Section 7,</a:t>
            </a:r>
            <a:r>
              <a:rPr lang="en-CA" baseline="0" dirty="0" smtClean="0"/>
              <a:t> for facilitation information.</a:t>
            </a:r>
            <a:endParaRPr lang="en-CA" dirty="0" smtClean="0"/>
          </a:p>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151</a:t>
            </a:fld>
            <a:endParaRPr lang="en-US" altLang="en-US"/>
          </a:p>
        </p:txBody>
      </p:sp>
    </p:spTree>
    <p:extLst>
      <p:ext uri="{BB962C8B-B14F-4D97-AF65-F5344CB8AC3E}">
        <p14:creationId xmlns:p14="http://schemas.microsoft.com/office/powerpoint/2010/main" val="36768563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1" u="sng" dirty="0" smtClean="0"/>
              <a:t>DO:</a:t>
            </a:r>
            <a:r>
              <a:rPr lang="en-CA" dirty="0" smtClean="0"/>
              <a:t> Refer to your PART Trainer’s Guide,</a:t>
            </a:r>
            <a:r>
              <a:rPr lang="en-CA" baseline="0" dirty="0" smtClean="0"/>
              <a:t> </a:t>
            </a:r>
            <a:r>
              <a:rPr lang="en-CA" dirty="0" smtClean="0"/>
              <a:t>Section 7,</a:t>
            </a:r>
            <a:r>
              <a:rPr lang="en-CA" baseline="0" dirty="0" smtClean="0"/>
              <a:t> for facilitation information.</a:t>
            </a:r>
            <a:endParaRPr lang="en-CA" dirty="0" smtClean="0"/>
          </a:p>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152</a:t>
            </a:fld>
            <a:endParaRPr lang="en-US" altLang="en-US"/>
          </a:p>
        </p:txBody>
      </p:sp>
    </p:spTree>
    <p:extLst>
      <p:ext uri="{BB962C8B-B14F-4D97-AF65-F5344CB8AC3E}">
        <p14:creationId xmlns:p14="http://schemas.microsoft.com/office/powerpoint/2010/main" val="33230335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1" u="sng" dirty="0" smtClean="0"/>
              <a:t>DO:</a:t>
            </a:r>
            <a:r>
              <a:rPr lang="en-CA" dirty="0" smtClean="0"/>
              <a:t> Refer to your PART Trainer’s Guide,</a:t>
            </a:r>
            <a:r>
              <a:rPr lang="en-CA" baseline="0" dirty="0" smtClean="0"/>
              <a:t> </a:t>
            </a:r>
            <a:r>
              <a:rPr lang="en-CA" dirty="0" smtClean="0"/>
              <a:t>Section 7,</a:t>
            </a:r>
            <a:r>
              <a:rPr lang="en-CA" baseline="0" dirty="0" smtClean="0"/>
              <a:t> for facilitation information.</a:t>
            </a:r>
            <a:endParaRPr lang="en-CA" dirty="0" smtClean="0"/>
          </a:p>
          <a:p>
            <a:endParaRPr lang="en-CA" dirty="0"/>
          </a:p>
        </p:txBody>
      </p:sp>
      <p:sp>
        <p:nvSpPr>
          <p:cNvPr id="4" name="Slide Number Placeholder 3"/>
          <p:cNvSpPr>
            <a:spLocks noGrp="1"/>
          </p:cNvSpPr>
          <p:nvPr>
            <p:ph type="sldNum" sz="quarter" idx="10"/>
          </p:nvPr>
        </p:nvSpPr>
        <p:spPr/>
        <p:txBody>
          <a:bodyPr/>
          <a:lstStyle/>
          <a:p>
            <a:fld id="{2BE3F99D-BDB7-498E-B52C-25BB1FCC719D}" type="slidenum">
              <a:rPr lang="en-US" altLang="en-US" smtClean="0"/>
              <a:pPr/>
              <a:t>153</a:t>
            </a:fld>
            <a:endParaRPr lang="en-US" altLang="en-US"/>
          </a:p>
        </p:txBody>
      </p:sp>
    </p:spTree>
    <p:extLst>
      <p:ext uri="{BB962C8B-B14F-4D97-AF65-F5344CB8AC3E}">
        <p14:creationId xmlns:p14="http://schemas.microsoft.com/office/powerpoint/2010/main" val="8873420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p:spPr>
        <p:txBody>
          <a:bodyPr/>
          <a:lstStyle/>
          <a:p>
            <a:endParaRPr lang="en-CA" altLang="en-US" smtClean="0"/>
          </a:p>
        </p:txBody>
      </p:sp>
      <p:sp>
        <p:nvSpPr>
          <p:cNvPr id="227332" name="Slide Number Placeholder 3"/>
          <p:cNvSpPr>
            <a:spLocks noGrp="1"/>
          </p:cNvSpPr>
          <p:nvPr>
            <p:ph type="sldNum" sz="quarter" idx="5"/>
          </p:nvPr>
        </p:nvSpPr>
        <p:spPr>
          <a:noFill/>
        </p:spPr>
        <p:txBody>
          <a:bodyPr/>
          <a:lstStyle>
            <a:lvl1pPr defTabSz="925513">
              <a:defRPr sz="2400">
                <a:solidFill>
                  <a:schemeClr val="tx1"/>
                </a:solidFill>
                <a:latin typeface="Arial" charset="0"/>
                <a:ea typeface="ＭＳ Ｐゴシック" pitchFamily="-102" charset="-128"/>
              </a:defRPr>
            </a:lvl1pPr>
            <a:lvl2pPr marL="742950" indent="-285750" defTabSz="925513">
              <a:defRPr sz="2400">
                <a:solidFill>
                  <a:schemeClr val="tx1"/>
                </a:solidFill>
                <a:latin typeface="Arial" charset="0"/>
                <a:ea typeface="ＭＳ Ｐゴシック" pitchFamily="-102" charset="-128"/>
              </a:defRPr>
            </a:lvl2pPr>
            <a:lvl3pPr marL="1143000" indent="-228600" defTabSz="925513">
              <a:defRPr sz="2400">
                <a:solidFill>
                  <a:schemeClr val="tx1"/>
                </a:solidFill>
                <a:latin typeface="Arial" charset="0"/>
                <a:ea typeface="ＭＳ Ｐゴシック" pitchFamily="-102" charset="-128"/>
              </a:defRPr>
            </a:lvl3pPr>
            <a:lvl4pPr marL="1600200" indent="-228600" defTabSz="925513">
              <a:defRPr sz="2400">
                <a:solidFill>
                  <a:schemeClr val="tx1"/>
                </a:solidFill>
                <a:latin typeface="Arial" charset="0"/>
                <a:ea typeface="ＭＳ Ｐゴシック" pitchFamily="-102" charset="-128"/>
              </a:defRPr>
            </a:lvl4pPr>
            <a:lvl5pPr marL="2057400" indent="-228600" defTabSz="925513">
              <a:defRPr sz="2400">
                <a:solidFill>
                  <a:schemeClr val="tx1"/>
                </a:solidFill>
                <a:latin typeface="Arial" charset="0"/>
                <a:ea typeface="ＭＳ Ｐゴシック" pitchFamily="-102" charset="-128"/>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pitchFamily="-102" charset="-128"/>
              </a:defRPr>
            </a:lvl9pPr>
          </a:lstStyle>
          <a:p>
            <a:fld id="{58F82378-6E4D-4893-90BC-E66ADF8BF091}" type="slidenum">
              <a:rPr lang="en-US" altLang="en-US" sz="1200"/>
              <a:pPr/>
              <a:t>154</a:t>
            </a:fld>
            <a:endParaRPr lang="en-US" altLang="en-US" sz="1200"/>
          </a:p>
        </p:txBody>
      </p:sp>
    </p:spTree>
    <p:extLst>
      <p:ext uri="{BB962C8B-B14F-4D97-AF65-F5344CB8AC3E}">
        <p14:creationId xmlns:p14="http://schemas.microsoft.com/office/powerpoint/2010/main" val="225014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lt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lt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ACD1D8E4-468D-454F-B157-2E1AB0CFD799}" type="slidenum">
              <a:rPr lang="en-US" altLang="en-US"/>
              <a:pPr/>
              <a:t>‹#›</a:t>
            </a:fld>
            <a:endParaRPr lang="en-US" altLang="en-US"/>
          </a:p>
        </p:txBody>
      </p:sp>
    </p:spTree>
    <p:extLst>
      <p:ext uri="{BB962C8B-B14F-4D97-AF65-F5344CB8AC3E}">
        <p14:creationId xmlns:p14="http://schemas.microsoft.com/office/powerpoint/2010/main" val="324046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fld id="{10080D3A-4E9E-4FEA-AB1E-7AD120C3CB82}" type="slidenum">
              <a:rPr lang="en-US" altLang="en-US"/>
              <a:pPr/>
              <a:t>‹#›</a:t>
            </a:fld>
            <a:endParaRPr lang="en-US" altLang="en-US"/>
          </a:p>
        </p:txBody>
      </p:sp>
    </p:spTree>
    <p:extLst>
      <p:ext uri="{BB962C8B-B14F-4D97-AF65-F5344CB8AC3E}">
        <p14:creationId xmlns:p14="http://schemas.microsoft.com/office/powerpoint/2010/main" val="75936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E75A2441-F60D-41E9-93A1-8045BCEFF44A}" type="slidenum">
              <a:rPr lang="en-US" altLang="en-US"/>
              <a:pPr/>
              <a:t>‹#›</a:t>
            </a:fld>
            <a:endParaRPr lang="en-US" altLang="en-US"/>
          </a:p>
        </p:txBody>
      </p:sp>
    </p:spTree>
    <p:extLst>
      <p:ext uri="{BB962C8B-B14F-4D97-AF65-F5344CB8AC3E}">
        <p14:creationId xmlns:p14="http://schemas.microsoft.com/office/powerpoint/2010/main" val="2877417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fld id="{86091722-8EE2-4D01-A1EF-EF6C0C8B9025}" type="datetimeFigureOut">
              <a:rPr lang="en-CA"/>
              <a:pPr>
                <a:defRPr/>
              </a:pPr>
              <a:t>2021-08-20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92F265A3-4122-47B0-B7B6-04BAAC6A88AB}" type="slidenum">
              <a:rPr lang="en-CA" altLang="en-US"/>
              <a:pPr/>
              <a:t>‹#›</a:t>
            </a:fld>
            <a:endParaRPr lang="en-CA" altLang="en-US"/>
          </a:p>
        </p:txBody>
      </p:sp>
    </p:spTree>
    <p:extLst>
      <p:ext uri="{BB962C8B-B14F-4D97-AF65-F5344CB8AC3E}">
        <p14:creationId xmlns:p14="http://schemas.microsoft.com/office/powerpoint/2010/main" val="332355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fld id="{81FA4CD0-7764-4320-BB1B-DA5ABFE17375}" type="datetimeFigureOut">
              <a:rPr lang="en-CA"/>
              <a:pPr>
                <a:defRPr/>
              </a:pPr>
              <a:t>2021-08-20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DF1D1A4F-1AB5-4970-850C-4DD2E59F3A53}" type="slidenum">
              <a:rPr lang="en-CA" altLang="en-US"/>
              <a:pPr/>
              <a:t>‹#›</a:t>
            </a:fld>
            <a:endParaRPr lang="en-CA" altLang="en-US"/>
          </a:p>
        </p:txBody>
      </p:sp>
    </p:spTree>
    <p:extLst>
      <p:ext uri="{BB962C8B-B14F-4D97-AF65-F5344CB8AC3E}">
        <p14:creationId xmlns:p14="http://schemas.microsoft.com/office/powerpoint/2010/main" val="1694107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fld id="{C887379D-3AAB-4E68-BC39-9C9DAC4406AB}" type="datetimeFigureOut">
              <a:rPr lang="en-CA"/>
              <a:pPr>
                <a:defRPr/>
              </a:pPr>
              <a:t>2021-08-20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9DB94E2C-EE2A-430B-8C32-99874ADBB952}" type="slidenum">
              <a:rPr lang="en-CA" altLang="en-US"/>
              <a:pPr/>
              <a:t>‹#›</a:t>
            </a:fld>
            <a:endParaRPr lang="en-CA" altLang="en-US"/>
          </a:p>
        </p:txBody>
      </p:sp>
    </p:spTree>
    <p:extLst>
      <p:ext uri="{BB962C8B-B14F-4D97-AF65-F5344CB8AC3E}">
        <p14:creationId xmlns:p14="http://schemas.microsoft.com/office/powerpoint/2010/main" val="1160036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fld id="{B562D693-5F36-4C66-8B8C-CEE23DFC14A6}" type="datetimeFigureOut">
              <a:rPr lang="en-CA"/>
              <a:pPr>
                <a:defRPr/>
              </a:pPr>
              <a:t>2021-08-20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endParaRPr lang="en-CA"/>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B058119D-D8A7-4BD5-8BEF-0785B6A9F03D}" type="slidenum">
              <a:rPr lang="en-CA" altLang="en-US"/>
              <a:pPr/>
              <a:t>‹#›</a:t>
            </a:fld>
            <a:endParaRPr lang="en-CA" altLang="en-US"/>
          </a:p>
        </p:txBody>
      </p:sp>
    </p:spTree>
    <p:extLst>
      <p:ext uri="{BB962C8B-B14F-4D97-AF65-F5344CB8AC3E}">
        <p14:creationId xmlns:p14="http://schemas.microsoft.com/office/powerpoint/2010/main" val="330703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fld id="{CDB4C13F-D52F-4D4A-8243-BD1236B4AB4E}" type="datetimeFigureOut">
              <a:rPr lang="en-CA"/>
              <a:pPr>
                <a:defRPr/>
              </a:pPr>
              <a:t>2021-08-20</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endParaRPr lang="en-CA"/>
          </a:p>
        </p:txBody>
      </p:sp>
      <p:sp>
        <p:nvSpPr>
          <p:cNvPr id="9" name="Slide Number Placeholder 8"/>
          <p:cNvSpPr>
            <a:spLocks noGrp="1"/>
          </p:cNvSpPr>
          <p:nvPr>
            <p:ph type="sldNum" sz="quarter" idx="12"/>
          </p:nvPr>
        </p:nvSpPr>
        <p:spPr/>
        <p:txBody>
          <a:bodyPr/>
          <a:lstStyle>
            <a:lvl1pPr eaLnBrk="0" hangingPunct="0">
              <a:defRPr>
                <a:latin typeface="Arial" charset="0"/>
              </a:defRPr>
            </a:lvl1pPr>
          </a:lstStyle>
          <a:p>
            <a:fld id="{FF0F3118-B201-47D0-94DD-2DACFA6AD976}" type="slidenum">
              <a:rPr lang="en-CA" altLang="en-US"/>
              <a:pPr/>
              <a:t>‹#›</a:t>
            </a:fld>
            <a:endParaRPr lang="en-CA" altLang="en-US"/>
          </a:p>
        </p:txBody>
      </p:sp>
    </p:spTree>
    <p:extLst>
      <p:ext uri="{BB962C8B-B14F-4D97-AF65-F5344CB8AC3E}">
        <p14:creationId xmlns:p14="http://schemas.microsoft.com/office/powerpoint/2010/main" val="2654788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fld id="{9BC093D4-AAC2-4E80-9BEE-0617DC99F147}" type="datetimeFigureOut">
              <a:rPr lang="en-CA"/>
              <a:pPr>
                <a:defRPr/>
              </a:pPr>
              <a:t>2021-08-20</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endParaRPr lang="en-CA"/>
          </a:p>
        </p:txBody>
      </p:sp>
      <p:sp>
        <p:nvSpPr>
          <p:cNvPr id="5" name="Slide Number Placeholder 4"/>
          <p:cNvSpPr>
            <a:spLocks noGrp="1"/>
          </p:cNvSpPr>
          <p:nvPr>
            <p:ph type="sldNum" sz="quarter" idx="12"/>
          </p:nvPr>
        </p:nvSpPr>
        <p:spPr/>
        <p:txBody>
          <a:bodyPr/>
          <a:lstStyle>
            <a:lvl1pPr eaLnBrk="0" hangingPunct="0">
              <a:defRPr>
                <a:latin typeface="Arial" charset="0"/>
              </a:defRPr>
            </a:lvl1pPr>
          </a:lstStyle>
          <a:p>
            <a:fld id="{B8928296-5F53-4BD4-9991-1F514EA4A40C}" type="slidenum">
              <a:rPr lang="en-CA" altLang="en-US"/>
              <a:pPr/>
              <a:t>‹#›</a:t>
            </a:fld>
            <a:endParaRPr lang="en-CA" altLang="en-US"/>
          </a:p>
        </p:txBody>
      </p:sp>
    </p:spTree>
    <p:extLst>
      <p:ext uri="{BB962C8B-B14F-4D97-AF65-F5344CB8AC3E}">
        <p14:creationId xmlns:p14="http://schemas.microsoft.com/office/powerpoint/2010/main" val="3734357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fld id="{D8C4B5E2-C2C2-4C50-85F9-14DCDE23CBE3}" type="datetimeFigureOut">
              <a:rPr lang="en-CA"/>
              <a:pPr>
                <a:defRPr/>
              </a:pPr>
              <a:t>2021-08-20</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endParaRPr lang="en-CA"/>
          </a:p>
        </p:txBody>
      </p:sp>
      <p:sp>
        <p:nvSpPr>
          <p:cNvPr id="4" name="Slide Number Placeholder 3"/>
          <p:cNvSpPr>
            <a:spLocks noGrp="1"/>
          </p:cNvSpPr>
          <p:nvPr>
            <p:ph type="sldNum" sz="quarter" idx="12"/>
          </p:nvPr>
        </p:nvSpPr>
        <p:spPr/>
        <p:txBody>
          <a:bodyPr/>
          <a:lstStyle>
            <a:lvl1pPr eaLnBrk="0" hangingPunct="0">
              <a:defRPr>
                <a:latin typeface="Arial" charset="0"/>
              </a:defRPr>
            </a:lvl1pPr>
          </a:lstStyle>
          <a:p>
            <a:fld id="{BD537907-2E0F-46FE-AC1A-AB54121FB18F}" type="slidenum">
              <a:rPr lang="en-CA" altLang="en-US"/>
              <a:pPr/>
              <a:t>‹#›</a:t>
            </a:fld>
            <a:endParaRPr lang="en-CA" altLang="en-US"/>
          </a:p>
        </p:txBody>
      </p:sp>
    </p:spTree>
    <p:extLst>
      <p:ext uri="{BB962C8B-B14F-4D97-AF65-F5344CB8AC3E}">
        <p14:creationId xmlns:p14="http://schemas.microsoft.com/office/powerpoint/2010/main" val="4024930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fld id="{3ADE5213-085F-4885-877E-8171F3BAB1F1}" type="datetimeFigureOut">
              <a:rPr lang="en-CA"/>
              <a:pPr>
                <a:defRPr/>
              </a:pPr>
              <a:t>2021-08-20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endParaRPr lang="en-CA"/>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FC6959BD-CEAE-4F38-A785-CB21BE179A01}" type="slidenum">
              <a:rPr lang="en-CA" altLang="en-US"/>
              <a:pPr/>
              <a:t>‹#›</a:t>
            </a:fld>
            <a:endParaRPr lang="en-CA" altLang="en-US"/>
          </a:p>
        </p:txBody>
      </p:sp>
    </p:spTree>
    <p:extLst>
      <p:ext uri="{BB962C8B-B14F-4D97-AF65-F5344CB8AC3E}">
        <p14:creationId xmlns:p14="http://schemas.microsoft.com/office/powerpoint/2010/main" val="34033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22"/>
          <p:cNvSpPr>
            <a:spLocks noGrp="1"/>
          </p:cNvSpPr>
          <p:nvPr>
            <p:ph type="sldNum" sz="quarter" idx="12"/>
          </p:nvPr>
        </p:nvSpPr>
        <p:spPr/>
        <p:txBody>
          <a:bodyPr/>
          <a:lstStyle>
            <a:lvl1pPr>
              <a:defRPr/>
            </a:lvl1pPr>
          </a:lstStyle>
          <a:p>
            <a:fld id="{7B42D940-5D0D-4A82-8129-69D8706FB958}" type="slidenum">
              <a:rPr lang="en-US" altLang="en-US"/>
              <a:pPr/>
              <a:t>‹#›</a:t>
            </a:fld>
            <a:endParaRPr lang="en-US" altLang="en-US"/>
          </a:p>
        </p:txBody>
      </p:sp>
    </p:spTree>
    <p:extLst>
      <p:ext uri="{BB962C8B-B14F-4D97-AF65-F5344CB8AC3E}">
        <p14:creationId xmlns:p14="http://schemas.microsoft.com/office/powerpoint/2010/main" val="3117336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fld id="{8E4C36F7-30AB-48AB-A28A-F86A4FD5A4BC}" type="datetimeFigureOut">
              <a:rPr lang="en-CA"/>
              <a:pPr>
                <a:defRPr/>
              </a:pPr>
              <a:t>2021-08-20</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endParaRPr lang="en-CA"/>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70837B41-7841-4A7A-A2E4-C25E18CEAB0A}" type="slidenum">
              <a:rPr lang="en-CA" altLang="en-US"/>
              <a:pPr/>
              <a:t>‹#›</a:t>
            </a:fld>
            <a:endParaRPr lang="en-CA" altLang="en-US"/>
          </a:p>
        </p:txBody>
      </p:sp>
    </p:spTree>
    <p:extLst>
      <p:ext uri="{BB962C8B-B14F-4D97-AF65-F5344CB8AC3E}">
        <p14:creationId xmlns:p14="http://schemas.microsoft.com/office/powerpoint/2010/main" val="3933996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fld id="{AC1605D6-B580-4170-B462-7FD085E08B50}" type="datetimeFigureOut">
              <a:rPr lang="en-CA"/>
              <a:pPr>
                <a:defRPr/>
              </a:pPr>
              <a:t>2021-08-20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F93F790B-DFCA-4201-B7A2-60DBBF7A321F}" type="slidenum">
              <a:rPr lang="en-CA" altLang="en-US"/>
              <a:pPr/>
              <a:t>‹#›</a:t>
            </a:fld>
            <a:endParaRPr lang="en-CA" altLang="en-US"/>
          </a:p>
        </p:txBody>
      </p:sp>
    </p:spTree>
    <p:extLst>
      <p:ext uri="{BB962C8B-B14F-4D97-AF65-F5344CB8AC3E}">
        <p14:creationId xmlns:p14="http://schemas.microsoft.com/office/powerpoint/2010/main" val="2750062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fld id="{9196864F-98CE-4D37-86F3-6FFC67AB7493}" type="datetimeFigureOut">
              <a:rPr lang="en-CA"/>
              <a:pPr>
                <a:defRPr/>
              </a:pPr>
              <a:t>2021-08-20</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Arial Black"/>
                <a:ea typeface="+mn-ea"/>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5D675819-E8D0-47E4-B261-04172E82E455}" type="slidenum">
              <a:rPr lang="en-CA" altLang="en-US"/>
              <a:pPr/>
              <a:t>‹#›</a:t>
            </a:fld>
            <a:endParaRPr lang="en-CA" altLang="en-US"/>
          </a:p>
        </p:txBody>
      </p:sp>
    </p:spTree>
    <p:extLst>
      <p:ext uri="{BB962C8B-B14F-4D97-AF65-F5344CB8AC3E}">
        <p14:creationId xmlns:p14="http://schemas.microsoft.com/office/powerpoint/2010/main" val="66563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lt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FC8DE297-A08D-4468-B9C4-DAB200E6BE31}" type="slidenum">
              <a:rPr lang="en-US" altLang="en-US"/>
              <a:pPr/>
              <a:t>‹#›</a:t>
            </a:fld>
            <a:endParaRPr lang="en-US" altLang="en-US"/>
          </a:p>
        </p:txBody>
      </p:sp>
    </p:spTree>
    <p:extLst>
      <p:ext uri="{BB962C8B-B14F-4D97-AF65-F5344CB8AC3E}">
        <p14:creationId xmlns:p14="http://schemas.microsoft.com/office/powerpoint/2010/main" val="3944290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fld id="{093A1ED4-1D90-49CC-A181-FE26675DA3E7}" type="slidenum">
              <a:rPr lang="en-US" altLang="en-US"/>
              <a:pPr/>
              <a:t>‹#›</a:t>
            </a:fld>
            <a:endParaRPr lang="en-US" altLang="en-US"/>
          </a:p>
        </p:txBody>
      </p:sp>
    </p:spTree>
    <p:extLst>
      <p:ext uri="{BB962C8B-B14F-4D97-AF65-F5344CB8AC3E}">
        <p14:creationId xmlns:p14="http://schemas.microsoft.com/office/powerpoint/2010/main" val="82090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ltLang="en-US"/>
          </a:p>
        </p:txBody>
      </p:sp>
      <p:sp>
        <p:nvSpPr>
          <p:cNvPr id="8" name="Footer Placeholder 2"/>
          <p:cNvSpPr>
            <a:spLocks noGrp="1"/>
          </p:cNvSpPr>
          <p:nvPr>
            <p:ph type="ftr" sz="quarter" idx="11"/>
          </p:nvPr>
        </p:nvSpPr>
        <p:spPr/>
        <p:txBody>
          <a:bodyPr/>
          <a:lstStyle>
            <a:lvl1pPr>
              <a:defRPr/>
            </a:lvl1pPr>
          </a:lstStyle>
          <a:p>
            <a:pPr>
              <a:defRPr/>
            </a:pPr>
            <a:endParaRPr lang="en-US" altLang="en-US"/>
          </a:p>
        </p:txBody>
      </p:sp>
      <p:sp>
        <p:nvSpPr>
          <p:cNvPr id="9" name="Slide Number Placeholder 22"/>
          <p:cNvSpPr>
            <a:spLocks noGrp="1"/>
          </p:cNvSpPr>
          <p:nvPr>
            <p:ph type="sldNum" sz="quarter" idx="12"/>
          </p:nvPr>
        </p:nvSpPr>
        <p:spPr/>
        <p:txBody>
          <a:bodyPr/>
          <a:lstStyle>
            <a:lvl1pPr>
              <a:defRPr/>
            </a:lvl1pPr>
          </a:lstStyle>
          <a:p>
            <a:fld id="{1F1482BC-203B-4661-966D-5F323D6C900C}" type="slidenum">
              <a:rPr lang="en-US" altLang="en-US"/>
              <a:pPr/>
              <a:t>‹#›</a:t>
            </a:fld>
            <a:endParaRPr lang="en-US" altLang="en-US"/>
          </a:p>
        </p:txBody>
      </p:sp>
    </p:spTree>
    <p:extLst>
      <p:ext uri="{BB962C8B-B14F-4D97-AF65-F5344CB8AC3E}">
        <p14:creationId xmlns:p14="http://schemas.microsoft.com/office/powerpoint/2010/main" val="1035342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fld id="{2369EC87-4523-49F5-A1BF-30E9576CB0F3}" type="slidenum">
              <a:rPr lang="en-US" altLang="en-US"/>
              <a:pPr/>
              <a:t>‹#›</a:t>
            </a:fld>
            <a:endParaRPr lang="en-US" altLang="en-US"/>
          </a:p>
        </p:txBody>
      </p:sp>
    </p:spTree>
    <p:extLst>
      <p:ext uri="{BB962C8B-B14F-4D97-AF65-F5344CB8AC3E}">
        <p14:creationId xmlns:p14="http://schemas.microsoft.com/office/powerpoint/2010/main" val="4148240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ltLang="en-US"/>
          </a:p>
        </p:txBody>
      </p:sp>
      <p:sp>
        <p:nvSpPr>
          <p:cNvPr id="6" name="Slide Number Placeholder 3"/>
          <p:cNvSpPr>
            <a:spLocks noGrp="1"/>
          </p:cNvSpPr>
          <p:nvPr>
            <p:ph type="sldNum" sz="quarter" idx="12"/>
          </p:nvPr>
        </p:nvSpPr>
        <p:spPr/>
        <p:txBody>
          <a:bodyPr/>
          <a:lstStyle>
            <a:lvl1pPr>
              <a:defRPr/>
            </a:lvl1pPr>
          </a:lstStyle>
          <a:p>
            <a:fld id="{D5AF2464-326B-4BC0-9529-1F4B2E298930}" type="slidenum">
              <a:rPr lang="en-US" altLang="en-US"/>
              <a:pPr/>
              <a:t>‹#›</a:t>
            </a:fld>
            <a:endParaRPr lang="en-US" altLang="en-US"/>
          </a:p>
        </p:txBody>
      </p:sp>
    </p:spTree>
    <p:extLst>
      <p:ext uri="{BB962C8B-B14F-4D97-AF65-F5344CB8AC3E}">
        <p14:creationId xmlns:p14="http://schemas.microsoft.com/office/powerpoint/2010/main" val="387933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ltLang="en-US"/>
          </a:p>
        </p:txBody>
      </p:sp>
      <p:sp>
        <p:nvSpPr>
          <p:cNvPr id="9" name="Footer Placeholder 5"/>
          <p:cNvSpPr>
            <a:spLocks noGrp="1"/>
          </p:cNvSpPr>
          <p:nvPr>
            <p:ph type="ftr" sz="quarter" idx="11"/>
          </p:nvPr>
        </p:nvSpPr>
        <p:spPr/>
        <p:txBody>
          <a:bodyPr/>
          <a:lstStyle>
            <a:lvl1pPr>
              <a:defRPr/>
            </a:lvl1pPr>
          </a:lstStyle>
          <a:p>
            <a:pPr>
              <a:defRPr/>
            </a:pPr>
            <a:endParaRPr lang="en-US" altLang="en-US"/>
          </a:p>
        </p:txBody>
      </p:sp>
      <p:sp>
        <p:nvSpPr>
          <p:cNvPr id="10" name="Slide Number Placeholder 6"/>
          <p:cNvSpPr>
            <a:spLocks noGrp="1"/>
          </p:cNvSpPr>
          <p:nvPr>
            <p:ph type="sldNum" sz="quarter" idx="12"/>
          </p:nvPr>
        </p:nvSpPr>
        <p:spPr/>
        <p:txBody>
          <a:bodyPr/>
          <a:lstStyle>
            <a:lvl1pPr>
              <a:defRPr/>
            </a:lvl1pPr>
          </a:lstStyle>
          <a:p>
            <a:fld id="{BF1F3B34-8356-42EF-9B89-0C4D7B809DF1}" type="slidenum">
              <a:rPr lang="en-US" altLang="en-US"/>
              <a:pPr/>
              <a:t>‹#›</a:t>
            </a:fld>
            <a:endParaRPr lang="en-US" altLang="en-US"/>
          </a:p>
        </p:txBody>
      </p:sp>
    </p:spTree>
    <p:extLst>
      <p:ext uri="{BB962C8B-B14F-4D97-AF65-F5344CB8AC3E}">
        <p14:creationId xmlns:p14="http://schemas.microsoft.com/office/powerpoint/2010/main" val="132953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ltLang="en-US"/>
          </a:p>
        </p:txBody>
      </p:sp>
      <p:sp>
        <p:nvSpPr>
          <p:cNvPr id="9" name="Footer Placeholder 5"/>
          <p:cNvSpPr>
            <a:spLocks noGrp="1"/>
          </p:cNvSpPr>
          <p:nvPr>
            <p:ph type="ftr" sz="quarter" idx="11"/>
          </p:nvPr>
        </p:nvSpPr>
        <p:spPr/>
        <p:txBody>
          <a:bodyPr/>
          <a:lstStyle>
            <a:lvl1pPr>
              <a:defRPr/>
            </a:lvl1pPr>
          </a:lstStyle>
          <a:p>
            <a:pPr>
              <a:defRPr/>
            </a:pPr>
            <a:endParaRPr lang="en-US" altLang="en-US"/>
          </a:p>
        </p:txBody>
      </p:sp>
      <p:sp>
        <p:nvSpPr>
          <p:cNvPr id="10" name="Slide Number Placeholder 6"/>
          <p:cNvSpPr>
            <a:spLocks noGrp="1"/>
          </p:cNvSpPr>
          <p:nvPr>
            <p:ph type="sldNum" sz="quarter" idx="12"/>
          </p:nvPr>
        </p:nvSpPr>
        <p:spPr/>
        <p:txBody>
          <a:bodyPr/>
          <a:lstStyle>
            <a:lvl1pPr>
              <a:defRPr/>
            </a:lvl1pPr>
          </a:lstStyle>
          <a:p>
            <a:fld id="{EA99E741-03BA-443E-95AD-C2192865CE97}" type="slidenum">
              <a:rPr lang="en-US" altLang="en-US"/>
              <a:pPr/>
              <a:t>‹#›</a:t>
            </a:fld>
            <a:endParaRPr lang="en-US" altLang="en-US"/>
          </a:p>
        </p:txBody>
      </p:sp>
    </p:spTree>
    <p:extLst>
      <p:ext uri="{BB962C8B-B14F-4D97-AF65-F5344CB8AC3E}">
        <p14:creationId xmlns:p14="http://schemas.microsoft.com/office/powerpoint/2010/main" val="408508565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ea typeface="ＭＳ Ｐゴシック" pitchFamily="-102" charset="-128"/>
              </a:defRPr>
            </a:lvl1pPr>
          </a:lstStyle>
          <a:p>
            <a:pPr>
              <a:defRPr/>
            </a:pPr>
            <a:endParaRPr lang="en-US" alt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ea typeface="ＭＳ Ｐゴシック" pitchFamily="-102" charset="-128"/>
              </a:defRPr>
            </a:lvl1pPr>
          </a:lstStyle>
          <a:p>
            <a:pPr>
              <a:defRPr/>
            </a:pPr>
            <a:endParaRPr lang="en-US" alt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fld id="{1E13AE7C-18AD-455B-A53D-6BCA88CBCB33}" type="slidenum">
              <a:rPr lang="en-US" altLang="en-US"/>
              <a:pPr/>
              <a:t>‹#›</a:t>
            </a:fld>
            <a:endParaRPr lang="en-US" altLang="en-US"/>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CA"/>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404" r:id="rId1"/>
    <p:sldLayoutId id="2147484400" r:id="rId2"/>
    <p:sldLayoutId id="2147484405" r:id="rId3"/>
    <p:sldLayoutId id="2147484401" r:id="rId4"/>
    <p:sldLayoutId id="2147484402" r:id="rId5"/>
    <p:sldLayoutId id="2147484406" r:id="rId6"/>
    <p:sldLayoutId id="2147484407" r:id="rId7"/>
    <p:sldLayoutId id="2147484408" r:id="rId8"/>
    <p:sldLayoutId id="2147484409" r:id="rId9"/>
    <p:sldLayoutId id="2147484403" r:id="rId10"/>
    <p:sldLayoutId id="2147484410" r:id="rId11"/>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Black" pitchFamily="34" charset="0"/>
              </a:defRPr>
            </a:lvl1pPr>
          </a:lstStyle>
          <a:p>
            <a:fld id="{4737AA21-82B6-406A-AB5D-B614576DEB37}" type="slidenum">
              <a:rPr lang="en-CA" altLang="en-US"/>
              <a:pPr/>
              <a:t>‹#›</a:t>
            </a:fld>
            <a:endParaRPr lang="en-CA" altLang="en-US"/>
          </a:p>
        </p:txBody>
      </p:sp>
      <p:pic>
        <p:nvPicPr>
          <p:cNvPr id="2051" name="Picture 3" descr="W:\SASWH\SASWH Operations\Communications\2012\Letterhead Templates\LetterheadImag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392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anose="020B0A04020102020204" pitchFamily="34" charset="0"/>
        </a:defRPr>
      </a:lvl2pPr>
      <a:lvl3pPr algn="ctr" rtl="0" eaLnBrk="0" fontAlgn="base" hangingPunct="0">
        <a:spcBef>
          <a:spcPct val="0"/>
        </a:spcBef>
        <a:spcAft>
          <a:spcPct val="0"/>
        </a:spcAft>
        <a:defRPr sz="4400">
          <a:solidFill>
            <a:schemeClr val="tx1"/>
          </a:solidFill>
          <a:latin typeface="Arial Black" panose="020B0A04020102020204" pitchFamily="34" charset="0"/>
        </a:defRPr>
      </a:lvl3pPr>
      <a:lvl4pPr algn="ctr" rtl="0" eaLnBrk="0" fontAlgn="base" hangingPunct="0">
        <a:spcBef>
          <a:spcPct val="0"/>
        </a:spcBef>
        <a:spcAft>
          <a:spcPct val="0"/>
        </a:spcAft>
        <a:defRPr sz="4400">
          <a:solidFill>
            <a:schemeClr val="tx1"/>
          </a:solidFill>
          <a:latin typeface="Arial Black" panose="020B0A04020102020204" pitchFamily="34" charset="0"/>
        </a:defRPr>
      </a:lvl4pPr>
      <a:lvl5pPr algn="ctr" rtl="0" eaLnBrk="0" fontAlgn="base" hangingPunct="0">
        <a:spcBef>
          <a:spcPct val="0"/>
        </a:spcBef>
        <a:spcAft>
          <a:spcPct val="0"/>
        </a:spcAft>
        <a:defRPr sz="4400">
          <a:solidFill>
            <a:schemeClr val="tx1"/>
          </a:solidFill>
          <a:latin typeface="Arial Black" panose="020B0A04020102020204" pitchFamily="34" charset="0"/>
        </a:defRPr>
      </a:lvl5pPr>
      <a:lvl6pPr marL="457200" algn="ctr" rtl="0" fontAlgn="base">
        <a:spcBef>
          <a:spcPct val="0"/>
        </a:spcBef>
        <a:spcAft>
          <a:spcPct val="0"/>
        </a:spcAft>
        <a:defRPr sz="4400">
          <a:solidFill>
            <a:schemeClr val="tx1"/>
          </a:solidFill>
          <a:latin typeface="Arial Black" panose="020B0A04020102020204" pitchFamily="34" charset="0"/>
        </a:defRPr>
      </a:lvl6pPr>
      <a:lvl7pPr marL="914400" algn="ctr" rtl="0" fontAlgn="base">
        <a:spcBef>
          <a:spcPct val="0"/>
        </a:spcBef>
        <a:spcAft>
          <a:spcPct val="0"/>
        </a:spcAft>
        <a:defRPr sz="4400">
          <a:solidFill>
            <a:schemeClr val="tx1"/>
          </a:solidFill>
          <a:latin typeface="Arial Black" panose="020B0A04020102020204" pitchFamily="34" charset="0"/>
        </a:defRPr>
      </a:lvl7pPr>
      <a:lvl8pPr marL="1371600" algn="ctr" rtl="0" fontAlgn="base">
        <a:spcBef>
          <a:spcPct val="0"/>
        </a:spcBef>
        <a:spcAft>
          <a:spcPct val="0"/>
        </a:spcAft>
        <a:defRPr sz="4400">
          <a:solidFill>
            <a:schemeClr val="tx1"/>
          </a:solidFill>
          <a:latin typeface="Arial Black" panose="020B0A04020102020204" pitchFamily="34" charset="0"/>
        </a:defRPr>
      </a:lvl8pPr>
      <a:lvl9pPr marL="1828800" algn="ctr" rtl="0" fontAlgn="base">
        <a:spcBef>
          <a:spcPct val="0"/>
        </a:spcBef>
        <a:spcAft>
          <a:spcPct val="0"/>
        </a:spcAft>
        <a:defRPr sz="4400">
          <a:solidFill>
            <a:schemeClr val="tx1"/>
          </a:solidFill>
          <a:latin typeface="Arial Black" panose="020B0A0402010202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7.wmf"/><Relationship Id="rId4" Type="http://schemas.openxmlformats.org/officeDocument/2006/relationships/oleObject" Target="../embeddings/oleObject1.bin"/></Relationships>
</file>

<file path=ppt/slides/_rels/slide1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google.ca/url?sa=i&amp;rct=j&amp;q=smoke+free+logo&amp;source=images&amp;cd=&amp;cad=rja&amp;docid=OrqWvQgo8nFXXM&amp;tbnid=_WXEHF8c4TeGUM:&amp;ved=0CAUQjRw&amp;url=http://www.notobacco.org/photos/&amp;ei=LiKmUdr_BOXDigK99oCYBA&amp;bvm=bv.47008514,d.cGE&amp;psig=AFQjCNELvIo1YNXruUGiFUYEW71Ljuqc_w&amp;ust=1369928615805221" TargetMode="External"/><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hyperlink" Target="http://www.google.ca/url?sa=i&amp;rct=j&amp;q=emergency+exit&amp;source=images&amp;cd=&amp;cad=rja&amp;docid=cpnf_HulbxC40M&amp;tbnid=KUMTUFIs5P6NwM:&amp;ved=0CAUQjRw&amp;url=http://www.diyderby.co.uk/emergency-exit-sign--300-x-200--code-1516-1024-p.asp&amp;ei=QLCsUdr6KbHAiwKK4oGIAw&amp;bvm=bv.47244034,d.cGE&amp;psig=AFQjCNEHeDDTSshOuxMPcGStjXgRJUFY3Q&amp;ust=1370358160572824"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5"/>
          <p:cNvSpPr txBox="1">
            <a:spLocks/>
          </p:cNvSpPr>
          <p:nvPr/>
        </p:nvSpPr>
        <p:spPr bwMode="auto">
          <a:xfrm>
            <a:off x="246063" y="2514600"/>
            <a:ext cx="86360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pPr algn="ctr" eaLnBrk="1" hangingPunct="1">
              <a:spcBef>
                <a:spcPct val="20000"/>
              </a:spcBef>
              <a:buFont typeface="Arial" charset="0"/>
              <a:buNone/>
            </a:pPr>
            <a:endParaRPr lang="en-US" altLang="en-US" sz="6600" b="1">
              <a:solidFill>
                <a:srgbClr val="000000"/>
              </a:solidFill>
              <a:cs typeface="Arial" charset="0"/>
            </a:endParaRPr>
          </a:p>
        </p:txBody>
      </p:sp>
      <p:pic>
        <p:nvPicPr>
          <p:cNvPr id="23555" name="Picture 2" descr="W:\SASWH Operations\Communications\Logos\Programs_TLR_PART_SMART\PART Logo 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2636838"/>
            <a:ext cx="6415087"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t>Learning Objectives</a:t>
            </a:r>
          </a:p>
        </p:txBody>
      </p:sp>
      <p:sp>
        <p:nvSpPr>
          <p:cNvPr id="317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95F828FD-CEBA-4683-B311-8B809294BCF2}" type="slidenum">
              <a:rPr lang="en-US" altLang="en-US" sz="1400">
                <a:solidFill>
                  <a:schemeClr val="tx2"/>
                </a:solidFill>
              </a:rPr>
              <a:pPr/>
              <a:t>10</a:t>
            </a:fld>
            <a:endParaRPr lang="en-US" altLang="en-US" sz="1400">
              <a:solidFill>
                <a:schemeClr val="tx2"/>
              </a:solidFill>
            </a:endParaRPr>
          </a:p>
        </p:txBody>
      </p:sp>
      <p:sp>
        <p:nvSpPr>
          <p:cNvPr id="31748" name="Content Placeholder 3"/>
          <p:cNvSpPr>
            <a:spLocks noGrp="1"/>
          </p:cNvSpPr>
          <p:nvPr>
            <p:ph sz="quarter" idx="1"/>
          </p:nvPr>
        </p:nvSpPr>
        <p:spPr>
          <a:xfrm>
            <a:off x="457200" y="1219200"/>
            <a:ext cx="8229600" cy="4937125"/>
          </a:xfrm>
        </p:spPr>
        <p:txBody>
          <a:bodyPr/>
          <a:lstStyle/>
          <a:p>
            <a:pPr eaLnBrk="1" hangingPunct="1"/>
            <a:r>
              <a:rPr lang="en-US" altLang="en-US" smtClean="0"/>
              <a:t>Basic:</a:t>
            </a:r>
          </a:p>
          <a:p>
            <a:pPr lvl="1" eaLnBrk="1" hangingPunct="1"/>
            <a:r>
              <a:rPr lang="en-US" altLang="en-US" smtClean="0"/>
              <a:t>Understand why individuals are acting out.</a:t>
            </a:r>
          </a:p>
          <a:p>
            <a:pPr lvl="1" eaLnBrk="1" hangingPunct="1"/>
            <a:r>
              <a:rPr lang="en-US" altLang="en-US" smtClean="0"/>
              <a:t>Understand how your attitude may aggravate the situation.</a:t>
            </a:r>
          </a:p>
          <a:p>
            <a:pPr lvl="1" eaLnBrk="1" hangingPunct="1"/>
            <a:r>
              <a:rPr lang="en-US" altLang="en-US" smtClean="0"/>
              <a:t>Know if you are </a:t>
            </a:r>
            <a:r>
              <a:rPr lang="en-US" altLang="en-US" i="1" smtClean="0"/>
              <a:t>physically</a:t>
            </a:r>
            <a:r>
              <a:rPr lang="en-US" altLang="en-US" smtClean="0"/>
              <a:t> and </a:t>
            </a:r>
            <a:r>
              <a:rPr lang="en-US" altLang="en-US" i="1" smtClean="0"/>
              <a:t>mentally</a:t>
            </a:r>
            <a:r>
              <a:rPr lang="en-US" altLang="en-US" smtClean="0"/>
              <a:t> prepared to work with potentially assaultive individuals.</a:t>
            </a:r>
          </a:p>
          <a:p>
            <a:pPr lvl="1" eaLnBrk="1" hangingPunct="1"/>
            <a:r>
              <a:rPr lang="en-US" altLang="en-US" smtClean="0"/>
              <a:t>Know the importance of effective communication to assist with de-escalating an assaultive situation.</a:t>
            </a:r>
          </a:p>
          <a:p>
            <a:pPr lvl="1" eaLnBrk="1" hangingPunct="1"/>
            <a:r>
              <a:rPr lang="en-US" altLang="en-US" smtClean="0"/>
              <a:t>Know how you respond in a crisis situation.</a:t>
            </a:r>
          </a:p>
          <a:p>
            <a:pPr lvl="1" eaLnBrk="1" hangingPunct="1"/>
            <a:r>
              <a:rPr lang="en-US" altLang="en-US" smtClean="0"/>
              <a:t>Know how to identify why an individual may be assaultive.</a:t>
            </a:r>
          </a:p>
          <a:p>
            <a:pPr lvl="1" eaLnBrk="1" hangingPunct="1"/>
            <a:r>
              <a:rPr lang="en-US" altLang="en-US" smtClean="0"/>
              <a:t>Understand the importance of proper communication and documentation.</a:t>
            </a:r>
          </a:p>
        </p:txBody>
      </p:sp>
    </p:spTree>
  </p:cSld>
  <p:clrMapOvr>
    <a:masterClrMapping/>
  </p:clrMapOvr>
  <p:transition spd="slow">
    <p:push di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altLang="en-US" smtClean="0"/>
              <a:t>Stress Model and Timing</a:t>
            </a:r>
            <a:br>
              <a:rPr lang="en-US" altLang="en-US" smtClean="0"/>
            </a:br>
            <a:r>
              <a:rPr lang="en-US" altLang="en-US" sz="1800" smtClean="0">
                <a:solidFill>
                  <a:srgbClr val="335999"/>
                </a:solidFill>
              </a:rPr>
              <a:t>(pg. 24)</a:t>
            </a:r>
          </a:p>
        </p:txBody>
      </p:sp>
      <p:sp>
        <p:nvSpPr>
          <p:cNvPr id="1812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8F5F8FAC-CC8E-48AF-A629-C5D1A41E0BF3}" type="slidenum">
              <a:rPr lang="en-US" altLang="en-US" sz="1400">
                <a:solidFill>
                  <a:schemeClr val="tx2"/>
                </a:solidFill>
              </a:rPr>
              <a:pPr/>
              <a:t>100</a:t>
            </a:fld>
            <a:endParaRPr lang="en-US" altLang="en-US" sz="1400">
              <a:solidFill>
                <a:schemeClr val="tx2"/>
              </a:solidFill>
            </a:endParaRPr>
          </a:p>
        </p:txBody>
      </p:sp>
      <p:sp>
        <p:nvSpPr>
          <p:cNvPr id="50180" name="Rectangle 3"/>
          <p:cNvSpPr>
            <a:spLocks noGrp="1" noChangeArrowheads="1"/>
          </p:cNvSpPr>
          <p:nvPr>
            <p:ph sz="quarter" idx="1"/>
          </p:nvPr>
        </p:nvSpPr>
        <p:spPr>
          <a:xfrm>
            <a:off x="457200" y="1219200"/>
            <a:ext cx="8229600" cy="4937125"/>
          </a:xfrm>
        </p:spPr>
        <p:txBody>
          <a:bodyPr>
            <a:normAutofit fontScale="92500" lnSpcReduction="20000"/>
          </a:bodyPr>
          <a:lstStyle/>
          <a:p>
            <a:pPr marL="274320" indent="-274320" eaLnBrk="1" fontAlgn="auto" hangingPunct="1">
              <a:spcAft>
                <a:spcPts val="0"/>
              </a:spcAft>
              <a:buFont typeface="Wingdings 3"/>
              <a:buChar char=""/>
              <a:defRPr/>
            </a:pPr>
            <a:r>
              <a:rPr lang="en-US" altLang="en-US" dirty="0" smtClean="0"/>
              <a:t>Triggering: attempts of self-control, diversion, distraction</a:t>
            </a:r>
          </a:p>
          <a:p>
            <a:pPr marL="0"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Escalation: crisis communication (simple, direct, brief)</a:t>
            </a:r>
          </a:p>
          <a:p>
            <a:pPr marL="0"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Crisis: crisis communication, evasion, restraint</a:t>
            </a:r>
          </a:p>
          <a:p>
            <a:pPr marL="0"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Recovery: crisis communication, no discussing of consequences, voluntary self-isolation</a:t>
            </a:r>
          </a:p>
          <a:p>
            <a:pPr marL="0"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Post-crisis Depression: more verbally engaging techniques, active listening, unconditional positive regard, no discussing of consequences or determining blame, restraint is not necessary at this phase</a:t>
            </a:r>
          </a:p>
        </p:txBody>
      </p:sp>
    </p:spTree>
  </p:cSld>
  <p:clrMapOvr>
    <a:masterClrMapping/>
  </p:clrMapOvr>
  <p:transition spd="slow">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533400" y="152400"/>
            <a:ext cx="7772400" cy="960438"/>
          </a:xfrm>
        </p:spPr>
        <p:txBody>
          <a:bodyPr/>
          <a:lstStyle/>
          <a:p>
            <a:pPr eaLnBrk="1" hangingPunct="1"/>
            <a:r>
              <a:rPr lang="en-US" altLang="en-US" smtClean="0"/>
              <a:t>Stress Model Response</a:t>
            </a:r>
            <a:br>
              <a:rPr lang="en-US" altLang="en-US" smtClean="0"/>
            </a:br>
            <a:r>
              <a:rPr lang="en-US" altLang="en-US" sz="1800" smtClean="0">
                <a:solidFill>
                  <a:srgbClr val="335999"/>
                </a:solidFill>
              </a:rPr>
              <a:t>(pg. 24)</a:t>
            </a:r>
          </a:p>
        </p:txBody>
      </p:sp>
      <p:sp>
        <p:nvSpPr>
          <p:cNvPr id="1832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0637718C-8C8A-4718-9119-777367642189}" type="slidenum">
              <a:rPr lang="en-US" altLang="en-US" sz="1400">
                <a:solidFill>
                  <a:schemeClr val="tx2"/>
                </a:solidFill>
              </a:rPr>
              <a:pPr/>
              <a:t>101</a:t>
            </a:fld>
            <a:endParaRPr lang="en-US" altLang="en-US" sz="1400">
              <a:solidFill>
                <a:schemeClr val="tx2"/>
              </a:solidFill>
            </a:endParaRPr>
          </a:p>
        </p:txBody>
      </p:sp>
      <p:pic>
        <p:nvPicPr>
          <p:cNvPr id="14"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33400" y="1981200"/>
            <a:ext cx="8334580" cy="3025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381000" y="1981200"/>
            <a:ext cx="2209800"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Crisis Intervention</a:t>
            </a:r>
            <a:endParaRPr lang="en-CA" dirty="0"/>
          </a:p>
        </p:txBody>
      </p:sp>
      <p:sp>
        <p:nvSpPr>
          <p:cNvPr id="17" name="Rounded Rectangle 16"/>
          <p:cNvSpPr/>
          <p:nvPr/>
        </p:nvSpPr>
        <p:spPr>
          <a:xfrm>
            <a:off x="838200" y="4419600"/>
            <a:ext cx="2209800"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Demands for</a:t>
            </a:r>
          </a:p>
          <a:p>
            <a:pPr algn="ctr"/>
            <a:r>
              <a:rPr lang="en-CA" dirty="0" smtClean="0"/>
              <a:t>Self-Control</a:t>
            </a:r>
            <a:endParaRPr lang="en-CA" dirty="0"/>
          </a:p>
        </p:txBody>
      </p:sp>
      <p:sp>
        <p:nvSpPr>
          <p:cNvPr id="18" name="Rounded Rectangle 17"/>
          <p:cNvSpPr/>
          <p:nvPr/>
        </p:nvSpPr>
        <p:spPr>
          <a:xfrm>
            <a:off x="6553200" y="3200400"/>
            <a:ext cx="2438400" cy="990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Unconditional Positive Regard</a:t>
            </a:r>
            <a:endParaRPr lang="en-CA" dirty="0"/>
          </a:p>
        </p:txBody>
      </p:sp>
    </p:spTree>
  </p:cSld>
  <p:clrMapOvr>
    <a:masterClrMapping/>
  </p:clrMapOvr>
  <p:transition spd="slow">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pPr eaLnBrk="1" hangingPunct="1"/>
            <a:r>
              <a:rPr lang="en-US" altLang="en-US" smtClean="0"/>
              <a:t>Crisis Intervention for Fear</a:t>
            </a:r>
            <a:br>
              <a:rPr lang="en-US" altLang="en-US" smtClean="0"/>
            </a:br>
            <a:r>
              <a:rPr lang="en-US" altLang="en-US" sz="1800" smtClean="0">
                <a:solidFill>
                  <a:srgbClr val="335999"/>
                </a:solidFill>
              </a:rPr>
              <a:t>(pg. 25)</a:t>
            </a:r>
          </a:p>
        </p:txBody>
      </p:sp>
      <p:sp>
        <p:nvSpPr>
          <p:cNvPr id="1843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073FA3D0-C06F-4D10-8825-3F91D1438690}" type="slidenum">
              <a:rPr lang="en-US" altLang="en-US" sz="1400">
                <a:solidFill>
                  <a:schemeClr val="tx2"/>
                </a:solidFill>
              </a:rPr>
              <a:pPr/>
              <a:t>102</a:t>
            </a:fld>
            <a:endParaRPr lang="en-US" altLang="en-US" sz="1400">
              <a:solidFill>
                <a:schemeClr val="tx2"/>
              </a:solidFill>
            </a:endParaRPr>
          </a:p>
        </p:txBody>
      </p:sp>
      <p:sp>
        <p:nvSpPr>
          <p:cNvPr id="184324" name="Content Placeholder 3"/>
          <p:cNvSpPr>
            <a:spLocks noGrp="1"/>
          </p:cNvSpPr>
          <p:nvPr>
            <p:ph sz="quarter" idx="1"/>
          </p:nvPr>
        </p:nvSpPr>
        <p:spPr>
          <a:xfrm>
            <a:off x="457200" y="1219200"/>
            <a:ext cx="8229600" cy="4937125"/>
          </a:xfrm>
        </p:spPr>
        <p:txBody>
          <a:bodyPr/>
          <a:lstStyle/>
          <a:p>
            <a:pPr eaLnBrk="1" hangingPunct="1"/>
            <a:r>
              <a:rPr lang="en-US" altLang="en-US" smtClean="0"/>
              <a:t>Goal: THREAT REDUCTION</a:t>
            </a:r>
          </a:p>
          <a:p>
            <a:pPr lvl="1" eaLnBrk="1" hangingPunct="1"/>
            <a:r>
              <a:rPr lang="en-US" altLang="en-US" smtClean="0"/>
              <a:t>Posture: relaxed with open hands in full view</a:t>
            </a:r>
          </a:p>
          <a:p>
            <a:pPr lvl="1" eaLnBrk="1" hangingPunct="1"/>
            <a:r>
              <a:rPr lang="en-US" altLang="en-US" smtClean="0"/>
              <a:t>Gestures: slow with palms up</a:t>
            </a:r>
          </a:p>
          <a:p>
            <a:pPr lvl="1" eaLnBrk="1" hangingPunct="1"/>
            <a:r>
              <a:rPr lang="en-US" altLang="en-US" smtClean="0"/>
              <a:t>Position: off to one side, 8-10 feet away</a:t>
            </a:r>
          </a:p>
          <a:p>
            <a:pPr lvl="1" eaLnBrk="1" hangingPunct="1"/>
            <a:r>
              <a:rPr lang="en-US" altLang="en-US" smtClean="0"/>
              <a:t>Voice quality: firm, reassuring, confident</a:t>
            </a:r>
          </a:p>
          <a:p>
            <a:pPr lvl="1" eaLnBrk="1" hangingPunct="1"/>
            <a:r>
              <a:rPr lang="en-US" altLang="en-US" smtClean="0"/>
              <a:t>Speech content: logical, encouraging, calm, promise to help if possible</a:t>
            </a:r>
          </a:p>
          <a:p>
            <a:pPr lvl="1" eaLnBrk="1" hangingPunct="1"/>
            <a:r>
              <a:rPr lang="en-US" altLang="en-US" smtClean="0"/>
              <a:t>Eye contact: if sought but do not force</a:t>
            </a:r>
          </a:p>
          <a:p>
            <a:pPr lvl="1" eaLnBrk="1" hangingPunct="1"/>
            <a:r>
              <a:rPr lang="en-US" altLang="en-US" smtClean="0"/>
              <a:t>Physical contact: light, if any</a:t>
            </a:r>
          </a:p>
        </p:txBody>
      </p:sp>
    </p:spTree>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pPr eaLnBrk="1" hangingPunct="1"/>
            <a:r>
              <a:rPr lang="en-US" altLang="en-US" smtClean="0"/>
              <a:t>Crisis Intervention for Frustration</a:t>
            </a:r>
            <a:br>
              <a:rPr lang="en-US" altLang="en-US" smtClean="0"/>
            </a:br>
            <a:r>
              <a:rPr lang="en-US" altLang="en-US" sz="2000" smtClean="0">
                <a:solidFill>
                  <a:srgbClr val="335999"/>
                </a:solidFill>
              </a:rPr>
              <a:t>(pg. 26)</a:t>
            </a:r>
          </a:p>
        </p:txBody>
      </p:sp>
      <p:sp>
        <p:nvSpPr>
          <p:cNvPr id="18637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34E5509-BD5E-41FD-A637-7F02EB46C9CC}" type="slidenum">
              <a:rPr lang="en-US" altLang="en-US" sz="1400">
                <a:solidFill>
                  <a:schemeClr val="tx2"/>
                </a:solidFill>
              </a:rPr>
              <a:pPr/>
              <a:t>103</a:t>
            </a:fld>
            <a:endParaRPr lang="en-US" altLang="en-US" sz="1400">
              <a:solidFill>
                <a:schemeClr val="tx2"/>
              </a:solidFill>
            </a:endParaRPr>
          </a:p>
        </p:txBody>
      </p:sp>
      <p:sp>
        <p:nvSpPr>
          <p:cNvPr id="186372" name="Content Placeholder 3"/>
          <p:cNvSpPr>
            <a:spLocks noGrp="1"/>
          </p:cNvSpPr>
          <p:nvPr>
            <p:ph sz="quarter" idx="1"/>
          </p:nvPr>
        </p:nvSpPr>
        <p:spPr>
          <a:xfrm>
            <a:off x="457200" y="1219200"/>
            <a:ext cx="8229600" cy="4937125"/>
          </a:xfrm>
        </p:spPr>
        <p:txBody>
          <a:bodyPr/>
          <a:lstStyle/>
          <a:p>
            <a:pPr eaLnBrk="1" hangingPunct="1"/>
            <a:r>
              <a:rPr lang="en-US" altLang="en-US" smtClean="0"/>
              <a:t>Goal: CONTROL OF SITUATION</a:t>
            </a:r>
          </a:p>
          <a:p>
            <a:pPr lvl="1" eaLnBrk="1" hangingPunct="1"/>
            <a:r>
              <a:rPr lang="en-US" altLang="en-US" smtClean="0"/>
              <a:t>Posture: confident and commanding</a:t>
            </a:r>
          </a:p>
          <a:p>
            <a:pPr lvl="1" eaLnBrk="1" hangingPunct="1"/>
            <a:r>
              <a:rPr lang="en-US" altLang="en-US" smtClean="0"/>
              <a:t>Gestures: firm, commanding, palms out or down</a:t>
            </a:r>
          </a:p>
          <a:p>
            <a:pPr lvl="1" eaLnBrk="1" hangingPunct="1"/>
            <a:r>
              <a:rPr lang="en-US" altLang="en-US" smtClean="0"/>
              <a:t>Position: directly in front but out of striking range</a:t>
            </a:r>
          </a:p>
          <a:p>
            <a:pPr lvl="1" eaLnBrk="1" hangingPunct="1"/>
            <a:r>
              <a:rPr lang="en-US" altLang="en-US" smtClean="0"/>
              <a:t>Voice quality: firm, confident, commanding in a low tone</a:t>
            </a:r>
          </a:p>
          <a:p>
            <a:pPr lvl="1" eaLnBrk="1" hangingPunct="1"/>
            <a:r>
              <a:rPr lang="en-US" altLang="en-US" smtClean="0"/>
              <a:t>Speech content: repetitive, confident commands without threat</a:t>
            </a:r>
          </a:p>
          <a:p>
            <a:pPr lvl="1" eaLnBrk="1" hangingPunct="1"/>
            <a:r>
              <a:rPr lang="en-US" altLang="en-US" smtClean="0"/>
              <a:t>Eye contact: direct and expressive</a:t>
            </a:r>
          </a:p>
          <a:p>
            <a:pPr lvl="1" eaLnBrk="1" hangingPunct="1"/>
            <a:r>
              <a:rPr lang="en-US" altLang="en-US" smtClean="0"/>
              <a:t>Physical contact: firm and without excessive movement or pain</a:t>
            </a:r>
          </a:p>
        </p:txBody>
      </p:sp>
    </p:spTree>
  </p:cSld>
  <p:clrMapOvr>
    <a:masterClrMapping/>
  </p:clrMapOvr>
  <p:transition spd="slow">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altLang="en-US" smtClean="0"/>
              <a:t>Crisis Intervention for Manipulation</a:t>
            </a:r>
            <a:br>
              <a:rPr lang="en-US" altLang="en-US" smtClean="0"/>
            </a:br>
            <a:r>
              <a:rPr lang="en-US" altLang="en-US" sz="1800" smtClean="0">
                <a:solidFill>
                  <a:srgbClr val="335999"/>
                </a:solidFill>
              </a:rPr>
              <a:t>(pg. 27)</a:t>
            </a:r>
          </a:p>
        </p:txBody>
      </p:sp>
      <p:sp>
        <p:nvSpPr>
          <p:cNvPr id="18739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9B36BB69-B01F-4013-9326-D21ADFB14542}" type="slidenum">
              <a:rPr lang="en-US" altLang="en-US" sz="1400">
                <a:solidFill>
                  <a:schemeClr val="tx2"/>
                </a:solidFill>
              </a:rPr>
              <a:pPr/>
              <a:t>104</a:t>
            </a:fld>
            <a:endParaRPr lang="en-US" altLang="en-US" sz="1400">
              <a:solidFill>
                <a:schemeClr val="tx2"/>
              </a:solidFill>
            </a:endParaRPr>
          </a:p>
        </p:txBody>
      </p:sp>
      <p:sp>
        <p:nvSpPr>
          <p:cNvPr id="187396" name="Content Placeholder 3"/>
          <p:cNvSpPr>
            <a:spLocks noGrp="1"/>
          </p:cNvSpPr>
          <p:nvPr>
            <p:ph sz="quarter" idx="1"/>
          </p:nvPr>
        </p:nvSpPr>
        <p:spPr>
          <a:xfrm>
            <a:off x="457200" y="1219200"/>
            <a:ext cx="8229600" cy="4937125"/>
          </a:xfrm>
        </p:spPr>
        <p:txBody>
          <a:bodyPr/>
          <a:lstStyle/>
          <a:p>
            <a:pPr eaLnBrk="1" hangingPunct="1"/>
            <a:r>
              <a:rPr lang="en-US" altLang="en-US" smtClean="0"/>
              <a:t>Goal: DETACHED</a:t>
            </a:r>
          </a:p>
          <a:p>
            <a:pPr lvl="1" eaLnBrk="1" hangingPunct="1"/>
            <a:r>
              <a:rPr lang="en-US" altLang="en-US" smtClean="0"/>
              <a:t>Posture: closed and relaxed</a:t>
            </a:r>
          </a:p>
          <a:p>
            <a:pPr lvl="1" eaLnBrk="1" hangingPunct="1"/>
            <a:r>
              <a:rPr lang="en-US" altLang="en-US" smtClean="0"/>
              <a:t>Gestures: disapproval and mild irritation</a:t>
            </a:r>
          </a:p>
          <a:p>
            <a:pPr lvl="1" eaLnBrk="1" hangingPunct="1"/>
            <a:r>
              <a:rPr lang="en-US" altLang="en-US" smtClean="0"/>
              <a:t>Position: 4-5 feet away, close enough to intervene but far enough to show non-involvement</a:t>
            </a:r>
          </a:p>
          <a:p>
            <a:pPr lvl="1" eaLnBrk="1" hangingPunct="1"/>
            <a:r>
              <a:rPr lang="en-US" altLang="en-US" smtClean="0"/>
              <a:t>Voice quality: detached, mechanical, slightly bored</a:t>
            </a:r>
          </a:p>
          <a:p>
            <a:pPr lvl="1" eaLnBrk="1" hangingPunct="1"/>
            <a:r>
              <a:rPr lang="en-US" altLang="en-US" smtClean="0"/>
              <a:t>Speech content: repetitive, quiet, ‘broken record’</a:t>
            </a:r>
          </a:p>
          <a:p>
            <a:pPr lvl="1" eaLnBrk="1" hangingPunct="1"/>
            <a:r>
              <a:rPr lang="en-US" altLang="en-US" smtClean="0"/>
              <a:t>Eye contact: avoid – look at forehead or chin</a:t>
            </a:r>
          </a:p>
          <a:p>
            <a:pPr lvl="1" eaLnBrk="1" hangingPunct="1"/>
            <a:r>
              <a:rPr lang="en-US" altLang="en-US" smtClean="0"/>
              <a:t>Physical contact: quick and unemotional, contact with clothing, not skin</a:t>
            </a:r>
          </a:p>
        </p:txBody>
      </p:sp>
    </p:spTree>
  </p:cSld>
  <p:clrMapOvr>
    <a:masterClrMapping/>
  </p:clrMapOvr>
  <p:transition spd="slow">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pPr eaLnBrk="1" hangingPunct="1"/>
            <a:r>
              <a:rPr lang="en-US" altLang="en-US" smtClean="0"/>
              <a:t>Crisis Intervention for Intimidation</a:t>
            </a:r>
            <a:br>
              <a:rPr lang="en-US" altLang="en-US" smtClean="0"/>
            </a:br>
            <a:r>
              <a:rPr lang="en-US" altLang="en-US" sz="1800" smtClean="0">
                <a:solidFill>
                  <a:srgbClr val="335999"/>
                </a:solidFill>
              </a:rPr>
              <a:t>(pg. 28)</a:t>
            </a:r>
          </a:p>
        </p:txBody>
      </p:sp>
      <p:sp>
        <p:nvSpPr>
          <p:cNvPr id="18841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29D81B91-F584-44B1-9DF4-A89C2526B8A9}" type="slidenum">
              <a:rPr lang="en-US" altLang="en-US" sz="1400">
                <a:solidFill>
                  <a:schemeClr val="tx2"/>
                </a:solidFill>
              </a:rPr>
              <a:pPr/>
              <a:t>105</a:t>
            </a:fld>
            <a:endParaRPr lang="en-US" altLang="en-US" sz="1400">
              <a:solidFill>
                <a:schemeClr val="tx2"/>
              </a:solidFill>
            </a:endParaRPr>
          </a:p>
        </p:txBody>
      </p:sp>
      <p:sp>
        <p:nvSpPr>
          <p:cNvPr id="188420" name="Content Placeholder 3"/>
          <p:cNvSpPr>
            <a:spLocks noGrp="1"/>
          </p:cNvSpPr>
          <p:nvPr>
            <p:ph sz="quarter" idx="1"/>
          </p:nvPr>
        </p:nvSpPr>
        <p:spPr>
          <a:xfrm>
            <a:off x="457200" y="1219200"/>
            <a:ext cx="8229600" cy="4937125"/>
          </a:xfrm>
        </p:spPr>
        <p:txBody>
          <a:bodyPr/>
          <a:lstStyle/>
          <a:p>
            <a:pPr eaLnBrk="1" hangingPunct="1"/>
            <a:r>
              <a:rPr lang="en-US" altLang="en-US" dirty="0" smtClean="0"/>
              <a:t>Goal: CONSEQUATION</a:t>
            </a:r>
          </a:p>
          <a:p>
            <a:pPr lvl="1" eaLnBrk="1" hangingPunct="1"/>
            <a:r>
              <a:rPr lang="en-US" altLang="en-US" dirty="0" smtClean="0"/>
              <a:t>Posture: poised and ready to move</a:t>
            </a:r>
          </a:p>
          <a:p>
            <a:pPr lvl="1" eaLnBrk="1" hangingPunct="1"/>
            <a:r>
              <a:rPr lang="en-US" altLang="en-US" dirty="0" smtClean="0"/>
              <a:t>Gestures: few and far between</a:t>
            </a:r>
          </a:p>
          <a:p>
            <a:pPr lvl="1" eaLnBrk="1" hangingPunct="1"/>
            <a:r>
              <a:rPr lang="en-US" altLang="en-US" dirty="0" smtClean="0"/>
              <a:t>Position: greatest relative defensive advantage</a:t>
            </a:r>
          </a:p>
          <a:p>
            <a:pPr lvl="1" eaLnBrk="1" hangingPunct="1"/>
            <a:r>
              <a:rPr lang="en-US" altLang="en-US" dirty="0" smtClean="0"/>
              <a:t>Voice quality: matter of fact, monotone, emotionless (avoid screaming or shouting or threatening)</a:t>
            </a:r>
          </a:p>
          <a:p>
            <a:pPr lvl="1" eaLnBrk="1" hangingPunct="1"/>
            <a:r>
              <a:rPr lang="en-US" altLang="en-US" dirty="0" smtClean="0"/>
              <a:t>Speech content: clear and direct statements of consequences</a:t>
            </a:r>
          </a:p>
          <a:p>
            <a:pPr lvl="1" eaLnBrk="1" hangingPunct="1"/>
            <a:r>
              <a:rPr lang="en-US" altLang="en-US" dirty="0" smtClean="0"/>
              <a:t>Eye contact: sparingly – use to emphasize a statement</a:t>
            </a:r>
          </a:p>
          <a:p>
            <a:pPr lvl="1" eaLnBrk="1" hangingPunct="1"/>
            <a:r>
              <a:rPr lang="en-US" altLang="en-US" dirty="0" smtClean="0"/>
              <a:t>Physical contact: if necessary – quick and smooth and as matter of fact as possible.</a:t>
            </a:r>
          </a:p>
        </p:txBody>
      </p:sp>
    </p:spTree>
  </p:cSld>
  <p:clrMapOvr>
    <a:masterClrMapping/>
  </p:clrMapOvr>
  <p:transition spd="slow">
    <p:push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a:solidFill>
            <a:srgbClr val="FFCCFF"/>
          </a:solidFill>
        </p:spPr>
        <p:txBody>
          <a:bodyPr/>
          <a:lstStyle/>
          <a:p>
            <a:pPr eaLnBrk="1" hangingPunct="1"/>
            <a:r>
              <a:rPr lang="en-US" altLang="en-US" smtClean="0"/>
              <a:t>Exercise 15</a:t>
            </a:r>
            <a:br>
              <a:rPr lang="en-US" altLang="en-US" smtClean="0"/>
            </a:br>
            <a:r>
              <a:rPr lang="en-US" altLang="en-US" sz="1800" smtClean="0">
                <a:solidFill>
                  <a:srgbClr val="335999"/>
                </a:solidFill>
              </a:rPr>
              <a:t>(pg.21)</a:t>
            </a:r>
          </a:p>
        </p:txBody>
      </p:sp>
      <p:sp>
        <p:nvSpPr>
          <p:cNvPr id="1904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7842FE0B-3D47-441A-9869-822F9F26AC84}" type="slidenum">
              <a:rPr lang="en-US" altLang="en-US" sz="1400">
                <a:solidFill>
                  <a:schemeClr val="tx2"/>
                </a:solidFill>
              </a:rPr>
              <a:pPr/>
              <a:t>106</a:t>
            </a:fld>
            <a:endParaRPr lang="en-US" altLang="en-US" sz="1400">
              <a:solidFill>
                <a:schemeClr val="tx2"/>
              </a:solidFill>
            </a:endParaRPr>
          </a:p>
        </p:txBody>
      </p:sp>
      <p:sp>
        <p:nvSpPr>
          <p:cNvPr id="190468" name="Content Placeholder 1"/>
          <p:cNvSpPr>
            <a:spLocks noGrp="1"/>
          </p:cNvSpPr>
          <p:nvPr>
            <p:ph sz="quarter" idx="1"/>
          </p:nvPr>
        </p:nvSpPr>
        <p:spPr>
          <a:xfrm>
            <a:off x="457200" y="1219200"/>
            <a:ext cx="8229600" cy="4937125"/>
          </a:xfrm>
        </p:spPr>
        <p:txBody>
          <a:bodyPr/>
          <a:lstStyle/>
          <a:p>
            <a:pPr eaLnBrk="1" hangingPunct="1"/>
            <a:r>
              <a:rPr lang="en-US" altLang="en-US" dirty="0" smtClean="0"/>
              <a:t>Role Play – to meet definition of “train”</a:t>
            </a:r>
          </a:p>
          <a:p>
            <a:pPr eaLnBrk="1" hangingPunct="1"/>
            <a:r>
              <a:rPr lang="en-US" altLang="en-US" dirty="0" smtClean="0"/>
              <a:t>Use pages 29-30 to help you with this activity</a:t>
            </a:r>
          </a:p>
          <a:p>
            <a:pPr lvl="1" eaLnBrk="1" hangingPunct="1"/>
            <a:r>
              <a:rPr lang="en-US" altLang="en-US" dirty="0" smtClean="0"/>
              <a:t>Each team will get a chance to play one of fear, frustration, manipulation, or intimidation. </a:t>
            </a:r>
          </a:p>
          <a:p>
            <a:pPr lvl="1" eaLnBrk="1" hangingPunct="1"/>
            <a:r>
              <a:rPr lang="en-US" altLang="en-US" dirty="0" smtClean="0"/>
              <a:t>Each team will also get a chance to use the intervention techniques for one of the above.</a:t>
            </a:r>
          </a:p>
          <a:p>
            <a:pPr lvl="1" eaLnBrk="1" hangingPunct="1"/>
            <a:r>
              <a:rPr lang="en-US" altLang="en-US" dirty="0" smtClean="0"/>
              <a:t>Each team will report on what happened.</a:t>
            </a:r>
          </a:p>
          <a:p>
            <a:pPr lvl="1" eaLnBrk="1" hangingPunct="1"/>
            <a:r>
              <a:rPr lang="en-US" altLang="en-US" dirty="0" smtClean="0"/>
              <a:t>Each team will have a chance to observe and comment on (a) which motive is being played and (b) the intervention techniques.</a:t>
            </a:r>
          </a:p>
          <a:p>
            <a:pPr lvl="1" eaLnBrk="1" hangingPunct="1"/>
            <a:r>
              <a:rPr lang="en-US" altLang="en-US" dirty="0" smtClean="0"/>
              <a:t>Trainers will hand out a paper stating which reason from the common knowledge model the team is acting out.</a:t>
            </a:r>
          </a:p>
        </p:txBody>
      </p:sp>
    </p:spTree>
  </p:cSld>
  <p:clrMapOvr>
    <a:masterClrMapping/>
  </p:clrMapOvr>
  <p:transition spd="slow">
    <p:push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solidFill>
            <a:srgbClr val="FFCCFF"/>
          </a:solidFill>
        </p:spPr>
        <p:txBody>
          <a:bodyPr/>
          <a:lstStyle/>
          <a:p>
            <a:pPr eaLnBrk="1" hangingPunct="1"/>
            <a:r>
              <a:rPr lang="en-US" altLang="en-US" smtClean="0"/>
              <a:t>Exercise 15</a:t>
            </a:r>
            <a:br>
              <a:rPr lang="en-US" altLang="en-US" smtClean="0"/>
            </a:br>
            <a:r>
              <a:rPr lang="en-US" altLang="en-US" sz="1800" smtClean="0">
                <a:solidFill>
                  <a:srgbClr val="335999"/>
                </a:solidFill>
              </a:rPr>
              <a:t>(pg.21)</a:t>
            </a:r>
          </a:p>
        </p:txBody>
      </p:sp>
      <p:sp>
        <p:nvSpPr>
          <p:cNvPr id="1914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C7AB1BCE-1030-45A5-94CB-7F9C0569B098}" type="slidenum">
              <a:rPr lang="en-US" altLang="en-US" sz="1400">
                <a:solidFill>
                  <a:schemeClr val="tx2"/>
                </a:solidFill>
              </a:rPr>
              <a:pPr/>
              <a:t>107</a:t>
            </a:fld>
            <a:endParaRPr lang="en-US" altLang="en-US" sz="1400">
              <a:solidFill>
                <a:schemeClr val="tx2"/>
              </a:solidFill>
            </a:endParaRPr>
          </a:p>
        </p:txBody>
      </p:sp>
      <p:graphicFrame>
        <p:nvGraphicFramePr>
          <p:cNvPr id="4" name="Content Placeholder 3"/>
          <p:cNvGraphicFramePr>
            <a:graphicFrameLocks noGrp="1"/>
          </p:cNvGraphicFramePr>
          <p:nvPr>
            <p:ph sz="quarter" idx="1"/>
          </p:nvPr>
        </p:nvGraphicFramePr>
        <p:xfrm>
          <a:off x="457200" y="1676400"/>
          <a:ext cx="8229600" cy="274320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548640">
                <a:tc>
                  <a:txBody>
                    <a:bodyPr/>
                    <a:lstStyle/>
                    <a:p>
                      <a:endParaRPr lang="en-US" dirty="0"/>
                    </a:p>
                  </a:txBody>
                  <a:tcPr/>
                </a:tc>
                <a:tc>
                  <a:txBody>
                    <a:bodyPr/>
                    <a:lstStyle/>
                    <a:p>
                      <a:pPr algn="ctr"/>
                      <a:r>
                        <a:rPr lang="en-US" dirty="0" smtClean="0"/>
                        <a:t>Act</a:t>
                      </a:r>
                      <a:endParaRPr lang="en-US" dirty="0"/>
                    </a:p>
                  </a:txBody>
                  <a:tcPr/>
                </a:tc>
                <a:tc>
                  <a:txBody>
                    <a:bodyPr/>
                    <a:lstStyle/>
                    <a:p>
                      <a:pPr algn="ctr"/>
                      <a:r>
                        <a:rPr lang="en-US" dirty="0" smtClean="0"/>
                        <a:t>Intervene</a:t>
                      </a:r>
                      <a:endParaRPr lang="en-US" dirty="0"/>
                    </a:p>
                  </a:txBody>
                  <a:tcPr/>
                </a:tc>
                <a:tc>
                  <a:txBody>
                    <a:bodyPr/>
                    <a:lstStyle/>
                    <a:p>
                      <a:pPr algn="ctr"/>
                      <a:r>
                        <a:rPr lang="en-US" dirty="0" smtClean="0"/>
                        <a:t>Report</a:t>
                      </a:r>
                      <a:endParaRPr lang="en-US" dirty="0"/>
                    </a:p>
                  </a:txBody>
                  <a:tcPr/>
                </a:tc>
                <a:tc>
                  <a:txBody>
                    <a:bodyPr/>
                    <a:lstStyle/>
                    <a:p>
                      <a:pPr algn="ctr"/>
                      <a:r>
                        <a:rPr lang="en-US" dirty="0" smtClean="0"/>
                        <a:t>Observe</a:t>
                      </a:r>
                      <a:endParaRPr lang="en-US" dirty="0"/>
                    </a:p>
                  </a:txBody>
                  <a:tcPr/>
                </a:tc>
              </a:tr>
              <a:tr h="548640">
                <a:tc>
                  <a:txBody>
                    <a:bodyPr/>
                    <a:lstStyle/>
                    <a:p>
                      <a:pPr algn="r"/>
                      <a:r>
                        <a:rPr lang="en-US" dirty="0" smtClean="0"/>
                        <a:t>Fear</a:t>
                      </a:r>
                      <a:endParaRPr lang="en-US" dirty="0"/>
                    </a:p>
                  </a:txBody>
                  <a:tcP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4</a:t>
                      </a:r>
                      <a:endParaRPr lang="en-US" dirty="0"/>
                    </a:p>
                  </a:txBody>
                  <a:tcPr anchor="ctr"/>
                </a:tc>
              </a:tr>
              <a:tr h="548640">
                <a:tc>
                  <a:txBody>
                    <a:bodyPr/>
                    <a:lstStyle/>
                    <a:p>
                      <a:pPr algn="r"/>
                      <a:r>
                        <a:rPr lang="en-US" dirty="0" smtClean="0"/>
                        <a:t>Frustration</a:t>
                      </a:r>
                      <a:endParaRPr lang="en-US" dirty="0"/>
                    </a:p>
                  </a:txBody>
                  <a:tcPr/>
                </a:tc>
                <a:tc>
                  <a:txBody>
                    <a:bodyPr/>
                    <a:lstStyle/>
                    <a:p>
                      <a:pPr algn="ctr"/>
                      <a:r>
                        <a:rPr lang="en-US" dirty="0" smtClean="0"/>
                        <a:t>2</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1</a:t>
                      </a:r>
                      <a:endParaRPr lang="en-US" dirty="0"/>
                    </a:p>
                  </a:txBody>
                  <a:tcPr anchor="ctr"/>
                </a:tc>
              </a:tr>
              <a:tr h="548640">
                <a:tc>
                  <a:txBody>
                    <a:bodyPr/>
                    <a:lstStyle/>
                    <a:p>
                      <a:pPr algn="r"/>
                      <a:r>
                        <a:rPr lang="en-US" dirty="0" smtClean="0"/>
                        <a:t>Manipulation</a:t>
                      </a:r>
                      <a:endParaRPr lang="en-US" dirty="0"/>
                    </a:p>
                  </a:txBody>
                  <a:tcPr/>
                </a:tc>
                <a:tc>
                  <a:txBody>
                    <a:bodyPr/>
                    <a:lstStyle/>
                    <a:p>
                      <a:pPr algn="ctr"/>
                      <a:r>
                        <a:rPr lang="en-US" dirty="0" smtClean="0"/>
                        <a:t>3</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r>
              <a:tr h="548640">
                <a:tc>
                  <a:txBody>
                    <a:bodyPr/>
                    <a:lstStyle/>
                    <a:p>
                      <a:pPr algn="r"/>
                      <a:r>
                        <a:rPr lang="en-US" dirty="0" smtClean="0"/>
                        <a:t>Intimidation</a:t>
                      </a:r>
                      <a:endParaRPr lang="en-US" dirty="0"/>
                    </a:p>
                  </a:txBody>
                  <a:tcPr/>
                </a:tc>
                <a:tc>
                  <a:txBody>
                    <a:bodyPr/>
                    <a:lstStyle/>
                    <a:p>
                      <a:pPr algn="ctr"/>
                      <a:r>
                        <a:rPr lang="en-US" dirty="0" smtClean="0"/>
                        <a:t>4</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3</a:t>
                      </a:r>
                      <a:endParaRPr lang="en-US" dirty="0"/>
                    </a:p>
                  </a:txBody>
                  <a:tcPr anchor="ctr"/>
                </a:tc>
              </a:tr>
            </a:tbl>
          </a:graphicData>
        </a:graphic>
      </p:graphicFrame>
    </p:spTree>
  </p:cSld>
  <p:clrMapOvr>
    <a:masterClrMapping/>
  </p:clrMapOvr>
  <p:transition spd="slow">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4"/>
          <p:cNvSpPr>
            <a:spLocks noGrp="1"/>
          </p:cNvSpPr>
          <p:nvPr>
            <p:ph type="title"/>
          </p:nvPr>
        </p:nvSpPr>
        <p:spPr/>
        <p:txBody>
          <a:bodyPr/>
          <a:lstStyle/>
          <a:p>
            <a:pPr eaLnBrk="1" hangingPunct="1"/>
            <a:r>
              <a:rPr lang="en-US" altLang="en-US" smtClean="0"/>
              <a:t>Recording</a:t>
            </a:r>
          </a:p>
        </p:txBody>
      </p:sp>
      <p:sp>
        <p:nvSpPr>
          <p:cNvPr id="6" name="Text Placeholder 5"/>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US" dirty="0" smtClean="0"/>
              <a:t>Clearly written reports…complete and accurate, provide the treatment team with needed information to modify the plans when necessary and avoid misrepresentation.</a:t>
            </a:r>
            <a:endParaRPr lang="en-US" dirty="0"/>
          </a:p>
        </p:txBody>
      </p:sp>
      <p:sp>
        <p:nvSpPr>
          <p:cNvPr id="192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1EAFCA03-7200-4E3D-BBBB-8D3173CBCB0F}" type="slidenum">
              <a:rPr lang="en-US" altLang="en-US" sz="1400">
                <a:solidFill>
                  <a:schemeClr val="tx2"/>
                </a:solidFill>
              </a:rPr>
              <a:pPr/>
              <a:t>108</a:t>
            </a:fld>
            <a:endParaRPr lang="en-US" altLang="en-US" sz="1400">
              <a:solidFill>
                <a:schemeClr val="tx2"/>
              </a:solidFill>
            </a:endParaRPr>
          </a:p>
        </p:txBody>
      </p:sp>
    </p:spTree>
  </p:cSld>
  <p:clrMapOvr>
    <a:masterClrMapping/>
  </p:clrMapOvr>
  <p:transition spd="slow">
    <p:push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altLang="en-US" smtClean="0"/>
              <a:t>Recording</a:t>
            </a:r>
            <a:br>
              <a:rPr lang="en-US" altLang="en-US" smtClean="0"/>
            </a:br>
            <a:r>
              <a:rPr lang="en-US" altLang="en-US" sz="1800" smtClean="0">
                <a:solidFill>
                  <a:srgbClr val="335999"/>
                </a:solidFill>
              </a:rPr>
              <a:t>(pg. 31)</a:t>
            </a:r>
          </a:p>
        </p:txBody>
      </p:sp>
      <p:sp>
        <p:nvSpPr>
          <p:cNvPr id="1935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B2CA95F7-5E83-4A02-85F7-F7572E427BAA}" type="slidenum">
              <a:rPr lang="en-US" altLang="en-US" sz="1400">
                <a:solidFill>
                  <a:schemeClr val="tx2"/>
                </a:solidFill>
              </a:rPr>
              <a:pPr/>
              <a:t>109</a:t>
            </a:fld>
            <a:endParaRPr lang="en-US" altLang="en-US" sz="1400">
              <a:solidFill>
                <a:schemeClr val="tx2"/>
              </a:solidFill>
            </a:endParaRPr>
          </a:p>
        </p:txBody>
      </p:sp>
      <p:sp>
        <p:nvSpPr>
          <p:cNvPr id="97284" name="Rectangle 3"/>
          <p:cNvSpPr>
            <a:spLocks noGrp="1" noChangeArrowheads="1"/>
          </p:cNvSpPr>
          <p:nvPr>
            <p:ph sz="quarter" idx="1"/>
          </p:nvPr>
        </p:nvSpPr>
        <p:spPr>
          <a:xfrm>
            <a:off x="457200" y="1219200"/>
            <a:ext cx="8229600" cy="4937125"/>
          </a:xfrm>
        </p:spPr>
        <p:txBody>
          <a:bodyPr>
            <a:normAutofit fontScale="92500"/>
          </a:bodyPr>
          <a:lstStyle/>
          <a:p>
            <a:pPr marL="274320" indent="-274320" eaLnBrk="1" fontAlgn="auto" hangingPunct="1">
              <a:spcAft>
                <a:spcPts val="0"/>
              </a:spcAft>
              <a:buFont typeface="Wingdings 3"/>
              <a:buChar char=""/>
              <a:defRPr/>
            </a:pPr>
            <a:r>
              <a:rPr lang="en-US" altLang="en-US" sz="2800" dirty="0" smtClean="0"/>
              <a:t>The primary purpose of written reports is to promote communication among team members.</a:t>
            </a:r>
          </a:p>
          <a:p>
            <a:pPr marL="0" indent="0" eaLnBrk="1" fontAlgn="auto" hangingPunct="1">
              <a:spcAft>
                <a:spcPts val="0"/>
              </a:spcAft>
              <a:buFont typeface="Wingdings 3"/>
              <a:buNone/>
              <a:defRPr/>
            </a:pPr>
            <a:endParaRPr lang="en-US" altLang="en-US" sz="2800" dirty="0" smtClean="0"/>
          </a:p>
          <a:p>
            <a:pPr marL="274320" indent="-274320" eaLnBrk="1" fontAlgn="auto" hangingPunct="1">
              <a:spcAft>
                <a:spcPts val="0"/>
              </a:spcAft>
              <a:buFont typeface="Wingdings 3"/>
              <a:buChar char=""/>
              <a:defRPr/>
            </a:pPr>
            <a:r>
              <a:rPr lang="en-US" altLang="en-US" sz="2800" dirty="0" smtClean="0"/>
              <a:t>Properly written reports can also protect professionals and their agencies from misrepresentation of staff performance during an assaultive incident.</a:t>
            </a:r>
          </a:p>
          <a:p>
            <a:pPr marL="0" indent="0" eaLnBrk="1" fontAlgn="auto" hangingPunct="1">
              <a:spcAft>
                <a:spcPts val="0"/>
              </a:spcAft>
              <a:buFont typeface="Wingdings 3"/>
              <a:buNone/>
              <a:defRPr/>
            </a:pPr>
            <a:endParaRPr lang="en-US" altLang="en-US" sz="2800" dirty="0" smtClean="0"/>
          </a:p>
          <a:p>
            <a:pPr marL="274320" indent="-274320" eaLnBrk="1" fontAlgn="auto" hangingPunct="1">
              <a:spcAft>
                <a:spcPts val="0"/>
              </a:spcAft>
              <a:buFont typeface="Wingdings 3"/>
              <a:buChar char=""/>
              <a:defRPr/>
            </a:pPr>
            <a:r>
              <a:rPr lang="en-US" altLang="en-US" sz="2800" dirty="0" smtClean="0"/>
              <a:t>All documentation could be called into a court of law at some point.</a:t>
            </a:r>
          </a:p>
          <a:p>
            <a:pPr marL="0" indent="0" eaLnBrk="1" fontAlgn="auto" hangingPunct="1">
              <a:spcAft>
                <a:spcPts val="0"/>
              </a:spcAft>
              <a:buFont typeface="Wingdings 3"/>
              <a:buNone/>
              <a:defRPr/>
            </a:pPr>
            <a:endParaRPr lang="en-US" altLang="en-US" sz="2800" dirty="0" smtClean="0"/>
          </a:p>
          <a:p>
            <a:pPr marL="274320" indent="-274320" eaLnBrk="1" fontAlgn="auto" hangingPunct="1">
              <a:spcAft>
                <a:spcPts val="0"/>
              </a:spcAft>
              <a:buFont typeface="Wingdings 3"/>
              <a:buChar char=""/>
              <a:defRPr/>
            </a:pPr>
            <a:r>
              <a:rPr lang="en-US" altLang="en-US" sz="2800" dirty="0" smtClean="0"/>
              <a:t>Remember: FACTS only!</a:t>
            </a: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Learning Objectives</a:t>
            </a:r>
          </a:p>
        </p:txBody>
      </p:sp>
      <p:sp>
        <p:nvSpPr>
          <p:cNvPr id="3277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CD40C038-2E2E-4186-98BC-42565075C061}" type="slidenum">
              <a:rPr lang="en-US" altLang="en-US" sz="1400">
                <a:solidFill>
                  <a:schemeClr val="tx2"/>
                </a:solidFill>
              </a:rPr>
              <a:pPr/>
              <a:t>11</a:t>
            </a:fld>
            <a:endParaRPr lang="en-US" altLang="en-US" sz="1400">
              <a:solidFill>
                <a:schemeClr val="tx2"/>
              </a:solidFill>
            </a:endParaRPr>
          </a:p>
        </p:txBody>
      </p:sp>
      <p:sp>
        <p:nvSpPr>
          <p:cNvPr id="4" name="Content Placeholder 3"/>
          <p:cNvSpPr>
            <a:spLocks noGrp="1"/>
          </p:cNvSpPr>
          <p:nvPr>
            <p:ph sz="quarter" idx="1"/>
          </p:nvPr>
        </p:nvSpPr>
        <p:spPr>
          <a:xfrm>
            <a:off x="457200" y="1219200"/>
            <a:ext cx="8229600" cy="4937125"/>
          </a:xfrm>
        </p:spPr>
        <p:txBody>
          <a:bodyPr>
            <a:normAutofit/>
          </a:bodyPr>
          <a:lstStyle/>
          <a:p>
            <a:pPr marL="274320" indent="-274320" eaLnBrk="1" fontAlgn="auto" hangingPunct="1">
              <a:spcAft>
                <a:spcPts val="0"/>
              </a:spcAft>
              <a:buFont typeface="Wingdings 3"/>
              <a:buChar char=""/>
              <a:defRPr/>
            </a:pPr>
            <a:r>
              <a:rPr lang="en-US" dirty="0" smtClean="0"/>
              <a:t>Intermediate (if taught):</a:t>
            </a:r>
          </a:p>
          <a:p>
            <a:pPr marL="548640" lvl="1" indent="-274320" eaLnBrk="1" fontAlgn="auto" hangingPunct="1">
              <a:spcAft>
                <a:spcPts val="0"/>
              </a:spcAft>
              <a:buFont typeface="Wingdings 3"/>
              <a:buChar char=""/>
              <a:defRPr/>
            </a:pPr>
            <a:r>
              <a:rPr lang="en-US" dirty="0" smtClean="0"/>
              <a:t>Understand the principles of effective breakaway and evasion techniques.</a:t>
            </a:r>
          </a:p>
          <a:p>
            <a:pPr marL="274320" lvl="1" indent="0" eaLnBrk="1" fontAlgn="auto" hangingPunct="1">
              <a:spcAft>
                <a:spcPts val="0"/>
              </a:spcAft>
              <a:buFont typeface="Wingdings 3"/>
              <a:buNone/>
              <a:defRPr/>
            </a:pPr>
            <a:endParaRPr lang="en-US" dirty="0"/>
          </a:p>
          <a:p>
            <a:pPr marL="274320" indent="-274320" eaLnBrk="1" fontAlgn="auto" hangingPunct="1">
              <a:spcAft>
                <a:spcPts val="0"/>
              </a:spcAft>
              <a:buFont typeface="Wingdings 3"/>
              <a:buChar char=""/>
              <a:defRPr/>
            </a:pPr>
            <a:r>
              <a:rPr lang="en-US" dirty="0" smtClean="0"/>
              <a:t>Advanced (if taught):</a:t>
            </a:r>
          </a:p>
          <a:p>
            <a:pPr marL="548640" lvl="1" indent="-274320" eaLnBrk="1" fontAlgn="auto" hangingPunct="1">
              <a:spcAft>
                <a:spcPts val="0"/>
              </a:spcAft>
              <a:buFont typeface="Wingdings 3"/>
              <a:buChar char=""/>
              <a:defRPr/>
            </a:pPr>
            <a:r>
              <a:rPr lang="en-US" dirty="0" smtClean="0"/>
              <a:t>Understand the principles of effective manual restraint techniques.</a:t>
            </a:r>
            <a:endParaRPr lang="en-US" dirty="0"/>
          </a:p>
        </p:txBody>
      </p:sp>
    </p:spTree>
  </p:cSld>
  <p:clrMapOvr>
    <a:masterClrMapping/>
  </p:clrMapOvr>
  <p:transition spd="slow">
    <p:push di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r>
              <a:rPr lang="en-US" altLang="en-US" smtClean="0"/>
              <a:t>Recording</a:t>
            </a:r>
            <a:br>
              <a:rPr lang="en-US" altLang="en-US" smtClean="0"/>
            </a:br>
            <a:r>
              <a:rPr lang="en-US" altLang="en-US" sz="1800" smtClean="0">
                <a:solidFill>
                  <a:srgbClr val="335999"/>
                </a:solidFill>
              </a:rPr>
              <a:t>(pg. 31)</a:t>
            </a:r>
          </a:p>
        </p:txBody>
      </p:sp>
      <p:sp>
        <p:nvSpPr>
          <p:cNvPr id="1955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69EFF1D8-A459-4FFD-A989-5F7C55E0AA0D}" type="slidenum">
              <a:rPr lang="en-US" altLang="en-US" sz="1400">
                <a:solidFill>
                  <a:schemeClr val="tx2"/>
                </a:solidFill>
              </a:rPr>
              <a:pPr/>
              <a:t>110</a:t>
            </a:fld>
            <a:endParaRPr lang="en-US" altLang="en-US" sz="1400">
              <a:solidFill>
                <a:schemeClr val="tx2"/>
              </a:solidFill>
            </a:endParaRPr>
          </a:p>
        </p:txBody>
      </p:sp>
      <p:sp>
        <p:nvSpPr>
          <p:cNvPr id="97284"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Aft>
                <a:spcPts val="0"/>
              </a:spcAft>
              <a:buFont typeface="Wingdings 3"/>
              <a:buChar char=""/>
              <a:defRPr/>
            </a:pPr>
            <a:r>
              <a:rPr lang="en-US" altLang="en-US" sz="2800" dirty="0" smtClean="0"/>
              <a:t>A complete report is based on the following 10 points:</a:t>
            </a:r>
          </a:p>
          <a:p>
            <a:pPr marL="788670" lvl="1" indent="-514350" eaLnBrk="1" fontAlgn="auto" hangingPunct="1">
              <a:spcAft>
                <a:spcPts val="0"/>
              </a:spcAft>
              <a:buFont typeface="+mj-lt"/>
              <a:buAutoNum type="arabicPeriod"/>
              <a:defRPr/>
            </a:pPr>
            <a:r>
              <a:rPr lang="en-US" altLang="en-US" sz="2500" b="1" dirty="0" smtClean="0"/>
              <a:t>Who</a:t>
            </a:r>
            <a:r>
              <a:rPr lang="en-US" altLang="en-US" sz="2500" dirty="0" smtClean="0"/>
              <a:t>: identification of all the people directly involved or in the immediate area.</a:t>
            </a:r>
          </a:p>
          <a:p>
            <a:pPr marL="274320" lvl="1" indent="0" eaLnBrk="1" fontAlgn="auto" hangingPunct="1">
              <a:spcAft>
                <a:spcPts val="0"/>
              </a:spcAft>
              <a:buFont typeface="Wingdings 3"/>
              <a:buNone/>
              <a:defRPr/>
            </a:pPr>
            <a:endParaRPr lang="en-US" altLang="en-US" sz="2500" dirty="0" smtClean="0"/>
          </a:p>
          <a:p>
            <a:pPr marL="788670" lvl="1" indent="-514350" eaLnBrk="1" fontAlgn="auto" hangingPunct="1">
              <a:spcAft>
                <a:spcPts val="0"/>
              </a:spcAft>
              <a:buFont typeface="+mj-lt"/>
              <a:buAutoNum type="arabicPeriod" startAt="2"/>
              <a:defRPr/>
            </a:pPr>
            <a:r>
              <a:rPr lang="en-US" altLang="en-US" sz="2500" b="1" dirty="0" smtClean="0"/>
              <a:t>Where</a:t>
            </a:r>
            <a:r>
              <a:rPr lang="en-US" altLang="en-US" sz="2500" dirty="0" smtClean="0"/>
              <a:t>: an exact description/location.</a:t>
            </a:r>
            <a:endParaRPr lang="en-US" altLang="en-US" sz="2500" dirty="0"/>
          </a:p>
          <a:p>
            <a:pPr marL="788670" lvl="1" indent="-514350" eaLnBrk="1" fontAlgn="auto" hangingPunct="1">
              <a:spcAft>
                <a:spcPts val="0"/>
              </a:spcAft>
              <a:buFont typeface="+mj-lt"/>
              <a:buAutoNum type="arabicPeriod" startAt="2"/>
              <a:defRPr/>
            </a:pPr>
            <a:endParaRPr lang="en-US" altLang="en-US" sz="2500" dirty="0" smtClean="0"/>
          </a:p>
          <a:p>
            <a:pPr marL="788670" lvl="1" indent="-514350" eaLnBrk="1" fontAlgn="auto" hangingPunct="1">
              <a:spcAft>
                <a:spcPts val="0"/>
              </a:spcAft>
              <a:buFont typeface="+mj-lt"/>
              <a:buAutoNum type="arabicPeriod" startAt="2"/>
              <a:defRPr/>
            </a:pPr>
            <a:r>
              <a:rPr lang="en-US" altLang="en-US" sz="2500" b="1" dirty="0" smtClean="0"/>
              <a:t>When</a:t>
            </a:r>
            <a:r>
              <a:rPr lang="en-US" altLang="en-US" sz="2500" dirty="0" smtClean="0"/>
              <a:t>: the time(s) or time frames and date of the incident.</a:t>
            </a:r>
            <a:endParaRPr lang="en-US" altLang="en-US" sz="2500" dirty="0"/>
          </a:p>
        </p:txBody>
      </p:sp>
    </p:spTree>
  </p:cSld>
  <p:clrMapOvr>
    <a:masterClrMapping/>
  </p:clrMapOvr>
  <p:transition spd="slow">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altLang="en-US" dirty="0" smtClean="0"/>
              <a:t>Recording</a:t>
            </a:r>
            <a:br>
              <a:rPr lang="en-US" altLang="en-US" dirty="0" smtClean="0"/>
            </a:br>
            <a:r>
              <a:rPr lang="en-US" altLang="en-US" sz="1800" dirty="0" smtClean="0">
                <a:solidFill>
                  <a:srgbClr val="335999"/>
                </a:solidFill>
              </a:rPr>
              <a:t>(pg. 31)</a:t>
            </a:r>
          </a:p>
        </p:txBody>
      </p:sp>
      <p:sp>
        <p:nvSpPr>
          <p:cNvPr id="1976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3EF14B1-D859-4A32-8EFA-B1028320D675}" type="slidenum">
              <a:rPr lang="en-US" altLang="en-US" sz="1400">
                <a:solidFill>
                  <a:schemeClr val="tx2"/>
                </a:solidFill>
              </a:rPr>
              <a:pPr/>
              <a:t>111</a:t>
            </a:fld>
            <a:endParaRPr lang="en-US" altLang="en-US" sz="1400">
              <a:solidFill>
                <a:schemeClr val="tx2"/>
              </a:solidFill>
            </a:endParaRPr>
          </a:p>
        </p:txBody>
      </p:sp>
      <p:sp>
        <p:nvSpPr>
          <p:cNvPr id="97284" name="Rectangle 3"/>
          <p:cNvSpPr>
            <a:spLocks noGrp="1" noChangeArrowheads="1"/>
          </p:cNvSpPr>
          <p:nvPr>
            <p:ph sz="quarter" idx="1"/>
          </p:nvPr>
        </p:nvSpPr>
        <p:spPr>
          <a:xfrm>
            <a:off x="457200" y="1219200"/>
            <a:ext cx="8229600" cy="4937125"/>
          </a:xfrm>
        </p:spPr>
        <p:txBody>
          <a:bodyPr>
            <a:normAutofit/>
          </a:bodyPr>
          <a:lstStyle/>
          <a:p>
            <a:pPr marL="788670" lvl="1" indent="-514350" eaLnBrk="1" fontAlgn="auto" hangingPunct="1">
              <a:spcAft>
                <a:spcPts val="0"/>
              </a:spcAft>
              <a:buFont typeface="+mj-lt"/>
              <a:buAutoNum type="arabicPeriod" startAt="4"/>
              <a:defRPr/>
            </a:pPr>
            <a:r>
              <a:rPr lang="en-US" altLang="en-US" sz="2500" b="1" dirty="0" smtClean="0"/>
              <a:t>What</a:t>
            </a:r>
            <a:r>
              <a:rPr lang="en-US" altLang="en-US" sz="2500" dirty="0" smtClean="0"/>
              <a:t>: an accurate description (not interpretation) of what happened. This is where staff should list their interventions.</a:t>
            </a:r>
          </a:p>
          <a:p>
            <a:pPr lvl="4" eaLnBrk="1" fontAlgn="auto" hangingPunct="1">
              <a:spcAft>
                <a:spcPts val="0"/>
              </a:spcAft>
              <a:buFont typeface="Arial" panose="020B0604020202020204" pitchFamily="34" charset="0"/>
              <a:buChar char="•"/>
              <a:defRPr/>
            </a:pPr>
            <a:r>
              <a:rPr lang="en-US" altLang="en-US" sz="2000" dirty="0" smtClean="0"/>
              <a:t>Tell me what YOU did, not just what the individual did.</a:t>
            </a:r>
          </a:p>
          <a:p>
            <a:pPr lvl="4" eaLnBrk="1" fontAlgn="auto" hangingPunct="1">
              <a:spcAft>
                <a:spcPts val="0"/>
              </a:spcAft>
              <a:buFont typeface="Arial" panose="020B0604020202020204" pitchFamily="34" charset="0"/>
              <a:buChar char="•"/>
              <a:defRPr/>
            </a:pPr>
            <a:endParaRPr lang="en-US" altLang="en-US" dirty="0"/>
          </a:p>
          <a:p>
            <a:pPr marL="1143000" lvl="4" indent="0" eaLnBrk="1" fontAlgn="auto" hangingPunct="1">
              <a:spcAft>
                <a:spcPts val="0"/>
              </a:spcAft>
              <a:buFont typeface="Wingdings"/>
              <a:buNone/>
              <a:defRPr/>
            </a:pPr>
            <a:endParaRPr lang="en-US" altLang="en-US" dirty="0"/>
          </a:p>
          <a:p>
            <a:pPr marL="788670" lvl="1" indent="-514350" eaLnBrk="1" fontAlgn="auto" hangingPunct="1">
              <a:spcAft>
                <a:spcPts val="0"/>
              </a:spcAft>
              <a:buFont typeface="+mj-lt"/>
              <a:buAutoNum type="arabicPeriod" startAt="4"/>
              <a:defRPr/>
            </a:pPr>
            <a:r>
              <a:rPr lang="en-US" altLang="en-US" sz="2500" b="1" dirty="0" smtClean="0"/>
              <a:t>How</a:t>
            </a:r>
            <a:r>
              <a:rPr lang="en-US" altLang="en-US" sz="2500" dirty="0" smtClean="0"/>
              <a:t>: a description of how the individual carried out the incident and how the staff intervened.</a:t>
            </a:r>
          </a:p>
          <a:p>
            <a:pPr marL="1383030" lvl="4" indent="-285750" eaLnBrk="1" fontAlgn="auto" hangingPunct="1">
              <a:spcAft>
                <a:spcPts val="0"/>
              </a:spcAft>
              <a:buFont typeface="Arial" panose="020B0604020202020204" pitchFamily="34" charset="0"/>
              <a:buChar char="•"/>
              <a:defRPr/>
            </a:pPr>
            <a:r>
              <a:rPr lang="en-US" altLang="en-US" sz="2000" dirty="0" smtClean="0"/>
              <a:t>Tell me how YOU did what you did and how the individual did what they did.</a:t>
            </a:r>
          </a:p>
          <a:p>
            <a:pPr marL="1383030" lvl="4" indent="-285750" eaLnBrk="1" fontAlgn="auto" hangingPunct="1">
              <a:spcAft>
                <a:spcPts val="0"/>
              </a:spcAft>
              <a:buFont typeface="Arial" panose="020B0604020202020204" pitchFamily="34" charset="0"/>
              <a:buChar char="•"/>
              <a:defRPr/>
            </a:pPr>
            <a:r>
              <a:rPr lang="en-US" altLang="en-US" sz="2000" dirty="0" smtClean="0"/>
              <a:t>I should be able to close my eyes and play the incident out like a script.</a:t>
            </a:r>
          </a:p>
        </p:txBody>
      </p:sp>
    </p:spTree>
  </p:cSld>
  <p:clrMapOvr>
    <a:masterClrMapping/>
  </p:clrMapOvr>
  <p:transition spd="slow">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r>
              <a:rPr lang="en-US" altLang="en-US" dirty="0" smtClean="0"/>
              <a:t>Recording</a:t>
            </a:r>
            <a:br>
              <a:rPr lang="en-US" altLang="en-US" dirty="0" smtClean="0"/>
            </a:br>
            <a:r>
              <a:rPr lang="en-US" altLang="en-US" sz="1800" dirty="0" smtClean="0">
                <a:solidFill>
                  <a:srgbClr val="335999"/>
                </a:solidFill>
              </a:rPr>
              <a:t>(pg. 31)</a:t>
            </a:r>
          </a:p>
        </p:txBody>
      </p:sp>
      <p:sp>
        <p:nvSpPr>
          <p:cNvPr id="1996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3866F89B-0596-4C57-9139-8AB398A55C5A}" type="slidenum">
              <a:rPr lang="en-US" altLang="en-US" sz="1400">
                <a:solidFill>
                  <a:schemeClr val="tx2"/>
                </a:solidFill>
              </a:rPr>
              <a:pPr/>
              <a:t>112</a:t>
            </a:fld>
            <a:endParaRPr lang="en-US" altLang="en-US" sz="1400">
              <a:solidFill>
                <a:schemeClr val="tx2"/>
              </a:solidFill>
            </a:endParaRPr>
          </a:p>
        </p:txBody>
      </p:sp>
      <p:sp>
        <p:nvSpPr>
          <p:cNvPr id="97284" name="Rectangle 3"/>
          <p:cNvSpPr>
            <a:spLocks noGrp="1" noChangeArrowheads="1"/>
          </p:cNvSpPr>
          <p:nvPr>
            <p:ph sz="quarter" idx="1"/>
          </p:nvPr>
        </p:nvSpPr>
        <p:spPr>
          <a:xfrm>
            <a:off x="457200" y="1219200"/>
            <a:ext cx="8229600" cy="4937125"/>
          </a:xfrm>
        </p:spPr>
        <p:txBody>
          <a:bodyPr>
            <a:normAutofit fontScale="70000" lnSpcReduction="20000"/>
          </a:bodyPr>
          <a:lstStyle/>
          <a:p>
            <a:pPr marL="788670" lvl="1" indent="-514350" eaLnBrk="1" fontAlgn="auto" hangingPunct="1">
              <a:spcAft>
                <a:spcPts val="0"/>
              </a:spcAft>
              <a:buFont typeface="+mj-lt"/>
              <a:buAutoNum type="arabicPeriod" startAt="6"/>
              <a:defRPr/>
            </a:pPr>
            <a:r>
              <a:rPr lang="en-US" altLang="en-US" sz="2800" b="1" dirty="0" smtClean="0"/>
              <a:t>Why</a:t>
            </a:r>
            <a:r>
              <a:rPr lang="en-US" altLang="en-US" sz="2800" dirty="0" smtClean="0"/>
              <a:t>: identify the visual, auditory, and historical signs that might explain the motive.</a:t>
            </a:r>
          </a:p>
          <a:p>
            <a:pPr marL="1097280" lvl="3" eaLnBrk="1" fontAlgn="auto" hangingPunct="1">
              <a:spcAft>
                <a:spcPts val="0"/>
              </a:spcAft>
              <a:buClr>
                <a:schemeClr val="accent2">
                  <a:shade val="75000"/>
                </a:schemeClr>
              </a:buClr>
              <a:buFont typeface="Arial" panose="020B0604020202020204" pitchFamily="34" charset="0"/>
              <a:buChar char="•"/>
              <a:defRPr/>
            </a:pPr>
            <a:r>
              <a:rPr lang="en-US" altLang="en-US" sz="2200" dirty="0" smtClean="0"/>
              <a:t>If you are unsure or the signs were not clear – write that. Do not try to guess.</a:t>
            </a:r>
          </a:p>
          <a:p>
            <a:pPr marL="1097280" lvl="3" eaLnBrk="1" fontAlgn="auto" hangingPunct="1">
              <a:spcAft>
                <a:spcPts val="0"/>
              </a:spcAft>
              <a:buClr>
                <a:schemeClr val="accent2">
                  <a:shade val="75000"/>
                </a:schemeClr>
              </a:buClr>
              <a:buFont typeface="Arial" panose="020B0604020202020204" pitchFamily="34" charset="0"/>
              <a:buChar char="•"/>
              <a:defRPr/>
            </a:pPr>
            <a:r>
              <a:rPr lang="en-US" altLang="en-US" sz="2200" dirty="0" smtClean="0"/>
              <a:t>Also explain why you chose to intervene as you did and why less restrictive interventions did not work.	</a:t>
            </a:r>
          </a:p>
          <a:p>
            <a:pPr marL="868680" lvl="3" indent="0" eaLnBrk="1" fontAlgn="auto" hangingPunct="1">
              <a:spcAft>
                <a:spcPts val="0"/>
              </a:spcAft>
              <a:buClr>
                <a:schemeClr val="accent2">
                  <a:shade val="75000"/>
                </a:schemeClr>
              </a:buClr>
              <a:buFont typeface="Wingdings"/>
              <a:buNone/>
              <a:defRPr/>
            </a:pPr>
            <a:r>
              <a:rPr lang="en-US" altLang="en-US" dirty="0" smtClean="0"/>
              <a:t>	</a:t>
            </a:r>
            <a:r>
              <a:rPr lang="en-US" altLang="en-US" dirty="0"/>
              <a:t>	</a:t>
            </a:r>
            <a:r>
              <a:rPr lang="en-US" altLang="en-US" dirty="0" smtClean="0"/>
              <a:t>	</a:t>
            </a:r>
            <a:endParaRPr lang="en-US" altLang="en-US" dirty="0"/>
          </a:p>
          <a:p>
            <a:pPr marL="788670" lvl="1" indent="-514350" eaLnBrk="1" fontAlgn="auto" hangingPunct="1">
              <a:spcAft>
                <a:spcPts val="0"/>
              </a:spcAft>
              <a:buFont typeface="+mj-lt"/>
              <a:buAutoNum type="arabicPeriod" startAt="6"/>
              <a:defRPr/>
            </a:pPr>
            <a:r>
              <a:rPr lang="en-US" altLang="en-US" sz="2800" b="1" dirty="0" smtClean="0"/>
              <a:t>Injuries</a:t>
            </a:r>
            <a:r>
              <a:rPr lang="en-US" altLang="en-US" sz="2800" dirty="0" smtClean="0"/>
              <a:t>: state any visible injuries or lack thereof.</a:t>
            </a:r>
          </a:p>
          <a:p>
            <a:pPr marL="274320" lvl="1" indent="0" eaLnBrk="1" fontAlgn="auto" hangingPunct="1">
              <a:spcAft>
                <a:spcPts val="0"/>
              </a:spcAft>
              <a:buFont typeface="Wingdings 3"/>
              <a:buNone/>
              <a:defRPr/>
            </a:pPr>
            <a:endParaRPr lang="en-US" altLang="en-US" sz="2800" dirty="0"/>
          </a:p>
          <a:p>
            <a:pPr marL="788670" lvl="1" indent="-514350" eaLnBrk="1" fontAlgn="auto" hangingPunct="1">
              <a:spcAft>
                <a:spcPts val="0"/>
              </a:spcAft>
              <a:buFont typeface="+mj-lt"/>
              <a:buAutoNum type="arabicPeriod" startAt="8"/>
              <a:defRPr/>
            </a:pPr>
            <a:r>
              <a:rPr lang="en-US" altLang="en-US" sz="2800" b="1" dirty="0" smtClean="0"/>
              <a:t>Notification</a:t>
            </a:r>
            <a:r>
              <a:rPr lang="en-US" altLang="en-US" sz="2800" dirty="0" smtClean="0"/>
              <a:t>: state who was notified about the incident (social workers, physicians, parents, supervisors, etc.).</a:t>
            </a:r>
          </a:p>
          <a:p>
            <a:pPr marL="274320" lvl="1" indent="0" eaLnBrk="1" fontAlgn="auto" hangingPunct="1">
              <a:spcAft>
                <a:spcPts val="0"/>
              </a:spcAft>
              <a:buFont typeface="Wingdings 3"/>
              <a:buNone/>
              <a:defRPr/>
            </a:pPr>
            <a:endParaRPr lang="en-US" altLang="en-US" sz="2800" dirty="0"/>
          </a:p>
          <a:p>
            <a:pPr marL="788670" lvl="1" indent="-514350" eaLnBrk="1" fontAlgn="auto" hangingPunct="1">
              <a:spcAft>
                <a:spcPts val="0"/>
              </a:spcAft>
              <a:buFont typeface="+mj-lt"/>
              <a:buAutoNum type="arabicPeriod" startAt="9"/>
              <a:defRPr/>
            </a:pPr>
            <a:r>
              <a:rPr lang="en-US" altLang="en-US" sz="2800" b="1" dirty="0" smtClean="0"/>
              <a:t>Follow-up</a:t>
            </a:r>
            <a:r>
              <a:rPr lang="en-US" altLang="en-US" sz="2800" dirty="0" smtClean="0"/>
              <a:t>: identify of a requirement of further action or a plan to follow up. This is the section to show that you are concerned about the incident.</a:t>
            </a:r>
          </a:p>
          <a:p>
            <a:pPr marL="788670" lvl="1" indent="-514350" eaLnBrk="1" fontAlgn="auto" hangingPunct="1">
              <a:spcAft>
                <a:spcPts val="0"/>
              </a:spcAft>
              <a:buFont typeface="+mj-lt"/>
              <a:buAutoNum type="arabicPeriod" startAt="9"/>
              <a:defRPr/>
            </a:pPr>
            <a:endParaRPr lang="en-US" altLang="en-US" sz="2800" dirty="0"/>
          </a:p>
          <a:p>
            <a:pPr marL="788670" lvl="1" indent="-514350" eaLnBrk="1" fontAlgn="auto" hangingPunct="1">
              <a:spcAft>
                <a:spcPts val="0"/>
              </a:spcAft>
              <a:buFont typeface="+mj-lt"/>
              <a:buAutoNum type="arabicPeriod" startAt="9"/>
              <a:defRPr/>
            </a:pPr>
            <a:r>
              <a:rPr lang="en-US" altLang="en-US" sz="2800" b="1" dirty="0"/>
              <a:t>Simplicity</a:t>
            </a:r>
            <a:r>
              <a:rPr lang="en-US" altLang="en-US" sz="2800" dirty="0"/>
              <a:t>: a report that is stated in common, ordinary language.</a:t>
            </a:r>
          </a:p>
          <a:p>
            <a:pPr marL="274320" lvl="1" indent="0" eaLnBrk="1" fontAlgn="auto" hangingPunct="1">
              <a:spcAft>
                <a:spcPts val="0"/>
              </a:spcAft>
              <a:buFont typeface="Wingdings 3"/>
              <a:buNone/>
              <a:defRPr/>
            </a:pPr>
            <a:endParaRPr lang="en-US" altLang="en-US" sz="2800" dirty="0" smtClean="0"/>
          </a:p>
        </p:txBody>
      </p:sp>
    </p:spTree>
  </p:cSld>
  <p:clrMapOvr>
    <a:masterClrMapping/>
  </p:clrMapOvr>
  <p:transition spd="slow">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altLang="en-US" smtClean="0"/>
              <a:t>Recording</a:t>
            </a:r>
            <a:br>
              <a:rPr lang="en-US" altLang="en-US" smtClean="0"/>
            </a:br>
            <a:r>
              <a:rPr lang="en-US" altLang="en-US" sz="1800" smtClean="0">
                <a:solidFill>
                  <a:srgbClr val="335999"/>
                </a:solidFill>
              </a:rPr>
              <a:t>(pg. 31)</a:t>
            </a:r>
          </a:p>
        </p:txBody>
      </p:sp>
      <p:sp>
        <p:nvSpPr>
          <p:cNvPr id="2017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176B4F8-703A-4FDF-BDB0-EB23D6F5AA72}" type="slidenum">
              <a:rPr lang="en-US" altLang="en-US" sz="1400">
                <a:solidFill>
                  <a:schemeClr val="tx2"/>
                </a:solidFill>
              </a:rPr>
              <a:pPr/>
              <a:t>113</a:t>
            </a:fld>
            <a:endParaRPr lang="en-US" altLang="en-US" sz="1400">
              <a:solidFill>
                <a:schemeClr val="tx2"/>
              </a:solidFill>
            </a:endParaRPr>
          </a:p>
        </p:txBody>
      </p:sp>
      <p:sp>
        <p:nvSpPr>
          <p:cNvPr id="201732" name="Rectangle 3"/>
          <p:cNvSpPr>
            <a:spLocks noGrp="1" noChangeArrowheads="1"/>
          </p:cNvSpPr>
          <p:nvPr>
            <p:ph sz="quarter" idx="1"/>
          </p:nvPr>
        </p:nvSpPr>
        <p:spPr>
          <a:xfrm>
            <a:off x="457200" y="1219200"/>
            <a:ext cx="8229600" cy="4937125"/>
          </a:xfrm>
        </p:spPr>
        <p:txBody>
          <a:bodyPr/>
          <a:lstStyle/>
          <a:p>
            <a:pPr marL="0" indent="0" algn="ctr" eaLnBrk="1" hangingPunct="1">
              <a:buFont typeface="Wingdings 2" pitchFamily="18" charset="2"/>
              <a:buNone/>
            </a:pPr>
            <a:r>
              <a:rPr lang="en-US" altLang="en-US" sz="3600" smtClean="0">
                <a:solidFill>
                  <a:schemeClr val="accent1"/>
                </a:solidFill>
              </a:rPr>
              <a:t>Remember… if you didn’t write it down- it didn’t happen…</a:t>
            </a:r>
          </a:p>
          <a:p>
            <a:pPr marL="0" indent="0" algn="ctr" eaLnBrk="1" hangingPunct="1">
              <a:buFont typeface="Wingdings 2" pitchFamily="18" charset="2"/>
              <a:buNone/>
            </a:pPr>
            <a:endParaRPr lang="en-US" altLang="en-US" sz="3600" smtClean="0">
              <a:solidFill>
                <a:schemeClr val="accent1"/>
              </a:solidFill>
            </a:endParaRPr>
          </a:p>
          <a:p>
            <a:pPr marL="0" indent="0" algn="ctr" eaLnBrk="1" hangingPunct="1">
              <a:buFont typeface="Wingdings 2" pitchFamily="18" charset="2"/>
              <a:buNone/>
            </a:pPr>
            <a:r>
              <a:rPr lang="en-US" altLang="en-US" sz="3600" smtClean="0">
                <a:solidFill>
                  <a:schemeClr val="accent1"/>
                </a:solidFill>
              </a:rPr>
              <a:t>&amp;</a:t>
            </a:r>
          </a:p>
          <a:p>
            <a:pPr marL="0" indent="0" algn="ctr" eaLnBrk="1" hangingPunct="1">
              <a:buFont typeface="Wingdings 2" pitchFamily="18" charset="2"/>
              <a:buNone/>
            </a:pPr>
            <a:endParaRPr lang="en-US" altLang="en-US" sz="3600" smtClean="0">
              <a:solidFill>
                <a:schemeClr val="accent1"/>
              </a:solidFill>
            </a:endParaRPr>
          </a:p>
          <a:p>
            <a:pPr marL="0" indent="0" algn="ctr" eaLnBrk="1" hangingPunct="1">
              <a:buFont typeface="Wingdings 2" pitchFamily="18" charset="2"/>
              <a:buNone/>
            </a:pPr>
            <a:r>
              <a:rPr lang="en-US" altLang="en-US" sz="3600" smtClean="0">
                <a:solidFill>
                  <a:schemeClr val="accent1"/>
                </a:solidFill>
              </a:rPr>
              <a:t>If you wrote it down incorrectly… it happened the way that you wrote it…</a:t>
            </a:r>
          </a:p>
          <a:p>
            <a:pPr marL="273050" lvl="1" indent="0" eaLnBrk="1" hangingPunct="1">
              <a:buFont typeface="Wingdings 3" pitchFamily="18" charset="2"/>
              <a:buNone/>
            </a:pPr>
            <a:endParaRPr lang="en-US" altLang="en-US" sz="2800" smtClean="0"/>
          </a:p>
        </p:txBody>
      </p:sp>
    </p:spTree>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pPr eaLnBrk="1" hangingPunct="1"/>
            <a:r>
              <a:rPr lang="en-US" altLang="en-US" smtClean="0"/>
              <a:t>Review:</a:t>
            </a:r>
          </a:p>
        </p:txBody>
      </p:sp>
      <p:sp>
        <p:nvSpPr>
          <p:cNvPr id="2037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724DC43F-A34F-439A-8087-622BEE8258E5}" type="slidenum">
              <a:rPr lang="en-US" altLang="en-US" sz="1400">
                <a:solidFill>
                  <a:schemeClr val="tx2"/>
                </a:solidFill>
              </a:rPr>
              <a:pPr/>
              <a:t>114</a:t>
            </a:fld>
            <a:endParaRPr lang="en-US" altLang="en-US" sz="1400">
              <a:solidFill>
                <a:schemeClr val="tx2"/>
              </a:solidFill>
            </a:endParaRPr>
          </a:p>
        </p:txBody>
      </p:sp>
    </p:spTree>
  </p:cSld>
  <p:clrMapOvr>
    <a:masterClrMapping/>
  </p:clrMapOvr>
  <p:transition spd="slow">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6"/>
          <p:cNvSpPr>
            <a:spLocks noGrp="1"/>
          </p:cNvSpPr>
          <p:nvPr>
            <p:ph type="title"/>
          </p:nvPr>
        </p:nvSpPr>
        <p:spPr/>
        <p:txBody>
          <a:bodyPr/>
          <a:lstStyle/>
          <a:p>
            <a:pPr eaLnBrk="1" hangingPunct="1"/>
            <a:r>
              <a:rPr lang="en-US" altLang="en-US" smtClean="0"/>
              <a:t>Do’s and Don’ts</a:t>
            </a:r>
            <a:br>
              <a:rPr lang="en-US" altLang="en-US" smtClean="0"/>
            </a:br>
            <a:r>
              <a:rPr lang="en-US" altLang="en-US" sz="1800" smtClean="0">
                <a:solidFill>
                  <a:srgbClr val="335999"/>
                </a:solidFill>
              </a:rPr>
              <a:t>(pg. 32)</a:t>
            </a:r>
          </a:p>
        </p:txBody>
      </p:sp>
      <p:sp>
        <p:nvSpPr>
          <p:cNvPr id="205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12152A3-CC06-483C-879A-5ED6F525B1B6}" type="slidenum">
              <a:rPr lang="en-US" altLang="en-US" sz="1400">
                <a:solidFill>
                  <a:schemeClr val="tx2"/>
                </a:solidFill>
              </a:rPr>
              <a:pPr/>
              <a:t>115</a:t>
            </a:fld>
            <a:endParaRPr lang="en-US" altLang="en-US" sz="1400">
              <a:solidFill>
                <a:schemeClr val="tx2"/>
              </a:solidFill>
            </a:endParaRPr>
          </a:p>
        </p:txBody>
      </p:sp>
      <p:sp>
        <p:nvSpPr>
          <p:cNvPr id="9" name="Content Placeholder 8"/>
          <p:cNvSpPr>
            <a:spLocks noGrp="1"/>
          </p:cNvSpPr>
          <p:nvPr>
            <p:ph sz="quarter" idx="1"/>
          </p:nvPr>
        </p:nvSpPr>
        <p:spPr>
          <a:xfrm>
            <a:off x="457200" y="1219200"/>
            <a:ext cx="4041775" cy="4937125"/>
          </a:xfrm>
        </p:spPr>
        <p:txBody>
          <a:bodyPr>
            <a:normAutofit fontScale="92500" lnSpcReduction="10000"/>
          </a:bodyPr>
          <a:lstStyle/>
          <a:p>
            <a:pPr marL="0" indent="0" eaLnBrk="1" fontAlgn="auto" hangingPunct="1">
              <a:spcBef>
                <a:spcPts val="580"/>
              </a:spcBef>
              <a:spcAft>
                <a:spcPts val="0"/>
              </a:spcAft>
              <a:buFont typeface="Wingdings 2"/>
              <a:buNone/>
              <a:defRPr/>
            </a:pPr>
            <a:r>
              <a:rPr lang="en-US" dirty="0" smtClean="0"/>
              <a:t>Do</a:t>
            </a:r>
          </a:p>
          <a:p>
            <a:pPr marL="274320" indent="-274320" eaLnBrk="1" fontAlgn="auto" hangingPunct="1">
              <a:spcBef>
                <a:spcPts val="580"/>
              </a:spcBef>
              <a:spcAft>
                <a:spcPts val="0"/>
              </a:spcAft>
              <a:buFont typeface="Wingdings 2"/>
              <a:buChar char=""/>
              <a:defRPr/>
            </a:pPr>
            <a:r>
              <a:rPr lang="en-US" dirty="0" smtClean="0"/>
              <a:t>Sharpen your observational skills.</a:t>
            </a:r>
          </a:p>
          <a:p>
            <a:pPr marL="274320" indent="-274320" eaLnBrk="1" fontAlgn="auto" hangingPunct="1">
              <a:spcBef>
                <a:spcPts val="580"/>
              </a:spcBef>
              <a:spcAft>
                <a:spcPts val="0"/>
              </a:spcAft>
              <a:buFont typeface="Wingdings 2"/>
              <a:buChar char=""/>
              <a:defRPr/>
            </a:pPr>
            <a:r>
              <a:rPr lang="en-US" dirty="0" smtClean="0"/>
              <a:t>Maintain a positive attitude about behaviour.</a:t>
            </a:r>
          </a:p>
          <a:p>
            <a:pPr marL="274320" indent="-274320" eaLnBrk="1" fontAlgn="auto" hangingPunct="1">
              <a:spcBef>
                <a:spcPts val="580"/>
              </a:spcBef>
              <a:spcAft>
                <a:spcPts val="0"/>
              </a:spcAft>
              <a:buFont typeface="Wingdings 2"/>
              <a:buChar char=""/>
              <a:defRPr/>
            </a:pPr>
            <a:r>
              <a:rPr lang="en-US" dirty="0" smtClean="0"/>
              <a:t>Dress comfortably.</a:t>
            </a:r>
          </a:p>
          <a:p>
            <a:pPr marL="274320" indent="-274320" eaLnBrk="1" fontAlgn="auto" hangingPunct="1">
              <a:spcBef>
                <a:spcPts val="580"/>
              </a:spcBef>
              <a:spcAft>
                <a:spcPts val="0"/>
              </a:spcAft>
              <a:buFont typeface="Wingdings 2"/>
              <a:buChar char=""/>
              <a:defRPr/>
            </a:pPr>
            <a:r>
              <a:rPr lang="en-US" dirty="0" smtClean="0"/>
              <a:t>Maintain a posture that allows you to move quickly.</a:t>
            </a:r>
          </a:p>
          <a:p>
            <a:pPr marL="274320" indent="-274320" eaLnBrk="1" fontAlgn="auto" hangingPunct="1">
              <a:spcBef>
                <a:spcPts val="580"/>
              </a:spcBef>
              <a:spcAft>
                <a:spcPts val="0"/>
              </a:spcAft>
              <a:buFont typeface="Wingdings 2"/>
              <a:buChar char=""/>
              <a:defRPr/>
            </a:pPr>
            <a:r>
              <a:rPr lang="en-US" dirty="0" smtClean="0"/>
              <a:t>Rehearse and use your self-control plan.</a:t>
            </a:r>
          </a:p>
          <a:p>
            <a:pPr marL="274320" indent="-274320" eaLnBrk="1" fontAlgn="auto" hangingPunct="1">
              <a:spcBef>
                <a:spcPts val="580"/>
              </a:spcBef>
              <a:spcAft>
                <a:spcPts val="0"/>
              </a:spcAft>
              <a:buFont typeface="Wingdings 2"/>
              <a:buChar char=""/>
              <a:defRPr/>
            </a:pPr>
            <a:r>
              <a:rPr lang="en-US" dirty="0" smtClean="0"/>
              <a:t>Use common sense in determining dangerousness.</a:t>
            </a:r>
            <a:endParaRPr lang="en-US" dirty="0"/>
          </a:p>
        </p:txBody>
      </p:sp>
      <p:sp>
        <p:nvSpPr>
          <p:cNvPr id="10" name="Content Placeholder 9"/>
          <p:cNvSpPr>
            <a:spLocks noGrp="1"/>
          </p:cNvSpPr>
          <p:nvPr>
            <p:ph sz="quarter" idx="2"/>
          </p:nvPr>
        </p:nvSpPr>
        <p:spPr>
          <a:xfrm>
            <a:off x="4632325" y="1216025"/>
            <a:ext cx="4041775" cy="4937125"/>
          </a:xfrm>
        </p:spPr>
        <p:txBody>
          <a:bodyPr>
            <a:normAutofit fontScale="92500" lnSpcReduction="10000"/>
          </a:bodyPr>
          <a:lstStyle/>
          <a:p>
            <a:pPr marL="0" indent="0" eaLnBrk="1" fontAlgn="auto" hangingPunct="1">
              <a:spcBef>
                <a:spcPts val="580"/>
              </a:spcBef>
              <a:spcAft>
                <a:spcPts val="0"/>
              </a:spcAft>
              <a:buFont typeface="Wingdings 2"/>
              <a:buNone/>
              <a:defRPr/>
            </a:pPr>
            <a:r>
              <a:rPr lang="en-US" dirty="0" smtClean="0"/>
              <a:t>Don’t</a:t>
            </a:r>
          </a:p>
          <a:p>
            <a:pPr marL="274320" indent="-274320" eaLnBrk="1" fontAlgn="auto" hangingPunct="1">
              <a:spcBef>
                <a:spcPts val="580"/>
              </a:spcBef>
              <a:spcAft>
                <a:spcPts val="0"/>
              </a:spcAft>
              <a:buFont typeface="Wingdings 2"/>
              <a:buChar char=""/>
              <a:defRPr/>
            </a:pPr>
            <a:r>
              <a:rPr lang="en-US" dirty="0" smtClean="0"/>
              <a:t>Become cynical and pessimistic.</a:t>
            </a:r>
          </a:p>
          <a:p>
            <a:pPr marL="274320" indent="-274320" eaLnBrk="1" fontAlgn="auto" hangingPunct="1">
              <a:spcBef>
                <a:spcPts val="580"/>
              </a:spcBef>
              <a:spcAft>
                <a:spcPts val="0"/>
              </a:spcAft>
              <a:buFont typeface="Wingdings 2"/>
              <a:buChar char=""/>
              <a:defRPr/>
            </a:pPr>
            <a:r>
              <a:rPr lang="en-US" dirty="0" smtClean="0"/>
              <a:t>Foster inattention.</a:t>
            </a:r>
          </a:p>
          <a:p>
            <a:pPr marL="274320" indent="-274320" eaLnBrk="1" fontAlgn="auto" hangingPunct="1">
              <a:spcBef>
                <a:spcPts val="580"/>
              </a:spcBef>
              <a:spcAft>
                <a:spcPts val="0"/>
              </a:spcAft>
              <a:buFont typeface="Wingdings 2"/>
              <a:buChar char=""/>
              <a:defRPr/>
            </a:pPr>
            <a:r>
              <a:rPr lang="en-US" dirty="0" smtClean="0"/>
              <a:t>Wear clothes that don’t allow you to move.</a:t>
            </a:r>
          </a:p>
          <a:p>
            <a:pPr marL="274320" indent="-274320" eaLnBrk="1" fontAlgn="auto" hangingPunct="1">
              <a:spcBef>
                <a:spcPts val="580"/>
              </a:spcBef>
              <a:spcAft>
                <a:spcPts val="0"/>
              </a:spcAft>
              <a:buFont typeface="Wingdings 2"/>
              <a:buChar char=""/>
              <a:defRPr/>
            </a:pPr>
            <a:r>
              <a:rPr lang="en-US" dirty="0" smtClean="0"/>
              <a:t>Become unbalanced.</a:t>
            </a:r>
          </a:p>
          <a:p>
            <a:pPr marL="274320" indent="-274320" eaLnBrk="1" fontAlgn="auto" hangingPunct="1">
              <a:spcBef>
                <a:spcPts val="580"/>
              </a:spcBef>
              <a:spcAft>
                <a:spcPts val="0"/>
              </a:spcAft>
              <a:buFont typeface="Wingdings 2"/>
              <a:buChar char=""/>
              <a:defRPr/>
            </a:pPr>
            <a:r>
              <a:rPr lang="en-US" dirty="0" smtClean="0"/>
              <a:t>Lose control of your natural responses to danger.</a:t>
            </a:r>
          </a:p>
          <a:p>
            <a:pPr marL="274320" indent="-274320" eaLnBrk="1" fontAlgn="auto" hangingPunct="1">
              <a:spcBef>
                <a:spcPts val="580"/>
              </a:spcBef>
              <a:spcAft>
                <a:spcPts val="0"/>
              </a:spcAft>
              <a:buFont typeface="Wingdings 2"/>
              <a:buChar char=""/>
              <a:defRPr/>
            </a:pPr>
            <a:r>
              <a:rPr lang="en-US" dirty="0" smtClean="0"/>
              <a:t>Confuse behaviour that is obnoxious or irritating with dangerous behaviour.</a:t>
            </a:r>
            <a:endParaRPr lang="en-US" dirty="0"/>
          </a:p>
        </p:txBody>
      </p:sp>
    </p:spTree>
  </p:cSld>
  <p:clrMapOvr>
    <a:masterClrMapping/>
  </p:clrMapOvr>
  <p:transition spd="slow">
    <p:push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6"/>
          <p:cNvSpPr>
            <a:spLocks noGrp="1"/>
          </p:cNvSpPr>
          <p:nvPr>
            <p:ph type="title"/>
          </p:nvPr>
        </p:nvSpPr>
        <p:spPr/>
        <p:txBody>
          <a:bodyPr/>
          <a:lstStyle/>
          <a:p>
            <a:pPr eaLnBrk="1" hangingPunct="1"/>
            <a:r>
              <a:rPr lang="en-US" altLang="en-US" smtClean="0"/>
              <a:t>Do’s and Don’ts</a:t>
            </a:r>
            <a:br>
              <a:rPr lang="en-US" altLang="en-US" smtClean="0"/>
            </a:br>
            <a:r>
              <a:rPr lang="en-US" altLang="en-US" sz="1800" smtClean="0">
                <a:solidFill>
                  <a:srgbClr val="335999"/>
                </a:solidFill>
              </a:rPr>
              <a:t>(pg. 33)</a:t>
            </a:r>
          </a:p>
        </p:txBody>
      </p:sp>
      <p:sp>
        <p:nvSpPr>
          <p:cNvPr id="2078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8550D6B8-F99B-4025-9A6F-71B598EB1710}" type="slidenum">
              <a:rPr lang="en-US" altLang="en-US" sz="1400">
                <a:solidFill>
                  <a:schemeClr val="tx2"/>
                </a:solidFill>
              </a:rPr>
              <a:pPr/>
              <a:t>116</a:t>
            </a:fld>
            <a:endParaRPr lang="en-US" altLang="en-US" sz="1400">
              <a:solidFill>
                <a:schemeClr val="tx2"/>
              </a:solidFill>
            </a:endParaRPr>
          </a:p>
        </p:txBody>
      </p:sp>
      <p:sp>
        <p:nvSpPr>
          <p:cNvPr id="9" name="Content Placeholder 8"/>
          <p:cNvSpPr>
            <a:spLocks noGrp="1"/>
          </p:cNvSpPr>
          <p:nvPr>
            <p:ph sz="quarter" idx="1"/>
          </p:nvPr>
        </p:nvSpPr>
        <p:spPr>
          <a:xfrm>
            <a:off x="457200" y="1219200"/>
            <a:ext cx="4041775" cy="4937125"/>
          </a:xfrm>
        </p:spPr>
        <p:txBody>
          <a:bodyPr>
            <a:normAutofit fontScale="92500" lnSpcReduction="10000"/>
          </a:bodyPr>
          <a:lstStyle/>
          <a:p>
            <a:pPr marL="0" indent="0" eaLnBrk="1" fontAlgn="auto" hangingPunct="1">
              <a:spcBef>
                <a:spcPts val="580"/>
              </a:spcBef>
              <a:spcAft>
                <a:spcPts val="0"/>
              </a:spcAft>
              <a:buFont typeface="Wingdings 2"/>
              <a:buNone/>
              <a:defRPr/>
            </a:pPr>
            <a:r>
              <a:rPr lang="en-US" dirty="0" smtClean="0"/>
              <a:t>Do</a:t>
            </a:r>
          </a:p>
          <a:p>
            <a:pPr marL="274320" indent="-274320" eaLnBrk="1" fontAlgn="auto" hangingPunct="1">
              <a:spcBef>
                <a:spcPts val="580"/>
              </a:spcBef>
              <a:spcAft>
                <a:spcPts val="0"/>
              </a:spcAft>
              <a:buFont typeface="Wingdings 2"/>
              <a:buChar char=""/>
              <a:defRPr/>
            </a:pPr>
            <a:r>
              <a:rPr lang="en-US" dirty="0" smtClean="0"/>
              <a:t>Follow the rule of 5 during a crisis.</a:t>
            </a:r>
          </a:p>
          <a:p>
            <a:pPr marL="274320" indent="-274320" eaLnBrk="1" fontAlgn="auto" hangingPunct="1">
              <a:spcBef>
                <a:spcPts val="580"/>
              </a:spcBef>
              <a:spcAft>
                <a:spcPts val="0"/>
              </a:spcAft>
              <a:buFont typeface="Wingdings 2"/>
              <a:buChar char=""/>
              <a:defRPr/>
            </a:pPr>
            <a:r>
              <a:rPr lang="en-US" dirty="0" smtClean="0"/>
              <a:t>Exaggerate non-verbal communication and minimize verbal.</a:t>
            </a:r>
          </a:p>
          <a:p>
            <a:pPr marL="274320" indent="-274320" eaLnBrk="1" fontAlgn="auto" hangingPunct="1">
              <a:spcBef>
                <a:spcPts val="580"/>
              </a:spcBef>
              <a:spcAft>
                <a:spcPts val="0"/>
              </a:spcAft>
              <a:buFont typeface="Wingdings 2"/>
              <a:buChar char=""/>
              <a:defRPr/>
            </a:pPr>
            <a:r>
              <a:rPr lang="en-US" dirty="0" smtClean="0"/>
              <a:t>Encourage assertive responses and promote relaxation.</a:t>
            </a:r>
          </a:p>
          <a:p>
            <a:pPr marL="274320" indent="-274320" eaLnBrk="1" fontAlgn="auto" hangingPunct="1">
              <a:spcBef>
                <a:spcPts val="580"/>
              </a:spcBef>
              <a:spcAft>
                <a:spcPts val="0"/>
              </a:spcAft>
              <a:buFont typeface="Wingdings 2"/>
              <a:buChar char=""/>
              <a:defRPr/>
            </a:pPr>
            <a:r>
              <a:rPr lang="en-US" dirty="0" smtClean="0"/>
              <a:t>Maintain honesty.</a:t>
            </a:r>
          </a:p>
          <a:p>
            <a:pPr marL="274320" indent="-274320" eaLnBrk="1" fontAlgn="auto" hangingPunct="1">
              <a:spcBef>
                <a:spcPts val="580"/>
              </a:spcBef>
              <a:spcAft>
                <a:spcPts val="0"/>
              </a:spcAft>
              <a:buFont typeface="Wingdings 2"/>
              <a:buChar char=""/>
              <a:defRPr/>
            </a:pPr>
            <a:r>
              <a:rPr lang="en-US" dirty="0" smtClean="0"/>
              <a:t>Remember the 4 basic motives.</a:t>
            </a:r>
          </a:p>
          <a:p>
            <a:pPr marL="274320" indent="-274320" eaLnBrk="1" fontAlgn="auto" hangingPunct="1">
              <a:spcBef>
                <a:spcPts val="580"/>
              </a:spcBef>
              <a:spcAft>
                <a:spcPts val="0"/>
              </a:spcAft>
              <a:buFont typeface="Wingdings 2"/>
              <a:buChar char=""/>
              <a:defRPr/>
            </a:pPr>
            <a:r>
              <a:rPr lang="en-US" dirty="0" smtClean="0"/>
              <a:t>Be patient.</a:t>
            </a:r>
            <a:endParaRPr lang="en-US" dirty="0"/>
          </a:p>
        </p:txBody>
      </p:sp>
      <p:sp>
        <p:nvSpPr>
          <p:cNvPr id="10" name="Content Placeholder 9"/>
          <p:cNvSpPr>
            <a:spLocks noGrp="1"/>
          </p:cNvSpPr>
          <p:nvPr>
            <p:ph sz="quarter" idx="2"/>
          </p:nvPr>
        </p:nvSpPr>
        <p:spPr>
          <a:xfrm>
            <a:off x="4632325" y="1216025"/>
            <a:ext cx="4041775" cy="4937125"/>
          </a:xfrm>
        </p:spPr>
        <p:txBody>
          <a:bodyPr>
            <a:normAutofit fontScale="92500" lnSpcReduction="10000"/>
          </a:bodyPr>
          <a:lstStyle/>
          <a:p>
            <a:pPr marL="0" indent="0" eaLnBrk="1" fontAlgn="auto" hangingPunct="1">
              <a:spcBef>
                <a:spcPts val="580"/>
              </a:spcBef>
              <a:spcAft>
                <a:spcPts val="0"/>
              </a:spcAft>
              <a:buFont typeface="Wingdings 2"/>
              <a:buNone/>
              <a:defRPr/>
            </a:pPr>
            <a:r>
              <a:rPr lang="en-US" dirty="0" smtClean="0"/>
              <a:t>Don’t</a:t>
            </a:r>
          </a:p>
          <a:p>
            <a:pPr marL="274320" indent="-274320" eaLnBrk="1" fontAlgn="auto" hangingPunct="1">
              <a:spcBef>
                <a:spcPts val="580"/>
              </a:spcBef>
              <a:spcAft>
                <a:spcPts val="0"/>
              </a:spcAft>
              <a:buFont typeface="Wingdings 2"/>
              <a:buChar char=""/>
              <a:defRPr/>
            </a:pPr>
            <a:r>
              <a:rPr lang="en-US" dirty="0" smtClean="0"/>
              <a:t>Talk to much.</a:t>
            </a:r>
          </a:p>
          <a:p>
            <a:pPr marL="274320" indent="-274320" eaLnBrk="1" fontAlgn="auto" hangingPunct="1">
              <a:spcBef>
                <a:spcPts val="580"/>
              </a:spcBef>
              <a:spcAft>
                <a:spcPts val="0"/>
              </a:spcAft>
              <a:buFont typeface="Wingdings 2"/>
              <a:buChar char=""/>
              <a:defRPr/>
            </a:pPr>
            <a:r>
              <a:rPr lang="en-US" dirty="0" smtClean="0"/>
              <a:t>Ridicule or condescend. </a:t>
            </a:r>
          </a:p>
          <a:p>
            <a:pPr marL="274320" indent="-274320" eaLnBrk="1" fontAlgn="auto" hangingPunct="1">
              <a:spcBef>
                <a:spcPts val="580"/>
              </a:spcBef>
              <a:spcAft>
                <a:spcPts val="0"/>
              </a:spcAft>
              <a:buFont typeface="Wingdings 2"/>
              <a:buChar char=""/>
              <a:defRPr/>
            </a:pPr>
            <a:r>
              <a:rPr lang="en-US" dirty="0" smtClean="0"/>
              <a:t>Use guilt as a method of intervention.</a:t>
            </a:r>
          </a:p>
          <a:p>
            <a:pPr marL="274320" indent="-274320" eaLnBrk="1" fontAlgn="auto" hangingPunct="1">
              <a:spcBef>
                <a:spcPts val="580"/>
              </a:spcBef>
              <a:spcAft>
                <a:spcPts val="0"/>
              </a:spcAft>
              <a:buFont typeface="Wingdings 2"/>
              <a:buChar char=""/>
              <a:defRPr/>
            </a:pPr>
            <a:r>
              <a:rPr lang="en-US" dirty="0" smtClean="0"/>
              <a:t>Try to challenge or intimidate.</a:t>
            </a:r>
          </a:p>
          <a:p>
            <a:pPr marL="274320" indent="-274320" eaLnBrk="1" fontAlgn="auto" hangingPunct="1">
              <a:spcBef>
                <a:spcPts val="580"/>
              </a:spcBef>
              <a:spcAft>
                <a:spcPts val="0"/>
              </a:spcAft>
              <a:buFont typeface="Wingdings 2"/>
              <a:buChar char=""/>
              <a:defRPr/>
            </a:pPr>
            <a:r>
              <a:rPr lang="en-US" dirty="0" smtClean="0"/>
              <a:t>Promise something you (or another staff) can’t deliver.</a:t>
            </a:r>
          </a:p>
          <a:p>
            <a:pPr marL="274320" indent="-274320" eaLnBrk="1" fontAlgn="auto" hangingPunct="1">
              <a:spcBef>
                <a:spcPts val="580"/>
              </a:spcBef>
              <a:spcAft>
                <a:spcPts val="0"/>
              </a:spcAft>
              <a:buFont typeface="Wingdings 2"/>
              <a:buChar char=""/>
              <a:defRPr/>
            </a:pPr>
            <a:r>
              <a:rPr lang="en-US" dirty="0" smtClean="0"/>
              <a:t>Try to use only one crisis intervention.</a:t>
            </a:r>
          </a:p>
        </p:txBody>
      </p:sp>
    </p:spTree>
  </p:cSld>
  <p:clrMapOvr>
    <a:masterClrMapping/>
  </p:clrMapOvr>
  <p:transition spd="slow">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p:cNvSpPr>
            <a:spLocks noGrp="1"/>
          </p:cNvSpPr>
          <p:nvPr>
            <p:ph type="title"/>
          </p:nvPr>
        </p:nvSpPr>
        <p:spPr/>
        <p:txBody>
          <a:bodyPr/>
          <a:lstStyle/>
          <a:p>
            <a:pPr eaLnBrk="1" hangingPunct="1"/>
            <a:r>
              <a:rPr lang="en-US" altLang="en-US" smtClean="0"/>
              <a:t>Therapeutic Approaches</a:t>
            </a:r>
            <a:br>
              <a:rPr lang="en-US" altLang="en-US" smtClean="0"/>
            </a:br>
            <a:r>
              <a:rPr lang="en-US" altLang="en-US" sz="1800" smtClean="0">
                <a:solidFill>
                  <a:srgbClr val="335999"/>
                </a:solidFill>
              </a:rPr>
              <a:t>(pg. 35)</a:t>
            </a:r>
          </a:p>
        </p:txBody>
      </p:sp>
      <p:sp>
        <p:nvSpPr>
          <p:cNvPr id="2099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1A024C3-3425-49FF-A1AB-1FE36A7B4933}" type="slidenum">
              <a:rPr lang="en-US" altLang="en-US" sz="1400">
                <a:solidFill>
                  <a:schemeClr val="tx2"/>
                </a:solidFill>
              </a:rPr>
              <a:pPr/>
              <a:t>117</a:t>
            </a:fld>
            <a:endParaRPr lang="en-US" altLang="en-US" sz="1400">
              <a:solidFill>
                <a:schemeClr val="tx2"/>
              </a:solidFill>
            </a:endParaRPr>
          </a:p>
        </p:txBody>
      </p:sp>
      <p:sp>
        <p:nvSpPr>
          <p:cNvPr id="6" name="Content Placeholder 5"/>
          <p:cNvSpPr>
            <a:spLocks noGrp="1"/>
          </p:cNvSpPr>
          <p:nvPr>
            <p:ph sz="quarter" idx="1"/>
          </p:nvPr>
        </p:nvSpPr>
        <p:spPr>
          <a:xfrm>
            <a:off x="457200" y="1219200"/>
            <a:ext cx="8229600" cy="4937125"/>
          </a:xfrm>
        </p:spPr>
        <p:txBody>
          <a:bodyPr>
            <a:normAutofit fontScale="92500"/>
          </a:bodyPr>
          <a:lstStyle/>
          <a:p>
            <a:pPr marL="274320" indent="-274320" eaLnBrk="1" fontAlgn="auto" hangingPunct="1">
              <a:spcAft>
                <a:spcPts val="0"/>
              </a:spcAft>
              <a:buFont typeface="Wingdings 3"/>
              <a:buChar char=""/>
              <a:defRPr/>
            </a:pPr>
            <a:r>
              <a:rPr lang="en-US" dirty="0" smtClean="0"/>
              <a:t>Validate the individual as a person:</a:t>
            </a:r>
          </a:p>
          <a:p>
            <a:pPr marL="548640" lvl="1" indent="-274320" eaLnBrk="1" fontAlgn="auto" hangingPunct="1">
              <a:spcAft>
                <a:spcPts val="0"/>
              </a:spcAft>
              <a:buFont typeface="Wingdings 3"/>
              <a:buChar char=""/>
              <a:defRPr/>
            </a:pPr>
            <a:r>
              <a:rPr lang="en-US" dirty="0" smtClean="0"/>
              <a:t>Listen to </a:t>
            </a:r>
            <a:r>
              <a:rPr lang="en-US" i="1" dirty="0" smtClean="0"/>
              <a:t>any</a:t>
            </a:r>
            <a:r>
              <a:rPr lang="en-US" dirty="0" smtClean="0"/>
              <a:t> attempt to communicate.</a:t>
            </a:r>
          </a:p>
          <a:p>
            <a:pPr marL="548640" lvl="1" indent="-274320" eaLnBrk="1" fontAlgn="auto" hangingPunct="1">
              <a:spcAft>
                <a:spcPts val="0"/>
              </a:spcAft>
              <a:buFont typeface="Wingdings 3"/>
              <a:buChar char=""/>
              <a:defRPr/>
            </a:pPr>
            <a:r>
              <a:rPr lang="en-US" dirty="0" smtClean="0"/>
              <a:t>Use touch selectively and appropriately.</a:t>
            </a:r>
          </a:p>
          <a:p>
            <a:pPr marL="548640" lvl="1" indent="-274320" eaLnBrk="1" fontAlgn="auto" hangingPunct="1">
              <a:spcAft>
                <a:spcPts val="0"/>
              </a:spcAft>
              <a:buFont typeface="Wingdings 3"/>
              <a:buChar char=""/>
              <a:defRPr/>
            </a:pPr>
            <a:r>
              <a:rPr lang="en-US" dirty="0" smtClean="0"/>
              <a:t>Use active listening skills.</a:t>
            </a:r>
          </a:p>
          <a:p>
            <a:pPr marL="274320" lvl="1" indent="0" eaLnBrk="1" fontAlgn="auto" hangingPunct="1">
              <a:spcAft>
                <a:spcPts val="0"/>
              </a:spcAft>
              <a:buFont typeface="Wingdings 3"/>
              <a:buNone/>
              <a:defRPr/>
            </a:pPr>
            <a:endParaRPr lang="en-US" dirty="0" smtClean="0"/>
          </a:p>
          <a:p>
            <a:pPr marL="274320" indent="-274320" eaLnBrk="1" fontAlgn="auto" hangingPunct="1">
              <a:spcAft>
                <a:spcPts val="0"/>
              </a:spcAft>
              <a:buFont typeface="Wingdings 3"/>
              <a:buChar char=""/>
              <a:defRPr/>
            </a:pPr>
            <a:r>
              <a:rPr lang="en-US" dirty="0" smtClean="0"/>
              <a:t>Respect privacy:</a:t>
            </a:r>
          </a:p>
          <a:p>
            <a:pPr marL="548640" lvl="1" indent="-274320" eaLnBrk="1" fontAlgn="auto" hangingPunct="1">
              <a:spcAft>
                <a:spcPts val="0"/>
              </a:spcAft>
              <a:buFont typeface="Wingdings 3"/>
              <a:buChar char=""/>
              <a:defRPr/>
            </a:pPr>
            <a:r>
              <a:rPr lang="en-US" dirty="0" smtClean="0"/>
              <a:t>Don’t move into an individual’s space too rapidly.</a:t>
            </a:r>
          </a:p>
          <a:p>
            <a:pPr marL="548640" lvl="1" indent="-274320" eaLnBrk="1" fontAlgn="auto" hangingPunct="1">
              <a:spcAft>
                <a:spcPts val="0"/>
              </a:spcAft>
              <a:buFont typeface="Wingdings 3"/>
              <a:buChar char=""/>
              <a:defRPr/>
            </a:pPr>
            <a:r>
              <a:rPr lang="en-US" dirty="0" smtClean="0"/>
              <a:t>Respect their boundaries.</a:t>
            </a:r>
          </a:p>
          <a:p>
            <a:pPr marL="274320" lvl="1" indent="0" eaLnBrk="1" fontAlgn="auto" hangingPunct="1">
              <a:spcAft>
                <a:spcPts val="0"/>
              </a:spcAft>
              <a:buFont typeface="Wingdings 3"/>
              <a:buNone/>
              <a:defRPr/>
            </a:pPr>
            <a:endParaRPr lang="en-US" dirty="0" smtClean="0"/>
          </a:p>
          <a:p>
            <a:pPr marL="274320" indent="-274320" eaLnBrk="1" fontAlgn="auto" hangingPunct="1">
              <a:spcAft>
                <a:spcPts val="0"/>
              </a:spcAft>
              <a:buFont typeface="Wingdings 3"/>
              <a:buChar char=""/>
              <a:defRPr/>
            </a:pPr>
            <a:r>
              <a:rPr lang="en-US" dirty="0" smtClean="0"/>
              <a:t>Determine historical and present problems:</a:t>
            </a:r>
          </a:p>
          <a:p>
            <a:pPr marL="548640" lvl="1" indent="-274320" eaLnBrk="1" fontAlgn="auto" hangingPunct="1">
              <a:spcAft>
                <a:spcPts val="0"/>
              </a:spcAft>
              <a:buFont typeface="Wingdings 3"/>
              <a:buChar char=""/>
              <a:defRPr/>
            </a:pPr>
            <a:r>
              <a:rPr lang="en-US" dirty="0" smtClean="0"/>
              <a:t>Identify who their supports are, their level of coping skills, get as much information about someone you are supporting as possible.</a:t>
            </a:r>
          </a:p>
        </p:txBody>
      </p:sp>
    </p:spTree>
  </p:cSld>
  <p:clrMapOvr>
    <a:masterClrMapping/>
  </p:clrMapOvr>
  <p:transition spd="slow">
    <p:push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p:cNvSpPr>
            <a:spLocks noGrp="1"/>
          </p:cNvSpPr>
          <p:nvPr>
            <p:ph type="title"/>
          </p:nvPr>
        </p:nvSpPr>
        <p:spPr/>
        <p:txBody>
          <a:bodyPr/>
          <a:lstStyle/>
          <a:p>
            <a:pPr eaLnBrk="1" hangingPunct="1"/>
            <a:r>
              <a:rPr lang="en-US" altLang="en-US" dirty="0" smtClean="0"/>
              <a:t>Therapeutic Approaches</a:t>
            </a:r>
            <a:br>
              <a:rPr lang="en-US" altLang="en-US" dirty="0" smtClean="0"/>
            </a:br>
            <a:r>
              <a:rPr lang="en-US" altLang="en-US" sz="1800" dirty="0" smtClean="0">
                <a:solidFill>
                  <a:srgbClr val="335999"/>
                </a:solidFill>
              </a:rPr>
              <a:t>(pg. 35)</a:t>
            </a:r>
          </a:p>
        </p:txBody>
      </p:sp>
      <p:sp>
        <p:nvSpPr>
          <p:cNvPr id="2109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D615AC7-014D-4443-9DB9-29C97C42CC5F}" type="slidenum">
              <a:rPr lang="en-US" altLang="en-US" sz="1400">
                <a:solidFill>
                  <a:schemeClr val="tx2"/>
                </a:solidFill>
              </a:rPr>
              <a:pPr/>
              <a:t>118</a:t>
            </a:fld>
            <a:endParaRPr lang="en-US" altLang="en-US" sz="1400">
              <a:solidFill>
                <a:schemeClr val="tx2"/>
              </a:solidFill>
            </a:endParaRPr>
          </a:p>
        </p:txBody>
      </p:sp>
      <p:sp>
        <p:nvSpPr>
          <p:cNvPr id="6" name="Content Placeholder 5"/>
          <p:cNvSpPr>
            <a:spLocks noGrp="1"/>
          </p:cNvSpPr>
          <p:nvPr>
            <p:ph sz="quarter" idx="1"/>
          </p:nvPr>
        </p:nvSpPr>
        <p:spPr>
          <a:xfrm>
            <a:off x="457200" y="1219200"/>
            <a:ext cx="8229600" cy="4937125"/>
          </a:xfrm>
        </p:spPr>
        <p:txBody>
          <a:bodyPr>
            <a:normAutofit/>
          </a:bodyPr>
          <a:lstStyle/>
          <a:p>
            <a:pPr marL="274320" indent="-274320" eaLnBrk="1" fontAlgn="auto" hangingPunct="1">
              <a:spcAft>
                <a:spcPts val="0"/>
              </a:spcAft>
              <a:buFont typeface="Wingdings 3"/>
              <a:buChar char=""/>
              <a:defRPr/>
            </a:pPr>
            <a:r>
              <a:rPr lang="en-US" dirty="0" smtClean="0"/>
              <a:t>Complete a mental status evaluation:</a:t>
            </a:r>
          </a:p>
          <a:p>
            <a:pPr marL="548640" lvl="1" indent="-274320" eaLnBrk="1" fontAlgn="auto" hangingPunct="1">
              <a:spcAft>
                <a:spcPts val="0"/>
              </a:spcAft>
              <a:buFont typeface="Wingdings 3"/>
              <a:buChar char=""/>
              <a:defRPr/>
            </a:pPr>
            <a:r>
              <a:rPr lang="en-US" dirty="0" smtClean="0"/>
              <a:t>How does the individual make decisions?</a:t>
            </a:r>
          </a:p>
          <a:p>
            <a:pPr marL="548640" lvl="1" indent="-274320" eaLnBrk="1" fontAlgn="auto" hangingPunct="1">
              <a:spcAft>
                <a:spcPts val="0"/>
              </a:spcAft>
              <a:buFont typeface="Wingdings 3"/>
              <a:buChar char=""/>
              <a:defRPr/>
            </a:pPr>
            <a:r>
              <a:rPr lang="en-US" dirty="0" smtClean="0"/>
              <a:t>Identify long-term and short-term memory.</a:t>
            </a:r>
          </a:p>
          <a:p>
            <a:pPr marL="274320" lvl="1" indent="0" eaLnBrk="1" fontAlgn="auto" hangingPunct="1">
              <a:spcAft>
                <a:spcPts val="0"/>
              </a:spcAft>
              <a:buFont typeface="Wingdings 3"/>
              <a:buNone/>
              <a:defRPr/>
            </a:pPr>
            <a:endParaRPr lang="en-US" dirty="0" smtClean="0"/>
          </a:p>
          <a:p>
            <a:pPr marL="274320" indent="-274320" eaLnBrk="1" fontAlgn="auto" hangingPunct="1">
              <a:spcAft>
                <a:spcPts val="0"/>
              </a:spcAft>
              <a:buFont typeface="Wingdings 3"/>
              <a:buChar char=""/>
              <a:defRPr/>
            </a:pPr>
            <a:r>
              <a:rPr lang="en-US" dirty="0" smtClean="0"/>
              <a:t>Determine an individual’s level of functioning:</a:t>
            </a:r>
          </a:p>
          <a:p>
            <a:pPr marL="548640" lvl="1" indent="-274320" eaLnBrk="1" fontAlgn="auto" hangingPunct="1">
              <a:spcAft>
                <a:spcPts val="0"/>
              </a:spcAft>
              <a:buFont typeface="Wingdings 3"/>
              <a:buChar char=""/>
              <a:defRPr/>
            </a:pPr>
            <a:r>
              <a:rPr lang="en-US" dirty="0" smtClean="0"/>
              <a:t>Do not make unreasonable demands on an individual.</a:t>
            </a:r>
          </a:p>
          <a:p>
            <a:pPr marL="548640" lvl="1" indent="-274320" eaLnBrk="1" fontAlgn="auto" hangingPunct="1">
              <a:spcAft>
                <a:spcPts val="0"/>
              </a:spcAft>
              <a:buFont typeface="Wingdings 3"/>
              <a:buChar char=""/>
              <a:defRPr/>
            </a:pPr>
            <a:r>
              <a:rPr lang="en-US" dirty="0" smtClean="0"/>
              <a:t>Consider the limitations of the individual.</a:t>
            </a:r>
          </a:p>
          <a:p>
            <a:pPr marL="548640" lvl="1" indent="-274320" eaLnBrk="1" fontAlgn="auto" hangingPunct="1">
              <a:spcAft>
                <a:spcPts val="0"/>
              </a:spcAft>
              <a:buFont typeface="Wingdings 3"/>
              <a:buChar char=""/>
              <a:defRPr/>
            </a:pPr>
            <a:r>
              <a:rPr lang="en-US" dirty="0" smtClean="0"/>
              <a:t>Encourage growth and independence with a supportive and accepting environment. </a:t>
            </a:r>
          </a:p>
        </p:txBody>
      </p:sp>
    </p:spTree>
  </p:cSld>
  <p:clrMapOvr>
    <a:masterClrMapping/>
  </p:clrMapOvr>
  <p:transition spd="slow">
    <p:push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altLang="en-US" dirty="0" smtClean="0"/>
              <a:t>Dementia Enhancement</a:t>
            </a:r>
          </a:p>
        </p:txBody>
      </p:sp>
      <p:sp>
        <p:nvSpPr>
          <p:cNvPr id="78852" name="Rectangle 3"/>
          <p:cNvSpPr>
            <a:spLocks noGrp="1" noChangeArrowheads="1"/>
          </p:cNvSpPr>
          <p:nvPr>
            <p:ph type="body" idx="1"/>
          </p:nvPr>
        </p:nvSpPr>
        <p:spPr/>
        <p:txBody>
          <a:bodyPr>
            <a:normAutofit/>
          </a:bodyPr>
          <a:lstStyle/>
          <a:p>
            <a:pPr eaLnBrk="1" fontAlgn="auto" hangingPunct="1">
              <a:spcBef>
                <a:spcPts val="580"/>
              </a:spcBef>
              <a:spcAft>
                <a:spcPts val="0"/>
              </a:spcAft>
              <a:buFont typeface="Wingdings 2"/>
              <a:buNone/>
              <a:defRPr/>
            </a:pPr>
            <a:endParaRPr lang="en-US" altLang="en-US" dirty="0" smtClean="0"/>
          </a:p>
          <a:p>
            <a:pPr eaLnBrk="1" fontAlgn="auto" hangingPunct="1">
              <a:spcBef>
                <a:spcPts val="580"/>
              </a:spcBef>
              <a:spcAft>
                <a:spcPts val="0"/>
              </a:spcAft>
              <a:buFont typeface="Wingdings 2"/>
              <a:buNone/>
              <a:defRPr/>
            </a:pPr>
            <a:endParaRPr lang="en-US" altLang="en-US" dirty="0" smtClean="0"/>
          </a:p>
        </p:txBody>
      </p:sp>
      <p:sp>
        <p:nvSpPr>
          <p:cNvPr id="2119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5A33451E-E0A5-404F-B576-FA6D5490BB0C}" type="slidenum">
              <a:rPr lang="en-US" altLang="en-US" sz="1400">
                <a:solidFill>
                  <a:schemeClr val="tx2"/>
                </a:solidFill>
              </a:rPr>
              <a:pPr/>
              <a:t>119</a:t>
            </a:fld>
            <a:endParaRPr lang="en-US" altLang="en-US" sz="1400">
              <a:solidFill>
                <a:schemeClr val="tx2"/>
              </a:solidFill>
            </a:endParaRPr>
          </a:p>
        </p:txBody>
      </p:sp>
    </p:spTree>
    <p:extLst>
      <p:ext uri="{BB962C8B-B14F-4D97-AF65-F5344CB8AC3E}">
        <p14:creationId xmlns:p14="http://schemas.microsoft.com/office/powerpoint/2010/main" val="266220925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PART Philosophy</a:t>
            </a:r>
          </a:p>
        </p:txBody>
      </p:sp>
      <p:sp>
        <p:nvSpPr>
          <p:cNvPr id="389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D60878AA-2CF8-4A08-943B-0651F1F2B398}" type="slidenum">
              <a:rPr lang="en-US" altLang="en-US" sz="1400">
                <a:solidFill>
                  <a:schemeClr val="tx2"/>
                </a:solidFill>
              </a:rPr>
              <a:pPr/>
              <a:t>12</a:t>
            </a:fld>
            <a:endParaRPr lang="en-US" altLang="en-US" sz="1400">
              <a:solidFill>
                <a:schemeClr val="tx2"/>
              </a:solidFill>
            </a:endParaRPr>
          </a:p>
        </p:txBody>
      </p:sp>
      <p:sp>
        <p:nvSpPr>
          <p:cNvPr id="38916" name="Rectangle 3"/>
          <p:cNvSpPr>
            <a:spLocks noGrp="1" noChangeArrowheads="1"/>
          </p:cNvSpPr>
          <p:nvPr>
            <p:ph sz="quarter" idx="1"/>
          </p:nvPr>
        </p:nvSpPr>
        <p:spPr>
          <a:xfrm>
            <a:off x="457200" y="1219200"/>
            <a:ext cx="8229600" cy="4937125"/>
          </a:xfrm>
        </p:spPr>
        <p:txBody>
          <a:bodyPr/>
          <a:lstStyle/>
          <a:p>
            <a:pPr marL="0" indent="1588" algn="ctr" eaLnBrk="1" hangingPunct="1">
              <a:buFontTx/>
              <a:buNone/>
            </a:pPr>
            <a:endParaRPr lang="en-US" altLang="en-US" sz="3600" smtClean="0"/>
          </a:p>
          <a:p>
            <a:pPr marL="0" indent="1588" algn="ctr" eaLnBrk="1" hangingPunct="1">
              <a:buFontTx/>
              <a:buNone/>
            </a:pPr>
            <a:r>
              <a:rPr lang="en-US" altLang="en-US" sz="3600" smtClean="0"/>
              <a:t>Staff members who have developed a systematic approach to the treatment of assaultive behavior are less likely to injure or be injured during an assaultive incident than those who haven’t.</a:t>
            </a:r>
          </a:p>
        </p:txBody>
      </p:sp>
    </p:spTree>
  </p:cSld>
  <p:clrMapOvr>
    <a:masterClrMapping/>
  </p:clrMapOvr>
  <p:transition spd="slow">
    <p:push di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4"/>
          <p:cNvSpPr>
            <a:spLocks noGrp="1"/>
          </p:cNvSpPr>
          <p:nvPr>
            <p:ph type="title"/>
          </p:nvPr>
        </p:nvSpPr>
        <p:spPr/>
        <p:txBody>
          <a:bodyPr/>
          <a:lstStyle/>
          <a:p>
            <a:pPr eaLnBrk="1" hangingPunct="1"/>
            <a:r>
              <a:rPr lang="en-US" altLang="en-US" dirty="0" smtClean="0"/>
              <a:t>Learning Outcomes</a:t>
            </a:r>
          </a:p>
        </p:txBody>
      </p:sp>
      <p:sp>
        <p:nvSpPr>
          <p:cNvPr id="2129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4D673F4-E1C6-4BDC-ACF3-9B2F3D5AFE56}" type="slidenum">
              <a:rPr lang="en-US" altLang="en-US" sz="1400">
                <a:solidFill>
                  <a:schemeClr val="tx2"/>
                </a:solidFill>
              </a:rPr>
              <a:pPr/>
              <a:t>120</a:t>
            </a:fld>
            <a:endParaRPr lang="en-US" altLang="en-US" sz="1400">
              <a:solidFill>
                <a:schemeClr val="tx2"/>
              </a:solidFill>
            </a:endParaRPr>
          </a:p>
        </p:txBody>
      </p:sp>
      <p:sp>
        <p:nvSpPr>
          <p:cNvPr id="212996" name="Content Placeholder 5"/>
          <p:cNvSpPr>
            <a:spLocks noGrp="1"/>
          </p:cNvSpPr>
          <p:nvPr>
            <p:ph sz="quarter" idx="1"/>
          </p:nvPr>
        </p:nvSpPr>
        <p:spPr>
          <a:xfrm>
            <a:off x="381000" y="2133600"/>
            <a:ext cx="8229600" cy="4937125"/>
          </a:xfrm>
        </p:spPr>
        <p:txBody>
          <a:bodyPr/>
          <a:lstStyle/>
          <a:p>
            <a:r>
              <a:rPr lang="en-US" dirty="0" smtClean="0">
                <a:latin typeface="Gill Sans MT" panose="020B0502020104020203" pitchFamily="34" charset="0"/>
                <a:cs typeface="Arial" panose="020B0604020202020204" pitchFamily="34" charset="0"/>
              </a:rPr>
              <a:t>Understand </a:t>
            </a:r>
            <a:r>
              <a:rPr lang="en-US" dirty="0">
                <a:latin typeface="Gill Sans MT" panose="020B0502020104020203" pitchFamily="34" charset="0"/>
                <a:cs typeface="Arial" panose="020B0604020202020204" pitchFamily="34" charset="0"/>
              </a:rPr>
              <a:t>dementia</a:t>
            </a:r>
          </a:p>
          <a:p>
            <a:r>
              <a:rPr lang="en-US" dirty="0" smtClean="0">
                <a:latin typeface="Gill Sans MT" panose="020B0502020104020203" pitchFamily="34" charset="0"/>
                <a:cs typeface="Arial" panose="020B0604020202020204" pitchFamily="34" charset="0"/>
              </a:rPr>
              <a:t>Identification </a:t>
            </a:r>
            <a:r>
              <a:rPr lang="en-US" dirty="0">
                <a:latin typeface="Gill Sans MT" panose="020B0502020104020203" pitchFamily="34" charset="0"/>
                <a:cs typeface="Arial" panose="020B0604020202020204" pitchFamily="34" charset="0"/>
              </a:rPr>
              <a:t>of potentially violent situations</a:t>
            </a:r>
          </a:p>
          <a:p>
            <a:r>
              <a:rPr lang="en-US" dirty="0" smtClean="0">
                <a:latin typeface="Gill Sans MT" panose="020B0502020104020203" pitchFamily="34" charset="0"/>
                <a:cs typeface="Arial" panose="020B0604020202020204" pitchFamily="34" charset="0"/>
              </a:rPr>
              <a:t>Safe </a:t>
            </a:r>
            <a:r>
              <a:rPr lang="en-US" dirty="0">
                <a:latin typeface="Gill Sans MT" panose="020B0502020104020203" pitchFamily="34" charset="0"/>
                <a:cs typeface="Arial" panose="020B0604020202020204" pitchFamily="34" charset="0"/>
              </a:rPr>
              <a:t>work practices to minimize or eliminate risk</a:t>
            </a:r>
          </a:p>
          <a:p>
            <a:r>
              <a:rPr lang="en-US" dirty="0" smtClean="0">
                <a:latin typeface="Gill Sans MT" panose="020B0502020104020203" pitchFamily="34" charset="0"/>
                <a:cs typeface="Arial" panose="020B0604020202020204" pitchFamily="34" charset="0"/>
              </a:rPr>
              <a:t>Appropriate </a:t>
            </a:r>
            <a:r>
              <a:rPr lang="en-US" dirty="0">
                <a:latin typeface="Gill Sans MT" panose="020B0502020104020203" pitchFamily="34" charset="0"/>
                <a:cs typeface="Arial" panose="020B0604020202020204" pitchFamily="34" charset="0"/>
              </a:rPr>
              <a:t>response</a:t>
            </a:r>
          </a:p>
          <a:p>
            <a:pPr eaLnBrk="1" hangingPunct="1"/>
            <a:endParaRPr lang="en-US" altLang="en-US" dirty="0" smtClean="0"/>
          </a:p>
        </p:txBody>
      </p:sp>
    </p:spTree>
    <p:extLst>
      <p:ext uri="{BB962C8B-B14F-4D97-AF65-F5344CB8AC3E}">
        <p14:creationId xmlns:p14="http://schemas.microsoft.com/office/powerpoint/2010/main" val="3592132380"/>
      </p:ext>
    </p:extLst>
  </p:cSld>
  <p:clrMapOvr>
    <a:masterClrMapping/>
  </p:clrMapOvr>
  <p:transition spd="slow">
    <p:push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What is Dementia?</a:t>
            </a:r>
            <a:endParaRPr lang="en-US" dirty="0"/>
          </a:p>
        </p:txBody>
      </p:sp>
      <p:sp>
        <p:nvSpPr>
          <p:cNvPr id="3" name="Content Placeholder 2"/>
          <p:cNvSpPr>
            <a:spLocks noGrp="1"/>
          </p:cNvSpPr>
          <p:nvPr>
            <p:ph sz="quarter" idx="1"/>
          </p:nvPr>
        </p:nvSpPr>
        <p:spPr>
          <a:xfrm>
            <a:off x="457200" y="1813023"/>
            <a:ext cx="8229600" cy="4937760"/>
          </a:xfrm>
        </p:spPr>
        <p:txBody>
          <a:bodyPr/>
          <a:lstStyle/>
          <a:p>
            <a:endParaRPr lang="en-US" dirty="0" smtClean="0">
              <a:cs typeface="Arial" panose="020B0604020202020204" pitchFamily="34" charset="0"/>
            </a:endParaRPr>
          </a:p>
          <a:p>
            <a:r>
              <a:rPr lang="en-US" dirty="0" smtClean="0">
                <a:cs typeface="Arial" panose="020B0604020202020204" pitchFamily="34" charset="0"/>
              </a:rPr>
              <a:t>Dementia </a:t>
            </a:r>
            <a:r>
              <a:rPr lang="en-US" dirty="0">
                <a:cs typeface="Arial" panose="020B0604020202020204" pitchFamily="34" charset="0"/>
              </a:rPr>
              <a:t>is an overall term for a set of symptoms that are caused by disorders affecting the brain</a:t>
            </a:r>
          </a:p>
          <a:p>
            <a:r>
              <a:rPr lang="en-US" dirty="0">
                <a:cs typeface="Arial" panose="020B0604020202020204" pitchFamily="34" charset="0"/>
              </a:rPr>
              <a:t>Symptoms may include memory loss, difficulties with thinking, problem-solving, or language</a:t>
            </a:r>
          </a:p>
          <a:p>
            <a:r>
              <a:rPr lang="en-US" dirty="0" smtClean="0">
                <a:cs typeface="Arial" panose="020B0604020202020204" pitchFamily="34" charset="0"/>
              </a:rPr>
              <a:t>May also include changes in mood and behavior</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121</a:t>
            </a:fld>
            <a:endParaRPr lang="en-US" altLang="en-US"/>
          </a:p>
        </p:txBody>
      </p:sp>
    </p:spTree>
    <p:extLst>
      <p:ext uri="{BB962C8B-B14F-4D97-AF65-F5344CB8AC3E}">
        <p14:creationId xmlns:p14="http://schemas.microsoft.com/office/powerpoint/2010/main" val="40680514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What is Delirium?</a:t>
            </a:r>
            <a:endParaRPr lang="en-US" dirty="0"/>
          </a:p>
        </p:txBody>
      </p:sp>
      <p:sp>
        <p:nvSpPr>
          <p:cNvPr id="3" name="Content Placeholder 2"/>
          <p:cNvSpPr>
            <a:spLocks noGrp="1"/>
          </p:cNvSpPr>
          <p:nvPr>
            <p:ph sz="quarter" idx="1"/>
          </p:nvPr>
        </p:nvSpPr>
        <p:spPr/>
        <p:txBody>
          <a:bodyPr/>
          <a:lstStyle/>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cs typeface="Arial" panose="020B0604020202020204" pitchFamily="34" charset="0"/>
              </a:rPr>
              <a:t>An </a:t>
            </a:r>
            <a:r>
              <a:rPr lang="en-US" dirty="0">
                <a:cs typeface="Arial" panose="020B0604020202020204" pitchFamily="34" charset="0"/>
              </a:rPr>
              <a:t>acute mental disturbance characterized by confused thinking and disrupted attention usually accompanied by disordered speech and hallucinations.</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122</a:t>
            </a:fld>
            <a:endParaRPr lang="en-US" altLang="en-US"/>
          </a:p>
        </p:txBody>
      </p:sp>
    </p:spTree>
    <p:extLst>
      <p:ext uri="{BB962C8B-B14F-4D97-AF65-F5344CB8AC3E}">
        <p14:creationId xmlns:p14="http://schemas.microsoft.com/office/powerpoint/2010/main" val="16288495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Dementia Bill of Rights</a:t>
            </a:r>
            <a:endParaRPr lang="en-US" dirty="0"/>
          </a:p>
        </p:txBody>
      </p:sp>
      <p:sp>
        <p:nvSpPr>
          <p:cNvPr id="3" name="Content Placeholder 2"/>
          <p:cNvSpPr>
            <a:spLocks noGrp="1"/>
          </p:cNvSpPr>
          <p:nvPr>
            <p:ph sz="quarter" idx="1"/>
          </p:nvPr>
        </p:nvSpPr>
        <p:spPr/>
        <p:txBody>
          <a:bodyPr/>
          <a:lstStyle/>
          <a:p>
            <a:endParaRPr lang="en-US" sz="2400" dirty="0" smtClean="0">
              <a:cs typeface="Arial" panose="020B0604020202020204" pitchFamily="34" charset="0"/>
            </a:endParaRPr>
          </a:p>
          <a:p>
            <a:r>
              <a:rPr lang="en-US" sz="2400" dirty="0" smtClean="0">
                <a:cs typeface="Arial" panose="020B0604020202020204" pitchFamily="34" charset="0"/>
              </a:rPr>
              <a:t>To </a:t>
            </a:r>
            <a:r>
              <a:rPr lang="en-US" sz="2400" dirty="0">
                <a:cs typeface="Arial" panose="020B0604020202020204" pitchFamily="34" charset="0"/>
              </a:rPr>
              <a:t>be informed of one’s diagnosis</a:t>
            </a:r>
          </a:p>
          <a:p>
            <a:r>
              <a:rPr lang="en-US" sz="2400" dirty="0">
                <a:cs typeface="Arial" panose="020B0604020202020204" pitchFamily="34" charset="0"/>
              </a:rPr>
              <a:t>To have appropriate, ongoing medical care</a:t>
            </a:r>
          </a:p>
          <a:p>
            <a:r>
              <a:rPr lang="en-US" sz="2400" dirty="0">
                <a:cs typeface="Arial" panose="020B0604020202020204" pitchFamily="34" charset="0"/>
              </a:rPr>
              <a:t>To be treated as an adult, listened to, and afforded respect for one’s feelings and point of view</a:t>
            </a:r>
          </a:p>
          <a:p>
            <a:r>
              <a:rPr lang="en-US" sz="2400" dirty="0">
                <a:cs typeface="Arial" panose="020B0604020202020204" pitchFamily="34" charset="0"/>
              </a:rPr>
              <a:t>To be with individuals who know one’s life story, including cultural and spiritual traditions</a:t>
            </a:r>
          </a:p>
          <a:p>
            <a:r>
              <a:rPr lang="en-US" sz="2400" dirty="0">
                <a:cs typeface="Arial" panose="020B0604020202020204" pitchFamily="34" charset="0"/>
              </a:rPr>
              <a:t>To experience meaningful engagement throughout the day</a:t>
            </a:r>
          </a:p>
          <a:p>
            <a:r>
              <a:rPr lang="en-US" sz="2400" dirty="0">
                <a:cs typeface="Arial" panose="020B0604020202020204" pitchFamily="34" charset="0"/>
              </a:rPr>
              <a:t>To live in a safe and stimulating environment</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123</a:t>
            </a:fld>
            <a:endParaRPr lang="en-US" altLang="en-US"/>
          </a:p>
        </p:txBody>
      </p:sp>
    </p:spTree>
    <p:extLst>
      <p:ext uri="{BB962C8B-B14F-4D97-AF65-F5344CB8AC3E}">
        <p14:creationId xmlns:p14="http://schemas.microsoft.com/office/powerpoint/2010/main" val="18922612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Dementia Bill of Rights</a:t>
            </a:r>
            <a:endParaRPr lang="en-US" dirty="0"/>
          </a:p>
        </p:txBody>
      </p:sp>
      <p:sp>
        <p:nvSpPr>
          <p:cNvPr id="3" name="Content Placeholder 2"/>
          <p:cNvSpPr>
            <a:spLocks noGrp="1"/>
          </p:cNvSpPr>
          <p:nvPr>
            <p:ph sz="quarter" idx="1"/>
          </p:nvPr>
        </p:nvSpPr>
        <p:spPr/>
        <p:txBody>
          <a:bodyPr/>
          <a:lstStyle/>
          <a:p>
            <a:endParaRPr lang="en-US" sz="2400" dirty="0" smtClean="0">
              <a:latin typeface="Arial" panose="020B0604020202020204" pitchFamily="34" charset="0"/>
              <a:cs typeface="Arial" panose="020B0604020202020204" pitchFamily="34" charset="0"/>
            </a:endParaRPr>
          </a:p>
          <a:p>
            <a:r>
              <a:rPr lang="en-US" sz="2400" dirty="0">
                <a:cs typeface="Arial" panose="020B0604020202020204" pitchFamily="34" charset="0"/>
              </a:rPr>
              <a:t>To be outdoors on a regular basis </a:t>
            </a:r>
          </a:p>
          <a:p>
            <a:r>
              <a:rPr lang="en-US" sz="2400" dirty="0">
                <a:cs typeface="Arial" panose="020B0604020202020204" pitchFamily="34" charset="0"/>
              </a:rPr>
              <a:t>To be free from psychotropic medications whenever possible</a:t>
            </a:r>
          </a:p>
          <a:p>
            <a:r>
              <a:rPr lang="en-US" sz="2400" dirty="0">
                <a:cs typeface="Arial" panose="020B0604020202020204" pitchFamily="34" charset="0"/>
              </a:rPr>
              <a:t>To have welcomed physical contact, including hugging, caressing, and hand holding </a:t>
            </a:r>
          </a:p>
          <a:p>
            <a:r>
              <a:rPr lang="en-US" sz="2400" dirty="0">
                <a:cs typeface="Arial" panose="020B0604020202020204" pitchFamily="34" charset="0"/>
              </a:rPr>
              <a:t>To be an advocate for oneself and others</a:t>
            </a:r>
          </a:p>
          <a:p>
            <a:r>
              <a:rPr lang="en-US" sz="2400" dirty="0">
                <a:cs typeface="Arial" panose="020B0604020202020204" pitchFamily="34" charset="0"/>
              </a:rPr>
              <a:t>To be part of a local, global, or online community</a:t>
            </a:r>
          </a:p>
          <a:p>
            <a:r>
              <a:rPr lang="en-US" sz="2400" dirty="0">
                <a:cs typeface="Arial" panose="020B0604020202020204" pitchFamily="34" charset="0"/>
              </a:rPr>
              <a:t>To have care partners well trained in dementia care</a:t>
            </a:r>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124</a:t>
            </a:fld>
            <a:endParaRPr lang="en-US" altLang="en-US"/>
          </a:p>
        </p:txBody>
      </p:sp>
    </p:spTree>
    <p:extLst>
      <p:ext uri="{BB962C8B-B14F-4D97-AF65-F5344CB8AC3E}">
        <p14:creationId xmlns:p14="http://schemas.microsoft.com/office/powerpoint/2010/main" val="26676157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Person-</a:t>
            </a:r>
            <a:r>
              <a:rPr lang="en-US" dirty="0" err="1">
                <a:cs typeface="Arial" panose="020B0604020202020204" pitchFamily="34" charset="0"/>
              </a:rPr>
              <a:t>centred</a:t>
            </a:r>
            <a:r>
              <a:rPr lang="en-US" dirty="0">
                <a:cs typeface="Arial" panose="020B0604020202020204" pitchFamily="34" charset="0"/>
              </a:rPr>
              <a:t> care</a:t>
            </a:r>
            <a:endParaRPr lang="en-US" dirty="0"/>
          </a:p>
        </p:txBody>
      </p:sp>
      <p:sp>
        <p:nvSpPr>
          <p:cNvPr id="3" name="Content Placeholder 2"/>
          <p:cNvSpPr>
            <a:spLocks noGrp="1"/>
          </p:cNvSpPr>
          <p:nvPr>
            <p:ph sz="quarter" idx="1"/>
          </p:nvPr>
        </p:nvSpPr>
        <p:spPr/>
        <p:txBody>
          <a:bodyPr/>
          <a:lstStyle/>
          <a:p>
            <a:endParaRPr lang="en-US" dirty="0" smtClean="0">
              <a:latin typeface="Arial" panose="020B0604020202020204" pitchFamily="34" charset="0"/>
              <a:cs typeface="Arial" panose="020B0604020202020204" pitchFamily="34" charset="0"/>
            </a:endParaRPr>
          </a:p>
          <a:p>
            <a:endParaRPr lang="en-US" dirty="0">
              <a:cs typeface="Arial" panose="020B0604020202020204" pitchFamily="34" charset="0"/>
            </a:endParaRPr>
          </a:p>
          <a:p>
            <a:r>
              <a:rPr lang="en-US" dirty="0" smtClean="0">
                <a:cs typeface="Arial" panose="020B0604020202020204" pitchFamily="34" charset="0"/>
              </a:rPr>
              <a:t>The </a:t>
            </a:r>
            <a:r>
              <a:rPr lang="en-US" dirty="0">
                <a:cs typeface="Arial" panose="020B0604020202020204" pitchFamily="34" charset="0"/>
              </a:rPr>
              <a:t>person-</a:t>
            </a:r>
            <a:r>
              <a:rPr lang="en-US" dirty="0" err="1">
                <a:cs typeface="Arial" panose="020B0604020202020204" pitchFamily="34" charset="0"/>
              </a:rPr>
              <a:t>centred</a:t>
            </a:r>
            <a:r>
              <a:rPr lang="en-US" dirty="0">
                <a:cs typeface="Arial" panose="020B0604020202020204" pitchFamily="34" charset="0"/>
              </a:rPr>
              <a:t> philosophy focuses on the individual rather than on the condition, and on the person’s strengths and abilities rather than losses</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125</a:t>
            </a:fld>
            <a:endParaRPr lang="en-US" altLang="en-US"/>
          </a:p>
        </p:txBody>
      </p:sp>
    </p:spTree>
    <p:extLst>
      <p:ext uri="{BB962C8B-B14F-4D97-AF65-F5344CB8AC3E}">
        <p14:creationId xmlns:p14="http://schemas.microsoft.com/office/powerpoint/2010/main" val="402731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The Care </a:t>
            </a:r>
            <a:r>
              <a:rPr lang="en-US" dirty="0">
                <a:cs typeface="Arial" panose="020B0604020202020204" pitchFamily="34" charset="0"/>
              </a:rPr>
              <a:t>Plan</a:t>
            </a:r>
            <a:endParaRPr lang="en-US" dirty="0"/>
          </a:p>
        </p:txBody>
      </p:sp>
      <p:sp>
        <p:nvSpPr>
          <p:cNvPr id="3" name="Content Placeholder 2"/>
          <p:cNvSpPr>
            <a:spLocks noGrp="1"/>
          </p:cNvSpPr>
          <p:nvPr>
            <p:ph sz="quarter" idx="1"/>
          </p:nvPr>
        </p:nvSpPr>
        <p:spPr/>
        <p:txBody>
          <a:bodyPr/>
          <a:lstStyle/>
          <a:p>
            <a:endParaRPr lang="en-US" dirty="0" smtClean="0">
              <a:latin typeface="Arial" panose="020B0604020202020204" pitchFamily="34" charset="0"/>
              <a:cs typeface="Arial" panose="020B0604020202020204" pitchFamily="34" charset="0"/>
            </a:endParaRPr>
          </a:p>
          <a:p>
            <a:r>
              <a:rPr lang="en-US" dirty="0" smtClean="0">
                <a:cs typeface="Arial" panose="020B0604020202020204" pitchFamily="34" charset="0"/>
              </a:rPr>
              <a:t>Is </a:t>
            </a:r>
            <a:r>
              <a:rPr lang="en-US" dirty="0">
                <a:cs typeface="Arial" panose="020B0604020202020204" pitchFamily="34" charset="0"/>
              </a:rPr>
              <a:t>there a care plan in place for each client?</a:t>
            </a:r>
          </a:p>
          <a:p>
            <a:r>
              <a:rPr lang="en-US" dirty="0">
                <a:cs typeface="Arial" panose="020B0604020202020204" pitchFamily="34" charset="0"/>
              </a:rPr>
              <a:t>What is in the care plan?</a:t>
            </a:r>
          </a:p>
          <a:p>
            <a:r>
              <a:rPr lang="en-US" dirty="0">
                <a:cs typeface="Arial" panose="020B0604020202020204" pitchFamily="34" charset="0"/>
              </a:rPr>
              <a:t>Do you follow the care plan?</a:t>
            </a:r>
          </a:p>
          <a:p>
            <a:r>
              <a:rPr lang="en-US" dirty="0">
                <a:cs typeface="Arial" panose="020B0604020202020204" pitchFamily="34" charset="0"/>
              </a:rPr>
              <a:t>Can/do you recommend changes to the care plan?</a:t>
            </a:r>
          </a:p>
          <a:p>
            <a:endParaRPr lang="en-US" dirty="0">
              <a:cs typeface="Arial" panose="020B0604020202020204" pitchFamily="34" charset="0"/>
            </a:endParaRPr>
          </a:p>
          <a:p>
            <a:pPr marL="0" indent="0">
              <a:buNone/>
            </a:pPr>
            <a:r>
              <a:rPr lang="en-US" dirty="0">
                <a:cs typeface="Arial" panose="020B0604020202020204" pitchFamily="34" charset="0"/>
              </a:rPr>
              <a:t>Should indicate the needs of the client – likes and dislikes. Knowing this could prevent an incident; not knowing may cause an incident.</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126</a:t>
            </a:fld>
            <a:endParaRPr lang="en-US" altLang="en-US"/>
          </a:p>
        </p:txBody>
      </p:sp>
    </p:spTree>
    <p:extLst>
      <p:ext uri="{BB962C8B-B14F-4D97-AF65-F5344CB8AC3E}">
        <p14:creationId xmlns:p14="http://schemas.microsoft.com/office/powerpoint/2010/main" val="30410241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Stress Model</a:t>
            </a:r>
            <a:endParaRPr lang="en-US" dirty="0"/>
          </a:p>
        </p:txBody>
      </p:sp>
      <p:sp>
        <p:nvSpPr>
          <p:cNvPr id="3" name="Content Placeholder 2"/>
          <p:cNvSpPr>
            <a:spLocks noGrp="1"/>
          </p:cNvSpPr>
          <p:nvPr>
            <p:ph sz="quarter" idx="1"/>
          </p:nvPr>
        </p:nvSpPr>
        <p:spPr/>
        <p:txBody>
          <a:bodyPr/>
          <a:lstStyle/>
          <a:p>
            <a:endParaRPr lang="en-US" dirty="0" smtClean="0">
              <a:cs typeface="Arial" panose="020B0604020202020204" pitchFamily="34" charset="0"/>
            </a:endParaRPr>
          </a:p>
          <a:p>
            <a:r>
              <a:rPr lang="en-US" dirty="0" smtClean="0">
                <a:cs typeface="Arial" panose="020B0604020202020204" pitchFamily="34" charset="0"/>
              </a:rPr>
              <a:t>Be </a:t>
            </a:r>
            <a:r>
              <a:rPr lang="en-US" dirty="0">
                <a:cs typeface="Arial" panose="020B0604020202020204" pitchFamily="34" charset="0"/>
              </a:rPr>
              <a:t>aware of client’s trigger(s)</a:t>
            </a:r>
          </a:p>
          <a:p>
            <a:r>
              <a:rPr lang="en-US" dirty="0">
                <a:cs typeface="Arial" panose="020B0604020202020204" pitchFamily="34" charset="0"/>
              </a:rPr>
              <a:t>Eliminate or manage the triggers</a:t>
            </a:r>
          </a:p>
          <a:p>
            <a:r>
              <a:rPr lang="en-US" dirty="0">
                <a:cs typeface="Arial" panose="020B0604020202020204" pitchFamily="34" charset="0"/>
              </a:rPr>
              <a:t>Triggers may be real or imagined (real to them) </a:t>
            </a:r>
          </a:p>
          <a:p>
            <a:pPr marL="0" indent="0">
              <a:buNone/>
            </a:pPr>
            <a:endParaRPr lang="en-US" dirty="0">
              <a:cs typeface="Arial" panose="020B0604020202020204" pitchFamily="34" charset="0"/>
            </a:endParaRPr>
          </a:p>
          <a:p>
            <a:pPr marL="0" indent="0">
              <a:buNone/>
            </a:pPr>
            <a:r>
              <a:rPr lang="en-US" dirty="0">
                <a:cs typeface="Arial" panose="020B0604020202020204" pitchFamily="34" charset="0"/>
              </a:rPr>
              <a:t>When you are faced with a negative or challenging response from a client, it is </a:t>
            </a:r>
            <a:r>
              <a:rPr lang="en-US" b="1" dirty="0">
                <a:cs typeface="Arial" panose="020B0604020202020204" pitchFamily="34" charset="0"/>
              </a:rPr>
              <a:t>YOU</a:t>
            </a:r>
            <a:r>
              <a:rPr lang="en-US" dirty="0">
                <a:cs typeface="Arial" panose="020B0604020202020204" pitchFamily="34" charset="0"/>
              </a:rPr>
              <a:t> who will make a change – change your attitude, approach, body language/non-verbal communication</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127</a:t>
            </a:fld>
            <a:endParaRPr lang="en-US" altLang="en-US"/>
          </a:p>
        </p:txBody>
      </p:sp>
    </p:spTree>
    <p:extLst>
      <p:ext uri="{BB962C8B-B14F-4D97-AF65-F5344CB8AC3E}">
        <p14:creationId xmlns:p14="http://schemas.microsoft.com/office/powerpoint/2010/main" val="3034284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pPr eaLnBrk="1" hangingPunct="1"/>
            <a:r>
              <a:rPr lang="en-US" altLang="en-US" sz="3600" dirty="0" smtClean="0">
                <a:cs typeface="Arial" panose="020B0604020202020204" pitchFamily="34" charset="0"/>
              </a:rPr>
              <a:t>Stress Model</a:t>
            </a:r>
          </a:p>
        </p:txBody>
      </p:sp>
      <p:graphicFrame>
        <p:nvGraphicFramePr>
          <p:cNvPr id="74755" name="Object 3"/>
          <p:cNvGraphicFramePr>
            <a:graphicFrameLocks noGrp="1" noChangeAspect="1"/>
          </p:cNvGraphicFramePr>
          <p:nvPr>
            <p:ph idx="1"/>
            <p:extLst>
              <p:ext uri="{D42A27DB-BD31-4B8C-83A1-F6EECF244321}">
                <p14:modId xmlns:p14="http://schemas.microsoft.com/office/powerpoint/2010/main" val="1651777972"/>
              </p:ext>
            </p:extLst>
          </p:nvPr>
        </p:nvGraphicFramePr>
        <p:xfrm>
          <a:off x="762000" y="1219200"/>
          <a:ext cx="7467600" cy="2711450"/>
        </p:xfrm>
        <a:graphic>
          <a:graphicData uri="http://schemas.openxmlformats.org/presentationml/2006/ole">
            <mc:AlternateContent xmlns:mc="http://schemas.openxmlformats.org/markup-compatibility/2006">
              <mc:Choice xmlns:v="urn:schemas-microsoft-com:vml" Requires="v">
                <p:oleObj spid="_x0000_s1044" name="Picture" r:id="rId4" imgW="3200400" imgH="1161288" progId="Word.Picture.8">
                  <p:embed/>
                </p:oleObj>
              </mc:Choice>
              <mc:Fallback>
                <p:oleObj name="Picture" r:id="rId4" imgW="3200400" imgH="1161288"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219200"/>
                        <a:ext cx="7467600" cy="2711450"/>
                      </a:xfrm>
                      <a:prstGeom prst="rect">
                        <a:avLst/>
                      </a:prstGeom>
                      <a:noFill/>
                      <a:ln>
                        <a:noFill/>
                      </a:ln>
                      <a:extLst/>
                    </p:spPr>
                  </p:pic>
                </p:oleObj>
              </mc:Fallback>
            </mc:AlternateContent>
          </a:graphicData>
        </a:graphic>
      </p:graphicFrame>
      <p:sp>
        <p:nvSpPr>
          <p:cNvPr id="74756" name="Text Box 4"/>
          <p:cNvSpPr txBox="1">
            <a:spLocks noChangeArrowheads="1"/>
          </p:cNvSpPr>
          <p:nvPr/>
        </p:nvSpPr>
        <p:spPr bwMode="auto">
          <a:xfrm>
            <a:off x="1066800" y="3581400"/>
            <a:ext cx="734481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latin typeface="+mn-lt"/>
                <a:cs typeface="Arial" panose="020B0604020202020204" pitchFamily="34" charset="0"/>
              </a:rPr>
              <a:t>I. Triggering – self control</a:t>
            </a:r>
          </a:p>
          <a:p>
            <a:pPr eaLnBrk="1" hangingPunct="1">
              <a:spcBef>
                <a:spcPct val="50000"/>
              </a:spcBef>
            </a:pPr>
            <a:r>
              <a:rPr lang="en-US" altLang="en-US" dirty="0">
                <a:latin typeface="+mn-lt"/>
                <a:cs typeface="Arial" panose="020B0604020202020204" pitchFamily="34" charset="0"/>
              </a:rPr>
              <a:t>II. Escalation – crisis intervention</a:t>
            </a:r>
          </a:p>
          <a:p>
            <a:pPr eaLnBrk="1" hangingPunct="1">
              <a:spcBef>
                <a:spcPct val="50000"/>
              </a:spcBef>
            </a:pPr>
            <a:r>
              <a:rPr lang="en-US" altLang="en-US" dirty="0">
                <a:latin typeface="+mn-lt"/>
                <a:cs typeface="Arial" panose="020B0604020202020204" pitchFamily="34" charset="0"/>
              </a:rPr>
              <a:t>III. Crisis – crisis intervention</a:t>
            </a:r>
          </a:p>
          <a:p>
            <a:pPr eaLnBrk="1" hangingPunct="1">
              <a:spcBef>
                <a:spcPct val="50000"/>
              </a:spcBef>
            </a:pPr>
            <a:r>
              <a:rPr lang="en-US" altLang="en-US" dirty="0">
                <a:latin typeface="+mn-lt"/>
                <a:cs typeface="Arial" panose="020B0604020202020204" pitchFamily="34" charset="0"/>
              </a:rPr>
              <a:t>IV. De-escalation – self control</a:t>
            </a:r>
          </a:p>
          <a:p>
            <a:pPr eaLnBrk="1" hangingPunct="1">
              <a:spcBef>
                <a:spcPct val="50000"/>
              </a:spcBef>
            </a:pPr>
            <a:r>
              <a:rPr lang="en-US" altLang="en-US" dirty="0">
                <a:latin typeface="+mn-lt"/>
                <a:cs typeface="Arial" panose="020B0604020202020204" pitchFamily="34" charset="0"/>
              </a:rPr>
              <a:t>V. Post-Crisis Depression – unconditional positive regard</a:t>
            </a:r>
            <a:endParaRPr lang="en-CA" altLang="en-US" dirty="0">
              <a:latin typeface="+mn-lt"/>
              <a:cs typeface="Arial" panose="020B0604020202020204" pitchFamily="34" charset="0"/>
            </a:endParaRPr>
          </a:p>
        </p:txBody>
      </p:sp>
    </p:spTree>
    <p:extLst>
      <p:ext uri="{BB962C8B-B14F-4D97-AF65-F5344CB8AC3E}">
        <p14:creationId xmlns:p14="http://schemas.microsoft.com/office/powerpoint/2010/main" val="54136875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r>
              <a:rPr lang="en-US" sz="5400" dirty="0">
                <a:cs typeface="Arial" panose="020B0604020202020204" pitchFamily="34" charset="0"/>
              </a:rPr>
              <a:t>Communication Model</a:t>
            </a:r>
            <a:endParaRPr lang="en-US" altLang="en-US" sz="5400" dirty="0" smtClean="0">
              <a:effectLst>
                <a:outerShdw blurRad="38100" dist="38100" dir="2700000" algn="tl">
                  <a:srgbClr val="000000">
                    <a:alpha val="43137"/>
                  </a:srgbClr>
                </a:outerShdw>
              </a:effectLst>
              <a:cs typeface="Arial" panose="020B0604020202020204" pitchFamily="34" charset="0"/>
            </a:endParaRPr>
          </a:p>
        </p:txBody>
      </p:sp>
      <p:pic>
        <p:nvPicPr>
          <p:cNvPr id="76804" name="Picture 5" descr="600px-Blank_stop_sign_octago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267744" y="1452205"/>
            <a:ext cx="4133056" cy="42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6"/>
          <p:cNvSpPr>
            <a:spLocks noChangeArrowheads="1"/>
          </p:cNvSpPr>
          <p:nvPr/>
        </p:nvSpPr>
        <p:spPr bwMode="auto">
          <a:xfrm>
            <a:off x="2051720" y="2577527"/>
            <a:ext cx="53298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dirty="0">
                <a:solidFill>
                  <a:srgbClr val="01E9DE"/>
                </a:solidFill>
              </a:rPr>
              <a:t>      </a:t>
            </a:r>
            <a:r>
              <a:rPr lang="en-US" altLang="en-US" sz="3500" b="1" dirty="0" smtClean="0">
                <a:solidFill>
                  <a:schemeClr val="bg1"/>
                </a:solidFill>
                <a:latin typeface="+mn-lt"/>
              </a:rPr>
              <a:t>S</a:t>
            </a:r>
            <a:r>
              <a:rPr lang="en-US" altLang="en-US" sz="2000" dirty="0" smtClean="0">
                <a:latin typeface="+mn-lt"/>
              </a:rPr>
              <a:t>low </a:t>
            </a:r>
            <a:r>
              <a:rPr lang="en-US" altLang="en-US" sz="2000" dirty="0">
                <a:latin typeface="+mn-lt"/>
              </a:rPr>
              <a:t>down</a:t>
            </a:r>
          </a:p>
          <a:p>
            <a:pPr eaLnBrk="1" hangingPunct="1"/>
            <a:r>
              <a:rPr lang="en-US" altLang="en-US" sz="3200" b="1" dirty="0">
                <a:solidFill>
                  <a:srgbClr val="01E9DE"/>
                </a:solidFill>
                <a:latin typeface="+mn-lt"/>
              </a:rPr>
              <a:t>      </a:t>
            </a:r>
            <a:r>
              <a:rPr lang="en-US" altLang="en-US" sz="3500" b="1" dirty="0">
                <a:solidFill>
                  <a:schemeClr val="bg1"/>
                </a:solidFill>
                <a:latin typeface="+mn-lt"/>
              </a:rPr>
              <a:t>T</a:t>
            </a:r>
            <a:r>
              <a:rPr lang="en-US" altLang="en-US" sz="2000" dirty="0">
                <a:latin typeface="+mn-lt"/>
              </a:rPr>
              <a:t>hink about what is </a:t>
            </a:r>
            <a:r>
              <a:rPr lang="en-US" altLang="en-US" sz="2000" dirty="0" smtClean="0">
                <a:latin typeface="+mn-lt"/>
              </a:rPr>
              <a:t>happening</a:t>
            </a:r>
            <a:endParaRPr lang="en-US" altLang="en-US" sz="2000" dirty="0">
              <a:latin typeface="+mn-lt"/>
            </a:endParaRPr>
          </a:p>
          <a:p>
            <a:pPr eaLnBrk="1" hangingPunct="1"/>
            <a:r>
              <a:rPr lang="en-US" altLang="en-US" sz="3200" b="1" dirty="0">
                <a:solidFill>
                  <a:srgbClr val="01E9DE"/>
                </a:solidFill>
                <a:latin typeface="+mn-lt"/>
              </a:rPr>
              <a:t>      </a:t>
            </a:r>
            <a:r>
              <a:rPr lang="en-US" altLang="en-US" sz="3500" b="1" dirty="0">
                <a:solidFill>
                  <a:schemeClr val="bg1"/>
                </a:solidFill>
                <a:latin typeface="+mn-lt"/>
              </a:rPr>
              <a:t>O</a:t>
            </a:r>
            <a:r>
              <a:rPr lang="en-US" altLang="en-US" sz="2000" dirty="0">
                <a:latin typeface="+mn-lt"/>
              </a:rPr>
              <a:t>ptions</a:t>
            </a:r>
          </a:p>
          <a:p>
            <a:pPr eaLnBrk="1" hangingPunct="1"/>
            <a:r>
              <a:rPr lang="en-US" altLang="en-US" sz="3200" b="1" dirty="0">
                <a:solidFill>
                  <a:srgbClr val="01E9DE"/>
                </a:solidFill>
                <a:latin typeface="+mn-lt"/>
              </a:rPr>
              <a:t>      </a:t>
            </a:r>
            <a:r>
              <a:rPr lang="en-US" altLang="en-US" sz="3500" b="1" dirty="0">
                <a:solidFill>
                  <a:schemeClr val="bg1"/>
                </a:solidFill>
                <a:latin typeface="+mn-lt"/>
              </a:rPr>
              <a:t>P</a:t>
            </a:r>
            <a:r>
              <a:rPr lang="en-US" altLang="en-US" sz="2000" dirty="0">
                <a:solidFill>
                  <a:schemeClr val="bg1"/>
                </a:solidFill>
                <a:latin typeface="+mn-lt"/>
              </a:rPr>
              <a:t>lan to have </a:t>
            </a:r>
            <a:r>
              <a:rPr lang="en-US" altLang="en-US" sz="2000" dirty="0" smtClean="0">
                <a:solidFill>
                  <a:schemeClr val="bg1"/>
                </a:solidFill>
                <a:latin typeface="+mn-lt"/>
              </a:rPr>
              <a:t>time for you</a:t>
            </a:r>
            <a:endParaRPr lang="en-CA" altLang="en-US" sz="2800" dirty="0">
              <a:latin typeface="+mn-lt"/>
            </a:endParaRPr>
          </a:p>
        </p:txBody>
      </p:sp>
    </p:spTree>
    <p:extLst>
      <p:ext uri="{BB962C8B-B14F-4D97-AF65-F5344CB8AC3E}">
        <p14:creationId xmlns:p14="http://schemas.microsoft.com/office/powerpoint/2010/main" val="1370880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smtClean="0"/>
              <a:t>Legislation</a:t>
            </a:r>
          </a:p>
        </p:txBody>
      </p:sp>
      <p:sp>
        <p:nvSpPr>
          <p:cNvPr id="368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0D6B0CBA-476C-4D73-AB97-C6A063FCE962}" type="slidenum">
              <a:rPr lang="en-US" altLang="en-US" sz="1400">
                <a:solidFill>
                  <a:schemeClr val="tx2"/>
                </a:solidFill>
              </a:rPr>
              <a:pPr/>
              <a:t>13</a:t>
            </a:fld>
            <a:endParaRPr lang="en-US" altLang="en-US" sz="1400">
              <a:solidFill>
                <a:schemeClr val="tx2"/>
              </a:solidFill>
            </a:endParaRPr>
          </a:p>
        </p:txBody>
      </p:sp>
      <p:sp>
        <p:nvSpPr>
          <p:cNvPr id="4" name="Content Placeholder 3"/>
          <p:cNvSpPr>
            <a:spLocks noGrp="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i="1" dirty="0" smtClean="0"/>
              <a:t>The Saskatchewan Employment Act, Part III</a:t>
            </a:r>
            <a:r>
              <a:rPr lang="en-US" dirty="0" smtClean="0"/>
              <a:t>:</a:t>
            </a:r>
          </a:p>
          <a:p>
            <a:pPr marL="548640" lvl="1" indent="-274320" eaLnBrk="1" fontAlgn="auto" hangingPunct="1">
              <a:spcBef>
                <a:spcPts val="370"/>
              </a:spcBef>
              <a:spcAft>
                <a:spcPts val="0"/>
              </a:spcAft>
              <a:buFont typeface="Wingdings 2"/>
              <a:buChar char=""/>
              <a:defRPr/>
            </a:pPr>
            <a:r>
              <a:rPr lang="en-US" dirty="0" smtClean="0">
                <a:solidFill>
                  <a:schemeClr val="tx1"/>
                </a:solidFill>
              </a:rPr>
              <a:t>3-1(1)(</a:t>
            </a:r>
            <a:r>
              <a:rPr lang="en-US" dirty="0" err="1" smtClean="0">
                <a:solidFill>
                  <a:schemeClr val="tx1"/>
                </a:solidFill>
              </a:rPr>
              <a:t>ff</a:t>
            </a:r>
            <a:r>
              <a:rPr lang="en-US" dirty="0" smtClean="0">
                <a:solidFill>
                  <a:schemeClr val="tx1"/>
                </a:solidFill>
              </a:rPr>
              <a:t>) </a:t>
            </a:r>
            <a:r>
              <a:rPr lang="en-US" b="1" dirty="0" smtClean="0">
                <a:solidFill>
                  <a:schemeClr val="tx1"/>
                </a:solidFill>
              </a:rPr>
              <a:t>train</a:t>
            </a:r>
            <a:r>
              <a:rPr lang="en-US" dirty="0" smtClean="0">
                <a:solidFill>
                  <a:schemeClr val="tx1"/>
                </a:solidFill>
              </a:rPr>
              <a:t> means to give information and explanation to a worker with respect to a particular subject-matter and require a practical demonstration that the worker has acquired knowledge or skill related to the subject-matter.</a:t>
            </a:r>
            <a:endParaRPr lang="en-US" dirty="0">
              <a:solidFill>
                <a:schemeClr val="tx1"/>
              </a:solidFill>
            </a:endParaRPr>
          </a:p>
          <a:p>
            <a:pPr marL="320040" lvl="1" indent="0" eaLnBrk="1" fontAlgn="auto" hangingPunct="1">
              <a:spcBef>
                <a:spcPts val="370"/>
              </a:spcBef>
              <a:spcAft>
                <a:spcPts val="0"/>
              </a:spcAft>
              <a:buClr>
                <a:srgbClr val="FEB80A"/>
              </a:buClr>
              <a:buFont typeface="Wingdings 2"/>
              <a:buNone/>
              <a:defRPr/>
            </a:pPr>
            <a:endParaRPr lang="en-US" dirty="0" smtClean="0">
              <a:solidFill>
                <a:schemeClr val="tx1"/>
              </a:solidFill>
            </a:endParaRPr>
          </a:p>
          <a:p>
            <a:pPr marL="274320" indent="-274320" eaLnBrk="1" fontAlgn="auto" hangingPunct="1">
              <a:spcBef>
                <a:spcPts val="580"/>
              </a:spcBef>
              <a:spcAft>
                <a:spcPts val="0"/>
              </a:spcAft>
              <a:buClr>
                <a:srgbClr val="3891A7"/>
              </a:buClr>
              <a:buFont typeface="Wingdings 2"/>
              <a:buChar char=""/>
              <a:defRPr/>
            </a:pPr>
            <a:r>
              <a:rPr lang="en-US" dirty="0" smtClean="0"/>
              <a:t>3 Rights of Workers</a:t>
            </a:r>
          </a:p>
          <a:p>
            <a:pPr marL="548958" lvl="1" indent="-274320" eaLnBrk="1" fontAlgn="auto" hangingPunct="1">
              <a:spcBef>
                <a:spcPts val="580"/>
              </a:spcBef>
              <a:spcAft>
                <a:spcPts val="0"/>
              </a:spcAft>
              <a:buClr>
                <a:srgbClr val="3891A7"/>
              </a:buClr>
              <a:buFont typeface="Wingdings 2"/>
              <a:buChar char=""/>
              <a:defRPr/>
            </a:pPr>
            <a:r>
              <a:rPr lang="en-US" dirty="0" smtClean="0">
                <a:solidFill>
                  <a:schemeClr val="tx1"/>
                </a:solidFill>
              </a:rPr>
              <a:t>Right to Know</a:t>
            </a:r>
          </a:p>
          <a:p>
            <a:pPr marL="548958" lvl="1" indent="-274320" eaLnBrk="1" fontAlgn="auto" hangingPunct="1">
              <a:spcBef>
                <a:spcPts val="580"/>
              </a:spcBef>
              <a:spcAft>
                <a:spcPts val="0"/>
              </a:spcAft>
              <a:buClr>
                <a:srgbClr val="3891A7"/>
              </a:buClr>
              <a:buFont typeface="Wingdings 2"/>
              <a:buChar char=""/>
              <a:defRPr/>
            </a:pPr>
            <a:r>
              <a:rPr lang="en-US" dirty="0" smtClean="0">
                <a:solidFill>
                  <a:schemeClr val="tx1"/>
                </a:solidFill>
              </a:rPr>
              <a:t>Right to Participate</a:t>
            </a:r>
          </a:p>
          <a:p>
            <a:pPr marL="548958" lvl="1" indent="-274320" eaLnBrk="1" fontAlgn="auto" hangingPunct="1">
              <a:spcBef>
                <a:spcPts val="580"/>
              </a:spcBef>
              <a:spcAft>
                <a:spcPts val="0"/>
              </a:spcAft>
              <a:buClr>
                <a:srgbClr val="3891A7"/>
              </a:buClr>
              <a:buFont typeface="Wingdings 2"/>
              <a:buChar char=""/>
              <a:defRPr/>
            </a:pPr>
            <a:r>
              <a:rPr lang="en-US" dirty="0" smtClean="0">
                <a:solidFill>
                  <a:schemeClr val="tx1"/>
                </a:solidFill>
              </a:rPr>
              <a:t>Right to Refuse</a:t>
            </a:r>
            <a:endParaRPr lang="en-US" dirty="0">
              <a:solidFill>
                <a:schemeClr val="tx1"/>
              </a:solidFill>
            </a:endParaRPr>
          </a:p>
          <a:p>
            <a:pPr marL="548640" lvl="1" indent="-274320" eaLnBrk="1" fontAlgn="auto" hangingPunct="1">
              <a:spcBef>
                <a:spcPts val="370"/>
              </a:spcBef>
              <a:spcAft>
                <a:spcPts val="0"/>
              </a:spcAft>
              <a:buClr>
                <a:srgbClr val="FEB80A"/>
              </a:buClr>
              <a:buFont typeface="Wingdings 2"/>
              <a:buChar char=""/>
              <a:defRPr/>
            </a:pPr>
            <a:endParaRPr lang="en-US" dirty="0">
              <a:solidFill>
                <a:prstClr val="black"/>
              </a:solidFill>
            </a:endParaRPr>
          </a:p>
          <a:p>
            <a:pPr marL="320040" lvl="1" indent="0" eaLnBrk="1" fontAlgn="auto" hangingPunct="1">
              <a:spcBef>
                <a:spcPts val="370"/>
              </a:spcBef>
              <a:spcAft>
                <a:spcPts val="0"/>
              </a:spcAft>
              <a:buClr>
                <a:srgbClr val="FEB80A"/>
              </a:buClr>
              <a:buFont typeface="Wingdings 2"/>
              <a:buNone/>
              <a:defRPr/>
            </a:pPr>
            <a:endParaRPr lang="en-US" dirty="0" smtClean="0"/>
          </a:p>
        </p:txBody>
      </p:sp>
    </p:spTree>
    <p:extLst>
      <p:ext uri="{BB962C8B-B14F-4D97-AF65-F5344CB8AC3E}">
        <p14:creationId xmlns:p14="http://schemas.microsoft.com/office/powerpoint/2010/main" val="1947972291"/>
      </p:ext>
    </p:extLst>
  </p:cSld>
  <p:clrMapOvr>
    <a:masterClrMapping/>
  </p:clrMapOvr>
  <p:transition spd="slow">
    <p:push dir="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Common Knowledge Model</a:t>
            </a:r>
            <a:endParaRPr lang="en-US" dirty="0"/>
          </a:p>
        </p:txBody>
      </p:sp>
      <p:sp>
        <p:nvSpPr>
          <p:cNvPr id="3" name="Content Placeholder 2"/>
          <p:cNvSpPr>
            <a:spLocks noGrp="1"/>
          </p:cNvSpPr>
          <p:nvPr>
            <p:ph sz="quarter" idx="1"/>
          </p:nvPr>
        </p:nvSpPr>
        <p:spPr/>
        <p:txBody>
          <a:bodyPr/>
          <a:lstStyle/>
          <a:p>
            <a:endParaRPr lang="en-US" dirty="0" smtClean="0">
              <a:cs typeface="Arial" panose="020B0604020202020204" pitchFamily="34" charset="0"/>
            </a:endParaRPr>
          </a:p>
          <a:p>
            <a:r>
              <a:rPr lang="en-US" dirty="0" smtClean="0">
                <a:cs typeface="Arial" panose="020B0604020202020204" pitchFamily="34" charset="0"/>
              </a:rPr>
              <a:t>Validate </a:t>
            </a:r>
            <a:r>
              <a:rPr lang="en-US" dirty="0">
                <a:cs typeface="Arial" panose="020B0604020202020204" pitchFamily="34" charset="0"/>
              </a:rPr>
              <a:t>their feelings and emotions</a:t>
            </a:r>
          </a:p>
          <a:p>
            <a:endParaRPr lang="en-US" dirty="0">
              <a:cs typeface="Arial" panose="020B0604020202020204" pitchFamily="34" charset="0"/>
            </a:endParaRPr>
          </a:p>
          <a:p>
            <a:r>
              <a:rPr lang="en-US" dirty="0">
                <a:cs typeface="Arial" panose="020B0604020202020204" pitchFamily="34" charset="0"/>
              </a:rPr>
              <a:t>Allow a person with dementia to believe what he or she believes is real</a:t>
            </a:r>
          </a:p>
          <a:p>
            <a:endParaRPr lang="en-US" dirty="0">
              <a:cs typeface="Arial" panose="020B0604020202020204" pitchFamily="34" charset="0"/>
            </a:endParaRPr>
          </a:p>
          <a:p>
            <a:r>
              <a:rPr lang="en-US" dirty="0">
                <a:cs typeface="Arial" panose="020B0604020202020204" pitchFamily="34" charset="0"/>
              </a:rPr>
              <a:t>Redirect/distract when necessary</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130</a:t>
            </a:fld>
            <a:endParaRPr lang="en-US" altLang="en-US"/>
          </a:p>
        </p:txBody>
      </p:sp>
    </p:spTree>
    <p:extLst>
      <p:ext uri="{BB962C8B-B14F-4D97-AF65-F5344CB8AC3E}">
        <p14:creationId xmlns:p14="http://schemas.microsoft.com/office/powerpoint/2010/main" val="19888741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Processing Information</a:t>
            </a:r>
            <a:endParaRPr lang="en-US" dirty="0"/>
          </a:p>
        </p:txBody>
      </p:sp>
      <p:sp>
        <p:nvSpPr>
          <p:cNvPr id="3" name="Content Placeholder 2"/>
          <p:cNvSpPr>
            <a:spLocks noGrp="1"/>
          </p:cNvSpPr>
          <p:nvPr>
            <p:ph sz="quarter" idx="1"/>
          </p:nvPr>
        </p:nvSpPr>
        <p:spPr/>
        <p:txBody>
          <a:bodyPr/>
          <a:lstStyle/>
          <a:p>
            <a:endParaRPr lang="en-US" dirty="0" smtClean="0">
              <a:latin typeface="Arial" panose="020B0604020202020204" pitchFamily="34" charset="0"/>
              <a:cs typeface="Arial" panose="020B0604020202020204" pitchFamily="34" charset="0"/>
            </a:endParaRPr>
          </a:p>
          <a:p>
            <a:r>
              <a:rPr lang="en-US" dirty="0" smtClean="0">
                <a:cs typeface="Arial" panose="020B0604020202020204" pitchFamily="34" charset="0"/>
              </a:rPr>
              <a:t>Our </a:t>
            </a:r>
            <a:r>
              <a:rPr lang="en-US" dirty="0">
                <a:cs typeface="Arial" panose="020B0604020202020204" pitchFamily="34" charset="0"/>
              </a:rPr>
              <a:t>brain is continuously processing information – consciously or unconsciously</a:t>
            </a:r>
          </a:p>
          <a:p>
            <a:r>
              <a:rPr lang="en-US" dirty="0">
                <a:cs typeface="Arial" panose="020B0604020202020204" pitchFamily="34" charset="0"/>
              </a:rPr>
              <a:t>Some </a:t>
            </a:r>
            <a:r>
              <a:rPr lang="en-US" dirty="0" err="1">
                <a:cs typeface="Arial" panose="020B0604020202020204" pitchFamily="34" charset="0"/>
              </a:rPr>
              <a:t>behaviours</a:t>
            </a:r>
            <a:r>
              <a:rPr lang="en-US" dirty="0">
                <a:cs typeface="Arial" panose="020B0604020202020204" pitchFamily="34" charset="0"/>
              </a:rPr>
              <a:t> of a person with dementia may be seen as inappropriate to us; while to them it is appropriate because of the way their brain is processing the information</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131</a:t>
            </a:fld>
            <a:endParaRPr lang="en-US" altLang="en-US"/>
          </a:p>
        </p:txBody>
      </p:sp>
    </p:spTree>
    <p:extLst>
      <p:ext uri="{BB962C8B-B14F-4D97-AF65-F5344CB8AC3E}">
        <p14:creationId xmlns:p14="http://schemas.microsoft.com/office/powerpoint/2010/main" val="87274344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cs typeface="Arial" panose="020B0604020202020204" pitchFamily="34" charset="0"/>
              </a:rPr>
              <a:t>Brain Health</a:t>
            </a:r>
            <a:endParaRPr lang="en-US" sz="3600" dirty="0">
              <a:cs typeface="Arial" panose="020B0604020202020204" pitchFamily="34" charset="0"/>
            </a:endParaRPr>
          </a:p>
        </p:txBody>
      </p:sp>
      <p:pic>
        <p:nvPicPr>
          <p:cNvPr id="4" name="Picture 3"/>
          <p:cNvPicPr>
            <a:picLocks noChangeAspect="1"/>
          </p:cNvPicPr>
          <p:nvPr/>
        </p:nvPicPr>
        <p:blipFill rotWithShape="1">
          <a:blip r:embed="rId3"/>
          <a:srcRect l="-934" t="-513" r="44859" b="6281"/>
          <a:stretch/>
        </p:blipFill>
        <p:spPr>
          <a:xfrm>
            <a:off x="2051720" y="1268760"/>
            <a:ext cx="4896544" cy="5019856"/>
          </a:xfrm>
          <a:prstGeom prst="rect">
            <a:avLst/>
          </a:prstGeom>
        </p:spPr>
      </p:pic>
      <p:sp>
        <p:nvSpPr>
          <p:cNvPr id="5" name="Content Placeholder 4"/>
          <p:cNvSpPr>
            <a:spLocks noGrp="1"/>
          </p:cNvSpPr>
          <p:nvPr>
            <p:ph idx="1"/>
          </p:nvPr>
        </p:nvSpPr>
        <p:spPr>
          <a:xfrm>
            <a:off x="457200" y="1268760"/>
            <a:ext cx="8229600" cy="4857403"/>
          </a:xfrm>
        </p:spPr>
        <p:txBody>
          <a:bodyPr/>
          <a:lstStyle/>
          <a:p>
            <a:pPr marL="0" indent="0">
              <a:buNone/>
            </a:pPr>
            <a:endParaRPr lang="en-US" dirty="0"/>
          </a:p>
        </p:txBody>
      </p:sp>
    </p:spTree>
    <p:extLst>
      <p:ext uri="{BB962C8B-B14F-4D97-AF65-F5344CB8AC3E}">
        <p14:creationId xmlns:p14="http://schemas.microsoft.com/office/powerpoint/2010/main" val="218843941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Seven A’s of Dementia</a:t>
            </a:r>
            <a:endParaRPr lang="en-US" dirty="0"/>
          </a:p>
        </p:txBody>
      </p:sp>
      <p:sp>
        <p:nvSpPr>
          <p:cNvPr id="3" name="Content Placeholder 2"/>
          <p:cNvSpPr>
            <a:spLocks noGrp="1"/>
          </p:cNvSpPr>
          <p:nvPr>
            <p:ph sz="quarter" idx="1"/>
          </p:nvPr>
        </p:nvSpPr>
        <p:spPr/>
        <p:txBody>
          <a:bodyPr/>
          <a:lstStyle/>
          <a:p>
            <a:endParaRPr lang="en-US" dirty="0" smtClean="0">
              <a:cs typeface="Arial" panose="020B0604020202020204" pitchFamily="34" charset="0"/>
            </a:endParaRPr>
          </a:p>
          <a:p>
            <a:r>
              <a:rPr lang="en-US" dirty="0" smtClean="0">
                <a:cs typeface="Arial" panose="020B0604020202020204" pitchFamily="34" charset="0"/>
              </a:rPr>
              <a:t>Anosognosia </a:t>
            </a:r>
            <a:endParaRPr lang="en-US" dirty="0">
              <a:cs typeface="Arial" panose="020B0604020202020204" pitchFamily="34" charset="0"/>
            </a:endParaRPr>
          </a:p>
          <a:p>
            <a:r>
              <a:rPr lang="en-US" dirty="0">
                <a:cs typeface="Arial" panose="020B0604020202020204" pitchFamily="34" charset="0"/>
              </a:rPr>
              <a:t>Agnosia</a:t>
            </a:r>
          </a:p>
          <a:p>
            <a:r>
              <a:rPr lang="en-US" dirty="0">
                <a:cs typeface="Arial" panose="020B0604020202020204" pitchFamily="34" charset="0"/>
              </a:rPr>
              <a:t>Aphasia</a:t>
            </a:r>
          </a:p>
          <a:p>
            <a:r>
              <a:rPr lang="en-US" dirty="0">
                <a:cs typeface="Arial" panose="020B0604020202020204" pitchFamily="34" charset="0"/>
              </a:rPr>
              <a:t>Apraxia</a:t>
            </a:r>
          </a:p>
          <a:p>
            <a:r>
              <a:rPr lang="en-US" dirty="0">
                <a:cs typeface="Arial" panose="020B0604020202020204" pitchFamily="34" charset="0"/>
              </a:rPr>
              <a:t>Altered perception</a:t>
            </a:r>
          </a:p>
          <a:p>
            <a:r>
              <a:rPr lang="en-US" dirty="0">
                <a:cs typeface="Arial" panose="020B0604020202020204" pitchFamily="34" charset="0"/>
              </a:rPr>
              <a:t>Amnesia</a:t>
            </a:r>
          </a:p>
          <a:p>
            <a:r>
              <a:rPr lang="en-US" dirty="0">
                <a:cs typeface="Arial" panose="020B0604020202020204" pitchFamily="34" charset="0"/>
              </a:rPr>
              <a:t>Apathy</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133</a:t>
            </a:fld>
            <a:endParaRPr lang="en-US" altLang="en-US"/>
          </a:p>
        </p:txBody>
      </p:sp>
    </p:spTree>
    <p:extLst>
      <p:ext uri="{BB962C8B-B14F-4D97-AF65-F5344CB8AC3E}">
        <p14:creationId xmlns:p14="http://schemas.microsoft.com/office/powerpoint/2010/main" val="5205280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r>
              <a:rPr lang="en-US" sz="3200" b="1" dirty="0">
                <a:cs typeface="Arial" panose="020B0604020202020204" pitchFamily="34" charset="0"/>
              </a:rPr>
              <a:t>The Train Journey</a:t>
            </a:r>
            <a:endParaRPr lang="en-US" sz="3200" b="1" dirty="0"/>
          </a:p>
          <a:p>
            <a:pPr marL="0" indent="0" algn="ctr">
              <a:buNone/>
            </a:pPr>
            <a:endParaRPr lang="en-US" dirty="0" smtClean="0">
              <a:cs typeface="Arial" panose="020B0604020202020204" pitchFamily="34" charset="0"/>
            </a:endParaRPr>
          </a:p>
          <a:p>
            <a:pPr marL="0" indent="0" algn="ctr">
              <a:buNone/>
            </a:pPr>
            <a:r>
              <a:rPr lang="en-US" dirty="0" smtClean="0">
                <a:cs typeface="Arial" panose="020B0604020202020204" pitchFamily="34" charset="0"/>
              </a:rPr>
              <a:t>By </a:t>
            </a:r>
            <a:r>
              <a:rPr lang="en-US" dirty="0">
                <a:cs typeface="Arial" panose="020B0604020202020204" pitchFamily="34" charset="0"/>
              </a:rPr>
              <a:t>Dawson, et al., 1993 xiv-xv</a:t>
            </a:r>
          </a:p>
          <a:p>
            <a:pPr marL="0" indent="0" algn="ctr">
              <a:buNone/>
            </a:pPr>
            <a:endParaRPr lang="en-US" dirty="0">
              <a:cs typeface="Arial" panose="020B0604020202020204" pitchFamily="34" charset="0"/>
            </a:endParaRPr>
          </a:p>
          <a:p>
            <a:pPr marL="0" indent="0" algn="ctr">
              <a:buNone/>
            </a:pPr>
            <a:r>
              <a:rPr lang="en-US" dirty="0">
                <a:cs typeface="Arial" panose="020B0604020202020204" pitchFamily="34" charset="0"/>
              </a:rPr>
              <a:t>Imagine yourself having dementia and you are on this journey.</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134</a:t>
            </a:fld>
            <a:endParaRPr lang="en-US" altLang="en-US"/>
          </a:p>
        </p:txBody>
      </p:sp>
    </p:spTree>
    <p:extLst>
      <p:ext uri="{BB962C8B-B14F-4D97-AF65-F5344CB8AC3E}">
        <p14:creationId xmlns:p14="http://schemas.microsoft.com/office/powerpoint/2010/main" val="25446400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Validation Therapy/Redirection</a:t>
            </a:r>
            <a:endParaRPr lang="en-US" dirty="0"/>
          </a:p>
        </p:txBody>
      </p:sp>
      <p:sp>
        <p:nvSpPr>
          <p:cNvPr id="3" name="Content Placeholder 2"/>
          <p:cNvSpPr>
            <a:spLocks noGrp="1"/>
          </p:cNvSpPr>
          <p:nvPr>
            <p:ph sz="quarter" idx="1"/>
          </p:nvPr>
        </p:nvSpPr>
        <p:spPr/>
        <p:txBody>
          <a:bodyPr/>
          <a:lstStyle/>
          <a:p>
            <a:endParaRPr lang="en-US" b="1" dirty="0" smtClean="0">
              <a:cs typeface="Arial" panose="020B0604020202020204" pitchFamily="34" charset="0"/>
            </a:endParaRPr>
          </a:p>
          <a:p>
            <a:r>
              <a:rPr lang="en-US" b="1" dirty="0" smtClean="0">
                <a:cs typeface="Arial" panose="020B0604020202020204" pitchFamily="34" charset="0"/>
              </a:rPr>
              <a:t>Redirection</a:t>
            </a:r>
            <a:r>
              <a:rPr lang="en-US" dirty="0" smtClean="0">
                <a:cs typeface="Arial" panose="020B0604020202020204" pitchFamily="34" charset="0"/>
              </a:rPr>
              <a:t> </a:t>
            </a:r>
            <a:r>
              <a:rPr lang="en-US" dirty="0">
                <a:cs typeface="Arial" panose="020B0604020202020204" pitchFamily="34" charset="0"/>
              </a:rPr>
              <a:t>– diverting individuals’ attention from the stressful event to something that is more pleasant</a:t>
            </a:r>
          </a:p>
          <a:p>
            <a:endParaRPr lang="en-US" dirty="0">
              <a:cs typeface="Arial" panose="020B0604020202020204" pitchFamily="34" charset="0"/>
            </a:endParaRPr>
          </a:p>
          <a:p>
            <a:r>
              <a:rPr lang="en-US" b="1" dirty="0">
                <a:cs typeface="Arial" panose="020B0604020202020204" pitchFamily="34" charset="0"/>
              </a:rPr>
              <a:t>Validation Therapy </a:t>
            </a:r>
            <a:r>
              <a:rPr lang="en-US" dirty="0">
                <a:cs typeface="Arial" panose="020B0604020202020204" pitchFamily="34" charset="0"/>
              </a:rPr>
              <a:t>– validating feelings and emotions while integrating redirection techniques</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135</a:t>
            </a:fld>
            <a:endParaRPr lang="en-US" altLang="en-US"/>
          </a:p>
        </p:txBody>
      </p:sp>
    </p:spTree>
    <p:extLst>
      <p:ext uri="{BB962C8B-B14F-4D97-AF65-F5344CB8AC3E}">
        <p14:creationId xmlns:p14="http://schemas.microsoft.com/office/powerpoint/2010/main" val="40779048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Hallucinations and Delusions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Hallucinations </a:t>
            </a:r>
            <a:r>
              <a:rPr lang="en-US" dirty="0"/>
              <a:t>can involve any of the five senses – a person with dementia may see, hear, smell, taste, or feel something that isn’t there</a:t>
            </a:r>
          </a:p>
          <a:p>
            <a:r>
              <a:rPr lang="en-US" dirty="0"/>
              <a:t>People living with </a:t>
            </a:r>
            <a:r>
              <a:rPr lang="en-US" dirty="0" smtClean="0"/>
              <a:t>dementia </a:t>
            </a:r>
            <a:r>
              <a:rPr lang="en-US" dirty="0"/>
              <a:t>can experience delusions that stem from distorted ideas and false beliefs</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136</a:t>
            </a:fld>
            <a:endParaRPr lang="en-US" altLang="en-US"/>
          </a:p>
        </p:txBody>
      </p:sp>
    </p:spTree>
    <p:extLst>
      <p:ext uri="{BB962C8B-B14F-4D97-AF65-F5344CB8AC3E}">
        <p14:creationId xmlns:p14="http://schemas.microsoft.com/office/powerpoint/2010/main" val="11043102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Ten Tips for Communicating with a Person with Dementia</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endParaRPr lang="en-US" dirty="0" smtClean="0">
              <a:cs typeface="Arial" panose="020B0604020202020204" pitchFamily="34" charset="0"/>
            </a:endParaRPr>
          </a:p>
          <a:p>
            <a:pPr marL="514350" indent="-514350">
              <a:buFont typeface="+mj-lt"/>
              <a:buAutoNum type="arabicPeriod"/>
            </a:pPr>
            <a:r>
              <a:rPr lang="en-US" dirty="0" smtClean="0">
                <a:cs typeface="Arial" panose="020B0604020202020204" pitchFamily="34" charset="0"/>
              </a:rPr>
              <a:t>Set </a:t>
            </a:r>
            <a:r>
              <a:rPr lang="en-US" dirty="0">
                <a:cs typeface="Arial" panose="020B0604020202020204" pitchFamily="34" charset="0"/>
              </a:rPr>
              <a:t>a positive mood for interaction</a:t>
            </a:r>
          </a:p>
          <a:p>
            <a:pPr marL="514350" indent="-514350">
              <a:buFont typeface="+mj-lt"/>
              <a:buAutoNum type="arabicPeriod"/>
            </a:pPr>
            <a:endParaRPr lang="en-US" dirty="0">
              <a:cs typeface="Arial" panose="020B0604020202020204" pitchFamily="34" charset="0"/>
            </a:endParaRPr>
          </a:p>
          <a:p>
            <a:pPr marL="514350" indent="-514350">
              <a:buFont typeface="+mj-lt"/>
              <a:buAutoNum type="arabicPeriod"/>
            </a:pPr>
            <a:r>
              <a:rPr lang="en-US" dirty="0">
                <a:cs typeface="Arial" panose="020B0604020202020204" pitchFamily="34" charset="0"/>
              </a:rPr>
              <a:t>Get the person’s attention</a:t>
            </a:r>
          </a:p>
          <a:p>
            <a:pPr marL="514350" indent="-514350">
              <a:buFont typeface="+mj-lt"/>
              <a:buAutoNum type="arabicPeriod"/>
            </a:pPr>
            <a:endParaRPr lang="en-US" dirty="0">
              <a:cs typeface="Arial" panose="020B0604020202020204" pitchFamily="34" charset="0"/>
            </a:endParaRPr>
          </a:p>
          <a:p>
            <a:pPr marL="514350" indent="-514350">
              <a:buFont typeface="+mj-lt"/>
              <a:buAutoNum type="arabicPeriod"/>
            </a:pPr>
            <a:r>
              <a:rPr lang="en-US" dirty="0">
                <a:cs typeface="Arial" panose="020B0604020202020204" pitchFamily="34" charset="0"/>
              </a:rPr>
              <a:t>State your message clearly</a:t>
            </a:r>
          </a:p>
          <a:p>
            <a:pPr marL="514350" indent="-514350">
              <a:buFont typeface="+mj-lt"/>
              <a:buAutoNum type="arabicPeriod"/>
            </a:pPr>
            <a:endParaRPr lang="en-US" dirty="0">
              <a:cs typeface="Arial" panose="020B0604020202020204" pitchFamily="34" charset="0"/>
            </a:endParaRPr>
          </a:p>
          <a:p>
            <a:pPr marL="514350" indent="-514350">
              <a:buFont typeface="+mj-lt"/>
              <a:buAutoNum type="arabicPeriod"/>
            </a:pPr>
            <a:r>
              <a:rPr lang="en-US" dirty="0">
                <a:cs typeface="Arial" panose="020B0604020202020204" pitchFamily="34" charset="0"/>
              </a:rPr>
              <a:t>Ask simple, answerable questions</a:t>
            </a:r>
          </a:p>
          <a:p>
            <a:pPr marL="514350" indent="-514350">
              <a:buFont typeface="+mj-lt"/>
              <a:buAutoNum type="arabicPeriod"/>
            </a:pPr>
            <a:endParaRPr lang="en-US" dirty="0">
              <a:cs typeface="Arial" panose="020B0604020202020204" pitchFamily="34" charset="0"/>
            </a:endParaRPr>
          </a:p>
          <a:p>
            <a:pPr marL="514350" indent="-514350">
              <a:buFont typeface="+mj-lt"/>
              <a:buAutoNum type="arabicPeriod"/>
            </a:pPr>
            <a:r>
              <a:rPr lang="en-US" dirty="0">
                <a:cs typeface="Arial" panose="020B0604020202020204" pitchFamily="34" charset="0"/>
              </a:rPr>
              <a:t>Listen with your ears, eyes, and heart</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137</a:t>
            </a:fld>
            <a:endParaRPr lang="en-US" altLang="en-US"/>
          </a:p>
        </p:txBody>
      </p:sp>
    </p:spTree>
    <p:extLst>
      <p:ext uri="{BB962C8B-B14F-4D97-AF65-F5344CB8AC3E}">
        <p14:creationId xmlns:p14="http://schemas.microsoft.com/office/powerpoint/2010/main" val="32477799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Ten Tips for Communicating with a Person with Dementia</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startAt="6"/>
            </a:pPr>
            <a:endParaRPr lang="en-US" dirty="0" smtClean="0">
              <a:cs typeface="Arial" panose="020B0604020202020204" pitchFamily="34" charset="0"/>
            </a:endParaRPr>
          </a:p>
          <a:p>
            <a:pPr marL="514350" indent="-514350">
              <a:buFont typeface="+mj-lt"/>
              <a:buAutoNum type="arabicPeriod" startAt="6"/>
            </a:pPr>
            <a:r>
              <a:rPr lang="en-US" dirty="0" smtClean="0">
                <a:cs typeface="Arial" panose="020B0604020202020204" pitchFamily="34" charset="0"/>
              </a:rPr>
              <a:t>Break </a:t>
            </a:r>
            <a:r>
              <a:rPr lang="en-US" dirty="0">
                <a:cs typeface="Arial" panose="020B0604020202020204" pitchFamily="34" charset="0"/>
              </a:rPr>
              <a:t>down activities into a series of steps</a:t>
            </a:r>
          </a:p>
          <a:p>
            <a:pPr marL="514350" indent="-514350">
              <a:buFont typeface="+mj-lt"/>
              <a:buAutoNum type="arabicPeriod" startAt="6"/>
            </a:pPr>
            <a:endParaRPr lang="en-US" dirty="0">
              <a:cs typeface="Arial" panose="020B0604020202020204" pitchFamily="34" charset="0"/>
            </a:endParaRPr>
          </a:p>
          <a:p>
            <a:pPr marL="514350" indent="-514350">
              <a:buFont typeface="+mj-lt"/>
              <a:buAutoNum type="arabicPeriod" startAt="6"/>
            </a:pPr>
            <a:r>
              <a:rPr lang="en-US" dirty="0">
                <a:cs typeface="Arial" panose="020B0604020202020204" pitchFamily="34" charset="0"/>
              </a:rPr>
              <a:t>When the going gets tough, distract and redirect</a:t>
            </a:r>
          </a:p>
          <a:p>
            <a:pPr marL="514350" indent="-514350">
              <a:buFont typeface="+mj-lt"/>
              <a:buAutoNum type="arabicPeriod" startAt="6"/>
            </a:pPr>
            <a:endParaRPr lang="en-US" dirty="0">
              <a:cs typeface="Arial" panose="020B0604020202020204" pitchFamily="34" charset="0"/>
            </a:endParaRPr>
          </a:p>
          <a:p>
            <a:pPr marL="514350" indent="-514350">
              <a:buFont typeface="+mj-lt"/>
              <a:buAutoNum type="arabicPeriod" startAt="6"/>
            </a:pPr>
            <a:r>
              <a:rPr lang="en-US" dirty="0">
                <a:cs typeface="Arial" panose="020B0604020202020204" pitchFamily="34" charset="0"/>
              </a:rPr>
              <a:t>Respond with affection and reassurance</a:t>
            </a:r>
          </a:p>
          <a:p>
            <a:pPr marL="514350" indent="-514350">
              <a:buFont typeface="+mj-lt"/>
              <a:buAutoNum type="arabicPeriod" startAt="6"/>
            </a:pPr>
            <a:endParaRPr lang="en-US" dirty="0">
              <a:cs typeface="Arial" panose="020B0604020202020204" pitchFamily="34" charset="0"/>
            </a:endParaRPr>
          </a:p>
          <a:p>
            <a:pPr marL="514350" indent="-514350">
              <a:buFont typeface="+mj-lt"/>
              <a:buAutoNum type="arabicPeriod" startAt="6"/>
            </a:pPr>
            <a:r>
              <a:rPr lang="en-US" dirty="0">
                <a:cs typeface="Arial" panose="020B0604020202020204" pitchFamily="34" charset="0"/>
              </a:rPr>
              <a:t>Remember the good old days</a:t>
            </a:r>
          </a:p>
          <a:p>
            <a:pPr marL="514350" indent="-514350">
              <a:buFont typeface="+mj-lt"/>
              <a:buAutoNum type="arabicPeriod" startAt="6"/>
            </a:pPr>
            <a:endParaRPr lang="en-US" dirty="0">
              <a:cs typeface="Arial" panose="020B0604020202020204" pitchFamily="34" charset="0"/>
            </a:endParaRPr>
          </a:p>
          <a:p>
            <a:pPr marL="514350" indent="-514350">
              <a:buFont typeface="+mj-lt"/>
              <a:buAutoNum type="arabicPeriod" startAt="6"/>
            </a:pPr>
            <a:r>
              <a:rPr lang="en-US" dirty="0">
                <a:cs typeface="Arial" panose="020B0604020202020204" pitchFamily="34" charset="0"/>
              </a:rPr>
              <a:t>Maintain your sense of humor</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138</a:t>
            </a:fld>
            <a:endParaRPr lang="en-US" altLang="en-US"/>
          </a:p>
        </p:txBody>
      </p:sp>
    </p:spTree>
    <p:extLst>
      <p:ext uri="{BB962C8B-B14F-4D97-AF65-F5344CB8AC3E}">
        <p14:creationId xmlns:p14="http://schemas.microsoft.com/office/powerpoint/2010/main" val="5828289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ctr"/>
            <a:endParaRPr lang="en-US" b="1" dirty="0" smtClean="0">
              <a:cs typeface="Arial" panose="020B0604020202020204" pitchFamily="34" charset="0"/>
            </a:endParaRPr>
          </a:p>
          <a:p>
            <a:pPr algn="ctr"/>
            <a:endParaRPr lang="en-US" b="1" dirty="0">
              <a:cs typeface="Arial" panose="020B0604020202020204" pitchFamily="34" charset="0"/>
            </a:endParaRPr>
          </a:p>
          <a:p>
            <a:pPr marL="0" indent="0" algn="ctr">
              <a:buNone/>
            </a:pPr>
            <a:r>
              <a:rPr lang="en-US" b="1" dirty="0" smtClean="0">
                <a:cs typeface="Arial" panose="020B0604020202020204" pitchFamily="34" charset="0"/>
              </a:rPr>
              <a:t>When </a:t>
            </a:r>
            <a:r>
              <a:rPr lang="en-US" b="1" dirty="0">
                <a:cs typeface="Arial" panose="020B0604020202020204" pitchFamily="34" charset="0"/>
              </a:rPr>
              <a:t>working with individuals with dementia remember to be patient, use your self-control plan. Don’t take it personally – be empathetic. </a:t>
            </a:r>
            <a:endParaRPr lang="en-US" b="1" dirty="0" smtClean="0">
              <a:cs typeface="Arial" panose="020B0604020202020204" pitchFamily="34" charset="0"/>
            </a:endParaRPr>
          </a:p>
          <a:p>
            <a:pPr marL="0" indent="0" algn="ctr">
              <a:buNone/>
            </a:pPr>
            <a:r>
              <a:rPr lang="en-US" b="1" dirty="0" smtClean="0">
                <a:cs typeface="Arial" panose="020B0604020202020204" pitchFamily="34" charset="0"/>
              </a:rPr>
              <a:t>The </a:t>
            </a:r>
            <a:r>
              <a:rPr lang="en-US" b="1" dirty="0">
                <a:cs typeface="Arial" panose="020B0604020202020204" pitchFamily="34" charset="0"/>
              </a:rPr>
              <a:t>person with dementia is not doing “things” on purpose – it is not their choice but rather the illness taking over.</a:t>
            </a:r>
          </a:p>
          <a:p>
            <a:endParaRPr lang="en-US" dirty="0"/>
          </a:p>
        </p:txBody>
      </p:sp>
      <p:sp>
        <p:nvSpPr>
          <p:cNvPr id="4" name="Slide Number Placeholder 3"/>
          <p:cNvSpPr>
            <a:spLocks noGrp="1"/>
          </p:cNvSpPr>
          <p:nvPr>
            <p:ph type="sldNum" sz="quarter" idx="12"/>
          </p:nvPr>
        </p:nvSpPr>
        <p:spPr/>
        <p:txBody>
          <a:bodyPr/>
          <a:lstStyle/>
          <a:p>
            <a:fld id="{7B42D940-5D0D-4A82-8129-69D8706FB958}" type="slidenum">
              <a:rPr lang="en-US" altLang="en-US" smtClean="0"/>
              <a:pPr/>
              <a:t>139</a:t>
            </a:fld>
            <a:endParaRPr lang="en-US" altLang="en-US"/>
          </a:p>
        </p:txBody>
      </p:sp>
    </p:spTree>
    <p:extLst>
      <p:ext uri="{BB962C8B-B14F-4D97-AF65-F5344CB8AC3E}">
        <p14:creationId xmlns:p14="http://schemas.microsoft.com/office/powerpoint/2010/main" val="124301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smtClean="0"/>
              <a:t>Worker Responsibilities</a:t>
            </a:r>
          </a:p>
        </p:txBody>
      </p:sp>
      <p:sp>
        <p:nvSpPr>
          <p:cNvPr id="368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0D6B0CBA-476C-4D73-AB97-C6A063FCE962}" type="slidenum">
              <a:rPr lang="en-US" altLang="en-US" sz="1400">
                <a:solidFill>
                  <a:schemeClr val="tx2"/>
                </a:solidFill>
              </a:rPr>
              <a:pPr/>
              <a:t>14</a:t>
            </a:fld>
            <a:endParaRPr lang="en-US" altLang="en-US" sz="1400">
              <a:solidFill>
                <a:schemeClr val="tx2"/>
              </a:solidFill>
            </a:endParaRPr>
          </a:p>
        </p:txBody>
      </p:sp>
      <p:sp>
        <p:nvSpPr>
          <p:cNvPr id="4" name="Content Placeholder 3"/>
          <p:cNvSpPr>
            <a:spLocks noGrp="1"/>
          </p:cNvSpPr>
          <p:nvPr>
            <p:ph sz="quarter" idx="1"/>
          </p:nvPr>
        </p:nvSpPr>
        <p:spPr>
          <a:xfrm>
            <a:off x="457200" y="1219200"/>
            <a:ext cx="8229600" cy="4937125"/>
          </a:xfrm>
        </p:spPr>
        <p:txBody>
          <a:bodyPr>
            <a:normAutofit/>
          </a:bodyPr>
          <a:lstStyle/>
          <a:p>
            <a:pPr marL="0" indent="0">
              <a:buNone/>
            </a:pPr>
            <a:r>
              <a:rPr lang="en-US" sz="2400" b="1" dirty="0" smtClean="0">
                <a:ea typeface="ＭＳ Ｐゴシック" pitchFamily="-102" charset="-128"/>
              </a:rPr>
              <a:t>With </a:t>
            </a:r>
            <a:r>
              <a:rPr lang="en-US" sz="2400" b="1" dirty="0">
                <a:ea typeface="ＭＳ Ｐゴシック" pitchFamily="-102" charset="-128"/>
              </a:rPr>
              <a:t>rights come </a:t>
            </a:r>
            <a:r>
              <a:rPr lang="en-US" sz="2400" b="1" dirty="0" smtClean="0">
                <a:ea typeface="ＭＳ Ｐゴシック" pitchFamily="-102" charset="-128"/>
              </a:rPr>
              <a:t>responsibilities.</a:t>
            </a:r>
          </a:p>
          <a:p>
            <a:pPr marL="0" indent="0">
              <a:buNone/>
            </a:pPr>
            <a:endParaRPr lang="en-US" sz="1000" b="1" i="1" dirty="0" smtClean="0">
              <a:ea typeface="ＭＳ Ｐゴシック" pitchFamily="-102" charset="-128"/>
            </a:endParaRPr>
          </a:p>
          <a:p>
            <a:pPr marL="0" indent="0">
              <a:buNone/>
            </a:pPr>
            <a:r>
              <a:rPr lang="en-US" sz="2400" b="1" i="1" dirty="0" smtClean="0">
                <a:ea typeface="ＭＳ Ｐゴシック" pitchFamily="-102" charset="-128"/>
              </a:rPr>
              <a:t>The </a:t>
            </a:r>
            <a:r>
              <a:rPr lang="en-US" sz="2400" b="1" i="1" dirty="0">
                <a:ea typeface="ＭＳ Ｐゴシック" pitchFamily="-102" charset="-128"/>
              </a:rPr>
              <a:t>Occupational Health and Safety </a:t>
            </a:r>
            <a:r>
              <a:rPr lang="en-US" sz="2400" b="1" i="1" dirty="0" smtClean="0">
                <a:ea typeface="ＭＳ Ｐゴシック" pitchFamily="-102" charset="-128"/>
              </a:rPr>
              <a:t>Regulations, 2020,</a:t>
            </a:r>
            <a:r>
              <a:rPr lang="en-US" sz="2400" b="1" dirty="0" smtClean="0">
                <a:ea typeface="ＭＳ Ｐゴシック" pitchFamily="-102" charset="-128"/>
              </a:rPr>
              <a:t> </a:t>
            </a:r>
            <a:r>
              <a:rPr lang="en-US" sz="2400" b="1" dirty="0">
                <a:ea typeface="ＭＳ Ｐゴシック" pitchFamily="-102" charset="-128"/>
              </a:rPr>
              <a:t>sets out general duties that every worker must be responsible for:</a:t>
            </a:r>
            <a:endParaRPr lang="en-CA" sz="2400" b="1" dirty="0">
              <a:ea typeface="ＭＳ Ｐゴシック" pitchFamily="-102" charset="-128"/>
            </a:endParaRPr>
          </a:p>
          <a:p>
            <a:pPr marL="171450" lvl="0" indent="-171450">
              <a:buFont typeface="Wingdings" panose="05000000000000000000" pitchFamily="2" charset="2"/>
              <a:buChar char="§"/>
            </a:pPr>
            <a:r>
              <a:rPr lang="en-US" sz="2000" dirty="0" smtClean="0">
                <a:ea typeface="ＭＳ Ｐゴシック" pitchFamily="-102" charset="-128"/>
              </a:rPr>
              <a:t>protect </a:t>
            </a:r>
            <a:r>
              <a:rPr lang="en-US" sz="2000" dirty="0">
                <a:ea typeface="ＭＳ Ｐゴシック" pitchFamily="-102" charset="-128"/>
              </a:rPr>
              <a:t>his or her health and safety and the health and safety of other workers who may be affected by his or her acts or omissions</a:t>
            </a:r>
            <a:endParaRPr lang="en-CA" sz="2000" dirty="0">
              <a:ea typeface="ＭＳ Ｐゴシック" pitchFamily="-102" charset="-128"/>
            </a:endParaRPr>
          </a:p>
          <a:p>
            <a:pPr marL="171450" lvl="0" indent="-171450">
              <a:buFont typeface="Wingdings" panose="05000000000000000000" pitchFamily="2" charset="2"/>
              <a:buChar char="§"/>
            </a:pPr>
            <a:r>
              <a:rPr lang="en-US" sz="2000" dirty="0">
                <a:ea typeface="ＭＳ Ｐゴシック" pitchFamily="-102" charset="-128"/>
              </a:rPr>
              <a:t>refraining from causing or participating in the harassment of another worker</a:t>
            </a:r>
            <a:endParaRPr lang="en-CA" sz="2000" dirty="0">
              <a:ea typeface="ＭＳ Ｐゴシック" pitchFamily="-102" charset="-128"/>
            </a:endParaRPr>
          </a:p>
          <a:p>
            <a:pPr marL="171450" lvl="0" indent="-171450">
              <a:buFont typeface="Wingdings" panose="05000000000000000000" pitchFamily="2" charset="2"/>
              <a:buChar char="§"/>
            </a:pPr>
            <a:r>
              <a:rPr lang="en-US" sz="2000" dirty="0">
                <a:ea typeface="ＭＳ Ｐゴシック" pitchFamily="-102" charset="-128"/>
              </a:rPr>
              <a:t>co-operating </a:t>
            </a:r>
            <a:endParaRPr lang="en-US" sz="2000" dirty="0" smtClean="0">
              <a:ea typeface="ＭＳ Ｐゴシック" pitchFamily="-102" charset="-128"/>
            </a:endParaRPr>
          </a:p>
          <a:p>
            <a:pPr marL="171450" lvl="0" indent="-171450">
              <a:buFont typeface="Wingdings" panose="05000000000000000000" pitchFamily="2" charset="2"/>
              <a:buChar char="§"/>
            </a:pPr>
            <a:r>
              <a:rPr lang="en-US" sz="2000" dirty="0" smtClean="0">
                <a:ea typeface="ＭＳ Ｐゴシック" pitchFamily="-102" charset="-128"/>
              </a:rPr>
              <a:t>complying </a:t>
            </a:r>
            <a:r>
              <a:rPr lang="en-US" sz="2000" dirty="0">
                <a:ea typeface="ＭＳ Ｐゴシック" pitchFamily="-102" charset="-128"/>
              </a:rPr>
              <a:t>with the Act and the regulations</a:t>
            </a:r>
            <a:endParaRPr lang="en-CA" sz="2000" dirty="0">
              <a:ea typeface="ＭＳ Ｐゴシック" pitchFamily="-102" charset="-128"/>
            </a:endParaRPr>
          </a:p>
          <a:p>
            <a:pPr marL="171450" lvl="0" indent="-171450">
              <a:buFont typeface="Wingdings" panose="05000000000000000000" pitchFamily="2" charset="2"/>
              <a:buChar char="§"/>
            </a:pPr>
            <a:r>
              <a:rPr lang="en-US" sz="2000" dirty="0">
                <a:ea typeface="ＭＳ Ｐゴシック" pitchFamily="-102" charset="-128"/>
              </a:rPr>
              <a:t>using the safeguards, safety appliances and personal protective equipment </a:t>
            </a:r>
            <a:endParaRPr lang="en-US" sz="2000" dirty="0" smtClean="0">
              <a:ea typeface="ＭＳ Ｐゴシック" pitchFamily="-102" charset="-128"/>
            </a:endParaRPr>
          </a:p>
          <a:p>
            <a:pPr marL="171450" lvl="0" indent="-171450">
              <a:buFont typeface="Wingdings" panose="05000000000000000000" pitchFamily="2" charset="2"/>
              <a:buChar char="§"/>
            </a:pPr>
            <a:r>
              <a:rPr lang="en-US" sz="2000" dirty="0" smtClean="0">
                <a:ea typeface="ＭＳ Ｐゴシック" pitchFamily="-102" charset="-128"/>
              </a:rPr>
              <a:t>following </a:t>
            </a:r>
            <a:r>
              <a:rPr lang="en-US" sz="2000" dirty="0">
                <a:ea typeface="ＭＳ Ｐゴシック" pitchFamily="-102" charset="-128"/>
              </a:rPr>
              <a:t>the safe work practices and </a:t>
            </a:r>
            <a:r>
              <a:rPr lang="en-US" sz="2000" dirty="0" smtClean="0">
                <a:ea typeface="ＭＳ Ｐゴシック" pitchFamily="-102" charset="-128"/>
              </a:rPr>
              <a:t>procedures</a:t>
            </a:r>
            <a:endParaRPr lang="en-CA" altLang="en-US" sz="2000" dirty="0" smtClean="0"/>
          </a:p>
        </p:txBody>
      </p:sp>
    </p:spTree>
    <p:extLst>
      <p:ext uri="{BB962C8B-B14F-4D97-AF65-F5344CB8AC3E}">
        <p14:creationId xmlns:p14="http://schemas.microsoft.com/office/powerpoint/2010/main" val="1618337543"/>
      </p:ext>
    </p:extLst>
  </p:cSld>
  <p:clrMapOvr>
    <a:masterClrMapping/>
  </p:clrMapOvr>
  <p:transition spd="slow">
    <p:push di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altLang="en-US" smtClean="0"/>
              <a:t>Intermediate Program</a:t>
            </a:r>
          </a:p>
        </p:txBody>
      </p:sp>
      <p:sp>
        <p:nvSpPr>
          <p:cNvPr id="78852" name="Rectangle 3"/>
          <p:cNvSpPr>
            <a:spLocks noGrp="1" noChangeArrowheads="1"/>
          </p:cNvSpPr>
          <p:nvPr>
            <p:ph type="body" idx="1"/>
          </p:nvPr>
        </p:nvSpPr>
        <p:spPr/>
        <p:txBody>
          <a:bodyPr>
            <a:normAutofit/>
          </a:bodyPr>
          <a:lstStyle/>
          <a:p>
            <a:pPr eaLnBrk="1" fontAlgn="auto" hangingPunct="1">
              <a:spcBef>
                <a:spcPts val="580"/>
              </a:spcBef>
              <a:spcAft>
                <a:spcPts val="0"/>
              </a:spcAft>
              <a:buFont typeface="Wingdings 2"/>
              <a:buNone/>
              <a:defRPr/>
            </a:pPr>
            <a:r>
              <a:rPr lang="en-US" altLang="en-US" dirty="0" smtClean="0"/>
              <a:t>A Fit for Training declaration must be signed by each participant prior to proceeding</a:t>
            </a:r>
          </a:p>
          <a:p>
            <a:pPr eaLnBrk="1" fontAlgn="auto" hangingPunct="1">
              <a:spcBef>
                <a:spcPts val="580"/>
              </a:spcBef>
              <a:spcAft>
                <a:spcPts val="0"/>
              </a:spcAft>
              <a:buFont typeface="Wingdings 2"/>
              <a:buNone/>
              <a:defRPr/>
            </a:pPr>
            <a:endParaRPr lang="en-US" altLang="en-US" dirty="0" smtClean="0"/>
          </a:p>
          <a:p>
            <a:pPr eaLnBrk="1" fontAlgn="auto" hangingPunct="1">
              <a:spcBef>
                <a:spcPts val="580"/>
              </a:spcBef>
              <a:spcAft>
                <a:spcPts val="0"/>
              </a:spcAft>
              <a:buFont typeface="Wingdings 2"/>
              <a:buNone/>
              <a:defRPr/>
            </a:pPr>
            <a:endParaRPr lang="en-US" altLang="en-US" dirty="0" smtClean="0"/>
          </a:p>
        </p:txBody>
      </p:sp>
      <p:sp>
        <p:nvSpPr>
          <p:cNvPr id="2119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5A33451E-E0A5-404F-B576-FA6D5490BB0C}" type="slidenum">
              <a:rPr lang="en-US" altLang="en-US" sz="1400">
                <a:solidFill>
                  <a:schemeClr val="tx2"/>
                </a:solidFill>
              </a:rPr>
              <a:pPr/>
              <a:t>140</a:t>
            </a:fld>
            <a:endParaRPr lang="en-US" altLang="en-US" sz="1400">
              <a:solidFill>
                <a:schemeClr val="tx2"/>
              </a:solidFill>
            </a:endParaRPr>
          </a:p>
        </p:txBody>
      </p:sp>
    </p:spTree>
  </p:cSld>
  <p:clrMapOvr>
    <a:masterClrMapping/>
  </p:clrMapOvr>
  <p:transition spd="slow">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4"/>
          <p:cNvSpPr>
            <a:spLocks noGrp="1"/>
          </p:cNvSpPr>
          <p:nvPr>
            <p:ph type="title"/>
          </p:nvPr>
        </p:nvSpPr>
        <p:spPr/>
        <p:txBody>
          <a:bodyPr/>
          <a:lstStyle/>
          <a:p>
            <a:pPr eaLnBrk="1" hangingPunct="1"/>
            <a:r>
              <a:rPr lang="en-US" altLang="en-US" smtClean="0"/>
              <a:t>Fit for Training</a:t>
            </a:r>
          </a:p>
        </p:txBody>
      </p:sp>
      <p:sp>
        <p:nvSpPr>
          <p:cNvPr id="2129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4D673F4-E1C6-4BDC-ACF3-9B2F3D5AFE56}" type="slidenum">
              <a:rPr lang="en-US" altLang="en-US" sz="1400">
                <a:solidFill>
                  <a:schemeClr val="tx2"/>
                </a:solidFill>
              </a:rPr>
              <a:pPr/>
              <a:t>141</a:t>
            </a:fld>
            <a:endParaRPr lang="en-US" altLang="en-US" sz="1400">
              <a:solidFill>
                <a:schemeClr val="tx2"/>
              </a:solidFill>
            </a:endParaRPr>
          </a:p>
        </p:txBody>
      </p:sp>
      <p:sp>
        <p:nvSpPr>
          <p:cNvPr id="212996" name="Content Placeholder 5"/>
          <p:cNvSpPr>
            <a:spLocks noGrp="1"/>
          </p:cNvSpPr>
          <p:nvPr>
            <p:ph sz="quarter" idx="1"/>
          </p:nvPr>
        </p:nvSpPr>
        <p:spPr>
          <a:xfrm>
            <a:off x="457200" y="1219200"/>
            <a:ext cx="8229600" cy="4937125"/>
          </a:xfrm>
        </p:spPr>
        <p:txBody>
          <a:bodyPr/>
          <a:lstStyle/>
          <a:p>
            <a:pPr eaLnBrk="1" hangingPunct="1"/>
            <a:r>
              <a:rPr lang="en-US" altLang="en-US" smtClean="0"/>
              <a:t>Please sign the Fit for Training declaration and give it to the trainer.</a:t>
            </a:r>
          </a:p>
          <a:p>
            <a:pPr eaLnBrk="1" hangingPunct="1"/>
            <a:r>
              <a:rPr lang="en-US" altLang="en-US" smtClean="0"/>
              <a:t>Inform your facilitator of any injuries or physical limitations.</a:t>
            </a:r>
          </a:p>
        </p:txBody>
      </p:sp>
      <p:pic>
        <p:nvPicPr>
          <p:cNvPr id="212997" name="Picture 5" descr="C:\Users\jcollier\Local Settings\Temporary Internet Files\Content.IE5\XCFZY5SP\contrac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24200"/>
            <a:ext cx="52197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r>
              <a:rPr lang="en-US" altLang="en-US" smtClean="0"/>
              <a:t>Principles of Evasion</a:t>
            </a:r>
          </a:p>
        </p:txBody>
      </p:sp>
      <p:sp>
        <p:nvSpPr>
          <p:cNvPr id="2140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569A8FA5-F09A-4AE1-AB73-D4F6BBA17EE7}" type="slidenum">
              <a:rPr lang="en-US" altLang="en-US" sz="1400">
                <a:solidFill>
                  <a:schemeClr val="tx2"/>
                </a:solidFill>
              </a:rPr>
              <a:pPr/>
              <a:t>142</a:t>
            </a:fld>
            <a:endParaRPr lang="en-US" altLang="en-US" sz="1400">
              <a:solidFill>
                <a:schemeClr val="tx2"/>
              </a:solidFill>
            </a:endParaRPr>
          </a:p>
        </p:txBody>
      </p:sp>
      <p:sp>
        <p:nvSpPr>
          <p:cNvPr id="214020" name="Rectangle 3"/>
          <p:cNvSpPr>
            <a:spLocks noGrp="1" noChangeArrowheads="1"/>
          </p:cNvSpPr>
          <p:nvPr>
            <p:ph sz="quarter" idx="1"/>
          </p:nvPr>
        </p:nvSpPr>
        <p:spPr>
          <a:xfrm>
            <a:off x="457200" y="1219200"/>
            <a:ext cx="8229600" cy="4937125"/>
          </a:xfrm>
        </p:spPr>
        <p:txBody>
          <a:bodyPr/>
          <a:lstStyle/>
          <a:p>
            <a:pPr eaLnBrk="1" hangingPunct="1"/>
            <a:r>
              <a:rPr lang="en-US" altLang="en-US" sz="2400" smtClean="0"/>
              <a:t>Keep talking</a:t>
            </a:r>
          </a:p>
          <a:p>
            <a:pPr eaLnBrk="1" hangingPunct="1"/>
            <a:r>
              <a:rPr lang="en-US" altLang="en-US" sz="2400" smtClean="0"/>
              <a:t>Stay out of the way</a:t>
            </a:r>
          </a:p>
          <a:p>
            <a:pPr eaLnBrk="1" hangingPunct="1"/>
            <a:r>
              <a:rPr lang="en-US" altLang="en-US" sz="2400" smtClean="0"/>
              <a:t>Get out of the way</a:t>
            </a:r>
          </a:p>
          <a:p>
            <a:pPr eaLnBrk="1" hangingPunct="1"/>
            <a:r>
              <a:rPr lang="en-US" altLang="en-US" sz="2400" smtClean="0"/>
              <a:t>Cover up</a:t>
            </a:r>
          </a:p>
          <a:p>
            <a:pPr eaLnBrk="1" hangingPunct="1"/>
            <a:r>
              <a:rPr lang="en-US" altLang="en-US" sz="2400" smtClean="0"/>
              <a:t>Deflect blows and kicks</a:t>
            </a:r>
          </a:p>
          <a:p>
            <a:pPr eaLnBrk="1" hangingPunct="1"/>
            <a:r>
              <a:rPr lang="en-US" altLang="en-US" sz="2400" smtClean="0"/>
              <a:t>Call for HELP!</a:t>
            </a:r>
          </a:p>
          <a:p>
            <a:pPr eaLnBrk="1" hangingPunct="1"/>
            <a:r>
              <a:rPr lang="en-US" altLang="en-US" sz="2400" smtClean="0"/>
              <a:t>Be patient</a:t>
            </a:r>
          </a:p>
          <a:p>
            <a:pPr eaLnBrk="1" hangingPunct="1"/>
            <a:r>
              <a:rPr lang="en-US" altLang="en-US" sz="2400" smtClean="0"/>
              <a:t>Control yourself</a:t>
            </a:r>
          </a:p>
          <a:p>
            <a:pPr eaLnBrk="1" hangingPunct="1"/>
            <a:r>
              <a:rPr lang="en-US" altLang="en-US" sz="2400" smtClean="0"/>
              <a:t>Roll with the punch</a:t>
            </a:r>
          </a:p>
          <a:p>
            <a:pPr eaLnBrk="1" hangingPunct="1"/>
            <a:r>
              <a:rPr lang="en-US" altLang="en-US" sz="2400" smtClean="0"/>
              <a:t>Escape holding assaults</a:t>
            </a:r>
          </a:p>
        </p:txBody>
      </p:sp>
    </p:spTree>
  </p:cSld>
  <p:clrMapOvr>
    <a:masterClrMapping/>
  </p:clrMapOvr>
  <p:transition spd="slow">
    <p:push di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altLang="en-US" smtClean="0"/>
              <a:t>Captures</a:t>
            </a:r>
          </a:p>
        </p:txBody>
      </p:sp>
      <p:sp>
        <p:nvSpPr>
          <p:cNvPr id="2150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C1281F7-073D-4F81-BC50-2B4933E847EA}" type="slidenum">
              <a:rPr lang="en-US" altLang="en-US" sz="1400">
                <a:solidFill>
                  <a:schemeClr val="tx2"/>
                </a:solidFill>
              </a:rPr>
              <a:pPr/>
              <a:t>143</a:t>
            </a:fld>
            <a:endParaRPr lang="en-US" altLang="en-US" sz="1400">
              <a:solidFill>
                <a:schemeClr val="tx2"/>
              </a:solidFill>
            </a:endParaRPr>
          </a:p>
        </p:txBody>
      </p:sp>
      <p:sp>
        <p:nvSpPr>
          <p:cNvPr id="215044" name="Rectangle 3"/>
          <p:cNvSpPr>
            <a:spLocks noGrp="1" noChangeArrowheads="1"/>
          </p:cNvSpPr>
          <p:nvPr>
            <p:ph sz="quarter" idx="1"/>
          </p:nvPr>
        </p:nvSpPr>
        <p:spPr>
          <a:xfrm>
            <a:off x="457200" y="1600200"/>
            <a:ext cx="3771900" cy="4525963"/>
          </a:xfrm>
        </p:spPr>
        <p:txBody>
          <a:bodyPr/>
          <a:lstStyle/>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Always move toward the</a:t>
            </a:r>
          </a:p>
          <a:p>
            <a:pPr eaLnBrk="1" hangingPunct="1">
              <a:buFontTx/>
              <a:buNone/>
            </a:pPr>
            <a:r>
              <a:rPr lang="en-US" altLang="en-US" smtClean="0"/>
              <a:t>Point of Capture</a:t>
            </a:r>
          </a:p>
          <a:p>
            <a:pPr eaLnBrk="1" hangingPunct="1"/>
            <a:endParaRPr lang="en-US" altLang="en-US" smtClean="0"/>
          </a:p>
          <a:p>
            <a:pPr eaLnBrk="1" hangingPunct="1"/>
            <a:endParaRPr lang="en-US" altLang="en-US" smtClean="0"/>
          </a:p>
        </p:txBody>
      </p:sp>
      <p:sp>
        <p:nvSpPr>
          <p:cNvPr id="215045" name="Oval 5"/>
          <p:cNvSpPr>
            <a:spLocks noChangeArrowheads="1"/>
          </p:cNvSpPr>
          <p:nvPr/>
        </p:nvSpPr>
        <p:spPr bwMode="auto">
          <a:xfrm>
            <a:off x="5715000" y="2895600"/>
            <a:ext cx="2209800" cy="21336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endParaRPr lang="en-US" altLang="en-US"/>
          </a:p>
        </p:txBody>
      </p:sp>
      <p:sp>
        <p:nvSpPr>
          <p:cNvPr id="215046" name="Text Box 6"/>
          <p:cNvSpPr txBox="1">
            <a:spLocks noChangeArrowheads="1"/>
          </p:cNvSpPr>
          <p:nvPr/>
        </p:nvSpPr>
        <p:spPr bwMode="auto">
          <a:xfrm>
            <a:off x="6019800" y="3505200"/>
            <a:ext cx="1676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pPr>
              <a:spcBef>
                <a:spcPct val="50000"/>
              </a:spcBef>
            </a:pPr>
            <a:r>
              <a:rPr lang="en-US" altLang="en-US" sz="2800" b="1">
                <a:solidFill>
                  <a:schemeClr val="bg2"/>
                </a:solidFill>
                <a:latin typeface="Abadi MT Condensed Extra Bold" pitchFamily="34" charset="0"/>
              </a:rPr>
              <a:t>Point of Capture</a:t>
            </a:r>
          </a:p>
        </p:txBody>
      </p:sp>
      <p:sp>
        <p:nvSpPr>
          <p:cNvPr id="77831" name="Line 7"/>
          <p:cNvSpPr>
            <a:spLocks noChangeShapeType="1"/>
          </p:cNvSpPr>
          <p:nvPr/>
        </p:nvSpPr>
        <p:spPr bwMode="auto">
          <a:xfrm>
            <a:off x="4419600" y="3886200"/>
            <a:ext cx="1143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 calcmode="lin" valueType="num">
                                      <p:cBhvr additive="base">
                                        <p:cTn id="7" dur="500" fill="hold"/>
                                        <p:tgtEl>
                                          <p:spTgt spid="77831"/>
                                        </p:tgtEl>
                                        <p:attrNameLst>
                                          <p:attrName>ppt_x</p:attrName>
                                        </p:attrNameLst>
                                      </p:cBhvr>
                                      <p:tavLst>
                                        <p:tav tm="0">
                                          <p:val>
                                            <p:strVal val="0-#ppt_w/2"/>
                                          </p:val>
                                        </p:tav>
                                        <p:tav tm="100000">
                                          <p:val>
                                            <p:strVal val="#ppt_x"/>
                                          </p:val>
                                        </p:tav>
                                      </p:tavLst>
                                    </p:anim>
                                    <p:anim calcmode="lin" valueType="num">
                                      <p:cBhvr additive="base">
                                        <p:cTn id="8" dur="500" fill="hold"/>
                                        <p:tgtEl>
                                          <p:spTgt spid="778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p:cNvSpPr>
            <a:spLocks noGrp="1"/>
          </p:cNvSpPr>
          <p:nvPr>
            <p:ph type="title"/>
          </p:nvPr>
        </p:nvSpPr>
        <p:spPr/>
        <p:txBody>
          <a:bodyPr/>
          <a:lstStyle/>
          <a:p>
            <a:pPr eaLnBrk="1" hangingPunct="1"/>
            <a:r>
              <a:rPr lang="en-US" altLang="en-US" smtClean="0"/>
              <a:t>Principles of Practicing	</a:t>
            </a:r>
          </a:p>
        </p:txBody>
      </p:sp>
      <p:sp>
        <p:nvSpPr>
          <p:cNvPr id="2160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016708A7-89A5-4603-A6AF-B91992936F41}" type="slidenum">
              <a:rPr lang="en-US" altLang="en-US" sz="1400">
                <a:solidFill>
                  <a:schemeClr val="tx2"/>
                </a:solidFill>
              </a:rPr>
              <a:pPr/>
              <a:t>144</a:t>
            </a:fld>
            <a:endParaRPr lang="en-US" altLang="en-US" sz="1400">
              <a:solidFill>
                <a:schemeClr val="tx2"/>
              </a:solidFill>
            </a:endParaRPr>
          </a:p>
        </p:txBody>
      </p:sp>
      <p:sp>
        <p:nvSpPr>
          <p:cNvPr id="4" name="Content Placeholder 3"/>
          <p:cNvSpPr>
            <a:spLocks noGrp="1"/>
          </p:cNvSpPr>
          <p:nvPr>
            <p:ph sz="quarter" idx="1"/>
          </p:nvPr>
        </p:nvSpPr>
        <p:spPr>
          <a:xfrm>
            <a:off x="457200" y="1219200"/>
            <a:ext cx="8229600" cy="4937125"/>
          </a:xfrm>
        </p:spPr>
        <p:txBody>
          <a:bodyPr>
            <a:normAutofit fontScale="92500" lnSpcReduction="20000"/>
          </a:bodyPr>
          <a:lstStyle/>
          <a:p>
            <a:pPr marL="274320" indent="-274320" eaLnBrk="1" fontAlgn="auto" hangingPunct="1">
              <a:spcAft>
                <a:spcPts val="0"/>
              </a:spcAft>
              <a:buFont typeface="Wingdings 3"/>
              <a:buChar char=""/>
              <a:defRPr/>
            </a:pPr>
            <a:r>
              <a:rPr lang="en-US" dirty="0" smtClean="0"/>
              <a:t>For each of the moves, I will be demonstrating first and then you will be practicing with your partner while I observe each of you.</a:t>
            </a:r>
          </a:p>
          <a:p>
            <a:pPr marL="0" indent="0" eaLnBrk="1" fontAlgn="auto" hangingPunct="1">
              <a:spcAft>
                <a:spcPts val="0"/>
              </a:spcAft>
              <a:buFont typeface="Wingdings 3"/>
              <a:buNone/>
              <a:defRPr/>
            </a:pPr>
            <a:endParaRPr lang="en-US" dirty="0" smtClean="0"/>
          </a:p>
          <a:p>
            <a:pPr marL="274320" indent="-274320" eaLnBrk="1" fontAlgn="auto" hangingPunct="1">
              <a:spcAft>
                <a:spcPts val="0"/>
              </a:spcAft>
              <a:buFont typeface="Wingdings 3"/>
              <a:buChar char=""/>
              <a:defRPr/>
            </a:pPr>
            <a:r>
              <a:rPr lang="en-US" dirty="0" smtClean="0"/>
              <a:t>If there is a question about a similar assault that is not listed – please let the trainer know and we will try to answer it the best that we can.</a:t>
            </a:r>
          </a:p>
          <a:p>
            <a:pPr marL="274320" indent="-274320" eaLnBrk="1" fontAlgn="auto" hangingPunct="1">
              <a:spcAft>
                <a:spcPts val="0"/>
              </a:spcAft>
              <a:buFont typeface="Wingdings 3"/>
              <a:buChar char=""/>
              <a:defRPr/>
            </a:pPr>
            <a:endParaRPr lang="en-US" dirty="0"/>
          </a:p>
          <a:p>
            <a:pPr marL="274320" indent="-274320" eaLnBrk="1" fontAlgn="auto" hangingPunct="1">
              <a:spcAft>
                <a:spcPts val="0"/>
              </a:spcAft>
              <a:buFont typeface="Wingdings 3"/>
              <a:buChar char=""/>
              <a:defRPr/>
            </a:pPr>
            <a:r>
              <a:rPr lang="en-US" dirty="0" smtClean="0"/>
              <a:t>We do not want to be injured in class:</a:t>
            </a:r>
          </a:p>
          <a:p>
            <a:pPr marL="548640" lvl="1" indent="-274320" eaLnBrk="1" fontAlgn="auto" hangingPunct="1">
              <a:spcAft>
                <a:spcPts val="0"/>
              </a:spcAft>
              <a:buFont typeface="Wingdings 3"/>
              <a:buChar char=""/>
              <a:defRPr/>
            </a:pPr>
            <a:r>
              <a:rPr lang="en-US" dirty="0" smtClean="0"/>
              <a:t>If I ask you to stop – stop immediately.</a:t>
            </a:r>
          </a:p>
          <a:p>
            <a:pPr marL="548640" lvl="1" indent="-274320" eaLnBrk="1" fontAlgn="auto" hangingPunct="1">
              <a:spcAft>
                <a:spcPts val="0"/>
              </a:spcAft>
              <a:buFont typeface="Wingdings 3"/>
              <a:buChar char=""/>
              <a:defRPr/>
            </a:pPr>
            <a:r>
              <a:rPr lang="en-US" dirty="0" smtClean="0"/>
              <a:t>Inform your partner of what you will be trying to do.</a:t>
            </a:r>
          </a:p>
          <a:p>
            <a:pPr marL="548640" lvl="1" indent="-274320" eaLnBrk="1" fontAlgn="auto" hangingPunct="1">
              <a:spcAft>
                <a:spcPts val="0"/>
              </a:spcAft>
              <a:buFont typeface="Wingdings 3"/>
              <a:buChar char=""/>
              <a:defRPr/>
            </a:pPr>
            <a:r>
              <a:rPr lang="en-US" dirty="0" smtClean="0"/>
              <a:t>MOVE SLOWLY.</a:t>
            </a:r>
          </a:p>
          <a:p>
            <a:pPr marL="548640" lvl="1" indent="-274320" eaLnBrk="1" fontAlgn="auto" hangingPunct="1">
              <a:spcAft>
                <a:spcPts val="0"/>
              </a:spcAft>
              <a:buFont typeface="Wingdings 3"/>
              <a:buChar char=""/>
              <a:defRPr/>
            </a:pPr>
            <a:r>
              <a:rPr lang="en-US" dirty="0" smtClean="0"/>
              <a:t>This is not a game or a strength contest.</a:t>
            </a:r>
          </a:p>
          <a:p>
            <a:pPr marL="548640" lvl="1" indent="-274320" eaLnBrk="1" fontAlgn="auto" hangingPunct="1">
              <a:spcAft>
                <a:spcPts val="0"/>
              </a:spcAft>
              <a:buFont typeface="Wingdings 3"/>
              <a:buChar char=""/>
              <a:defRPr/>
            </a:pPr>
            <a:r>
              <a:rPr lang="en-US" dirty="0" smtClean="0"/>
              <a:t>If you are feeling pain or exhaustion, please stop practicing and let me (trainer/s) know.</a:t>
            </a:r>
          </a:p>
          <a:p>
            <a:pPr marL="274320" lvl="1" indent="0" eaLnBrk="1" fontAlgn="auto" hangingPunct="1">
              <a:spcAft>
                <a:spcPts val="0"/>
              </a:spcAft>
              <a:buFont typeface="Wingdings 3"/>
              <a:buNone/>
              <a:defRPr/>
            </a:pPr>
            <a:endParaRPr lang="en-US" dirty="0"/>
          </a:p>
        </p:txBody>
      </p:sp>
    </p:spTree>
  </p:cSld>
  <p:clrMapOvr>
    <a:masterClrMapping/>
  </p:clrMapOvr>
  <p:transition spd="slow">
    <p:push di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altLang="en-US" dirty="0" smtClean="0"/>
              <a:t>Mobility and Warm-up Activities</a:t>
            </a:r>
          </a:p>
        </p:txBody>
      </p:sp>
      <p:sp>
        <p:nvSpPr>
          <p:cNvPr id="21709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1A0AB41F-221F-482D-B3D8-AFB635FBE155}" type="slidenum">
              <a:rPr lang="en-US" altLang="en-US" sz="1400">
                <a:solidFill>
                  <a:schemeClr val="tx2"/>
                </a:solidFill>
              </a:rPr>
              <a:pPr/>
              <a:t>145</a:t>
            </a:fld>
            <a:endParaRPr lang="en-US" altLang="en-US" sz="1400">
              <a:solidFill>
                <a:schemeClr val="tx2"/>
              </a:solidFill>
            </a:endParaRPr>
          </a:p>
        </p:txBody>
      </p:sp>
      <p:sp>
        <p:nvSpPr>
          <p:cNvPr id="217092" name="Rectangle 3"/>
          <p:cNvSpPr>
            <a:spLocks noGrp="1" noChangeArrowheads="1"/>
          </p:cNvSpPr>
          <p:nvPr>
            <p:ph sz="quarter" idx="1"/>
          </p:nvPr>
        </p:nvSpPr>
        <p:spPr>
          <a:xfrm>
            <a:off x="457200" y="1219200"/>
            <a:ext cx="8229600" cy="4937125"/>
          </a:xfrm>
        </p:spPr>
        <p:txBody>
          <a:bodyPr/>
          <a:lstStyle/>
          <a:p>
            <a:pPr eaLnBrk="1" hangingPunct="1">
              <a:spcBef>
                <a:spcPts val="575"/>
              </a:spcBef>
              <a:buFont typeface="Wingdings 2" pitchFamily="18" charset="2"/>
              <a:buChar char=""/>
            </a:pPr>
            <a:r>
              <a:rPr lang="en-US" altLang="en-US" dirty="0" smtClean="0"/>
              <a:t>Stance</a:t>
            </a:r>
          </a:p>
          <a:p>
            <a:pPr eaLnBrk="1" hangingPunct="1">
              <a:spcBef>
                <a:spcPts val="575"/>
              </a:spcBef>
              <a:buFont typeface="Wingdings 2" pitchFamily="18" charset="2"/>
              <a:buChar char=""/>
            </a:pPr>
            <a:r>
              <a:rPr lang="en-US" altLang="en-US" dirty="0" smtClean="0"/>
              <a:t>Deep Breathing</a:t>
            </a:r>
          </a:p>
          <a:p>
            <a:pPr eaLnBrk="1" hangingPunct="1">
              <a:spcBef>
                <a:spcPts val="575"/>
              </a:spcBef>
              <a:buFont typeface="Wingdings 2" pitchFamily="18" charset="2"/>
              <a:buChar char=""/>
            </a:pPr>
            <a:r>
              <a:rPr lang="en-US" altLang="en-US" dirty="0" smtClean="0"/>
              <a:t>Neck Mobility</a:t>
            </a:r>
          </a:p>
          <a:p>
            <a:pPr eaLnBrk="1" hangingPunct="1">
              <a:spcBef>
                <a:spcPts val="575"/>
              </a:spcBef>
              <a:buFont typeface="Wingdings 2" pitchFamily="18" charset="2"/>
              <a:buChar char=""/>
            </a:pPr>
            <a:r>
              <a:rPr lang="en-US" altLang="en-US" dirty="0" smtClean="0"/>
              <a:t>Shoulder Rolls</a:t>
            </a:r>
          </a:p>
          <a:p>
            <a:pPr eaLnBrk="1" hangingPunct="1">
              <a:spcBef>
                <a:spcPts val="575"/>
              </a:spcBef>
              <a:buFont typeface="Wingdings 2" pitchFamily="18" charset="2"/>
              <a:buChar char=""/>
            </a:pPr>
            <a:r>
              <a:rPr lang="en-US" altLang="en-US" dirty="0" smtClean="0"/>
              <a:t>Heel Lifts</a:t>
            </a:r>
          </a:p>
          <a:p>
            <a:pPr eaLnBrk="1" hangingPunct="1">
              <a:spcBef>
                <a:spcPts val="575"/>
              </a:spcBef>
              <a:buFont typeface="Wingdings 2" pitchFamily="18" charset="2"/>
              <a:buChar char=""/>
            </a:pPr>
            <a:r>
              <a:rPr lang="en-US" altLang="en-US" dirty="0" smtClean="0"/>
              <a:t>Balance</a:t>
            </a:r>
          </a:p>
          <a:p>
            <a:pPr eaLnBrk="1" hangingPunct="1">
              <a:spcBef>
                <a:spcPts val="575"/>
              </a:spcBef>
              <a:buFont typeface="Wingdings 2" pitchFamily="18" charset="2"/>
              <a:buChar char=""/>
            </a:pPr>
            <a:r>
              <a:rPr lang="en-US" altLang="en-US" dirty="0" smtClean="0"/>
              <a:t>Crouch</a:t>
            </a:r>
          </a:p>
          <a:p>
            <a:pPr eaLnBrk="1" hangingPunct="1">
              <a:spcBef>
                <a:spcPts val="575"/>
              </a:spcBef>
              <a:buFont typeface="Wingdings 2" pitchFamily="18" charset="2"/>
              <a:buChar char=""/>
            </a:pPr>
            <a:r>
              <a:rPr lang="en-US" altLang="en-US" dirty="0" smtClean="0"/>
              <a:t>Sidesteps and </a:t>
            </a:r>
            <a:r>
              <a:rPr lang="en-US" altLang="en-US" dirty="0" err="1" smtClean="0"/>
              <a:t>Backsteps</a:t>
            </a:r>
            <a:endParaRPr lang="en-US" altLang="en-US" dirty="0" smtClean="0"/>
          </a:p>
          <a:p>
            <a:pPr eaLnBrk="1" hangingPunct="1">
              <a:spcBef>
                <a:spcPts val="575"/>
              </a:spcBef>
              <a:buFont typeface="Wingdings 2" pitchFamily="18" charset="2"/>
              <a:buChar char=""/>
            </a:pPr>
            <a:r>
              <a:rPr lang="en-US" altLang="en-US" dirty="0" smtClean="0"/>
              <a:t>Pivot</a:t>
            </a:r>
          </a:p>
          <a:p>
            <a:pPr eaLnBrk="1" hangingPunct="1">
              <a:spcBef>
                <a:spcPts val="575"/>
              </a:spcBef>
              <a:buFont typeface="Wingdings 2" pitchFamily="18" charset="2"/>
              <a:buChar char=""/>
            </a:pPr>
            <a:r>
              <a:rPr lang="en-US" altLang="en-US" dirty="0" smtClean="0"/>
              <a:t>Kneel</a:t>
            </a:r>
          </a:p>
          <a:p>
            <a:pPr eaLnBrk="1" hangingPunct="1">
              <a:spcBef>
                <a:spcPts val="575"/>
              </a:spcBef>
              <a:buFont typeface="Wingdings 2" pitchFamily="18" charset="2"/>
              <a:buChar char=""/>
            </a:pPr>
            <a:r>
              <a:rPr lang="en-US" altLang="en-US" dirty="0" smtClean="0"/>
              <a:t>Team Steps</a:t>
            </a:r>
          </a:p>
        </p:txBody>
      </p:sp>
    </p:spTree>
  </p:cSld>
  <p:clrMapOvr>
    <a:masterClrMapping/>
  </p:clrMapOvr>
  <p:transition spd="slow">
    <p:push di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altLang="en-US" dirty="0" smtClean="0"/>
              <a:t>Exercises</a:t>
            </a:r>
          </a:p>
        </p:txBody>
      </p:sp>
      <p:sp>
        <p:nvSpPr>
          <p:cNvPr id="2181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ED3C2712-7C86-40B2-8BC2-F11603422B16}" type="slidenum">
              <a:rPr lang="en-US" altLang="en-US" sz="1400">
                <a:solidFill>
                  <a:schemeClr val="tx2"/>
                </a:solidFill>
              </a:rPr>
              <a:pPr/>
              <a:t>146</a:t>
            </a:fld>
            <a:endParaRPr lang="en-US" altLang="en-US" sz="1400">
              <a:solidFill>
                <a:schemeClr val="tx2"/>
              </a:solidFill>
            </a:endParaRPr>
          </a:p>
        </p:txBody>
      </p:sp>
      <p:sp>
        <p:nvSpPr>
          <p:cNvPr id="218116" name="Rectangle 3"/>
          <p:cNvSpPr>
            <a:spLocks noGrp="1" noChangeArrowheads="1"/>
          </p:cNvSpPr>
          <p:nvPr>
            <p:ph sz="quarter" idx="1"/>
          </p:nvPr>
        </p:nvSpPr>
        <p:spPr>
          <a:xfrm>
            <a:off x="457200" y="1219200"/>
            <a:ext cx="8229600" cy="4937125"/>
          </a:xfrm>
        </p:spPr>
        <p:txBody>
          <a:bodyPr/>
          <a:lstStyle/>
          <a:p>
            <a:pPr eaLnBrk="1" hangingPunct="1"/>
            <a:r>
              <a:rPr lang="en-US" altLang="en-US" smtClean="0"/>
              <a:t>Warm up</a:t>
            </a:r>
          </a:p>
          <a:p>
            <a:pPr eaLnBrk="1" hangingPunct="1"/>
            <a:r>
              <a:rPr lang="en-US" altLang="en-US" smtClean="0"/>
              <a:t>Talk and evade</a:t>
            </a:r>
          </a:p>
          <a:p>
            <a:pPr eaLnBrk="1" hangingPunct="1"/>
            <a:r>
              <a:rPr lang="en-US" altLang="en-US" smtClean="0"/>
              <a:t>Talk, crouch, cover and roll</a:t>
            </a:r>
          </a:p>
          <a:p>
            <a:pPr eaLnBrk="1" hangingPunct="1"/>
            <a:r>
              <a:rPr lang="en-US" altLang="en-US" smtClean="0"/>
              <a:t>Talk, crouch, cover, roll and close assault</a:t>
            </a:r>
          </a:p>
          <a:p>
            <a:pPr eaLnBrk="1" hangingPunct="1"/>
            <a:r>
              <a:rPr lang="en-US" altLang="en-US" smtClean="0"/>
              <a:t>Talk and evade</a:t>
            </a:r>
          </a:p>
          <a:p>
            <a:pPr eaLnBrk="1" hangingPunct="1"/>
            <a:r>
              <a:rPr lang="en-US" altLang="en-US" smtClean="0"/>
              <a:t>Escape</a:t>
            </a:r>
          </a:p>
          <a:p>
            <a:pPr eaLnBrk="1" hangingPunct="1"/>
            <a:r>
              <a:rPr lang="en-US" altLang="en-US" smtClean="0"/>
              <a:t>Use a shield</a:t>
            </a:r>
          </a:p>
        </p:txBody>
      </p:sp>
    </p:spTree>
  </p:cSld>
  <p:clrMapOvr>
    <a:masterClrMapping/>
  </p:clrMapOvr>
  <p:transition spd="slow">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r>
              <a:rPr lang="en-US" altLang="en-US" smtClean="0"/>
              <a:t>Sample Assaults</a:t>
            </a:r>
          </a:p>
        </p:txBody>
      </p:sp>
      <p:sp>
        <p:nvSpPr>
          <p:cNvPr id="2191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1DD33129-1CAC-4CCE-87B5-B74079A4B7B6}" type="slidenum">
              <a:rPr lang="en-US" altLang="en-US" sz="1400">
                <a:solidFill>
                  <a:schemeClr val="tx2"/>
                </a:solidFill>
              </a:rPr>
              <a:pPr/>
              <a:t>147</a:t>
            </a:fld>
            <a:endParaRPr lang="en-US" altLang="en-US" sz="1400">
              <a:solidFill>
                <a:schemeClr val="tx2"/>
              </a:solidFill>
            </a:endParaRPr>
          </a:p>
        </p:txBody>
      </p:sp>
      <p:sp>
        <p:nvSpPr>
          <p:cNvPr id="219140" name="Rectangle 3"/>
          <p:cNvSpPr>
            <a:spLocks noGrp="1" noChangeArrowheads="1"/>
          </p:cNvSpPr>
          <p:nvPr>
            <p:ph sz="quarter" idx="1"/>
          </p:nvPr>
        </p:nvSpPr>
        <p:spPr>
          <a:xfrm>
            <a:off x="457200" y="1219200"/>
            <a:ext cx="8229600" cy="4937125"/>
          </a:xfrm>
        </p:spPr>
        <p:txBody>
          <a:bodyPr/>
          <a:lstStyle/>
          <a:p>
            <a:pPr eaLnBrk="1" hangingPunct="1"/>
            <a:r>
              <a:rPr lang="en-US" altLang="en-US" smtClean="0"/>
              <a:t>Blows</a:t>
            </a:r>
          </a:p>
          <a:p>
            <a:pPr eaLnBrk="1" hangingPunct="1"/>
            <a:r>
              <a:rPr lang="en-US" altLang="en-US" smtClean="0"/>
              <a:t>Kicks</a:t>
            </a:r>
          </a:p>
          <a:p>
            <a:pPr eaLnBrk="1" hangingPunct="1"/>
            <a:r>
              <a:rPr lang="en-US" altLang="en-US" smtClean="0"/>
              <a:t>Holding Assaults</a:t>
            </a:r>
          </a:p>
          <a:p>
            <a:pPr eaLnBrk="1" hangingPunct="1"/>
            <a:r>
              <a:rPr lang="en-US" altLang="en-US" smtClean="0"/>
              <a:t>Blows With Objects</a:t>
            </a:r>
          </a:p>
        </p:txBody>
      </p:sp>
    </p:spTree>
  </p:cSld>
  <p:clrMapOvr>
    <a:masterClrMapping/>
  </p:clrMapOvr>
  <p:transition spd="slow">
    <p:push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p:txBody>
          <a:bodyPr/>
          <a:lstStyle/>
          <a:p>
            <a:pPr eaLnBrk="1" hangingPunct="1"/>
            <a:r>
              <a:rPr lang="en-US" altLang="en-US" smtClean="0"/>
              <a:t>Evasion/Deflection Techniques</a:t>
            </a:r>
          </a:p>
        </p:txBody>
      </p:sp>
      <p:sp>
        <p:nvSpPr>
          <p:cNvPr id="2201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6B81B52A-5E51-4DF8-A133-767B6F80F81A}" type="slidenum">
              <a:rPr lang="en-US" altLang="en-US" sz="1400">
                <a:solidFill>
                  <a:schemeClr val="tx2"/>
                </a:solidFill>
              </a:rPr>
              <a:pPr/>
              <a:t>148</a:t>
            </a:fld>
            <a:endParaRPr lang="en-US" altLang="en-US" sz="1400">
              <a:solidFill>
                <a:schemeClr val="tx2"/>
              </a:solidFill>
            </a:endParaRPr>
          </a:p>
        </p:txBody>
      </p:sp>
      <p:sp>
        <p:nvSpPr>
          <p:cNvPr id="220164" name="Content Placeholder 3"/>
          <p:cNvSpPr>
            <a:spLocks noGrp="1"/>
          </p:cNvSpPr>
          <p:nvPr>
            <p:ph sz="quarter" idx="1"/>
          </p:nvPr>
        </p:nvSpPr>
        <p:spPr>
          <a:xfrm>
            <a:off x="457200" y="1219200"/>
            <a:ext cx="8229600" cy="4937125"/>
          </a:xfrm>
        </p:spPr>
        <p:txBody>
          <a:bodyPr/>
          <a:lstStyle/>
          <a:p>
            <a:pPr eaLnBrk="1" hangingPunct="1"/>
            <a:r>
              <a:rPr lang="en-US" altLang="en-US" smtClean="0"/>
              <a:t>Punch to the face/head</a:t>
            </a:r>
          </a:p>
          <a:p>
            <a:pPr eaLnBrk="1" hangingPunct="1"/>
            <a:r>
              <a:rPr lang="en-US" altLang="en-US" smtClean="0"/>
              <a:t>Overhead blow</a:t>
            </a:r>
          </a:p>
          <a:p>
            <a:pPr eaLnBrk="1" hangingPunct="1"/>
            <a:r>
              <a:rPr lang="en-US" altLang="en-US" smtClean="0"/>
              <a:t>Punch to the upper body</a:t>
            </a:r>
          </a:p>
          <a:p>
            <a:pPr eaLnBrk="1" hangingPunct="1"/>
            <a:r>
              <a:rPr lang="en-US" altLang="en-US" smtClean="0"/>
              <a:t>Punch to the midsection</a:t>
            </a:r>
          </a:p>
          <a:p>
            <a:pPr eaLnBrk="1" hangingPunct="1"/>
            <a:r>
              <a:rPr lang="en-US" altLang="en-US" smtClean="0"/>
              <a:t>Lunging assault</a:t>
            </a:r>
          </a:p>
          <a:p>
            <a:pPr eaLnBrk="1" hangingPunct="1"/>
            <a:r>
              <a:rPr lang="en-US" altLang="en-US" smtClean="0"/>
              <a:t>Kick to thigh</a:t>
            </a:r>
          </a:p>
          <a:p>
            <a:pPr eaLnBrk="1" hangingPunct="1"/>
            <a:r>
              <a:rPr lang="en-US" altLang="en-US" smtClean="0"/>
              <a:t>Kick to the stomach</a:t>
            </a:r>
          </a:p>
          <a:p>
            <a:pPr eaLnBrk="1" hangingPunct="1"/>
            <a:r>
              <a:rPr lang="en-US" altLang="en-US" smtClean="0"/>
              <a:t>Kick to the head while kneeling</a:t>
            </a:r>
          </a:p>
          <a:p>
            <a:pPr eaLnBrk="1" hangingPunct="1"/>
            <a:r>
              <a:rPr lang="en-US" altLang="en-US" smtClean="0"/>
              <a:t>Knee kick to the groin</a:t>
            </a:r>
          </a:p>
        </p:txBody>
      </p:sp>
    </p:spTree>
  </p:cSld>
  <p:clrMapOvr>
    <a:masterClrMapping/>
  </p:clrMapOvr>
  <p:transition spd="slow">
    <p:push dir="u"/>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p:txBody>
          <a:bodyPr/>
          <a:lstStyle/>
          <a:p>
            <a:pPr eaLnBrk="1" hangingPunct="1"/>
            <a:r>
              <a:rPr lang="en-US" altLang="en-US" smtClean="0"/>
              <a:t>Escape Techniques</a:t>
            </a:r>
          </a:p>
        </p:txBody>
      </p:sp>
      <p:sp>
        <p:nvSpPr>
          <p:cNvPr id="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CB5C17C0-88C9-4B47-BEA1-2F62C51D1B62}" type="slidenum">
              <a:rPr lang="en-US" altLang="en-US" sz="1400">
                <a:solidFill>
                  <a:schemeClr val="tx2"/>
                </a:solidFill>
              </a:rPr>
              <a:pPr/>
              <a:t>149</a:t>
            </a:fld>
            <a:endParaRPr lang="en-US" altLang="en-US" sz="1400">
              <a:solidFill>
                <a:schemeClr val="tx2"/>
              </a:solidFill>
            </a:endParaRPr>
          </a:p>
        </p:txBody>
      </p:sp>
      <p:sp>
        <p:nvSpPr>
          <p:cNvPr id="4" name="Content Placeholder 3"/>
          <p:cNvSpPr>
            <a:spLocks noGrp="1"/>
          </p:cNvSpPr>
          <p:nvPr>
            <p:ph sz="quarter" idx="1"/>
          </p:nvPr>
        </p:nvSpPr>
        <p:spPr>
          <a:xfrm>
            <a:off x="457200" y="1219200"/>
            <a:ext cx="8229600" cy="4937125"/>
          </a:xfrm>
        </p:spPr>
        <p:txBody>
          <a:bodyPr>
            <a:normAutofit fontScale="85000" lnSpcReduction="20000"/>
          </a:bodyPr>
          <a:lstStyle/>
          <a:p>
            <a:pPr marL="274320" indent="-274320" eaLnBrk="1" fontAlgn="auto" hangingPunct="1">
              <a:spcBef>
                <a:spcPts val="580"/>
              </a:spcBef>
              <a:spcAft>
                <a:spcPts val="0"/>
              </a:spcAft>
              <a:buFont typeface="Wingdings 2"/>
              <a:buChar char=""/>
              <a:defRPr/>
            </a:pPr>
            <a:r>
              <a:rPr lang="en-US" dirty="0" smtClean="0"/>
              <a:t>Pinch </a:t>
            </a:r>
            <a:r>
              <a:rPr lang="en-US" dirty="0"/>
              <a:t>Release</a:t>
            </a:r>
          </a:p>
          <a:p>
            <a:pPr marL="274320" indent="-274320" eaLnBrk="1" fontAlgn="auto" hangingPunct="1">
              <a:spcBef>
                <a:spcPts val="580"/>
              </a:spcBef>
              <a:spcAft>
                <a:spcPts val="0"/>
              </a:spcAft>
              <a:buFont typeface="Wingdings 2"/>
              <a:buChar char=""/>
              <a:defRPr/>
            </a:pPr>
            <a:r>
              <a:rPr lang="en-US" dirty="0" smtClean="0"/>
              <a:t>Scratch Response</a:t>
            </a:r>
            <a:endParaRPr lang="en-US" dirty="0"/>
          </a:p>
          <a:p>
            <a:pPr marL="274320" indent="-274320" eaLnBrk="1" fontAlgn="auto" hangingPunct="1">
              <a:spcBef>
                <a:spcPts val="580"/>
              </a:spcBef>
              <a:spcAft>
                <a:spcPts val="0"/>
              </a:spcAft>
              <a:buFont typeface="Wingdings 2"/>
              <a:buChar char=""/>
              <a:defRPr/>
            </a:pPr>
            <a:r>
              <a:rPr lang="en-US" dirty="0" smtClean="0"/>
              <a:t>Bite </a:t>
            </a:r>
            <a:r>
              <a:rPr lang="en-US" dirty="0"/>
              <a:t>Release</a:t>
            </a:r>
          </a:p>
          <a:p>
            <a:pPr marL="274320" indent="-274320" eaLnBrk="1" fontAlgn="auto" hangingPunct="1">
              <a:spcBef>
                <a:spcPts val="580"/>
              </a:spcBef>
              <a:spcAft>
                <a:spcPts val="0"/>
              </a:spcAft>
              <a:buFont typeface="Wingdings 2"/>
              <a:buChar char=""/>
              <a:defRPr/>
            </a:pPr>
            <a:r>
              <a:rPr lang="en-US" dirty="0" smtClean="0"/>
              <a:t>Hair </a:t>
            </a:r>
            <a:r>
              <a:rPr lang="en-US" dirty="0"/>
              <a:t>Pull </a:t>
            </a:r>
            <a:r>
              <a:rPr lang="en-US" dirty="0" smtClean="0"/>
              <a:t>Release</a:t>
            </a:r>
          </a:p>
          <a:p>
            <a:pPr marL="274320" indent="-274320" eaLnBrk="1" fontAlgn="auto" hangingPunct="1">
              <a:spcBef>
                <a:spcPts val="580"/>
              </a:spcBef>
              <a:spcAft>
                <a:spcPts val="0"/>
              </a:spcAft>
              <a:buFont typeface="Wingdings 2"/>
              <a:buChar char=""/>
              <a:defRPr/>
            </a:pPr>
            <a:r>
              <a:rPr lang="en-US" dirty="0" smtClean="0"/>
              <a:t>Choking </a:t>
            </a:r>
            <a:r>
              <a:rPr lang="en-US" dirty="0"/>
              <a:t>from Front</a:t>
            </a:r>
          </a:p>
          <a:p>
            <a:pPr marL="274320" indent="-274320" eaLnBrk="1" fontAlgn="auto" hangingPunct="1">
              <a:spcBef>
                <a:spcPts val="580"/>
              </a:spcBef>
              <a:spcAft>
                <a:spcPts val="0"/>
              </a:spcAft>
              <a:buFont typeface="Wingdings 2"/>
              <a:buChar char=""/>
              <a:defRPr/>
            </a:pPr>
            <a:r>
              <a:rPr lang="en-US" dirty="0" smtClean="0"/>
              <a:t>Choking </a:t>
            </a:r>
            <a:r>
              <a:rPr lang="en-US" dirty="0"/>
              <a:t>from Rear</a:t>
            </a:r>
          </a:p>
          <a:p>
            <a:pPr marL="274320" indent="-274320" eaLnBrk="1" fontAlgn="auto" hangingPunct="1">
              <a:spcBef>
                <a:spcPts val="580"/>
              </a:spcBef>
              <a:spcAft>
                <a:spcPts val="0"/>
              </a:spcAft>
              <a:buFont typeface="Wingdings 2"/>
              <a:buChar char=""/>
              <a:defRPr/>
            </a:pPr>
            <a:r>
              <a:rPr lang="en-US" dirty="0" smtClean="0"/>
              <a:t>Forearm </a:t>
            </a:r>
            <a:r>
              <a:rPr lang="en-US" dirty="0"/>
              <a:t>Choke From Rear</a:t>
            </a:r>
          </a:p>
          <a:p>
            <a:pPr marL="274320" indent="-274320" eaLnBrk="1" fontAlgn="auto" hangingPunct="1">
              <a:spcBef>
                <a:spcPts val="580"/>
              </a:spcBef>
              <a:spcAft>
                <a:spcPts val="0"/>
              </a:spcAft>
              <a:buFont typeface="Wingdings 2"/>
              <a:buChar char=""/>
              <a:defRPr/>
            </a:pPr>
            <a:r>
              <a:rPr lang="en-US" dirty="0" smtClean="0"/>
              <a:t>Bear </a:t>
            </a:r>
            <a:r>
              <a:rPr lang="en-US" dirty="0"/>
              <a:t>Hug </a:t>
            </a:r>
            <a:r>
              <a:rPr lang="en-US" dirty="0" smtClean="0"/>
              <a:t>escape</a:t>
            </a:r>
          </a:p>
          <a:p>
            <a:pPr marL="548640" lvl="1" indent="-274320" eaLnBrk="1" fontAlgn="auto" hangingPunct="1">
              <a:spcBef>
                <a:spcPts val="370"/>
              </a:spcBef>
              <a:spcAft>
                <a:spcPts val="0"/>
              </a:spcAft>
              <a:buFont typeface="Wingdings 2"/>
              <a:buChar char=""/>
              <a:defRPr/>
            </a:pPr>
            <a:r>
              <a:rPr lang="en-US" dirty="0" smtClean="0"/>
              <a:t>Around </a:t>
            </a:r>
            <a:r>
              <a:rPr lang="en-US" dirty="0"/>
              <a:t>upper </a:t>
            </a:r>
            <a:r>
              <a:rPr lang="en-US" dirty="0" smtClean="0"/>
              <a:t>arms</a:t>
            </a:r>
          </a:p>
          <a:p>
            <a:pPr marL="548640" lvl="1" indent="-274320" eaLnBrk="1" fontAlgn="auto" hangingPunct="1">
              <a:spcBef>
                <a:spcPts val="370"/>
              </a:spcBef>
              <a:spcAft>
                <a:spcPts val="0"/>
              </a:spcAft>
              <a:buFont typeface="Wingdings 2"/>
              <a:buChar char=""/>
              <a:defRPr/>
            </a:pPr>
            <a:r>
              <a:rPr lang="en-US" dirty="0" smtClean="0"/>
              <a:t>Underneath </a:t>
            </a:r>
            <a:r>
              <a:rPr lang="en-US" dirty="0"/>
              <a:t>arms</a:t>
            </a:r>
          </a:p>
          <a:p>
            <a:pPr marL="274320" indent="-274320" eaLnBrk="1" fontAlgn="auto" hangingPunct="1">
              <a:spcBef>
                <a:spcPts val="580"/>
              </a:spcBef>
              <a:spcAft>
                <a:spcPts val="0"/>
              </a:spcAft>
              <a:buFont typeface="Wingdings 2"/>
              <a:buChar char=""/>
              <a:defRPr/>
            </a:pPr>
            <a:r>
              <a:rPr lang="en-US" dirty="0" smtClean="0"/>
              <a:t>Arm </a:t>
            </a:r>
            <a:r>
              <a:rPr lang="en-US" dirty="0"/>
              <a:t>grab</a:t>
            </a:r>
          </a:p>
          <a:p>
            <a:pPr marL="548640" lvl="1" indent="-274320" eaLnBrk="1" fontAlgn="auto" hangingPunct="1">
              <a:spcBef>
                <a:spcPts val="370"/>
              </a:spcBef>
              <a:spcAft>
                <a:spcPts val="0"/>
              </a:spcAft>
              <a:buFont typeface="Wingdings 2"/>
              <a:buChar char=""/>
              <a:defRPr/>
            </a:pPr>
            <a:r>
              <a:rPr lang="en-US" dirty="0" smtClean="0"/>
              <a:t>One </a:t>
            </a:r>
            <a:r>
              <a:rPr lang="en-US" dirty="0"/>
              <a:t>hand grab</a:t>
            </a:r>
          </a:p>
          <a:p>
            <a:pPr marL="548640" lvl="1" indent="-274320" eaLnBrk="1" fontAlgn="auto" hangingPunct="1">
              <a:spcBef>
                <a:spcPts val="370"/>
              </a:spcBef>
              <a:spcAft>
                <a:spcPts val="0"/>
              </a:spcAft>
              <a:buFont typeface="Wingdings 2"/>
              <a:buChar char=""/>
              <a:defRPr/>
            </a:pPr>
            <a:r>
              <a:rPr lang="en-US" dirty="0" smtClean="0"/>
              <a:t>Both </a:t>
            </a:r>
            <a:r>
              <a:rPr lang="en-US" dirty="0"/>
              <a:t>thumbs up</a:t>
            </a:r>
          </a:p>
          <a:p>
            <a:pPr marL="548640" lvl="1" indent="-274320" eaLnBrk="1" fontAlgn="auto" hangingPunct="1">
              <a:spcBef>
                <a:spcPts val="370"/>
              </a:spcBef>
              <a:spcAft>
                <a:spcPts val="0"/>
              </a:spcAft>
              <a:buFont typeface="Wingdings 2"/>
              <a:buChar char=""/>
              <a:defRPr/>
            </a:pPr>
            <a:r>
              <a:rPr lang="en-US" dirty="0" smtClean="0"/>
              <a:t>One </a:t>
            </a:r>
            <a:r>
              <a:rPr lang="en-US" dirty="0"/>
              <a:t>up – one down</a:t>
            </a:r>
          </a:p>
          <a:p>
            <a:pPr marL="274320" indent="-274320" eaLnBrk="1" fontAlgn="auto" hangingPunct="1">
              <a:spcBef>
                <a:spcPts val="580"/>
              </a:spcBef>
              <a:spcAft>
                <a:spcPts val="0"/>
              </a:spcAft>
              <a:buFont typeface="Wingdings 2"/>
              <a:buChar char=""/>
              <a:defRPr/>
            </a:pP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smtClean="0"/>
              <a:t>Accountability</a:t>
            </a:r>
          </a:p>
        </p:txBody>
      </p:sp>
      <p:sp>
        <p:nvSpPr>
          <p:cNvPr id="368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0D6B0CBA-476C-4D73-AB97-C6A063FCE962}" type="slidenum">
              <a:rPr lang="en-US" altLang="en-US" sz="1400">
                <a:solidFill>
                  <a:schemeClr val="tx2"/>
                </a:solidFill>
              </a:rPr>
              <a:pPr/>
              <a:t>15</a:t>
            </a:fld>
            <a:endParaRPr lang="en-US" altLang="en-US" sz="1400">
              <a:solidFill>
                <a:schemeClr val="tx2"/>
              </a:solidFill>
            </a:endParaRPr>
          </a:p>
        </p:txBody>
      </p:sp>
      <p:sp>
        <p:nvSpPr>
          <p:cNvPr id="4" name="Content Placeholder 3"/>
          <p:cNvSpPr>
            <a:spLocks noGrp="1"/>
          </p:cNvSpPr>
          <p:nvPr>
            <p:ph sz="quarter" idx="1"/>
          </p:nvPr>
        </p:nvSpPr>
        <p:spPr>
          <a:xfrm>
            <a:off x="457200" y="1219200"/>
            <a:ext cx="8229600" cy="4937125"/>
          </a:xfrm>
        </p:spPr>
        <p:txBody>
          <a:bodyPr>
            <a:normAutofit/>
          </a:bodyPr>
          <a:lstStyle/>
          <a:p>
            <a:pPr marL="0" indent="0">
              <a:buNone/>
            </a:pPr>
            <a:r>
              <a:rPr lang="en-CA" altLang="en-US" sz="2800" dirty="0" smtClean="0"/>
              <a:t>What does accountability mean to you?</a:t>
            </a:r>
          </a:p>
          <a:p>
            <a:pPr marL="0" indent="0">
              <a:buNone/>
            </a:pPr>
            <a:endParaRPr lang="en-CA" altLang="en-US" sz="2000" dirty="0"/>
          </a:p>
          <a:p>
            <a:pPr marL="0" indent="0">
              <a:buNone/>
            </a:pPr>
            <a:r>
              <a:rPr lang="en-US" sz="2400" dirty="0">
                <a:ea typeface="ＭＳ Ｐゴシック" pitchFamily="-102" charset="-128"/>
              </a:rPr>
              <a:t>The general definition of accountability includes:</a:t>
            </a:r>
            <a:endParaRPr lang="en-CA" sz="2400" dirty="0">
              <a:ea typeface="ＭＳ Ｐゴシック" pitchFamily="-102" charset="-128"/>
            </a:endParaRPr>
          </a:p>
          <a:p>
            <a:pPr marL="171450" lvl="0" indent="-171450">
              <a:buFont typeface="Wingdings" panose="05000000000000000000" pitchFamily="2" charset="2"/>
              <a:buChar char="§"/>
            </a:pPr>
            <a:r>
              <a:rPr lang="en-US" sz="2400" dirty="0">
                <a:ea typeface="ＭＳ Ｐゴシック" pitchFamily="-102" charset="-128"/>
              </a:rPr>
              <a:t>being bound to give an explanation of your conduct</a:t>
            </a:r>
            <a:endParaRPr lang="en-CA" sz="2400" dirty="0">
              <a:ea typeface="ＭＳ Ｐゴシック" pitchFamily="-102" charset="-128"/>
            </a:endParaRPr>
          </a:p>
          <a:p>
            <a:pPr marL="171450" lvl="0" indent="-171450">
              <a:buFont typeface="Wingdings" panose="05000000000000000000" pitchFamily="2" charset="2"/>
              <a:buChar char="§"/>
            </a:pPr>
            <a:r>
              <a:rPr lang="en-US" sz="2400" dirty="0">
                <a:ea typeface="ＭＳ Ｐゴシック" pitchFamily="-102" charset="-128"/>
              </a:rPr>
              <a:t>being responsible; answerable</a:t>
            </a:r>
            <a:endParaRPr lang="en-CA" sz="2400" dirty="0">
              <a:ea typeface="ＭＳ Ｐゴシック" pitchFamily="-102" charset="-128"/>
            </a:endParaRPr>
          </a:p>
          <a:p>
            <a:pPr marL="0" indent="0">
              <a:buNone/>
            </a:pPr>
            <a:endParaRPr lang="en-CA" altLang="en-US" sz="2000" dirty="0" smtClean="0"/>
          </a:p>
          <a:p>
            <a:pPr marL="0" indent="0">
              <a:buNone/>
            </a:pPr>
            <a:endParaRPr lang="en-CA" altLang="en-US" sz="2000" dirty="0"/>
          </a:p>
          <a:p>
            <a:pPr marL="0" indent="0">
              <a:buNone/>
            </a:pPr>
            <a:endParaRPr lang="en-CA" altLang="en-US" sz="2000" b="1" dirty="0" smtClean="0"/>
          </a:p>
          <a:p>
            <a:pPr marL="0" indent="0">
              <a:buNone/>
            </a:pPr>
            <a:endParaRPr lang="en-CA" altLang="en-US" sz="2000" dirty="0"/>
          </a:p>
          <a:p>
            <a:pPr marL="0" indent="0">
              <a:buNone/>
            </a:pPr>
            <a:endParaRPr lang="en-CA" altLang="en-US" sz="2000" dirty="0" smtClean="0"/>
          </a:p>
        </p:txBody>
      </p:sp>
    </p:spTree>
    <p:extLst>
      <p:ext uri="{BB962C8B-B14F-4D97-AF65-F5344CB8AC3E}">
        <p14:creationId xmlns:p14="http://schemas.microsoft.com/office/powerpoint/2010/main" val="1752876461"/>
      </p:ext>
    </p:extLst>
  </p:cSld>
  <p:clrMapOvr>
    <a:masterClrMapping/>
  </p:clrMapOvr>
  <p:transition spd="slow">
    <p:push di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r>
              <a:rPr lang="en-US" altLang="en-US" smtClean="0"/>
              <a:t>Advanced Program</a:t>
            </a:r>
          </a:p>
        </p:txBody>
      </p:sp>
      <p:sp>
        <p:nvSpPr>
          <p:cNvPr id="22221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3E7E43AD-AEFF-4D0C-9DCC-1EE8866F12C4}" type="slidenum">
              <a:rPr lang="en-US" altLang="en-US" sz="1400">
                <a:solidFill>
                  <a:schemeClr val="tx2"/>
                </a:solidFill>
              </a:rPr>
              <a:pPr/>
              <a:t>150</a:t>
            </a:fld>
            <a:endParaRPr lang="en-US" altLang="en-US" sz="1400">
              <a:solidFill>
                <a:schemeClr val="tx2"/>
              </a:solidFill>
            </a:endParaRPr>
          </a:p>
        </p:txBody>
      </p:sp>
      <p:sp>
        <p:nvSpPr>
          <p:cNvPr id="222212" name="Rectangle 3"/>
          <p:cNvSpPr>
            <a:spLocks noGrp="1" noChangeArrowheads="1"/>
          </p:cNvSpPr>
          <p:nvPr>
            <p:ph sz="quarter" idx="1"/>
          </p:nvPr>
        </p:nvSpPr>
        <p:spPr>
          <a:xfrm>
            <a:off x="457200" y="1219200"/>
            <a:ext cx="8229600" cy="4937125"/>
          </a:xfrm>
        </p:spPr>
        <p:txBody>
          <a:bodyPr/>
          <a:lstStyle/>
          <a:p>
            <a:pPr eaLnBrk="1" hangingPunct="1"/>
            <a:r>
              <a:rPr lang="en-US" altLang="en-US" dirty="0" smtClean="0"/>
              <a:t>Restraint: forcible and involuntary deprivation of the liberty to move.</a:t>
            </a:r>
          </a:p>
          <a:p>
            <a:pPr eaLnBrk="1" hangingPunct="1"/>
            <a:r>
              <a:rPr lang="en-US" altLang="en-US" dirty="0" smtClean="0"/>
              <a:t>Types of restraint</a:t>
            </a:r>
          </a:p>
          <a:p>
            <a:pPr lvl="1" eaLnBrk="1" hangingPunct="1"/>
            <a:r>
              <a:rPr lang="en-US" altLang="en-US" dirty="0" smtClean="0"/>
              <a:t>Manual (PART has some techniques)</a:t>
            </a:r>
          </a:p>
          <a:p>
            <a:pPr lvl="1" eaLnBrk="1" hangingPunct="1"/>
            <a:r>
              <a:rPr lang="en-US" altLang="en-US" dirty="0" smtClean="0"/>
              <a:t>Seclusion</a:t>
            </a:r>
          </a:p>
          <a:p>
            <a:pPr lvl="1" eaLnBrk="1" hangingPunct="1"/>
            <a:r>
              <a:rPr lang="en-US" altLang="en-US" dirty="0" smtClean="0"/>
              <a:t>Mechanical</a:t>
            </a:r>
          </a:p>
          <a:p>
            <a:pPr lvl="1" eaLnBrk="1" hangingPunct="1"/>
            <a:r>
              <a:rPr lang="en-US" altLang="en-US" dirty="0" smtClean="0"/>
              <a:t>Chemical</a:t>
            </a:r>
          </a:p>
          <a:p>
            <a:pPr lvl="2" eaLnBrk="1" hangingPunct="1">
              <a:buFontTx/>
              <a:buNone/>
            </a:pPr>
            <a:endParaRPr lang="en-US" altLang="en-US" dirty="0" smtClean="0"/>
          </a:p>
          <a:p>
            <a:pPr marL="0" indent="0" eaLnBrk="1" hangingPunct="1">
              <a:buNone/>
            </a:pPr>
            <a:r>
              <a:rPr lang="en-US" altLang="en-US" dirty="0" smtClean="0"/>
              <a:t>PART does not teach about seclusion, mechanical or chemical restraint.</a:t>
            </a:r>
          </a:p>
        </p:txBody>
      </p:sp>
    </p:spTree>
  </p:cSld>
  <p:clrMapOvr>
    <a:masterClrMapping/>
  </p:clrMapOvr>
  <p:transition spd="slow">
    <p:push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r>
              <a:rPr lang="en-US" altLang="en-US" smtClean="0"/>
              <a:t>Principles of Manual Restraint</a:t>
            </a:r>
          </a:p>
        </p:txBody>
      </p:sp>
      <p:sp>
        <p:nvSpPr>
          <p:cNvPr id="2232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702D480A-516E-49D6-BF3F-8B89CD6BAD10}" type="slidenum">
              <a:rPr lang="en-US" altLang="en-US" sz="1400">
                <a:solidFill>
                  <a:schemeClr val="tx2"/>
                </a:solidFill>
              </a:rPr>
              <a:pPr/>
              <a:t>151</a:t>
            </a:fld>
            <a:endParaRPr lang="en-US" altLang="en-US" sz="1400">
              <a:solidFill>
                <a:schemeClr val="tx2"/>
              </a:solidFill>
            </a:endParaRPr>
          </a:p>
        </p:txBody>
      </p:sp>
      <p:sp>
        <p:nvSpPr>
          <p:cNvPr id="223236" name="Rectangle 3"/>
          <p:cNvSpPr>
            <a:spLocks noGrp="1" noChangeArrowheads="1"/>
          </p:cNvSpPr>
          <p:nvPr>
            <p:ph sz="quarter" idx="1"/>
          </p:nvPr>
        </p:nvSpPr>
        <p:spPr>
          <a:xfrm>
            <a:off x="457200" y="1219200"/>
            <a:ext cx="8229600" cy="4937125"/>
          </a:xfrm>
        </p:spPr>
        <p:txBody>
          <a:bodyPr/>
          <a:lstStyle/>
          <a:p>
            <a:pPr eaLnBrk="1" hangingPunct="1"/>
            <a:r>
              <a:rPr lang="en-US" altLang="en-US" sz="2400" dirty="0" smtClean="0"/>
              <a:t>Master evasion techniques</a:t>
            </a:r>
          </a:p>
          <a:p>
            <a:pPr eaLnBrk="1" hangingPunct="1"/>
            <a:r>
              <a:rPr lang="en-US" altLang="en-US" sz="2400" dirty="0" smtClean="0"/>
              <a:t>Master capture techniques</a:t>
            </a:r>
          </a:p>
          <a:p>
            <a:pPr eaLnBrk="1" hangingPunct="1"/>
            <a:r>
              <a:rPr lang="en-US" altLang="en-US" sz="2400" dirty="0" smtClean="0"/>
              <a:t>Get a “grip”</a:t>
            </a:r>
          </a:p>
          <a:p>
            <a:pPr eaLnBrk="1" hangingPunct="1"/>
            <a:r>
              <a:rPr lang="en-US" altLang="en-US" sz="2400" dirty="0" smtClean="0"/>
              <a:t>Use weight not strength</a:t>
            </a:r>
          </a:p>
          <a:p>
            <a:pPr eaLnBrk="1" hangingPunct="1"/>
            <a:r>
              <a:rPr lang="en-US" altLang="en-US" sz="2400" dirty="0" smtClean="0"/>
              <a:t>Avoid pain</a:t>
            </a:r>
          </a:p>
          <a:p>
            <a:pPr eaLnBrk="1" hangingPunct="1"/>
            <a:r>
              <a:rPr lang="en-US" altLang="en-US" sz="2400" dirty="0" smtClean="0"/>
              <a:t>Use only reasonable force</a:t>
            </a:r>
          </a:p>
          <a:p>
            <a:pPr eaLnBrk="1" hangingPunct="1"/>
            <a:r>
              <a:rPr lang="en-US" altLang="en-US" sz="2400" dirty="0" smtClean="0"/>
              <a:t>Maintain a proper ratio</a:t>
            </a:r>
          </a:p>
          <a:p>
            <a:pPr eaLnBrk="1" hangingPunct="1"/>
            <a:r>
              <a:rPr lang="en-US" altLang="en-US" sz="2400" dirty="0" smtClean="0"/>
              <a:t>Be a team player</a:t>
            </a:r>
          </a:p>
          <a:p>
            <a:pPr eaLnBrk="1" hangingPunct="1"/>
            <a:r>
              <a:rPr lang="en-US" altLang="en-US" sz="2400" dirty="0" smtClean="0"/>
              <a:t>Select the least intrusive restraint position</a:t>
            </a:r>
          </a:p>
          <a:p>
            <a:pPr eaLnBrk="1" hangingPunct="1"/>
            <a:r>
              <a:rPr lang="en-US" altLang="en-US" sz="2400" dirty="0" smtClean="0"/>
              <a:t>Monitor breathing and circulation </a:t>
            </a:r>
            <a:r>
              <a:rPr lang="en-US" altLang="en-US" sz="2400" b="1" dirty="0" smtClean="0"/>
              <a:t>very closely</a:t>
            </a:r>
          </a:p>
        </p:txBody>
      </p:sp>
    </p:spTree>
  </p:cSld>
  <p:clrMapOvr>
    <a:masterClrMapping/>
  </p:clrMapOvr>
  <p:transition spd="slow">
    <p:push di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pPr eaLnBrk="1" hangingPunct="1"/>
            <a:r>
              <a:rPr lang="en-US" altLang="en-US" smtClean="0"/>
              <a:t>Rules of Manual Restraint</a:t>
            </a:r>
          </a:p>
        </p:txBody>
      </p:sp>
      <p:sp>
        <p:nvSpPr>
          <p:cNvPr id="2242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C50006E3-D891-4AD6-AEDC-3233F4F4C9A6}" type="slidenum">
              <a:rPr lang="en-US" altLang="en-US" sz="1400">
                <a:solidFill>
                  <a:schemeClr val="tx2"/>
                </a:solidFill>
              </a:rPr>
              <a:pPr/>
              <a:t>152</a:t>
            </a:fld>
            <a:endParaRPr lang="en-US" altLang="en-US" sz="1400">
              <a:solidFill>
                <a:schemeClr val="tx2"/>
              </a:solidFill>
            </a:endParaRPr>
          </a:p>
        </p:txBody>
      </p:sp>
      <p:sp>
        <p:nvSpPr>
          <p:cNvPr id="4" name="Content Placeholder 3"/>
          <p:cNvSpPr>
            <a:spLocks noGrp="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dirty="0" smtClean="0"/>
              <a:t>Don’t attempt to restrain unless you have double height and double weight.</a:t>
            </a:r>
          </a:p>
          <a:p>
            <a:pPr marL="0" indent="0" eaLnBrk="1" fontAlgn="auto" hangingPunct="1">
              <a:spcBef>
                <a:spcPts val="580"/>
              </a:spcBef>
              <a:spcAft>
                <a:spcPts val="0"/>
              </a:spcAft>
              <a:buFont typeface="Wingdings 2"/>
              <a:buNone/>
              <a:defRPr/>
            </a:pPr>
            <a:endParaRPr lang="en-US" dirty="0" smtClean="0"/>
          </a:p>
          <a:p>
            <a:pPr marL="274320" indent="-274320" eaLnBrk="1" fontAlgn="auto" hangingPunct="1">
              <a:spcBef>
                <a:spcPts val="580"/>
              </a:spcBef>
              <a:spcAft>
                <a:spcPts val="0"/>
              </a:spcAft>
              <a:buFont typeface="Wingdings 2"/>
              <a:buChar char=""/>
              <a:defRPr/>
            </a:pPr>
            <a:r>
              <a:rPr lang="en-US" dirty="0" smtClean="0"/>
              <a:t>Use the “captain”: this is the only person who will talk to the individual.</a:t>
            </a:r>
          </a:p>
          <a:p>
            <a:pPr marL="0" indent="0" eaLnBrk="1" fontAlgn="auto" hangingPunct="1">
              <a:spcBef>
                <a:spcPts val="580"/>
              </a:spcBef>
              <a:spcAft>
                <a:spcPts val="0"/>
              </a:spcAft>
              <a:buFont typeface="Wingdings 2"/>
              <a:buNone/>
              <a:defRPr/>
            </a:pPr>
            <a:endParaRPr lang="en-US" dirty="0" smtClean="0"/>
          </a:p>
          <a:p>
            <a:pPr marL="274320" indent="-274320" eaLnBrk="1" fontAlgn="auto" hangingPunct="1">
              <a:spcBef>
                <a:spcPts val="580"/>
              </a:spcBef>
              <a:spcAft>
                <a:spcPts val="0"/>
              </a:spcAft>
              <a:buFont typeface="Wingdings 2"/>
              <a:buChar char=""/>
              <a:defRPr/>
            </a:pPr>
            <a:r>
              <a:rPr lang="en-US" dirty="0" smtClean="0"/>
              <a:t>When using restraints </a:t>
            </a:r>
            <a:r>
              <a:rPr lang="en-US" b="1" i="1" dirty="0" smtClean="0"/>
              <a:t>always</a:t>
            </a:r>
            <a:r>
              <a:rPr lang="en-US" dirty="0" smtClean="0"/>
              <a:t> watch for breathing and circulation. </a:t>
            </a:r>
            <a:endParaRPr lang="en-US" dirty="0"/>
          </a:p>
        </p:txBody>
      </p:sp>
    </p:spTree>
  </p:cSld>
  <p:clrMapOvr>
    <a:masterClrMapping/>
  </p:clrMapOvr>
  <p:transition spd="slow">
    <p:push dir="u"/>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eaLnBrk="1" hangingPunct="1"/>
            <a:r>
              <a:rPr lang="en-US" altLang="en-US" smtClean="0"/>
              <a:t>Manual Restraint</a:t>
            </a:r>
          </a:p>
        </p:txBody>
      </p:sp>
      <p:sp>
        <p:nvSpPr>
          <p:cNvPr id="2252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F5C1B10-EAAE-4720-B942-84CCE1F1F269}" type="slidenum">
              <a:rPr lang="en-US" altLang="en-US" sz="1400">
                <a:solidFill>
                  <a:schemeClr val="tx2"/>
                </a:solidFill>
              </a:rPr>
              <a:pPr/>
              <a:t>153</a:t>
            </a:fld>
            <a:endParaRPr lang="en-US" altLang="en-US" sz="1400">
              <a:solidFill>
                <a:schemeClr val="tx2"/>
              </a:solidFill>
            </a:endParaRPr>
          </a:p>
        </p:txBody>
      </p:sp>
      <p:sp>
        <p:nvSpPr>
          <p:cNvPr id="105476" name="Rectangle 3"/>
          <p:cNvSpPr>
            <a:spLocks noGrp="1" noChangeArrowheads="1"/>
          </p:cNvSpPr>
          <p:nvPr>
            <p:ph sz="quarter" idx="1"/>
          </p:nvPr>
        </p:nvSpPr>
        <p:spPr>
          <a:xfrm>
            <a:off x="914400" y="1295400"/>
            <a:ext cx="7772400" cy="4724400"/>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altLang="en-US" dirty="0"/>
              <a:t>B</a:t>
            </a:r>
            <a:r>
              <a:rPr lang="en-US" altLang="en-US" dirty="0" smtClean="0"/>
              <a:t>alance control</a:t>
            </a:r>
          </a:p>
          <a:p>
            <a:pPr marL="548640" lvl="1" indent="-274320" eaLnBrk="1" fontAlgn="auto" hangingPunct="1">
              <a:spcBef>
                <a:spcPts val="370"/>
              </a:spcBef>
              <a:spcAft>
                <a:spcPts val="0"/>
              </a:spcAft>
              <a:buFont typeface="Wingdings 2"/>
              <a:buChar char=""/>
              <a:defRPr/>
            </a:pPr>
            <a:r>
              <a:rPr lang="en-US" altLang="en-US" dirty="0" smtClean="0"/>
              <a:t>belt pivot</a:t>
            </a:r>
          </a:p>
          <a:p>
            <a:pPr marL="548640" lvl="1" indent="-274320" eaLnBrk="1" fontAlgn="auto" hangingPunct="1">
              <a:spcBef>
                <a:spcPts val="370"/>
              </a:spcBef>
              <a:spcAft>
                <a:spcPts val="0"/>
              </a:spcAft>
              <a:buFont typeface="Wingdings 2"/>
              <a:buChar char=""/>
              <a:defRPr/>
            </a:pPr>
            <a:r>
              <a:rPr lang="en-US" altLang="en-US" dirty="0" smtClean="0"/>
              <a:t>belt shirt control</a:t>
            </a:r>
          </a:p>
          <a:p>
            <a:pPr marL="548640" lvl="1" indent="-274320" eaLnBrk="1" fontAlgn="auto" hangingPunct="1">
              <a:spcBef>
                <a:spcPts val="370"/>
              </a:spcBef>
              <a:spcAft>
                <a:spcPts val="0"/>
              </a:spcAft>
              <a:buFont typeface="Wingdings 2"/>
              <a:buChar char=""/>
              <a:defRPr/>
            </a:pPr>
            <a:r>
              <a:rPr lang="en-US" altLang="en-US" dirty="0" smtClean="0"/>
              <a:t>clothing pivot</a:t>
            </a:r>
          </a:p>
          <a:p>
            <a:pPr marL="548640" lvl="1" indent="-274320" eaLnBrk="1" fontAlgn="auto" hangingPunct="1">
              <a:spcBef>
                <a:spcPts val="370"/>
              </a:spcBef>
              <a:spcAft>
                <a:spcPts val="0"/>
              </a:spcAft>
              <a:buFont typeface="Wingdings 2"/>
              <a:buChar char=""/>
              <a:defRPr/>
            </a:pPr>
            <a:r>
              <a:rPr lang="en-US" altLang="en-US" dirty="0" smtClean="0"/>
              <a:t>hip pivot</a:t>
            </a:r>
          </a:p>
          <a:p>
            <a:pPr marL="274320" indent="-274320" eaLnBrk="1" fontAlgn="auto" hangingPunct="1">
              <a:spcBef>
                <a:spcPts val="580"/>
              </a:spcBef>
              <a:spcAft>
                <a:spcPts val="0"/>
              </a:spcAft>
              <a:buFont typeface="Wingdings 2"/>
              <a:buChar char=""/>
              <a:defRPr/>
            </a:pPr>
            <a:r>
              <a:rPr lang="en-US" altLang="en-US" dirty="0"/>
              <a:t>S</a:t>
            </a:r>
            <a:r>
              <a:rPr lang="en-US" altLang="en-US" dirty="0" smtClean="0"/>
              <a:t>tanding restraint</a:t>
            </a:r>
          </a:p>
          <a:p>
            <a:pPr marL="274320" indent="-274320" eaLnBrk="1" fontAlgn="auto" hangingPunct="1">
              <a:spcBef>
                <a:spcPts val="580"/>
              </a:spcBef>
              <a:spcAft>
                <a:spcPts val="0"/>
              </a:spcAft>
              <a:buFont typeface="Wingdings 2"/>
              <a:buChar char=""/>
              <a:defRPr/>
            </a:pPr>
            <a:r>
              <a:rPr lang="en-US" altLang="en-US" dirty="0" smtClean="0"/>
              <a:t>Escorts</a:t>
            </a:r>
          </a:p>
          <a:p>
            <a:pPr marL="548640" lvl="1" indent="-274320" eaLnBrk="1" fontAlgn="auto" hangingPunct="1">
              <a:spcBef>
                <a:spcPts val="370"/>
              </a:spcBef>
              <a:spcAft>
                <a:spcPts val="0"/>
              </a:spcAft>
              <a:buFont typeface="Wingdings 2"/>
              <a:buChar char=""/>
              <a:defRPr/>
            </a:pPr>
            <a:r>
              <a:rPr lang="en-US" altLang="en-US" dirty="0" smtClean="0"/>
              <a:t>2 person and 3 person</a:t>
            </a:r>
          </a:p>
          <a:p>
            <a:pPr marL="274320" indent="-274320" eaLnBrk="1" fontAlgn="auto" hangingPunct="1">
              <a:spcBef>
                <a:spcPts val="580"/>
              </a:spcBef>
              <a:spcAft>
                <a:spcPts val="0"/>
              </a:spcAft>
              <a:buFont typeface="Wingdings 2"/>
              <a:buChar char=""/>
              <a:defRPr/>
            </a:pPr>
            <a:r>
              <a:rPr lang="en-US" altLang="en-US" dirty="0"/>
              <a:t>W</a:t>
            </a:r>
            <a:r>
              <a:rPr lang="en-US" altLang="en-US" dirty="0" smtClean="0"/>
              <a:t>all assisted restraint</a:t>
            </a:r>
          </a:p>
          <a:p>
            <a:pPr marL="548640" lvl="1" indent="-274320" eaLnBrk="1" fontAlgn="auto" hangingPunct="1">
              <a:spcBef>
                <a:spcPts val="370"/>
              </a:spcBef>
              <a:spcAft>
                <a:spcPts val="0"/>
              </a:spcAft>
              <a:buFont typeface="Wingdings 2"/>
              <a:buChar char=""/>
              <a:defRPr/>
            </a:pPr>
            <a:r>
              <a:rPr lang="en-US" altLang="en-US" dirty="0" smtClean="0"/>
              <a:t>2 and 3 person</a:t>
            </a:r>
          </a:p>
          <a:p>
            <a:pPr marL="274320" indent="-274320" eaLnBrk="1" fontAlgn="auto" hangingPunct="1">
              <a:spcBef>
                <a:spcPts val="580"/>
              </a:spcBef>
              <a:spcAft>
                <a:spcPts val="0"/>
              </a:spcAft>
              <a:buFont typeface="Wingdings 2"/>
              <a:buChar char=""/>
              <a:defRPr/>
            </a:pPr>
            <a:r>
              <a:rPr lang="en-US" altLang="en-US" dirty="0"/>
              <a:t>F</a:t>
            </a:r>
            <a:r>
              <a:rPr lang="en-US" altLang="en-US" dirty="0" smtClean="0"/>
              <a:t>loor assisted restraint</a:t>
            </a:r>
          </a:p>
          <a:p>
            <a:pPr marL="548640" lvl="1" indent="-274320" eaLnBrk="1" fontAlgn="auto" hangingPunct="1">
              <a:spcBef>
                <a:spcPts val="370"/>
              </a:spcBef>
              <a:spcAft>
                <a:spcPts val="0"/>
              </a:spcAft>
              <a:buFont typeface="Wingdings 2"/>
              <a:buChar char=""/>
              <a:defRPr/>
            </a:pPr>
            <a:r>
              <a:rPr lang="en-US" altLang="en-US" dirty="0" smtClean="0"/>
              <a:t>2, 3, 4, and 5 person</a:t>
            </a:r>
          </a:p>
        </p:txBody>
      </p:sp>
    </p:spTree>
  </p:cSld>
  <p:clrMapOvr>
    <a:masterClrMapping/>
  </p:clrMapOvr>
  <p:transition spd="slow">
    <p:push dir="u"/>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67818679-3789-430D-AAE7-A059058B8B7F}" type="slidenum">
              <a:rPr lang="en-US" altLang="en-US" sz="1400">
                <a:solidFill>
                  <a:schemeClr val="tx2"/>
                </a:solidFill>
              </a:rPr>
              <a:pPr/>
              <a:t>154</a:t>
            </a:fld>
            <a:endParaRPr lang="en-US" altLang="en-US" sz="1400">
              <a:solidFill>
                <a:schemeClr val="tx2"/>
              </a:solidFill>
            </a:endParaRPr>
          </a:p>
        </p:txBody>
      </p:sp>
      <p:sp>
        <p:nvSpPr>
          <p:cNvPr id="226307" name="Content Placeholder 2"/>
          <p:cNvSpPr>
            <a:spLocks noGrp="1"/>
          </p:cNvSpPr>
          <p:nvPr>
            <p:ph sz="quarter" idx="1"/>
          </p:nvPr>
        </p:nvSpPr>
        <p:spPr>
          <a:xfrm>
            <a:off x="457200" y="1219200"/>
            <a:ext cx="8229600" cy="4937125"/>
          </a:xfrm>
        </p:spPr>
        <p:txBody>
          <a:bodyPr/>
          <a:lstStyle/>
          <a:p>
            <a:pPr marL="0" indent="0" algn="ctr" eaLnBrk="1" hangingPunct="1">
              <a:buFont typeface="Wingdings 2" pitchFamily="18" charset="2"/>
              <a:buNone/>
            </a:pPr>
            <a:endParaRPr lang="en-US" altLang="en-US" dirty="0" smtClean="0"/>
          </a:p>
          <a:p>
            <a:pPr marL="0" indent="0" algn="ctr" eaLnBrk="1" hangingPunct="1">
              <a:buFont typeface="Wingdings 2" pitchFamily="18" charset="2"/>
              <a:buNone/>
            </a:pPr>
            <a:endParaRPr lang="en-US" altLang="en-US" dirty="0" smtClean="0"/>
          </a:p>
          <a:p>
            <a:pPr marL="0" indent="0" algn="ctr" eaLnBrk="1" hangingPunct="1">
              <a:buFont typeface="Wingdings 2" pitchFamily="18" charset="2"/>
              <a:buNone/>
            </a:pPr>
            <a:endParaRPr lang="en-US" altLang="en-US" dirty="0" smtClean="0"/>
          </a:p>
          <a:p>
            <a:pPr marL="0" indent="0" algn="ctr" eaLnBrk="1" hangingPunct="1">
              <a:buFont typeface="Wingdings 2" pitchFamily="18" charset="2"/>
              <a:buNone/>
            </a:pPr>
            <a:r>
              <a:rPr lang="en-US" altLang="en-US" dirty="0" smtClean="0"/>
              <a:t>Please complete your evaluation!</a:t>
            </a:r>
          </a:p>
          <a:p>
            <a:pPr marL="0" indent="0" algn="ctr" eaLnBrk="1" hangingPunct="1">
              <a:buFont typeface="Wingdings 2" pitchFamily="18" charset="2"/>
              <a:buNone/>
            </a:pPr>
            <a:endParaRPr lang="en-US" altLang="en-US" dirty="0" smtClean="0"/>
          </a:p>
          <a:p>
            <a:pPr marL="0" indent="0" algn="ctr" eaLnBrk="1" hangingPunct="1">
              <a:buFont typeface="Wingdings 2" pitchFamily="18" charset="2"/>
              <a:buNone/>
            </a:pPr>
            <a:r>
              <a:rPr lang="en-US" altLang="en-US" dirty="0" smtClean="0"/>
              <a:t>Thank you – Be Safe!</a:t>
            </a: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PART Advantages</a:t>
            </a:r>
          </a:p>
        </p:txBody>
      </p:sp>
      <p:sp>
        <p:nvSpPr>
          <p:cNvPr id="409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0FC0D31-DEDF-4259-9802-DC9F181E8A16}" type="slidenum">
              <a:rPr lang="en-US" altLang="en-US" sz="1400">
                <a:solidFill>
                  <a:schemeClr val="tx2"/>
                </a:solidFill>
              </a:rPr>
              <a:pPr/>
              <a:t>16</a:t>
            </a:fld>
            <a:endParaRPr lang="en-US" altLang="en-US" sz="1400">
              <a:solidFill>
                <a:schemeClr val="tx2"/>
              </a:solidFill>
            </a:endParaRPr>
          </a:p>
        </p:txBody>
      </p:sp>
      <p:sp>
        <p:nvSpPr>
          <p:cNvPr id="40964" name="Rectangle 3"/>
          <p:cNvSpPr>
            <a:spLocks noGrp="1" noChangeArrowheads="1"/>
          </p:cNvSpPr>
          <p:nvPr>
            <p:ph sz="quarter" idx="1"/>
          </p:nvPr>
        </p:nvSpPr>
        <p:spPr>
          <a:xfrm>
            <a:off x="457200" y="1219200"/>
            <a:ext cx="8229600" cy="4937125"/>
          </a:xfrm>
        </p:spPr>
        <p:txBody>
          <a:bodyPr/>
          <a:lstStyle/>
          <a:p>
            <a:pPr eaLnBrk="1" hangingPunct="1">
              <a:spcBef>
                <a:spcPts val="575"/>
              </a:spcBef>
              <a:buFont typeface="Wingdings 2" pitchFamily="18" charset="2"/>
              <a:buChar char=""/>
            </a:pPr>
            <a:r>
              <a:rPr lang="en-US" altLang="en-US" dirty="0" smtClean="0"/>
              <a:t>Represents ONE consistent approach.</a:t>
            </a:r>
          </a:p>
          <a:p>
            <a:pPr eaLnBrk="1" hangingPunct="1">
              <a:spcBef>
                <a:spcPts val="575"/>
              </a:spcBef>
              <a:buFont typeface="Wingdings 2" pitchFamily="18" charset="2"/>
              <a:buChar char=""/>
            </a:pPr>
            <a:endParaRPr lang="en-US" altLang="en-US" dirty="0" smtClean="0"/>
          </a:p>
          <a:p>
            <a:pPr eaLnBrk="1" hangingPunct="1">
              <a:spcBef>
                <a:spcPts val="575"/>
              </a:spcBef>
              <a:buFont typeface="Wingdings 2" pitchFamily="18" charset="2"/>
              <a:buChar char=""/>
            </a:pPr>
            <a:r>
              <a:rPr lang="en-US" altLang="en-US" dirty="0" smtClean="0"/>
              <a:t>Problem-solves by asking the </a:t>
            </a:r>
            <a:r>
              <a:rPr lang="en-US" altLang="en-US" i="1" dirty="0" smtClean="0"/>
              <a:t>right</a:t>
            </a:r>
            <a:r>
              <a:rPr lang="en-US" altLang="en-US" dirty="0" smtClean="0"/>
              <a:t> questions rather than providing answers.</a:t>
            </a:r>
          </a:p>
          <a:p>
            <a:pPr eaLnBrk="1" hangingPunct="1">
              <a:spcBef>
                <a:spcPts val="575"/>
              </a:spcBef>
              <a:buFont typeface="Wingdings 2" pitchFamily="18" charset="2"/>
              <a:buChar char=""/>
            </a:pPr>
            <a:endParaRPr lang="en-US" altLang="en-US" dirty="0" smtClean="0"/>
          </a:p>
          <a:p>
            <a:pPr eaLnBrk="1" hangingPunct="1">
              <a:spcBef>
                <a:spcPts val="575"/>
              </a:spcBef>
              <a:buFont typeface="Wingdings 2" pitchFamily="18" charset="2"/>
              <a:buChar char=""/>
            </a:pPr>
            <a:r>
              <a:rPr lang="en-US" altLang="en-US" dirty="0" smtClean="0">
                <a:solidFill>
                  <a:srgbClr val="FF0000"/>
                </a:solidFill>
              </a:rPr>
              <a:t>Provides an emergency response for when the primary plan does not work.</a:t>
            </a: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PART Advantages</a:t>
            </a:r>
          </a:p>
        </p:txBody>
      </p:sp>
      <p:sp>
        <p:nvSpPr>
          <p:cNvPr id="4301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9AFFEF92-65E5-499D-A524-D66F3BEEBD35}" type="slidenum">
              <a:rPr lang="en-US" altLang="en-US" sz="1400">
                <a:solidFill>
                  <a:schemeClr val="tx2"/>
                </a:solidFill>
              </a:rPr>
              <a:pPr/>
              <a:t>17</a:t>
            </a:fld>
            <a:endParaRPr lang="en-US" altLang="en-US" sz="1400">
              <a:solidFill>
                <a:schemeClr val="tx2"/>
              </a:solidFill>
            </a:endParaRPr>
          </a:p>
        </p:txBody>
      </p:sp>
      <p:sp>
        <p:nvSpPr>
          <p:cNvPr id="11268"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smtClean="0"/>
              <a:t>Gender neutral - meaning you don’t have to be strong and you don’t have to be male to be safe.</a:t>
            </a:r>
          </a:p>
          <a:p>
            <a:pPr marL="0" indent="0" eaLnBrk="1" fontAlgn="auto" hangingPunct="1">
              <a:spcBef>
                <a:spcPts val="580"/>
              </a:spcBef>
              <a:spcAft>
                <a:spcPts val="0"/>
              </a:spcAft>
              <a:buFont typeface="Wingdings 3"/>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Promotes teamwork because 1:1 (one-to-one) physical techniques can be dangerous.</a:t>
            </a:r>
          </a:p>
          <a:p>
            <a:pPr marL="0" indent="0" eaLnBrk="1" fontAlgn="auto" hangingPunct="1">
              <a:spcBef>
                <a:spcPts val="580"/>
              </a:spcBef>
              <a:spcAft>
                <a:spcPts val="0"/>
              </a:spcAft>
              <a:buFont typeface="Wingdings 3"/>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Focuses on human rights of BOTH the worker and the individual.</a:t>
            </a:r>
          </a:p>
          <a:p>
            <a:pPr marL="0" indent="0" eaLnBrk="1" fontAlgn="auto" hangingPunct="1">
              <a:spcBef>
                <a:spcPts val="580"/>
              </a:spcBef>
              <a:spcAft>
                <a:spcPts val="0"/>
              </a:spcAft>
              <a:buFont typeface="Wingdings 3"/>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Widely accepted as it is research-based.</a:t>
            </a: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PART</a:t>
            </a: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C1423826-B225-4F29-AF3F-87A6F6A09C4E}" type="slidenum">
              <a:rPr lang="en-US" altLang="en-US" sz="1400">
                <a:solidFill>
                  <a:schemeClr val="tx2"/>
                </a:solidFill>
              </a:rPr>
              <a:pPr/>
              <a:t>18</a:t>
            </a:fld>
            <a:endParaRPr lang="en-US" altLang="en-US" sz="1400">
              <a:solidFill>
                <a:schemeClr val="tx2"/>
              </a:solidFill>
            </a:endParaRPr>
          </a:p>
        </p:txBody>
      </p:sp>
      <p:sp>
        <p:nvSpPr>
          <p:cNvPr id="12291" name="Content Placeholder 2"/>
          <p:cNvSpPr>
            <a:spLocks noGrp="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smtClean="0"/>
              <a:t>Organizations are expected to have care/treatment plans in place.</a:t>
            </a:r>
          </a:p>
          <a:p>
            <a:pPr marL="274320" indent="-274320" eaLnBrk="1" fontAlgn="auto" hangingPunct="1">
              <a:spcBef>
                <a:spcPts val="580"/>
              </a:spcBef>
              <a:spcAft>
                <a:spcPts val="0"/>
              </a:spcAft>
              <a:buFont typeface="Wingdings 2"/>
              <a:buChar char=""/>
              <a:defRPr/>
            </a:pPr>
            <a:endParaRPr lang="en-US" altLang="en-US" dirty="0"/>
          </a:p>
          <a:p>
            <a:pPr marL="274320" indent="-274320" eaLnBrk="1" fontAlgn="auto" hangingPunct="1">
              <a:spcBef>
                <a:spcPts val="580"/>
              </a:spcBef>
              <a:spcAft>
                <a:spcPts val="0"/>
              </a:spcAft>
              <a:buFont typeface="Wingdings 2"/>
              <a:buChar char=""/>
              <a:defRPr/>
            </a:pPr>
            <a:r>
              <a:rPr lang="en-US" altLang="en-US" dirty="0" smtClean="0"/>
              <a:t>All behaviours have a function and are designed to meet a specific need.</a:t>
            </a:r>
          </a:p>
          <a:p>
            <a:pPr marL="274320" indent="-274320" eaLnBrk="1" fontAlgn="auto" hangingPunct="1">
              <a:spcBef>
                <a:spcPts val="580"/>
              </a:spcBef>
              <a:spcAft>
                <a:spcPts val="0"/>
              </a:spcAft>
              <a:buFont typeface="Wingdings 2"/>
              <a:buChar char=""/>
              <a:defRPr/>
            </a:pPr>
            <a:endParaRPr lang="en-US" altLang="en-US" dirty="0"/>
          </a:p>
          <a:p>
            <a:pPr marL="274320" indent="-274320" eaLnBrk="1" fontAlgn="auto" hangingPunct="1">
              <a:spcBef>
                <a:spcPts val="580"/>
              </a:spcBef>
              <a:spcAft>
                <a:spcPts val="0"/>
              </a:spcAft>
              <a:buFont typeface="Wingdings 2"/>
              <a:buChar char=""/>
              <a:defRPr/>
            </a:pPr>
            <a:r>
              <a:rPr lang="en-US" altLang="en-US" dirty="0" smtClean="0"/>
              <a:t>The PART program is designed to address the question: “What happens when the care/treatment plan breaks down?”</a:t>
            </a:r>
          </a:p>
          <a:p>
            <a:pPr marL="0" indent="0" eaLnBrk="1" fontAlgn="auto" hangingPunct="1">
              <a:spcBef>
                <a:spcPts val="580"/>
              </a:spcBef>
              <a:spcAft>
                <a:spcPts val="0"/>
              </a:spcAft>
              <a:buFont typeface="Wingdings 2"/>
              <a:buNone/>
              <a:defRPr/>
            </a:pPr>
            <a:endParaRPr lang="en-US" altLang="en-US" dirty="0" smtClean="0"/>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PART</a:t>
            </a:r>
          </a:p>
        </p:txBody>
      </p:sp>
      <p:sp>
        <p:nvSpPr>
          <p:cNvPr id="471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BB55BF3E-0FD5-405B-BBEE-F242AC70F717}" type="slidenum">
              <a:rPr lang="en-US" altLang="en-US" sz="1400">
                <a:solidFill>
                  <a:schemeClr val="tx2"/>
                </a:solidFill>
              </a:rPr>
              <a:pPr/>
              <a:t>19</a:t>
            </a:fld>
            <a:endParaRPr lang="en-US" altLang="en-US" sz="1400">
              <a:solidFill>
                <a:schemeClr val="tx2"/>
              </a:solidFill>
            </a:endParaRPr>
          </a:p>
        </p:txBody>
      </p:sp>
      <p:sp>
        <p:nvSpPr>
          <p:cNvPr id="47108" name="Rectangle 3"/>
          <p:cNvSpPr>
            <a:spLocks noGrp="1" noChangeArrowheads="1"/>
          </p:cNvSpPr>
          <p:nvPr>
            <p:ph sz="quarter" idx="1"/>
          </p:nvPr>
        </p:nvSpPr>
        <p:spPr>
          <a:xfrm>
            <a:off x="457200" y="1219200"/>
            <a:ext cx="8229600" cy="4937125"/>
          </a:xfrm>
        </p:spPr>
        <p:txBody>
          <a:bodyPr/>
          <a:lstStyle/>
          <a:p>
            <a:pPr eaLnBrk="1" hangingPunct="1"/>
            <a:r>
              <a:rPr lang="en-US" altLang="en-US" smtClean="0"/>
              <a:t>Interventions (responses) are used when:</a:t>
            </a:r>
          </a:p>
          <a:p>
            <a:pPr lvl="1" eaLnBrk="1" hangingPunct="1"/>
            <a:r>
              <a:rPr lang="en-US" altLang="en-US" smtClean="0"/>
              <a:t>The primary treatment plan does not work.</a:t>
            </a:r>
          </a:p>
          <a:p>
            <a:pPr lvl="1" eaLnBrk="1" hangingPunct="1"/>
            <a:r>
              <a:rPr lang="en-US" altLang="en-US" smtClean="0"/>
              <a:t>The primary back up plan does not work.</a:t>
            </a:r>
          </a:p>
          <a:p>
            <a:pPr lvl="1" eaLnBrk="1" hangingPunct="1"/>
            <a:r>
              <a:rPr lang="en-US" altLang="en-US" smtClean="0"/>
              <a:t>You are facing an immediate threat of injury.</a:t>
            </a:r>
          </a:p>
          <a:p>
            <a:pPr eaLnBrk="1" hangingPunct="1"/>
            <a:endParaRPr lang="en-US" altLang="en-US" smtClean="0"/>
          </a:p>
          <a:p>
            <a:pPr algn="ctr" eaLnBrk="1" hangingPunct="1">
              <a:buFontTx/>
              <a:buNone/>
            </a:pPr>
            <a:r>
              <a:rPr lang="en-US" altLang="en-US" b="1" smtClean="0"/>
              <a:t>It is important that you stick to the</a:t>
            </a:r>
          </a:p>
          <a:p>
            <a:pPr algn="ctr" eaLnBrk="1" hangingPunct="1">
              <a:buFontTx/>
              <a:buNone/>
            </a:pPr>
            <a:r>
              <a:rPr lang="en-US" altLang="en-US" b="1" u="sng" smtClean="0"/>
              <a:t>primary plan</a:t>
            </a:r>
            <a:r>
              <a:rPr lang="en-US" altLang="en-US" b="1" smtClean="0"/>
              <a:t> for each individual.</a:t>
            </a:r>
          </a:p>
          <a:p>
            <a:pPr algn="ctr" eaLnBrk="1" hangingPunct="1">
              <a:buFontTx/>
              <a:buNone/>
            </a:pPr>
            <a:endParaRPr lang="en-US" altLang="en-US" b="1" smtClean="0"/>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bwMode="auto">
          <a:xfrm>
            <a:off x="323850" y="1628775"/>
            <a:ext cx="8820150"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charset="0"/>
                <a:cs typeface="Arial" charset="0"/>
              </a:rPr>
              <a:t>Housekeeping Details</a:t>
            </a:r>
          </a:p>
        </p:txBody>
      </p:sp>
      <p:pic>
        <p:nvPicPr>
          <p:cNvPr id="24579" name="Picture 2" descr="http://t2.gstatic.com/images?q=tbn:ANd9GcREjaYY25fBmZxlRGfeVR8SqhsoWacF_TmQYxo1SsV-5TsYGI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325" y="2652713"/>
            <a:ext cx="1524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http://www.notobacco.org/photos/large/photo07.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0763" y="2501900"/>
            <a:ext cx="1655762"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938" y="2741613"/>
            <a:ext cx="1485900"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11" descr="http://t1.gstatic.com/images?q=tbn:ANd9GcRCu3CMXtXcwQap-ubP2xXBb2Cku-hNLgUIDnIoAJFc2TTfh-C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2366963"/>
            <a:ext cx="17922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3" descr="http://t3.gstatic.com/images?q=tbn:ANd9GcQkN9jaPDyXDjMIxPtMKh03V443lp2zwHqJep-mg-LkZRiFYw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50" y="4716463"/>
            <a:ext cx="23034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581525"/>
            <a:ext cx="1997075"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2" descr="http://www.diyderby.co.uk/ekmps/shops/bartlam/images/emergency-exit-sign-300-x-200-code-1516-1024-p.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963" y="4951413"/>
            <a:ext cx="22320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PART Viewpoint</a:t>
            </a:r>
          </a:p>
        </p:txBody>
      </p:sp>
      <p:sp>
        <p:nvSpPr>
          <p:cNvPr id="491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BA5DA2D-EB8E-4DBC-AB59-9A7E94D0AB6B}" type="slidenum">
              <a:rPr lang="en-US" altLang="en-US" sz="1400">
                <a:solidFill>
                  <a:schemeClr val="tx2"/>
                </a:solidFill>
              </a:rPr>
              <a:pPr/>
              <a:t>20</a:t>
            </a:fld>
            <a:endParaRPr lang="en-US" altLang="en-US" sz="1400">
              <a:solidFill>
                <a:schemeClr val="tx2"/>
              </a:solidFill>
            </a:endParaRPr>
          </a:p>
        </p:txBody>
      </p:sp>
      <p:sp>
        <p:nvSpPr>
          <p:cNvPr id="49156" name="Content Placeholder 3"/>
          <p:cNvSpPr>
            <a:spLocks noGrp="1"/>
          </p:cNvSpPr>
          <p:nvPr>
            <p:ph sz="quarter" idx="1"/>
          </p:nvPr>
        </p:nvSpPr>
        <p:spPr>
          <a:xfrm>
            <a:off x="457200" y="1219200"/>
            <a:ext cx="8229600" cy="4937125"/>
          </a:xfrm>
        </p:spPr>
        <p:txBody>
          <a:bodyPr/>
          <a:lstStyle/>
          <a:p>
            <a:pPr eaLnBrk="1" hangingPunct="1">
              <a:spcBef>
                <a:spcPts val="575"/>
              </a:spcBef>
              <a:buFont typeface="Wingdings 2" pitchFamily="18" charset="2"/>
              <a:buChar char=""/>
            </a:pPr>
            <a:r>
              <a:rPr lang="en-US" altLang="en-US" b="1" dirty="0" smtClean="0"/>
              <a:t>PART is NOT a self-defense course.</a:t>
            </a:r>
          </a:p>
          <a:p>
            <a:pPr eaLnBrk="1" hangingPunct="1">
              <a:spcBef>
                <a:spcPts val="575"/>
              </a:spcBef>
              <a:buFont typeface="Wingdings 2" pitchFamily="18" charset="2"/>
              <a:buChar char=""/>
            </a:pPr>
            <a:endParaRPr lang="en-US" altLang="en-US" dirty="0" smtClean="0"/>
          </a:p>
          <a:p>
            <a:pPr eaLnBrk="1" hangingPunct="1">
              <a:spcBef>
                <a:spcPts val="575"/>
              </a:spcBef>
              <a:buFont typeface="Wingdings 2" pitchFamily="18" charset="2"/>
              <a:buChar char=""/>
            </a:pPr>
            <a:r>
              <a:rPr lang="en-US" altLang="en-US" dirty="0" smtClean="0"/>
              <a:t>Is most useful when its Principles are consistent with the philosophy and values of the organization.</a:t>
            </a:r>
          </a:p>
          <a:p>
            <a:pPr lvl="1" eaLnBrk="1" hangingPunct="1">
              <a:spcBef>
                <a:spcPts val="375"/>
              </a:spcBef>
              <a:buFont typeface="Wingdings 2" pitchFamily="18" charset="2"/>
              <a:buChar char=""/>
            </a:pPr>
            <a:r>
              <a:rPr lang="en-US" altLang="en-US" dirty="0" smtClean="0"/>
              <a:t>“Is this behaviour </a:t>
            </a:r>
            <a:r>
              <a:rPr lang="en-US" altLang="en-US" i="1" dirty="0" smtClean="0"/>
              <a:t>actually </a:t>
            </a:r>
            <a:r>
              <a:rPr lang="en-US" altLang="en-US" dirty="0" smtClean="0"/>
              <a:t>dangerous?”</a:t>
            </a:r>
          </a:p>
          <a:p>
            <a:pPr eaLnBrk="1" hangingPunct="1"/>
            <a:endParaRPr lang="en-US" altLang="en-US" dirty="0" smtClean="0"/>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Risks of not having PART</a:t>
            </a:r>
          </a:p>
        </p:txBody>
      </p:sp>
      <p:sp>
        <p:nvSpPr>
          <p:cNvPr id="512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02B1721-7655-4BD3-81C1-2C2F93765634}" type="slidenum">
              <a:rPr lang="en-US" altLang="en-US" sz="1400">
                <a:solidFill>
                  <a:schemeClr val="tx2"/>
                </a:solidFill>
              </a:rPr>
              <a:pPr/>
              <a:t>21</a:t>
            </a:fld>
            <a:endParaRPr lang="en-US" altLang="en-US" sz="1400">
              <a:solidFill>
                <a:schemeClr val="tx2"/>
              </a:solidFill>
            </a:endParaRPr>
          </a:p>
        </p:txBody>
      </p:sp>
      <p:sp>
        <p:nvSpPr>
          <p:cNvPr id="51204" name="Rectangle 3"/>
          <p:cNvSpPr>
            <a:spLocks noGrp="1" noChangeArrowheads="1"/>
          </p:cNvSpPr>
          <p:nvPr>
            <p:ph sz="quarter" idx="1"/>
          </p:nvPr>
        </p:nvSpPr>
        <p:spPr>
          <a:xfrm>
            <a:off x="457200" y="1219200"/>
            <a:ext cx="8229600" cy="4937125"/>
          </a:xfrm>
        </p:spPr>
        <p:txBody>
          <a:bodyPr/>
          <a:lstStyle/>
          <a:p>
            <a:pPr eaLnBrk="1" hangingPunct="1"/>
            <a:r>
              <a:rPr lang="en-US" altLang="en-US" sz="2800" smtClean="0"/>
              <a:t>The individual could be successful in injuring themselves or others.</a:t>
            </a:r>
          </a:p>
          <a:p>
            <a:pPr eaLnBrk="1" hangingPunct="1"/>
            <a:r>
              <a:rPr lang="en-US" altLang="en-US" sz="2800" smtClean="0"/>
              <a:t>Staff could be seriously injured during the incident.</a:t>
            </a:r>
          </a:p>
          <a:p>
            <a:pPr eaLnBrk="1" hangingPunct="1"/>
            <a:r>
              <a:rPr lang="en-US" altLang="en-US" sz="2800" smtClean="0"/>
              <a:t>Avoidable injuries may occur.</a:t>
            </a:r>
          </a:p>
          <a:p>
            <a:pPr eaLnBrk="1" hangingPunct="1"/>
            <a:r>
              <a:rPr lang="en-US" altLang="en-US" sz="2800" smtClean="0"/>
              <a:t>Lack of teamwork could contribute to injury.</a:t>
            </a:r>
          </a:p>
          <a:p>
            <a:pPr eaLnBrk="1" hangingPunct="1"/>
            <a:r>
              <a:rPr lang="en-US" altLang="en-US" sz="2800" smtClean="0"/>
              <a:t>Public disapproval is possible.</a:t>
            </a:r>
          </a:p>
          <a:p>
            <a:pPr eaLnBrk="1" hangingPunct="1"/>
            <a:r>
              <a:rPr lang="en-US" altLang="en-US" sz="2800" smtClean="0"/>
              <a:t>Formal penalties from courts or legislation.</a:t>
            </a:r>
          </a:p>
          <a:p>
            <a:pPr eaLnBrk="1" hangingPunct="1"/>
            <a:endParaRPr lang="en-US" altLang="en-US" smtClean="0"/>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PART Disclaimer</a:t>
            </a:r>
          </a:p>
        </p:txBody>
      </p:sp>
      <p:sp>
        <p:nvSpPr>
          <p:cNvPr id="5325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5032B74D-F533-4903-B118-35FA2DD7BA38}" type="slidenum">
              <a:rPr lang="en-US" altLang="en-US" sz="1400">
                <a:solidFill>
                  <a:schemeClr val="tx2"/>
                </a:solidFill>
              </a:rPr>
              <a:pPr/>
              <a:t>22</a:t>
            </a:fld>
            <a:endParaRPr lang="en-US" altLang="en-US" sz="1400">
              <a:solidFill>
                <a:schemeClr val="tx2"/>
              </a:solidFill>
            </a:endParaRPr>
          </a:p>
        </p:txBody>
      </p:sp>
      <p:sp>
        <p:nvSpPr>
          <p:cNvPr id="53252" name="Rectangle 3"/>
          <p:cNvSpPr>
            <a:spLocks noGrp="1" noChangeArrowheads="1"/>
          </p:cNvSpPr>
          <p:nvPr>
            <p:ph sz="quarter" idx="1"/>
          </p:nvPr>
        </p:nvSpPr>
        <p:spPr>
          <a:xfrm>
            <a:off x="457200" y="1219200"/>
            <a:ext cx="8229600" cy="4937125"/>
          </a:xfrm>
        </p:spPr>
        <p:txBody>
          <a:bodyPr/>
          <a:lstStyle/>
          <a:p>
            <a:pPr eaLnBrk="1" hangingPunct="1">
              <a:spcBef>
                <a:spcPts val="575"/>
              </a:spcBef>
              <a:buFont typeface="Wingdings 2" pitchFamily="18" charset="2"/>
              <a:buChar char=""/>
            </a:pPr>
            <a:r>
              <a:rPr lang="en-US" altLang="en-US" sz="3600" dirty="0" smtClean="0"/>
              <a:t>The techniques taught in the PART workshop have proven safe and effective.</a:t>
            </a:r>
          </a:p>
          <a:p>
            <a:pPr eaLnBrk="1" hangingPunct="1">
              <a:spcBef>
                <a:spcPts val="575"/>
              </a:spcBef>
              <a:buFont typeface="Wingdings 2" pitchFamily="18" charset="2"/>
              <a:buChar char=""/>
            </a:pPr>
            <a:endParaRPr lang="en-US" altLang="en-US" sz="1400" dirty="0" smtClean="0"/>
          </a:p>
          <a:p>
            <a:pPr eaLnBrk="1" hangingPunct="1">
              <a:spcBef>
                <a:spcPts val="575"/>
              </a:spcBef>
              <a:buFont typeface="Wingdings 2" pitchFamily="18" charset="2"/>
              <a:buChar char=""/>
            </a:pPr>
            <a:r>
              <a:rPr lang="en-US" altLang="en-US" sz="3600" dirty="0" smtClean="0"/>
              <a:t>Their proper application is the responsibility of all staff involved.</a:t>
            </a:r>
          </a:p>
          <a:p>
            <a:pPr eaLnBrk="1" hangingPunct="1">
              <a:spcBef>
                <a:spcPts val="575"/>
              </a:spcBef>
              <a:buFont typeface="Wingdings 2" pitchFamily="18" charset="2"/>
              <a:buChar char=""/>
            </a:pPr>
            <a:endParaRPr lang="en-US" altLang="en-US" sz="1400" dirty="0" smtClean="0"/>
          </a:p>
          <a:p>
            <a:pPr eaLnBrk="1" hangingPunct="1">
              <a:spcBef>
                <a:spcPts val="575"/>
              </a:spcBef>
              <a:buFont typeface="Wingdings 2" pitchFamily="18" charset="2"/>
              <a:buChar char=""/>
            </a:pPr>
            <a:r>
              <a:rPr lang="en-US" altLang="en-US" sz="3600" dirty="0" smtClean="0"/>
              <a:t>Instruction cannot be a substitute for professional judgment.</a:t>
            </a: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4"/>
          <p:cNvSpPr>
            <a:spLocks noGrp="1"/>
          </p:cNvSpPr>
          <p:nvPr>
            <p:ph type="title"/>
          </p:nvPr>
        </p:nvSpPr>
        <p:spPr/>
        <p:txBody>
          <a:bodyPr/>
          <a:lstStyle/>
          <a:p>
            <a:pPr eaLnBrk="1" hangingPunct="1"/>
            <a:r>
              <a:rPr lang="en-US" altLang="en-US" smtClean="0"/>
              <a:t>Purpose</a:t>
            </a:r>
          </a:p>
        </p:txBody>
      </p:sp>
      <p:sp>
        <p:nvSpPr>
          <p:cNvPr id="6" name="Text Placeholder 5"/>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US" altLang="en-US" dirty="0"/>
              <a:t>When staff understand treatment plan outcomes they are better able to provide therapeutic interventions to meet the treatment objectives. </a:t>
            </a:r>
          </a:p>
          <a:p>
            <a:pPr eaLnBrk="1" fontAlgn="auto" hangingPunct="1">
              <a:spcBef>
                <a:spcPts val="580"/>
              </a:spcBef>
              <a:spcAft>
                <a:spcPts val="0"/>
              </a:spcAft>
              <a:buFont typeface="Wingdings 2"/>
              <a:buNone/>
              <a:defRPr/>
            </a:pPr>
            <a:endParaRPr lang="en-US" dirty="0"/>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BEC3FEF4-EF7D-4A1E-80F9-8291D6E29230}" type="slidenum">
              <a:rPr lang="en-US" altLang="en-US" sz="1400">
                <a:solidFill>
                  <a:schemeClr val="tx2"/>
                </a:solidFill>
              </a:rPr>
              <a:pPr/>
              <a:t>23</a:t>
            </a:fld>
            <a:endParaRPr lang="en-US" altLang="en-US" sz="1400">
              <a:solidFill>
                <a:schemeClr val="tx2"/>
              </a:solidFill>
            </a:endParaRP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Purpose </a:t>
            </a:r>
            <a:br>
              <a:rPr lang="en-US" altLang="en-US" smtClean="0"/>
            </a:br>
            <a:r>
              <a:rPr lang="en-US" altLang="en-US" sz="1600" smtClean="0">
                <a:solidFill>
                  <a:srgbClr val="0070C0"/>
                </a:solidFill>
              </a:rPr>
              <a:t>(pg. 1)</a:t>
            </a:r>
            <a:endParaRPr lang="en-US" altLang="en-US" smtClean="0">
              <a:solidFill>
                <a:srgbClr val="0070C0"/>
              </a:solidFill>
            </a:endParaRPr>
          </a:p>
        </p:txBody>
      </p:sp>
      <p:sp>
        <p:nvSpPr>
          <p:cNvPr id="5734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5BAD71CB-116B-4D7E-8DEA-E150606E86C8}" type="slidenum">
              <a:rPr lang="en-US" altLang="en-US" sz="1400">
                <a:solidFill>
                  <a:schemeClr val="tx2"/>
                </a:solidFill>
              </a:rPr>
              <a:pPr/>
              <a:t>24</a:t>
            </a:fld>
            <a:endParaRPr lang="en-US" altLang="en-US" sz="1400">
              <a:solidFill>
                <a:schemeClr val="tx2"/>
              </a:solidFill>
            </a:endParaRPr>
          </a:p>
        </p:txBody>
      </p:sp>
      <p:sp>
        <p:nvSpPr>
          <p:cNvPr id="25603"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smtClean="0"/>
              <a:t>When staff </a:t>
            </a:r>
            <a:r>
              <a:rPr lang="en-US" altLang="en-US" u="sng" dirty="0" smtClean="0"/>
              <a:t>do not</a:t>
            </a:r>
            <a:r>
              <a:rPr lang="en-US" altLang="en-US" dirty="0" smtClean="0"/>
              <a:t> have a clear understanding of what the individual is expecting to achieve, they are more likely to react to physically injurious behaviour rather than follow a treatment plan.</a:t>
            </a:r>
          </a:p>
          <a:p>
            <a:pPr marL="0" indent="0" eaLnBrk="1" fontAlgn="auto" hangingPunct="1">
              <a:spcBef>
                <a:spcPts val="580"/>
              </a:spcBef>
              <a:spcAft>
                <a:spcPts val="0"/>
              </a:spcAft>
              <a:buFont typeface="Wingdings 2"/>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In the absence of an effective treatment plan, the emergency plan becomes the primary form of treatment and this decreases the likelihood that the individual will benefit from the treatment plan. </a:t>
            </a:r>
            <a:endParaRPr lang="en-US" altLang="en-US" dirty="0"/>
          </a:p>
          <a:p>
            <a:pPr marL="274320" indent="-274320" eaLnBrk="1" fontAlgn="auto" hangingPunct="1">
              <a:spcBef>
                <a:spcPts val="580"/>
              </a:spcBef>
              <a:spcAft>
                <a:spcPts val="0"/>
              </a:spcAft>
              <a:buFont typeface="Wingdings 2"/>
              <a:buChar char=""/>
              <a:defRPr/>
            </a:pPr>
            <a:endParaRPr lang="en-US" altLang="en-US" dirty="0"/>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solidFill>
            <a:srgbClr val="FFCCFF"/>
          </a:solidFill>
        </p:spPr>
        <p:txBody>
          <a:bodyPr/>
          <a:lstStyle/>
          <a:p>
            <a:pPr eaLnBrk="1" hangingPunct="1"/>
            <a:r>
              <a:rPr lang="en-US" altLang="en-US" smtClean="0"/>
              <a:t>Exercise 1					</a:t>
            </a:r>
            <a:br>
              <a:rPr lang="en-US" altLang="en-US" smtClean="0"/>
            </a:br>
            <a:r>
              <a:rPr lang="en-US" altLang="en-US" sz="1800" smtClean="0"/>
              <a:t>(pg.5)</a:t>
            </a:r>
          </a:p>
        </p:txBody>
      </p:sp>
      <p:sp>
        <p:nvSpPr>
          <p:cNvPr id="5939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0234B0C1-FF78-43DF-B46B-B19AF8A20945}" type="slidenum">
              <a:rPr lang="en-US" altLang="en-US" sz="1400">
                <a:solidFill>
                  <a:schemeClr val="tx2"/>
                </a:solidFill>
              </a:rPr>
              <a:pPr/>
              <a:t>25</a:t>
            </a:fld>
            <a:endParaRPr lang="en-US" altLang="en-US" sz="1400">
              <a:solidFill>
                <a:schemeClr val="tx2"/>
              </a:solidFill>
            </a:endParaRPr>
          </a:p>
        </p:txBody>
      </p:sp>
      <p:pic>
        <p:nvPicPr>
          <p:cNvPr id="59396"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0" y="1249363"/>
            <a:ext cx="8229600" cy="4876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solidFill>
            <a:srgbClr val="FFCCFF"/>
          </a:solidFill>
        </p:spPr>
        <p:txBody>
          <a:bodyPr/>
          <a:lstStyle/>
          <a:p>
            <a:pPr eaLnBrk="1" hangingPunct="1"/>
            <a:r>
              <a:rPr lang="en-US" altLang="en-US" smtClean="0"/>
              <a:t>Exercise 1					</a:t>
            </a:r>
            <a:br>
              <a:rPr lang="en-US" altLang="en-US" smtClean="0"/>
            </a:br>
            <a:r>
              <a:rPr lang="en-US" altLang="en-US" sz="1800" smtClean="0"/>
              <a:t>(pg.5)</a:t>
            </a:r>
          </a:p>
        </p:txBody>
      </p:sp>
      <p:sp>
        <p:nvSpPr>
          <p:cNvPr id="6144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C16426D4-83EF-4D46-AFFE-D207EF1F6821}" type="slidenum">
              <a:rPr lang="en-US" altLang="en-US" sz="1400">
                <a:solidFill>
                  <a:schemeClr val="tx2"/>
                </a:solidFill>
              </a:rPr>
              <a:pPr/>
              <a:t>26</a:t>
            </a:fld>
            <a:endParaRPr lang="en-US" altLang="en-US" sz="1400">
              <a:solidFill>
                <a:schemeClr val="tx2"/>
              </a:solidFill>
            </a:endParaRPr>
          </a:p>
        </p:txBody>
      </p:sp>
      <p:pic>
        <p:nvPicPr>
          <p:cNvPr id="6144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60388" y="1219200"/>
            <a:ext cx="8023225" cy="4937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4"/>
          <p:cNvSpPr>
            <a:spLocks noGrp="1"/>
          </p:cNvSpPr>
          <p:nvPr>
            <p:ph type="title"/>
          </p:nvPr>
        </p:nvSpPr>
        <p:spPr/>
        <p:txBody>
          <a:bodyPr/>
          <a:lstStyle/>
          <a:p>
            <a:pPr eaLnBrk="1" hangingPunct="1"/>
            <a:r>
              <a:rPr lang="en-US" altLang="en-US" smtClean="0"/>
              <a:t>Professionalism</a:t>
            </a:r>
          </a:p>
        </p:txBody>
      </p:sp>
      <p:sp>
        <p:nvSpPr>
          <p:cNvPr id="6" name="Text Placeholder 5"/>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US" dirty="0" smtClean="0"/>
              <a:t>Staff members who understand their motives for working with potentially dangerous individuals are less likely to be cynical and pessimistic about treating assaultive behaviours.</a:t>
            </a:r>
            <a:endParaRPr lang="en-US" dirty="0"/>
          </a:p>
        </p:txBody>
      </p:sp>
      <p:sp>
        <p:nvSpPr>
          <p:cNvPr id="634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DEED7A8-2F65-4192-9262-5F68486E5F6F}" type="slidenum">
              <a:rPr lang="en-US" altLang="en-US" sz="1400">
                <a:solidFill>
                  <a:schemeClr val="tx2"/>
                </a:solidFill>
              </a:rPr>
              <a:pPr/>
              <a:t>27</a:t>
            </a:fld>
            <a:endParaRPr lang="en-US" altLang="en-US" sz="1400">
              <a:solidFill>
                <a:schemeClr val="tx2"/>
              </a:solidFill>
            </a:endParaRPr>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Professionalism</a:t>
            </a:r>
            <a:br>
              <a:rPr lang="en-US" altLang="en-US" smtClean="0"/>
            </a:br>
            <a:r>
              <a:rPr lang="en-US" altLang="en-US" sz="1800" smtClean="0">
                <a:solidFill>
                  <a:srgbClr val="0070C0"/>
                </a:solidFill>
              </a:rPr>
              <a:t>(pg. 1)</a:t>
            </a:r>
            <a:endParaRPr lang="en-US" altLang="en-US" sz="1800" smtClean="0"/>
          </a:p>
        </p:txBody>
      </p:sp>
      <p:sp>
        <p:nvSpPr>
          <p:cNvPr id="655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84DAEDA2-18F6-459A-9BE4-FE998B8F44D4}" type="slidenum">
              <a:rPr lang="en-US" altLang="en-US" sz="1400">
                <a:solidFill>
                  <a:schemeClr val="tx2"/>
                </a:solidFill>
              </a:rPr>
              <a:pPr/>
              <a:t>28</a:t>
            </a:fld>
            <a:endParaRPr lang="en-US" altLang="en-US" sz="1400">
              <a:solidFill>
                <a:schemeClr val="tx2"/>
              </a:solidFill>
            </a:endParaRPr>
          </a:p>
        </p:txBody>
      </p:sp>
      <p:sp>
        <p:nvSpPr>
          <p:cNvPr id="22532"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smtClean="0"/>
              <a:t>Attitudes that frequently aggravate assaultive behaviour:</a:t>
            </a:r>
          </a:p>
          <a:p>
            <a:pPr marL="548640" lvl="1" indent="-274320" eaLnBrk="1" fontAlgn="auto" hangingPunct="1">
              <a:spcBef>
                <a:spcPts val="370"/>
              </a:spcBef>
              <a:spcAft>
                <a:spcPts val="0"/>
              </a:spcAft>
              <a:buFont typeface="Wingdings 2"/>
              <a:buChar char=""/>
              <a:defRPr/>
            </a:pPr>
            <a:r>
              <a:rPr lang="en-US" altLang="en-US" dirty="0" smtClean="0"/>
              <a:t>Cynicism – suspicion </a:t>
            </a:r>
          </a:p>
          <a:p>
            <a:pPr marL="548640" lvl="1" indent="-274320" eaLnBrk="1" fontAlgn="auto" hangingPunct="1">
              <a:spcBef>
                <a:spcPts val="370"/>
              </a:spcBef>
              <a:spcAft>
                <a:spcPts val="0"/>
              </a:spcAft>
              <a:buFont typeface="Wingdings 2"/>
              <a:buChar char=""/>
              <a:defRPr/>
            </a:pPr>
            <a:r>
              <a:rPr lang="en-US" altLang="en-US" dirty="0" smtClean="0"/>
              <a:t>Pessimism – negativity</a:t>
            </a:r>
          </a:p>
          <a:p>
            <a:pPr marL="548640" lvl="1" indent="-274320" eaLnBrk="1" fontAlgn="auto" hangingPunct="1">
              <a:spcBef>
                <a:spcPts val="370"/>
              </a:spcBef>
              <a:spcAft>
                <a:spcPts val="0"/>
              </a:spcAft>
              <a:buFont typeface="Wingdings 2"/>
              <a:buChar char=""/>
              <a:defRPr/>
            </a:pPr>
            <a:r>
              <a:rPr lang="en-US" altLang="en-US" dirty="0" smtClean="0"/>
              <a:t>Other destructive attitudes</a:t>
            </a:r>
          </a:p>
          <a:p>
            <a:pPr marL="320040" lvl="1" indent="0" eaLnBrk="1" fontAlgn="auto" hangingPunct="1">
              <a:spcBef>
                <a:spcPts val="370"/>
              </a:spcBef>
              <a:spcAft>
                <a:spcPts val="0"/>
              </a:spcAft>
              <a:buFont typeface="Wingdings 2"/>
              <a:buNone/>
              <a:defRPr/>
            </a:pPr>
            <a:endParaRPr lang="en-US" altLang="en-US" dirty="0" smtClean="0"/>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5800" y="1143000"/>
            <a:ext cx="7689850" cy="5181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Title 1"/>
          <p:cNvSpPr>
            <a:spLocks noGrp="1"/>
          </p:cNvSpPr>
          <p:nvPr>
            <p:ph type="title"/>
          </p:nvPr>
        </p:nvSpPr>
        <p:spPr>
          <a:solidFill>
            <a:srgbClr val="FFCCFF"/>
          </a:solidFill>
        </p:spPr>
        <p:txBody>
          <a:bodyPr/>
          <a:lstStyle/>
          <a:p>
            <a:pPr eaLnBrk="1" hangingPunct="1"/>
            <a:r>
              <a:rPr lang="en-US" altLang="en-US" smtClean="0"/>
              <a:t>Exercise 2</a:t>
            </a:r>
            <a:br>
              <a:rPr lang="en-US" altLang="en-US" smtClean="0"/>
            </a:br>
            <a:r>
              <a:rPr lang="en-US" altLang="en-US" sz="1800" smtClean="0"/>
              <a:t>(pg.6)</a:t>
            </a:r>
          </a:p>
        </p:txBody>
      </p:sp>
      <p:sp>
        <p:nvSpPr>
          <p:cNvPr id="675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B8550592-4271-41DC-BC9A-E66A25E72468}" type="slidenum">
              <a:rPr lang="en-US" altLang="en-US" sz="1400">
                <a:solidFill>
                  <a:schemeClr val="tx2"/>
                </a:solidFill>
              </a:rPr>
              <a:pPr/>
              <a:t>29</a:t>
            </a:fld>
            <a:endParaRPr lang="en-US" altLang="en-US" sz="1400">
              <a:solidFill>
                <a:schemeClr val="tx2"/>
              </a:solidFill>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228600" y="1981200"/>
            <a:ext cx="868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pPr algn="ctr"/>
            <a:r>
              <a:rPr lang="en-CA" altLang="en-US" sz="4400" b="1" dirty="0">
                <a:cs typeface="Arial" charset="0"/>
              </a:rPr>
              <a:t>Who </a:t>
            </a:r>
            <a:r>
              <a:rPr lang="en-CA" altLang="en-US" sz="4400" b="1" dirty="0" smtClean="0">
                <a:cs typeface="Arial" charset="0"/>
              </a:rPr>
              <a:t>is SASWH?</a:t>
            </a:r>
            <a:endParaRPr lang="en-CA" altLang="en-US" sz="4400" b="1" dirty="0">
              <a:cs typeface="Arial" charset="0"/>
            </a:endParaRPr>
          </a:p>
        </p:txBody>
      </p:sp>
      <p:sp>
        <p:nvSpPr>
          <p:cNvPr id="25603" name="TextBox 5"/>
          <p:cNvSpPr txBox="1">
            <a:spLocks noChangeArrowheads="1"/>
          </p:cNvSpPr>
          <p:nvPr/>
        </p:nvSpPr>
        <p:spPr bwMode="auto">
          <a:xfrm>
            <a:off x="0" y="2895600"/>
            <a:ext cx="91392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pPr algn="ctr"/>
            <a:r>
              <a:rPr lang="en-CA" altLang="en-US" sz="3200">
                <a:cs typeface="Arial" charset="0"/>
              </a:rPr>
              <a:t>The Saskatchewan Association for Safe Workplaces in Health (SASWH)</a:t>
            </a:r>
          </a:p>
          <a:p>
            <a:pPr algn="ctr"/>
            <a:r>
              <a:rPr lang="en-CA" altLang="en-US" sz="3200">
                <a:cs typeface="Arial" charset="0"/>
              </a:rPr>
              <a:t>is committed to work in partnership with health care industry workers and employers, to reduce the number of workplace injuries and</a:t>
            </a:r>
          </a:p>
          <a:p>
            <a:pPr algn="ctr"/>
            <a:r>
              <a:rPr lang="en-CA" altLang="en-US" sz="3200">
                <a:cs typeface="Arial" charset="0"/>
              </a:rPr>
              <a:t>illnesses in the health sector.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Professionalism</a:t>
            </a:r>
            <a:br>
              <a:rPr lang="en-US" altLang="en-US" smtClean="0"/>
            </a:br>
            <a:r>
              <a:rPr lang="en-US" altLang="en-US" sz="1800" smtClean="0">
                <a:solidFill>
                  <a:srgbClr val="335999"/>
                </a:solidFill>
              </a:rPr>
              <a:t>(pg. 2)</a:t>
            </a:r>
          </a:p>
        </p:txBody>
      </p:sp>
      <p:sp>
        <p:nvSpPr>
          <p:cNvPr id="696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733C5828-6324-40AE-983E-09F8121B9D80}" type="slidenum">
              <a:rPr lang="en-US" altLang="en-US" sz="1400">
                <a:solidFill>
                  <a:schemeClr val="tx2"/>
                </a:solidFill>
              </a:rPr>
              <a:pPr/>
              <a:t>30</a:t>
            </a:fld>
            <a:endParaRPr lang="en-US" altLang="en-US" sz="1400">
              <a:solidFill>
                <a:schemeClr val="tx2"/>
              </a:solidFill>
            </a:endParaRPr>
          </a:p>
        </p:txBody>
      </p:sp>
      <p:sp>
        <p:nvSpPr>
          <p:cNvPr id="22532" name="Rectangle 3"/>
          <p:cNvSpPr>
            <a:spLocks noGrp="1" noChangeArrowheads="1"/>
          </p:cNvSpPr>
          <p:nvPr>
            <p:ph sz="quarter" idx="1"/>
          </p:nvPr>
        </p:nvSpPr>
        <p:spPr>
          <a:xfrm>
            <a:off x="457200" y="1219200"/>
            <a:ext cx="8229600" cy="4937125"/>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altLang="en-US" dirty="0"/>
              <a:t>Self as a tool</a:t>
            </a:r>
          </a:p>
          <a:p>
            <a:pPr marL="548640" lvl="1" indent="-274320" eaLnBrk="1" fontAlgn="auto" hangingPunct="1">
              <a:spcBef>
                <a:spcPts val="370"/>
              </a:spcBef>
              <a:spcAft>
                <a:spcPts val="0"/>
              </a:spcAft>
              <a:buFont typeface="Wingdings 2"/>
              <a:buChar char=""/>
              <a:defRPr/>
            </a:pPr>
            <a:r>
              <a:rPr lang="en-US" altLang="en-US" dirty="0"/>
              <a:t>In human services, our skills are our </a:t>
            </a:r>
            <a:r>
              <a:rPr lang="en-US" altLang="en-US" dirty="0" smtClean="0"/>
              <a:t>tools</a:t>
            </a:r>
            <a:r>
              <a:rPr lang="en-US" altLang="en-US" dirty="0"/>
              <a:t>.</a:t>
            </a:r>
          </a:p>
          <a:p>
            <a:pPr marL="548640" lvl="1" indent="-274320" eaLnBrk="1" fontAlgn="auto" hangingPunct="1">
              <a:spcBef>
                <a:spcPts val="370"/>
              </a:spcBef>
              <a:spcAft>
                <a:spcPts val="0"/>
              </a:spcAft>
              <a:buFont typeface="Wingdings 2"/>
              <a:buChar char=""/>
              <a:defRPr/>
            </a:pPr>
            <a:r>
              <a:rPr lang="en-US" altLang="en-US" dirty="0"/>
              <a:t>We must keep our tools in good working condition.</a:t>
            </a:r>
          </a:p>
          <a:p>
            <a:pPr marL="0" indent="0" eaLnBrk="1" fontAlgn="auto" hangingPunct="1">
              <a:spcBef>
                <a:spcPts val="580"/>
              </a:spcBef>
              <a:spcAft>
                <a:spcPts val="0"/>
              </a:spcAft>
              <a:buFont typeface="Wingdings 3"/>
              <a:buNone/>
              <a:defRPr/>
            </a:pPr>
            <a:endParaRPr lang="en-US" altLang="en-US" dirty="0"/>
          </a:p>
          <a:p>
            <a:pPr marL="274320" indent="-274320" eaLnBrk="1" fontAlgn="auto" hangingPunct="1">
              <a:spcBef>
                <a:spcPts val="580"/>
              </a:spcBef>
              <a:spcAft>
                <a:spcPts val="0"/>
              </a:spcAft>
              <a:buFont typeface="Wingdings 2"/>
              <a:buChar char=""/>
              <a:defRPr/>
            </a:pPr>
            <a:r>
              <a:rPr lang="en-US" altLang="en-US" dirty="0" smtClean="0"/>
              <a:t>Professionalism and safety:</a:t>
            </a:r>
          </a:p>
          <a:p>
            <a:pPr marL="548640" lvl="1" indent="-274320" eaLnBrk="1" fontAlgn="auto" hangingPunct="1">
              <a:spcBef>
                <a:spcPts val="370"/>
              </a:spcBef>
              <a:spcAft>
                <a:spcPts val="0"/>
              </a:spcAft>
              <a:buFont typeface="Wingdings 2"/>
              <a:buChar char=""/>
              <a:defRPr/>
            </a:pPr>
            <a:r>
              <a:rPr lang="en-US" altLang="en-US" dirty="0" smtClean="0"/>
              <a:t>Research has shown that workers with unprofessional attitudes pose a high risk to themselves and others.</a:t>
            </a:r>
          </a:p>
          <a:p>
            <a:pPr marL="548640" lvl="1" indent="-274320" eaLnBrk="1" fontAlgn="auto" hangingPunct="1">
              <a:spcBef>
                <a:spcPts val="370"/>
              </a:spcBef>
              <a:spcAft>
                <a:spcPts val="0"/>
              </a:spcAft>
              <a:buFont typeface="Wingdings 2"/>
              <a:buChar char=""/>
              <a:defRPr/>
            </a:pPr>
            <a:r>
              <a:rPr lang="en-US" altLang="en-US" dirty="0" smtClean="0"/>
              <a:t>Research has shown that workers rated as having the poorest attitude get injured more often at work.</a:t>
            </a:r>
          </a:p>
          <a:p>
            <a:pPr marL="320040" lvl="1" indent="0" eaLnBrk="1" fontAlgn="auto" hangingPunct="1">
              <a:spcBef>
                <a:spcPts val="370"/>
              </a:spcBef>
              <a:spcAft>
                <a:spcPts val="0"/>
              </a:spcAft>
              <a:buFont typeface="Wingdings 2"/>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Features of professionalism that </a:t>
            </a:r>
            <a:r>
              <a:rPr lang="en-US" altLang="en-US" dirty="0"/>
              <a:t>e</a:t>
            </a:r>
            <a:r>
              <a:rPr lang="en-US" altLang="en-US" dirty="0" smtClean="0"/>
              <a:t>ffect performance:</a:t>
            </a:r>
          </a:p>
          <a:p>
            <a:pPr marL="548640" lvl="1" indent="-274320" eaLnBrk="1" fontAlgn="auto" hangingPunct="1">
              <a:spcBef>
                <a:spcPts val="370"/>
              </a:spcBef>
              <a:spcAft>
                <a:spcPts val="0"/>
              </a:spcAft>
              <a:buFont typeface="Wingdings 2"/>
              <a:buChar char=""/>
              <a:defRPr/>
            </a:pPr>
            <a:r>
              <a:rPr lang="en-US" altLang="en-US" dirty="0" smtClean="0"/>
              <a:t>Mood: refers to a feeling state.</a:t>
            </a:r>
          </a:p>
          <a:p>
            <a:pPr marL="548640" lvl="1" indent="-274320" eaLnBrk="1" fontAlgn="auto" hangingPunct="1">
              <a:spcBef>
                <a:spcPts val="370"/>
              </a:spcBef>
              <a:spcAft>
                <a:spcPts val="0"/>
              </a:spcAft>
              <a:buFont typeface="Wingdings 2"/>
              <a:buChar char=""/>
              <a:defRPr/>
            </a:pPr>
            <a:r>
              <a:rPr lang="en-US" altLang="en-US" dirty="0" smtClean="0"/>
              <a:t>Attitude: a habit of thought.</a:t>
            </a:r>
          </a:p>
          <a:p>
            <a:pPr marL="548640" lvl="1" indent="-274320" eaLnBrk="1" fontAlgn="auto" hangingPunct="1">
              <a:spcBef>
                <a:spcPts val="370"/>
              </a:spcBef>
              <a:spcAft>
                <a:spcPts val="0"/>
              </a:spcAft>
              <a:buFont typeface="Wingdings 2"/>
              <a:buChar char=""/>
              <a:defRPr/>
            </a:pPr>
            <a:r>
              <a:rPr lang="en-US" altLang="en-US" dirty="0" smtClean="0"/>
              <a:t>Motivation: why you do what you do.</a:t>
            </a: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smtClean="0"/>
              <a:t>Professionalism is…</a:t>
            </a:r>
          </a:p>
        </p:txBody>
      </p:sp>
      <p:sp>
        <p:nvSpPr>
          <p:cNvPr id="7168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6E29E77E-1AB3-4C14-809D-8B807487B363}" type="slidenum">
              <a:rPr lang="en-US" altLang="en-US" sz="1400">
                <a:solidFill>
                  <a:schemeClr val="tx2"/>
                </a:solidFill>
              </a:rPr>
              <a:pPr/>
              <a:t>31</a:t>
            </a:fld>
            <a:endParaRPr lang="en-US" altLang="en-US" sz="1400">
              <a:solidFill>
                <a:schemeClr val="tx2"/>
              </a:solidFill>
            </a:endParaRPr>
          </a:p>
        </p:txBody>
      </p:sp>
      <p:sp>
        <p:nvSpPr>
          <p:cNvPr id="71684" name="Content Placeholder 3"/>
          <p:cNvSpPr>
            <a:spLocks noGrp="1"/>
          </p:cNvSpPr>
          <p:nvPr>
            <p:ph sz="quarter" idx="1"/>
          </p:nvPr>
        </p:nvSpPr>
        <p:spPr>
          <a:xfrm>
            <a:off x="457200" y="1219200"/>
            <a:ext cx="8229600" cy="4937125"/>
          </a:xfrm>
        </p:spPr>
        <p:txBody>
          <a:bodyPr/>
          <a:lstStyle/>
          <a:p>
            <a:pPr marL="0" indent="0" algn="ctr" eaLnBrk="1" hangingPunct="1">
              <a:buFont typeface="Wingdings 2" pitchFamily="18" charset="2"/>
              <a:buNone/>
            </a:pPr>
            <a:endParaRPr lang="en-US" altLang="en-US" dirty="0" smtClean="0"/>
          </a:p>
          <a:p>
            <a:pPr marL="0" indent="0" algn="ctr" eaLnBrk="1" hangingPunct="1">
              <a:buFont typeface="Wingdings 2" pitchFamily="18" charset="2"/>
              <a:buNone/>
            </a:pPr>
            <a:endParaRPr lang="en-US" altLang="en-US" dirty="0" smtClean="0"/>
          </a:p>
          <a:p>
            <a:pPr marL="0" indent="0" algn="ctr" eaLnBrk="1" hangingPunct="1">
              <a:buFont typeface="Wingdings 2" pitchFamily="18" charset="2"/>
              <a:buNone/>
            </a:pPr>
            <a:r>
              <a:rPr lang="en-US" altLang="en-US" dirty="0" smtClean="0"/>
              <a:t>…taking responsibility for the disciplined management of mood, attitude, and motivation when in the service of the individual…</a:t>
            </a: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4"/>
          <p:cNvSpPr>
            <a:spLocks noGrp="1"/>
          </p:cNvSpPr>
          <p:nvPr>
            <p:ph type="title"/>
          </p:nvPr>
        </p:nvSpPr>
        <p:spPr/>
        <p:txBody>
          <a:bodyPr/>
          <a:lstStyle/>
          <a:p>
            <a:pPr eaLnBrk="1" hangingPunct="1"/>
            <a:r>
              <a:rPr lang="en-US" altLang="en-US" smtClean="0"/>
              <a:t>Preparation</a:t>
            </a:r>
          </a:p>
        </p:txBody>
      </p:sp>
      <p:sp>
        <p:nvSpPr>
          <p:cNvPr id="6" name="Text Placeholder 5"/>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US" altLang="en-US" dirty="0"/>
              <a:t>Staff members who prepare to respond to assaultive behaviour before they enter the environment are </a:t>
            </a:r>
            <a:r>
              <a:rPr lang="en-US" altLang="en-US" i="1" dirty="0"/>
              <a:t>less</a:t>
            </a:r>
            <a:r>
              <a:rPr lang="en-US" altLang="en-US" dirty="0"/>
              <a:t> likely to injure or be injured on the job.</a:t>
            </a:r>
          </a:p>
          <a:p>
            <a:pPr eaLnBrk="1" fontAlgn="auto" hangingPunct="1">
              <a:spcBef>
                <a:spcPts val="580"/>
              </a:spcBef>
              <a:spcAft>
                <a:spcPts val="0"/>
              </a:spcAft>
              <a:buFont typeface="Wingdings 2"/>
              <a:buNone/>
              <a:defRPr/>
            </a:pPr>
            <a:endParaRPr lang="en-US" dirty="0"/>
          </a:p>
        </p:txBody>
      </p:sp>
      <p:sp>
        <p:nvSpPr>
          <p:cNvPr id="737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8AB18E31-A362-433C-8874-075F37852C81}" type="slidenum">
              <a:rPr lang="en-US" altLang="en-US" sz="1400">
                <a:solidFill>
                  <a:schemeClr val="tx2"/>
                </a:solidFill>
              </a:rPr>
              <a:pPr/>
              <a:t>32</a:t>
            </a:fld>
            <a:endParaRPr lang="en-US" altLang="en-US" sz="1400">
              <a:solidFill>
                <a:schemeClr val="tx2"/>
              </a:solidFill>
            </a:endParaRP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t>Preparation</a:t>
            </a:r>
            <a:br>
              <a:rPr lang="en-US" altLang="en-US" smtClean="0"/>
            </a:br>
            <a:r>
              <a:rPr lang="en-US" altLang="en-US" sz="1800" smtClean="0">
                <a:solidFill>
                  <a:srgbClr val="0070C0"/>
                </a:solidFill>
              </a:rPr>
              <a:t>(pg. 3)</a:t>
            </a:r>
          </a:p>
        </p:txBody>
      </p:sp>
      <p:sp>
        <p:nvSpPr>
          <p:cNvPr id="7577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B3EBE26B-5273-499F-9BA9-A4EC7307506E}" type="slidenum">
              <a:rPr lang="en-US" altLang="en-US" sz="1400">
                <a:solidFill>
                  <a:schemeClr val="tx2"/>
                </a:solidFill>
              </a:rPr>
              <a:pPr/>
              <a:t>33</a:t>
            </a:fld>
            <a:endParaRPr lang="en-US" altLang="en-US" sz="1400">
              <a:solidFill>
                <a:schemeClr val="tx2"/>
              </a:solidFill>
            </a:endParaRPr>
          </a:p>
        </p:txBody>
      </p:sp>
      <p:sp>
        <p:nvSpPr>
          <p:cNvPr id="29700" name="Rectangle 3"/>
          <p:cNvSpPr>
            <a:spLocks noGrp="1" noChangeArrowheads="1"/>
          </p:cNvSpPr>
          <p:nvPr>
            <p:ph sz="quarter" idx="1"/>
          </p:nvPr>
        </p:nvSpPr>
        <p:spPr>
          <a:xfrm>
            <a:off x="457200" y="1219200"/>
            <a:ext cx="8229600" cy="4937125"/>
          </a:xfrm>
        </p:spPr>
        <p:txBody>
          <a:bodyPr>
            <a:normAutofit lnSpcReduction="10000"/>
          </a:bodyPr>
          <a:lstStyle/>
          <a:p>
            <a:pPr marL="274320" indent="-274320" eaLnBrk="1" fontAlgn="auto" hangingPunct="1">
              <a:spcAft>
                <a:spcPts val="0"/>
              </a:spcAft>
              <a:buFont typeface="Wingdings 3"/>
              <a:buChar char=""/>
              <a:defRPr/>
            </a:pPr>
            <a:r>
              <a:rPr lang="en-US" altLang="en-US" dirty="0" smtClean="0"/>
              <a:t>A fully prepared staff member has:</a:t>
            </a:r>
          </a:p>
          <a:p>
            <a:pPr marL="548640" lvl="1" indent="-274320" eaLnBrk="1" fontAlgn="auto" hangingPunct="1">
              <a:spcAft>
                <a:spcPts val="0"/>
              </a:spcAft>
              <a:buFont typeface="Wingdings 3"/>
              <a:buChar char=""/>
              <a:defRPr/>
            </a:pPr>
            <a:r>
              <a:rPr lang="en-US" altLang="en-US" dirty="0" smtClean="0"/>
              <a:t>Proper attire,</a:t>
            </a:r>
          </a:p>
          <a:p>
            <a:pPr marL="548640" lvl="1" indent="-274320" eaLnBrk="1" fontAlgn="auto" hangingPunct="1">
              <a:spcAft>
                <a:spcPts val="0"/>
              </a:spcAft>
              <a:buFont typeface="Wingdings 3"/>
              <a:buChar char=""/>
              <a:defRPr/>
            </a:pPr>
            <a:r>
              <a:rPr lang="en-US" altLang="en-US" dirty="0" smtClean="0"/>
              <a:t>Adequate mobility,</a:t>
            </a:r>
          </a:p>
          <a:p>
            <a:pPr marL="548640" lvl="1" indent="-274320" eaLnBrk="1" fontAlgn="auto" hangingPunct="1">
              <a:spcAft>
                <a:spcPts val="0"/>
              </a:spcAft>
              <a:buFont typeface="Wingdings 3"/>
              <a:buChar char=""/>
              <a:defRPr/>
            </a:pPr>
            <a:r>
              <a:rPr lang="en-US" altLang="en-US" dirty="0" smtClean="0"/>
              <a:t>Well-practiced observational strategies, and</a:t>
            </a:r>
          </a:p>
          <a:p>
            <a:pPr marL="548640" lvl="1" indent="-274320" eaLnBrk="1" fontAlgn="auto" hangingPunct="1">
              <a:spcAft>
                <a:spcPts val="0"/>
              </a:spcAft>
              <a:buFont typeface="Wingdings 3"/>
              <a:buChar char=""/>
              <a:defRPr/>
            </a:pPr>
            <a:r>
              <a:rPr lang="en-US" altLang="en-US" dirty="0" smtClean="0"/>
              <a:t>An organized plan for self-control.</a:t>
            </a:r>
          </a:p>
          <a:p>
            <a:pPr marL="274320" indent="-274320" eaLnBrk="1" fontAlgn="auto" hangingPunct="1">
              <a:spcAft>
                <a:spcPts val="0"/>
              </a:spcAft>
              <a:buFont typeface="Wingdings 3"/>
              <a:buChar char=""/>
              <a:defRPr/>
            </a:pPr>
            <a:endParaRPr lang="en-US" altLang="en-US" dirty="0" smtClean="0"/>
          </a:p>
          <a:p>
            <a:pPr marL="274320" indent="-274320" eaLnBrk="1" fontAlgn="auto" hangingPunct="1">
              <a:spcAft>
                <a:spcPts val="0"/>
              </a:spcAft>
              <a:buFont typeface="Wingdings 3"/>
              <a:buChar char=""/>
              <a:defRPr/>
            </a:pPr>
            <a:r>
              <a:rPr lang="en-US" altLang="en-US" dirty="0" smtClean="0"/>
              <a:t>Ask yourself:</a:t>
            </a:r>
          </a:p>
          <a:p>
            <a:pPr marL="548958" lvl="1" indent="-274320" eaLnBrk="1" fontAlgn="auto" hangingPunct="1">
              <a:spcAft>
                <a:spcPts val="0"/>
              </a:spcAft>
              <a:buFont typeface="Wingdings 3"/>
              <a:buChar char=""/>
              <a:defRPr/>
            </a:pPr>
            <a:r>
              <a:rPr lang="en-US" altLang="en-US" dirty="0" smtClean="0"/>
              <a:t>Am I physically and mentally prepared to work with potentially dangerous people?</a:t>
            </a:r>
          </a:p>
          <a:p>
            <a:pPr marL="548958" lvl="1" indent="-274320" eaLnBrk="1" fontAlgn="auto" hangingPunct="1">
              <a:spcAft>
                <a:spcPts val="0"/>
              </a:spcAft>
              <a:buFont typeface="Wingdings 3"/>
              <a:buChar char=""/>
              <a:defRPr/>
            </a:pPr>
            <a:r>
              <a:rPr lang="en-US" altLang="en-US" dirty="0" smtClean="0"/>
              <a:t>Am </a:t>
            </a:r>
            <a:r>
              <a:rPr lang="en-US" altLang="en-US" dirty="0"/>
              <a:t>I taking care of myself by making healthy choices, getting enough “good” sleep, staying alert and aware of myself, the environment and others?</a:t>
            </a:r>
          </a:p>
          <a:p>
            <a:pPr marL="274320" indent="-274320" eaLnBrk="1" fontAlgn="auto" hangingPunct="1">
              <a:spcAft>
                <a:spcPts val="0"/>
              </a:spcAft>
              <a:buFont typeface="Wingdings 3"/>
              <a:buChar char=""/>
              <a:defRPr/>
            </a:pPr>
            <a:endParaRPr lang="en-US" altLang="en-US" dirty="0" smtClean="0"/>
          </a:p>
        </p:txBody>
      </p:sp>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mtClean="0"/>
              <a:t>Preparation</a:t>
            </a:r>
            <a:br>
              <a:rPr lang="en-US" altLang="en-US" smtClean="0"/>
            </a:br>
            <a:r>
              <a:rPr lang="en-US" altLang="en-US" sz="1800" smtClean="0">
                <a:solidFill>
                  <a:srgbClr val="0070C0"/>
                </a:solidFill>
              </a:rPr>
              <a:t>(pg. 3)</a:t>
            </a:r>
            <a:endParaRPr lang="en-US" altLang="en-US" sz="1800" smtClean="0"/>
          </a:p>
        </p:txBody>
      </p:sp>
      <p:sp>
        <p:nvSpPr>
          <p:cNvPr id="7782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2A0C2243-899B-4035-8C4F-3E38C0BFBDEB}" type="slidenum">
              <a:rPr lang="en-US" altLang="en-US" sz="1400">
                <a:solidFill>
                  <a:schemeClr val="tx2"/>
                </a:solidFill>
              </a:rPr>
              <a:pPr/>
              <a:t>34</a:t>
            </a:fld>
            <a:endParaRPr lang="en-US" altLang="en-US" sz="1400">
              <a:solidFill>
                <a:schemeClr val="tx2"/>
              </a:solidFill>
            </a:endParaRPr>
          </a:p>
        </p:txBody>
      </p:sp>
      <p:sp>
        <p:nvSpPr>
          <p:cNvPr id="27651"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smtClean="0"/>
              <a:t>Attire: how will it affect my ability to move/respond?</a:t>
            </a:r>
          </a:p>
          <a:p>
            <a:pPr marL="0" indent="0" eaLnBrk="1" fontAlgn="auto" hangingPunct="1">
              <a:spcBef>
                <a:spcPts val="580"/>
              </a:spcBef>
              <a:spcAft>
                <a:spcPts val="0"/>
              </a:spcAft>
              <a:buFont typeface="Wingdings 2"/>
              <a:buNone/>
              <a:defRPr/>
            </a:pPr>
            <a:endParaRPr lang="en-US" altLang="en-US" dirty="0"/>
          </a:p>
          <a:p>
            <a:pPr marL="274320" indent="-274320" eaLnBrk="1" fontAlgn="auto" hangingPunct="1">
              <a:spcBef>
                <a:spcPts val="580"/>
              </a:spcBef>
              <a:spcAft>
                <a:spcPts val="0"/>
              </a:spcAft>
              <a:buFont typeface="Wingdings 2"/>
              <a:buChar char=""/>
              <a:defRPr/>
            </a:pPr>
            <a:r>
              <a:rPr lang="en-US" altLang="en-US" dirty="0" smtClean="0"/>
              <a:t>Mobility: am I prepared to move quickly?</a:t>
            </a:r>
          </a:p>
          <a:p>
            <a:pPr marL="0" indent="0" eaLnBrk="1" fontAlgn="auto" hangingPunct="1">
              <a:spcBef>
                <a:spcPts val="580"/>
              </a:spcBef>
              <a:spcAft>
                <a:spcPts val="0"/>
              </a:spcAft>
              <a:buFont typeface="Wingdings 2"/>
              <a:buNone/>
              <a:defRPr/>
            </a:pPr>
            <a:endParaRPr lang="en-US" altLang="en-US" dirty="0"/>
          </a:p>
          <a:p>
            <a:pPr marL="274320" indent="-274320" eaLnBrk="1" fontAlgn="auto" hangingPunct="1">
              <a:spcBef>
                <a:spcPts val="580"/>
              </a:spcBef>
              <a:spcAft>
                <a:spcPts val="0"/>
              </a:spcAft>
              <a:buFont typeface="Wingdings 2"/>
              <a:buChar char=""/>
              <a:defRPr/>
            </a:pPr>
            <a:r>
              <a:rPr lang="en-US" altLang="en-US" dirty="0" smtClean="0"/>
              <a:t>Observation: strategy, surroundings, individual?</a:t>
            </a:r>
          </a:p>
          <a:p>
            <a:pPr marL="0" indent="0" eaLnBrk="1" fontAlgn="auto" hangingPunct="1">
              <a:spcBef>
                <a:spcPts val="580"/>
              </a:spcBef>
              <a:spcAft>
                <a:spcPts val="0"/>
              </a:spcAft>
              <a:buFont typeface="Wingdings 2"/>
              <a:buNone/>
              <a:defRPr/>
            </a:pPr>
            <a:endParaRPr lang="en-US" altLang="en-US" dirty="0"/>
          </a:p>
          <a:p>
            <a:pPr marL="274320" indent="-274320" eaLnBrk="1" fontAlgn="auto" hangingPunct="1">
              <a:spcBef>
                <a:spcPts val="580"/>
              </a:spcBef>
              <a:spcAft>
                <a:spcPts val="0"/>
              </a:spcAft>
              <a:buFont typeface="Wingdings 2"/>
              <a:buChar char=""/>
              <a:defRPr/>
            </a:pPr>
            <a:r>
              <a:rPr lang="en-US" altLang="en-US" dirty="0" smtClean="0"/>
              <a:t>Self-control: do I have a plan?</a:t>
            </a:r>
            <a:endParaRPr lang="en-US" altLang="en-US" dirty="0"/>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solidFill>
            <a:srgbClr val="FFCCFF"/>
          </a:solidFill>
        </p:spPr>
        <p:txBody>
          <a:bodyPr/>
          <a:lstStyle/>
          <a:p>
            <a:pPr eaLnBrk="1" hangingPunct="1"/>
            <a:r>
              <a:rPr lang="en-US" altLang="en-US" smtClean="0"/>
              <a:t>Exercise 3A					</a:t>
            </a:r>
            <a:br>
              <a:rPr lang="en-US" altLang="en-US" smtClean="0"/>
            </a:br>
            <a:r>
              <a:rPr lang="en-US" altLang="en-US" sz="1800" smtClean="0"/>
              <a:t>(pg. 7)</a:t>
            </a:r>
          </a:p>
        </p:txBody>
      </p:sp>
      <p:sp>
        <p:nvSpPr>
          <p:cNvPr id="798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34A537AF-FE41-4E86-9458-E0CC370E59B4}" type="slidenum">
              <a:rPr lang="en-US" altLang="en-US" sz="1400">
                <a:solidFill>
                  <a:schemeClr val="tx2"/>
                </a:solidFill>
              </a:rPr>
              <a:pPr/>
              <a:t>35</a:t>
            </a:fld>
            <a:endParaRPr lang="en-US" altLang="en-US" sz="1400">
              <a:solidFill>
                <a:schemeClr val="tx2"/>
              </a:solidFill>
            </a:endParaRPr>
          </a:p>
        </p:txBody>
      </p:sp>
      <p:pic>
        <p:nvPicPr>
          <p:cNvPr id="79876" name="Picture 5"/>
          <p:cNvPicPr>
            <a:picLocks noChangeAspect="1" noChangeArrowheads="1"/>
          </p:cNvPicPr>
          <p:nvPr/>
        </p:nvPicPr>
        <p:blipFill>
          <a:blip r:embed="rId3">
            <a:extLst>
              <a:ext uri="{28A0092B-C50C-407E-A947-70E740481C1C}">
                <a14:useLocalDpi xmlns:a14="http://schemas.microsoft.com/office/drawing/2010/main" val="0"/>
              </a:ext>
            </a:extLst>
          </a:blip>
          <a:srcRect t="6812" b="7693"/>
          <a:stretch>
            <a:fillRect/>
          </a:stretch>
        </p:blipFill>
        <p:spPr bwMode="auto">
          <a:xfrm>
            <a:off x="1676400" y="1905000"/>
            <a:ext cx="5840413"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7" name="Content Placeholder 3"/>
          <p:cNvSpPr>
            <a:spLocks noGrp="1"/>
          </p:cNvSpPr>
          <p:nvPr>
            <p:ph sz="quarter" idx="1"/>
          </p:nvPr>
        </p:nvSpPr>
        <p:spPr>
          <a:xfrm>
            <a:off x="457200" y="1219200"/>
            <a:ext cx="8229600" cy="4937125"/>
          </a:xfrm>
        </p:spPr>
        <p:txBody>
          <a:bodyPr/>
          <a:lstStyle/>
          <a:p>
            <a:pPr eaLnBrk="1" hangingPunct="1">
              <a:spcBef>
                <a:spcPts val="575"/>
              </a:spcBef>
              <a:buFont typeface="Wingdings 2" pitchFamily="18" charset="2"/>
              <a:buChar char=""/>
            </a:pPr>
            <a:r>
              <a:rPr lang="en-US" altLang="en-US" dirty="0" smtClean="0"/>
              <a:t>Complete the chart by rating your attire as low-medium-high risk.</a:t>
            </a: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solidFill>
            <a:srgbClr val="FFCCFF"/>
          </a:solidFill>
        </p:spPr>
        <p:txBody>
          <a:bodyPr/>
          <a:lstStyle/>
          <a:p>
            <a:pPr eaLnBrk="1" hangingPunct="1"/>
            <a:r>
              <a:rPr lang="en-US" altLang="en-US" smtClean="0"/>
              <a:t>Exercise 3B					</a:t>
            </a:r>
            <a:br>
              <a:rPr lang="en-US" altLang="en-US" smtClean="0"/>
            </a:br>
            <a:r>
              <a:rPr lang="en-US" altLang="en-US" sz="1800" smtClean="0"/>
              <a:t>(pg. 8)</a:t>
            </a:r>
          </a:p>
        </p:txBody>
      </p:sp>
      <p:sp>
        <p:nvSpPr>
          <p:cNvPr id="819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429B0A5-4705-43BF-A747-1928030BA052}" type="slidenum">
              <a:rPr lang="en-US" altLang="en-US" sz="1400">
                <a:solidFill>
                  <a:schemeClr val="tx2"/>
                </a:solidFill>
              </a:rPr>
              <a:pPr/>
              <a:t>36</a:t>
            </a:fld>
            <a:endParaRPr lang="en-US" altLang="en-US" sz="1400">
              <a:solidFill>
                <a:schemeClr val="tx2"/>
              </a:solidFill>
            </a:endParaRPr>
          </a:p>
        </p:txBody>
      </p:sp>
      <p:sp>
        <p:nvSpPr>
          <p:cNvPr id="81924" name="Content Placeholder 3"/>
          <p:cNvSpPr>
            <a:spLocks noGrp="1"/>
          </p:cNvSpPr>
          <p:nvPr>
            <p:ph sz="quarter" idx="1"/>
          </p:nvPr>
        </p:nvSpPr>
        <p:spPr>
          <a:xfrm>
            <a:off x="457200" y="1219200"/>
            <a:ext cx="8229600" cy="4937125"/>
          </a:xfrm>
        </p:spPr>
        <p:txBody>
          <a:bodyPr/>
          <a:lstStyle/>
          <a:p>
            <a:pPr eaLnBrk="1" hangingPunct="1"/>
            <a:r>
              <a:rPr lang="en-US" altLang="en-US" dirty="0" smtClean="0"/>
              <a:t>Let get moving!</a:t>
            </a:r>
          </a:p>
          <a:p>
            <a:pPr lvl="1" eaLnBrk="1" hangingPunct="1"/>
            <a:r>
              <a:rPr lang="en-US" altLang="en-US" dirty="0" smtClean="0"/>
              <a:t>Stance</a:t>
            </a:r>
          </a:p>
          <a:p>
            <a:pPr lvl="1" eaLnBrk="1" hangingPunct="1"/>
            <a:r>
              <a:rPr lang="en-US" altLang="en-US" dirty="0" smtClean="0"/>
              <a:t>Deep Breathing</a:t>
            </a:r>
          </a:p>
          <a:p>
            <a:pPr lvl="1" eaLnBrk="1" hangingPunct="1"/>
            <a:r>
              <a:rPr lang="en-US" altLang="en-US" dirty="0" smtClean="0"/>
              <a:t>Neck Mobility</a:t>
            </a:r>
          </a:p>
          <a:p>
            <a:pPr lvl="1" eaLnBrk="1" hangingPunct="1"/>
            <a:r>
              <a:rPr lang="en-US" altLang="en-US" dirty="0" smtClean="0"/>
              <a:t>Shoulder Rolls</a:t>
            </a:r>
          </a:p>
          <a:p>
            <a:pPr lvl="1" eaLnBrk="1" hangingPunct="1"/>
            <a:r>
              <a:rPr lang="en-US" altLang="en-US" dirty="0" smtClean="0"/>
              <a:t>Side Stretches</a:t>
            </a:r>
          </a:p>
          <a:p>
            <a:pPr lvl="1" eaLnBrk="1" hangingPunct="1"/>
            <a:r>
              <a:rPr lang="en-US" altLang="en-US" dirty="0" smtClean="0"/>
              <a:t>Heel Lifts</a:t>
            </a:r>
          </a:p>
          <a:p>
            <a:pPr lvl="1" eaLnBrk="1" hangingPunct="1"/>
            <a:r>
              <a:rPr lang="en-US" altLang="en-US" dirty="0" smtClean="0"/>
              <a:t>Balance </a:t>
            </a: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mtClean="0"/>
              <a:t>Preparation:</a:t>
            </a:r>
            <a:br>
              <a:rPr lang="en-US" altLang="en-US" smtClean="0"/>
            </a:br>
            <a:r>
              <a:rPr lang="en-US" altLang="en-US" sz="1800" smtClean="0">
                <a:solidFill>
                  <a:srgbClr val="0070C0"/>
                </a:solidFill>
              </a:rPr>
              <a:t>(pg. 4)</a:t>
            </a:r>
          </a:p>
        </p:txBody>
      </p:sp>
      <p:sp>
        <p:nvSpPr>
          <p:cNvPr id="8601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08DF5B4-A4DC-454A-9E56-EE6633338D4F}" type="slidenum">
              <a:rPr lang="en-US" altLang="en-US" sz="1400">
                <a:solidFill>
                  <a:schemeClr val="tx2"/>
                </a:solidFill>
              </a:rPr>
              <a:pPr/>
              <a:t>37</a:t>
            </a:fld>
            <a:endParaRPr lang="en-US" altLang="en-US" sz="1400">
              <a:solidFill>
                <a:schemeClr val="tx2"/>
              </a:solidFill>
            </a:endParaRPr>
          </a:p>
        </p:txBody>
      </p:sp>
      <p:sp>
        <p:nvSpPr>
          <p:cNvPr id="4" name="Content Placeholder 3"/>
          <p:cNvSpPr>
            <a:spLocks noGrp="1"/>
          </p:cNvSpPr>
          <p:nvPr>
            <p:ph sz="quarter" idx="1"/>
          </p:nvPr>
        </p:nvSpPr>
        <p:spPr>
          <a:xfrm>
            <a:off x="457200" y="1219200"/>
            <a:ext cx="8229600" cy="4937125"/>
          </a:xfrm>
        </p:spPr>
        <p:txBody>
          <a:bodyPr>
            <a:normAutofit lnSpcReduction="10000"/>
          </a:bodyPr>
          <a:lstStyle/>
          <a:p>
            <a:pPr marL="274320" indent="-274320" eaLnBrk="1" fontAlgn="auto" hangingPunct="1">
              <a:spcBef>
                <a:spcPts val="580"/>
              </a:spcBef>
              <a:spcAft>
                <a:spcPts val="0"/>
              </a:spcAft>
              <a:buFont typeface="Wingdings 2"/>
              <a:buChar char=""/>
              <a:defRPr/>
            </a:pPr>
            <a:r>
              <a:rPr lang="en-US" dirty="0" smtClean="0"/>
              <a:t>Do I </a:t>
            </a:r>
            <a:r>
              <a:rPr lang="en-US" dirty="0"/>
              <a:t>have a well-developed observation strategy?</a:t>
            </a:r>
          </a:p>
          <a:p>
            <a:pPr marL="548640" lvl="1" indent="-274320" eaLnBrk="1" fontAlgn="auto" hangingPunct="1">
              <a:spcBef>
                <a:spcPts val="370"/>
              </a:spcBef>
              <a:spcAft>
                <a:spcPts val="0"/>
              </a:spcAft>
              <a:buFont typeface="Wingdings 2"/>
              <a:buChar char=""/>
              <a:defRPr/>
            </a:pPr>
            <a:r>
              <a:rPr lang="en-US" dirty="0"/>
              <a:t>Determine baseline behaviour.</a:t>
            </a:r>
          </a:p>
          <a:p>
            <a:pPr marL="548640" lvl="1" indent="-274320" eaLnBrk="1" fontAlgn="auto" hangingPunct="1">
              <a:spcBef>
                <a:spcPts val="370"/>
              </a:spcBef>
              <a:spcAft>
                <a:spcPts val="0"/>
              </a:spcAft>
              <a:buFont typeface="Wingdings 2"/>
              <a:buChar char=""/>
              <a:defRPr/>
            </a:pPr>
            <a:r>
              <a:rPr lang="en-US" dirty="0"/>
              <a:t>Recognize signs of impending danger.</a:t>
            </a:r>
          </a:p>
          <a:p>
            <a:pPr marL="822960" lvl="2" eaLnBrk="1" fontAlgn="auto" hangingPunct="1">
              <a:spcBef>
                <a:spcPts val="370"/>
              </a:spcBef>
              <a:spcAft>
                <a:spcPts val="0"/>
              </a:spcAft>
              <a:buClr>
                <a:schemeClr val="accent1">
                  <a:tint val="60000"/>
                </a:schemeClr>
              </a:buClr>
              <a:buFont typeface="Wingdings 2"/>
              <a:buChar char=""/>
              <a:defRPr/>
            </a:pPr>
            <a:r>
              <a:rPr lang="en-US" dirty="0"/>
              <a:t>Changes in </a:t>
            </a:r>
            <a:r>
              <a:rPr lang="en-US" dirty="0" smtClean="0"/>
              <a:t>frequency, duration, </a:t>
            </a:r>
            <a:r>
              <a:rPr lang="en-US" dirty="0"/>
              <a:t>intensity.</a:t>
            </a:r>
          </a:p>
          <a:p>
            <a:pPr marL="822960" lvl="2" eaLnBrk="1" fontAlgn="auto" hangingPunct="1">
              <a:spcBef>
                <a:spcPts val="370"/>
              </a:spcBef>
              <a:spcAft>
                <a:spcPts val="0"/>
              </a:spcAft>
              <a:buClr>
                <a:schemeClr val="accent1">
                  <a:tint val="60000"/>
                </a:schemeClr>
              </a:buClr>
              <a:buFont typeface="Wingdings 2"/>
              <a:buChar char=""/>
              <a:defRPr/>
            </a:pPr>
            <a:r>
              <a:rPr lang="en-US" dirty="0"/>
              <a:t>Notice “positive” and “negative” changes in behaviour.</a:t>
            </a:r>
          </a:p>
          <a:p>
            <a:pPr marL="548640" lvl="1" indent="-274320" eaLnBrk="1" fontAlgn="auto" hangingPunct="1">
              <a:spcBef>
                <a:spcPts val="370"/>
              </a:spcBef>
              <a:spcAft>
                <a:spcPts val="0"/>
              </a:spcAft>
              <a:buFont typeface="Wingdings 2"/>
              <a:buChar char=""/>
              <a:defRPr/>
            </a:pPr>
            <a:r>
              <a:rPr lang="en-US" dirty="0"/>
              <a:t>Position team members so that all individuals can be observed.</a:t>
            </a:r>
          </a:p>
          <a:p>
            <a:pPr marL="548640" lvl="1" indent="-274320" eaLnBrk="1" fontAlgn="auto" hangingPunct="1">
              <a:spcBef>
                <a:spcPts val="370"/>
              </a:spcBef>
              <a:spcAft>
                <a:spcPts val="0"/>
              </a:spcAft>
              <a:buFont typeface="Wingdings 2"/>
              <a:buChar char=""/>
              <a:defRPr/>
            </a:pPr>
            <a:r>
              <a:rPr lang="en-US" dirty="0"/>
              <a:t>Maintain eye contact with team members.</a:t>
            </a:r>
          </a:p>
          <a:p>
            <a:pPr marL="548640" lvl="1" indent="-274320" eaLnBrk="1" fontAlgn="auto" hangingPunct="1">
              <a:spcBef>
                <a:spcPts val="370"/>
              </a:spcBef>
              <a:spcAft>
                <a:spcPts val="0"/>
              </a:spcAft>
              <a:buFont typeface="Wingdings 2"/>
              <a:buChar char=""/>
              <a:defRPr/>
            </a:pPr>
            <a:r>
              <a:rPr lang="en-US" dirty="0"/>
              <a:t>Make requests rather than announcements when leaving the area.</a:t>
            </a:r>
          </a:p>
          <a:p>
            <a:pPr marL="548640" lvl="1" indent="-274320" eaLnBrk="1" fontAlgn="auto" hangingPunct="1">
              <a:spcBef>
                <a:spcPts val="370"/>
              </a:spcBef>
              <a:spcAft>
                <a:spcPts val="0"/>
              </a:spcAft>
              <a:buFont typeface="Wingdings 2"/>
              <a:buChar char=""/>
              <a:defRPr/>
            </a:pPr>
            <a:r>
              <a:rPr lang="en-US" dirty="0"/>
              <a:t>Determine appropriate levels of supervision:</a:t>
            </a:r>
          </a:p>
          <a:p>
            <a:pPr marL="822960" lvl="2" eaLnBrk="1" fontAlgn="auto" hangingPunct="1">
              <a:spcBef>
                <a:spcPts val="370"/>
              </a:spcBef>
              <a:spcAft>
                <a:spcPts val="0"/>
              </a:spcAft>
              <a:buClr>
                <a:schemeClr val="accent1">
                  <a:tint val="60000"/>
                </a:schemeClr>
              </a:buClr>
              <a:buFont typeface="Wingdings 2"/>
              <a:buChar char=""/>
              <a:defRPr/>
            </a:pPr>
            <a:r>
              <a:rPr lang="en-US" dirty="0"/>
              <a:t>Routine: where are they and what shape are they in?</a:t>
            </a:r>
          </a:p>
          <a:p>
            <a:pPr marL="822960" lvl="2" eaLnBrk="1" fontAlgn="auto" hangingPunct="1">
              <a:spcBef>
                <a:spcPts val="370"/>
              </a:spcBef>
              <a:spcAft>
                <a:spcPts val="0"/>
              </a:spcAft>
              <a:buClr>
                <a:schemeClr val="accent1">
                  <a:tint val="60000"/>
                </a:schemeClr>
              </a:buClr>
              <a:buFont typeface="Wingdings 2"/>
              <a:buChar char=""/>
              <a:defRPr/>
            </a:pPr>
            <a:r>
              <a:rPr lang="en-US" dirty="0"/>
              <a:t>Close: within visual </a:t>
            </a:r>
            <a:r>
              <a:rPr lang="en-US" dirty="0" smtClean="0"/>
              <a:t>range?</a:t>
            </a:r>
            <a:endParaRPr lang="en-US" dirty="0"/>
          </a:p>
          <a:p>
            <a:pPr marL="822960" lvl="2" eaLnBrk="1" fontAlgn="auto" hangingPunct="1">
              <a:spcBef>
                <a:spcPts val="370"/>
              </a:spcBef>
              <a:spcAft>
                <a:spcPts val="0"/>
              </a:spcAft>
              <a:buClr>
                <a:schemeClr val="accent1">
                  <a:tint val="60000"/>
                </a:schemeClr>
              </a:buClr>
              <a:buFont typeface="Wingdings 2"/>
              <a:buChar char=""/>
              <a:defRPr/>
            </a:pPr>
            <a:r>
              <a:rPr lang="en-US" dirty="0"/>
              <a:t>Constant: within arms </a:t>
            </a:r>
            <a:r>
              <a:rPr lang="en-US" dirty="0" smtClean="0"/>
              <a:t>reach?</a:t>
            </a:r>
            <a:endParaRPr lang="en-US" dirty="0"/>
          </a:p>
          <a:p>
            <a:pPr marL="274320" indent="-274320" eaLnBrk="1" fontAlgn="auto" hangingPunct="1">
              <a:spcAft>
                <a:spcPts val="0"/>
              </a:spcAft>
              <a:buFont typeface="Wingdings 3"/>
              <a:buChar char=""/>
              <a:defRPr/>
            </a:pPr>
            <a:endParaRPr lang="en-US" dirty="0"/>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solidFill>
            <a:srgbClr val="FFCCFF"/>
          </a:solidFill>
        </p:spPr>
        <p:txBody>
          <a:bodyPr/>
          <a:lstStyle/>
          <a:p>
            <a:pPr eaLnBrk="1" hangingPunct="1"/>
            <a:r>
              <a:rPr lang="en-US" altLang="en-US" smtClean="0"/>
              <a:t>Exercise 3C</a:t>
            </a:r>
            <a:br>
              <a:rPr lang="en-US" altLang="en-US" smtClean="0"/>
            </a:br>
            <a:r>
              <a:rPr lang="en-US" altLang="en-US" sz="1800" smtClean="0"/>
              <a:t>(pg .8)</a:t>
            </a:r>
          </a:p>
        </p:txBody>
      </p:sp>
      <p:sp>
        <p:nvSpPr>
          <p:cNvPr id="880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C99ECEAD-5ABF-4609-996A-DF6E1BDB28EB}" type="slidenum">
              <a:rPr lang="en-US" altLang="en-US" sz="1400">
                <a:solidFill>
                  <a:schemeClr val="tx2"/>
                </a:solidFill>
              </a:rPr>
              <a:pPr/>
              <a:t>38</a:t>
            </a:fld>
            <a:endParaRPr lang="en-US" altLang="en-US" sz="1400">
              <a:solidFill>
                <a:schemeClr val="tx2"/>
              </a:solidFill>
            </a:endParaRPr>
          </a:p>
        </p:txBody>
      </p:sp>
      <p:sp>
        <p:nvSpPr>
          <p:cNvPr id="88068" name="Content Placeholder 3"/>
          <p:cNvSpPr>
            <a:spLocks noGrp="1"/>
          </p:cNvSpPr>
          <p:nvPr>
            <p:ph sz="quarter" idx="1"/>
          </p:nvPr>
        </p:nvSpPr>
        <p:spPr>
          <a:xfrm>
            <a:off x="457200" y="1219200"/>
            <a:ext cx="8229600" cy="4937125"/>
          </a:xfrm>
        </p:spPr>
        <p:txBody>
          <a:bodyPr/>
          <a:lstStyle/>
          <a:p>
            <a:pPr lvl="1" eaLnBrk="1" hangingPunct="1">
              <a:spcBef>
                <a:spcPts val="375"/>
              </a:spcBef>
              <a:buFont typeface="Wingdings 2" pitchFamily="18" charset="2"/>
              <a:buChar char=""/>
            </a:pPr>
            <a:r>
              <a:rPr lang="en-US" altLang="en-US" smtClean="0"/>
              <a:t>Everyone close their eyes….</a:t>
            </a:r>
          </a:p>
          <a:p>
            <a:pPr lvl="2" eaLnBrk="1" hangingPunct="1">
              <a:spcBef>
                <a:spcPts val="375"/>
              </a:spcBef>
              <a:buFont typeface="Wingdings 2" pitchFamily="18" charset="2"/>
              <a:buChar char=""/>
            </a:pPr>
            <a:r>
              <a:rPr lang="en-US" altLang="en-US" smtClean="0"/>
              <a:t>How many people in the room wear glasses?</a:t>
            </a:r>
          </a:p>
          <a:p>
            <a:pPr lvl="2" eaLnBrk="1" hangingPunct="1">
              <a:spcBef>
                <a:spcPts val="375"/>
              </a:spcBef>
              <a:buFont typeface="Wingdings 2" pitchFamily="18" charset="2"/>
              <a:buChar char=""/>
            </a:pPr>
            <a:r>
              <a:rPr lang="en-US" altLang="en-US" smtClean="0"/>
              <a:t>How many people are in the room?</a:t>
            </a:r>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smtClean="0"/>
              <a:t>Self-Control</a:t>
            </a:r>
            <a:br>
              <a:rPr lang="en-US" altLang="en-US" smtClean="0"/>
            </a:br>
            <a:r>
              <a:rPr lang="en-US" altLang="en-US" sz="1800" smtClean="0">
                <a:solidFill>
                  <a:srgbClr val="0070C0"/>
                </a:solidFill>
              </a:rPr>
              <a:t>(pg. 4)</a:t>
            </a:r>
          </a:p>
        </p:txBody>
      </p:sp>
      <p:sp>
        <p:nvSpPr>
          <p:cNvPr id="901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289AE3C5-C0CC-4D56-90CA-7179B7FD152E}" type="slidenum">
              <a:rPr lang="en-US" altLang="en-US" sz="1400">
                <a:solidFill>
                  <a:schemeClr val="tx2"/>
                </a:solidFill>
              </a:rPr>
              <a:pPr/>
              <a:t>39</a:t>
            </a:fld>
            <a:endParaRPr lang="en-US" altLang="en-US" sz="1400">
              <a:solidFill>
                <a:schemeClr val="tx2"/>
              </a:solidFill>
            </a:endParaRPr>
          </a:p>
        </p:txBody>
      </p:sp>
      <p:sp>
        <p:nvSpPr>
          <p:cNvPr id="29700"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smtClean="0"/>
              <a:t>Maintaining self-control in difficult circumstances is one of the hallmarks of professionalism.</a:t>
            </a:r>
          </a:p>
          <a:p>
            <a:pPr marL="0" indent="0" eaLnBrk="1" fontAlgn="auto" hangingPunct="1">
              <a:spcBef>
                <a:spcPts val="580"/>
              </a:spcBef>
              <a:spcAft>
                <a:spcPts val="0"/>
              </a:spcAft>
              <a:buFont typeface="Wingdings 3"/>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When you </a:t>
            </a:r>
            <a:r>
              <a:rPr lang="en-US" altLang="en-US" b="1" dirty="0" smtClean="0"/>
              <a:t>believe</a:t>
            </a:r>
            <a:r>
              <a:rPr lang="en-US" altLang="en-US" dirty="0" smtClean="0"/>
              <a:t> you are being threatened, your body will prepare to reduce or eliminate the threat.</a:t>
            </a:r>
          </a:p>
          <a:p>
            <a:pPr marL="548640" lvl="1" indent="-274320" eaLnBrk="1" fontAlgn="auto" hangingPunct="1">
              <a:spcBef>
                <a:spcPts val="370"/>
              </a:spcBef>
              <a:spcAft>
                <a:spcPts val="0"/>
              </a:spcAft>
              <a:buFont typeface="Wingdings 2"/>
              <a:buChar char=""/>
              <a:defRPr/>
            </a:pPr>
            <a:r>
              <a:rPr lang="en-US" altLang="en-US" dirty="0" smtClean="0"/>
              <a:t>These processes are involuntary</a:t>
            </a:r>
          </a:p>
          <a:p>
            <a:pPr marL="548640" lvl="1" indent="-274320" eaLnBrk="1" fontAlgn="auto" hangingPunct="1">
              <a:spcBef>
                <a:spcPts val="370"/>
              </a:spcBef>
              <a:spcAft>
                <a:spcPts val="0"/>
              </a:spcAft>
              <a:buFont typeface="Wingdings 2"/>
              <a:buChar char=""/>
              <a:defRPr/>
            </a:pPr>
            <a:r>
              <a:rPr lang="en-US" altLang="en-US" dirty="0" smtClean="0"/>
              <a:t>Fight or Flight or Freeze</a:t>
            </a:r>
          </a:p>
          <a:p>
            <a:pPr marL="274320" lvl="1" indent="0" eaLnBrk="1" fontAlgn="auto" hangingPunct="1">
              <a:spcBef>
                <a:spcPts val="370"/>
              </a:spcBef>
              <a:spcAft>
                <a:spcPts val="0"/>
              </a:spcAft>
              <a:buFont typeface="Wingdings 3"/>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During an assaultive incident you may feel physically strong but you are temporarily incapable of making good judgements.</a:t>
            </a: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55563" y="4221163"/>
            <a:ext cx="9139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pPr algn="ctr"/>
            <a:r>
              <a:rPr lang="en-CA" altLang="en-US" sz="3200" b="1">
                <a:cs typeface="Arial" charset="0"/>
              </a:rPr>
              <a:t>Mission</a:t>
            </a:r>
          </a:p>
        </p:txBody>
      </p:sp>
      <p:sp>
        <p:nvSpPr>
          <p:cNvPr id="27651" name="TextBox 5"/>
          <p:cNvSpPr txBox="1">
            <a:spLocks noChangeArrowheads="1"/>
          </p:cNvSpPr>
          <p:nvPr/>
        </p:nvSpPr>
        <p:spPr bwMode="auto">
          <a:xfrm>
            <a:off x="1333500" y="5013325"/>
            <a:ext cx="6516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pPr algn="ctr"/>
            <a:r>
              <a:rPr lang="en-US" altLang="en-US" sz="2000">
                <a:cs typeface="Arial" charset="0"/>
              </a:rPr>
              <a:t>To guide the health related industry in the elimination of workplace illness and injury.</a:t>
            </a:r>
            <a:endParaRPr lang="en-CA" altLang="en-US" sz="2000">
              <a:cs typeface="Arial" charset="0"/>
            </a:endParaRPr>
          </a:p>
        </p:txBody>
      </p:sp>
      <p:sp>
        <p:nvSpPr>
          <p:cNvPr id="27652" name="TextBox 7"/>
          <p:cNvSpPr txBox="1">
            <a:spLocks noChangeArrowheads="1"/>
          </p:cNvSpPr>
          <p:nvPr/>
        </p:nvSpPr>
        <p:spPr bwMode="auto">
          <a:xfrm>
            <a:off x="-3175" y="1998663"/>
            <a:ext cx="91392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pPr algn="ctr"/>
            <a:r>
              <a:rPr lang="en-CA" altLang="en-US" sz="3200" b="1">
                <a:cs typeface="Arial" charset="0"/>
              </a:rPr>
              <a:t>Vision</a:t>
            </a:r>
          </a:p>
        </p:txBody>
      </p:sp>
      <p:pic>
        <p:nvPicPr>
          <p:cNvPr id="276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2522538"/>
            <a:ext cx="5621337"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t>Self-Control</a:t>
            </a:r>
            <a:br>
              <a:rPr lang="en-US" altLang="en-US" smtClean="0"/>
            </a:br>
            <a:r>
              <a:rPr lang="en-US" altLang="en-US" sz="1800" smtClean="0">
                <a:solidFill>
                  <a:srgbClr val="0070C0"/>
                </a:solidFill>
              </a:rPr>
              <a:t>(pg. 4)</a:t>
            </a:r>
          </a:p>
        </p:txBody>
      </p:sp>
      <p:sp>
        <p:nvSpPr>
          <p:cNvPr id="921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279C8424-6B30-4BE6-B08D-17D3666FB036}" type="slidenum">
              <a:rPr lang="en-US" altLang="en-US" sz="1400">
                <a:solidFill>
                  <a:schemeClr val="tx2"/>
                </a:solidFill>
              </a:rPr>
              <a:pPr/>
              <a:t>40</a:t>
            </a:fld>
            <a:endParaRPr lang="en-US" altLang="en-US" sz="1400">
              <a:solidFill>
                <a:schemeClr val="tx2"/>
              </a:solidFill>
            </a:endParaRPr>
          </a:p>
        </p:txBody>
      </p:sp>
      <p:sp>
        <p:nvSpPr>
          <p:cNvPr id="29700"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a:t>A</a:t>
            </a:r>
            <a:r>
              <a:rPr lang="en-US" altLang="en-US" dirty="0" smtClean="0"/>
              <a:t> way to cope with these processes is to have pre-planned techniques.</a:t>
            </a:r>
          </a:p>
          <a:p>
            <a:pPr marL="548640" lvl="1" indent="-274320" eaLnBrk="1" fontAlgn="auto" hangingPunct="1">
              <a:spcBef>
                <a:spcPts val="580"/>
              </a:spcBef>
              <a:spcAft>
                <a:spcPts val="0"/>
              </a:spcAft>
              <a:buFont typeface="Wingdings 2"/>
              <a:buChar char=""/>
              <a:defRPr/>
            </a:pPr>
            <a:r>
              <a:rPr lang="en-US" altLang="en-US" dirty="0" smtClean="0"/>
              <a:t>Maintaining (or regaining) self-control when in a potentially assaultive situation.</a:t>
            </a:r>
          </a:p>
          <a:p>
            <a:pPr marL="548640" lvl="1" indent="-274320" eaLnBrk="1" fontAlgn="auto" hangingPunct="1">
              <a:spcBef>
                <a:spcPts val="580"/>
              </a:spcBef>
              <a:spcAft>
                <a:spcPts val="0"/>
              </a:spcAft>
              <a:buFont typeface="Wingdings 2"/>
              <a:buChar char=""/>
              <a:defRPr/>
            </a:pPr>
            <a:r>
              <a:rPr lang="en-US" altLang="en-US" dirty="0" smtClean="0"/>
              <a:t>Restoring emotional balance and reducing stress after a potentially assaultive incident.</a:t>
            </a:r>
          </a:p>
          <a:p>
            <a:pPr marL="274320" indent="-274320" eaLnBrk="1" fontAlgn="auto" hangingPunct="1">
              <a:spcBef>
                <a:spcPts val="580"/>
              </a:spcBef>
              <a:spcAft>
                <a:spcPts val="0"/>
              </a:spcAft>
              <a:buFont typeface="Wingdings 2"/>
              <a:buChar char=""/>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These techniques are necessary to be professional.</a:t>
            </a:r>
          </a:p>
          <a:p>
            <a:pPr marL="274320" indent="-274320" eaLnBrk="1" fontAlgn="auto" hangingPunct="1">
              <a:spcBef>
                <a:spcPts val="580"/>
              </a:spcBef>
              <a:spcAft>
                <a:spcPts val="0"/>
              </a:spcAft>
              <a:buFont typeface="Wingdings 2"/>
              <a:buChar char=""/>
              <a:defRPr/>
            </a:pPr>
            <a:endParaRPr lang="en-US" altLang="en-US" dirty="0"/>
          </a:p>
          <a:p>
            <a:pPr marL="0" indent="0" eaLnBrk="1" fontAlgn="auto" hangingPunct="1">
              <a:spcBef>
                <a:spcPts val="580"/>
              </a:spcBef>
              <a:spcAft>
                <a:spcPts val="0"/>
              </a:spcAft>
              <a:buFont typeface="Wingdings 3"/>
              <a:buNone/>
              <a:defRPr/>
            </a:pPr>
            <a:endParaRPr lang="en-US" altLang="en-US" dirty="0" smtClean="0"/>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en-US" smtClean="0"/>
              <a:t>Self-Control Plans</a:t>
            </a:r>
            <a:br>
              <a:rPr lang="en-US" altLang="en-US" smtClean="0"/>
            </a:br>
            <a:r>
              <a:rPr lang="en-US" altLang="en-US" sz="1800" smtClean="0">
                <a:solidFill>
                  <a:srgbClr val="0070C0"/>
                </a:solidFill>
              </a:rPr>
              <a:t>(pg. 5)</a:t>
            </a:r>
          </a:p>
        </p:txBody>
      </p:sp>
      <p:sp>
        <p:nvSpPr>
          <p:cNvPr id="9421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D0134C57-13A6-493A-81A6-8461A808CAE2}" type="slidenum">
              <a:rPr lang="en-US" altLang="en-US" sz="1400">
                <a:solidFill>
                  <a:schemeClr val="tx2"/>
                </a:solidFill>
              </a:rPr>
              <a:pPr/>
              <a:t>41</a:t>
            </a:fld>
            <a:endParaRPr lang="en-US" altLang="en-US" sz="1400">
              <a:solidFill>
                <a:schemeClr val="tx2"/>
              </a:solidFill>
            </a:endParaRPr>
          </a:p>
        </p:txBody>
      </p:sp>
      <p:sp>
        <p:nvSpPr>
          <p:cNvPr id="35844"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Aft>
                <a:spcPts val="0"/>
              </a:spcAft>
              <a:buFont typeface="Wingdings 3"/>
              <a:buChar char=""/>
              <a:defRPr/>
            </a:pPr>
            <a:r>
              <a:rPr lang="en-US" altLang="en-US" dirty="0" smtClean="0"/>
              <a:t>Self-assessment: take a moment to check your own physical state.</a:t>
            </a:r>
          </a:p>
          <a:p>
            <a:pPr marL="0"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Knowing your limits: have a clear picture in your mind of what it looks like when you lose your temper.</a:t>
            </a:r>
          </a:p>
          <a:p>
            <a:pPr marL="0"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Regaining self-control: use your specific steps to counter the fight or flight response.</a:t>
            </a:r>
          </a:p>
          <a:p>
            <a:pPr marL="0"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Restoration and healing: there is an emotional response to being in a potentially assaultive situation.</a:t>
            </a:r>
          </a:p>
          <a:p>
            <a:pPr marL="274320" indent="-274320" eaLnBrk="1" fontAlgn="auto" hangingPunct="1">
              <a:spcAft>
                <a:spcPts val="0"/>
              </a:spcAft>
              <a:buFont typeface="Wingdings 3"/>
              <a:buChar char=""/>
              <a:defRPr/>
            </a:pPr>
            <a:endParaRPr lang="en-US" altLang="en-US" dirty="0" smtClean="0"/>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solidFill>
            <a:srgbClr val="FFCCFF"/>
          </a:solidFill>
        </p:spPr>
        <p:txBody>
          <a:bodyPr/>
          <a:lstStyle/>
          <a:p>
            <a:pPr eaLnBrk="1" hangingPunct="1"/>
            <a:r>
              <a:rPr lang="en-US" altLang="en-US" smtClean="0"/>
              <a:t>Exercise 3D</a:t>
            </a:r>
            <a:br>
              <a:rPr lang="en-US" altLang="en-US" smtClean="0"/>
            </a:br>
            <a:r>
              <a:rPr lang="en-US" altLang="en-US" sz="1800" smtClean="0"/>
              <a:t>(pg. 9)</a:t>
            </a:r>
          </a:p>
        </p:txBody>
      </p:sp>
      <p:sp>
        <p:nvSpPr>
          <p:cNvPr id="962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21DCF16B-700D-4BF6-9A9C-DA6C17CACA43}" type="slidenum">
              <a:rPr lang="en-US" altLang="en-US" sz="1400">
                <a:solidFill>
                  <a:schemeClr val="tx2"/>
                </a:solidFill>
              </a:rPr>
              <a:pPr/>
              <a:t>42</a:t>
            </a:fld>
            <a:endParaRPr lang="en-US" altLang="en-US" sz="1400">
              <a:solidFill>
                <a:schemeClr val="tx2"/>
              </a:solidFill>
            </a:endParaRPr>
          </a:p>
        </p:txBody>
      </p:sp>
      <p:sp>
        <p:nvSpPr>
          <p:cNvPr id="96260" name="Content Placeholder 3"/>
          <p:cNvSpPr>
            <a:spLocks noGrp="1"/>
          </p:cNvSpPr>
          <p:nvPr>
            <p:ph sz="quarter" idx="1"/>
          </p:nvPr>
        </p:nvSpPr>
        <p:spPr>
          <a:xfrm>
            <a:off x="457200" y="1219200"/>
            <a:ext cx="8229600" cy="4937125"/>
          </a:xfrm>
        </p:spPr>
        <p:txBody>
          <a:bodyPr/>
          <a:lstStyle/>
          <a:p>
            <a:pPr eaLnBrk="1" hangingPunct="1">
              <a:spcBef>
                <a:spcPts val="575"/>
              </a:spcBef>
              <a:buFont typeface="Wingdings 2" pitchFamily="18" charset="2"/>
              <a:buChar char=""/>
            </a:pPr>
            <a:r>
              <a:rPr lang="en-US" altLang="en-US" dirty="0" smtClean="0"/>
              <a:t>Write out what the following terms mean to you:</a:t>
            </a:r>
          </a:p>
          <a:p>
            <a:pPr lvl="2" eaLnBrk="1" hangingPunct="1">
              <a:spcBef>
                <a:spcPts val="375"/>
              </a:spcBef>
              <a:buFont typeface="Wingdings 2" pitchFamily="18" charset="2"/>
              <a:buChar char=""/>
            </a:pPr>
            <a:r>
              <a:rPr lang="en-US" altLang="en-US" dirty="0" smtClean="0"/>
              <a:t>Self-assessment</a:t>
            </a:r>
          </a:p>
          <a:p>
            <a:pPr lvl="2" eaLnBrk="1" hangingPunct="1">
              <a:spcBef>
                <a:spcPts val="375"/>
              </a:spcBef>
              <a:buFont typeface="Wingdings 2" pitchFamily="18" charset="2"/>
              <a:buChar char=""/>
            </a:pPr>
            <a:r>
              <a:rPr lang="en-US" altLang="en-US" dirty="0" smtClean="0"/>
              <a:t>Knowing your limits</a:t>
            </a:r>
          </a:p>
          <a:p>
            <a:pPr lvl="2" eaLnBrk="1" hangingPunct="1">
              <a:spcBef>
                <a:spcPts val="375"/>
              </a:spcBef>
              <a:buFont typeface="Wingdings 2" pitchFamily="18" charset="2"/>
              <a:buChar char=""/>
            </a:pPr>
            <a:r>
              <a:rPr lang="en-US" altLang="en-US" dirty="0" smtClean="0"/>
              <a:t>Practical method for self-control</a:t>
            </a:r>
          </a:p>
          <a:p>
            <a:pPr lvl="2" eaLnBrk="1" hangingPunct="1">
              <a:spcBef>
                <a:spcPts val="375"/>
              </a:spcBef>
              <a:buFont typeface="Wingdings 2" pitchFamily="18" charset="2"/>
              <a:buChar char=""/>
            </a:pPr>
            <a:r>
              <a:rPr lang="en-US" altLang="en-US" dirty="0" smtClean="0"/>
              <a:t>Restoration and healing</a:t>
            </a:r>
          </a:p>
          <a:p>
            <a:pPr lvl="2" eaLnBrk="1" hangingPunct="1">
              <a:spcBef>
                <a:spcPts val="375"/>
              </a:spcBef>
              <a:buFont typeface="Wingdings 2" pitchFamily="18" charset="2"/>
              <a:buChar char=""/>
            </a:pPr>
            <a:endParaRPr lang="en-US" altLang="en-US" dirty="0" smtClean="0"/>
          </a:p>
          <a:p>
            <a:pPr lvl="2" eaLnBrk="1" hangingPunct="1">
              <a:spcBef>
                <a:spcPts val="375"/>
              </a:spcBef>
              <a:buFont typeface="Wingdings 2" pitchFamily="18" charset="2"/>
              <a:buChar char=""/>
            </a:pPr>
            <a:endParaRPr lang="en-US" altLang="en-US" dirty="0" smtClean="0"/>
          </a:p>
          <a:p>
            <a:pPr eaLnBrk="1" hangingPunct="1">
              <a:spcBef>
                <a:spcPts val="575"/>
              </a:spcBef>
              <a:buFont typeface="Wingdings 2" pitchFamily="18" charset="2"/>
              <a:buChar char=""/>
            </a:pPr>
            <a:r>
              <a:rPr lang="en-US" altLang="en-US" dirty="0" smtClean="0"/>
              <a:t>Think of a time where you were really scared. This will illustrate the “fight or flight” response.</a:t>
            </a:r>
          </a:p>
          <a:p>
            <a:pPr eaLnBrk="1" hangingPunct="1">
              <a:spcBef>
                <a:spcPts val="575"/>
              </a:spcBef>
              <a:buFont typeface="Wingdings 2" pitchFamily="18" charset="2"/>
              <a:buChar char=""/>
            </a:pPr>
            <a:r>
              <a:rPr lang="en-US" altLang="en-US" dirty="0" smtClean="0"/>
              <a:t>What was the situation and how did you respond? Did you maintain or lose self-control? </a:t>
            </a:r>
          </a:p>
          <a:p>
            <a:pPr lvl="2" eaLnBrk="1" hangingPunct="1">
              <a:spcBef>
                <a:spcPts val="375"/>
              </a:spcBef>
              <a:buFont typeface="Wingdings 2" pitchFamily="18" charset="2"/>
              <a:buChar char=""/>
            </a:pPr>
            <a:endParaRPr lang="en-US" altLang="en-US" dirty="0" smtClean="0"/>
          </a:p>
        </p:txBody>
      </p:sp>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solidFill>
            <a:srgbClr val="FFCCFF"/>
          </a:solidFill>
        </p:spPr>
        <p:txBody>
          <a:bodyPr/>
          <a:lstStyle/>
          <a:p>
            <a:pPr eaLnBrk="1" hangingPunct="1"/>
            <a:r>
              <a:rPr lang="en-US" altLang="en-US" smtClean="0"/>
              <a:t>Exercise 4				     </a:t>
            </a:r>
            <a:br>
              <a:rPr lang="en-US" altLang="en-US" smtClean="0"/>
            </a:br>
            <a:r>
              <a:rPr lang="en-US" altLang="en-US" sz="1600" smtClean="0"/>
              <a:t>(pg. 10)</a:t>
            </a:r>
          </a:p>
        </p:txBody>
      </p:sp>
      <p:sp>
        <p:nvSpPr>
          <p:cNvPr id="9830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8AAC1D5-8F7F-42D0-89A3-BD4D9391B900}" type="slidenum">
              <a:rPr lang="en-US" altLang="en-US" sz="1400">
                <a:solidFill>
                  <a:schemeClr val="tx2"/>
                </a:solidFill>
              </a:rPr>
              <a:pPr/>
              <a:t>43</a:t>
            </a:fld>
            <a:endParaRPr lang="en-US" altLang="en-US" sz="1400">
              <a:solidFill>
                <a:schemeClr val="tx2"/>
              </a:solidFill>
            </a:endParaRPr>
          </a:p>
        </p:txBody>
      </p:sp>
      <p:pic>
        <p:nvPicPr>
          <p:cNvPr id="98308"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314450" y="1219200"/>
            <a:ext cx="6515100" cy="4937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solidFill>
            <a:srgbClr val="FFCCFF"/>
          </a:solidFill>
        </p:spPr>
        <p:txBody>
          <a:bodyPr/>
          <a:lstStyle/>
          <a:p>
            <a:pPr eaLnBrk="1" hangingPunct="1"/>
            <a:r>
              <a:rPr lang="en-US" altLang="en-US" smtClean="0"/>
              <a:t>Exercise 4				     </a:t>
            </a:r>
            <a:br>
              <a:rPr lang="en-US" altLang="en-US" smtClean="0"/>
            </a:br>
            <a:r>
              <a:rPr lang="en-US" altLang="en-US" sz="1600" smtClean="0"/>
              <a:t>(pg. 10)</a:t>
            </a:r>
          </a:p>
        </p:txBody>
      </p:sp>
      <p:sp>
        <p:nvSpPr>
          <p:cNvPr id="1003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3AC4191D-C633-4CF9-A163-92C1D4B40C24}" type="slidenum">
              <a:rPr lang="en-US" altLang="en-US" sz="1400">
                <a:solidFill>
                  <a:schemeClr val="tx2"/>
                </a:solidFill>
              </a:rPr>
              <a:pPr/>
              <a:t>44</a:t>
            </a:fld>
            <a:endParaRPr lang="en-US" altLang="en-US" sz="1400">
              <a:solidFill>
                <a:schemeClr val="tx2"/>
              </a:solidFill>
            </a:endParaRPr>
          </a:p>
        </p:txBody>
      </p:sp>
      <p:pic>
        <p:nvPicPr>
          <p:cNvPr id="10035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371600"/>
            <a:ext cx="8229600" cy="3563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solidFill>
            <a:srgbClr val="FFCCFF"/>
          </a:solidFill>
        </p:spPr>
        <p:txBody>
          <a:bodyPr/>
          <a:lstStyle/>
          <a:p>
            <a:pPr eaLnBrk="1" hangingPunct="1"/>
            <a:r>
              <a:rPr lang="en-US" altLang="en-US" smtClean="0"/>
              <a:t>Exercise 5</a:t>
            </a:r>
            <a:br>
              <a:rPr lang="en-US" altLang="en-US" smtClean="0"/>
            </a:br>
            <a:r>
              <a:rPr lang="en-US" altLang="en-US" sz="1600" smtClean="0"/>
              <a:t>(pg. 11)</a:t>
            </a:r>
          </a:p>
        </p:txBody>
      </p:sp>
      <p:sp>
        <p:nvSpPr>
          <p:cNvPr id="10240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37887580-02BF-4470-8A63-DB96B57DDA93}" type="slidenum">
              <a:rPr lang="en-US" altLang="en-US" sz="1400">
                <a:solidFill>
                  <a:schemeClr val="tx2"/>
                </a:solidFill>
              </a:rPr>
              <a:pPr/>
              <a:t>45</a:t>
            </a:fld>
            <a:endParaRPr lang="en-US" altLang="en-US" sz="1400">
              <a:solidFill>
                <a:schemeClr val="tx2"/>
              </a:solidFill>
            </a:endParaRPr>
          </a:p>
        </p:txBody>
      </p:sp>
      <p:sp>
        <p:nvSpPr>
          <p:cNvPr id="102404" name="Content Placeholder 3"/>
          <p:cNvSpPr>
            <a:spLocks noGrp="1"/>
          </p:cNvSpPr>
          <p:nvPr>
            <p:ph sz="quarter" idx="1"/>
          </p:nvPr>
        </p:nvSpPr>
        <p:spPr>
          <a:xfrm>
            <a:off x="457200" y="1219200"/>
            <a:ext cx="8229600" cy="4937125"/>
          </a:xfrm>
        </p:spPr>
        <p:txBody>
          <a:bodyPr/>
          <a:lstStyle/>
          <a:p>
            <a:pPr eaLnBrk="1" hangingPunct="1"/>
            <a:r>
              <a:rPr lang="en-US" altLang="en-US" smtClean="0"/>
              <a:t>Immediately after being threatened or assaulted – I will do these things to restore my sense of well-being:</a:t>
            </a:r>
          </a:p>
          <a:p>
            <a:pPr eaLnBrk="1" hangingPunct="1"/>
            <a:endParaRPr lang="en-US" altLang="en-US" smtClean="0"/>
          </a:p>
          <a:p>
            <a:pPr eaLnBrk="1" hangingPunct="1"/>
            <a:r>
              <a:rPr lang="en-US" altLang="en-US" smtClean="0"/>
              <a:t>When I have been threatened or assaulted at work, I will do these things to restore my sense of well-being:</a:t>
            </a:r>
          </a:p>
          <a:p>
            <a:pPr eaLnBrk="1" hangingPunct="1"/>
            <a:endParaRPr lang="en-US" altLang="en-US" smtClean="0"/>
          </a:p>
          <a:p>
            <a:pPr eaLnBrk="1" hangingPunct="1"/>
            <a:r>
              <a:rPr lang="en-US" altLang="en-US" smtClean="0"/>
              <a:t>Because I have a job where there is a real possibility of being threatened while performing my duties, I have developed the following patterns/habits to keep myself emotionally balanced:</a:t>
            </a:r>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D098A1C7-22C8-4BD7-A422-1A2BB859326F}" type="slidenum">
              <a:rPr lang="en-US" altLang="en-US" sz="1400">
                <a:solidFill>
                  <a:schemeClr val="tx2"/>
                </a:solidFill>
              </a:rPr>
              <a:pPr/>
              <a:t>46</a:t>
            </a:fld>
            <a:endParaRPr lang="en-US" altLang="en-US" sz="1400">
              <a:solidFill>
                <a:schemeClr val="tx2"/>
              </a:solidFill>
            </a:endParaRPr>
          </a:p>
        </p:txBody>
      </p:sp>
      <p:sp>
        <p:nvSpPr>
          <p:cNvPr id="105475" name="Content Placeholder 3"/>
          <p:cNvSpPr>
            <a:spLocks noGrp="1"/>
          </p:cNvSpPr>
          <p:nvPr>
            <p:ph sz="quarter" idx="1"/>
          </p:nvPr>
        </p:nvSpPr>
        <p:spPr>
          <a:xfrm>
            <a:off x="457200" y="1219200"/>
            <a:ext cx="8229600" cy="4937125"/>
          </a:xfrm>
        </p:spPr>
        <p:txBody>
          <a:bodyPr/>
          <a:lstStyle/>
          <a:p>
            <a:pPr marL="0" indent="0" algn="ctr" eaLnBrk="1" hangingPunct="1">
              <a:buFont typeface="Wingdings 3" pitchFamily="18" charset="2"/>
              <a:buNone/>
            </a:pPr>
            <a:endParaRPr lang="en-US" altLang="en-US" sz="6600" smtClean="0"/>
          </a:p>
          <a:p>
            <a:pPr marL="0" indent="0" algn="ctr" eaLnBrk="1" hangingPunct="1">
              <a:buFont typeface="Wingdings 3" pitchFamily="18" charset="2"/>
              <a:buNone/>
            </a:pPr>
            <a:r>
              <a:rPr lang="en-US" altLang="en-US" sz="6600" smtClean="0"/>
              <a:t>Plan your work and work your plan!</a:t>
            </a:r>
          </a:p>
        </p:txBody>
      </p:sp>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p:txBody>
          <a:bodyPr/>
          <a:lstStyle/>
          <a:p>
            <a:pPr eaLnBrk="1" hangingPunct="1"/>
            <a:r>
              <a:rPr lang="en-US" altLang="en-US" smtClean="0"/>
              <a:t>Identification</a:t>
            </a:r>
          </a:p>
        </p:txBody>
      </p:sp>
      <p:sp>
        <p:nvSpPr>
          <p:cNvPr id="6" name="Text Placeholder 5"/>
          <p:cNvSpPr>
            <a:spLocks noGrp="1"/>
          </p:cNvSpPr>
          <p:nvPr>
            <p:ph type="body" idx="1"/>
          </p:nvPr>
        </p:nvSpPr>
        <p:spPr/>
        <p:txBody>
          <a:bodyPr>
            <a:normAutofit fontScale="92500"/>
          </a:bodyPr>
          <a:lstStyle/>
          <a:p>
            <a:pPr eaLnBrk="1" fontAlgn="auto" hangingPunct="1">
              <a:spcAft>
                <a:spcPts val="0"/>
              </a:spcAft>
              <a:buFont typeface="Wingdings 3"/>
              <a:buNone/>
              <a:defRPr/>
            </a:pPr>
            <a:r>
              <a:rPr lang="en-US" altLang="en-US" dirty="0"/>
              <a:t>Staff members who are able to examine the reasons for </a:t>
            </a:r>
            <a:r>
              <a:rPr lang="en-US" altLang="en-US" dirty="0" smtClean="0"/>
              <a:t>the failure of treatment plans </a:t>
            </a:r>
            <a:r>
              <a:rPr lang="en-US" altLang="en-US" dirty="0"/>
              <a:t>from a variety of perspectives are better able to understand and prevent future assaultive incidents.</a:t>
            </a:r>
          </a:p>
        </p:txBody>
      </p:sp>
      <p:sp>
        <p:nvSpPr>
          <p:cNvPr id="1075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3D561CC0-E8F1-4C2C-872F-C3D2FD910B71}" type="slidenum">
              <a:rPr lang="en-US" altLang="en-US" sz="1400">
                <a:solidFill>
                  <a:schemeClr val="tx2"/>
                </a:solidFill>
              </a:rPr>
              <a:pPr/>
              <a:t>47</a:t>
            </a:fld>
            <a:endParaRPr lang="en-US" altLang="en-US" sz="1400">
              <a:solidFill>
                <a:schemeClr val="tx2"/>
              </a:solidFill>
            </a:endParaRPr>
          </a:p>
        </p:txBody>
      </p: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4"/>
          <p:cNvSpPr>
            <a:spLocks noGrp="1"/>
          </p:cNvSpPr>
          <p:nvPr>
            <p:ph type="title"/>
          </p:nvPr>
        </p:nvSpPr>
        <p:spPr/>
        <p:txBody>
          <a:bodyPr/>
          <a:lstStyle/>
          <a:p>
            <a:pPr eaLnBrk="1" hangingPunct="1"/>
            <a:r>
              <a:rPr lang="en-US" altLang="en-US" smtClean="0"/>
              <a:t>Identification</a:t>
            </a:r>
            <a:br>
              <a:rPr lang="en-US" altLang="en-US" smtClean="0"/>
            </a:br>
            <a:r>
              <a:rPr lang="en-US" altLang="en-US" sz="1600" smtClean="0">
                <a:solidFill>
                  <a:srgbClr val="0070C0"/>
                </a:solidFill>
              </a:rPr>
              <a:t>(pg. 6)</a:t>
            </a:r>
          </a:p>
        </p:txBody>
      </p:sp>
      <p:sp>
        <p:nvSpPr>
          <p:cNvPr id="1095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7FEA01F-30D5-4AE3-92B1-9E8749B14972}" type="slidenum">
              <a:rPr lang="en-US" altLang="en-US" sz="1400">
                <a:solidFill>
                  <a:schemeClr val="tx2"/>
                </a:solidFill>
              </a:rPr>
              <a:pPr/>
              <a:t>48</a:t>
            </a:fld>
            <a:endParaRPr lang="en-US" altLang="en-US" sz="1400">
              <a:solidFill>
                <a:schemeClr val="tx2"/>
              </a:solidFill>
            </a:endParaRPr>
          </a:p>
        </p:txBody>
      </p:sp>
      <p:sp>
        <p:nvSpPr>
          <p:cNvPr id="39940" name="Content Placeholder 5"/>
          <p:cNvSpPr>
            <a:spLocks noGrp="1"/>
          </p:cNvSpPr>
          <p:nvPr>
            <p:ph sz="quarter" idx="1"/>
          </p:nvPr>
        </p:nvSpPr>
        <p:spPr>
          <a:xfrm>
            <a:off x="457200" y="1219200"/>
            <a:ext cx="8229600" cy="4937125"/>
          </a:xfrm>
        </p:spPr>
        <p:txBody>
          <a:bodyPr>
            <a:normAutofit fontScale="92500" lnSpcReduction="10000"/>
          </a:bodyPr>
          <a:lstStyle/>
          <a:p>
            <a:pPr marL="274320" indent="-274320" eaLnBrk="1" fontAlgn="auto" hangingPunct="1">
              <a:spcAft>
                <a:spcPts val="0"/>
              </a:spcAft>
              <a:buFont typeface="Wingdings 3"/>
              <a:buChar char=""/>
              <a:defRPr/>
            </a:pPr>
            <a:r>
              <a:rPr lang="en-US" altLang="en-US" dirty="0" smtClean="0"/>
              <a:t>From time to time even the best plans fail…</a:t>
            </a:r>
          </a:p>
          <a:p>
            <a:pPr marL="274320" indent="-274320" eaLnBrk="1" fontAlgn="auto" hangingPunct="1">
              <a:spcAft>
                <a:spcPts val="0"/>
              </a:spcAft>
              <a:buFont typeface="Wingdings 3"/>
              <a:buChar char=""/>
              <a:defRPr/>
            </a:pPr>
            <a:endParaRPr lang="en-US" altLang="en-US" dirty="0"/>
          </a:p>
          <a:p>
            <a:pPr marL="274320" indent="-274320" eaLnBrk="1" fontAlgn="auto" hangingPunct="1">
              <a:spcAft>
                <a:spcPts val="0"/>
              </a:spcAft>
              <a:buFont typeface="Wingdings 3"/>
              <a:buChar char=""/>
              <a:defRPr/>
            </a:pPr>
            <a:r>
              <a:rPr lang="en-US" altLang="en-US" dirty="0" smtClean="0"/>
              <a:t>If there is threat of injury and the treatment plan isn’t working,  can I identify why?</a:t>
            </a:r>
          </a:p>
          <a:p>
            <a:pPr marL="548640" lvl="1" indent="-274320" eaLnBrk="1" fontAlgn="auto" hangingPunct="1">
              <a:spcAft>
                <a:spcPts val="0"/>
              </a:spcAft>
              <a:buFont typeface="Wingdings 3"/>
              <a:buChar char=""/>
              <a:defRPr/>
            </a:pPr>
            <a:r>
              <a:rPr lang="en-US" altLang="en-US" dirty="0" smtClean="0"/>
              <a:t>Can I identify why an individual is displaying aggressive behaviours and change MY behaviour accordingly?</a:t>
            </a:r>
            <a:endParaRPr lang="en-US" altLang="en-US" dirty="0"/>
          </a:p>
          <a:p>
            <a:pPr marL="0"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The PART </a:t>
            </a:r>
            <a:r>
              <a:rPr lang="en-US" altLang="en-US" dirty="0"/>
              <a:t>M</a:t>
            </a:r>
            <a:r>
              <a:rPr lang="en-US" altLang="en-US" dirty="0" smtClean="0"/>
              <a:t>odels presented allow us to:</a:t>
            </a:r>
          </a:p>
          <a:p>
            <a:pPr marL="548640" lvl="1" indent="-274320" eaLnBrk="1" fontAlgn="auto" hangingPunct="1">
              <a:spcAft>
                <a:spcPts val="0"/>
              </a:spcAft>
              <a:buFont typeface="Wingdings 3"/>
              <a:buChar char=""/>
              <a:defRPr/>
            </a:pPr>
            <a:r>
              <a:rPr lang="en-US" altLang="en-US" dirty="0" smtClean="0"/>
              <a:t>Take preventative measures in a variety of structures</a:t>
            </a:r>
          </a:p>
          <a:p>
            <a:pPr marL="548640" lvl="1" indent="-274320" eaLnBrk="1" fontAlgn="auto" hangingPunct="1">
              <a:spcAft>
                <a:spcPts val="0"/>
              </a:spcAft>
              <a:buFont typeface="Wingdings 3"/>
              <a:buChar char=""/>
              <a:defRPr/>
            </a:pPr>
            <a:r>
              <a:rPr lang="en-US" altLang="en-US" dirty="0" smtClean="0"/>
              <a:t>Understand and explain assaultive situations</a:t>
            </a:r>
          </a:p>
          <a:p>
            <a:pPr marL="548640" lvl="1" indent="-274320" eaLnBrk="1" fontAlgn="auto" hangingPunct="1">
              <a:spcAft>
                <a:spcPts val="0"/>
              </a:spcAft>
              <a:buFont typeface="Wingdings 3"/>
              <a:buChar char=""/>
              <a:defRPr/>
            </a:pPr>
            <a:r>
              <a:rPr lang="en-US" altLang="en-US" dirty="0" smtClean="0"/>
              <a:t>Increase ability to see the signals</a:t>
            </a:r>
          </a:p>
          <a:p>
            <a:pPr marL="548640" lvl="1" indent="-274320" eaLnBrk="1" fontAlgn="auto" hangingPunct="1">
              <a:spcAft>
                <a:spcPts val="0"/>
              </a:spcAft>
              <a:buFont typeface="Wingdings 3"/>
              <a:buChar char=""/>
              <a:defRPr/>
            </a:pPr>
            <a:r>
              <a:rPr lang="en-US" altLang="en-US" dirty="0"/>
              <a:t>E</a:t>
            </a:r>
            <a:r>
              <a:rPr lang="en-US" altLang="en-US" dirty="0" smtClean="0"/>
              <a:t>nhance the safety of everyone</a:t>
            </a:r>
          </a:p>
          <a:p>
            <a:pPr marL="548640" lvl="1" indent="-274320" eaLnBrk="1" fontAlgn="auto" hangingPunct="1">
              <a:spcAft>
                <a:spcPts val="0"/>
              </a:spcAft>
              <a:buFont typeface="Wingdings 3"/>
              <a:buChar char=""/>
              <a:defRPr/>
            </a:pPr>
            <a:r>
              <a:rPr lang="en-US" altLang="en-US" dirty="0" smtClean="0"/>
              <a:t>Increase our knowledge</a:t>
            </a:r>
          </a:p>
        </p:txBody>
      </p: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ltLang="en-US" smtClean="0"/>
              <a:t>Identification</a:t>
            </a:r>
          </a:p>
        </p:txBody>
      </p:sp>
      <p:sp>
        <p:nvSpPr>
          <p:cNvPr id="11059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6FF0CD2E-2753-47B8-BC23-1977A30AEF9B}" type="slidenum">
              <a:rPr lang="en-US" altLang="en-US" sz="1400">
                <a:solidFill>
                  <a:schemeClr val="tx2"/>
                </a:solidFill>
              </a:rPr>
              <a:pPr/>
              <a:t>49</a:t>
            </a:fld>
            <a:endParaRPr lang="en-US" altLang="en-US" sz="1400">
              <a:solidFill>
                <a:schemeClr val="tx2"/>
              </a:solidFill>
            </a:endParaRPr>
          </a:p>
        </p:txBody>
      </p:sp>
      <p:sp>
        <p:nvSpPr>
          <p:cNvPr id="110596" name="Rectangle 3"/>
          <p:cNvSpPr>
            <a:spLocks noGrp="1" noChangeArrowheads="1"/>
          </p:cNvSpPr>
          <p:nvPr>
            <p:ph sz="quarter" idx="1"/>
          </p:nvPr>
        </p:nvSpPr>
        <p:spPr>
          <a:xfrm>
            <a:off x="457200" y="1219200"/>
            <a:ext cx="8229600" cy="4937125"/>
          </a:xfrm>
        </p:spPr>
        <p:txBody>
          <a:bodyPr/>
          <a:lstStyle/>
          <a:p>
            <a:pPr marL="514350" indent="-514350" eaLnBrk="1" hangingPunct="1">
              <a:buFont typeface="Franklin Gothic Book" pitchFamily="34" charset="0"/>
              <a:buAutoNum type="arabicPeriod"/>
            </a:pPr>
            <a:r>
              <a:rPr lang="en-US" altLang="en-US" sz="2800" smtClean="0"/>
              <a:t>Legal Model</a:t>
            </a:r>
          </a:p>
          <a:p>
            <a:pPr marL="514350" indent="-514350" eaLnBrk="1" hangingPunct="1">
              <a:buFont typeface="Franklin Gothic Book" pitchFamily="34" charset="0"/>
              <a:buAutoNum type="arabicPeriod"/>
            </a:pPr>
            <a:r>
              <a:rPr lang="en-US" altLang="en-US" sz="2800" smtClean="0"/>
              <a:t>Stress Model</a:t>
            </a:r>
          </a:p>
          <a:p>
            <a:pPr marL="514350" indent="-514350" eaLnBrk="1" hangingPunct="1">
              <a:buFont typeface="Franklin Gothic Book" pitchFamily="34" charset="0"/>
              <a:buAutoNum type="arabicPeriod"/>
            </a:pPr>
            <a:r>
              <a:rPr lang="en-US" altLang="en-US" sz="2800" smtClean="0"/>
              <a:t>Developmental Model</a:t>
            </a:r>
          </a:p>
          <a:p>
            <a:pPr marL="514350" indent="-514350" eaLnBrk="1" hangingPunct="1">
              <a:buFont typeface="Franklin Gothic Book" pitchFamily="34" charset="0"/>
              <a:buAutoNum type="arabicPeriod"/>
            </a:pPr>
            <a:r>
              <a:rPr lang="en-US" altLang="en-US" sz="2800" smtClean="0"/>
              <a:t>Communication Model</a:t>
            </a:r>
          </a:p>
          <a:p>
            <a:pPr marL="514350" indent="-514350" eaLnBrk="1" hangingPunct="1">
              <a:buFont typeface="Franklin Gothic Book" pitchFamily="34" charset="0"/>
              <a:buAutoNum type="arabicPeriod"/>
            </a:pPr>
            <a:r>
              <a:rPr lang="en-US" altLang="en-US" sz="2800" smtClean="0"/>
              <a:t>Interactive Model</a:t>
            </a:r>
          </a:p>
          <a:p>
            <a:pPr marL="514350" indent="-514350" eaLnBrk="1" hangingPunct="1">
              <a:buFont typeface="Franklin Gothic Book" pitchFamily="34" charset="0"/>
              <a:buAutoNum type="arabicPeriod"/>
            </a:pPr>
            <a:r>
              <a:rPr lang="en-US" altLang="en-US" sz="2800" smtClean="0"/>
              <a:t>Environmental Model</a:t>
            </a:r>
          </a:p>
          <a:p>
            <a:pPr marL="514350" indent="-514350" eaLnBrk="1" hangingPunct="1">
              <a:buFont typeface="Franklin Gothic Book" pitchFamily="34" charset="0"/>
              <a:buAutoNum type="arabicPeriod"/>
            </a:pPr>
            <a:r>
              <a:rPr lang="en-US" altLang="en-US" sz="2800" smtClean="0"/>
              <a:t>Basic Needs Model</a:t>
            </a:r>
          </a:p>
          <a:p>
            <a:pPr marL="514350" indent="-514350" eaLnBrk="1" hangingPunct="1">
              <a:buFont typeface="Franklin Gothic Book" pitchFamily="34" charset="0"/>
              <a:buAutoNum type="arabicPeriod"/>
            </a:pPr>
            <a:r>
              <a:rPr lang="en-US" altLang="en-US" sz="2800" smtClean="0"/>
              <a:t>Socio-cultural Model</a:t>
            </a:r>
          </a:p>
          <a:p>
            <a:pPr marL="514350" indent="-514350" eaLnBrk="1" hangingPunct="1">
              <a:buFont typeface="Franklin Gothic Book" pitchFamily="34" charset="0"/>
              <a:buAutoNum type="arabicPeriod"/>
            </a:pPr>
            <a:r>
              <a:rPr lang="en-US" altLang="en-US" sz="2800" smtClean="0"/>
              <a:t>Common Knowledge Model</a:t>
            </a: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4"/>
          <p:cNvSpPr txBox="1">
            <a:spLocks noChangeArrowheads="1"/>
          </p:cNvSpPr>
          <p:nvPr/>
        </p:nvSpPr>
        <p:spPr bwMode="auto">
          <a:xfrm>
            <a:off x="7938" y="2049463"/>
            <a:ext cx="9139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pPr algn="ctr"/>
            <a:r>
              <a:rPr lang="en-CA" altLang="en-US" sz="4400" b="1">
                <a:cs typeface="Arial" charset="0"/>
              </a:rPr>
              <a:t>SASWH Values</a:t>
            </a:r>
          </a:p>
        </p:txBody>
      </p:sp>
      <p:sp>
        <p:nvSpPr>
          <p:cNvPr id="28675" name="Rectangle 5"/>
          <p:cNvSpPr>
            <a:spLocks noChangeArrowheads="1"/>
          </p:cNvSpPr>
          <p:nvPr/>
        </p:nvSpPr>
        <p:spPr bwMode="auto">
          <a:xfrm>
            <a:off x="685800" y="3124200"/>
            <a:ext cx="8686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r>
              <a:rPr lang="en-CA" altLang="en-US" sz="4000">
                <a:cs typeface="Arial" charset="0"/>
              </a:rPr>
              <a:t>Health and Safety	Stewardship </a:t>
            </a:r>
          </a:p>
          <a:p>
            <a:r>
              <a:rPr lang="en-CA" altLang="en-US" sz="4000">
                <a:cs typeface="Arial" charset="0"/>
              </a:rPr>
              <a:t>Trust 				Collaboration </a:t>
            </a:r>
          </a:p>
          <a:p>
            <a:r>
              <a:rPr lang="en-CA" altLang="en-US" sz="4000">
                <a:cs typeface="Arial" charset="0"/>
              </a:rPr>
              <a:t>Innovation			Respect</a:t>
            </a:r>
          </a:p>
          <a:p>
            <a:r>
              <a:rPr lang="en-CA" altLang="en-US" sz="4000">
                <a:cs typeface="Arial" charset="0"/>
              </a:rPr>
              <a:t>Transparency		Commitment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tLang="en-US" smtClean="0"/>
              <a:t>Legal Model</a:t>
            </a:r>
            <a:br>
              <a:rPr lang="en-US" altLang="en-US" smtClean="0"/>
            </a:br>
            <a:r>
              <a:rPr lang="en-US" altLang="en-US" sz="1800" smtClean="0">
                <a:solidFill>
                  <a:srgbClr val="0070C0"/>
                </a:solidFill>
              </a:rPr>
              <a:t>(pg. 7)</a:t>
            </a:r>
          </a:p>
        </p:txBody>
      </p:sp>
      <p:sp>
        <p:nvSpPr>
          <p:cNvPr id="11161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1E2510A9-EAEC-4536-A678-417C22121D5F}" type="slidenum">
              <a:rPr lang="en-US" altLang="en-US" sz="1400">
                <a:solidFill>
                  <a:schemeClr val="tx2"/>
                </a:solidFill>
              </a:rPr>
              <a:pPr/>
              <a:t>50</a:t>
            </a:fld>
            <a:endParaRPr lang="en-US" altLang="en-US" sz="1400">
              <a:solidFill>
                <a:schemeClr val="tx2"/>
              </a:solidFill>
            </a:endParaRPr>
          </a:p>
        </p:txBody>
      </p:sp>
      <p:sp>
        <p:nvSpPr>
          <p:cNvPr id="30723"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3"/>
              <a:buChar char=""/>
              <a:defRPr/>
            </a:pPr>
            <a:r>
              <a:rPr lang="en-US" altLang="en-US" dirty="0" smtClean="0"/>
              <a:t>From a legal standpoint: assaultive behaviour is strictly prohibited and punishable when occurs.</a:t>
            </a:r>
          </a:p>
          <a:p>
            <a:pPr marL="0" indent="0" eaLnBrk="1" fontAlgn="auto" hangingPunct="1">
              <a:spcBef>
                <a:spcPts val="580"/>
              </a:spcBef>
              <a:spcAft>
                <a:spcPts val="0"/>
              </a:spcAft>
              <a:buFont typeface="Wingdings 3"/>
              <a:buNone/>
              <a:defRPr/>
            </a:pPr>
            <a:endParaRPr lang="en-US" altLang="en-US" dirty="0" smtClean="0"/>
          </a:p>
          <a:p>
            <a:pPr marL="274320" indent="-274320" eaLnBrk="1" fontAlgn="auto" hangingPunct="1">
              <a:spcBef>
                <a:spcPts val="580"/>
              </a:spcBef>
              <a:spcAft>
                <a:spcPts val="0"/>
              </a:spcAft>
              <a:buFont typeface="Wingdings 3"/>
              <a:buChar char=""/>
              <a:defRPr/>
            </a:pPr>
            <a:r>
              <a:rPr lang="en-US" altLang="en-US" dirty="0" smtClean="0"/>
              <a:t>The purpose of analyzing the legal model is to separate it into three levels of dangerousness. </a:t>
            </a:r>
          </a:p>
          <a:p>
            <a:pPr marL="0" indent="0" eaLnBrk="1" fontAlgn="auto" hangingPunct="1">
              <a:spcBef>
                <a:spcPts val="580"/>
              </a:spcBef>
              <a:spcAft>
                <a:spcPts val="0"/>
              </a:spcAft>
              <a:buFont typeface="Wingdings 3"/>
              <a:buNone/>
              <a:defRPr/>
            </a:pPr>
            <a:endParaRPr lang="en-US" altLang="en-US" dirty="0" smtClean="0"/>
          </a:p>
          <a:p>
            <a:pPr marL="274320" indent="-274320" eaLnBrk="1" fontAlgn="auto" hangingPunct="1">
              <a:spcBef>
                <a:spcPts val="580"/>
              </a:spcBef>
              <a:spcAft>
                <a:spcPts val="0"/>
              </a:spcAft>
              <a:buFont typeface="Wingdings 3"/>
              <a:buChar char=""/>
              <a:defRPr/>
            </a:pPr>
            <a:r>
              <a:rPr lang="en-US" altLang="en-US" dirty="0" smtClean="0"/>
              <a:t>Note: this </a:t>
            </a:r>
            <a:r>
              <a:rPr lang="en-US" altLang="en-US" dirty="0"/>
              <a:t>is not intended as </a:t>
            </a:r>
            <a:r>
              <a:rPr lang="en-US" altLang="en-US" dirty="0" smtClean="0"/>
              <a:t>legal </a:t>
            </a:r>
            <a:r>
              <a:rPr lang="en-US" altLang="en-US" dirty="0"/>
              <a:t>advice</a:t>
            </a:r>
            <a:r>
              <a:rPr lang="en-US" altLang="en-US" dirty="0" smtClean="0"/>
              <a:t>.</a:t>
            </a:r>
          </a:p>
          <a:p>
            <a:pPr marL="274320" indent="-274320" eaLnBrk="1" fontAlgn="auto" hangingPunct="1">
              <a:spcBef>
                <a:spcPts val="580"/>
              </a:spcBef>
              <a:spcAft>
                <a:spcPts val="0"/>
              </a:spcAft>
              <a:buFont typeface="Wingdings 3"/>
              <a:buChar char=""/>
              <a:defRPr/>
            </a:pPr>
            <a:endParaRPr lang="en-US" altLang="en-US" dirty="0"/>
          </a:p>
          <a:p>
            <a:pPr marL="274320" indent="-274320" eaLnBrk="1" fontAlgn="auto" hangingPunct="1">
              <a:spcBef>
                <a:spcPts val="580"/>
              </a:spcBef>
              <a:spcAft>
                <a:spcPts val="0"/>
              </a:spcAft>
              <a:buFont typeface="Wingdings 3"/>
              <a:buChar char=""/>
              <a:defRPr/>
            </a:pPr>
            <a:r>
              <a:rPr lang="en-US" altLang="en-US" dirty="0" smtClean="0"/>
              <a:t>The legal model also gives us parameters on “reasonable force”.</a:t>
            </a:r>
            <a:endParaRPr lang="en-US" altLang="en-US" dirty="0"/>
          </a:p>
        </p:txBody>
      </p:sp>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ltLang="en-US" smtClean="0"/>
              <a:t>Legal Model</a:t>
            </a:r>
            <a:br>
              <a:rPr lang="en-US" altLang="en-US" smtClean="0"/>
            </a:br>
            <a:r>
              <a:rPr lang="en-US" altLang="en-US" sz="1800" smtClean="0">
                <a:solidFill>
                  <a:srgbClr val="0070C0"/>
                </a:solidFill>
              </a:rPr>
              <a:t>(pg. 7)</a:t>
            </a:r>
          </a:p>
        </p:txBody>
      </p:sp>
      <p:sp>
        <p:nvSpPr>
          <p:cNvPr id="1126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8F772752-B01A-4548-B884-E5E433F9C89F}" type="slidenum">
              <a:rPr lang="en-US" altLang="en-US" sz="1400">
                <a:solidFill>
                  <a:schemeClr val="tx2"/>
                </a:solidFill>
              </a:rPr>
              <a:pPr/>
              <a:t>51</a:t>
            </a:fld>
            <a:endParaRPr lang="en-US" altLang="en-US" sz="1400">
              <a:solidFill>
                <a:schemeClr val="tx2"/>
              </a:solidFill>
            </a:endParaRPr>
          </a:p>
        </p:txBody>
      </p:sp>
      <p:sp>
        <p:nvSpPr>
          <p:cNvPr id="30723" name="Rectangle 3"/>
          <p:cNvSpPr>
            <a:spLocks noGrp="1" noChangeArrowheads="1"/>
          </p:cNvSpPr>
          <p:nvPr>
            <p:ph sz="quarter" idx="1"/>
          </p:nvPr>
        </p:nvSpPr>
        <p:spPr>
          <a:xfrm>
            <a:off x="457200" y="1219200"/>
            <a:ext cx="8229600" cy="4937125"/>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altLang="en-US" u="sng" dirty="0" smtClean="0"/>
              <a:t>Common assault</a:t>
            </a:r>
            <a:r>
              <a:rPr lang="en-US" altLang="en-US" dirty="0" smtClean="0"/>
              <a:t>: when a person </a:t>
            </a:r>
            <a:r>
              <a:rPr lang="en-US" altLang="en-US" b="1" dirty="0" smtClean="0"/>
              <a:t>threatens</a:t>
            </a:r>
            <a:r>
              <a:rPr lang="en-US" altLang="en-US" dirty="0" smtClean="0"/>
              <a:t> to injure another and is close enough, has the ability, and shows the intent </a:t>
            </a:r>
            <a:r>
              <a:rPr lang="en-US" altLang="en-US" b="1" dirty="0" smtClean="0"/>
              <a:t>but the injury being threatened is not serious enough</a:t>
            </a:r>
            <a:r>
              <a:rPr lang="en-US" altLang="en-US" dirty="0" smtClean="0"/>
              <a:t> to require immediate medical attention.</a:t>
            </a:r>
          </a:p>
          <a:p>
            <a:pPr marL="0" indent="0" eaLnBrk="1" fontAlgn="auto" hangingPunct="1">
              <a:spcBef>
                <a:spcPts val="580"/>
              </a:spcBef>
              <a:spcAft>
                <a:spcPts val="0"/>
              </a:spcAft>
              <a:buFont typeface="Wingdings 2"/>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u="sng" dirty="0" smtClean="0"/>
              <a:t>Assault causing bodily harm</a:t>
            </a:r>
            <a:r>
              <a:rPr lang="en-US" altLang="en-US" dirty="0" smtClean="0"/>
              <a:t>: when a person </a:t>
            </a:r>
            <a:r>
              <a:rPr lang="en-US" altLang="en-US" b="1" dirty="0" smtClean="0"/>
              <a:t>attempts</a:t>
            </a:r>
            <a:r>
              <a:rPr lang="en-US" altLang="en-US" dirty="0" smtClean="0"/>
              <a:t> to injure another and has the ability, shows the intent, and </a:t>
            </a:r>
            <a:r>
              <a:rPr lang="en-US" altLang="en-US" b="1" dirty="0" smtClean="0"/>
              <a:t>makes physical contact but the injury is not serious enough</a:t>
            </a:r>
            <a:r>
              <a:rPr lang="en-US" altLang="en-US" dirty="0" smtClean="0"/>
              <a:t> to require immediate medical attention.</a:t>
            </a:r>
          </a:p>
          <a:p>
            <a:pPr marL="0" indent="0" eaLnBrk="1" fontAlgn="auto" hangingPunct="1">
              <a:spcBef>
                <a:spcPts val="580"/>
              </a:spcBef>
              <a:spcAft>
                <a:spcPts val="0"/>
              </a:spcAft>
              <a:buFont typeface="Wingdings 2"/>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u="sng" dirty="0" smtClean="0"/>
              <a:t>Aggravated assault</a:t>
            </a:r>
            <a:r>
              <a:rPr lang="en-US" altLang="en-US" dirty="0" smtClean="0"/>
              <a:t>: when a person </a:t>
            </a:r>
            <a:r>
              <a:rPr lang="en-US" altLang="en-US" b="1" dirty="0" smtClean="0"/>
              <a:t>tries to injure</a:t>
            </a:r>
            <a:r>
              <a:rPr lang="en-US" altLang="en-US" dirty="0" smtClean="0"/>
              <a:t> another and has the ability to seriously injure, shows an intent to seriously injure, and </a:t>
            </a:r>
            <a:r>
              <a:rPr lang="en-US" altLang="en-US" b="1" dirty="0" smtClean="0"/>
              <a:t>threatens or attempts an injury that would require</a:t>
            </a:r>
            <a:r>
              <a:rPr lang="en-US" altLang="en-US" dirty="0" smtClean="0"/>
              <a:t> immediate medical attention.</a:t>
            </a:r>
          </a:p>
          <a:p>
            <a:pPr marL="0" indent="0" eaLnBrk="1" fontAlgn="auto" hangingPunct="1">
              <a:spcBef>
                <a:spcPts val="580"/>
              </a:spcBef>
              <a:spcAft>
                <a:spcPts val="0"/>
              </a:spcAft>
              <a:buFont typeface="Wingdings 2"/>
              <a:buNone/>
              <a:defRPr/>
            </a:pPr>
            <a:endParaRPr lang="en-US" altLang="en-US" dirty="0"/>
          </a:p>
        </p:txBody>
      </p:sp>
    </p:spTree>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solidFill>
            <a:srgbClr val="FFCCFF"/>
          </a:solidFill>
        </p:spPr>
        <p:txBody>
          <a:bodyPr/>
          <a:lstStyle/>
          <a:p>
            <a:pPr eaLnBrk="1" hangingPunct="1"/>
            <a:r>
              <a:rPr lang="en-US" altLang="en-US" smtClean="0"/>
              <a:t>Exercise 6:</a:t>
            </a:r>
            <a:br>
              <a:rPr lang="en-US" altLang="en-US" smtClean="0"/>
            </a:br>
            <a:r>
              <a:rPr lang="en-US" altLang="en-US" sz="2000" smtClean="0"/>
              <a:t>(pg.12)</a:t>
            </a:r>
          </a:p>
        </p:txBody>
      </p:sp>
      <p:sp>
        <p:nvSpPr>
          <p:cNvPr id="1136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D1C296DA-CDB1-4EEB-ABED-172EA7D52C12}" type="slidenum">
              <a:rPr lang="en-US" altLang="en-US" sz="1400">
                <a:solidFill>
                  <a:schemeClr val="tx2"/>
                </a:solidFill>
              </a:rPr>
              <a:pPr/>
              <a:t>52</a:t>
            </a:fld>
            <a:endParaRPr lang="en-US" altLang="en-US" sz="1400">
              <a:solidFill>
                <a:schemeClr val="tx2"/>
              </a:solidFill>
            </a:endParaRPr>
          </a:p>
        </p:txBody>
      </p:sp>
      <p:pic>
        <p:nvPicPr>
          <p:cNvPr id="113668"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6200" y="1531938"/>
            <a:ext cx="9029700" cy="45640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6858000" y="22352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r>
              <a:rPr lang="en-US" altLang="en-US" sz="1600">
                <a:solidFill>
                  <a:srgbClr val="FF0000"/>
                </a:solidFill>
              </a:rPr>
              <a:t>Assault causing bodily harm</a:t>
            </a:r>
          </a:p>
        </p:txBody>
      </p:sp>
      <p:sp>
        <p:nvSpPr>
          <p:cNvPr id="6" name="TextBox 5"/>
          <p:cNvSpPr txBox="1">
            <a:spLocks noChangeArrowheads="1"/>
          </p:cNvSpPr>
          <p:nvPr/>
        </p:nvSpPr>
        <p:spPr bwMode="auto">
          <a:xfrm>
            <a:off x="6858000" y="3090863"/>
            <a:ext cx="2057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r>
              <a:rPr lang="en-US" altLang="en-US" sz="1600">
                <a:solidFill>
                  <a:srgbClr val="FF0000"/>
                </a:solidFill>
              </a:rPr>
              <a:t>Common assault</a:t>
            </a:r>
          </a:p>
        </p:txBody>
      </p:sp>
      <p:sp>
        <p:nvSpPr>
          <p:cNvPr id="7" name="TextBox 6"/>
          <p:cNvSpPr txBox="1">
            <a:spLocks noChangeArrowheads="1"/>
          </p:cNvSpPr>
          <p:nvPr/>
        </p:nvSpPr>
        <p:spPr bwMode="auto">
          <a:xfrm>
            <a:off x="6858000" y="41148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r>
              <a:rPr lang="en-US" altLang="en-US" sz="1600">
                <a:solidFill>
                  <a:srgbClr val="FF0000"/>
                </a:solidFill>
              </a:rPr>
              <a:t>Aggravated assault</a:t>
            </a:r>
          </a:p>
        </p:txBody>
      </p:sp>
      <p:sp>
        <p:nvSpPr>
          <p:cNvPr id="8" name="TextBox 7"/>
          <p:cNvSpPr txBox="1">
            <a:spLocks noChangeArrowheads="1"/>
          </p:cNvSpPr>
          <p:nvPr/>
        </p:nvSpPr>
        <p:spPr bwMode="auto">
          <a:xfrm>
            <a:off x="6858000" y="51308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r>
              <a:rPr lang="en-US" altLang="en-US" sz="1600">
                <a:solidFill>
                  <a:srgbClr val="FF0000"/>
                </a:solidFill>
              </a:rPr>
              <a:t>None, Common, Other?</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tLang="en-US" smtClean="0"/>
              <a:t>Disclaimer on Legal Model:</a:t>
            </a:r>
          </a:p>
        </p:txBody>
      </p:sp>
      <p:sp>
        <p:nvSpPr>
          <p:cNvPr id="115715" name="Content Placeholder 2"/>
          <p:cNvSpPr>
            <a:spLocks noGrp="1"/>
          </p:cNvSpPr>
          <p:nvPr>
            <p:ph sz="quarter" idx="1"/>
          </p:nvPr>
        </p:nvSpPr>
        <p:spPr>
          <a:xfrm>
            <a:off x="457200" y="1219200"/>
            <a:ext cx="8229600" cy="4937125"/>
          </a:xfrm>
        </p:spPr>
        <p:txBody>
          <a:bodyPr/>
          <a:lstStyle/>
          <a:p>
            <a:pPr marL="0" indent="0" algn="ctr">
              <a:buFont typeface="Wingdings 3" pitchFamily="18" charset="2"/>
              <a:buNone/>
            </a:pPr>
            <a:endParaRPr lang="en-US" altLang="en-US" dirty="0" smtClean="0"/>
          </a:p>
          <a:p>
            <a:pPr marL="0" indent="0" algn="ctr">
              <a:buFont typeface="Wingdings 3" pitchFamily="18" charset="2"/>
              <a:buNone/>
            </a:pPr>
            <a:r>
              <a:rPr lang="en-US" altLang="en-US" dirty="0" smtClean="0"/>
              <a:t>“The previous exercise is of value when discussing levels of assault. There is no clear answer to any of the previous scenarios based on the information provided. The purpose of this exercise it to have participants discuss the possibilities to make them more aware of the levels of assault.”</a:t>
            </a:r>
          </a:p>
        </p:txBody>
      </p:sp>
      <p:sp>
        <p:nvSpPr>
          <p:cNvPr id="1157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75EE7575-5809-488E-AFC4-52AF98F40E45}" type="slidenum">
              <a:rPr lang="en-US" altLang="en-US" sz="1400">
                <a:solidFill>
                  <a:schemeClr val="tx2"/>
                </a:solidFill>
              </a:rPr>
              <a:pPr/>
              <a:t>53</a:t>
            </a:fld>
            <a:endParaRPr lang="en-US" altLang="en-US" sz="1400">
              <a:solidFill>
                <a:schemeClr val="tx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altLang="en-US" smtClean="0"/>
              <a:t>Stress Model (Assault/Crisis Cycle)</a:t>
            </a:r>
            <a:br>
              <a:rPr lang="en-US" altLang="en-US" smtClean="0"/>
            </a:br>
            <a:r>
              <a:rPr lang="en-US" altLang="en-US" sz="2000" smtClean="0">
                <a:solidFill>
                  <a:srgbClr val="335999"/>
                </a:solidFill>
              </a:rPr>
              <a:t>(pg. 8)</a:t>
            </a:r>
          </a:p>
        </p:txBody>
      </p:sp>
      <p:sp>
        <p:nvSpPr>
          <p:cNvPr id="1167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219AA77B-401D-4E15-9005-EF4F786F6177}" type="slidenum">
              <a:rPr lang="en-US" altLang="en-US" sz="1400">
                <a:solidFill>
                  <a:schemeClr val="tx2"/>
                </a:solidFill>
              </a:rPr>
              <a:pPr/>
              <a:t>54</a:t>
            </a:fld>
            <a:endParaRPr lang="en-US" altLang="en-US" sz="1400">
              <a:solidFill>
                <a:schemeClr val="tx2"/>
              </a:solidFill>
            </a:endParaRPr>
          </a:p>
        </p:txBody>
      </p:sp>
      <p:sp>
        <p:nvSpPr>
          <p:cNvPr id="46084" name="Rectangle 3"/>
          <p:cNvSpPr>
            <a:spLocks noGrp="1" noChangeArrowheads="1"/>
          </p:cNvSpPr>
          <p:nvPr>
            <p:ph sz="quarter" idx="1"/>
          </p:nvPr>
        </p:nvSpPr>
        <p:spPr>
          <a:xfrm>
            <a:off x="457200" y="1219200"/>
            <a:ext cx="8229600" cy="4937125"/>
          </a:xfrm>
        </p:spPr>
        <p:txBody>
          <a:bodyPr>
            <a:normAutofit lnSpcReduction="10000"/>
          </a:bodyPr>
          <a:lstStyle/>
          <a:p>
            <a:pPr marL="274320" indent="-274320" eaLnBrk="1" fontAlgn="auto" hangingPunct="1">
              <a:spcAft>
                <a:spcPts val="0"/>
              </a:spcAft>
              <a:buFont typeface="Wingdings 3"/>
              <a:buChar char=""/>
              <a:defRPr/>
            </a:pPr>
            <a:r>
              <a:rPr lang="en-US" altLang="en-US" dirty="0" smtClean="0"/>
              <a:t>Studies show that when people </a:t>
            </a:r>
            <a:r>
              <a:rPr lang="en-US" altLang="en-US" b="1" dirty="0" smtClean="0"/>
              <a:t>perceive</a:t>
            </a:r>
            <a:r>
              <a:rPr lang="en-US" altLang="en-US" dirty="0" smtClean="0"/>
              <a:t> serious threats to their well being, they may prepare themselves to attempt to become assaultive in an attempt to control the environment.</a:t>
            </a:r>
          </a:p>
          <a:p>
            <a:pPr marL="0"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People are willing to use or threaten to use violence to achieve their goals. </a:t>
            </a:r>
          </a:p>
          <a:p>
            <a:pPr marL="0"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This assaultive person will demonstrate physical, psychological, and behavioural reactions which follow a cyclical pattern.</a:t>
            </a:r>
          </a:p>
          <a:p>
            <a:pPr marL="548640" lvl="1" indent="-274320" eaLnBrk="1" fontAlgn="auto" hangingPunct="1">
              <a:spcAft>
                <a:spcPts val="0"/>
              </a:spcAft>
              <a:buFont typeface="Wingdings 3"/>
              <a:buChar char=""/>
              <a:defRPr/>
            </a:pPr>
            <a:r>
              <a:rPr lang="en-US" altLang="en-US" dirty="0" smtClean="0"/>
              <a:t>Each individual has a uniquely patterned cycle of responses.</a:t>
            </a:r>
          </a:p>
        </p:txBody>
      </p:sp>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smtClean="0"/>
              <a:t>Stress Model (Assault/Crisis Cycle)</a:t>
            </a:r>
            <a:br>
              <a:rPr lang="en-US" altLang="en-US" smtClean="0"/>
            </a:br>
            <a:r>
              <a:rPr lang="en-US" altLang="en-US" sz="2000" smtClean="0">
                <a:solidFill>
                  <a:srgbClr val="335999"/>
                </a:solidFill>
              </a:rPr>
              <a:t>(pg. 8)</a:t>
            </a:r>
          </a:p>
        </p:txBody>
      </p:sp>
      <p:sp>
        <p:nvSpPr>
          <p:cNvPr id="1187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2FF714F5-6490-4630-8CC5-D76698808BC8}" type="slidenum">
              <a:rPr lang="en-US" altLang="en-US" sz="1400">
                <a:solidFill>
                  <a:schemeClr val="tx2"/>
                </a:solidFill>
              </a:rPr>
              <a:pPr/>
              <a:t>55</a:t>
            </a:fld>
            <a:endParaRPr lang="en-US" altLang="en-US" sz="1400">
              <a:solidFill>
                <a:schemeClr val="tx2"/>
              </a:solidFill>
            </a:endParaRPr>
          </a:p>
        </p:txBody>
      </p:sp>
      <p:sp>
        <p:nvSpPr>
          <p:cNvPr id="118788" name="Rectangle 3"/>
          <p:cNvSpPr>
            <a:spLocks noGrp="1" noChangeArrowheads="1"/>
          </p:cNvSpPr>
          <p:nvPr>
            <p:ph sz="quarter" idx="1"/>
          </p:nvPr>
        </p:nvSpPr>
        <p:spPr>
          <a:xfrm>
            <a:off x="381000" y="1219200"/>
            <a:ext cx="3810000" cy="4937125"/>
          </a:xfrm>
        </p:spPr>
        <p:txBody>
          <a:bodyPr/>
          <a:lstStyle/>
          <a:p>
            <a:pPr eaLnBrk="1" hangingPunct="1"/>
            <a:r>
              <a:rPr lang="en-US" altLang="en-US" dirty="0" smtClean="0"/>
              <a:t>Phase I: Triggering Event</a:t>
            </a:r>
          </a:p>
          <a:p>
            <a:pPr lvl="1" eaLnBrk="1" hangingPunct="1"/>
            <a:r>
              <a:rPr lang="en-US" altLang="en-US" dirty="0" smtClean="0"/>
              <a:t>Event where an individual perceives a serious threat to their well-being. These may or may not be observable.</a:t>
            </a:r>
          </a:p>
          <a:p>
            <a:pPr eaLnBrk="1" hangingPunct="1"/>
            <a:r>
              <a:rPr lang="en-US" altLang="en-US" dirty="0" smtClean="0"/>
              <a:t>Phase II: Escalation</a:t>
            </a:r>
          </a:p>
          <a:p>
            <a:pPr lvl="1" eaLnBrk="1" hangingPunct="1"/>
            <a:r>
              <a:rPr lang="en-US" altLang="en-US" dirty="0" smtClean="0"/>
              <a:t>The persons mind and body prepare to do battle with the cause of the triggering event.</a:t>
            </a:r>
          </a:p>
        </p:txBody>
      </p:sp>
      <p:pic>
        <p:nvPicPr>
          <p:cNvPr id="118789"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038600" y="2286000"/>
            <a:ext cx="5094288" cy="1849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nut 1"/>
          <p:cNvSpPr/>
          <p:nvPr/>
        </p:nvSpPr>
        <p:spPr>
          <a:xfrm>
            <a:off x="3886200" y="2438400"/>
            <a:ext cx="1828800" cy="1828800"/>
          </a:xfrm>
          <a:prstGeom prst="donut">
            <a:avLst>
              <a:gd name="adj" fmla="val 55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en-US" smtClean="0"/>
              <a:t>Stress Model (Assault/Crisis Cycle)</a:t>
            </a:r>
            <a:br>
              <a:rPr lang="en-US" altLang="en-US" smtClean="0"/>
            </a:br>
            <a:r>
              <a:rPr lang="en-US" altLang="en-US" sz="2000" smtClean="0">
                <a:solidFill>
                  <a:srgbClr val="335999"/>
                </a:solidFill>
              </a:rPr>
              <a:t>(pg. 8)</a:t>
            </a:r>
          </a:p>
        </p:txBody>
      </p:sp>
      <p:sp>
        <p:nvSpPr>
          <p:cNvPr id="1208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A7337CD-24ED-43A5-989F-E58AAECB27A9}" type="slidenum">
              <a:rPr lang="en-US" altLang="en-US" sz="1400">
                <a:solidFill>
                  <a:schemeClr val="tx2"/>
                </a:solidFill>
              </a:rPr>
              <a:pPr/>
              <a:t>56</a:t>
            </a:fld>
            <a:endParaRPr lang="en-US" altLang="en-US" sz="1400">
              <a:solidFill>
                <a:schemeClr val="tx2"/>
              </a:solidFill>
            </a:endParaRPr>
          </a:p>
        </p:txBody>
      </p:sp>
      <p:sp>
        <p:nvSpPr>
          <p:cNvPr id="120836" name="Rectangle 3"/>
          <p:cNvSpPr>
            <a:spLocks noGrp="1" noChangeArrowheads="1"/>
          </p:cNvSpPr>
          <p:nvPr>
            <p:ph sz="quarter" idx="1"/>
          </p:nvPr>
        </p:nvSpPr>
        <p:spPr>
          <a:xfrm>
            <a:off x="457200" y="1219200"/>
            <a:ext cx="4041775" cy="4937125"/>
          </a:xfrm>
        </p:spPr>
        <p:txBody>
          <a:bodyPr/>
          <a:lstStyle/>
          <a:p>
            <a:pPr eaLnBrk="1" hangingPunct="1"/>
            <a:r>
              <a:rPr lang="en-US" altLang="en-US" smtClean="0"/>
              <a:t>Phase III: Crisis</a:t>
            </a:r>
          </a:p>
          <a:p>
            <a:pPr lvl="1" eaLnBrk="1" hangingPunct="1"/>
            <a:r>
              <a:rPr lang="en-US" altLang="en-US" smtClean="0"/>
              <a:t>The behavioural pattern explodes into physical assaults on the perceived source of the threat. </a:t>
            </a:r>
          </a:p>
          <a:p>
            <a:pPr lvl="1" eaLnBrk="1" hangingPunct="1"/>
            <a:r>
              <a:rPr lang="en-US" altLang="en-US" smtClean="0"/>
              <a:t>This level of energy cannot be sustained indefinitely.</a:t>
            </a:r>
          </a:p>
        </p:txBody>
      </p:sp>
      <p:pic>
        <p:nvPicPr>
          <p:cNvPr id="120837"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038600" y="2286000"/>
            <a:ext cx="5094288" cy="1849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nut 6"/>
          <p:cNvSpPr/>
          <p:nvPr/>
        </p:nvSpPr>
        <p:spPr>
          <a:xfrm>
            <a:off x="5029200" y="2209800"/>
            <a:ext cx="1371600" cy="1295400"/>
          </a:xfrm>
          <a:prstGeom prst="donut">
            <a:avLst>
              <a:gd name="adj" fmla="val 55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mtClean="0"/>
              <a:t>Stress Model (Assault/Crisis Cycle)</a:t>
            </a:r>
            <a:br>
              <a:rPr lang="en-US" altLang="en-US" smtClean="0"/>
            </a:br>
            <a:r>
              <a:rPr lang="en-US" altLang="en-US" sz="2000" smtClean="0">
                <a:solidFill>
                  <a:srgbClr val="335999"/>
                </a:solidFill>
              </a:rPr>
              <a:t>(pg. 8)</a:t>
            </a:r>
          </a:p>
        </p:txBody>
      </p:sp>
      <p:sp>
        <p:nvSpPr>
          <p:cNvPr id="1228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2EF23DA1-87AA-46A8-A987-379654E47E35}" type="slidenum">
              <a:rPr lang="en-US" altLang="en-US" sz="1400">
                <a:solidFill>
                  <a:schemeClr val="tx2"/>
                </a:solidFill>
              </a:rPr>
              <a:pPr/>
              <a:t>57</a:t>
            </a:fld>
            <a:endParaRPr lang="en-US" altLang="en-US" sz="1400">
              <a:solidFill>
                <a:schemeClr val="tx2"/>
              </a:solidFill>
            </a:endParaRPr>
          </a:p>
        </p:txBody>
      </p:sp>
      <p:sp>
        <p:nvSpPr>
          <p:cNvPr id="122884" name="Rectangle 3"/>
          <p:cNvSpPr>
            <a:spLocks noGrp="1" noChangeArrowheads="1"/>
          </p:cNvSpPr>
          <p:nvPr>
            <p:ph sz="quarter" idx="1"/>
          </p:nvPr>
        </p:nvSpPr>
        <p:spPr>
          <a:xfrm>
            <a:off x="457200" y="1219200"/>
            <a:ext cx="4041775" cy="4937125"/>
          </a:xfrm>
        </p:spPr>
        <p:txBody>
          <a:bodyPr/>
          <a:lstStyle/>
          <a:p>
            <a:pPr eaLnBrk="1" hangingPunct="1"/>
            <a:r>
              <a:rPr lang="en-US" altLang="en-US" dirty="0" smtClean="0"/>
              <a:t>Phase IV: Recovery</a:t>
            </a:r>
          </a:p>
          <a:p>
            <a:pPr lvl="1" eaLnBrk="1" hangingPunct="1"/>
            <a:r>
              <a:rPr lang="en-US" altLang="en-US" dirty="0" smtClean="0"/>
              <a:t>With the battle over, the mind and body seek the stability of baseline.</a:t>
            </a:r>
          </a:p>
          <a:p>
            <a:pPr lvl="1" eaLnBrk="1" hangingPunct="1"/>
            <a:r>
              <a:rPr lang="en-US" altLang="en-US" dirty="0" smtClean="0"/>
              <a:t>There is potential to re-escalate!</a:t>
            </a:r>
          </a:p>
          <a:p>
            <a:pPr eaLnBrk="1" hangingPunct="1"/>
            <a:r>
              <a:rPr lang="en-US" altLang="en-US" dirty="0" smtClean="0"/>
              <a:t>Phase V: Post-Crisis Depression</a:t>
            </a:r>
          </a:p>
          <a:p>
            <a:pPr lvl="1" eaLnBrk="1" hangingPunct="1"/>
            <a:r>
              <a:rPr lang="en-US" altLang="en-US" dirty="0" smtClean="0"/>
              <a:t>The level of exertion in the crisis phase takes its toll on the body and the mind.</a:t>
            </a:r>
          </a:p>
        </p:txBody>
      </p:sp>
      <p:pic>
        <p:nvPicPr>
          <p:cNvPr id="122885"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038600" y="2286000"/>
            <a:ext cx="5094288" cy="1849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nut 5"/>
          <p:cNvSpPr/>
          <p:nvPr/>
        </p:nvSpPr>
        <p:spPr>
          <a:xfrm>
            <a:off x="5867400" y="2057400"/>
            <a:ext cx="3200400" cy="2743200"/>
          </a:xfrm>
          <a:prstGeom prst="donut">
            <a:avLst>
              <a:gd name="adj" fmla="val 55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solidFill>
            <a:srgbClr val="FFCCFF"/>
          </a:solidFill>
        </p:spPr>
        <p:txBody>
          <a:bodyPr/>
          <a:lstStyle/>
          <a:p>
            <a:pPr eaLnBrk="1" hangingPunct="1"/>
            <a:r>
              <a:rPr lang="en-US" altLang="en-US" smtClean="0"/>
              <a:t>Exercise 7</a:t>
            </a:r>
            <a:br>
              <a:rPr lang="en-US" altLang="en-US" smtClean="0"/>
            </a:br>
            <a:r>
              <a:rPr lang="en-US" altLang="en-US" sz="2000" smtClean="0"/>
              <a:t>(pg. 13)</a:t>
            </a:r>
          </a:p>
        </p:txBody>
      </p:sp>
      <p:sp>
        <p:nvSpPr>
          <p:cNvPr id="12493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DE94391D-6B74-4FDB-9181-A4DFAEF52CAA}" type="slidenum">
              <a:rPr lang="en-US" altLang="en-US" sz="1400">
                <a:solidFill>
                  <a:schemeClr val="tx2"/>
                </a:solidFill>
              </a:rPr>
              <a:pPr/>
              <a:t>58</a:t>
            </a:fld>
            <a:endParaRPr lang="en-US" altLang="en-US" sz="1400">
              <a:solidFill>
                <a:schemeClr val="tx2"/>
              </a:solidFill>
            </a:endParaRPr>
          </a:p>
        </p:txBody>
      </p:sp>
      <p:pic>
        <p:nvPicPr>
          <p:cNvPr id="124932"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295400"/>
            <a:ext cx="8229600" cy="39989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solidFill>
            <a:srgbClr val="FFCCFF"/>
          </a:solidFill>
        </p:spPr>
        <p:txBody>
          <a:bodyPr/>
          <a:lstStyle/>
          <a:p>
            <a:pPr eaLnBrk="1" hangingPunct="1"/>
            <a:r>
              <a:rPr lang="en-US" altLang="en-US" smtClean="0"/>
              <a:t>Exercise 7</a:t>
            </a:r>
            <a:br>
              <a:rPr lang="en-US" altLang="en-US" smtClean="0"/>
            </a:br>
            <a:r>
              <a:rPr lang="en-US" altLang="en-US" sz="2000" smtClean="0"/>
              <a:t>(pg. 13)</a:t>
            </a:r>
          </a:p>
        </p:txBody>
      </p:sp>
      <p:sp>
        <p:nvSpPr>
          <p:cNvPr id="1269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44427351-0AFA-4737-8E42-E685AA97D328}" type="slidenum">
              <a:rPr lang="en-US" altLang="en-US" sz="1400">
                <a:solidFill>
                  <a:schemeClr val="tx2"/>
                </a:solidFill>
              </a:rPr>
              <a:pPr/>
              <a:t>59</a:t>
            </a:fld>
            <a:endParaRPr lang="en-US" altLang="en-US" sz="1400">
              <a:solidFill>
                <a:schemeClr val="tx2"/>
              </a:solidFill>
            </a:endParaRPr>
          </a:p>
        </p:txBody>
      </p:sp>
      <p:pic>
        <p:nvPicPr>
          <p:cNvPr id="12698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2068513"/>
            <a:ext cx="8229600" cy="3238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How the Power Point lines up with the handbook and exercise book.</a:t>
            </a:r>
          </a:p>
        </p:txBody>
      </p:sp>
      <p:sp>
        <p:nvSpPr>
          <p:cNvPr id="3" name="Content Placeholder 2"/>
          <p:cNvSpPr>
            <a:spLocks noGrp="1"/>
          </p:cNvSpPr>
          <p:nvPr>
            <p:ph sz="quarter" idx="1"/>
          </p:nvPr>
        </p:nvSpPr>
        <p:spPr>
          <a:xfrm>
            <a:off x="457200" y="1219200"/>
            <a:ext cx="8229600" cy="4937125"/>
          </a:xfrm>
        </p:spPr>
        <p:txBody>
          <a:bodyPr/>
          <a:lstStyle/>
          <a:p>
            <a:pPr>
              <a:defRPr/>
            </a:pPr>
            <a:r>
              <a:rPr lang="en-US" dirty="0" smtClean="0"/>
              <a:t>Under the topics on the slide there will be a page number; this matches the handbook.</a:t>
            </a:r>
          </a:p>
          <a:p>
            <a:pPr>
              <a:defRPr/>
            </a:pPr>
            <a:r>
              <a:rPr lang="en-US" dirty="0" smtClean="0"/>
              <a:t>Example: </a:t>
            </a:r>
          </a:p>
          <a:p>
            <a:pPr>
              <a:defRPr/>
            </a:pPr>
            <a:endParaRPr lang="en-US" dirty="0"/>
          </a:p>
          <a:p>
            <a:pPr>
              <a:defRPr/>
            </a:pPr>
            <a:endParaRPr lang="en-US" dirty="0" smtClean="0"/>
          </a:p>
          <a:p>
            <a:pPr>
              <a:defRPr/>
            </a:pPr>
            <a:r>
              <a:rPr lang="en-US" dirty="0" smtClean="0"/>
              <a:t>Under the name of the exercise on the slide is another page number; this matches the exercise book.</a:t>
            </a:r>
          </a:p>
          <a:p>
            <a:pPr>
              <a:defRPr/>
            </a:pPr>
            <a:r>
              <a:rPr lang="en-US" dirty="0" smtClean="0"/>
              <a:t>Example: </a:t>
            </a:r>
          </a:p>
          <a:p>
            <a:pPr marL="0" indent="0">
              <a:buFont typeface="Wingdings 3" pitchFamily="18" charset="2"/>
              <a:buNone/>
              <a:defRPr/>
            </a:pPr>
            <a:endParaRPr lang="en-US" dirty="0" smtClean="0"/>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288A93D-D1CB-4320-A483-961B91C78AA3}" type="slidenum">
              <a:rPr lang="en-US" altLang="en-US" sz="1400">
                <a:solidFill>
                  <a:schemeClr val="tx2"/>
                </a:solidFill>
              </a:rPr>
              <a:pPr/>
              <a:t>6</a:t>
            </a:fld>
            <a:endParaRPr lang="en-US" altLang="en-US" sz="1400">
              <a:solidFill>
                <a:schemeClr val="tx2"/>
              </a:solidFill>
            </a:endParaRPr>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647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57800"/>
            <a:ext cx="69342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solidFill>
            <a:srgbClr val="FFCCFF"/>
          </a:solidFill>
        </p:spPr>
        <p:txBody>
          <a:bodyPr/>
          <a:lstStyle/>
          <a:p>
            <a:pPr eaLnBrk="1" hangingPunct="1"/>
            <a:r>
              <a:rPr lang="en-US" altLang="en-US" smtClean="0"/>
              <a:t>Exercise 7</a:t>
            </a:r>
            <a:br>
              <a:rPr lang="en-US" altLang="en-US" smtClean="0"/>
            </a:br>
            <a:r>
              <a:rPr lang="en-US" altLang="en-US" sz="2000" smtClean="0"/>
              <a:t>(pg. 13)</a:t>
            </a:r>
          </a:p>
        </p:txBody>
      </p:sp>
      <p:sp>
        <p:nvSpPr>
          <p:cNvPr id="1290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2BAE1FFC-4706-40C2-AEB7-ED5D62B43526}" type="slidenum">
              <a:rPr lang="en-US" altLang="en-US" sz="1400">
                <a:solidFill>
                  <a:schemeClr val="tx2"/>
                </a:solidFill>
              </a:rPr>
              <a:pPr/>
              <a:t>60</a:t>
            </a:fld>
            <a:endParaRPr lang="en-US" altLang="en-US" sz="1400">
              <a:solidFill>
                <a:schemeClr val="tx2"/>
              </a:solidFill>
            </a:endParaRPr>
          </a:p>
        </p:txBody>
      </p:sp>
      <p:sp>
        <p:nvSpPr>
          <p:cNvPr id="129028" name="Content Placeholder 1"/>
          <p:cNvSpPr>
            <a:spLocks noGrp="1"/>
          </p:cNvSpPr>
          <p:nvPr>
            <p:ph sz="quarter" idx="1"/>
          </p:nvPr>
        </p:nvSpPr>
        <p:spPr>
          <a:xfrm>
            <a:off x="457200" y="4038601"/>
            <a:ext cx="8229600" cy="1676400"/>
          </a:xfrm>
        </p:spPr>
        <p:txBody>
          <a:bodyPr/>
          <a:lstStyle/>
          <a:p>
            <a:pPr eaLnBrk="1" hangingPunct="1"/>
            <a:r>
              <a:rPr lang="en-US" altLang="en-US" dirty="0" smtClean="0"/>
              <a:t>Without saying names to respect privacy, can you tell me what you have learned about this person by documenting their crisis cycle?</a:t>
            </a:r>
          </a:p>
        </p:txBody>
      </p:sp>
      <p:pic>
        <p:nvPicPr>
          <p:cNvPr id="1290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5900"/>
            <a:ext cx="8610600"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en-US" smtClean="0"/>
              <a:t>Developmental Model</a:t>
            </a:r>
            <a:br>
              <a:rPr lang="en-US" altLang="en-US" smtClean="0"/>
            </a:br>
            <a:r>
              <a:rPr lang="en-US" altLang="en-US" sz="1800" smtClean="0">
                <a:solidFill>
                  <a:srgbClr val="335999"/>
                </a:solidFill>
              </a:rPr>
              <a:t>(pg. 9)</a:t>
            </a:r>
          </a:p>
        </p:txBody>
      </p:sp>
      <p:sp>
        <p:nvSpPr>
          <p:cNvPr id="13107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23013FE-4D1F-4011-80F7-50D47574B36D}" type="slidenum">
              <a:rPr lang="en-US" altLang="en-US" sz="1400">
                <a:solidFill>
                  <a:schemeClr val="tx2"/>
                </a:solidFill>
              </a:rPr>
              <a:pPr/>
              <a:t>61</a:t>
            </a:fld>
            <a:endParaRPr lang="en-US" altLang="en-US" sz="1400">
              <a:solidFill>
                <a:schemeClr val="tx2"/>
              </a:solidFill>
            </a:endParaRPr>
          </a:p>
        </p:txBody>
      </p:sp>
      <p:sp>
        <p:nvSpPr>
          <p:cNvPr id="34819" name="Rectangle 3"/>
          <p:cNvSpPr>
            <a:spLocks noGrp="1" noChangeArrowheads="1"/>
          </p:cNvSpPr>
          <p:nvPr>
            <p:ph sz="quarter" idx="1"/>
          </p:nvPr>
        </p:nvSpPr>
        <p:spPr>
          <a:xfrm>
            <a:off x="457200" y="1219200"/>
            <a:ext cx="8229600" cy="4937125"/>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altLang="en-US" sz="2800" dirty="0" smtClean="0"/>
              <a:t>From the developmental model, violence can be seen as a function of age.</a:t>
            </a:r>
          </a:p>
          <a:p>
            <a:pPr marL="0" indent="0" eaLnBrk="1" fontAlgn="auto" hangingPunct="1">
              <a:spcBef>
                <a:spcPts val="580"/>
              </a:spcBef>
              <a:spcAft>
                <a:spcPts val="0"/>
              </a:spcAft>
              <a:buFont typeface="Wingdings 3"/>
              <a:buNone/>
              <a:defRPr/>
            </a:pPr>
            <a:endParaRPr lang="en-US" altLang="en-US" sz="2800" dirty="0" smtClean="0"/>
          </a:p>
          <a:p>
            <a:pPr marL="274320" indent="-274320" eaLnBrk="1" fontAlgn="auto" hangingPunct="1">
              <a:spcBef>
                <a:spcPts val="580"/>
              </a:spcBef>
              <a:spcAft>
                <a:spcPts val="0"/>
              </a:spcAft>
              <a:buFont typeface="Wingdings 2"/>
              <a:buChar char=""/>
              <a:defRPr/>
            </a:pPr>
            <a:r>
              <a:rPr lang="en-US" altLang="en-US" sz="2800" dirty="0" smtClean="0"/>
              <a:t>Younger people are more likely </a:t>
            </a:r>
            <a:r>
              <a:rPr lang="en-US" altLang="en-US" sz="2800" dirty="0"/>
              <a:t>t</a:t>
            </a:r>
            <a:r>
              <a:rPr lang="en-US" altLang="en-US" sz="2800" dirty="0" smtClean="0"/>
              <a:t>o be “violent” than older people.</a:t>
            </a:r>
          </a:p>
          <a:p>
            <a:pPr marL="548640" lvl="1" indent="-274320" eaLnBrk="1" fontAlgn="auto" hangingPunct="1">
              <a:spcBef>
                <a:spcPts val="580"/>
              </a:spcBef>
              <a:spcAft>
                <a:spcPts val="0"/>
              </a:spcAft>
              <a:buFont typeface="Wingdings 2"/>
              <a:buChar char=""/>
              <a:defRPr/>
            </a:pPr>
            <a:r>
              <a:rPr lang="en-US" altLang="en-US" sz="2500" dirty="0" smtClean="0"/>
              <a:t>Social norms permit violent expression in children without drastic consequence.</a:t>
            </a:r>
          </a:p>
          <a:p>
            <a:pPr marL="274320" lvl="1" indent="0" eaLnBrk="1" fontAlgn="auto" hangingPunct="1">
              <a:spcBef>
                <a:spcPts val="580"/>
              </a:spcBef>
              <a:spcAft>
                <a:spcPts val="0"/>
              </a:spcAft>
              <a:buFont typeface="Wingdings 3"/>
              <a:buNone/>
              <a:defRPr/>
            </a:pPr>
            <a:endParaRPr lang="en-US" altLang="en-US" sz="2500" dirty="0" smtClean="0"/>
          </a:p>
          <a:p>
            <a:pPr marL="274320" indent="-274320" eaLnBrk="1" fontAlgn="auto" hangingPunct="1">
              <a:spcBef>
                <a:spcPts val="580"/>
              </a:spcBef>
              <a:spcAft>
                <a:spcPts val="0"/>
              </a:spcAft>
              <a:buFont typeface="Wingdings 2"/>
              <a:buChar char=""/>
              <a:defRPr/>
            </a:pPr>
            <a:r>
              <a:rPr lang="en-US" altLang="en-US" sz="2800" dirty="0" smtClean="0"/>
              <a:t>The importance here is in the disparity (difference) between chronological and developmental age. The developmental stage is typically </a:t>
            </a:r>
            <a:r>
              <a:rPr lang="en-US" altLang="en-US" sz="2800" i="1" dirty="0" smtClean="0"/>
              <a:t>lower</a:t>
            </a:r>
            <a:r>
              <a:rPr lang="en-US" altLang="en-US" sz="2800" dirty="0" smtClean="0"/>
              <a:t> than the chronological age.</a:t>
            </a:r>
          </a:p>
        </p:txBody>
      </p:sp>
    </p:spTree>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smtClean="0"/>
              <a:t>Developmental Model</a:t>
            </a:r>
            <a:br>
              <a:rPr lang="en-US" altLang="en-US" smtClean="0"/>
            </a:br>
            <a:r>
              <a:rPr lang="en-US" altLang="en-US" sz="1800" smtClean="0">
                <a:solidFill>
                  <a:srgbClr val="335999"/>
                </a:solidFill>
              </a:rPr>
              <a:t>(pg. 10)</a:t>
            </a:r>
          </a:p>
        </p:txBody>
      </p:sp>
      <p:sp>
        <p:nvSpPr>
          <p:cNvPr id="13312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6A26C00F-90C8-4C51-8733-9F14AF0EC793}" type="slidenum">
              <a:rPr lang="en-US" altLang="en-US" sz="1400">
                <a:solidFill>
                  <a:schemeClr val="tx2"/>
                </a:solidFill>
              </a:rPr>
              <a:pPr/>
              <a:t>62</a:t>
            </a:fld>
            <a:endParaRPr lang="en-US" altLang="en-US" sz="1400">
              <a:solidFill>
                <a:schemeClr val="tx2"/>
              </a:solidFill>
            </a:endParaRPr>
          </a:p>
        </p:txBody>
      </p:sp>
      <p:sp>
        <p:nvSpPr>
          <p:cNvPr id="34819" name="Rectangle 3"/>
          <p:cNvSpPr>
            <a:spLocks noGrp="1" noChangeArrowheads="1"/>
          </p:cNvSpPr>
          <p:nvPr>
            <p:ph sz="quarter" idx="1"/>
          </p:nvPr>
        </p:nvSpPr>
        <p:spPr>
          <a:xfrm>
            <a:off x="457200" y="1219200"/>
            <a:ext cx="8229600" cy="4937125"/>
          </a:xfrm>
        </p:spPr>
        <p:txBody>
          <a:bodyPr>
            <a:normAutofit fontScale="85000" lnSpcReduction="20000"/>
          </a:bodyPr>
          <a:lstStyle/>
          <a:p>
            <a:pPr marL="274320" indent="-274320" eaLnBrk="1" fontAlgn="auto" hangingPunct="1">
              <a:spcBef>
                <a:spcPts val="580"/>
              </a:spcBef>
              <a:spcAft>
                <a:spcPts val="0"/>
              </a:spcAft>
              <a:buFont typeface="Wingdings 2"/>
              <a:buChar char=""/>
              <a:defRPr/>
            </a:pPr>
            <a:r>
              <a:rPr lang="en-US" altLang="en-US" sz="2800" dirty="0" smtClean="0"/>
              <a:t>Preschool </a:t>
            </a:r>
            <a:r>
              <a:rPr lang="en-US" altLang="en-US" sz="2800" dirty="0"/>
              <a:t>age </a:t>
            </a:r>
            <a:r>
              <a:rPr lang="en-US" altLang="en-US" sz="2800" dirty="0" smtClean="0"/>
              <a:t>children</a:t>
            </a:r>
          </a:p>
          <a:p>
            <a:pPr marL="548640" lvl="1" indent="-274320" eaLnBrk="1" fontAlgn="auto" hangingPunct="1">
              <a:spcBef>
                <a:spcPts val="370"/>
              </a:spcBef>
              <a:spcAft>
                <a:spcPts val="0"/>
              </a:spcAft>
              <a:buFont typeface="Wingdings 2"/>
              <a:buChar char=""/>
              <a:defRPr/>
            </a:pPr>
            <a:r>
              <a:rPr lang="en-US" altLang="en-US" dirty="0" smtClean="0"/>
              <a:t>Little ability to control explosive outbursts.</a:t>
            </a:r>
          </a:p>
          <a:p>
            <a:pPr marL="548640" lvl="1" indent="-274320" eaLnBrk="1" fontAlgn="auto" hangingPunct="1">
              <a:spcBef>
                <a:spcPts val="370"/>
              </a:spcBef>
              <a:spcAft>
                <a:spcPts val="0"/>
              </a:spcAft>
              <a:buFont typeface="Wingdings 2"/>
              <a:buChar char=""/>
              <a:defRPr/>
            </a:pPr>
            <a:r>
              <a:rPr lang="en-US" altLang="en-US" dirty="0" smtClean="0"/>
              <a:t>Can be easily provoked over relatively simple issues.</a:t>
            </a:r>
          </a:p>
          <a:p>
            <a:pPr marL="548640" lvl="1" indent="-274320" eaLnBrk="1" fontAlgn="auto" hangingPunct="1">
              <a:spcBef>
                <a:spcPts val="370"/>
              </a:spcBef>
              <a:spcAft>
                <a:spcPts val="0"/>
              </a:spcAft>
              <a:buFont typeface="Wingdings 2"/>
              <a:buChar char=""/>
              <a:defRPr/>
            </a:pPr>
            <a:r>
              <a:rPr lang="en-US" altLang="en-US" dirty="0" smtClean="0"/>
              <a:t>Can have outbursts on the basis of environmental features.</a:t>
            </a:r>
          </a:p>
          <a:p>
            <a:pPr marL="274320" lvl="1" indent="0" eaLnBrk="1" fontAlgn="auto" hangingPunct="1">
              <a:spcBef>
                <a:spcPts val="370"/>
              </a:spcBef>
              <a:spcAft>
                <a:spcPts val="0"/>
              </a:spcAft>
              <a:buFont typeface="Wingdings 3"/>
              <a:buNone/>
              <a:defRPr/>
            </a:pPr>
            <a:endParaRPr lang="en-US" altLang="en-US" dirty="0"/>
          </a:p>
          <a:p>
            <a:pPr marL="274320" indent="-274320" eaLnBrk="1" fontAlgn="auto" hangingPunct="1">
              <a:spcBef>
                <a:spcPts val="580"/>
              </a:spcBef>
              <a:spcAft>
                <a:spcPts val="0"/>
              </a:spcAft>
              <a:buFont typeface="Wingdings 2"/>
              <a:buChar char=""/>
              <a:defRPr/>
            </a:pPr>
            <a:r>
              <a:rPr lang="en-US" altLang="en-US" sz="2800" dirty="0" smtClean="0"/>
              <a:t>Early </a:t>
            </a:r>
            <a:r>
              <a:rPr lang="en-US" altLang="en-US" sz="2800" dirty="0"/>
              <a:t>elementary age </a:t>
            </a:r>
            <a:r>
              <a:rPr lang="en-US" altLang="en-US" sz="2800" dirty="0" smtClean="0"/>
              <a:t>children</a:t>
            </a:r>
          </a:p>
          <a:p>
            <a:pPr marL="548640" lvl="1" indent="-274320" eaLnBrk="1" fontAlgn="auto" hangingPunct="1">
              <a:spcBef>
                <a:spcPts val="370"/>
              </a:spcBef>
              <a:spcAft>
                <a:spcPts val="0"/>
              </a:spcAft>
              <a:buFont typeface="Wingdings 2"/>
              <a:buChar char=""/>
              <a:defRPr/>
            </a:pPr>
            <a:r>
              <a:rPr lang="en-US" altLang="en-US" dirty="0" smtClean="0"/>
              <a:t>Have enough control to avoid hitting and biting however interactions can cause impulsive violent behaviour such as pushing.</a:t>
            </a:r>
          </a:p>
          <a:p>
            <a:pPr marL="548640" lvl="1" indent="-274320" eaLnBrk="1" fontAlgn="auto" hangingPunct="1">
              <a:spcBef>
                <a:spcPts val="370"/>
              </a:spcBef>
              <a:spcAft>
                <a:spcPts val="0"/>
              </a:spcAft>
              <a:buFont typeface="Wingdings 2"/>
              <a:buChar char=""/>
              <a:defRPr/>
            </a:pPr>
            <a:r>
              <a:rPr lang="en-US" altLang="en-US" dirty="0" smtClean="0"/>
              <a:t>Sometimes violent expression is used to gain the attention of adults.</a:t>
            </a:r>
          </a:p>
          <a:p>
            <a:pPr marL="274320" lvl="1" indent="0" eaLnBrk="1" fontAlgn="auto" hangingPunct="1">
              <a:spcBef>
                <a:spcPts val="370"/>
              </a:spcBef>
              <a:spcAft>
                <a:spcPts val="0"/>
              </a:spcAft>
              <a:buFont typeface="Wingdings 3"/>
              <a:buNone/>
              <a:defRPr/>
            </a:pPr>
            <a:endParaRPr lang="en-US" altLang="en-US" dirty="0"/>
          </a:p>
          <a:p>
            <a:pPr marL="274320" indent="-274320" eaLnBrk="1" fontAlgn="auto" hangingPunct="1">
              <a:spcBef>
                <a:spcPts val="580"/>
              </a:spcBef>
              <a:spcAft>
                <a:spcPts val="0"/>
              </a:spcAft>
              <a:buFont typeface="Wingdings 2"/>
              <a:buChar char=""/>
              <a:defRPr/>
            </a:pPr>
            <a:r>
              <a:rPr lang="en-US" altLang="en-US" sz="2800" dirty="0" smtClean="0"/>
              <a:t>Late </a:t>
            </a:r>
            <a:r>
              <a:rPr lang="en-US" altLang="en-US" sz="2800" dirty="0"/>
              <a:t>elementary age </a:t>
            </a:r>
            <a:r>
              <a:rPr lang="en-US" altLang="en-US" sz="2800" dirty="0" smtClean="0"/>
              <a:t>children</a:t>
            </a:r>
          </a:p>
          <a:p>
            <a:pPr marL="548640" lvl="1" indent="-274320" eaLnBrk="1" fontAlgn="auto" hangingPunct="1">
              <a:spcBef>
                <a:spcPts val="370"/>
              </a:spcBef>
              <a:spcAft>
                <a:spcPts val="0"/>
              </a:spcAft>
              <a:buFont typeface="Wingdings 2"/>
              <a:buChar char=""/>
              <a:defRPr/>
            </a:pPr>
            <a:r>
              <a:rPr lang="en-US" altLang="en-US" dirty="0" smtClean="0"/>
              <a:t>Can delay their impulses to fight until they can find a time and a place with less adult intervention.</a:t>
            </a:r>
          </a:p>
          <a:p>
            <a:pPr marL="548640" lvl="1" indent="-274320" eaLnBrk="1" fontAlgn="auto" hangingPunct="1">
              <a:spcBef>
                <a:spcPts val="370"/>
              </a:spcBef>
              <a:spcAft>
                <a:spcPts val="0"/>
              </a:spcAft>
              <a:buFont typeface="Wingdings 2"/>
              <a:buChar char=""/>
              <a:defRPr/>
            </a:pPr>
            <a:r>
              <a:rPr lang="en-US" altLang="en-US" dirty="0" smtClean="0"/>
              <a:t>Fighting is much less frequent.</a:t>
            </a:r>
          </a:p>
          <a:p>
            <a:pPr marL="548640" lvl="1" indent="-274320" eaLnBrk="1" fontAlgn="auto" hangingPunct="1">
              <a:spcBef>
                <a:spcPts val="370"/>
              </a:spcBef>
              <a:spcAft>
                <a:spcPts val="0"/>
              </a:spcAft>
              <a:buFont typeface="Wingdings 2"/>
              <a:buChar char=""/>
              <a:defRPr/>
            </a:pPr>
            <a:r>
              <a:rPr lang="en-US" altLang="en-US" dirty="0" smtClean="0"/>
              <a:t>There is a notable difference between boys and girls’ ability to control their impulses at this age.</a:t>
            </a:r>
          </a:p>
        </p:txBody>
      </p:sp>
    </p:spTree>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smtClean="0"/>
              <a:t>Developmental Model</a:t>
            </a:r>
            <a:br>
              <a:rPr lang="en-US" altLang="en-US" smtClean="0"/>
            </a:br>
            <a:r>
              <a:rPr lang="en-US" altLang="en-US" sz="1800" smtClean="0">
                <a:solidFill>
                  <a:srgbClr val="335999"/>
                </a:solidFill>
              </a:rPr>
              <a:t>(pg. 10)</a:t>
            </a:r>
          </a:p>
        </p:txBody>
      </p:sp>
      <p:sp>
        <p:nvSpPr>
          <p:cNvPr id="13414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EF9D4D72-418C-4DA8-A0E2-41249AF08099}" type="slidenum">
              <a:rPr lang="en-US" altLang="en-US" sz="1400">
                <a:solidFill>
                  <a:schemeClr val="tx2"/>
                </a:solidFill>
              </a:rPr>
              <a:pPr/>
              <a:t>63</a:t>
            </a:fld>
            <a:endParaRPr lang="en-US" altLang="en-US" sz="1400">
              <a:solidFill>
                <a:schemeClr val="tx2"/>
              </a:solidFill>
            </a:endParaRPr>
          </a:p>
        </p:txBody>
      </p:sp>
      <p:sp>
        <p:nvSpPr>
          <p:cNvPr id="34819" name="Rectangle 3"/>
          <p:cNvSpPr>
            <a:spLocks noGrp="1" noChangeArrowheads="1"/>
          </p:cNvSpPr>
          <p:nvPr>
            <p:ph sz="quarter" idx="1"/>
          </p:nvPr>
        </p:nvSpPr>
        <p:spPr>
          <a:xfrm>
            <a:off x="457200" y="1219200"/>
            <a:ext cx="8229600" cy="4937125"/>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altLang="en-US" sz="2800" dirty="0" smtClean="0"/>
              <a:t>Early adolescents</a:t>
            </a:r>
          </a:p>
          <a:p>
            <a:pPr marL="548640" lvl="1" indent="-274320" eaLnBrk="1" fontAlgn="auto" hangingPunct="1">
              <a:spcBef>
                <a:spcPts val="370"/>
              </a:spcBef>
              <a:spcAft>
                <a:spcPts val="0"/>
              </a:spcAft>
              <a:buFont typeface="Wingdings 2"/>
              <a:buChar char=""/>
              <a:defRPr/>
            </a:pPr>
            <a:r>
              <a:rPr lang="en-US" altLang="en-US" dirty="0" smtClean="0"/>
              <a:t>Provoke adults or authority figures intentionally.</a:t>
            </a:r>
          </a:p>
          <a:p>
            <a:pPr marL="548640" lvl="1" indent="-274320" eaLnBrk="1" fontAlgn="auto" hangingPunct="1">
              <a:spcBef>
                <a:spcPts val="370"/>
              </a:spcBef>
              <a:spcAft>
                <a:spcPts val="0"/>
              </a:spcAft>
              <a:buFont typeface="Wingdings 2"/>
              <a:buChar char=""/>
              <a:defRPr/>
            </a:pPr>
            <a:r>
              <a:rPr lang="en-US" altLang="en-US" dirty="0" smtClean="0"/>
              <a:t>Typically, pushing their limits and attempting to thwart authority.</a:t>
            </a:r>
          </a:p>
          <a:p>
            <a:pPr marL="548640" lvl="1" indent="-274320" eaLnBrk="1" fontAlgn="auto" hangingPunct="1">
              <a:spcBef>
                <a:spcPts val="370"/>
              </a:spcBef>
              <a:spcAft>
                <a:spcPts val="0"/>
              </a:spcAft>
              <a:buFont typeface="Wingdings 2"/>
              <a:buChar char=""/>
              <a:defRPr/>
            </a:pPr>
            <a:r>
              <a:rPr lang="en-US" altLang="en-US" dirty="0" smtClean="0"/>
              <a:t>Inexperience and poor judgement sometimes lead youth to fight with someone who may injure them badly or injure another more than planned.</a:t>
            </a:r>
          </a:p>
          <a:p>
            <a:pPr marL="274320" lvl="1" indent="0" eaLnBrk="1" fontAlgn="auto" hangingPunct="1">
              <a:spcBef>
                <a:spcPts val="370"/>
              </a:spcBef>
              <a:spcAft>
                <a:spcPts val="0"/>
              </a:spcAft>
              <a:buFont typeface="Wingdings 3"/>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sz="2800" dirty="0"/>
              <a:t>Late adolescents</a:t>
            </a:r>
          </a:p>
          <a:p>
            <a:pPr marL="548640" lvl="1" indent="-274320" eaLnBrk="1" fontAlgn="auto" hangingPunct="1">
              <a:spcBef>
                <a:spcPts val="370"/>
              </a:spcBef>
              <a:spcAft>
                <a:spcPts val="0"/>
              </a:spcAft>
              <a:buFont typeface="Wingdings 2"/>
              <a:buChar char=""/>
              <a:defRPr/>
            </a:pPr>
            <a:r>
              <a:rPr lang="en-US" altLang="en-US" dirty="0"/>
              <a:t>Have the ability to channel most of their violent and destructive impulses into other </a:t>
            </a:r>
            <a:r>
              <a:rPr lang="en-US" altLang="en-US" dirty="0" smtClean="0"/>
              <a:t>activities.</a:t>
            </a:r>
          </a:p>
          <a:p>
            <a:pPr marL="274320" lvl="1" indent="0" eaLnBrk="1" fontAlgn="auto" hangingPunct="1">
              <a:spcBef>
                <a:spcPts val="370"/>
              </a:spcBef>
              <a:spcAft>
                <a:spcPts val="0"/>
              </a:spcAft>
              <a:buFont typeface="Wingdings 3"/>
              <a:buNone/>
              <a:defRPr/>
            </a:pPr>
            <a:endParaRPr lang="en-US" altLang="en-US" dirty="0"/>
          </a:p>
          <a:p>
            <a:pPr marL="274320" indent="-274320" eaLnBrk="1" fontAlgn="auto" hangingPunct="1">
              <a:spcBef>
                <a:spcPts val="580"/>
              </a:spcBef>
              <a:spcAft>
                <a:spcPts val="0"/>
              </a:spcAft>
              <a:buFont typeface="Wingdings 2"/>
              <a:buChar char=""/>
              <a:defRPr/>
            </a:pPr>
            <a:r>
              <a:rPr lang="en-US" altLang="en-US" sz="2800" dirty="0"/>
              <a:t>Young adults</a:t>
            </a:r>
          </a:p>
          <a:p>
            <a:pPr marL="548640" lvl="1" indent="-274320" eaLnBrk="1" fontAlgn="auto" hangingPunct="1">
              <a:spcBef>
                <a:spcPts val="370"/>
              </a:spcBef>
              <a:spcAft>
                <a:spcPts val="0"/>
              </a:spcAft>
              <a:buFont typeface="Wingdings 2"/>
              <a:buChar char=""/>
              <a:defRPr/>
            </a:pPr>
            <a:r>
              <a:rPr lang="en-US" altLang="en-US" dirty="0"/>
              <a:t>Rarely express </a:t>
            </a:r>
            <a:r>
              <a:rPr lang="en-US" altLang="en-US" dirty="0" smtClean="0"/>
              <a:t>their violent or aggressive impulses.</a:t>
            </a:r>
            <a:endParaRPr lang="en-US" altLang="en-US" dirty="0"/>
          </a:p>
          <a:p>
            <a:pPr marL="548640" lvl="1" indent="-274320" eaLnBrk="1" fontAlgn="auto" hangingPunct="1">
              <a:spcBef>
                <a:spcPts val="370"/>
              </a:spcBef>
              <a:spcAft>
                <a:spcPts val="0"/>
              </a:spcAft>
              <a:buFont typeface="Wingdings 2"/>
              <a:buChar char=""/>
              <a:defRPr/>
            </a:pPr>
            <a:r>
              <a:rPr lang="en-US" altLang="en-US" dirty="0"/>
              <a:t>Incidents are more </a:t>
            </a:r>
            <a:r>
              <a:rPr lang="en-US" altLang="en-US" dirty="0" smtClean="0"/>
              <a:t>isolated.</a:t>
            </a:r>
            <a:endParaRPr lang="en-US" altLang="en-US" dirty="0"/>
          </a:p>
          <a:p>
            <a:pPr marL="548640" lvl="1" indent="-274320" eaLnBrk="1" fontAlgn="auto" hangingPunct="1">
              <a:spcBef>
                <a:spcPts val="370"/>
              </a:spcBef>
              <a:spcAft>
                <a:spcPts val="0"/>
              </a:spcAft>
              <a:buFont typeface="Wingdings 2"/>
              <a:buChar char=""/>
              <a:defRPr/>
            </a:pPr>
            <a:endParaRPr lang="en-US" altLang="en-US" dirty="0"/>
          </a:p>
        </p:txBody>
      </p:sp>
    </p:spTree>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tLang="en-US" smtClean="0"/>
              <a:t>Developmental Model II</a:t>
            </a:r>
            <a:br>
              <a:rPr lang="en-US" altLang="en-US" smtClean="0"/>
            </a:br>
            <a:r>
              <a:rPr lang="en-US" altLang="en-US" sz="1800" smtClean="0">
                <a:solidFill>
                  <a:srgbClr val="335999"/>
                </a:solidFill>
              </a:rPr>
              <a:t>(pg. 11)</a:t>
            </a:r>
          </a:p>
        </p:txBody>
      </p:sp>
      <p:sp>
        <p:nvSpPr>
          <p:cNvPr id="13517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6ABD2A1E-A83D-427F-9A03-1E8F549AB00C}" type="slidenum">
              <a:rPr lang="en-US" altLang="en-US" sz="1400">
                <a:solidFill>
                  <a:schemeClr val="tx2"/>
                </a:solidFill>
              </a:rPr>
              <a:pPr/>
              <a:t>64</a:t>
            </a:fld>
            <a:endParaRPr lang="en-US" altLang="en-US" sz="1400">
              <a:solidFill>
                <a:schemeClr val="tx2"/>
              </a:solidFill>
            </a:endParaRPr>
          </a:p>
        </p:txBody>
      </p:sp>
      <p:sp>
        <p:nvSpPr>
          <p:cNvPr id="34819"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sz="2800" dirty="0" smtClean="0"/>
              <a:t>Middle </a:t>
            </a:r>
            <a:r>
              <a:rPr lang="en-US" altLang="en-US" sz="2800" dirty="0"/>
              <a:t>aged </a:t>
            </a:r>
            <a:r>
              <a:rPr lang="en-US" altLang="en-US" sz="2800" dirty="0" smtClean="0"/>
              <a:t>adults</a:t>
            </a:r>
          </a:p>
          <a:p>
            <a:pPr marL="548640" lvl="1" indent="-274320" eaLnBrk="1" fontAlgn="auto" hangingPunct="1">
              <a:spcBef>
                <a:spcPts val="370"/>
              </a:spcBef>
              <a:spcAft>
                <a:spcPts val="0"/>
              </a:spcAft>
              <a:buFont typeface="Wingdings 2"/>
              <a:buChar char=""/>
              <a:defRPr/>
            </a:pPr>
            <a:r>
              <a:rPr lang="en-US" altLang="en-US" dirty="0" smtClean="0"/>
              <a:t>Rarely have physical fights</a:t>
            </a:r>
          </a:p>
          <a:p>
            <a:pPr marL="548640" lvl="1" indent="-274320" eaLnBrk="1" fontAlgn="auto" hangingPunct="1">
              <a:spcBef>
                <a:spcPts val="370"/>
              </a:spcBef>
              <a:spcAft>
                <a:spcPts val="0"/>
              </a:spcAft>
              <a:buFont typeface="Wingdings 2"/>
              <a:buChar char=""/>
              <a:defRPr/>
            </a:pPr>
            <a:r>
              <a:rPr lang="en-US" altLang="en-US" dirty="0" smtClean="0"/>
              <a:t>Violence is situationally caused (adultery, job loss, alcoholism).</a:t>
            </a:r>
          </a:p>
          <a:p>
            <a:pPr marL="274320" lvl="1" indent="0" eaLnBrk="1" fontAlgn="auto" hangingPunct="1">
              <a:spcBef>
                <a:spcPts val="370"/>
              </a:spcBef>
              <a:spcAft>
                <a:spcPts val="0"/>
              </a:spcAft>
              <a:buFont typeface="Wingdings 3"/>
              <a:buNone/>
              <a:defRPr/>
            </a:pPr>
            <a:endParaRPr lang="en-US" altLang="en-US" dirty="0"/>
          </a:p>
          <a:p>
            <a:pPr marL="274320" indent="-274320" eaLnBrk="1" fontAlgn="auto" hangingPunct="1">
              <a:spcBef>
                <a:spcPts val="580"/>
              </a:spcBef>
              <a:spcAft>
                <a:spcPts val="0"/>
              </a:spcAft>
              <a:buFont typeface="Wingdings 2"/>
              <a:buChar char=""/>
              <a:defRPr/>
            </a:pPr>
            <a:r>
              <a:rPr lang="en-US" altLang="en-US" sz="2800" dirty="0" smtClean="0"/>
              <a:t>Elderly</a:t>
            </a:r>
          </a:p>
          <a:p>
            <a:pPr marL="548640" lvl="1" indent="-274320" eaLnBrk="1" fontAlgn="auto" hangingPunct="1">
              <a:spcBef>
                <a:spcPts val="370"/>
              </a:spcBef>
              <a:spcAft>
                <a:spcPts val="0"/>
              </a:spcAft>
              <a:buFont typeface="Wingdings 2"/>
              <a:buChar char=""/>
              <a:defRPr/>
            </a:pPr>
            <a:r>
              <a:rPr lang="en-US" altLang="en-US" dirty="0" smtClean="0"/>
              <a:t>Typically avoid situations that may lead to violence altogether.</a:t>
            </a:r>
          </a:p>
          <a:p>
            <a:pPr marL="548640" lvl="1" indent="-274320" eaLnBrk="1" fontAlgn="auto" hangingPunct="1">
              <a:spcBef>
                <a:spcPts val="370"/>
              </a:spcBef>
              <a:spcAft>
                <a:spcPts val="0"/>
              </a:spcAft>
              <a:buFont typeface="Wingdings 2"/>
              <a:buChar char=""/>
              <a:defRPr/>
            </a:pPr>
            <a:r>
              <a:rPr lang="en-US" altLang="en-US" dirty="0" smtClean="0"/>
              <a:t>Mental and physical impairments may produce the inability to inhibit impulsive violent expression.</a:t>
            </a:r>
            <a:endParaRPr lang="en-US" altLang="en-US" dirty="0"/>
          </a:p>
        </p:txBody>
      </p:sp>
    </p:spTree>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solidFill>
            <a:srgbClr val="FFCCFF"/>
          </a:solidFill>
        </p:spPr>
        <p:txBody>
          <a:bodyPr/>
          <a:lstStyle/>
          <a:p>
            <a:pPr eaLnBrk="1" hangingPunct="1"/>
            <a:r>
              <a:rPr lang="en-US" altLang="en-US" smtClean="0"/>
              <a:t>Exercise 8 	</a:t>
            </a:r>
            <a:br>
              <a:rPr lang="en-US" altLang="en-US" smtClean="0"/>
            </a:br>
            <a:r>
              <a:rPr lang="en-US" altLang="en-US" sz="1800" smtClean="0">
                <a:solidFill>
                  <a:schemeClr val="tx1"/>
                </a:solidFill>
              </a:rPr>
              <a:t>(pg. 14)</a:t>
            </a:r>
          </a:p>
        </p:txBody>
      </p:sp>
      <p:sp>
        <p:nvSpPr>
          <p:cNvPr id="13619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78C724F7-A741-472D-B7A1-6178CC7BC8D1}" type="slidenum">
              <a:rPr lang="en-US" altLang="en-US" sz="1400">
                <a:solidFill>
                  <a:schemeClr val="tx2"/>
                </a:solidFill>
              </a:rPr>
              <a:pPr/>
              <a:t>65</a:t>
            </a:fld>
            <a:endParaRPr lang="en-US" altLang="en-US" sz="1400">
              <a:solidFill>
                <a:schemeClr val="tx2"/>
              </a:solidFill>
            </a:endParaRPr>
          </a:p>
        </p:txBody>
      </p:sp>
      <p:pic>
        <p:nvPicPr>
          <p:cNvPr id="136196"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395413"/>
            <a:ext cx="8229600" cy="45847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solidFill>
            <a:srgbClr val="FFCCFF"/>
          </a:solidFill>
        </p:spPr>
        <p:txBody>
          <a:bodyPr/>
          <a:lstStyle/>
          <a:p>
            <a:pPr eaLnBrk="1" hangingPunct="1"/>
            <a:r>
              <a:rPr lang="en-US" altLang="en-US" smtClean="0"/>
              <a:t>Exercise 8 	</a:t>
            </a:r>
            <a:br>
              <a:rPr lang="en-US" altLang="en-US" smtClean="0"/>
            </a:br>
            <a:r>
              <a:rPr lang="en-US" altLang="en-US" sz="1800" smtClean="0">
                <a:solidFill>
                  <a:schemeClr val="tx1"/>
                </a:solidFill>
              </a:rPr>
              <a:t>(pg. 14)</a:t>
            </a:r>
          </a:p>
        </p:txBody>
      </p:sp>
      <p:sp>
        <p:nvSpPr>
          <p:cNvPr id="13721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7BC2EA7-F1B7-4F7B-9DEC-F8917A77B7EB}" type="slidenum">
              <a:rPr lang="en-US" altLang="en-US" sz="1400">
                <a:solidFill>
                  <a:schemeClr val="tx2"/>
                </a:solidFill>
              </a:rPr>
              <a:pPr/>
              <a:t>66</a:t>
            </a:fld>
            <a:endParaRPr lang="en-US" altLang="en-US" sz="1400">
              <a:solidFill>
                <a:schemeClr val="tx2"/>
              </a:solidFill>
            </a:endParaRPr>
          </a:p>
        </p:txBody>
      </p:sp>
      <p:pic>
        <p:nvPicPr>
          <p:cNvPr id="13722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011238" y="1295400"/>
            <a:ext cx="7121525" cy="4937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altLang="en-US" smtClean="0"/>
              <a:t>Communication Model</a:t>
            </a:r>
            <a:br>
              <a:rPr lang="en-US" altLang="en-US" smtClean="0"/>
            </a:br>
            <a:r>
              <a:rPr lang="en-US" altLang="en-US" sz="1800" smtClean="0">
                <a:solidFill>
                  <a:srgbClr val="335999"/>
                </a:solidFill>
              </a:rPr>
              <a:t>(pg. 11)</a:t>
            </a:r>
          </a:p>
        </p:txBody>
      </p:sp>
      <p:sp>
        <p:nvSpPr>
          <p:cNvPr id="1382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59C49CD-0EBC-47D9-9FBC-F7B29DCFF04E}" type="slidenum">
              <a:rPr lang="en-US" altLang="en-US" sz="1400">
                <a:solidFill>
                  <a:schemeClr val="tx2"/>
                </a:solidFill>
              </a:rPr>
              <a:pPr/>
              <a:t>67</a:t>
            </a:fld>
            <a:endParaRPr lang="en-US" altLang="en-US" sz="1400">
              <a:solidFill>
                <a:schemeClr val="tx2"/>
              </a:solidFill>
            </a:endParaRPr>
          </a:p>
        </p:txBody>
      </p:sp>
      <p:sp>
        <p:nvSpPr>
          <p:cNvPr id="54276" name="Rectangle 3"/>
          <p:cNvSpPr>
            <a:spLocks noGrp="1" noChangeArrowheads="1"/>
          </p:cNvSpPr>
          <p:nvPr>
            <p:ph sz="quarter" idx="1"/>
          </p:nvPr>
        </p:nvSpPr>
        <p:spPr>
          <a:xfrm>
            <a:off x="457200" y="1219200"/>
            <a:ext cx="8229600" cy="4937125"/>
          </a:xfrm>
        </p:spPr>
        <p:txBody>
          <a:bodyPr>
            <a:normAutofit lnSpcReduction="10000"/>
          </a:bodyPr>
          <a:lstStyle/>
          <a:p>
            <a:pPr marL="274320" indent="-274320" eaLnBrk="1" fontAlgn="auto" hangingPunct="1">
              <a:spcAft>
                <a:spcPts val="0"/>
              </a:spcAft>
              <a:buFont typeface="Wingdings 3"/>
              <a:buChar char=""/>
              <a:defRPr/>
            </a:pPr>
            <a:r>
              <a:rPr lang="en-US" altLang="en-US" dirty="0" smtClean="0"/>
              <a:t>Withdrawal: </a:t>
            </a:r>
          </a:p>
          <a:p>
            <a:pPr marL="548640" lvl="1" indent="-274320" eaLnBrk="1" fontAlgn="auto" hangingPunct="1">
              <a:spcAft>
                <a:spcPts val="0"/>
              </a:spcAft>
              <a:buFont typeface="Wingdings 3"/>
              <a:buChar char=""/>
              <a:defRPr/>
            </a:pPr>
            <a:r>
              <a:rPr lang="en-US" altLang="en-US" dirty="0" smtClean="0"/>
              <a:t>Non-verbal communication.</a:t>
            </a:r>
          </a:p>
          <a:p>
            <a:pPr marL="548640" lvl="1" indent="-274320" eaLnBrk="1" fontAlgn="auto" hangingPunct="1">
              <a:spcAft>
                <a:spcPts val="0"/>
              </a:spcAft>
              <a:buFont typeface="Wingdings 3"/>
              <a:buChar char=""/>
              <a:defRPr/>
            </a:pPr>
            <a:r>
              <a:rPr lang="en-US" altLang="en-US" dirty="0" smtClean="0"/>
              <a:t>Examples: stares, “dirty looks”, gestures, isolation, and self-destructive behaviours.</a:t>
            </a:r>
          </a:p>
          <a:p>
            <a:pPr marL="548640" lvl="1" indent="-274320" eaLnBrk="1" fontAlgn="auto" hangingPunct="1">
              <a:spcAft>
                <a:spcPts val="0"/>
              </a:spcAft>
              <a:buFont typeface="Wingdings 3"/>
              <a:buChar char=""/>
              <a:defRPr/>
            </a:pPr>
            <a:r>
              <a:rPr lang="en-US" altLang="en-US" dirty="0" smtClean="0"/>
              <a:t>Some people cause isolation through poor hygiene, grotesque appearance, and muttering in angry tones.</a:t>
            </a:r>
          </a:p>
          <a:p>
            <a:pPr marL="274320" lvl="1"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Passivity: </a:t>
            </a:r>
          </a:p>
          <a:p>
            <a:pPr marL="548640" lvl="1" indent="-274320" eaLnBrk="1" fontAlgn="auto" hangingPunct="1">
              <a:spcAft>
                <a:spcPts val="0"/>
              </a:spcAft>
              <a:buFont typeface="Wingdings 3"/>
              <a:buChar char=""/>
              <a:defRPr/>
            </a:pPr>
            <a:r>
              <a:rPr lang="en-US" altLang="en-US" dirty="0" smtClean="0"/>
              <a:t>Verbal communication.</a:t>
            </a:r>
          </a:p>
          <a:p>
            <a:pPr marL="548640" lvl="1" indent="-274320" eaLnBrk="1" fontAlgn="auto" hangingPunct="1">
              <a:spcAft>
                <a:spcPts val="0"/>
              </a:spcAft>
              <a:buFont typeface="Wingdings 3"/>
              <a:buChar char=""/>
              <a:defRPr/>
            </a:pPr>
            <a:r>
              <a:rPr lang="en-US" altLang="en-US" dirty="0" smtClean="0"/>
              <a:t>Examples: whining, “poor me” and blaming “you” messages.</a:t>
            </a:r>
          </a:p>
          <a:p>
            <a:pPr marL="548640" lvl="1" indent="-274320" eaLnBrk="1" fontAlgn="auto" hangingPunct="1">
              <a:spcAft>
                <a:spcPts val="0"/>
              </a:spcAft>
              <a:buFont typeface="Wingdings 3"/>
              <a:buChar char=""/>
              <a:defRPr/>
            </a:pPr>
            <a:r>
              <a:rPr lang="en-US" altLang="en-US" dirty="0" smtClean="0"/>
              <a:t>Turning to others to problem solve for them.</a:t>
            </a:r>
          </a:p>
          <a:p>
            <a:pPr marL="548640" lvl="1" indent="-274320" eaLnBrk="1" fontAlgn="auto" hangingPunct="1">
              <a:spcAft>
                <a:spcPts val="0"/>
              </a:spcAft>
              <a:buFont typeface="Wingdings 3"/>
              <a:buChar char=""/>
              <a:defRPr/>
            </a:pPr>
            <a:r>
              <a:rPr lang="en-US" altLang="en-US" dirty="0" smtClean="0"/>
              <a:t>Being unable to say “no” even when “yes” can hurt.</a:t>
            </a:r>
          </a:p>
        </p:txBody>
      </p:sp>
    </p:spTree>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ltLang="en-US" smtClean="0"/>
              <a:t>Communication Model</a:t>
            </a:r>
            <a:br>
              <a:rPr lang="en-US" altLang="en-US" smtClean="0"/>
            </a:br>
            <a:r>
              <a:rPr lang="en-US" altLang="en-US" sz="1800" smtClean="0">
                <a:solidFill>
                  <a:srgbClr val="335999"/>
                </a:solidFill>
              </a:rPr>
              <a:t>(pg. 11)</a:t>
            </a:r>
          </a:p>
        </p:txBody>
      </p:sp>
      <p:sp>
        <p:nvSpPr>
          <p:cNvPr id="1392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392AAE80-6CF5-4267-BD12-9CBB3DB22D56}" type="slidenum">
              <a:rPr lang="en-US" altLang="en-US" sz="1400">
                <a:solidFill>
                  <a:schemeClr val="tx2"/>
                </a:solidFill>
              </a:rPr>
              <a:pPr/>
              <a:t>68</a:t>
            </a:fld>
            <a:endParaRPr lang="en-US" altLang="en-US" sz="1400">
              <a:solidFill>
                <a:schemeClr val="tx2"/>
              </a:solidFill>
            </a:endParaRPr>
          </a:p>
        </p:txBody>
      </p:sp>
      <p:sp>
        <p:nvSpPr>
          <p:cNvPr id="54276"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Aft>
                <a:spcPts val="0"/>
              </a:spcAft>
              <a:buFont typeface="Wingdings 3"/>
              <a:buChar char=""/>
              <a:defRPr/>
            </a:pPr>
            <a:r>
              <a:rPr lang="en-US" altLang="en-US" dirty="0" smtClean="0"/>
              <a:t>Aggression: </a:t>
            </a:r>
          </a:p>
          <a:p>
            <a:pPr marL="548640" lvl="1" indent="-274320" eaLnBrk="1" fontAlgn="auto" hangingPunct="1">
              <a:spcAft>
                <a:spcPts val="0"/>
              </a:spcAft>
              <a:buFont typeface="Wingdings 3"/>
              <a:buChar char=""/>
              <a:defRPr/>
            </a:pPr>
            <a:r>
              <a:rPr lang="en-US" altLang="en-US" dirty="0" smtClean="0"/>
              <a:t>Verbal communication.</a:t>
            </a:r>
          </a:p>
          <a:p>
            <a:pPr marL="548640" lvl="1" indent="-274320" eaLnBrk="1" fontAlgn="auto" hangingPunct="1">
              <a:spcAft>
                <a:spcPts val="0"/>
              </a:spcAft>
              <a:buFont typeface="Wingdings 3"/>
              <a:buChar char=""/>
              <a:defRPr/>
            </a:pPr>
            <a:r>
              <a:rPr lang="en-US" altLang="en-US" dirty="0" smtClean="0"/>
              <a:t>Examples: hostile “you” messages, yelling, threats, curses.</a:t>
            </a:r>
          </a:p>
          <a:p>
            <a:pPr marL="548640" lvl="1" indent="-274320" eaLnBrk="1" fontAlgn="auto" hangingPunct="1">
              <a:spcAft>
                <a:spcPts val="0"/>
              </a:spcAft>
              <a:buFont typeface="Wingdings 3"/>
              <a:buChar char=""/>
              <a:defRPr/>
            </a:pPr>
            <a:r>
              <a:rPr lang="en-US" altLang="en-US" dirty="0" smtClean="0"/>
              <a:t>These can include threats of future injury.</a:t>
            </a:r>
          </a:p>
          <a:p>
            <a:pPr marL="274320" lvl="1" indent="0" eaLnBrk="1" fontAlgn="auto" hangingPunct="1">
              <a:spcAft>
                <a:spcPts val="0"/>
              </a:spcAft>
              <a:buFont typeface="Wingdings 3"/>
              <a:buNone/>
              <a:defRPr/>
            </a:pPr>
            <a:endParaRPr lang="en-US" altLang="en-US" dirty="0" smtClean="0"/>
          </a:p>
          <a:p>
            <a:pPr marL="274320" indent="-274320" eaLnBrk="1" fontAlgn="auto" hangingPunct="1">
              <a:spcAft>
                <a:spcPts val="0"/>
              </a:spcAft>
              <a:buFont typeface="Wingdings 3"/>
              <a:buChar char=""/>
              <a:defRPr/>
            </a:pPr>
            <a:r>
              <a:rPr lang="en-US" altLang="en-US" dirty="0" smtClean="0"/>
              <a:t>Assault: </a:t>
            </a:r>
          </a:p>
          <a:p>
            <a:pPr marL="548640" lvl="1" indent="-274320" eaLnBrk="1" fontAlgn="auto" hangingPunct="1">
              <a:spcAft>
                <a:spcPts val="0"/>
              </a:spcAft>
              <a:buFont typeface="Wingdings 3"/>
              <a:buChar char=""/>
              <a:defRPr/>
            </a:pPr>
            <a:r>
              <a:rPr lang="en-US" altLang="en-US" dirty="0" smtClean="0"/>
              <a:t>Non-verbal communication.</a:t>
            </a:r>
          </a:p>
          <a:p>
            <a:pPr marL="548640" lvl="1" indent="-274320" eaLnBrk="1" fontAlgn="auto" hangingPunct="1">
              <a:spcAft>
                <a:spcPts val="0"/>
              </a:spcAft>
              <a:buFont typeface="Wingdings 3"/>
              <a:buChar char=""/>
              <a:defRPr/>
            </a:pPr>
            <a:r>
              <a:rPr lang="en-US" altLang="en-US" dirty="0" smtClean="0"/>
              <a:t>Examples: hitting, kicking, throwing, etc.</a:t>
            </a:r>
          </a:p>
        </p:txBody>
      </p:sp>
    </p:spTree>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altLang="en-US" smtClean="0"/>
              <a:t>Communication Model</a:t>
            </a:r>
            <a:br>
              <a:rPr lang="en-US" altLang="en-US" smtClean="0"/>
            </a:br>
            <a:r>
              <a:rPr lang="en-US" altLang="en-US" sz="1800" smtClean="0">
                <a:solidFill>
                  <a:srgbClr val="335999"/>
                </a:solidFill>
              </a:rPr>
              <a:t>(pg. 12)</a:t>
            </a:r>
          </a:p>
        </p:txBody>
      </p:sp>
      <p:sp>
        <p:nvSpPr>
          <p:cNvPr id="14029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D980473-EE82-4BB8-8056-D26E1E55511A}" type="slidenum">
              <a:rPr lang="en-US" altLang="en-US" sz="1400">
                <a:solidFill>
                  <a:schemeClr val="tx2"/>
                </a:solidFill>
              </a:rPr>
              <a:pPr/>
              <a:t>69</a:t>
            </a:fld>
            <a:endParaRPr lang="en-US" altLang="en-US" sz="1400">
              <a:solidFill>
                <a:schemeClr val="tx2"/>
              </a:solidFill>
            </a:endParaRPr>
          </a:p>
        </p:txBody>
      </p:sp>
      <p:sp>
        <p:nvSpPr>
          <p:cNvPr id="140292" name="Rectangle 3"/>
          <p:cNvSpPr>
            <a:spLocks noGrp="1" noChangeArrowheads="1"/>
          </p:cNvSpPr>
          <p:nvPr>
            <p:ph sz="quarter" idx="1"/>
          </p:nvPr>
        </p:nvSpPr>
        <p:spPr>
          <a:xfrm>
            <a:off x="457200" y="1219200"/>
            <a:ext cx="8229600" cy="4937125"/>
          </a:xfrm>
        </p:spPr>
        <p:txBody>
          <a:bodyPr/>
          <a:lstStyle/>
          <a:p>
            <a:pPr eaLnBrk="1" hangingPunct="1"/>
            <a:r>
              <a:rPr lang="en-US" altLang="en-US" smtClean="0"/>
              <a:t>Assertion: healthy balance between aggressive and passive. </a:t>
            </a:r>
          </a:p>
          <a:p>
            <a:pPr lvl="1" eaLnBrk="1" hangingPunct="1"/>
            <a:r>
              <a:rPr lang="en-US" altLang="en-US" smtClean="0"/>
              <a:t>Using “I” messages.</a:t>
            </a:r>
          </a:p>
          <a:p>
            <a:pPr lvl="1" eaLnBrk="1" hangingPunct="1"/>
            <a:r>
              <a:rPr lang="en-US" altLang="en-US" smtClean="0"/>
              <a:t>Accepting responsibility.</a:t>
            </a:r>
          </a:p>
          <a:p>
            <a:pPr lvl="1" eaLnBrk="1" hangingPunct="1"/>
            <a:r>
              <a:rPr lang="en-US" altLang="en-US" smtClean="0"/>
              <a:t>Making and giving choices. </a:t>
            </a:r>
          </a:p>
          <a:p>
            <a:pPr lvl="1" eaLnBrk="1" hangingPunct="1"/>
            <a:endParaRPr lang="en-US" altLang="en-US" smtClean="0"/>
          </a:p>
          <a:p>
            <a:pPr eaLnBrk="1" hangingPunct="1">
              <a:buClr>
                <a:srgbClr val="727CA3"/>
              </a:buClr>
            </a:pPr>
            <a:r>
              <a:rPr lang="en-US" altLang="en-US" smtClean="0">
                <a:solidFill>
                  <a:srgbClr val="000000"/>
                </a:solidFill>
              </a:rPr>
              <a:t>Assertion is incompatible with any other forms of communication.</a:t>
            </a:r>
          </a:p>
          <a:p>
            <a:pPr lvl="1" eaLnBrk="1" hangingPunct="1"/>
            <a:endParaRPr lang="en-US" altLang="en-US" smtClean="0"/>
          </a:p>
        </p:txBody>
      </p:sp>
      <p:pic>
        <p:nvPicPr>
          <p:cNvPr id="140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41838"/>
            <a:ext cx="77724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914400" y="5279231"/>
            <a:ext cx="7315200" cy="0"/>
          </a:xfrm>
          <a:prstGeom prst="line">
            <a:avLst/>
          </a:prstGeom>
          <a:ln/>
        </p:spPr>
        <p:style>
          <a:lnRef idx="3">
            <a:schemeClr val="dk1"/>
          </a:lnRef>
          <a:fillRef idx="0">
            <a:schemeClr val="dk1"/>
          </a:fillRef>
          <a:effectRef idx="2">
            <a:schemeClr val="dk1"/>
          </a:effectRef>
          <a:fontRef idx="minor">
            <a:schemeClr val="tx1"/>
          </a:fontRef>
        </p:style>
      </p:cxnSp>
      <p:sp>
        <p:nvSpPr>
          <p:cNvPr id="2" name="Isosceles Triangle 1"/>
          <p:cNvSpPr/>
          <p:nvPr/>
        </p:nvSpPr>
        <p:spPr>
          <a:xfrm>
            <a:off x="4343400" y="5181600"/>
            <a:ext cx="762000" cy="457200"/>
          </a:xfrm>
          <a:prstGeom prst="triangle">
            <a:avLst/>
          </a:prstGeom>
          <a:solidFill>
            <a:srgbClr val="FF000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Course Outline</a:t>
            </a:r>
          </a:p>
        </p:txBody>
      </p:sp>
      <p:sp>
        <p:nvSpPr>
          <p:cNvPr id="30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5DAE0DB5-DDCE-497C-834F-2DB6B6EF4739}" type="slidenum">
              <a:rPr lang="en-US" altLang="en-US" sz="1400">
                <a:solidFill>
                  <a:schemeClr val="tx2"/>
                </a:solidFill>
              </a:rPr>
              <a:pPr/>
              <a:t>7</a:t>
            </a:fld>
            <a:endParaRPr lang="en-US" altLang="en-US" sz="1400">
              <a:solidFill>
                <a:schemeClr val="tx2"/>
              </a:solidFill>
            </a:endParaRPr>
          </a:p>
        </p:txBody>
      </p:sp>
      <p:sp>
        <p:nvSpPr>
          <p:cNvPr id="30724" name="Content Placeholder 2"/>
          <p:cNvSpPr>
            <a:spLocks noGrp="1"/>
          </p:cNvSpPr>
          <p:nvPr>
            <p:ph sz="quarter" idx="1"/>
          </p:nvPr>
        </p:nvSpPr>
        <p:spPr>
          <a:xfrm>
            <a:off x="457200" y="1219200"/>
            <a:ext cx="8229600" cy="4937125"/>
          </a:xfrm>
        </p:spPr>
        <p:txBody>
          <a:bodyPr/>
          <a:lstStyle/>
          <a:p>
            <a:pPr eaLnBrk="1" hangingPunct="1"/>
            <a:r>
              <a:rPr lang="en-US" altLang="en-US" dirty="0" smtClean="0"/>
              <a:t>History/Overview</a:t>
            </a:r>
          </a:p>
          <a:p>
            <a:pPr eaLnBrk="1" hangingPunct="1"/>
            <a:r>
              <a:rPr lang="en-US" altLang="en-US" dirty="0" smtClean="0"/>
              <a:t>Purpose</a:t>
            </a:r>
          </a:p>
          <a:p>
            <a:pPr eaLnBrk="1" hangingPunct="1"/>
            <a:r>
              <a:rPr lang="en-US" altLang="en-US" dirty="0" smtClean="0"/>
              <a:t>Professionalism</a:t>
            </a:r>
          </a:p>
          <a:p>
            <a:pPr eaLnBrk="1" hangingPunct="1"/>
            <a:r>
              <a:rPr lang="en-US" altLang="en-US" dirty="0" smtClean="0"/>
              <a:t>Identification</a:t>
            </a:r>
          </a:p>
          <a:p>
            <a:pPr eaLnBrk="1" hangingPunct="1"/>
            <a:r>
              <a:rPr lang="en-US" altLang="en-US" dirty="0" smtClean="0"/>
              <a:t>Response</a:t>
            </a:r>
          </a:p>
          <a:p>
            <a:pPr eaLnBrk="1" hangingPunct="1"/>
            <a:r>
              <a:rPr lang="en-US" altLang="en-US" dirty="0" smtClean="0"/>
              <a:t>Recording</a:t>
            </a:r>
          </a:p>
          <a:p>
            <a:pPr eaLnBrk="1" hangingPunct="1"/>
            <a:r>
              <a:rPr lang="en-US" altLang="en-US" dirty="0"/>
              <a:t>Dementia Enhancement (if taught)</a:t>
            </a:r>
            <a:endParaRPr lang="en-US" altLang="en-US" dirty="0" smtClean="0"/>
          </a:p>
          <a:p>
            <a:pPr eaLnBrk="1" hangingPunct="1"/>
            <a:r>
              <a:rPr lang="en-US" altLang="en-US" dirty="0" smtClean="0"/>
              <a:t>Breakaway &amp; Evasion (Intermediate, if taught)</a:t>
            </a:r>
          </a:p>
          <a:p>
            <a:pPr eaLnBrk="1" hangingPunct="1"/>
            <a:r>
              <a:rPr lang="en-US" altLang="en-US" dirty="0" smtClean="0"/>
              <a:t>Restraint (Advanced, if taught)</a:t>
            </a:r>
          </a:p>
          <a:p>
            <a:pPr eaLnBrk="1" hangingPunct="1"/>
            <a:endParaRPr lang="en-US" altLang="en-US" dirty="0" smtClean="0"/>
          </a:p>
        </p:txBody>
      </p:sp>
    </p:spTree>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solidFill>
            <a:srgbClr val="FFCCFF"/>
          </a:solidFill>
        </p:spPr>
        <p:txBody>
          <a:bodyPr/>
          <a:lstStyle/>
          <a:p>
            <a:pPr eaLnBrk="1" hangingPunct="1"/>
            <a:r>
              <a:rPr lang="en-US" altLang="en-US" smtClean="0"/>
              <a:t>Exercise 9</a:t>
            </a:r>
            <a:br>
              <a:rPr lang="en-US" altLang="en-US" smtClean="0"/>
            </a:br>
            <a:r>
              <a:rPr lang="en-US" altLang="en-US" sz="1800" smtClean="0">
                <a:solidFill>
                  <a:schemeClr val="tx1"/>
                </a:solidFill>
              </a:rPr>
              <a:t>(pg. 15)</a:t>
            </a:r>
          </a:p>
        </p:txBody>
      </p:sp>
      <p:sp>
        <p:nvSpPr>
          <p:cNvPr id="1423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74309FFB-3FE0-4374-98E8-4975AD84B856}" type="slidenum">
              <a:rPr lang="en-US" altLang="en-US" sz="1400">
                <a:solidFill>
                  <a:schemeClr val="tx2"/>
                </a:solidFill>
              </a:rPr>
              <a:pPr/>
              <a:t>70</a:t>
            </a:fld>
            <a:endParaRPr lang="en-US" altLang="en-US" sz="1400">
              <a:solidFill>
                <a:schemeClr val="tx2"/>
              </a:solidFill>
            </a:endParaRPr>
          </a:p>
        </p:txBody>
      </p:sp>
      <p:pic>
        <p:nvPicPr>
          <p:cNvPr id="142340"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295400"/>
            <a:ext cx="8229600" cy="4784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solidFill>
            <a:srgbClr val="FFCCFF"/>
          </a:solidFill>
        </p:spPr>
        <p:txBody>
          <a:bodyPr/>
          <a:lstStyle/>
          <a:p>
            <a:pPr eaLnBrk="1" hangingPunct="1"/>
            <a:r>
              <a:rPr lang="en-US" altLang="en-US" smtClean="0"/>
              <a:t>Exercise 9</a:t>
            </a:r>
            <a:br>
              <a:rPr lang="en-US" altLang="en-US" smtClean="0"/>
            </a:br>
            <a:r>
              <a:rPr lang="en-US" altLang="en-US" sz="1800" smtClean="0">
                <a:solidFill>
                  <a:schemeClr val="tx1"/>
                </a:solidFill>
              </a:rPr>
              <a:t>(pg.15)</a:t>
            </a:r>
          </a:p>
        </p:txBody>
      </p:sp>
      <p:sp>
        <p:nvSpPr>
          <p:cNvPr id="1433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32DBF58-8B94-42C6-B29C-7AF5AA6CAEDF}" type="slidenum">
              <a:rPr lang="en-US" altLang="en-US" sz="1400">
                <a:solidFill>
                  <a:schemeClr val="tx2"/>
                </a:solidFill>
              </a:rPr>
              <a:pPr/>
              <a:t>71</a:t>
            </a:fld>
            <a:endParaRPr lang="en-US" altLang="en-US" sz="1400">
              <a:solidFill>
                <a:schemeClr val="tx2"/>
              </a:solidFill>
            </a:endParaRPr>
          </a:p>
        </p:txBody>
      </p:sp>
      <p:pic>
        <p:nvPicPr>
          <p:cNvPr id="14336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295400"/>
            <a:ext cx="8229600" cy="40401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solidFill>
            <a:srgbClr val="FFCCFF"/>
          </a:solidFill>
        </p:spPr>
        <p:txBody>
          <a:bodyPr/>
          <a:lstStyle/>
          <a:p>
            <a:pPr eaLnBrk="1" hangingPunct="1"/>
            <a:r>
              <a:rPr lang="en-US" altLang="en-US" smtClean="0"/>
              <a:t>Exercise 10</a:t>
            </a:r>
            <a:br>
              <a:rPr lang="en-US" altLang="en-US" smtClean="0"/>
            </a:br>
            <a:r>
              <a:rPr lang="en-US" altLang="en-US" sz="1800" smtClean="0">
                <a:solidFill>
                  <a:schemeClr val="tx1"/>
                </a:solidFill>
              </a:rPr>
              <a:t>(pg.16)</a:t>
            </a:r>
          </a:p>
        </p:txBody>
      </p:sp>
      <p:sp>
        <p:nvSpPr>
          <p:cNvPr id="14438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018E3F6B-C22D-4834-8413-5D52D0BEF4B4}" type="slidenum">
              <a:rPr lang="en-US" altLang="en-US" sz="1400">
                <a:solidFill>
                  <a:schemeClr val="tx2"/>
                </a:solidFill>
              </a:rPr>
              <a:pPr/>
              <a:t>72</a:t>
            </a:fld>
            <a:endParaRPr lang="en-US" altLang="en-US" sz="1400">
              <a:solidFill>
                <a:schemeClr val="tx2"/>
              </a:solidFill>
            </a:endParaRPr>
          </a:p>
        </p:txBody>
      </p:sp>
      <p:sp>
        <p:nvSpPr>
          <p:cNvPr id="2" name="Content Placeholder 1"/>
          <p:cNvSpPr>
            <a:spLocks noGrp="1"/>
          </p:cNvSpPr>
          <p:nvPr>
            <p:ph sz="quarter" idx="1"/>
          </p:nvPr>
        </p:nvSpPr>
        <p:spPr>
          <a:xfrm>
            <a:off x="457200" y="1219200"/>
            <a:ext cx="8229600" cy="4937125"/>
          </a:xfrm>
        </p:spPr>
        <p:txBody>
          <a:bodyPr>
            <a:normAutofit/>
          </a:bodyPr>
          <a:lstStyle/>
          <a:p>
            <a:pPr marL="0" indent="0" eaLnBrk="1" fontAlgn="auto" hangingPunct="1">
              <a:spcAft>
                <a:spcPts val="0"/>
              </a:spcAft>
              <a:buNone/>
              <a:defRPr/>
            </a:pPr>
            <a:r>
              <a:rPr lang="en-US" dirty="0" smtClean="0"/>
              <a:t>Practice and Return Demonstration of Communication</a:t>
            </a:r>
          </a:p>
          <a:p>
            <a:pPr marL="274320" indent="-274320" eaLnBrk="1" fontAlgn="auto" hangingPunct="1">
              <a:spcAft>
                <a:spcPts val="0"/>
              </a:spcAft>
              <a:buFont typeface="Wingdings 3"/>
              <a:buChar char=""/>
              <a:defRPr/>
            </a:pPr>
            <a:endParaRPr lang="en-US" dirty="0"/>
          </a:p>
          <a:p>
            <a:pPr marL="719138" eaLnBrk="1" fontAlgn="auto" hangingPunct="1">
              <a:spcAft>
                <a:spcPts val="0"/>
              </a:spcAft>
              <a:buFont typeface="Wingdings 3"/>
              <a:buChar char=""/>
              <a:defRPr/>
            </a:pPr>
            <a:r>
              <a:rPr lang="en-US" dirty="0" smtClean="0"/>
              <a:t>Withdrawal</a:t>
            </a:r>
          </a:p>
          <a:p>
            <a:pPr marL="719138" eaLnBrk="1" fontAlgn="auto" hangingPunct="1">
              <a:spcAft>
                <a:spcPts val="0"/>
              </a:spcAft>
              <a:buFont typeface="Wingdings 3"/>
              <a:buChar char=""/>
              <a:defRPr/>
            </a:pPr>
            <a:r>
              <a:rPr lang="en-US" dirty="0" smtClean="0"/>
              <a:t>Passivity</a:t>
            </a:r>
          </a:p>
          <a:p>
            <a:pPr marL="719138" eaLnBrk="1" fontAlgn="auto" hangingPunct="1">
              <a:spcAft>
                <a:spcPts val="0"/>
              </a:spcAft>
              <a:buFont typeface="Wingdings 3"/>
              <a:buChar char=""/>
              <a:defRPr/>
            </a:pPr>
            <a:r>
              <a:rPr lang="en-US" dirty="0" smtClean="0"/>
              <a:t>Assertion</a:t>
            </a:r>
          </a:p>
          <a:p>
            <a:pPr marL="719138" eaLnBrk="1" fontAlgn="auto" hangingPunct="1">
              <a:spcAft>
                <a:spcPts val="0"/>
              </a:spcAft>
              <a:buFont typeface="Wingdings 3"/>
              <a:buChar char=""/>
              <a:defRPr/>
            </a:pPr>
            <a:r>
              <a:rPr lang="en-US" dirty="0" smtClean="0"/>
              <a:t>Aggression</a:t>
            </a:r>
          </a:p>
          <a:p>
            <a:pPr marL="719138" eaLnBrk="1" fontAlgn="auto" hangingPunct="1">
              <a:spcAft>
                <a:spcPts val="0"/>
              </a:spcAft>
              <a:buFont typeface="Wingdings 3"/>
              <a:buChar char=""/>
              <a:defRPr/>
            </a:pPr>
            <a:r>
              <a:rPr lang="en-US" dirty="0" smtClean="0"/>
              <a:t>Assault</a:t>
            </a:r>
          </a:p>
          <a:p>
            <a:pPr marL="274320" indent="-274320" eaLnBrk="1" fontAlgn="auto" hangingPunct="1">
              <a:spcAft>
                <a:spcPts val="0"/>
              </a:spcAft>
              <a:buFont typeface="Wingdings 3"/>
              <a:buChar char=""/>
              <a:defRPr/>
            </a:pPr>
            <a:endParaRPr lang="en-US" dirty="0"/>
          </a:p>
        </p:txBody>
      </p:sp>
    </p:spTree>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altLang="en-US" smtClean="0"/>
              <a:t>STOP Strategy</a:t>
            </a:r>
            <a:br>
              <a:rPr lang="en-US" altLang="en-US" smtClean="0"/>
            </a:br>
            <a:r>
              <a:rPr lang="en-US" altLang="en-US" sz="1800" smtClean="0">
                <a:solidFill>
                  <a:srgbClr val="335999"/>
                </a:solidFill>
              </a:rPr>
              <a:t>(pg. 12)</a:t>
            </a:r>
          </a:p>
        </p:txBody>
      </p:sp>
      <p:sp>
        <p:nvSpPr>
          <p:cNvPr id="14643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7A98B30B-F6C4-48C8-A144-9C7672BBE657}" type="slidenum">
              <a:rPr lang="en-US" altLang="en-US" sz="1400">
                <a:solidFill>
                  <a:schemeClr val="tx2"/>
                </a:solidFill>
              </a:rPr>
              <a:pPr/>
              <a:t>73</a:t>
            </a:fld>
            <a:endParaRPr lang="en-US" altLang="en-US" sz="1400">
              <a:solidFill>
                <a:schemeClr val="tx2"/>
              </a:solidFill>
            </a:endParaRPr>
          </a:p>
        </p:txBody>
      </p:sp>
      <p:sp>
        <p:nvSpPr>
          <p:cNvPr id="5" name="Content Placeholder 4"/>
          <p:cNvSpPr>
            <a:spLocks noGrp="1"/>
          </p:cNvSpPr>
          <p:nvPr>
            <p:ph sz="quarter" idx="1"/>
          </p:nvPr>
        </p:nvSpPr>
        <p:spPr>
          <a:xfrm>
            <a:off x="457200" y="1219200"/>
            <a:ext cx="4572000" cy="4937125"/>
          </a:xfrm>
        </p:spPr>
        <p:txBody>
          <a:bodyPr>
            <a:normAutofit fontScale="92500"/>
          </a:bodyPr>
          <a:lstStyle/>
          <a:p>
            <a:pPr marL="274320" indent="-274320" eaLnBrk="1" fontAlgn="auto" hangingPunct="1">
              <a:spcAft>
                <a:spcPts val="0"/>
              </a:spcAft>
              <a:buFont typeface="Wingdings 3"/>
              <a:buChar char=""/>
              <a:defRPr/>
            </a:pPr>
            <a:r>
              <a:rPr lang="en-US" sz="4800" dirty="0" smtClean="0">
                <a:solidFill>
                  <a:srgbClr val="FF0000"/>
                </a:solidFill>
              </a:rPr>
              <a:t>S</a:t>
            </a:r>
            <a:r>
              <a:rPr lang="en-US" dirty="0" smtClean="0"/>
              <a:t>low down</a:t>
            </a:r>
          </a:p>
          <a:p>
            <a:pPr marL="0" indent="0" eaLnBrk="1" fontAlgn="auto" hangingPunct="1">
              <a:spcAft>
                <a:spcPts val="0"/>
              </a:spcAft>
              <a:buFont typeface="Wingdings 3"/>
              <a:buNone/>
              <a:defRPr/>
            </a:pPr>
            <a:endParaRPr lang="en-US" dirty="0" smtClean="0"/>
          </a:p>
          <a:p>
            <a:pPr marL="274320" indent="-274320" eaLnBrk="1" fontAlgn="auto" hangingPunct="1">
              <a:spcAft>
                <a:spcPts val="0"/>
              </a:spcAft>
              <a:buFont typeface="Wingdings 3"/>
              <a:buChar char=""/>
              <a:defRPr/>
            </a:pPr>
            <a:r>
              <a:rPr lang="en-US" sz="4800" dirty="0" smtClean="0">
                <a:solidFill>
                  <a:srgbClr val="FF0000"/>
                </a:solidFill>
              </a:rPr>
              <a:t>T</a:t>
            </a:r>
            <a:r>
              <a:rPr lang="en-US" dirty="0" smtClean="0"/>
              <a:t>hink about what is happening</a:t>
            </a:r>
          </a:p>
          <a:p>
            <a:pPr marL="0" indent="0" eaLnBrk="1" fontAlgn="auto" hangingPunct="1">
              <a:spcAft>
                <a:spcPts val="0"/>
              </a:spcAft>
              <a:buFont typeface="Wingdings 3"/>
              <a:buNone/>
              <a:defRPr/>
            </a:pPr>
            <a:endParaRPr lang="en-US" dirty="0" smtClean="0"/>
          </a:p>
          <a:p>
            <a:pPr marL="274320" indent="-274320" eaLnBrk="1" fontAlgn="auto" hangingPunct="1">
              <a:spcAft>
                <a:spcPts val="0"/>
              </a:spcAft>
              <a:buFont typeface="Wingdings 3"/>
              <a:buChar char=""/>
              <a:defRPr/>
            </a:pPr>
            <a:r>
              <a:rPr lang="en-US" sz="4800" dirty="0" smtClean="0">
                <a:solidFill>
                  <a:srgbClr val="FF0000"/>
                </a:solidFill>
              </a:rPr>
              <a:t>O</a:t>
            </a:r>
            <a:r>
              <a:rPr lang="en-US" dirty="0" smtClean="0"/>
              <a:t>ptions</a:t>
            </a:r>
          </a:p>
          <a:p>
            <a:pPr marL="0" indent="0" eaLnBrk="1" fontAlgn="auto" hangingPunct="1">
              <a:spcAft>
                <a:spcPts val="0"/>
              </a:spcAft>
              <a:buFont typeface="Wingdings 3"/>
              <a:buNone/>
              <a:defRPr/>
            </a:pPr>
            <a:endParaRPr lang="en-US" dirty="0" smtClean="0"/>
          </a:p>
          <a:p>
            <a:pPr marL="274320" indent="-274320" eaLnBrk="1" fontAlgn="auto" hangingPunct="1">
              <a:spcAft>
                <a:spcPts val="0"/>
              </a:spcAft>
              <a:buFont typeface="Wingdings 3"/>
              <a:buChar char=""/>
              <a:defRPr/>
            </a:pPr>
            <a:r>
              <a:rPr lang="en-US" sz="4800" dirty="0" smtClean="0">
                <a:solidFill>
                  <a:srgbClr val="FF0000"/>
                </a:solidFill>
              </a:rPr>
              <a:t>P</a:t>
            </a:r>
            <a:r>
              <a:rPr lang="en-US" dirty="0" smtClean="0"/>
              <a:t>lan to have some time to yourself</a:t>
            </a:r>
            <a:endParaRPr lang="en-US" dirty="0"/>
          </a:p>
        </p:txBody>
      </p:sp>
      <p:pic>
        <p:nvPicPr>
          <p:cNvPr id="146437" name="Picture 2" descr="C:\Users\jcollier\Local Settings\Temporary Internet Files\Content.IE5\8CP08WHA\Leomarc-stop-sign[1].pn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953000" y="1600200"/>
            <a:ext cx="3403600" cy="3400425"/>
          </a:xfrm>
          <a:noFill/>
        </p:spPr>
      </p:pic>
    </p:spTree>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altLang="en-US" smtClean="0"/>
              <a:t>Interactive Model</a:t>
            </a:r>
            <a:br>
              <a:rPr lang="en-US" altLang="en-US" smtClean="0"/>
            </a:br>
            <a:r>
              <a:rPr lang="en-US" altLang="en-US" sz="1800" smtClean="0">
                <a:solidFill>
                  <a:srgbClr val="1F4585"/>
                </a:solidFill>
              </a:rPr>
              <a:t>(pg. 13)</a:t>
            </a:r>
          </a:p>
        </p:txBody>
      </p:sp>
      <p:sp>
        <p:nvSpPr>
          <p:cNvPr id="1474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98317C7C-0164-4E52-8EF8-982BBA89597E}" type="slidenum">
              <a:rPr lang="en-US" altLang="en-US" sz="1400">
                <a:solidFill>
                  <a:schemeClr val="tx2"/>
                </a:solidFill>
              </a:rPr>
              <a:pPr/>
              <a:t>74</a:t>
            </a:fld>
            <a:endParaRPr lang="en-US" altLang="en-US" sz="1400">
              <a:solidFill>
                <a:schemeClr val="tx2"/>
              </a:solidFill>
            </a:endParaRPr>
          </a:p>
        </p:txBody>
      </p:sp>
      <p:sp>
        <p:nvSpPr>
          <p:cNvPr id="49156"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smtClean="0"/>
              <a:t>This model is interactive, reciprocal, and systematic.</a:t>
            </a:r>
          </a:p>
          <a:p>
            <a:pPr marL="0" indent="0" eaLnBrk="1" fontAlgn="auto" hangingPunct="1">
              <a:spcBef>
                <a:spcPts val="580"/>
              </a:spcBef>
              <a:spcAft>
                <a:spcPts val="0"/>
              </a:spcAft>
              <a:buFont typeface="Wingdings 3"/>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The individual and his/her mental state influence the staff and environment - the staff and the environment also influence the individual.</a:t>
            </a:r>
          </a:p>
          <a:p>
            <a:pPr marL="0" indent="0" eaLnBrk="1" fontAlgn="auto" hangingPunct="1">
              <a:spcBef>
                <a:spcPts val="580"/>
              </a:spcBef>
              <a:spcAft>
                <a:spcPts val="0"/>
              </a:spcAft>
              <a:buFont typeface="Wingdings 3"/>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The individual’s needs are related to his/her mental state, personal experience, and environment. </a:t>
            </a:r>
          </a:p>
          <a:p>
            <a:pPr marL="0" indent="0" eaLnBrk="1" fontAlgn="auto" hangingPunct="1">
              <a:spcBef>
                <a:spcPts val="580"/>
              </a:spcBef>
              <a:spcAft>
                <a:spcPts val="0"/>
              </a:spcAft>
              <a:buFont typeface="Wingdings 3"/>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These needs are satisfied or frustrated by the staff and the environment, and the individual. </a:t>
            </a:r>
          </a:p>
          <a:p>
            <a:pPr marL="0" indent="0" eaLnBrk="1" fontAlgn="auto" hangingPunct="1">
              <a:spcBef>
                <a:spcPts val="580"/>
              </a:spcBef>
              <a:spcAft>
                <a:spcPts val="0"/>
              </a:spcAft>
              <a:buFont typeface="Wingdings 2" pitchFamily="18" charset="2"/>
              <a:buNone/>
              <a:defRPr/>
            </a:pPr>
            <a:endParaRPr lang="en-US" altLang="en-US" dirty="0" smtClean="0"/>
          </a:p>
        </p:txBody>
      </p:sp>
    </p:spTree>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altLang="en-US" smtClean="0"/>
              <a:t>Interactive Model</a:t>
            </a:r>
            <a:br>
              <a:rPr lang="en-US" altLang="en-US" smtClean="0"/>
            </a:br>
            <a:r>
              <a:rPr lang="en-US" altLang="en-US" sz="1800" smtClean="0">
                <a:solidFill>
                  <a:srgbClr val="1F4585"/>
                </a:solidFill>
              </a:rPr>
              <a:t>(pg. 13)</a:t>
            </a:r>
          </a:p>
        </p:txBody>
      </p:sp>
      <p:sp>
        <p:nvSpPr>
          <p:cNvPr id="1484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6D3EA9D7-E691-46CE-8818-CB99DAA338F7}" type="slidenum">
              <a:rPr lang="en-US" altLang="en-US" sz="1400">
                <a:solidFill>
                  <a:schemeClr val="tx2"/>
                </a:solidFill>
              </a:rPr>
              <a:pPr/>
              <a:t>75</a:t>
            </a:fld>
            <a:endParaRPr lang="en-US" altLang="en-US" sz="1400">
              <a:solidFill>
                <a:schemeClr val="tx2"/>
              </a:solidFill>
            </a:endParaRPr>
          </a:p>
        </p:txBody>
      </p:sp>
      <p:sp>
        <p:nvSpPr>
          <p:cNvPr id="49156" name="Rectangle 3"/>
          <p:cNvSpPr>
            <a:spLocks noGrp="1" noChangeArrowheads="1"/>
          </p:cNvSpPr>
          <p:nvPr>
            <p:ph sz="quarter" idx="1"/>
          </p:nvPr>
        </p:nvSpPr>
        <p:spPr>
          <a:xfrm>
            <a:off x="457200" y="1219200"/>
            <a:ext cx="4041775"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a:t>The individual</a:t>
            </a:r>
          </a:p>
          <a:p>
            <a:pPr marL="548640" lvl="1" indent="-274320" eaLnBrk="1" fontAlgn="auto" hangingPunct="1">
              <a:spcBef>
                <a:spcPts val="370"/>
              </a:spcBef>
              <a:spcAft>
                <a:spcPts val="0"/>
              </a:spcAft>
              <a:buFont typeface="Wingdings 2"/>
              <a:buChar char=""/>
              <a:defRPr/>
            </a:pPr>
            <a:r>
              <a:rPr lang="en-US" altLang="en-US" dirty="0"/>
              <a:t>What are the unique needs and characteristics of the people you work with</a:t>
            </a:r>
            <a:r>
              <a:rPr lang="en-US" altLang="en-US" dirty="0" smtClean="0"/>
              <a:t>?</a:t>
            </a:r>
          </a:p>
          <a:p>
            <a:pPr marL="274320" lvl="1" indent="0" eaLnBrk="1" fontAlgn="auto" hangingPunct="1">
              <a:spcBef>
                <a:spcPts val="370"/>
              </a:spcBef>
              <a:spcAft>
                <a:spcPts val="0"/>
              </a:spcAft>
              <a:buFont typeface="Wingdings 3"/>
              <a:buNone/>
              <a:defRPr/>
            </a:pPr>
            <a:endParaRPr lang="en-US" altLang="en-US" dirty="0"/>
          </a:p>
          <a:p>
            <a:pPr marL="274320" indent="-274320" eaLnBrk="1" fontAlgn="auto" hangingPunct="1">
              <a:spcBef>
                <a:spcPts val="580"/>
              </a:spcBef>
              <a:spcAft>
                <a:spcPts val="0"/>
              </a:spcAft>
              <a:buFont typeface="Wingdings 2"/>
              <a:buChar char=""/>
              <a:defRPr/>
            </a:pPr>
            <a:r>
              <a:rPr lang="en-US" altLang="en-US" dirty="0"/>
              <a:t>The environment</a:t>
            </a:r>
          </a:p>
          <a:p>
            <a:pPr marL="548640" lvl="1" indent="-274320" eaLnBrk="1" fontAlgn="auto" hangingPunct="1">
              <a:spcBef>
                <a:spcPts val="370"/>
              </a:spcBef>
              <a:spcAft>
                <a:spcPts val="0"/>
              </a:spcAft>
              <a:buFont typeface="Wingdings 2"/>
              <a:buChar char=""/>
              <a:defRPr/>
            </a:pPr>
            <a:r>
              <a:rPr lang="en-US" altLang="en-US" dirty="0"/>
              <a:t>Heat, noise, furnishings, pictures, activities, </a:t>
            </a:r>
            <a:r>
              <a:rPr lang="en-US" altLang="en-US" dirty="0" smtClean="0"/>
              <a:t>others</a:t>
            </a:r>
            <a:r>
              <a:rPr lang="en-US" altLang="en-US" dirty="0"/>
              <a:t>, routine, </a:t>
            </a:r>
            <a:r>
              <a:rPr lang="en-US" altLang="en-US" dirty="0" smtClean="0"/>
              <a:t>demands…</a:t>
            </a:r>
            <a:endParaRPr lang="en-US" altLang="en-US" dirty="0"/>
          </a:p>
          <a:p>
            <a:pPr marL="0" indent="0" eaLnBrk="1" fontAlgn="auto" hangingPunct="1">
              <a:spcBef>
                <a:spcPts val="580"/>
              </a:spcBef>
              <a:spcAft>
                <a:spcPts val="0"/>
              </a:spcAft>
              <a:buFont typeface="Wingdings 2" pitchFamily="18" charset="2"/>
              <a:buNone/>
              <a:defRPr/>
            </a:pPr>
            <a:endParaRPr lang="en-US" altLang="en-US" dirty="0" smtClean="0"/>
          </a:p>
        </p:txBody>
      </p:sp>
      <p:pic>
        <p:nvPicPr>
          <p:cNvPr id="14848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37038" y="2071688"/>
            <a:ext cx="4906962" cy="28051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tLang="en-US" smtClean="0"/>
              <a:t>Interactive Model</a:t>
            </a:r>
            <a:br>
              <a:rPr lang="en-US" altLang="en-US" smtClean="0"/>
            </a:br>
            <a:r>
              <a:rPr lang="en-US" altLang="en-US" sz="1800" smtClean="0">
                <a:solidFill>
                  <a:srgbClr val="1F4585"/>
                </a:solidFill>
              </a:rPr>
              <a:t>(pg. 13)</a:t>
            </a:r>
          </a:p>
        </p:txBody>
      </p:sp>
      <p:sp>
        <p:nvSpPr>
          <p:cNvPr id="1495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7E4E975B-263D-4585-8786-0E25890C019D}" type="slidenum">
              <a:rPr lang="en-US" altLang="en-US" sz="1400">
                <a:solidFill>
                  <a:schemeClr val="tx2"/>
                </a:solidFill>
              </a:rPr>
              <a:pPr/>
              <a:t>76</a:t>
            </a:fld>
            <a:endParaRPr lang="en-US" altLang="en-US" sz="1400">
              <a:solidFill>
                <a:schemeClr val="tx2"/>
              </a:solidFill>
            </a:endParaRPr>
          </a:p>
        </p:txBody>
      </p:sp>
      <p:sp>
        <p:nvSpPr>
          <p:cNvPr id="49156" name="Rectangle 3"/>
          <p:cNvSpPr>
            <a:spLocks noGrp="1" noChangeArrowheads="1"/>
          </p:cNvSpPr>
          <p:nvPr>
            <p:ph sz="quarter" idx="1"/>
          </p:nvPr>
        </p:nvSpPr>
        <p:spPr>
          <a:xfrm>
            <a:off x="457200" y="1219200"/>
            <a:ext cx="4041775"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smtClean="0"/>
              <a:t>Mental </a:t>
            </a:r>
            <a:r>
              <a:rPr lang="en-US" altLang="en-US" dirty="0"/>
              <a:t>state (physical, psychological, spiritual)</a:t>
            </a:r>
          </a:p>
          <a:p>
            <a:pPr marL="548640" lvl="1" indent="-274320" eaLnBrk="1" fontAlgn="auto" hangingPunct="1">
              <a:spcBef>
                <a:spcPts val="370"/>
              </a:spcBef>
              <a:spcAft>
                <a:spcPts val="0"/>
              </a:spcAft>
              <a:buFont typeface="Wingdings 2"/>
              <a:buChar char=""/>
              <a:defRPr/>
            </a:pPr>
            <a:r>
              <a:rPr lang="en-US" altLang="en-US" dirty="0"/>
              <a:t>Being able to relate to staff and have staff relate to them at their own level (increase orientation and </a:t>
            </a:r>
            <a:r>
              <a:rPr lang="en-US" altLang="en-US" dirty="0" smtClean="0"/>
              <a:t>reduce </a:t>
            </a:r>
            <a:r>
              <a:rPr lang="en-US" altLang="en-US" dirty="0"/>
              <a:t>frustration</a:t>
            </a:r>
            <a:r>
              <a:rPr lang="en-US" altLang="en-US" dirty="0" smtClean="0"/>
              <a:t>).</a:t>
            </a:r>
          </a:p>
          <a:p>
            <a:pPr marL="274320" lvl="1" indent="0" eaLnBrk="1" fontAlgn="auto" hangingPunct="1">
              <a:spcBef>
                <a:spcPts val="370"/>
              </a:spcBef>
              <a:spcAft>
                <a:spcPts val="0"/>
              </a:spcAft>
              <a:buFont typeface="Wingdings 3"/>
              <a:buNone/>
              <a:defRPr/>
            </a:pPr>
            <a:endParaRPr lang="en-US" altLang="en-US" dirty="0"/>
          </a:p>
          <a:p>
            <a:pPr marL="274320" indent="-274320" eaLnBrk="1" fontAlgn="auto" hangingPunct="1">
              <a:spcBef>
                <a:spcPts val="580"/>
              </a:spcBef>
              <a:spcAft>
                <a:spcPts val="0"/>
              </a:spcAft>
              <a:buFont typeface="Wingdings 2"/>
              <a:buChar char=""/>
              <a:defRPr/>
            </a:pPr>
            <a:r>
              <a:rPr lang="en-US" altLang="en-US" dirty="0"/>
              <a:t>The staff</a:t>
            </a:r>
          </a:p>
          <a:p>
            <a:pPr marL="548640" lvl="1" indent="-274320" eaLnBrk="1" fontAlgn="auto" hangingPunct="1">
              <a:spcBef>
                <a:spcPts val="370"/>
              </a:spcBef>
              <a:spcAft>
                <a:spcPts val="0"/>
              </a:spcAft>
              <a:buFont typeface="Wingdings 2"/>
              <a:buChar char=""/>
              <a:defRPr/>
            </a:pPr>
            <a:r>
              <a:rPr lang="en-US" altLang="en-US" dirty="0"/>
              <a:t>Enthusiasm, caring, sensitivity, </a:t>
            </a:r>
            <a:r>
              <a:rPr lang="en-US" altLang="en-US" dirty="0" smtClean="0"/>
              <a:t>insight...</a:t>
            </a:r>
            <a:endParaRPr lang="en-US" altLang="en-US" dirty="0"/>
          </a:p>
          <a:p>
            <a:pPr marL="0" indent="0" eaLnBrk="1" fontAlgn="auto" hangingPunct="1">
              <a:spcBef>
                <a:spcPts val="580"/>
              </a:spcBef>
              <a:spcAft>
                <a:spcPts val="0"/>
              </a:spcAft>
              <a:buFont typeface="Wingdings 2" pitchFamily="18" charset="2"/>
              <a:buNone/>
              <a:defRPr/>
            </a:pPr>
            <a:endParaRPr lang="en-US" altLang="en-US" dirty="0" smtClean="0"/>
          </a:p>
        </p:txBody>
      </p:sp>
      <p:pic>
        <p:nvPicPr>
          <p:cNvPr id="149509"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37038" y="2605088"/>
            <a:ext cx="4906962" cy="28051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altLang="en-US" smtClean="0"/>
              <a:t>Interactive Model</a:t>
            </a:r>
          </a:p>
        </p:txBody>
      </p:sp>
      <p:sp>
        <p:nvSpPr>
          <p:cNvPr id="150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4168684D-101E-4ACC-8DE1-EBD087B01DF8}" type="slidenum">
              <a:rPr lang="en-US" altLang="en-US" sz="1400">
                <a:solidFill>
                  <a:schemeClr val="tx2"/>
                </a:solidFill>
              </a:rPr>
              <a:pPr/>
              <a:t>77</a:t>
            </a:fld>
            <a:endParaRPr lang="en-US" altLang="en-US" sz="1400">
              <a:solidFill>
                <a:schemeClr val="tx2"/>
              </a:solidFill>
            </a:endParaRPr>
          </a:p>
        </p:txBody>
      </p:sp>
      <p:pic>
        <p:nvPicPr>
          <p:cNvPr id="56334" name="Picture 1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4775" y="1584325"/>
            <a:ext cx="7253288" cy="41465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287727">
            <a:off x="1017588" y="2060575"/>
            <a:ext cx="2628900" cy="762000"/>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Staff awareness</a:t>
            </a:r>
            <a:endParaRPr lang="en-US" dirty="0"/>
          </a:p>
        </p:txBody>
      </p:sp>
      <p:sp>
        <p:nvSpPr>
          <p:cNvPr id="19" name="Right Arrow 18"/>
          <p:cNvSpPr/>
          <p:nvPr/>
        </p:nvSpPr>
        <p:spPr>
          <a:xfrm rot="650548">
            <a:off x="63481" y="3057954"/>
            <a:ext cx="2838864" cy="685800"/>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Professionalism</a:t>
            </a:r>
            <a:endParaRPr lang="en-US" dirty="0"/>
          </a:p>
        </p:txBody>
      </p:sp>
      <p:sp>
        <p:nvSpPr>
          <p:cNvPr id="20" name="Right Arrow 19"/>
          <p:cNvSpPr/>
          <p:nvPr/>
        </p:nvSpPr>
        <p:spPr>
          <a:xfrm rot="19418827">
            <a:off x="830967" y="4378839"/>
            <a:ext cx="2775088" cy="685800"/>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Personality</a:t>
            </a:r>
            <a:endParaRPr lang="en-US" dirty="0"/>
          </a:p>
        </p:txBody>
      </p:sp>
      <p:sp>
        <p:nvSpPr>
          <p:cNvPr id="22" name="Right Arrow 21"/>
          <p:cNvSpPr/>
          <p:nvPr/>
        </p:nvSpPr>
        <p:spPr>
          <a:xfrm rot="19889870" flipH="1">
            <a:off x="4179888" y="1147763"/>
            <a:ext cx="1566862" cy="796925"/>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Loud</a:t>
            </a:r>
          </a:p>
        </p:txBody>
      </p:sp>
      <p:sp>
        <p:nvSpPr>
          <p:cNvPr id="23" name="Right Arrow 22"/>
          <p:cNvSpPr/>
          <p:nvPr/>
        </p:nvSpPr>
        <p:spPr>
          <a:xfrm rot="17751307" flipH="1">
            <a:off x="3227388" y="922338"/>
            <a:ext cx="1731962" cy="671512"/>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Bright</a:t>
            </a:r>
          </a:p>
        </p:txBody>
      </p:sp>
      <p:sp>
        <p:nvSpPr>
          <p:cNvPr id="24" name="Right Arrow 23"/>
          <p:cNvSpPr/>
          <p:nvPr/>
        </p:nvSpPr>
        <p:spPr>
          <a:xfrm rot="1419371">
            <a:off x="1458913" y="1225550"/>
            <a:ext cx="2189162" cy="874713"/>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Can’t go out</a:t>
            </a:r>
          </a:p>
        </p:txBody>
      </p:sp>
      <p:sp>
        <p:nvSpPr>
          <p:cNvPr id="25" name="Right Arrow 24"/>
          <p:cNvSpPr/>
          <p:nvPr/>
        </p:nvSpPr>
        <p:spPr>
          <a:xfrm rot="19889870" flipH="1">
            <a:off x="6032500" y="1316038"/>
            <a:ext cx="2616200" cy="1282700"/>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It’s too much</a:t>
            </a:r>
          </a:p>
        </p:txBody>
      </p:sp>
      <p:sp>
        <p:nvSpPr>
          <p:cNvPr id="26" name="Right Arrow 25"/>
          <p:cNvSpPr/>
          <p:nvPr/>
        </p:nvSpPr>
        <p:spPr>
          <a:xfrm rot="20951679" flipH="1">
            <a:off x="6467475" y="2414588"/>
            <a:ext cx="2206625" cy="1512887"/>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 want to get out</a:t>
            </a:r>
          </a:p>
        </p:txBody>
      </p:sp>
      <p:sp>
        <p:nvSpPr>
          <p:cNvPr id="27" name="Right Arrow 26"/>
          <p:cNvSpPr/>
          <p:nvPr/>
        </p:nvSpPr>
        <p:spPr>
          <a:xfrm rot="19135455" flipH="1">
            <a:off x="5346700" y="984250"/>
            <a:ext cx="1997075" cy="1335088"/>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 need my space</a:t>
            </a:r>
          </a:p>
        </p:txBody>
      </p:sp>
      <p:sp>
        <p:nvSpPr>
          <p:cNvPr id="28" name="Right Arrow 27"/>
          <p:cNvSpPr/>
          <p:nvPr/>
        </p:nvSpPr>
        <p:spPr>
          <a:xfrm flipH="1">
            <a:off x="5867400" y="4230688"/>
            <a:ext cx="2317750" cy="874712"/>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 am anxious</a:t>
            </a:r>
          </a:p>
        </p:txBody>
      </p:sp>
      <p:sp>
        <p:nvSpPr>
          <p:cNvPr id="29" name="Right Arrow 28"/>
          <p:cNvSpPr/>
          <p:nvPr/>
        </p:nvSpPr>
        <p:spPr>
          <a:xfrm rot="1279165" flipH="1">
            <a:off x="4859338" y="4959350"/>
            <a:ext cx="3657600" cy="1428750"/>
          </a:xfrm>
          <a:prstGeom prst="rightArrow">
            <a:avLst/>
          </a:prstGeom>
          <a:solidFill>
            <a:schemeClr val="tx2">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 don’t know what is happening…?</a:t>
            </a:r>
          </a:p>
        </p:txBody>
      </p:sp>
      <p:sp>
        <p:nvSpPr>
          <p:cNvPr id="7" name="5-Point Star 6"/>
          <p:cNvSpPr/>
          <p:nvPr/>
        </p:nvSpPr>
        <p:spPr>
          <a:xfrm>
            <a:off x="4354513" y="3035300"/>
            <a:ext cx="838200" cy="850900"/>
          </a:xfrm>
          <a:prstGeom prst="star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3548063" y="3101975"/>
            <a:ext cx="2471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r>
              <a:rPr lang="en-US" altLang="en-US" sz="4000">
                <a:solidFill>
                  <a:srgbClr val="FF0000"/>
                </a:solidFill>
              </a:rPr>
              <a:t>Behaviour</a:t>
            </a:r>
            <a:endParaRPr lang="en-US" altLang="en-US">
              <a:solidFill>
                <a:srgbClr val="FF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6334"/>
                                        </p:tgtEl>
                                        <p:attrNameLst>
                                          <p:attrName>style.visibility</p:attrName>
                                        </p:attrNameLst>
                                      </p:cBhvr>
                                      <p:to>
                                        <p:strVal val="visible"/>
                                      </p:to>
                                    </p:set>
                                    <p:anim calcmode="lin" valueType="num">
                                      <p:cBhvr>
                                        <p:cTn id="7" dur="500" fill="hold"/>
                                        <p:tgtEl>
                                          <p:spTgt spid="56334"/>
                                        </p:tgtEl>
                                        <p:attrNameLst>
                                          <p:attrName>ppt_w</p:attrName>
                                        </p:attrNameLst>
                                      </p:cBhvr>
                                      <p:tavLst>
                                        <p:tav tm="0">
                                          <p:val>
                                            <p:fltVal val="0"/>
                                          </p:val>
                                        </p:tav>
                                        <p:tav tm="100000">
                                          <p:val>
                                            <p:strVal val="#ppt_w"/>
                                          </p:val>
                                        </p:tav>
                                      </p:tavLst>
                                    </p:anim>
                                    <p:anim calcmode="lin" valueType="num">
                                      <p:cBhvr>
                                        <p:cTn id="8" dur="500" fill="hold"/>
                                        <p:tgtEl>
                                          <p:spTgt spid="56334"/>
                                        </p:tgtEl>
                                        <p:attrNameLst>
                                          <p:attrName>ppt_h</p:attrName>
                                        </p:attrNameLst>
                                      </p:cBhvr>
                                      <p:tavLst>
                                        <p:tav tm="0">
                                          <p:val>
                                            <p:fltVal val="0"/>
                                          </p:val>
                                        </p:tav>
                                        <p:tav tm="100000">
                                          <p:val>
                                            <p:strVal val="#ppt_h"/>
                                          </p:val>
                                        </p:tav>
                                      </p:tavLst>
                                    </p:anim>
                                    <p:animEffect transition="in" filter="fade">
                                      <p:cBhvr>
                                        <p:cTn id="9" dur="500"/>
                                        <p:tgtEl>
                                          <p:spTgt spid="563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ppt_x"/>
                                          </p:val>
                                        </p:tav>
                                        <p:tav tm="100000">
                                          <p:val>
                                            <p:strVal val="#ppt_x"/>
                                          </p:val>
                                        </p:tav>
                                      </p:tavLst>
                                    </p:anim>
                                    <p:anim calcmode="lin" valueType="num">
                                      <p:cBhvr additive="base">
                                        <p:cTn id="5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ppt_x"/>
                                          </p:val>
                                        </p:tav>
                                        <p:tav tm="100000">
                                          <p:val>
                                            <p:strVal val="#ppt_x"/>
                                          </p:val>
                                        </p:tav>
                                      </p:tavLst>
                                    </p:anim>
                                    <p:anim calcmode="lin" valueType="num">
                                      <p:cBhvr additive="base">
                                        <p:cTn id="6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ppt_x"/>
                                          </p:val>
                                        </p:tav>
                                        <p:tav tm="100000">
                                          <p:val>
                                            <p:strVal val="#ppt_x"/>
                                          </p:val>
                                        </p:tav>
                                      </p:tavLst>
                                    </p:anim>
                                    <p:anim calcmode="lin" valueType="num">
                                      <p:cBhvr additive="base">
                                        <p:cTn id="7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p:cTn id="80" dur="500" fill="hold"/>
                                        <p:tgtEl>
                                          <p:spTgt spid="7"/>
                                        </p:tgtEl>
                                        <p:attrNameLst>
                                          <p:attrName>ppt_w</p:attrName>
                                        </p:attrNameLst>
                                      </p:cBhvr>
                                      <p:tavLst>
                                        <p:tav tm="0">
                                          <p:val>
                                            <p:fltVal val="0"/>
                                          </p:val>
                                        </p:tav>
                                        <p:tav tm="100000">
                                          <p:val>
                                            <p:strVal val="#ppt_w"/>
                                          </p:val>
                                        </p:tav>
                                      </p:tavLst>
                                    </p:anim>
                                    <p:anim calcmode="lin" valueType="num">
                                      <p:cBhvr>
                                        <p:cTn id="81" dur="500" fill="hold"/>
                                        <p:tgtEl>
                                          <p:spTgt spid="7"/>
                                        </p:tgtEl>
                                        <p:attrNameLst>
                                          <p:attrName>ppt_h</p:attrName>
                                        </p:attrNameLst>
                                      </p:cBhvr>
                                      <p:tavLst>
                                        <p:tav tm="0">
                                          <p:val>
                                            <p:fltVal val="0"/>
                                          </p:val>
                                        </p:tav>
                                        <p:tav tm="100000">
                                          <p:val>
                                            <p:strVal val="#ppt_h"/>
                                          </p:val>
                                        </p:tav>
                                      </p:tavLst>
                                    </p:anim>
                                    <p:animEffect transition="in" filter="fade">
                                      <p:cBhvr>
                                        <p:cTn id="82" dur="500"/>
                                        <p:tgtEl>
                                          <p:spTgt spid="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2000"/>
                                        <p:tgtEl>
                                          <p:spTgt spid="8"/>
                                        </p:tgtEl>
                                      </p:cBhvr>
                                    </p:animEffect>
                                    <p:anim calcmode="lin" valueType="num">
                                      <p:cBhvr>
                                        <p:cTn id="88" dur="2000" fill="hold"/>
                                        <p:tgtEl>
                                          <p:spTgt spid="8"/>
                                        </p:tgtEl>
                                        <p:attrNameLst>
                                          <p:attrName>ppt_w</p:attrName>
                                        </p:attrNameLst>
                                      </p:cBhvr>
                                      <p:tavLst>
                                        <p:tav tm="0" fmla="#ppt_w*sin(2.5*pi*$)">
                                          <p:val>
                                            <p:fltVal val="0"/>
                                          </p:val>
                                        </p:tav>
                                        <p:tav tm="100000">
                                          <p:val>
                                            <p:fltVal val="1"/>
                                          </p:val>
                                        </p:tav>
                                      </p:tavLst>
                                    </p:anim>
                                    <p:anim calcmode="lin" valueType="num">
                                      <p:cBhvr>
                                        <p:cTn id="8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solidFill>
            <a:srgbClr val="FFCCFF"/>
          </a:solidFill>
        </p:spPr>
        <p:txBody>
          <a:bodyPr/>
          <a:lstStyle/>
          <a:p>
            <a:pPr eaLnBrk="1" hangingPunct="1"/>
            <a:r>
              <a:rPr lang="en-US" altLang="en-US" smtClean="0"/>
              <a:t>Exercise 11</a:t>
            </a:r>
            <a:br>
              <a:rPr lang="en-US" altLang="en-US" smtClean="0"/>
            </a:br>
            <a:r>
              <a:rPr lang="en-US" altLang="en-US" sz="1800" smtClean="0">
                <a:solidFill>
                  <a:schemeClr val="tx1"/>
                </a:solidFill>
              </a:rPr>
              <a:t>(pg.17)</a:t>
            </a:r>
          </a:p>
        </p:txBody>
      </p:sp>
      <p:sp>
        <p:nvSpPr>
          <p:cNvPr id="15155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D1A745B2-1188-4EC3-A91A-D454F82AC7FD}" type="slidenum">
              <a:rPr lang="en-US" altLang="en-US" sz="1400">
                <a:solidFill>
                  <a:schemeClr val="tx2"/>
                </a:solidFill>
              </a:rPr>
              <a:pPr/>
              <a:t>78</a:t>
            </a:fld>
            <a:endParaRPr lang="en-US" altLang="en-US" sz="1400">
              <a:solidFill>
                <a:schemeClr val="tx2"/>
              </a:solidFill>
            </a:endParaRPr>
          </a:p>
        </p:txBody>
      </p:sp>
      <p:pic>
        <p:nvPicPr>
          <p:cNvPr id="151556"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081213" y="1219200"/>
            <a:ext cx="5005387" cy="5486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altLang="en-US" smtClean="0"/>
              <a:t>Environmental Model</a:t>
            </a:r>
            <a:br>
              <a:rPr lang="en-US" altLang="en-US" smtClean="0"/>
            </a:br>
            <a:r>
              <a:rPr lang="en-US" altLang="en-US" sz="1800" smtClean="0">
                <a:solidFill>
                  <a:srgbClr val="335999"/>
                </a:solidFill>
              </a:rPr>
              <a:t>(pg. 14)</a:t>
            </a:r>
          </a:p>
        </p:txBody>
      </p:sp>
      <p:sp>
        <p:nvSpPr>
          <p:cNvPr id="15360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B9B7763D-DB87-466F-A438-BAC2290EE0C1}" type="slidenum">
              <a:rPr lang="en-US" altLang="en-US" sz="1400">
                <a:solidFill>
                  <a:schemeClr val="tx2"/>
                </a:solidFill>
              </a:rPr>
              <a:pPr/>
              <a:t>79</a:t>
            </a:fld>
            <a:endParaRPr lang="en-US" altLang="en-US" sz="1400">
              <a:solidFill>
                <a:schemeClr val="tx2"/>
              </a:solidFill>
            </a:endParaRPr>
          </a:p>
        </p:txBody>
      </p:sp>
      <p:sp>
        <p:nvSpPr>
          <p:cNvPr id="153604" name="Rectangle 3"/>
          <p:cNvSpPr>
            <a:spLocks noGrp="1" noChangeArrowheads="1"/>
          </p:cNvSpPr>
          <p:nvPr>
            <p:ph sz="quarter" idx="1"/>
          </p:nvPr>
        </p:nvSpPr>
        <p:spPr>
          <a:xfrm>
            <a:off x="457200" y="1219200"/>
            <a:ext cx="8229600" cy="4937125"/>
          </a:xfrm>
        </p:spPr>
        <p:txBody>
          <a:bodyPr/>
          <a:lstStyle/>
          <a:p>
            <a:pPr eaLnBrk="1" hangingPunct="1">
              <a:spcBef>
                <a:spcPts val="575"/>
              </a:spcBef>
              <a:buFont typeface="Wingdings 2" pitchFamily="18" charset="2"/>
              <a:buChar char=""/>
            </a:pPr>
            <a:r>
              <a:rPr lang="en-US" altLang="en-US" dirty="0" smtClean="0"/>
              <a:t>From an ecological perspective – behaviour can be seen as a product of circumstances. </a:t>
            </a:r>
          </a:p>
          <a:p>
            <a:pPr eaLnBrk="1" hangingPunct="1">
              <a:spcBef>
                <a:spcPts val="575"/>
              </a:spcBef>
              <a:buFont typeface="Wingdings 2" pitchFamily="18" charset="2"/>
              <a:buChar char=""/>
            </a:pPr>
            <a:endParaRPr lang="en-US" altLang="en-US" dirty="0" smtClean="0"/>
          </a:p>
          <a:p>
            <a:pPr eaLnBrk="1" hangingPunct="1">
              <a:spcBef>
                <a:spcPts val="575"/>
              </a:spcBef>
              <a:buFont typeface="Wingdings 2" pitchFamily="18" charset="2"/>
              <a:buChar char=""/>
            </a:pPr>
            <a:r>
              <a:rPr lang="en-US" altLang="en-US" dirty="0" smtClean="0"/>
              <a:t>Environmental conditions that may increase behaviour include: </a:t>
            </a:r>
          </a:p>
          <a:p>
            <a:pPr lvl="1" eaLnBrk="1" hangingPunct="1">
              <a:spcBef>
                <a:spcPts val="375"/>
              </a:spcBef>
              <a:buFont typeface="Wingdings 2" pitchFamily="18" charset="2"/>
              <a:buChar char=""/>
            </a:pPr>
            <a:r>
              <a:rPr lang="en-US" altLang="en-US" dirty="0" smtClean="0"/>
              <a:t>Physical conditions</a:t>
            </a:r>
          </a:p>
          <a:p>
            <a:pPr lvl="1" eaLnBrk="1" hangingPunct="1">
              <a:spcBef>
                <a:spcPts val="375"/>
              </a:spcBef>
              <a:buFont typeface="Wingdings 2" pitchFamily="18" charset="2"/>
              <a:buChar char=""/>
            </a:pPr>
            <a:r>
              <a:rPr lang="en-US" altLang="en-US" dirty="0" smtClean="0"/>
              <a:t>Staff performance problems</a:t>
            </a:r>
          </a:p>
          <a:p>
            <a:pPr lvl="1" eaLnBrk="1" hangingPunct="1">
              <a:spcBef>
                <a:spcPts val="375"/>
              </a:spcBef>
              <a:buFont typeface="Wingdings 2" pitchFamily="18" charset="2"/>
              <a:buChar char=""/>
            </a:pPr>
            <a:r>
              <a:rPr lang="en-US" altLang="en-US" dirty="0" smtClean="0"/>
              <a:t>Scheduling problems</a:t>
            </a:r>
          </a:p>
          <a:p>
            <a:pPr lvl="1" eaLnBrk="1" hangingPunct="1">
              <a:spcBef>
                <a:spcPts val="375"/>
              </a:spcBef>
              <a:buFont typeface="Wingdings 2" pitchFamily="18" charset="2"/>
              <a:buChar char=""/>
            </a:pPr>
            <a:endParaRPr lang="en-US" altLang="en-US" dirty="0" smtClean="0"/>
          </a:p>
          <a:p>
            <a:pPr eaLnBrk="1" hangingPunct="1">
              <a:spcBef>
                <a:spcPts val="375"/>
              </a:spcBef>
              <a:buFont typeface="Wingdings 2" pitchFamily="18" charset="2"/>
              <a:buChar char=""/>
            </a:pPr>
            <a:r>
              <a:rPr lang="en-US" altLang="en-US" dirty="0" smtClean="0"/>
              <a:t>These are circumstances that we have some control over.</a:t>
            </a:r>
          </a:p>
          <a:p>
            <a:pPr lvl="1" eaLnBrk="1" hangingPunct="1">
              <a:spcBef>
                <a:spcPts val="375"/>
              </a:spcBef>
              <a:buFont typeface="Wingdings 2" pitchFamily="18" charset="2"/>
              <a:buChar char=""/>
            </a:pPr>
            <a:endParaRPr lang="en-US" altLang="en-US" dirty="0" smtClean="0"/>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pPr eaLnBrk="1" hangingPunct="1"/>
            <a:r>
              <a:rPr lang="en-US" altLang="en-US" smtClean="0"/>
              <a:t>PART History</a:t>
            </a:r>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7E91E180-1001-4744-99DE-AD04F1C49653}" type="slidenum">
              <a:rPr lang="en-US" altLang="en-US" sz="1400">
                <a:solidFill>
                  <a:schemeClr val="tx2"/>
                </a:solidFill>
              </a:rPr>
              <a:pPr/>
              <a:t>8</a:t>
            </a:fld>
            <a:endParaRPr lang="en-US" altLang="en-US" sz="1400">
              <a:solidFill>
                <a:schemeClr val="tx2"/>
              </a:solidFill>
            </a:endParaRPr>
          </a:p>
        </p:txBody>
      </p:sp>
      <p:sp>
        <p:nvSpPr>
          <p:cNvPr id="6" name="Content Placeholder 5"/>
          <p:cNvSpPr>
            <a:spLocks noGrp="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dirty="0" smtClean="0"/>
              <a:t>PART was Authored by Dr. Paul Smith.</a:t>
            </a:r>
          </a:p>
          <a:p>
            <a:pPr marL="548640" lvl="1" indent="-274320" eaLnBrk="1" fontAlgn="auto" hangingPunct="1">
              <a:spcBef>
                <a:spcPts val="580"/>
              </a:spcBef>
              <a:spcAft>
                <a:spcPts val="0"/>
              </a:spcAft>
              <a:buFont typeface="Wingdings 2"/>
              <a:buChar char=""/>
              <a:defRPr/>
            </a:pPr>
            <a:r>
              <a:rPr lang="en-US" dirty="0" smtClean="0"/>
              <a:t>He was working as a psychiatric technician at a state hospital.</a:t>
            </a:r>
          </a:p>
          <a:p>
            <a:pPr marL="548640" lvl="1" indent="-274320" eaLnBrk="1" fontAlgn="auto" hangingPunct="1">
              <a:spcBef>
                <a:spcPts val="370"/>
              </a:spcBef>
              <a:spcAft>
                <a:spcPts val="0"/>
              </a:spcAft>
              <a:buFont typeface="Wingdings 2"/>
              <a:buChar char=""/>
              <a:defRPr/>
            </a:pPr>
            <a:r>
              <a:rPr lang="en-US" dirty="0" smtClean="0"/>
              <a:t>He disliked the way that people who supported others were taught on how to “defend” themselves from assault.</a:t>
            </a:r>
          </a:p>
          <a:p>
            <a:pPr marL="548640" lvl="1" indent="-274320" eaLnBrk="1" fontAlgn="auto" hangingPunct="1">
              <a:spcBef>
                <a:spcPts val="370"/>
              </a:spcBef>
              <a:spcAft>
                <a:spcPts val="0"/>
              </a:spcAft>
              <a:buFont typeface="Wingdings 2"/>
              <a:buChar char=""/>
              <a:defRPr/>
            </a:pPr>
            <a:r>
              <a:rPr lang="en-US" dirty="0" smtClean="0"/>
              <a:t>Other programs at the time may have employ pain or discomfort as a technique.</a:t>
            </a:r>
          </a:p>
          <a:p>
            <a:pPr marL="548640" lvl="1" indent="-274320" eaLnBrk="1" fontAlgn="auto" hangingPunct="1">
              <a:spcBef>
                <a:spcPts val="370"/>
              </a:spcBef>
              <a:spcAft>
                <a:spcPts val="0"/>
              </a:spcAft>
              <a:buFont typeface="Wingdings 2"/>
              <a:buChar char=""/>
              <a:defRPr/>
            </a:pPr>
            <a:r>
              <a:rPr lang="en-US" dirty="0" smtClean="0"/>
              <a:t>Dr. Paul Smith wanted to emphasize verbal interventions.</a:t>
            </a:r>
          </a:p>
          <a:p>
            <a:pPr marL="548640" lvl="1" indent="-274320" eaLnBrk="1" fontAlgn="auto" hangingPunct="1">
              <a:spcBef>
                <a:spcPts val="370"/>
              </a:spcBef>
              <a:spcAft>
                <a:spcPts val="0"/>
              </a:spcAft>
              <a:buFont typeface="Wingdings 2"/>
              <a:buChar char=""/>
              <a:defRPr/>
            </a:pPr>
            <a:r>
              <a:rPr lang="en-US" dirty="0" smtClean="0"/>
              <a:t>He created PART in 1975 in Camarillo, California.</a:t>
            </a:r>
          </a:p>
          <a:p>
            <a:pPr marL="320040" lvl="1" indent="0" eaLnBrk="1" fontAlgn="auto" hangingPunct="1">
              <a:spcBef>
                <a:spcPts val="370"/>
              </a:spcBef>
              <a:spcAft>
                <a:spcPts val="0"/>
              </a:spcAft>
              <a:buFont typeface="Wingdings 2"/>
              <a:buNone/>
              <a:defRPr/>
            </a:pPr>
            <a:endParaRPr lang="en-US" dirty="0" smtClean="0"/>
          </a:p>
          <a:p>
            <a:pPr marL="274320" indent="-274320" eaLnBrk="1" fontAlgn="auto" hangingPunct="1">
              <a:spcBef>
                <a:spcPts val="580"/>
              </a:spcBef>
              <a:spcAft>
                <a:spcPts val="0"/>
              </a:spcAft>
              <a:buFont typeface="Wingdings 2"/>
              <a:buChar char=""/>
              <a:defRPr/>
            </a:pPr>
            <a:r>
              <a:rPr lang="en-US" dirty="0" smtClean="0"/>
              <a:t>Saskatchewan Association for Safe Workplaces in Health (SASWH) purchased the rights to the PART program in 2007. SASWH holds copyright in Canada.</a:t>
            </a:r>
          </a:p>
        </p:txBody>
      </p:sp>
    </p:spTree>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solidFill>
            <a:srgbClr val="FFCCFF"/>
          </a:solidFill>
        </p:spPr>
        <p:txBody>
          <a:bodyPr/>
          <a:lstStyle/>
          <a:p>
            <a:pPr eaLnBrk="1" hangingPunct="1"/>
            <a:r>
              <a:rPr lang="en-US" altLang="en-US" smtClean="0"/>
              <a:t>Exercise 12	</a:t>
            </a:r>
            <a:br>
              <a:rPr lang="en-US" altLang="en-US" smtClean="0"/>
            </a:br>
            <a:r>
              <a:rPr lang="en-US" altLang="en-US" sz="1800" smtClean="0">
                <a:solidFill>
                  <a:schemeClr val="tx1"/>
                </a:solidFill>
              </a:rPr>
              <a:t>(pg.18)</a:t>
            </a:r>
          </a:p>
        </p:txBody>
      </p:sp>
      <p:sp>
        <p:nvSpPr>
          <p:cNvPr id="1546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AA80E787-EECE-4D8B-892F-9880E4C0C94C}" type="slidenum">
              <a:rPr lang="en-US" altLang="en-US" sz="1400">
                <a:solidFill>
                  <a:schemeClr val="tx2"/>
                </a:solidFill>
              </a:rPr>
              <a:pPr/>
              <a:t>80</a:t>
            </a:fld>
            <a:endParaRPr lang="en-US" altLang="en-US" sz="1400">
              <a:solidFill>
                <a:schemeClr val="tx2"/>
              </a:solidFill>
            </a:endParaRPr>
          </a:p>
        </p:txBody>
      </p:sp>
      <p:pic>
        <p:nvPicPr>
          <p:cNvPr id="154628"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14538" y="1387475"/>
            <a:ext cx="5114925" cy="4937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tLang="en-US" smtClean="0"/>
              <a:t>Basic Needs Model</a:t>
            </a:r>
            <a:br>
              <a:rPr lang="en-US" altLang="en-US" smtClean="0"/>
            </a:br>
            <a:r>
              <a:rPr lang="en-US" altLang="en-US" sz="1800" smtClean="0">
                <a:solidFill>
                  <a:srgbClr val="335999"/>
                </a:solidFill>
              </a:rPr>
              <a:t>(pg. 15)</a:t>
            </a:r>
          </a:p>
        </p:txBody>
      </p:sp>
      <p:sp>
        <p:nvSpPr>
          <p:cNvPr id="155651" name="Rectangle 3"/>
          <p:cNvSpPr>
            <a:spLocks noGrp="1" noChangeArrowheads="1"/>
          </p:cNvSpPr>
          <p:nvPr>
            <p:ph sz="quarter" idx="1"/>
          </p:nvPr>
        </p:nvSpPr>
        <p:spPr>
          <a:xfrm>
            <a:off x="457200" y="1219200"/>
            <a:ext cx="8229600" cy="4937125"/>
          </a:xfrm>
        </p:spPr>
        <p:txBody>
          <a:bodyPr/>
          <a:lstStyle/>
          <a:p>
            <a:pPr eaLnBrk="1" hangingPunct="1"/>
            <a:r>
              <a:rPr lang="en-US" altLang="en-US" dirty="0" smtClean="0"/>
              <a:t>All behaviour is designed to meet a certain need.</a:t>
            </a:r>
          </a:p>
          <a:p>
            <a:pPr eaLnBrk="1" hangingPunct="1"/>
            <a:endParaRPr lang="en-US" altLang="en-US" dirty="0" smtClean="0"/>
          </a:p>
          <a:p>
            <a:pPr eaLnBrk="1" hangingPunct="1"/>
            <a:r>
              <a:rPr lang="en-US" altLang="en-US" dirty="0" smtClean="0"/>
              <a:t>These needs are met in a sequential/hierarchical manner.</a:t>
            </a:r>
          </a:p>
          <a:p>
            <a:pPr eaLnBrk="1" hangingPunct="1"/>
            <a:endParaRPr lang="en-US" altLang="en-US" dirty="0" smtClean="0"/>
          </a:p>
          <a:p>
            <a:pPr eaLnBrk="1" hangingPunct="1"/>
            <a:r>
              <a:rPr lang="en-US" altLang="en-US" dirty="0" smtClean="0"/>
              <a:t>All of these needs are “basic” to every human.</a:t>
            </a:r>
          </a:p>
          <a:p>
            <a:pPr eaLnBrk="1" hangingPunct="1"/>
            <a:endParaRPr lang="en-US" altLang="en-US" dirty="0" smtClean="0"/>
          </a:p>
          <a:p>
            <a:pPr eaLnBrk="1" hangingPunct="1"/>
            <a:r>
              <a:rPr lang="en-US" altLang="en-US" dirty="0" smtClean="0"/>
              <a:t>Violence may result from a threat to a basic need or an attempt to meet a basic need.</a:t>
            </a:r>
          </a:p>
        </p:txBody>
      </p:sp>
      <p:sp>
        <p:nvSpPr>
          <p:cNvPr id="1556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EAA2C38C-5BBF-4FAA-B591-ECF8517713E6}" type="slidenum">
              <a:rPr lang="en-US" altLang="en-US" sz="1400">
                <a:solidFill>
                  <a:schemeClr val="tx2"/>
                </a:solidFill>
              </a:rPr>
              <a:pPr/>
              <a:t>81</a:t>
            </a:fld>
            <a:endParaRPr lang="en-US" altLang="en-US" sz="1400">
              <a:solidFill>
                <a:schemeClr val="tx2"/>
              </a:solidFill>
            </a:endParaRPr>
          </a:p>
        </p:txBody>
      </p:sp>
    </p:spTree>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5"/>
          <p:cNvSpPr>
            <a:spLocks noGrp="1"/>
          </p:cNvSpPr>
          <p:nvPr>
            <p:ph type="title"/>
          </p:nvPr>
        </p:nvSpPr>
        <p:spPr/>
        <p:txBody>
          <a:bodyPr/>
          <a:lstStyle/>
          <a:p>
            <a:r>
              <a:rPr lang="en-US" altLang="en-US" dirty="0" smtClean="0"/>
              <a:t>Hierarchy of Needs</a:t>
            </a:r>
            <a:br>
              <a:rPr lang="en-US" altLang="en-US" dirty="0" smtClean="0"/>
            </a:br>
            <a:r>
              <a:rPr lang="en-US" altLang="en-US" sz="1800" dirty="0" smtClean="0">
                <a:solidFill>
                  <a:srgbClr val="335999"/>
                </a:solidFill>
              </a:rPr>
              <a:t>(pg. 15)</a:t>
            </a:r>
            <a:endParaRPr lang="en-US" altLang="en-US" dirty="0" smtClean="0"/>
          </a:p>
        </p:txBody>
      </p:sp>
      <p:sp>
        <p:nvSpPr>
          <p:cNvPr id="3" name="Content Placeholder 2"/>
          <p:cNvSpPr>
            <a:spLocks noGrp="1"/>
          </p:cNvSpPr>
          <p:nvPr>
            <p:ph sz="quarter" idx="1"/>
          </p:nvPr>
        </p:nvSpPr>
        <p:spPr>
          <a:xfrm>
            <a:off x="457200" y="1219200"/>
            <a:ext cx="4041648" cy="4800600"/>
          </a:xfrm>
        </p:spPr>
        <p:txBody>
          <a:bodyPr/>
          <a:lstStyle/>
          <a:p>
            <a:pPr marL="0" indent="0">
              <a:buNone/>
            </a:pPr>
            <a:r>
              <a:rPr lang="en-CA" sz="1800" b="1" dirty="0" smtClean="0"/>
              <a:t>Self-Actualization</a:t>
            </a:r>
            <a:r>
              <a:rPr lang="en-CA" sz="1800" dirty="0" smtClean="0"/>
              <a:t>: desire to be one’s best</a:t>
            </a:r>
          </a:p>
          <a:p>
            <a:pPr marL="0" indent="0">
              <a:buNone/>
            </a:pPr>
            <a:endParaRPr lang="en-CA" sz="1000" dirty="0"/>
          </a:p>
          <a:p>
            <a:pPr marL="0" indent="0">
              <a:buNone/>
            </a:pPr>
            <a:r>
              <a:rPr lang="en-CA" sz="1800" b="1" dirty="0" smtClean="0"/>
              <a:t>Self</a:t>
            </a:r>
            <a:r>
              <a:rPr lang="en-CA" sz="1800" dirty="0" smtClean="0"/>
              <a:t> </a:t>
            </a:r>
            <a:r>
              <a:rPr lang="en-CA" sz="1800" b="1" dirty="0" smtClean="0"/>
              <a:t>Esteem</a:t>
            </a:r>
            <a:r>
              <a:rPr lang="en-CA" sz="1800" dirty="0" smtClean="0"/>
              <a:t>: respect, recognition, strength, freedom</a:t>
            </a:r>
          </a:p>
          <a:p>
            <a:pPr marL="0" indent="0">
              <a:buNone/>
            </a:pPr>
            <a:endParaRPr lang="en-CA" sz="1000" dirty="0"/>
          </a:p>
          <a:p>
            <a:pPr marL="0" indent="0">
              <a:buNone/>
            </a:pPr>
            <a:r>
              <a:rPr lang="en-CA" sz="1800" b="1" dirty="0" smtClean="0"/>
              <a:t>Love</a:t>
            </a:r>
            <a:r>
              <a:rPr lang="en-CA" sz="1800" dirty="0" smtClean="0"/>
              <a:t>: friendship, intimacy, family, sense of connection</a:t>
            </a:r>
          </a:p>
          <a:p>
            <a:pPr marL="0" indent="0">
              <a:buNone/>
            </a:pPr>
            <a:endParaRPr lang="en-CA" sz="1000" dirty="0"/>
          </a:p>
          <a:p>
            <a:pPr marL="0" indent="0">
              <a:buNone/>
            </a:pPr>
            <a:r>
              <a:rPr lang="en-CA" sz="1800" b="1" dirty="0" smtClean="0"/>
              <a:t>Safety</a:t>
            </a:r>
            <a:r>
              <a:rPr lang="en-CA" sz="1800" dirty="0" smtClean="0"/>
              <a:t>: personal security, employment, resources, health, property</a:t>
            </a:r>
          </a:p>
          <a:p>
            <a:pPr marL="0" indent="0">
              <a:buNone/>
            </a:pPr>
            <a:endParaRPr lang="en-CA" sz="1000" dirty="0"/>
          </a:p>
          <a:p>
            <a:pPr marL="0" indent="0">
              <a:buNone/>
            </a:pPr>
            <a:r>
              <a:rPr lang="en-CA" sz="1800" b="1" dirty="0" smtClean="0"/>
              <a:t>Survival</a:t>
            </a:r>
            <a:r>
              <a:rPr lang="en-CA" sz="1800" dirty="0" smtClean="0"/>
              <a:t> </a:t>
            </a:r>
            <a:r>
              <a:rPr lang="en-CA" sz="1800" b="1" dirty="0" smtClean="0"/>
              <a:t>Needs</a:t>
            </a:r>
            <a:r>
              <a:rPr lang="en-CA" sz="1800" dirty="0" smtClean="0"/>
              <a:t>: air, water, food, shelter, sleep, clothing, reproduction</a:t>
            </a:r>
            <a:endParaRPr lang="en-CA" sz="1800" dirty="0"/>
          </a:p>
        </p:txBody>
      </p:sp>
      <p:sp>
        <p:nvSpPr>
          <p:cNvPr id="1576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A149EC5-D457-4224-ACD5-84C26F6A9AA4}" type="slidenum">
              <a:rPr lang="en-US" altLang="en-US" sz="1400">
                <a:solidFill>
                  <a:schemeClr val="tx2"/>
                </a:solidFill>
              </a:rPr>
              <a:pPr/>
              <a:t>82</a:t>
            </a:fld>
            <a:endParaRPr lang="en-US" altLang="en-US" sz="1400">
              <a:solidFill>
                <a:schemeClr val="tx2"/>
              </a:solidFill>
            </a:endParaRPr>
          </a:p>
        </p:txBody>
      </p:sp>
      <p:graphicFrame>
        <p:nvGraphicFramePr>
          <p:cNvPr id="8" name="Content Placeholder 7"/>
          <p:cNvGraphicFramePr>
            <a:graphicFrameLocks noGrp="1"/>
          </p:cNvGraphicFramePr>
          <p:nvPr>
            <p:ph sz="quarter" idx="2"/>
            <p:extLst>
              <p:ext uri="{D42A27DB-BD31-4B8C-83A1-F6EECF244321}">
                <p14:modId xmlns:p14="http://schemas.microsoft.com/office/powerpoint/2010/main" val="743945984"/>
              </p:ext>
            </p:extLst>
          </p:nvPr>
        </p:nvGraphicFramePr>
        <p:xfrm>
          <a:off x="4127500" y="1524000"/>
          <a:ext cx="4787900" cy="366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solidFill>
            <a:srgbClr val="FFCCFF"/>
          </a:solidFill>
        </p:spPr>
        <p:txBody>
          <a:bodyPr/>
          <a:lstStyle/>
          <a:p>
            <a:pPr eaLnBrk="1" hangingPunct="1"/>
            <a:r>
              <a:rPr lang="en-US" altLang="en-US" smtClean="0"/>
              <a:t>Exercise 13	</a:t>
            </a:r>
            <a:br>
              <a:rPr lang="en-US" altLang="en-US" smtClean="0"/>
            </a:br>
            <a:r>
              <a:rPr lang="en-US" altLang="en-US" sz="1800" smtClean="0"/>
              <a:t>(pg.19)</a:t>
            </a:r>
          </a:p>
        </p:txBody>
      </p:sp>
      <p:sp>
        <p:nvSpPr>
          <p:cNvPr id="1597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6ACCF6E8-8B26-49BF-9E02-DB20C8206B29}" type="slidenum">
              <a:rPr lang="en-US" altLang="en-US" sz="1400">
                <a:solidFill>
                  <a:schemeClr val="tx2"/>
                </a:solidFill>
              </a:rPr>
              <a:pPr/>
              <a:t>83</a:t>
            </a:fld>
            <a:endParaRPr lang="en-US" altLang="en-US" sz="1400">
              <a:solidFill>
                <a:schemeClr val="tx2"/>
              </a:solidFill>
            </a:endParaRPr>
          </a:p>
        </p:txBody>
      </p:sp>
      <p:pic>
        <p:nvPicPr>
          <p:cNvPr id="159748" name="Picture 5"/>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57200" y="1587500"/>
            <a:ext cx="8229600" cy="4200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en-US" smtClean="0"/>
              <a:t>Socio-cultural Model</a:t>
            </a:r>
            <a:br>
              <a:rPr lang="en-US" altLang="en-US" smtClean="0"/>
            </a:br>
            <a:r>
              <a:rPr lang="en-US" altLang="en-US" sz="1800" smtClean="0">
                <a:solidFill>
                  <a:srgbClr val="335999"/>
                </a:solidFill>
              </a:rPr>
              <a:t>(pg. 15)</a:t>
            </a:r>
          </a:p>
        </p:txBody>
      </p:sp>
      <p:sp>
        <p:nvSpPr>
          <p:cNvPr id="16179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DA3BDA1C-4A8B-45B0-B3C9-5D81542637CD}" type="slidenum">
              <a:rPr lang="en-US" altLang="en-US" sz="1400">
                <a:solidFill>
                  <a:schemeClr val="tx2"/>
                </a:solidFill>
              </a:rPr>
              <a:pPr/>
              <a:t>84</a:t>
            </a:fld>
            <a:endParaRPr lang="en-US" altLang="en-US" sz="1400">
              <a:solidFill>
                <a:schemeClr val="tx2"/>
              </a:solidFill>
            </a:endParaRPr>
          </a:p>
        </p:txBody>
      </p:sp>
      <p:sp>
        <p:nvSpPr>
          <p:cNvPr id="64516"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Aft>
                <a:spcPts val="0"/>
              </a:spcAft>
              <a:buFont typeface="Wingdings 3"/>
              <a:buChar char=""/>
              <a:defRPr/>
            </a:pPr>
            <a:r>
              <a:rPr lang="en-US" altLang="en-US" dirty="0" smtClean="0"/>
              <a:t>Assault is a result of social training.</a:t>
            </a:r>
          </a:p>
          <a:p>
            <a:pPr marL="0" indent="0" eaLnBrk="1" fontAlgn="auto" hangingPunct="1">
              <a:spcAft>
                <a:spcPts val="0"/>
              </a:spcAft>
              <a:buFont typeface="Wingdings 3"/>
              <a:buNone/>
              <a:defRPr/>
            </a:pPr>
            <a:endParaRPr lang="en-US" altLang="en-US" dirty="0" smtClean="0"/>
          </a:p>
          <a:p>
            <a:pPr marL="548640" lvl="1" indent="-274320" eaLnBrk="1" fontAlgn="auto" hangingPunct="1">
              <a:spcAft>
                <a:spcPts val="0"/>
              </a:spcAft>
              <a:buFont typeface="Wingdings 3"/>
              <a:buChar char=""/>
              <a:defRPr/>
            </a:pPr>
            <a:r>
              <a:rPr lang="en-US" altLang="en-US" dirty="0" smtClean="0"/>
              <a:t>Social training: some cultures encourage aggression as a form of communication while some do not.</a:t>
            </a:r>
          </a:p>
          <a:p>
            <a:pPr marL="274320" lvl="1" indent="0" eaLnBrk="1" fontAlgn="auto" hangingPunct="1">
              <a:spcAft>
                <a:spcPts val="0"/>
              </a:spcAft>
              <a:buFont typeface="Wingdings 3"/>
              <a:buNone/>
              <a:defRPr/>
            </a:pPr>
            <a:endParaRPr lang="en-US" altLang="en-US" dirty="0" smtClean="0"/>
          </a:p>
          <a:p>
            <a:pPr marL="548640" lvl="1" indent="-274320" eaLnBrk="1" fontAlgn="auto" hangingPunct="1">
              <a:spcAft>
                <a:spcPts val="0"/>
              </a:spcAft>
              <a:buFont typeface="Wingdings 3"/>
              <a:buChar char=""/>
              <a:defRPr/>
            </a:pPr>
            <a:r>
              <a:rPr lang="en-US" altLang="en-US" dirty="0" smtClean="0"/>
              <a:t>Social settings: traditional sites for “brawls” which cause little concern for the surrounding community while other communities do not tolerate this.</a:t>
            </a:r>
          </a:p>
        </p:txBody>
      </p:sp>
    </p:spTree>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solidFill>
            <a:srgbClr val="FFCCFF"/>
          </a:solidFill>
        </p:spPr>
        <p:txBody>
          <a:bodyPr/>
          <a:lstStyle/>
          <a:p>
            <a:pPr eaLnBrk="1" hangingPunct="1"/>
            <a:r>
              <a:rPr lang="en-US" altLang="en-US" smtClean="0"/>
              <a:t>Exercise 14</a:t>
            </a:r>
            <a:br>
              <a:rPr lang="en-US" altLang="en-US" smtClean="0"/>
            </a:br>
            <a:r>
              <a:rPr lang="en-US" altLang="en-US" sz="1800" smtClean="0">
                <a:solidFill>
                  <a:schemeClr val="tx1"/>
                </a:solidFill>
              </a:rPr>
              <a:t>(pg. 20)</a:t>
            </a:r>
          </a:p>
        </p:txBody>
      </p:sp>
      <p:sp>
        <p:nvSpPr>
          <p:cNvPr id="16281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C9CC787C-CA2D-4C01-B1C8-27C16B3DAAA5}" type="slidenum">
              <a:rPr lang="en-US" altLang="en-US" sz="1400">
                <a:solidFill>
                  <a:schemeClr val="tx2"/>
                </a:solidFill>
              </a:rPr>
              <a:pPr/>
              <a:t>85</a:t>
            </a:fld>
            <a:endParaRPr lang="en-US" altLang="en-US" sz="1400">
              <a:solidFill>
                <a:schemeClr val="tx2"/>
              </a:solidFill>
            </a:endParaRPr>
          </a:p>
        </p:txBody>
      </p:sp>
      <p:pic>
        <p:nvPicPr>
          <p:cNvPr id="162820"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887538" y="1219200"/>
            <a:ext cx="5368925" cy="4937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en-US" smtClean="0"/>
              <a:t>Common Knowledge Model</a:t>
            </a:r>
            <a:br>
              <a:rPr lang="en-US" altLang="en-US" smtClean="0"/>
            </a:br>
            <a:r>
              <a:rPr lang="en-US" altLang="en-US" sz="1800" smtClean="0">
                <a:solidFill>
                  <a:srgbClr val="335999"/>
                </a:solidFill>
              </a:rPr>
              <a:t>(pg. 16)</a:t>
            </a:r>
          </a:p>
        </p:txBody>
      </p:sp>
      <p:sp>
        <p:nvSpPr>
          <p:cNvPr id="16384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6CE734E8-A88C-438D-A3EA-8377E74B69B5}" type="slidenum">
              <a:rPr lang="en-US" altLang="en-US" sz="1400">
                <a:solidFill>
                  <a:schemeClr val="tx2"/>
                </a:solidFill>
              </a:rPr>
              <a:pPr/>
              <a:t>86</a:t>
            </a:fld>
            <a:endParaRPr lang="en-US" altLang="en-US" sz="1400">
              <a:solidFill>
                <a:schemeClr val="tx2"/>
              </a:solidFill>
            </a:endParaRPr>
          </a:p>
        </p:txBody>
      </p:sp>
      <p:sp>
        <p:nvSpPr>
          <p:cNvPr id="163844" name="Rectangle 3"/>
          <p:cNvSpPr>
            <a:spLocks noGrp="1" noChangeArrowheads="1"/>
          </p:cNvSpPr>
          <p:nvPr>
            <p:ph sz="quarter" idx="1"/>
          </p:nvPr>
        </p:nvSpPr>
        <p:spPr>
          <a:xfrm>
            <a:off x="457200" y="1219200"/>
            <a:ext cx="8229600" cy="4937125"/>
          </a:xfrm>
        </p:spPr>
        <p:txBody>
          <a:bodyPr/>
          <a:lstStyle/>
          <a:p>
            <a:pPr eaLnBrk="1" hangingPunct="1"/>
            <a:r>
              <a:rPr lang="en-US" altLang="en-US" dirty="0" smtClean="0"/>
              <a:t>4 basic reasons why people threaten and injure themselves or others:</a:t>
            </a:r>
          </a:p>
          <a:p>
            <a:pPr lvl="1" eaLnBrk="1" hangingPunct="1"/>
            <a:r>
              <a:rPr lang="en-US" altLang="en-US" dirty="0" smtClean="0"/>
              <a:t>Fear</a:t>
            </a:r>
          </a:p>
          <a:p>
            <a:pPr lvl="1" eaLnBrk="1" hangingPunct="1"/>
            <a:r>
              <a:rPr lang="en-US" altLang="en-US" dirty="0" smtClean="0"/>
              <a:t>Frustration</a:t>
            </a:r>
          </a:p>
          <a:p>
            <a:pPr lvl="1" eaLnBrk="1" hangingPunct="1"/>
            <a:r>
              <a:rPr lang="en-US" altLang="en-US" dirty="0" smtClean="0"/>
              <a:t>Manipulation</a:t>
            </a:r>
          </a:p>
          <a:p>
            <a:pPr lvl="1" eaLnBrk="1" hangingPunct="1"/>
            <a:r>
              <a:rPr lang="en-US" altLang="en-US" dirty="0" smtClean="0"/>
              <a:t>Intimidation</a:t>
            </a:r>
          </a:p>
          <a:p>
            <a:pPr eaLnBrk="1" hangingPunct="1"/>
            <a:endParaRPr lang="en-US" altLang="en-US" dirty="0" smtClean="0"/>
          </a:p>
          <a:p>
            <a:pPr eaLnBrk="1" hangingPunct="1"/>
            <a:r>
              <a:rPr lang="en-US" altLang="en-US" dirty="0" smtClean="0"/>
              <a:t>Common Knowledge Flowsheet is on page 29/30.</a:t>
            </a:r>
          </a:p>
        </p:txBody>
      </p:sp>
    </p:spTree>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tLang="en-US" smtClean="0"/>
              <a:t>Common Knowledge Model</a:t>
            </a:r>
            <a:br>
              <a:rPr lang="en-US" altLang="en-US" smtClean="0"/>
            </a:br>
            <a:r>
              <a:rPr lang="en-US" altLang="en-US" sz="1800" smtClean="0">
                <a:solidFill>
                  <a:srgbClr val="335999"/>
                </a:solidFill>
              </a:rPr>
              <a:t>(pg. 17)</a:t>
            </a:r>
          </a:p>
        </p:txBody>
      </p:sp>
      <p:sp>
        <p:nvSpPr>
          <p:cNvPr id="1648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E964836-B29F-4C4F-B366-FE7E3052A9D6}" type="slidenum">
              <a:rPr lang="en-US" altLang="en-US" sz="1400">
                <a:solidFill>
                  <a:schemeClr val="tx2"/>
                </a:solidFill>
              </a:rPr>
              <a:pPr/>
              <a:t>87</a:t>
            </a:fld>
            <a:endParaRPr lang="en-US" altLang="en-US" sz="1400">
              <a:solidFill>
                <a:schemeClr val="tx2"/>
              </a:solidFill>
            </a:endParaRPr>
          </a:p>
        </p:txBody>
      </p:sp>
      <p:pic>
        <p:nvPicPr>
          <p:cNvPr id="16486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38200" y="1219200"/>
            <a:ext cx="7194550" cy="5130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2480283">
            <a:off x="193159" y="2069802"/>
            <a:ext cx="2032056" cy="990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Behaviour</a:t>
            </a:r>
            <a:endParaRPr lang="en-CA" dirty="0"/>
          </a:p>
        </p:txBody>
      </p:sp>
      <p:sp>
        <p:nvSpPr>
          <p:cNvPr id="3" name="Left Arrow 2"/>
          <p:cNvSpPr/>
          <p:nvPr/>
        </p:nvSpPr>
        <p:spPr>
          <a:xfrm rot="19077420">
            <a:off x="6587039" y="2028829"/>
            <a:ext cx="2034000" cy="990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Behaviour</a:t>
            </a:r>
            <a:endParaRPr lang="en-CA" dirty="0"/>
          </a:p>
        </p:txBody>
      </p:sp>
    </p:spTree>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smtClean="0"/>
              <a:t>Fear</a:t>
            </a:r>
            <a:br>
              <a:rPr lang="en-US" altLang="en-US" smtClean="0"/>
            </a:br>
            <a:r>
              <a:rPr lang="en-US" altLang="en-US" sz="1800" smtClean="0">
                <a:solidFill>
                  <a:srgbClr val="335999"/>
                </a:solidFill>
              </a:rPr>
              <a:t>(pg. 17)</a:t>
            </a:r>
          </a:p>
        </p:txBody>
      </p:sp>
      <p:sp>
        <p:nvSpPr>
          <p:cNvPr id="16589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E034D603-9305-4CD8-B910-964E49EE52D6}" type="slidenum">
              <a:rPr lang="en-US" altLang="en-US" sz="1400">
                <a:solidFill>
                  <a:schemeClr val="tx2"/>
                </a:solidFill>
              </a:rPr>
              <a:pPr/>
              <a:t>88</a:t>
            </a:fld>
            <a:endParaRPr lang="en-US" altLang="en-US" sz="1400">
              <a:solidFill>
                <a:schemeClr val="tx2"/>
              </a:solidFill>
            </a:endParaRPr>
          </a:p>
        </p:txBody>
      </p:sp>
      <p:graphicFrame>
        <p:nvGraphicFramePr>
          <p:cNvPr id="2" name="Content Placeholder 1"/>
          <p:cNvGraphicFramePr>
            <a:graphicFrameLocks noGrp="1"/>
          </p:cNvGraphicFramePr>
          <p:nvPr>
            <p:ph sz="quarter" idx="1"/>
          </p:nvPr>
        </p:nvGraphicFramePr>
        <p:xfrm>
          <a:off x="457200" y="1219200"/>
          <a:ext cx="8229600" cy="4124392"/>
        </p:xfrm>
        <a:graphic>
          <a:graphicData uri="http://schemas.openxmlformats.org/drawingml/2006/table">
            <a:tbl>
              <a:tblPr firstRow="1" bandRow="1">
                <a:tableStyleId>{6E25E649-3F16-4E02-A733-19D2CDBF48F0}</a:tableStyleId>
              </a:tblPr>
              <a:tblGrid>
                <a:gridCol w="2057400"/>
                <a:gridCol w="2057400"/>
                <a:gridCol w="2057400"/>
                <a:gridCol w="2057400"/>
              </a:tblGrid>
              <a:tr h="370587">
                <a:tc>
                  <a:txBody>
                    <a:bodyPr/>
                    <a:lstStyle/>
                    <a:p>
                      <a:r>
                        <a:rPr lang="en-US" sz="1800" dirty="0" smtClean="0"/>
                        <a:t>FEAR</a:t>
                      </a:r>
                      <a:endParaRPr lang="en-US" sz="1800" dirty="0"/>
                    </a:p>
                  </a:txBody>
                  <a:tcPr marT="45689" marB="45689"/>
                </a:tc>
                <a:tc gridSpan="3">
                  <a:txBody>
                    <a:bodyPr/>
                    <a:lstStyle/>
                    <a:p>
                      <a:r>
                        <a:rPr lang="en-US" sz="1800" dirty="0" smtClean="0"/>
                        <a:t>Signs</a:t>
                      </a:r>
                      <a:r>
                        <a:rPr lang="en-US" sz="1800" baseline="0" dirty="0" smtClean="0"/>
                        <a:t> of Impending Aggression</a:t>
                      </a:r>
                      <a:endParaRPr lang="en-US" sz="1800" dirty="0"/>
                    </a:p>
                  </a:txBody>
                  <a:tcPr marT="45689" marB="45689"/>
                </a:tc>
                <a:tc hMerge="1">
                  <a:txBody>
                    <a:bodyPr/>
                    <a:lstStyle/>
                    <a:p>
                      <a:endParaRPr lang="en-US" dirty="0"/>
                    </a:p>
                  </a:txBody>
                  <a:tcPr/>
                </a:tc>
                <a:tc hMerge="1">
                  <a:txBody>
                    <a:bodyPr/>
                    <a:lstStyle/>
                    <a:p>
                      <a:endParaRPr lang="en-US" dirty="0"/>
                    </a:p>
                  </a:txBody>
                  <a:tcPr/>
                </a:tc>
              </a:tr>
              <a:tr h="370587">
                <a:tc>
                  <a:txBody>
                    <a:bodyPr/>
                    <a:lstStyle/>
                    <a:p>
                      <a:r>
                        <a:rPr lang="en-US" sz="1800" dirty="0" smtClean="0"/>
                        <a:t>Motive</a:t>
                      </a:r>
                      <a:endParaRPr lang="en-US" sz="1800" dirty="0"/>
                    </a:p>
                  </a:txBody>
                  <a:tcPr marT="45689" marB="45689"/>
                </a:tc>
                <a:tc>
                  <a:txBody>
                    <a:bodyPr/>
                    <a:lstStyle/>
                    <a:p>
                      <a:r>
                        <a:rPr lang="en-US" sz="1800" dirty="0" smtClean="0"/>
                        <a:t>Visual</a:t>
                      </a:r>
                      <a:endParaRPr lang="en-US" sz="1800" dirty="0"/>
                    </a:p>
                  </a:txBody>
                  <a:tcPr marT="45689" marB="45689"/>
                </a:tc>
                <a:tc>
                  <a:txBody>
                    <a:bodyPr/>
                    <a:lstStyle/>
                    <a:p>
                      <a:r>
                        <a:rPr lang="en-US" sz="1800" dirty="0" smtClean="0"/>
                        <a:t>Auditory</a:t>
                      </a:r>
                      <a:endParaRPr lang="en-US" sz="1800" dirty="0"/>
                    </a:p>
                  </a:txBody>
                  <a:tcPr marT="45689" marB="45689"/>
                </a:tc>
                <a:tc>
                  <a:txBody>
                    <a:bodyPr/>
                    <a:lstStyle/>
                    <a:p>
                      <a:r>
                        <a:rPr lang="en-US" sz="1800" dirty="0" smtClean="0"/>
                        <a:t>History</a:t>
                      </a:r>
                      <a:endParaRPr lang="en-US" sz="1800" dirty="0"/>
                    </a:p>
                  </a:txBody>
                  <a:tcPr marT="45689" marB="45689"/>
                </a:tc>
              </a:tr>
              <a:tr h="3383150">
                <a:tc>
                  <a:txBody>
                    <a:bodyPr/>
                    <a:lstStyle/>
                    <a:p>
                      <a:r>
                        <a:rPr lang="en-US" sz="1800" dirty="0" smtClean="0"/>
                        <a:t>Irrational need to escape, defend against or eliminate a perceived threat.</a:t>
                      </a:r>
                    </a:p>
                    <a:p>
                      <a:endParaRPr lang="en-US" sz="1800" dirty="0"/>
                    </a:p>
                  </a:txBody>
                  <a:tcPr marT="45689" marB="45689"/>
                </a:tc>
                <a:tc>
                  <a:txBody>
                    <a:bodyPr/>
                    <a:lstStyle/>
                    <a:p>
                      <a:r>
                        <a:rPr lang="en-US" altLang="en-US" sz="1800" dirty="0" smtClean="0"/>
                        <a:t>Posture</a:t>
                      </a:r>
                    </a:p>
                    <a:p>
                      <a:pPr lvl="1"/>
                      <a:r>
                        <a:rPr lang="en-US" altLang="en-US" sz="1800" dirty="0" smtClean="0"/>
                        <a:t>Tense, prepared to defend, hide or run</a:t>
                      </a:r>
                    </a:p>
                    <a:p>
                      <a:endParaRPr lang="en-US" altLang="en-US" sz="1800" dirty="0" smtClean="0"/>
                    </a:p>
                    <a:p>
                      <a:r>
                        <a:rPr lang="en-US" altLang="en-US" sz="1800" dirty="0" smtClean="0"/>
                        <a:t>Skin Colour</a:t>
                      </a:r>
                    </a:p>
                    <a:p>
                      <a:pPr lvl="1"/>
                      <a:r>
                        <a:rPr lang="en-US" altLang="en-US" sz="1800" dirty="0" smtClean="0"/>
                        <a:t>Pale or ashen </a:t>
                      </a:r>
                    </a:p>
                    <a:p>
                      <a:pPr lvl="1"/>
                      <a:endParaRPr lang="en-US" altLang="en-US" sz="1800" dirty="0" smtClean="0"/>
                    </a:p>
                    <a:p>
                      <a:r>
                        <a:rPr lang="en-US" altLang="en-US" sz="1800" dirty="0" smtClean="0"/>
                        <a:t>Facial Expression</a:t>
                      </a:r>
                    </a:p>
                    <a:p>
                      <a:pPr lvl="1"/>
                      <a:r>
                        <a:rPr lang="en-US" altLang="en-US" sz="1800" dirty="0" smtClean="0"/>
                        <a:t>Wide-eyed or fearful</a:t>
                      </a:r>
                    </a:p>
                  </a:txBody>
                  <a:tcPr marT="45689" marB="45689"/>
                </a:tc>
                <a:tc>
                  <a:txBody>
                    <a:bodyPr/>
                    <a:lstStyle/>
                    <a:p>
                      <a:r>
                        <a:rPr lang="en-US" altLang="en-US" sz="1800" dirty="0" smtClean="0"/>
                        <a:t>Voice quality</a:t>
                      </a:r>
                    </a:p>
                    <a:p>
                      <a:pPr lvl="1"/>
                      <a:r>
                        <a:rPr lang="en-US" altLang="en-US" sz="1800" dirty="0" smtClean="0"/>
                        <a:t>Whining, pleading</a:t>
                      </a:r>
                    </a:p>
                    <a:p>
                      <a:pPr lvl="1"/>
                      <a:r>
                        <a:rPr lang="en-US" altLang="en-US" sz="1800" dirty="0" smtClean="0"/>
                        <a:t>Nothing</a:t>
                      </a:r>
                    </a:p>
                    <a:p>
                      <a:endParaRPr lang="en-US" altLang="en-US" sz="1800" dirty="0" smtClean="0"/>
                    </a:p>
                    <a:p>
                      <a:r>
                        <a:rPr lang="en-US" altLang="en-US" sz="1800" dirty="0" smtClean="0"/>
                        <a:t>Breathing</a:t>
                      </a:r>
                    </a:p>
                    <a:p>
                      <a:pPr lvl="1"/>
                      <a:r>
                        <a:rPr lang="en-US" altLang="en-US" sz="1800" dirty="0" smtClean="0"/>
                        <a:t>Rapid, shallow, irregular</a:t>
                      </a:r>
                    </a:p>
                    <a:p>
                      <a:endParaRPr lang="en-US" sz="1800" dirty="0"/>
                    </a:p>
                  </a:txBody>
                  <a:tcPr marT="45689" marB="45689"/>
                </a:tc>
                <a:tc>
                  <a:txBody>
                    <a:bodyPr/>
                    <a:lstStyle/>
                    <a:p>
                      <a:r>
                        <a:rPr lang="en-US" altLang="en-US" sz="1800" dirty="0" smtClean="0"/>
                        <a:t>Withdrawal and victimization</a:t>
                      </a:r>
                    </a:p>
                    <a:p>
                      <a:endParaRPr lang="en-US" altLang="en-US" sz="1800" dirty="0" smtClean="0"/>
                    </a:p>
                    <a:p>
                      <a:r>
                        <a:rPr lang="en-US" altLang="en-US" sz="1800" dirty="0" smtClean="0"/>
                        <a:t>Aggressive outbursts</a:t>
                      </a:r>
                    </a:p>
                    <a:p>
                      <a:endParaRPr lang="en-US" sz="1800" dirty="0"/>
                    </a:p>
                  </a:txBody>
                  <a:tcPr marT="45689" marB="45689"/>
                </a:tc>
              </a:tr>
            </a:tbl>
          </a:graphicData>
        </a:graphic>
      </p:graphicFrame>
    </p:spTree>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altLang="en-US" smtClean="0"/>
              <a:t>Frustration</a:t>
            </a:r>
            <a:br>
              <a:rPr lang="en-US" altLang="en-US" smtClean="0"/>
            </a:br>
            <a:r>
              <a:rPr lang="en-US" altLang="en-US" sz="1800" smtClean="0">
                <a:solidFill>
                  <a:srgbClr val="335999"/>
                </a:solidFill>
              </a:rPr>
              <a:t>(pg. 17)</a:t>
            </a:r>
          </a:p>
        </p:txBody>
      </p:sp>
      <p:sp>
        <p:nvSpPr>
          <p:cNvPr id="1669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BBA14631-0A3D-4851-B115-B2758576DB39}" type="slidenum">
              <a:rPr lang="en-US" altLang="en-US" sz="1400">
                <a:solidFill>
                  <a:schemeClr val="tx2"/>
                </a:solidFill>
              </a:rPr>
              <a:pPr/>
              <a:t>89</a:t>
            </a:fld>
            <a:endParaRPr lang="en-US" altLang="en-US" sz="1400">
              <a:solidFill>
                <a:schemeClr val="tx2"/>
              </a:solidFill>
            </a:endParaRPr>
          </a:p>
        </p:txBody>
      </p:sp>
      <p:graphicFrame>
        <p:nvGraphicFramePr>
          <p:cNvPr id="2" name="Content Placeholder 1"/>
          <p:cNvGraphicFramePr>
            <a:graphicFrameLocks noGrp="1"/>
          </p:cNvGraphicFramePr>
          <p:nvPr>
            <p:ph sz="quarter" idx="1"/>
          </p:nvPr>
        </p:nvGraphicFramePr>
        <p:xfrm>
          <a:off x="457200" y="1219200"/>
          <a:ext cx="8229600" cy="4398962"/>
        </p:xfrm>
        <a:graphic>
          <a:graphicData uri="http://schemas.openxmlformats.org/drawingml/2006/table">
            <a:tbl>
              <a:tblPr firstRow="1" bandRow="1">
                <a:tableStyleId>{6E25E649-3F16-4E02-A733-19D2CDBF48F0}</a:tableStyleId>
              </a:tblPr>
              <a:tblGrid>
                <a:gridCol w="2057400"/>
                <a:gridCol w="2057400"/>
                <a:gridCol w="2057400"/>
                <a:gridCol w="2057400"/>
              </a:tblGrid>
              <a:tr h="348955">
                <a:tc>
                  <a:txBody>
                    <a:bodyPr/>
                    <a:lstStyle/>
                    <a:p>
                      <a:r>
                        <a:rPr lang="en-US" sz="1700" dirty="0" smtClean="0"/>
                        <a:t>FRUSTRATION</a:t>
                      </a:r>
                      <a:endParaRPr lang="en-US" sz="1700" dirty="0"/>
                    </a:p>
                  </a:txBody>
                  <a:tcPr marT="43022" marB="43022"/>
                </a:tc>
                <a:tc gridSpan="3">
                  <a:txBody>
                    <a:bodyPr/>
                    <a:lstStyle/>
                    <a:p>
                      <a:r>
                        <a:rPr lang="en-US" sz="1700" dirty="0" smtClean="0"/>
                        <a:t>Signs</a:t>
                      </a:r>
                      <a:r>
                        <a:rPr lang="en-US" sz="1700" baseline="0" dirty="0" smtClean="0"/>
                        <a:t> of Impending Aggression</a:t>
                      </a:r>
                      <a:endParaRPr lang="en-US" sz="1700" dirty="0"/>
                    </a:p>
                  </a:txBody>
                  <a:tcPr marT="43022" marB="43022"/>
                </a:tc>
                <a:tc hMerge="1">
                  <a:txBody>
                    <a:bodyPr/>
                    <a:lstStyle/>
                    <a:p>
                      <a:endParaRPr lang="en-US" dirty="0"/>
                    </a:p>
                  </a:txBody>
                  <a:tcPr/>
                </a:tc>
                <a:tc hMerge="1">
                  <a:txBody>
                    <a:bodyPr/>
                    <a:lstStyle/>
                    <a:p>
                      <a:endParaRPr lang="en-US" dirty="0"/>
                    </a:p>
                  </a:txBody>
                  <a:tcPr/>
                </a:tc>
              </a:tr>
              <a:tr h="348955">
                <a:tc>
                  <a:txBody>
                    <a:bodyPr/>
                    <a:lstStyle/>
                    <a:p>
                      <a:r>
                        <a:rPr lang="en-US" sz="1700" dirty="0" smtClean="0"/>
                        <a:t>Motive</a:t>
                      </a:r>
                      <a:endParaRPr lang="en-US" sz="1700" dirty="0"/>
                    </a:p>
                  </a:txBody>
                  <a:tcPr marT="43022" marB="43022"/>
                </a:tc>
                <a:tc>
                  <a:txBody>
                    <a:bodyPr/>
                    <a:lstStyle/>
                    <a:p>
                      <a:r>
                        <a:rPr lang="en-US" sz="1700" dirty="0" smtClean="0"/>
                        <a:t>Visual</a:t>
                      </a:r>
                      <a:endParaRPr lang="en-US" sz="1700" dirty="0"/>
                    </a:p>
                  </a:txBody>
                  <a:tcPr marT="43022" marB="43022"/>
                </a:tc>
                <a:tc>
                  <a:txBody>
                    <a:bodyPr/>
                    <a:lstStyle/>
                    <a:p>
                      <a:r>
                        <a:rPr lang="en-US" sz="1700" dirty="0" smtClean="0"/>
                        <a:t>Auditory</a:t>
                      </a:r>
                      <a:endParaRPr lang="en-US" sz="1700" dirty="0"/>
                    </a:p>
                  </a:txBody>
                  <a:tcPr marT="43022" marB="43022"/>
                </a:tc>
                <a:tc>
                  <a:txBody>
                    <a:bodyPr/>
                    <a:lstStyle/>
                    <a:p>
                      <a:r>
                        <a:rPr lang="en-US" sz="1700" dirty="0" smtClean="0"/>
                        <a:t>History</a:t>
                      </a:r>
                      <a:endParaRPr lang="en-US" sz="1700" dirty="0"/>
                    </a:p>
                  </a:txBody>
                  <a:tcPr marT="43022" marB="43022"/>
                </a:tc>
              </a:tr>
              <a:tr h="3701052">
                <a:tc>
                  <a:txBody>
                    <a:bodyPr/>
                    <a:lstStyle/>
                    <a:p>
                      <a:r>
                        <a:rPr lang="en-US" altLang="en-US" sz="1700" dirty="0" smtClean="0"/>
                        <a:t>Irrational need to express frustration in a physically destructive manner.</a:t>
                      </a:r>
                    </a:p>
                    <a:p>
                      <a:endParaRPr lang="en-US" sz="1700" dirty="0"/>
                    </a:p>
                  </a:txBody>
                  <a:tcPr marT="43022" marB="43022"/>
                </a:tc>
                <a:tc>
                  <a:txBody>
                    <a:bodyPr/>
                    <a:lstStyle/>
                    <a:p>
                      <a:r>
                        <a:rPr lang="en-US" altLang="en-US" sz="1700" dirty="0" smtClean="0"/>
                        <a:t>Posture</a:t>
                      </a:r>
                    </a:p>
                    <a:p>
                      <a:pPr lvl="1"/>
                      <a:r>
                        <a:rPr lang="en-US" altLang="en-US" sz="1700" dirty="0" smtClean="0"/>
                        <a:t>Tense and prepared to assault</a:t>
                      </a:r>
                    </a:p>
                    <a:p>
                      <a:endParaRPr lang="en-US" altLang="en-US" sz="1700" dirty="0" smtClean="0"/>
                    </a:p>
                    <a:p>
                      <a:r>
                        <a:rPr lang="en-US" altLang="en-US" sz="1700" dirty="0" smtClean="0"/>
                        <a:t>Skin Colour</a:t>
                      </a:r>
                    </a:p>
                    <a:p>
                      <a:pPr lvl="1"/>
                      <a:r>
                        <a:rPr lang="en-US" altLang="en-US" sz="1700" dirty="0" smtClean="0"/>
                        <a:t>Tones of purple, red or red blotches</a:t>
                      </a:r>
                    </a:p>
                    <a:p>
                      <a:pPr lvl="1"/>
                      <a:endParaRPr lang="en-US" altLang="en-US" sz="1700" dirty="0" smtClean="0"/>
                    </a:p>
                    <a:p>
                      <a:r>
                        <a:rPr lang="en-US" altLang="en-US" sz="1700" dirty="0" smtClean="0"/>
                        <a:t>Facial Expression</a:t>
                      </a:r>
                    </a:p>
                    <a:p>
                      <a:pPr lvl="1"/>
                      <a:r>
                        <a:rPr lang="en-US" altLang="en-US" sz="1700" dirty="0" smtClean="0"/>
                        <a:t>Tense, focused and angry</a:t>
                      </a:r>
                    </a:p>
                  </a:txBody>
                  <a:tcPr marT="43022" marB="43022"/>
                </a:tc>
                <a:tc>
                  <a:txBody>
                    <a:bodyPr/>
                    <a:lstStyle/>
                    <a:p>
                      <a:r>
                        <a:rPr lang="en-US" altLang="en-US" sz="1700" dirty="0" smtClean="0"/>
                        <a:t>Voice quality</a:t>
                      </a:r>
                    </a:p>
                    <a:p>
                      <a:pPr lvl="1"/>
                      <a:r>
                        <a:rPr lang="en-US" altLang="en-US" sz="1700" dirty="0" smtClean="0"/>
                        <a:t>Menacing, aggressive, loud</a:t>
                      </a:r>
                    </a:p>
                    <a:p>
                      <a:pPr lvl="1"/>
                      <a:endParaRPr lang="en-US" altLang="en-US" sz="1700" dirty="0" smtClean="0"/>
                    </a:p>
                    <a:p>
                      <a:r>
                        <a:rPr lang="en-US" altLang="en-US" sz="1700" dirty="0" smtClean="0"/>
                        <a:t>Breathing</a:t>
                      </a:r>
                    </a:p>
                    <a:p>
                      <a:pPr lvl="1"/>
                      <a:r>
                        <a:rPr lang="en-US" altLang="en-US" sz="1700" dirty="0" smtClean="0"/>
                        <a:t>Loud, deep, long and heavy</a:t>
                      </a:r>
                    </a:p>
                    <a:p>
                      <a:endParaRPr lang="en-US" sz="1700" dirty="0"/>
                    </a:p>
                  </a:txBody>
                  <a:tcPr marT="43022" marB="43022"/>
                </a:tc>
                <a:tc>
                  <a:txBody>
                    <a:bodyPr/>
                    <a:lstStyle/>
                    <a:p>
                      <a:r>
                        <a:rPr lang="en-US" altLang="en-US" sz="1700" dirty="0" smtClean="0"/>
                        <a:t>Low frustration tolerance coupled with impulsive</a:t>
                      </a:r>
                      <a:r>
                        <a:rPr lang="en-US" altLang="en-US" sz="1700" baseline="0" dirty="0" smtClean="0"/>
                        <a:t> assault and battery.</a:t>
                      </a:r>
                      <a:endParaRPr lang="en-US" altLang="en-US" sz="1700" dirty="0" smtClean="0"/>
                    </a:p>
                  </a:txBody>
                  <a:tcPr marT="43022" marB="43022"/>
                </a:tc>
              </a:tr>
            </a:tbl>
          </a:graphicData>
        </a:graphic>
      </p:graphicFrame>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PART Program</a:t>
            </a:r>
          </a:p>
        </p:txBody>
      </p:sp>
      <p:sp>
        <p:nvSpPr>
          <p:cNvPr id="3686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0D6B0CBA-476C-4D73-AB97-C6A063FCE962}" type="slidenum">
              <a:rPr lang="en-US" altLang="en-US" sz="1400">
                <a:solidFill>
                  <a:schemeClr val="tx2"/>
                </a:solidFill>
              </a:rPr>
              <a:pPr/>
              <a:t>9</a:t>
            </a:fld>
            <a:endParaRPr lang="en-US" altLang="en-US" sz="1400">
              <a:solidFill>
                <a:schemeClr val="tx2"/>
              </a:solidFill>
            </a:endParaRPr>
          </a:p>
        </p:txBody>
      </p:sp>
      <p:sp>
        <p:nvSpPr>
          <p:cNvPr id="4" name="Content Placeholder 3"/>
          <p:cNvSpPr>
            <a:spLocks noGrp="1"/>
          </p:cNvSpPr>
          <p:nvPr>
            <p:ph sz="quarter" idx="1"/>
          </p:nvPr>
        </p:nvSpPr>
        <p:spPr>
          <a:xfrm>
            <a:off x="457200" y="1219200"/>
            <a:ext cx="8229600" cy="4937125"/>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dirty="0" smtClean="0"/>
              <a:t>The PART program consists of three levels:</a:t>
            </a:r>
          </a:p>
          <a:p>
            <a:pPr marL="548640" lvl="1" indent="-274320" eaLnBrk="1" fontAlgn="auto" hangingPunct="1">
              <a:spcBef>
                <a:spcPts val="370"/>
              </a:spcBef>
              <a:spcAft>
                <a:spcPts val="0"/>
              </a:spcAft>
              <a:buFont typeface="Wingdings 2"/>
              <a:buChar char=""/>
              <a:defRPr/>
            </a:pPr>
            <a:r>
              <a:rPr lang="en-US" dirty="0" smtClean="0"/>
              <a:t>Basic: communication and response</a:t>
            </a:r>
          </a:p>
          <a:p>
            <a:pPr marL="548640" lvl="1" indent="-274320" eaLnBrk="1" fontAlgn="auto" hangingPunct="1">
              <a:spcBef>
                <a:spcPts val="370"/>
              </a:spcBef>
              <a:spcAft>
                <a:spcPts val="0"/>
              </a:spcAft>
              <a:buFont typeface="Wingdings 2"/>
              <a:buChar char=""/>
              <a:defRPr/>
            </a:pPr>
            <a:r>
              <a:rPr lang="en-US" dirty="0" smtClean="0"/>
              <a:t>Intermediate: breakaway and evasion</a:t>
            </a:r>
          </a:p>
          <a:p>
            <a:pPr marL="548640" lvl="1" indent="-274320" eaLnBrk="1" fontAlgn="auto" hangingPunct="1">
              <a:spcBef>
                <a:spcPts val="370"/>
              </a:spcBef>
              <a:spcAft>
                <a:spcPts val="0"/>
              </a:spcAft>
              <a:buFont typeface="Wingdings 2"/>
              <a:buChar char=""/>
              <a:defRPr/>
            </a:pPr>
            <a:r>
              <a:rPr lang="en-US" dirty="0" smtClean="0"/>
              <a:t>Advanced: manual restraint</a:t>
            </a:r>
          </a:p>
          <a:p>
            <a:pPr marL="548640" lvl="1" indent="-274320" eaLnBrk="1" fontAlgn="auto" hangingPunct="1">
              <a:spcBef>
                <a:spcPts val="370"/>
              </a:spcBef>
              <a:spcAft>
                <a:spcPts val="0"/>
              </a:spcAft>
              <a:buFont typeface="Wingdings 2"/>
              <a:buChar char=""/>
              <a:defRPr/>
            </a:pPr>
            <a:endParaRPr lang="en-US" dirty="0"/>
          </a:p>
          <a:p>
            <a:pPr marL="274320" indent="-274320" eaLnBrk="1" fontAlgn="auto" hangingPunct="1">
              <a:spcBef>
                <a:spcPts val="580"/>
              </a:spcBef>
              <a:spcAft>
                <a:spcPts val="0"/>
              </a:spcAft>
              <a:buClr>
                <a:srgbClr val="3891A7"/>
              </a:buClr>
              <a:buFont typeface="Wingdings 2"/>
              <a:buChar char=""/>
              <a:defRPr/>
            </a:pPr>
            <a:r>
              <a:rPr lang="en-US" dirty="0">
                <a:solidFill>
                  <a:prstClr val="black"/>
                </a:solidFill>
              </a:rPr>
              <a:t>PART is </a:t>
            </a:r>
            <a:r>
              <a:rPr lang="en-US" b="1" dirty="0">
                <a:solidFill>
                  <a:prstClr val="black"/>
                </a:solidFill>
              </a:rPr>
              <a:t>NOT </a:t>
            </a:r>
            <a:r>
              <a:rPr lang="en-US" dirty="0">
                <a:solidFill>
                  <a:prstClr val="black"/>
                </a:solidFill>
              </a:rPr>
              <a:t>self-defense course.</a:t>
            </a:r>
          </a:p>
          <a:p>
            <a:pPr marL="548640" lvl="1" indent="-274320" eaLnBrk="1" fontAlgn="auto" hangingPunct="1">
              <a:spcBef>
                <a:spcPts val="370"/>
              </a:spcBef>
              <a:spcAft>
                <a:spcPts val="0"/>
              </a:spcAft>
              <a:buClr>
                <a:srgbClr val="FEB80A"/>
              </a:buClr>
              <a:buFont typeface="Wingdings 2"/>
              <a:buChar char=""/>
              <a:defRPr/>
            </a:pPr>
            <a:r>
              <a:rPr lang="en-US" dirty="0" smtClean="0">
                <a:solidFill>
                  <a:prstClr val="black"/>
                </a:solidFill>
              </a:rPr>
              <a:t>We do not use measures designed to hurt.</a:t>
            </a:r>
          </a:p>
          <a:p>
            <a:pPr marL="548640" lvl="1" indent="-274320" eaLnBrk="1" fontAlgn="auto" hangingPunct="1">
              <a:spcBef>
                <a:spcPts val="370"/>
              </a:spcBef>
              <a:spcAft>
                <a:spcPts val="0"/>
              </a:spcAft>
              <a:buClr>
                <a:srgbClr val="FEB80A"/>
              </a:buClr>
              <a:buFont typeface="Wingdings 2"/>
              <a:buChar char=""/>
              <a:defRPr/>
            </a:pPr>
            <a:r>
              <a:rPr lang="en-US" dirty="0" smtClean="0">
                <a:solidFill>
                  <a:prstClr val="black"/>
                </a:solidFill>
              </a:rPr>
              <a:t>This course helps employers meet minimum requirements of Saskatchewan’s OH&amp;S legislation.</a:t>
            </a:r>
          </a:p>
          <a:p>
            <a:pPr marL="548640" lvl="1" indent="-274320" eaLnBrk="1" fontAlgn="auto" hangingPunct="1">
              <a:spcBef>
                <a:spcPts val="370"/>
              </a:spcBef>
              <a:spcAft>
                <a:spcPts val="0"/>
              </a:spcAft>
              <a:buClr>
                <a:srgbClr val="FEB80A"/>
              </a:buClr>
              <a:buFont typeface="Wingdings 2"/>
              <a:buChar char=""/>
              <a:defRPr/>
            </a:pPr>
            <a:r>
              <a:rPr lang="en-US" dirty="0" smtClean="0">
                <a:solidFill>
                  <a:prstClr val="black"/>
                </a:solidFill>
              </a:rPr>
              <a:t>This course aids workers in enhancing their communication skills, being aware of their own selves, being aware of the environment and the individual. </a:t>
            </a:r>
          </a:p>
          <a:p>
            <a:pPr marL="320040" lvl="1" indent="0" eaLnBrk="1" fontAlgn="auto" hangingPunct="1">
              <a:spcBef>
                <a:spcPts val="370"/>
              </a:spcBef>
              <a:spcAft>
                <a:spcPts val="0"/>
              </a:spcAft>
              <a:buClr>
                <a:srgbClr val="FEB80A"/>
              </a:buClr>
              <a:buFont typeface="Wingdings 2"/>
              <a:buNone/>
              <a:defRPr/>
            </a:pPr>
            <a:endParaRPr lang="en-US" dirty="0" smtClean="0">
              <a:solidFill>
                <a:prstClr val="black"/>
              </a:solidFill>
            </a:endParaRPr>
          </a:p>
          <a:p>
            <a:pPr marL="274320" indent="-274320" eaLnBrk="1" fontAlgn="auto" hangingPunct="1">
              <a:spcBef>
                <a:spcPts val="580"/>
              </a:spcBef>
              <a:spcAft>
                <a:spcPts val="0"/>
              </a:spcAft>
              <a:buClr>
                <a:srgbClr val="3891A7"/>
              </a:buClr>
              <a:buFont typeface="Wingdings 2"/>
              <a:buChar char=""/>
              <a:defRPr/>
            </a:pPr>
            <a:r>
              <a:rPr lang="en-US" dirty="0">
                <a:solidFill>
                  <a:prstClr val="black"/>
                </a:solidFill>
              </a:rPr>
              <a:t>As agencies assume responsibility for the treatment of people with assaultive behavior, they face a clear pattern of risks.</a:t>
            </a:r>
          </a:p>
          <a:p>
            <a:pPr marL="548640" lvl="1" indent="-274320" eaLnBrk="1" fontAlgn="auto" hangingPunct="1">
              <a:spcBef>
                <a:spcPts val="370"/>
              </a:spcBef>
              <a:spcAft>
                <a:spcPts val="0"/>
              </a:spcAft>
              <a:buClr>
                <a:srgbClr val="FEB80A"/>
              </a:buClr>
              <a:buFont typeface="Wingdings 2"/>
              <a:buChar char=""/>
              <a:defRPr/>
            </a:pPr>
            <a:endParaRPr lang="en-US" dirty="0">
              <a:solidFill>
                <a:prstClr val="black"/>
              </a:solidFill>
            </a:endParaRPr>
          </a:p>
          <a:p>
            <a:pPr marL="320040" lvl="1" indent="0" eaLnBrk="1" fontAlgn="auto" hangingPunct="1">
              <a:spcBef>
                <a:spcPts val="370"/>
              </a:spcBef>
              <a:spcAft>
                <a:spcPts val="0"/>
              </a:spcAft>
              <a:buClr>
                <a:srgbClr val="FEB80A"/>
              </a:buClr>
              <a:buFont typeface="Wingdings 2"/>
              <a:buNone/>
              <a:defRPr/>
            </a:pPr>
            <a:endParaRPr lang="en-US" dirty="0" smtClean="0"/>
          </a:p>
        </p:txBody>
      </p:sp>
    </p:spTree>
  </p:cSld>
  <p:clrMapOvr>
    <a:masterClrMapping/>
  </p:clrMapOvr>
  <p:transition spd="slow">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altLang="en-US" dirty="0" smtClean="0"/>
              <a:t>Manipulation</a:t>
            </a:r>
            <a:br>
              <a:rPr lang="en-US" altLang="en-US" dirty="0" smtClean="0"/>
            </a:br>
            <a:r>
              <a:rPr lang="en-US" altLang="en-US" sz="1800" dirty="0" smtClean="0">
                <a:solidFill>
                  <a:srgbClr val="335999"/>
                </a:solidFill>
              </a:rPr>
              <a:t>(pg. 18)</a:t>
            </a:r>
          </a:p>
        </p:txBody>
      </p:sp>
      <p:sp>
        <p:nvSpPr>
          <p:cNvPr id="1679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7C50901C-A0CC-4B0B-9A6A-CA36F8F349ED}" type="slidenum">
              <a:rPr lang="en-US" altLang="en-US" sz="1400">
                <a:solidFill>
                  <a:schemeClr val="tx2"/>
                </a:solidFill>
              </a:rPr>
              <a:pPr/>
              <a:t>90</a:t>
            </a:fld>
            <a:endParaRPr lang="en-US" altLang="en-US" sz="1400">
              <a:solidFill>
                <a:schemeClr val="tx2"/>
              </a:solidFill>
            </a:endParaRPr>
          </a:p>
        </p:txBody>
      </p:sp>
      <p:graphicFrame>
        <p:nvGraphicFramePr>
          <p:cNvPr id="2" name="Content Placeholder 1"/>
          <p:cNvGraphicFramePr>
            <a:graphicFrameLocks noGrp="1"/>
          </p:cNvGraphicFramePr>
          <p:nvPr>
            <p:ph sz="quarter" idx="1"/>
          </p:nvPr>
        </p:nvGraphicFramePr>
        <p:xfrm>
          <a:off x="457200" y="1219200"/>
          <a:ext cx="8229600" cy="4551363"/>
        </p:xfrm>
        <a:graphic>
          <a:graphicData uri="http://schemas.openxmlformats.org/drawingml/2006/table">
            <a:tbl>
              <a:tblPr firstRow="1" bandRow="1">
                <a:tableStyleId>{6E25E649-3F16-4E02-A733-19D2CDBF48F0}</a:tableStyleId>
              </a:tblPr>
              <a:tblGrid>
                <a:gridCol w="2133600"/>
                <a:gridCol w="1981200"/>
                <a:gridCol w="2057400"/>
                <a:gridCol w="2057400"/>
              </a:tblGrid>
              <a:tr h="313951">
                <a:tc>
                  <a:txBody>
                    <a:bodyPr/>
                    <a:lstStyle/>
                    <a:p>
                      <a:r>
                        <a:rPr lang="en-US" sz="1500" dirty="0" smtClean="0"/>
                        <a:t>MANIPULATION</a:t>
                      </a:r>
                      <a:endParaRPr lang="en-US" sz="1500" dirty="0"/>
                    </a:p>
                  </a:txBody>
                  <a:tcPr marT="38706" marB="38706"/>
                </a:tc>
                <a:tc gridSpan="3">
                  <a:txBody>
                    <a:bodyPr/>
                    <a:lstStyle/>
                    <a:p>
                      <a:r>
                        <a:rPr lang="en-US" sz="1500" dirty="0" smtClean="0"/>
                        <a:t>Signs</a:t>
                      </a:r>
                      <a:r>
                        <a:rPr lang="en-US" sz="1500" baseline="0" dirty="0" smtClean="0"/>
                        <a:t> of Impending Aggression</a:t>
                      </a:r>
                      <a:endParaRPr lang="en-US" sz="1500" dirty="0"/>
                    </a:p>
                  </a:txBody>
                  <a:tcPr marT="38706" marB="38706"/>
                </a:tc>
                <a:tc hMerge="1">
                  <a:txBody>
                    <a:bodyPr/>
                    <a:lstStyle/>
                    <a:p>
                      <a:endParaRPr lang="en-US" dirty="0"/>
                    </a:p>
                  </a:txBody>
                  <a:tcPr/>
                </a:tc>
                <a:tc hMerge="1">
                  <a:txBody>
                    <a:bodyPr/>
                    <a:lstStyle/>
                    <a:p>
                      <a:endParaRPr lang="en-US" dirty="0"/>
                    </a:p>
                  </a:txBody>
                  <a:tcPr/>
                </a:tc>
              </a:tr>
              <a:tr h="313951">
                <a:tc>
                  <a:txBody>
                    <a:bodyPr/>
                    <a:lstStyle/>
                    <a:p>
                      <a:r>
                        <a:rPr lang="en-US" sz="1500" dirty="0" smtClean="0"/>
                        <a:t>Motive</a:t>
                      </a:r>
                      <a:endParaRPr lang="en-US" sz="1500" dirty="0"/>
                    </a:p>
                  </a:txBody>
                  <a:tcPr marT="38706" marB="38706"/>
                </a:tc>
                <a:tc>
                  <a:txBody>
                    <a:bodyPr/>
                    <a:lstStyle/>
                    <a:p>
                      <a:r>
                        <a:rPr lang="en-US" sz="1500" dirty="0" smtClean="0"/>
                        <a:t>Visual</a:t>
                      </a:r>
                      <a:endParaRPr lang="en-US" sz="1500" dirty="0"/>
                    </a:p>
                  </a:txBody>
                  <a:tcPr marT="38706" marB="38706"/>
                </a:tc>
                <a:tc>
                  <a:txBody>
                    <a:bodyPr/>
                    <a:lstStyle/>
                    <a:p>
                      <a:r>
                        <a:rPr lang="en-US" sz="1500" dirty="0" smtClean="0"/>
                        <a:t>Auditory</a:t>
                      </a:r>
                      <a:endParaRPr lang="en-US" sz="1500" dirty="0"/>
                    </a:p>
                  </a:txBody>
                  <a:tcPr marT="38706" marB="38706"/>
                </a:tc>
                <a:tc>
                  <a:txBody>
                    <a:bodyPr/>
                    <a:lstStyle/>
                    <a:p>
                      <a:r>
                        <a:rPr lang="en-US" sz="1500" dirty="0" smtClean="0"/>
                        <a:t>History</a:t>
                      </a:r>
                      <a:endParaRPr lang="en-US" sz="1500" dirty="0"/>
                    </a:p>
                  </a:txBody>
                  <a:tcPr marT="38706" marB="38706"/>
                </a:tc>
              </a:tr>
              <a:tr h="3923461">
                <a:tc>
                  <a:txBody>
                    <a:bodyPr/>
                    <a:lstStyle/>
                    <a:p>
                      <a:pPr marL="0" indent="0" fontAlgn="auto">
                        <a:spcBef>
                          <a:spcPts val="580"/>
                        </a:spcBef>
                        <a:spcAft>
                          <a:spcPts val="0"/>
                        </a:spcAft>
                        <a:buFont typeface="Wingdings 2"/>
                        <a:buNone/>
                        <a:defRPr/>
                      </a:pPr>
                      <a:r>
                        <a:rPr lang="en-US" altLang="en-US" sz="1500" dirty="0" smtClean="0"/>
                        <a:t>Impulsive attempt to obtain something in exchange for not losing emotional control and doing something dangerous.</a:t>
                      </a:r>
                    </a:p>
                    <a:p>
                      <a:pPr marL="0" indent="0" fontAlgn="auto">
                        <a:spcBef>
                          <a:spcPts val="580"/>
                        </a:spcBef>
                        <a:spcAft>
                          <a:spcPts val="0"/>
                        </a:spcAft>
                        <a:buFont typeface="Wingdings 2"/>
                        <a:buNone/>
                        <a:defRPr/>
                      </a:pPr>
                      <a:endParaRPr lang="en-US" altLang="en-US" sz="1500" dirty="0" smtClean="0"/>
                    </a:p>
                    <a:p>
                      <a:pPr marL="0" indent="0" fontAlgn="auto">
                        <a:spcBef>
                          <a:spcPts val="580"/>
                        </a:spcBef>
                        <a:spcAft>
                          <a:spcPts val="0"/>
                        </a:spcAft>
                        <a:buFont typeface="Wingdings 2"/>
                        <a:buNone/>
                        <a:defRPr/>
                      </a:pPr>
                      <a:r>
                        <a:rPr lang="en-US" altLang="en-US" sz="1500" dirty="0" smtClean="0"/>
                        <a:t>Using impulsive and violently explosive behaviours to make others give in.</a:t>
                      </a:r>
                    </a:p>
                    <a:p>
                      <a:endParaRPr lang="en-US" sz="1500" dirty="0"/>
                    </a:p>
                  </a:txBody>
                  <a:tcPr marT="38706" marB="38706"/>
                </a:tc>
                <a:tc>
                  <a:txBody>
                    <a:bodyPr/>
                    <a:lstStyle/>
                    <a:p>
                      <a:r>
                        <a:rPr lang="en-US" altLang="en-US" sz="1500" dirty="0" smtClean="0"/>
                        <a:t>Difficult to interpret at any particular moment.</a:t>
                      </a:r>
                    </a:p>
                  </a:txBody>
                  <a:tcPr marT="38706" marB="38706"/>
                </a:tc>
                <a:tc>
                  <a:txBody>
                    <a:bodyPr/>
                    <a:lstStyle/>
                    <a:p>
                      <a:r>
                        <a:rPr lang="en-US" altLang="en-US" sz="1500" dirty="0" smtClean="0"/>
                        <a:t>Whiny voice with “</a:t>
                      </a:r>
                      <a:r>
                        <a:rPr lang="en-US" altLang="en-US" sz="1500" dirty="0" err="1" smtClean="0"/>
                        <a:t>gimmie</a:t>
                      </a:r>
                      <a:r>
                        <a:rPr lang="en-US" altLang="en-US" sz="1500" dirty="0" smtClean="0"/>
                        <a:t>” words of “poor me” (pitiable) victim,</a:t>
                      </a:r>
                      <a:r>
                        <a:rPr lang="en-US" altLang="en-US" sz="1500" baseline="0" dirty="0" smtClean="0"/>
                        <a:t> a</a:t>
                      </a:r>
                      <a:r>
                        <a:rPr lang="en-US" altLang="en-US" sz="1500" dirty="0" smtClean="0"/>
                        <a:t>ccusations, comparisons and trivia in more aggressive tones,</a:t>
                      </a:r>
                    </a:p>
                    <a:p>
                      <a:r>
                        <a:rPr lang="en-US" altLang="en-US" sz="1500" dirty="0" smtClean="0"/>
                        <a:t>threats and actions against property</a:t>
                      </a:r>
                    </a:p>
                    <a:p>
                      <a:endParaRPr lang="en-US" sz="1500" dirty="0"/>
                    </a:p>
                  </a:txBody>
                  <a:tcPr marT="38706" marB="38706"/>
                </a:tc>
                <a:tc>
                  <a:txBody>
                    <a:bodyPr/>
                    <a:lstStyle/>
                    <a:p>
                      <a:r>
                        <a:rPr lang="en-US" altLang="en-US" sz="1500" dirty="0" smtClean="0"/>
                        <a:t>Losing control and</a:t>
                      </a:r>
                      <a:r>
                        <a:rPr lang="en-US" altLang="en-US" sz="1500" baseline="0" dirty="0" smtClean="0"/>
                        <a:t> a</a:t>
                      </a:r>
                      <a:r>
                        <a:rPr lang="en-US" altLang="en-US" sz="1500" dirty="0" smtClean="0"/>
                        <a:t>ssaulting physically when feeling deprived or oppressed</a:t>
                      </a:r>
                    </a:p>
                  </a:txBody>
                  <a:tcPr marT="38706" marB="38706"/>
                </a:tc>
              </a:tr>
            </a:tbl>
          </a:graphicData>
        </a:graphic>
      </p:graphicFrame>
    </p:spTree>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altLang="en-US" smtClean="0"/>
              <a:t>Manipulation</a:t>
            </a:r>
            <a:br>
              <a:rPr lang="en-US" altLang="en-US" smtClean="0"/>
            </a:br>
            <a:r>
              <a:rPr lang="en-US" altLang="en-US" sz="1800" smtClean="0">
                <a:solidFill>
                  <a:srgbClr val="335999"/>
                </a:solidFill>
              </a:rPr>
              <a:t>(pg. 18)</a:t>
            </a:r>
          </a:p>
        </p:txBody>
      </p:sp>
      <p:sp>
        <p:nvSpPr>
          <p:cNvPr id="1689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B4E373B7-2939-4AC8-8C32-CE479AA78D77}" type="slidenum">
              <a:rPr lang="en-US" altLang="en-US" sz="1400">
                <a:solidFill>
                  <a:schemeClr val="tx2"/>
                </a:solidFill>
              </a:rPr>
              <a:pPr/>
              <a:t>91</a:t>
            </a:fld>
            <a:endParaRPr lang="en-US" altLang="en-US" sz="1400">
              <a:solidFill>
                <a:schemeClr val="tx2"/>
              </a:solidFill>
            </a:endParaRPr>
          </a:p>
        </p:txBody>
      </p:sp>
      <p:sp>
        <p:nvSpPr>
          <p:cNvPr id="63491"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smtClean="0"/>
              <a:t>Tools to identify: </a:t>
            </a:r>
          </a:p>
          <a:p>
            <a:pPr marL="548640" lvl="1" indent="-274320" eaLnBrk="1" fontAlgn="auto" hangingPunct="1">
              <a:spcBef>
                <a:spcPts val="370"/>
              </a:spcBef>
              <a:spcAft>
                <a:spcPts val="0"/>
              </a:spcAft>
              <a:buFont typeface="Wingdings 2"/>
              <a:buChar char=""/>
              <a:defRPr/>
            </a:pPr>
            <a:r>
              <a:rPr lang="en-US" altLang="en-US" dirty="0" smtClean="0"/>
              <a:t>The temper-tantrum: threatening violence by appearing to lose control (banging, stomping, yelling, etc.)</a:t>
            </a:r>
          </a:p>
          <a:p>
            <a:pPr marL="274320" lvl="1" indent="0" eaLnBrk="1" fontAlgn="auto" hangingPunct="1">
              <a:spcBef>
                <a:spcPts val="370"/>
              </a:spcBef>
              <a:spcAft>
                <a:spcPts val="0"/>
              </a:spcAft>
              <a:buFont typeface="Wingdings 3"/>
              <a:buNone/>
              <a:defRPr/>
            </a:pPr>
            <a:endParaRPr lang="en-US" altLang="en-US" dirty="0" smtClean="0"/>
          </a:p>
          <a:p>
            <a:pPr marL="548640" lvl="1" indent="-274320" eaLnBrk="1" fontAlgn="auto" hangingPunct="1">
              <a:spcBef>
                <a:spcPts val="370"/>
              </a:spcBef>
              <a:spcAft>
                <a:spcPts val="0"/>
              </a:spcAft>
              <a:buFont typeface="Wingdings 2"/>
              <a:buChar char=""/>
              <a:defRPr/>
            </a:pPr>
            <a:r>
              <a:rPr lang="en-US" altLang="en-US" dirty="0" smtClean="0"/>
              <a:t>Playing the numbers:  going in between staff members hoping to find someone who will give in to the demand.</a:t>
            </a:r>
          </a:p>
          <a:p>
            <a:pPr marL="274320" lvl="1" indent="0" eaLnBrk="1" fontAlgn="auto" hangingPunct="1">
              <a:spcBef>
                <a:spcPts val="370"/>
              </a:spcBef>
              <a:spcAft>
                <a:spcPts val="0"/>
              </a:spcAft>
              <a:buFont typeface="Wingdings 3"/>
              <a:buNone/>
              <a:defRPr/>
            </a:pPr>
            <a:endParaRPr lang="en-US" altLang="en-US" dirty="0" smtClean="0"/>
          </a:p>
          <a:p>
            <a:pPr marL="548640" lvl="1" indent="-274320" eaLnBrk="1" fontAlgn="auto" hangingPunct="1">
              <a:spcBef>
                <a:spcPts val="370"/>
              </a:spcBef>
              <a:spcAft>
                <a:spcPts val="0"/>
              </a:spcAft>
              <a:buFont typeface="Wingdings 2"/>
              <a:buChar char=""/>
              <a:defRPr/>
            </a:pPr>
            <a:r>
              <a:rPr lang="en-US" altLang="en-US" dirty="0" smtClean="0"/>
              <a:t>Promoting confusion: bringing in related but irrelevant matters into the conversation.</a:t>
            </a:r>
          </a:p>
        </p:txBody>
      </p:sp>
    </p:spTree>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smtClean="0"/>
              <a:t>Intimidation</a:t>
            </a:r>
            <a:br>
              <a:rPr lang="en-US" altLang="en-US" smtClean="0"/>
            </a:br>
            <a:r>
              <a:rPr lang="en-US" altLang="en-US" sz="1800" smtClean="0">
                <a:solidFill>
                  <a:srgbClr val="335999"/>
                </a:solidFill>
              </a:rPr>
              <a:t>(pg. 19)</a:t>
            </a:r>
          </a:p>
        </p:txBody>
      </p:sp>
      <p:sp>
        <p:nvSpPr>
          <p:cNvPr id="1699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130C22FF-97C4-4005-B8D7-E45B7360FCE4}" type="slidenum">
              <a:rPr lang="en-US" altLang="en-US" sz="1400">
                <a:solidFill>
                  <a:schemeClr val="tx2"/>
                </a:solidFill>
              </a:rPr>
              <a:pPr/>
              <a:t>92</a:t>
            </a:fld>
            <a:endParaRPr lang="en-US" altLang="en-US" sz="1400">
              <a:solidFill>
                <a:schemeClr val="tx2"/>
              </a:solidFill>
            </a:endParaRPr>
          </a:p>
        </p:txBody>
      </p:sp>
      <p:graphicFrame>
        <p:nvGraphicFramePr>
          <p:cNvPr id="2" name="Content Placeholder 1"/>
          <p:cNvGraphicFramePr>
            <a:graphicFrameLocks noGrp="1"/>
          </p:cNvGraphicFramePr>
          <p:nvPr>
            <p:ph sz="quarter" idx="1"/>
          </p:nvPr>
        </p:nvGraphicFramePr>
        <p:xfrm>
          <a:off x="457200" y="1219200"/>
          <a:ext cx="8229600" cy="5222875"/>
        </p:xfrm>
        <a:graphic>
          <a:graphicData uri="http://schemas.openxmlformats.org/drawingml/2006/table">
            <a:tbl>
              <a:tblPr firstRow="1" bandRow="1">
                <a:tableStyleId>{6E25E649-3F16-4E02-A733-19D2CDBF48F0}</a:tableStyleId>
              </a:tblPr>
              <a:tblGrid>
                <a:gridCol w="2133600"/>
                <a:gridCol w="1981200"/>
                <a:gridCol w="2057400"/>
                <a:gridCol w="2057400"/>
              </a:tblGrid>
              <a:tr h="370885">
                <a:tc>
                  <a:txBody>
                    <a:bodyPr/>
                    <a:lstStyle/>
                    <a:p>
                      <a:r>
                        <a:rPr lang="en-US" sz="1800" dirty="0" smtClean="0"/>
                        <a:t>INTIMIDATION</a:t>
                      </a:r>
                      <a:endParaRPr lang="en-US" sz="1800" dirty="0"/>
                    </a:p>
                  </a:txBody>
                  <a:tcPr marT="45726" marB="45726"/>
                </a:tc>
                <a:tc gridSpan="3">
                  <a:txBody>
                    <a:bodyPr/>
                    <a:lstStyle/>
                    <a:p>
                      <a:r>
                        <a:rPr lang="en-US" sz="1800" dirty="0" smtClean="0"/>
                        <a:t>Signs</a:t>
                      </a:r>
                      <a:r>
                        <a:rPr lang="en-US" sz="1800" baseline="0" dirty="0" smtClean="0"/>
                        <a:t> of Impending Aggression</a:t>
                      </a:r>
                      <a:endParaRPr lang="en-US" sz="1800" dirty="0"/>
                    </a:p>
                  </a:txBody>
                  <a:tcPr marT="45726" marB="45726"/>
                </a:tc>
                <a:tc hMerge="1">
                  <a:txBody>
                    <a:bodyPr/>
                    <a:lstStyle/>
                    <a:p>
                      <a:endParaRPr lang="en-US" dirty="0"/>
                    </a:p>
                  </a:txBody>
                  <a:tcPr/>
                </a:tc>
                <a:tc hMerge="1">
                  <a:txBody>
                    <a:bodyPr/>
                    <a:lstStyle/>
                    <a:p>
                      <a:endParaRPr lang="en-US" dirty="0"/>
                    </a:p>
                  </a:txBody>
                  <a:tcPr/>
                </a:tc>
              </a:tr>
              <a:tr h="370885">
                <a:tc>
                  <a:txBody>
                    <a:bodyPr/>
                    <a:lstStyle/>
                    <a:p>
                      <a:r>
                        <a:rPr lang="en-US" sz="1800" dirty="0" smtClean="0"/>
                        <a:t>Motive</a:t>
                      </a:r>
                      <a:endParaRPr lang="en-US" sz="1800" dirty="0"/>
                    </a:p>
                  </a:txBody>
                  <a:tcPr marT="45726" marB="45726"/>
                </a:tc>
                <a:tc>
                  <a:txBody>
                    <a:bodyPr/>
                    <a:lstStyle/>
                    <a:p>
                      <a:r>
                        <a:rPr lang="en-US" sz="1800" dirty="0" smtClean="0"/>
                        <a:t>Visual</a:t>
                      </a:r>
                      <a:endParaRPr lang="en-US" sz="1800" dirty="0"/>
                    </a:p>
                  </a:txBody>
                  <a:tcPr marT="45726" marB="45726"/>
                </a:tc>
                <a:tc>
                  <a:txBody>
                    <a:bodyPr/>
                    <a:lstStyle/>
                    <a:p>
                      <a:r>
                        <a:rPr lang="en-US" sz="1800" dirty="0" smtClean="0"/>
                        <a:t>Auditory</a:t>
                      </a:r>
                      <a:endParaRPr lang="en-US" sz="1800" dirty="0"/>
                    </a:p>
                  </a:txBody>
                  <a:tcPr marT="45726" marB="45726"/>
                </a:tc>
                <a:tc>
                  <a:txBody>
                    <a:bodyPr/>
                    <a:lstStyle/>
                    <a:p>
                      <a:r>
                        <a:rPr lang="en-US" sz="1800" dirty="0" smtClean="0"/>
                        <a:t>History</a:t>
                      </a:r>
                      <a:endParaRPr lang="en-US" sz="1800" dirty="0"/>
                    </a:p>
                  </a:txBody>
                  <a:tcPr marT="45726" marB="45726"/>
                </a:tc>
              </a:tr>
              <a:tr h="4481105">
                <a:tc>
                  <a:txBody>
                    <a:bodyPr/>
                    <a:lstStyle/>
                    <a:p>
                      <a:r>
                        <a:rPr lang="en-US" altLang="en-US" sz="1800" dirty="0" smtClean="0"/>
                        <a:t>Calculated attempt to obtain something in exchange for physical safety or freedom from threat of injury.</a:t>
                      </a:r>
                    </a:p>
                    <a:p>
                      <a:endParaRPr lang="en-US" sz="1800" dirty="0"/>
                    </a:p>
                  </a:txBody>
                  <a:tcPr marT="45726" marB="45726"/>
                </a:tc>
                <a:tc>
                  <a:txBody>
                    <a:bodyPr/>
                    <a:lstStyle/>
                    <a:p>
                      <a:r>
                        <a:rPr lang="en-US" altLang="en-US" sz="1800" dirty="0" smtClean="0"/>
                        <a:t>Basically neutral or unremarkable.</a:t>
                      </a:r>
                    </a:p>
                    <a:p>
                      <a:endParaRPr lang="en-US" altLang="en-US" sz="1800" dirty="0" smtClean="0"/>
                    </a:p>
                    <a:p>
                      <a:r>
                        <a:rPr lang="en-US" altLang="en-US" sz="1800" dirty="0" smtClean="0"/>
                        <a:t>Threatening posture.</a:t>
                      </a:r>
                    </a:p>
                  </a:txBody>
                  <a:tcPr marT="45726" marB="45726"/>
                </a:tc>
                <a:tc>
                  <a:txBody>
                    <a:bodyPr/>
                    <a:lstStyle/>
                    <a:p>
                      <a:r>
                        <a:rPr lang="en-US" altLang="en-US" sz="1800" dirty="0" smtClean="0"/>
                        <a:t>Menacing voice quality and threatening words</a:t>
                      </a:r>
                    </a:p>
                    <a:p>
                      <a:endParaRPr lang="en-US" altLang="en-US" sz="1800" dirty="0" smtClean="0"/>
                    </a:p>
                    <a:p>
                      <a:r>
                        <a:rPr lang="en-US" altLang="en-US" sz="1800" dirty="0" smtClean="0"/>
                        <a:t>Recognizable pattern:</a:t>
                      </a:r>
                    </a:p>
                    <a:p>
                      <a:pPr lvl="1"/>
                      <a:r>
                        <a:rPr lang="en-US" altLang="en-US" sz="1800" dirty="0" smtClean="0"/>
                        <a:t>Clear, strong demands,</a:t>
                      </a:r>
                    </a:p>
                    <a:p>
                      <a:pPr lvl="1"/>
                      <a:r>
                        <a:rPr lang="en-US" altLang="en-US" sz="1800" dirty="0" smtClean="0"/>
                        <a:t>believable threat,</a:t>
                      </a:r>
                    </a:p>
                    <a:p>
                      <a:pPr lvl="1"/>
                      <a:r>
                        <a:rPr lang="en-US" altLang="en-US" sz="1800" dirty="0" smtClean="0"/>
                        <a:t>refusal to comply, followed by attempt to injure through assault.</a:t>
                      </a:r>
                      <a:endParaRPr lang="en-US" sz="1800" dirty="0"/>
                    </a:p>
                  </a:txBody>
                  <a:tcPr marT="45726" marB="45726"/>
                </a:tc>
                <a:tc>
                  <a:txBody>
                    <a:bodyPr/>
                    <a:lstStyle/>
                    <a:p>
                      <a:r>
                        <a:rPr lang="en-US" altLang="en-US" sz="1800" dirty="0" smtClean="0"/>
                        <a:t>Bullying</a:t>
                      </a:r>
                    </a:p>
                    <a:p>
                      <a:endParaRPr lang="en-US" altLang="en-US" sz="1800" dirty="0" smtClean="0"/>
                    </a:p>
                    <a:p>
                      <a:r>
                        <a:rPr lang="en-US" altLang="en-US" sz="1800" dirty="0" smtClean="0"/>
                        <a:t>Extortion</a:t>
                      </a:r>
                    </a:p>
                    <a:p>
                      <a:endParaRPr lang="en-US" altLang="en-US" sz="1800" dirty="0" smtClean="0"/>
                    </a:p>
                    <a:p>
                      <a:r>
                        <a:rPr lang="en-US" altLang="en-US" sz="1800" dirty="0" smtClean="0"/>
                        <a:t>Other criminal assault</a:t>
                      </a:r>
                    </a:p>
                  </a:txBody>
                  <a:tcPr marT="45726" marB="45726"/>
                </a:tc>
              </a:tr>
            </a:tbl>
          </a:graphicData>
        </a:graphic>
      </p:graphicFrame>
    </p:spTree>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en-US" smtClean="0"/>
              <a:t>Identification - summary</a:t>
            </a:r>
          </a:p>
        </p:txBody>
      </p:sp>
      <p:sp>
        <p:nvSpPr>
          <p:cNvPr id="1720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B6B27C1E-F475-4CD0-9F8F-39AEAA1EB4E2}" type="slidenum">
              <a:rPr lang="en-US" altLang="en-US" sz="1400">
                <a:solidFill>
                  <a:schemeClr val="tx2"/>
                </a:solidFill>
              </a:rPr>
              <a:pPr/>
              <a:t>93</a:t>
            </a:fld>
            <a:endParaRPr lang="en-US" altLang="en-US" sz="1400">
              <a:solidFill>
                <a:schemeClr val="tx2"/>
              </a:solidFill>
            </a:endParaRPr>
          </a:p>
        </p:txBody>
      </p:sp>
      <p:sp>
        <p:nvSpPr>
          <p:cNvPr id="172036" name="Rectangle 3"/>
          <p:cNvSpPr>
            <a:spLocks noGrp="1" noChangeArrowheads="1"/>
          </p:cNvSpPr>
          <p:nvPr>
            <p:ph sz="quarter" idx="1"/>
          </p:nvPr>
        </p:nvSpPr>
        <p:spPr>
          <a:xfrm>
            <a:off x="457200" y="1219200"/>
            <a:ext cx="8229600" cy="4937125"/>
          </a:xfrm>
        </p:spPr>
        <p:txBody>
          <a:bodyPr/>
          <a:lstStyle/>
          <a:p>
            <a:pPr eaLnBrk="1" hangingPunct="1"/>
            <a:r>
              <a:rPr lang="en-US" altLang="en-US" sz="2400" smtClean="0"/>
              <a:t>Assaultive incidents can be categorized logically (and legally).</a:t>
            </a:r>
          </a:p>
          <a:p>
            <a:pPr eaLnBrk="1" hangingPunct="1"/>
            <a:r>
              <a:rPr lang="en-US" altLang="en-US" sz="2400" smtClean="0"/>
              <a:t>Incidents progress through a 5-phase cycle.</a:t>
            </a:r>
          </a:p>
          <a:p>
            <a:pPr eaLnBrk="1" hangingPunct="1"/>
            <a:r>
              <a:rPr lang="en-US" altLang="en-US" sz="2400" smtClean="0"/>
              <a:t>Aggression may be a function of developmental age.</a:t>
            </a:r>
          </a:p>
          <a:p>
            <a:pPr eaLnBrk="1" hangingPunct="1"/>
            <a:r>
              <a:rPr lang="en-US" altLang="en-US" sz="2400" smtClean="0"/>
              <a:t>Assaultive incidents are signaled by and grow from patterns of unbalanced communication.</a:t>
            </a:r>
          </a:p>
          <a:p>
            <a:pPr eaLnBrk="1" hangingPunct="1"/>
            <a:r>
              <a:rPr lang="en-US" altLang="en-US" sz="2400" smtClean="0"/>
              <a:t>Environmental irritants often contribute.</a:t>
            </a:r>
          </a:p>
          <a:p>
            <a:pPr eaLnBrk="1" hangingPunct="1"/>
            <a:r>
              <a:rPr lang="en-US" altLang="en-US" sz="2400" smtClean="0"/>
              <a:t>A perceived threat to deprive a person of basic needs may lead to assault.</a:t>
            </a:r>
          </a:p>
          <a:p>
            <a:pPr eaLnBrk="1" hangingPunct="1"/>
            <a:r>
              <a:rPr lang="en-US" altLang="en-US" sz="2400" smtClean="0"/>
              <a:t>Often related to social or cultural pressures.</a:t>
            </a:r>
          </a:p>
          <a:p>
            <a:pPr eaLnBrk="1" hangingPunct="1"/>
            <a:r>
              <a:rPr lang="en-US" altLang="en-US" sz="2400" smtClean="0"/>
              <a:t>Assaultive incidents develop from patterns of behaviour.</a:t>
            </a:r>
          </a:p>
        </p:txBody>
      </p:sp>
    </p:spTree>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4"/>
          <p:cNvSpPr>
            <a:spLocks noGrp="1"/>
          </p:cNvSpPr>
          <p:nvPr>
            <p:ph type="title"/>
          </p:nvPr>
        </p:nvSpPr>
        <p:spPr/>
        <p:txBody>
          <a:bodyPr/>
          <a:lstStyle/>
          <a:p>
            <a:pPr eaLnBrk="1" hangingPunct="1"/>
            <a:r>
              <a:rPr lang="en-US" altLang="en-US" smtClean="0"/>
              <a:t>Response</a:t>
            </a:r>
          </a:p>
        </p:txBody>
      </p:sp>
      <p:sp>
        <p:nvSpPr>
          <p:cNvPr id="6" name="Text Placeholder 5"/>
          <p:cNvSpPr>
            <a:spLocks noGrp="1"/>
          </p:cNvSpPr>
          <p:nvPr>
            <p:ph type="body" idx="1"/>
          </p:nvPr>
        </p:nvSpPr>
        <p:spPr/>
        <p:txBody>
          <a:bodyPr>
            <a:normAutofit/>
          </a:bodyPr>
          <a:lstStyle/>
          <a:p>
            <a:pPr eaLnBrk="1" fontAlgn="auto" hangingPunct="1">
              <a:spcBef>
                <a:spcPts val="580"/>
              </a:spcBef>
              <a:spcAft>
                <a:spcPts val="0"/>
              </a:spcAft>
              <a:buFont typeface="Wingdings 2"/>
              <a:buNone/>
              <a:defRPr/>
            </a:pPr>
            <a:r>
              <a:rPr lang="en-US" dirty="0" smtClean="0"/>
              <a:t>Staff members who are able to match their responses to the level of dangerousness presented by the individual’s behaviour are less likely to use too much or too little force.</a:t>
            </a:r>
            <a:endParaRPr lang="en-US" dirty="0"/>
          </a:p>
        </p:txBody>
      </p:sp>
      <p:sp>
        <p:nvSpPr>
          <p:cNvPr id="1740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D9F9BDFB-A0AA-40DF-8004-7F738FF9A1C6}" type="slidenum">
              <a:rPr lang="en-US" altLang="en-US" sz="1400">
                <a:solidFill>
                  <a:schemeClr val="tx2"/>
                </a:solidFill>
              </a:rPr>
              <a:pPr/>
              <a:t>94</a:t>
            </a:fld>
            <a:endParaRPr lang="en-US" altLang="en-US" sz="1400">
              <a:solidFill>
                <a:schemeClr val="tx2"/>
              </a:solidFill>
            </a:endParaRPr>
          </a:p>
        </p:txBody>
      </p:sp>
    </p:spTree>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altLang="en-US" smtClean="0"/>
              <a:t>Response</a:t>
            </a:r>
            <a:br>
              <a:rPr lang="en-US" altLang="en-US" smtClean="0"/>
            </a:br>
            <a:r>
              <a:rPr lang="en-US" altLang="en-US" sz="1800" smtClean="0">
                <a:solidFill>
                  <a:srgbClr val="335999"/>
                </a:solidFill>
              </a:rPr>
              <a:t>(pg. 21)</a:t>
            </a:r>
          </a:p>
        </p:txBody>
      </p:sp>
      <p:sp>
        <p:nvSpPr>
          <p:cNvPr id="1751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E54C96A1-DE3C-4586-AAC3-9D30CB6BC3B9}" type="slidenum">
              <a:rPr lang="en-US" altLang="en-US" sz="1400">
                <a:solidFill>
                  <a:schemeClr val="tx2"/>
                </a:solidFill>
              </a:rPr>
              <a:pPr/>
              <a:t>95</a:t>
            </a:fld>
            <a:endParaRPr lang="en-US" altLang="en-US" sz="1400">
              <a:solidFill>
                <a:schemeClr val="tx2"/>
              </a:solidFill>
            </a:endParaRPr>
          </a:p>
        </p:txBody>
      </p:sp>
      <p:sp>
        <p:nvSpPr>
          <p:cNvPr id="88068" name="Rectangle 3"/>
          <p:cNvSpPr>
            <a:spLocks noGrp="1" noChangeArrowheads="1"/>
          </p:cNvSpPr>
          <p:nvPr>
            <p:ph sz="quarter" idx="1"/>
          </p:nvPr>
        </p:nvSpPr>
        <p:spPr>
          <a:xfrm>
            <a:off x="457200" y="1219200"/>
            <a:ext cx="8229600" cy="4937125"/>
          </a:xfrm>
        </p:spPr>
        <p:txBody>
          <a:bodyPr>
            <a:normAutofit/>
          </a:bodyPr>
          <a:lstStyle/>
          <a:p>
            <a:pPr marL="274320" indent="-274320" eaLnBrk="1" fontAlgn="auto" hangingPunct="1">
              <a:spcBef>
                <a:spcPts val="580"/>
              </a:spcBef>
              <a:spcAft>
                <a:spcPts val="0"/>
              </a:spcAft>
              <a:buFont typeface="Wingdings 2"/>
              <a:buChar char=""/>
              <a:defRPr/>
            </a:pPr>
            <a:r>
              <a:rPr lang="en-US" altLang="en-US" dirty="0" smtClean="0"/>
              <a:t>Crisis Intervention: can we talk the individual into stopping the dangerous behaviour?</a:t>
            </a:r>
          </a:p>
          <a:p>
            <a:pPr marL="0" indent="0" eaLnBrk="1" fontAlgn="auto" hangingPunct="1">
              <a:spcBef>
                <a:spcPts val="580"/>
              </a:spcBef>
              <a:spcAft>
                <a:spcPts val="0"/>
              </a:spcAft>
              <a:buFont typeface="Wingdings 2"/>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Evasion: if the individual won’t stop, can we avoid harm by evading?</a:t>
            </a:r>
          </a:p>
          <a:p>
            <a:pPr marL="0" indent="0" eaLnBrk="1" fontAlgn="auto" hangingPunct="1">
              <a:spcBef>
                <a:spcPts val="580"/>
              </a:spcBef>
              <a:spcAft>
                <a:spcPts val="0"/>
              </a:spcAft>
              <a:buFont typeface="Wingdings 2"/>
              <a:buNone/>
              <a:defRPr/>
            </a:pPr>
            <a:endParaRPr lang="en-US" altLang="en-US" dirty="0" smtClean="0"/>
          </a:p>
          <a:p>
            <a:pPr marL="274320" indent="-274320" eaLnBrk="1" fontAlgn="auto" hangingPunct="1">
              <a:spcBef>
                <a:spcPts val="580"/>
              </a:spcBef>
              <a:spcAft>
                <a:spcPts val="0"/>
              </a:spcAft>
              <a:buFont typeface="Wingdings 2"/>
              <a:buChar char=""/>
              <a:defRPr/>
            </a:pPr>
            <a:r>
              <a:rPr lang="en-US" altLang="en-US" dirty="0" smtClean="0"/>
              <a:t>Restraint: </a:t>
            </a:r>
          </a:p>
          <a:p>
            <a:pPr marL="548640" lvl="1" indent="-274320" eaLnBrk="1" fontAlgn="auto" hangingPunct="1">
              <a:spcBef>
                <a:spcPts val="370"/>
              </a:spcBef>
              <a:spcAft>
                <a:spcPts val="0"/>
              </a:spcAft>
              <a:buFont typeface="Wingdings 2"/>
              <a:buChar char=""/>
              <a:defRPr/>
            </a:pPr>
            <a:r>
              <a:rPr lang="en-US" altLang="en-US" dirty="0" smtClean="0"/>
              <a:t>If we fail to restrain this person, will someone be seriously injured?</a:t>
            </a:r>
          </a:p>
          <a:p>
            <a:pPr marL="548640" lvl="1" indent="-274320" eaLnBrk="1" fontAlgn="auto" hangingPunct="1">
              <a:spcBef>
                <a:spcPts val="370"/>
              </a:spcBef>
              <a:spcAft>
                <a:spcPts val="0"/>
              </a:spcAft>
              <a:buFont typeface="Wingdings 2"/>
              <a:buChar char=""/>
              <a:defRPr/>
            </a:pPr>
            <a:r>
              <a:rPr lang="en-US" altLang="en-US" dirty="0" smtClean="0"/>
              <a:t>Do we have enough people to do a restraint safely?</a:t>
            </a:r>
          </a:p>
          <a:p>
            <a:pPr marL="548640" lvl="1" indent="-274320" eaLnBrk="1" fontAlgn="auto" hangingPunct="1">
              <a:spcBef>
                <a:spcPts val="370"/>
              </a:spcBef>
              <a:spcAft>
                <a:spcPts val="0"/>
              </a:spcAft>
              <a:buFont typeface="Wingdings 2"/>
              <a:buChar char=""/>
              <a:defRPr/>
            </a:pPr>
            <a:r>
              <a:rPr lang="en-US" altLang="en-US" dirty="0" smtClean="0"/>
              <a:t>Are the people properly trained?</a:t>
            </a:r>
          </a:p>
        </p:txBody>
      </p:sp>
    </p:spTree>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altLang="en-US" smtClean="0"/>
              <a:t>Principles of Crisis Intervention</a:t>
            </a:r>
            <a:br>
              <a:rPr lang="en-US" altLang="en-US" smtClean="0"/>
            </a:br>
            <a:r>
              <a:rPr lang="en-US" altLang="en-US" sz="1800" smtClean="0">
                <a:solidFill>
                  <a:srgbClr val="335999"/>
                </a:solidFill>
              </a:rPr>
              <a:t>(pg. 22)</a:t>
            </a:r>
          </a:p>
        </p:txBody>
      </p:sp>
      <p:sp>
        <p:nvSpPr>
          <p:cNvPr id="1761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F59248EC-4226-4435-B47A-F639A62F3A9E}" type="slidenum">
              <a:rPr lang="en-US" altLang="en-US" sz="1400">
                <a:solidFill>
                  <a:schemeClr val="tx2"/>
                </a:solidFill>
              </a:rPr>
              <a:pPr/>
              <a:t>96</a:t>
            </a:fld>
            <a:endParaRPr lang="en-US" altLang="en-US" sz="1400">
              <a:solidFill>
                <a:schemeClr val="tx2"/>
              </a:solidFill>
            </a:endParaRPr>
          </a:p>
        </p:txBody>
      </p:sp>
      <p:sp>
        <p:nvSpPr>
          <p:cNvPr id="176132" name="Rectangle 3"/>
          <p:cNvSpPr>
            <a:spLocks noGrp="1" noChangeArrowheads="1"/>
          </p:cNvSpPr>
          <p:nvPr>
            <p:ph sz="quarter" idx="1"/>
          </p:nvPr>
        </p:nvSpPr>
        <p:spPr>
          <a:xfrm>
            <a:off x="457200" y="1219200"/>
            <a:ext cx="8229600" cy="4937125"/>
          </a:xfrm>
        </p:spPr>
        <p:txBody>
          <a:bodyPr/>
          <a:lstStyle/>
          <a:p>
            <a:pPr eaLnBrk="1" hangingPunct="1"/>
            <a:r>
              <a:rPr lang="en-US" altLang="en-US" dirty="0" smtClean="0"/>
              <a:t>Self-control</a:t>
            </a:r>
          </a:p>
          <a:p>
            <a:pPr lvl="1" eaLnBrk="1" hangingPunct="1"/>
            <a:r>
              <a:rPr lang="en-US" altLang="en-US" dirty="0" smtClean="0"/>
              <a:t>It is difficult to convince someone to use self-control when we are not in control of ourselves.</a:t>
            </a:r>
          </a:p>
          <a:p>
            <a:pPr eaLnBrk="1" hangingPunct="1"/>
            <a:r>
              <a:rPr lang="en-US" altLang="en-US" dirty="0" smtClean="0"/>
              <a:t>Identification</a:t>
            </a:r>
          </a:p>
          <a:p>
            <a:pPr lvl="1" eaLnBrk="1" hangingPunct="1"/>
            <a:r>
              <a:rPr lang="en-US" altLang="en-US" dirty="0" smtClean="0"/>
              <a:t>Accurately identify visual and auditory signals.</a:t>
            </a:r>
          </a:p>
          <a:p>
            <a:pPr eaLnBrk="1" hangingPunct="1"/>
            <a:r>
              <a:rPr lang="en-US" altLang="en-US" dirty="0" smtClean="0"/>
              <a:t>Communication</a:t>
            </a:r>
          </a:p>
          <a:p>
            <a:pPr lvl="1" eaLnBrk="1" hangingPunct="1"/>
            <a:r>
              <a:rPr lang="en-US" altLang="en-US" dirty="0" smtClean="0"/>
              <a:t>Simple, direct, brief. </a:t>
            </a:r>
          </a:p>
          <a:p>
            <a:pPr lvl="1" eaLnBrk="1" hangingPunct="1"/>
            <a:r>
              <a:rPr lang="en-US" altLang="en-US" dirty="0" smtClean="0"/>
              <a:t>“Rule of 5”: sentences are 5 words or less, with 5-letter words or less.</a:t>
            </a:r>
          </a:p>
        </p:txBody>
      </p:sp>
    </p:spTree>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altLang="en-US" smtClean="0"/>
              <a:t>Principles of Crisis Intervention</a:t>
            </a:r>
            <a:br>
              <a:rPr lang="en-US" altLang="en-US" smtClean="0"/>
            </a:br>
            <a:r>
              <a:rPr lang="en-US" altLang="en-US" sz="1800" smtClean="0">
                <a:solidFill>
                  <a:srgbClr val="335999"/>
                </a:solidFill>
              </a:rPr>
              <a:t>(pg. 22)</a:t>
            </a:r>
          </a:p>
        </p:txBody>
      </p:sp>
      <p:sp>
        <p:nvSpPr>
          <p:cNvPr id="17715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6DB38A03-C0AC-4A1A-BA11-E13020C85B91}" type="slidenum">
              <a:rPr lang="en-US" altLang="en-US" sz="1400">
                <a:solidFill>
                  <a:schemeClr val="tx2"/>
                </a:solidFill>
              </a:rPr>
              <a:pPr/>
              <a:t>97</a:t>
            </a:fld>
            <a:endParaRPr lang="en-US" altLang="en-US" sz="1400">
              <a:solidFill>
                <a:schemeClr val="tx2"/>
              </a:solidFill>
            </a:endParaRPr>
          </a:p>
        </p:txBody>
      </p:sp>
      <p:sp>
        <p:nvSpPr>
          <p:cNvPr id="177156" name="Rectangle 3"/>
          <p:cNvSpPr>
            <a:spLocks noGrp="1" noChangeArrowheads="1"/>
          </p:cNvSpPr>
          <p:nvPr>
            <p:ph sz="quarter" idx="1"/>
          </p:nvPr>
        </p:nvSpPr>
        <p:spPr>
          <a:xfrm>
            <a:off x="457200" y="1219200"/>
            <a:ext cx="8229600" cy="4937125"/>
          </a:xfrm>
        </p:spPr>
        <p:txBody>
          <a:bodyPr/>
          <a:lstStyle/>
          <a:p>
            <a:pPr eaLnBrk="1" hangingPunct="1">
              <a:spcBef>
                <a:spcPts val="575"/>
              </a:spcBef>
              <a:buFont typeface="Wingdings 2" pitchFamily="18" charset="2"/>
              <a:buChar char=""/>
            </a:pPr>
            <a:r>
              <a:rPr lang="en-US" altLang="en-US" dirty="0" smtClean="0"/>
              <a:t>Timing</a:t>
            </a:r>
          </a:p>
          <a:p>
            <a:pPr lvl="1" eaLnBrk="1" hangingPunct="1">
              <a:spcBef>
                <a:spcPts val="375"/>
              </a:spcBef>
              <a:buFont typeface="Wingdings 2" pitchFamily="18" charset="2"/>
              <a:buChar char=""/>
            </a:pPr>
            <a:r>
              <a:rPr lang="en-US" altLang="en-US" dirty="0" smtClean="0"/>
              <a:t>Crisis interventions are appropriate shortly before, during, shortly after the crisis phase of the stress cycle.</a:t>
            </a:r>
          </a:p>
          <a:p>
            <a:pPr lvl="1" eaLnBrk="1" hangingPunct="1">
              <a:spcBef>
                <a:spcPts val="375"/>
              </a:spcBef>
              <a:buFont typeface="Wingdings 2" pitchFamily="18" charset="2"/>
              <a:buChar char=""/>
            </a:pPr>
            <a:r>
              <a:rPr lang="en-US" altLang="en-US" dirty="0" smtClean="0"/>
              <a:t>If used at other times, interventions lose effectiveness and can provoke assaultive incident.</a:t>
            </a:r>
          </a:p>
          <a:p>
            <a:pPr eaLnBrk="1" hangingPunct="1">
              <a:spcBef>
                <a:spcPts val="575"/>
              </a:spcBef>
              <a:buFont typeface="Wingdings 2" pitchFamily="18" charset="2"/>
              <a:buChar char=""/>
            </a:pPr>
            <a:r>
              <a:rPr lang="en-US" altLang="en-US" dirty="0" smtClean="0"/>
              <a:t>Patience</a:t>
            </a:r>
          </a:p>
          <a:p>
            <a:pPr lvl="1" eaLnBrk="1" hangingPunct="1">
              <a:spcBef>
                <a:spcPts val="375"/>
              </a:spcBef>
              <a:buFont typeface="Wingdings 2" pitchFamily="18" charset="2"/>
              <a:buChar char=""/>
            </a:pPr>
            <a:r>
              <a:rPr lang="en-US" altLang="en-US" dirty="0" smtClean="0"/>
              <a:t>The crisis will pass.</a:t>
            </a:r>
          </a:p>
          <a:p>
            <a:pPr lvl="1" eaLnBrk="1" hangingPunct="1">
              <a:spcBef>
                <a:spcPts val="375"/>
              </a:spcBef>
              <a:buFont typeface="Wingdings 2" pitchFamily="18" charset="2"/>
              <a:buChar char=""/>
            </a:pPr>
            <a:r>
              <a:rPr lang="en-US" altLang="en-US" dirty="0" smtClean="0"/>
              <a:t>Panic or using punitive methods can result in avoidable future consequences.</a:t>
            </a:r>
          </a:p>
          <a:p>
            <a:pPr eaLnBrk="1" hangingPunct="1">
              <a:spcBef>
                <a:spcPts val="575"/>
              </a:spcBef>
              <a:buFont typeface="Wingdings 2" pitchFamily="18" charset="2"/>
              <a:buChar char=""/>
            </a:pPr>
            <a:r>
              <a:rPr lang="en-US" altLang="en-US" dirty="0" smtClean="0"/>
              <a:t>Spontaneity</a:t>
            </a:r>
          </a:p>
          <a:p>
            <a:pPr lvl="1" eaLnBrk="1" hangingPunct="1">
              <a:spcBef>
                <a:spcPts val="375"/>
              </a:spcBef>
              <a:buFont typeface="Wingdings 2" pitchFamily="18" charset="2"/>
              <a:buChar char=""/>
            </a:pPr>
            <a:r>
              <a:rPr lang="en-US" altLang="en-US" dirty="0" smtClean="0"/>
              <a:t>Each incident is unique and may require alteration of the basic response guidelines. </a:t>
            </a:r>
          </a:p>
        </p:txBody>
      </p:sp>
    </p:spTree>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altLang="en-US" smtClean="0"/>
              <a:t>STOP Strategy</a:t>
            </a:r>
            <a:br>
              <a:rPr lang="en-US" altLang="en-US" smtClean="0"/>
            </a:br>
            <a:r>
              <a:rPr lang="en-US" altLang="en-US" sz="1800" smtClean="0">
                <a:solidFill>
                  <a:srgbClr val="335999"/>
                </a:solidFill>
              </a:rPr>
              <a:t>(pg. 12)</a:t>
            </a:r>
          </a:p>
        </p:txBody>
      </p:sp>
      <p:sp>
        <p:nvSpPr>
          <p:cNvPr id="1781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91730E1F-80CC-47CA-9340-09369E691883}" type="slidenum">
              <a:rPr lang="en-US" altLang="en-US" sz="1400">
                <a:solidFill>
                  <a:schemeClr val="tx2"/>
                </a:solidFill>
              </a:rPr>
              <a:pPr/>
              <a:t>98</a:t>
            </a:fld>
            <a:endParaRPr lang="en-US" altLang="en-US" sz="1400">
              <a:solidFill>
                <a:schemeClr val="tx2"/>
              </a:solidFill>
            </a:endParaRPr>
          </a:p>
        </p:txBody>
      </p:sp>
      <p:sp>
        <p:nvSpPr>
          <p:cNvPr id="5" name="Content Placeholder 4"/>
          <p:cNvSpPr>
            <a:spLocks noGrp="1"/>
          </p:cNvSpPr>
          <p:nvPr>
            <p:ph sz="quarter" idx="1"/>
          </p:nvPr>
        </p:nvSpPr>
        <p:spPr>
          <a:xfrm>
            <a:off x="457200" y="1219200"/>
            <a:ext cx="4648200" cy="4937125"/>
          </a:xfrm>
        </p:spPr>
        <p:txBody>
          <a:bodyPr>
            <a:normAutofit fontScale="92500"/>
          </a:bodyPr>
          <a:lstStyle/>
          <a:p>
            <a:pPr marL="274320" indent="-274320" eaLnBrk="1" fontAlgn="auto" hangingPunct="1">
              <a:spcAft>
                <a:spcPts val="0"/>
              </a:spcAft>
              <a:buFont typeface="Wingdings 3"/>
              <a:buChar char=""/>
              <a:defRPr/>
            </a:pPr>
            <a:r>
              <a:rPr lang="en-US" sz="4800" dirty="0" smtClean="0">
                <a:solidFill>
                  <a:srgbClr val="FF0000"/>
                </a:solidFill>
              </a:rPr>
              <a:t>S</a:t>
            </a:r>
            <a:r>
              <a:rPr lang="en-US" dirty="0" smtClean="0"/>
              <a:t>low down</a:t>
            </a:r>
          </a:p>
          <a:p>
            <a:pPr marL="0" indent="0" eaLnBrk="1" fontAlgn="auto" hangingPunct="1">
              <a:spcAft>
                <a:spcPts val="0"/>
              </a:spcAft>
              <a:buFont typeface="Wingdings 3"/>
              <a:buNone/>
              <a:defRPr/>
            </a:pPr>
            <a:endParaRPr lang="en-US" dirty="0" smtClean="0"/>
          </a:p>
          <a:p>
            <a:pPr marL="274320" indent="-274320" eaLnBrk="1" fontAlgn="auto" hangingPunct="1">
              <a:spcAft>
                <a:spcPts val="0"/>
              </a:spcAft>
              <a:buFont typeface="Wingdings 3"/>
              <a:buChar char=""/>
              <a:defRPr/>
            </a:pPr>
            <a:r>
              <a:rPr lang="en-US" sz="4800" dirty="0" smtClean="0">
                <a:solidFill>
                  <a:srgbClr val="FF0000"/>
                </a:solidFill>
              </a:rPr>
              <a:t>T</a:t>
            </a:r>
            <a:r>
              <a:rPr lang="en-US" dirty="0" smtClean="0"/>
              <a:t>hink about what is happening</a:t>
            </a:r>
          </a:p>
          <a:p>
            <a:pPr marL="0" indent="0" eaLnBrk="1" fontAlgn="auto" hangingPunct="1">
              <a:spcAft>
                <a:spcPts val="0"/>
              </a:spcAft>
              <a:buFont typeface="Wingdings 3"/>
              <a:buNone/>
              <a:defRPr/>
            </a:pPr>
            <a:endParaRPr lang="en-US" dirty="0" smtClean="0"/>
          </a:p>
          <a:p>
            <a:pPr marL="274320" indent="-274320" eaLnBrk="1" fontAlgn="auto" hangingPunct="1">
              <a:spcAft>
                <a:spcPts val="0"/>
              </a:spcAft>
              <a:buFont typeface="Wingdings 3"/>
              <a:buChar char=""/>
              <a:defRPr/>
            </a:pPr>
            <a:r>
              <a:rPr lang="en-US" sz="4800" dirty="0" smtClean="0">
                <a:solidFill>
                  <a:srgbClr val="FF0000"/>
                </a:solidFill>
              </a:rPr>
              <a:t>O</a:t>
            </a:r>
            <a:r>
              <a:rPr lang="en-US" dirty="0" smtClean="0"/>
              <a:t>ptions</a:t>
            </a:r>
          </a:p>
          <a:p>
            <a:pPr marL="0" indent="0" eaLnBrk="1" fontAlgn="auto" hangingPunct="1">
              <a:spcAft>
                <a:spcPts val="0"/>
              </a:spcAft>
              <a:buFont typeface="Wingdings 3"/>
              <a:buNone/>
              <a:defRPr/>
            </a:pPr>
            <a:endParaRPr lang="en-US" dirty="0" smtClean="0"/>
          </a:p>
          <a:p>
            <a:pPr marL="274320" indent="-274320" eaLnBrk="1" fontAlgn="auto" hangingPunct="1">
              <a:spcAft>
                <a:spcPts val="0"/>
              </a:spcAft>
              <a:buFont typeface="Wingdings 3"/>
              <a:buChar char=""/>
              <a:defRPr/>
            </a:pPr>
            <a:r>
              <a:rPr lang="en-US" sz="4800" dirty="0" smtClean="0">
                <a:solidFill>
                  <a:srgbClr val="FF0000"/>
                </a:solidFill>
              </a:rPr>
              <a:t>P</a:t>
            </a:r>
            <a:r>
              <a:rPr lang="en-US" dirty="0" smtClean="0"/>
              <a:t>lan to have some time to yourself</a:t>
            </a:r>
            <a:endParaRPr lang="en-US" dirty="0"/>
          </a:p>
        </p:txBody>
      </p:sp>
      <p:pic>
        <p:nvPicPr>
          <p:cNvPr id="178181" name="Picture 2" descr="C:\Users\jcollier\Local Settings\Temporary Internet Files\Content.IE5\8CP08WHA\Leomarc-stop-sign[1].png"/>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953000" y="1600200"/>
            <a:ext cx="3403600" cy="3400425"/>
          </a:xfrm>
          <a:noFill/>
        </p:spPr>
      </p:pic>
    </p:spTree>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533400" y="76200"/>
            <a:ext cx="7772400" cy="1143000"/>
          </a:xfrm>
        </p:spPr>
        <p:txBody>
          <a:bodyPr/>
          <a:lstStyle/>
          <a:p>
            <a:pPr eaLnBrk="1" hangingPunct="1"/>
            <a:r>
              <a:rPr lang="en-US" altLang="en-US" smtClean="0"/>
              <a:t>Legal Model &amp; Reasonable Force</a:t>
            </a:r>
            <a:br>
              <a:rPr lang="en-US" altLang="en-US" smtClean="0"/>
            </a:br>
            <a:r>
              <a:rPr lang="en-US" altLang="en-US" sz="1800" smtClean="0">
                <a:solidFill>
                  <a:srgbClr val="335999"/>
                </a:solidFill>
              </a:rPr>
              <a:t>(pg. 23)</a:t>
            </a:r>
          </a:p>
        </p:txBody>
      </p:sp>
      <p:sp>
        <p:nvSpPr>
          <p:cNvPr id="17920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2" charset="-128"/>
              </a:defRPr>
            </a:lvl1pPr>
            <a:lvl2pPr marL="742950" indent="-285750">
              <a:defRPr sz="2400">
                <a:solidFill>
                  <a:schemeClr val="tx1"/>
                </a:solidFill>
                <a:latin typeface="Arial" charset="0"/>
                <a:ea typeface="ＭＳ Ｐゴシック" pitchFamily="-102" charset="-128"/>
              </a:defRPr>
            </a:lvl2pPr>
            <a:lvl3pPr marL="1143000" indent="-228600">
              <a:defRPr sz="2400">
                <a:solidFill>
                  <a:schemeClr val="tx1"/>
                </a:solidFill>
                <a:latin typeface="Arial" charset="0"/>
                <a:ea typeface="ＭＳ Ｐゴシック" pitchFamily="-102" charset="-128"/>
              </a:defRPr>
            </a:lvl3pPr>
            <a:lvl4pPr marL="1600200" indent="-228600">
              <a:defRPr sz="2400">
                <a:solidFill>
                  <a:schemeClr val="tx1"/>
                </a:solidFill>
                <a:latin typeface="Arial" charset="0"/>
                <a:ea typeface="ＭＳ Ｐゴシック" pitchFamily="-102" charset="-128"/>
              </a:defRPr>
            </a:lvl4pPr>
            <a:lvl5pPr marL="2057400" indent="-228600">
              <a:defRPr sz="2400">
                <a:solidFill>
                  <a:schemeClr val="tx1"/>
                </a:solidFill>
                <a:latin typeface="Arial" charset="0"/>
                <a:ea typeface="ＭＳ Ｐゴシック" pitchFamily="-10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2" charset="-128"/>
              </a:defRPr>
            </a:lvl9pPr>
          </a:lstStyle>
          <a:p>
            <a:fld id="{9712B9EE-C566-4A2A-AC43-32E8B9DC903F}" type="slidenum">
              <a:rPr lang="en-US" altLang="en-US" sz="1400">
                <a:solidFill>
                  <a:schemeClr val="tx2"/>
                </a:solidFill>
              </a:rPr>
              <a:pPr/>
              <a:t>99</a:t>
            </a:fld>
            <a:endParaRPr lang="en-US" altLang="en-US" sz="1400">
              <a:solidFill>
                <a:schemeClr val="tx2"/>
              </a:solidFill>
            </a:endParaRPr>
          </a:p>
        </p:txBody>
      </p:sp>
      <p:sp>
        <p:nvSpPr>
          <p:cNvPr id="67588" name="Rectangle 4"/>
          <p:cNvSpPr>
            <a:spLocks noGrp="1" noChangeArrowheads="1"/>
          </p:cNvSpPr>
          <p:nvPr>
            <p:ph sz="quarter" idx="1"/>
          </p:nvPr>
        </p:nvSpPr>
        <p:spPr>
          <a:xfrm>
            <a:off x="457200" y="1600200"/>
            <a:ext cx="4029075" cy="4525963"/>
          </a:xfrm>
        </p:spPr>
        <p:txBody>
          <a:bodyPr>
            <a:normAutofit lnSpcReduction="10000"/>
          </a:bodyPr>
          <a:lstStyle/>
          <a:p>
            <a:pPr marL="274320" indent="-274320" eaLnBrk="1" fontAlgn="auto" hangingPunct="1">
              <a:spcBef>
                <a:spcPts val="580"/>
              </a:spcBef>
              <a:spcAft>
                <a:spcPts val="0"/>
              </a:spcAft>
              <a:buFontTx/>
              <a:buNone/>
              <a:defRPr/>
            </a:pPr>
            <a:r>
              <a:rPr lang="en-US" altLang="en-US" b="1" dirty="0"/>
              <a:t>Observed Behaviour</a:t>
            </a:r>
          </a:p>
          <a:p>
            <a:pPr marL="274320" indent="-274320" eaLnBrk="1" fontAlgn="auto" hangingPunct="1">
              <a:spcBef>
                <a:spcPts val="580"/>
              </a:spcBef>
              <a:spcAft>
                <a:spcPts val="0"/>
              </a:spcAft>
              <a:buFont typeface="Wingdings 2"/>
              <a:buChar char=""/>
              <a:defRPr/>
            </a:pPr>
            <a:endParaRPr lang="en-US" altLang="en-US" dirty="0"/>
          </a:p>
          <a:p>
            <a:pPr marL="274320" indent="-274320" eaLnBrk="1" fontAlgn="auto" hangingPunct="1">
              <a:spcBef>
                <a:spcPts val="580"/>
              </a:spcBef>
              <a:spcAft>
                <a:spcPts val="0"/>
              </a:spcAft>
              <a:buFont typeface="Wingdings 2"/>
              <a:buChar char=""/>
              <a:defRPr/>
            </a:pPr>
            <a:r>
              <a:rPr lang="en-US" altLang="en-US" sz="2400" dirty="0"/>
              <a:t>C</a:t>
            </a:r>
            <a:r>
              <a:rPr lang="en-US" altLang="en-US" sz="2400" dirty="0" smtClean="0"/>
              <a:t>ommon Assault</a:t>
            </a:r>
            <a:endParaRPr lang="en-US" altLang="en-US" sz="2400" dirty="0"/>
          </a:p>
          <a:p>
            <a:pPr marL="274320" indent="-274320" eaLnBrk="1" fontAlgn="auto" hangingPunct="1">
              <a:spcBef>
                <a:spcPts val="580"/>
              </a:spcBef>
              <a:spcAft>
                <a:spcPts val="0"/>
              </a:spcAft>
              <a:buFont typeface="Wingdings 2"/>
              <a:buChar char=""/>
              <a:defRPr/>
            </a:pPr>
            <a:endParaRPr lang="en-US" altLang="en-US" sz="2400" dirty="0"/>
          </a:p>
          <a:p>
            <a:pPr marL="274320" indent="-274320" eaLnBrk="1" fontAlgn="auto" hangingPunct="1">
              <a:spcBef>
                <a:spcPts val="580"/>
              </a:spcBef>
              <a:spcAft>
                <a:spcPts val="0"/>
              </a:spcAft>
              <a:buFont typeface="Wingdings 2"/>
              <a:buChar char=""/>
              <a:defRPr/>
            </a:pPr>
            <a:endParaRPr lang="en-US" altLang="en-US" dirty="0"/>
          </a:p>
          <a:p>
            <a:pPr marL="274320" indent="-274320" eaLnBrk="1" fontAlgn="auto" hangingPunct="1">
              <a:spcBef>
                <a:spcPts val="580"/>
              </a:spcBef>
              <a:spcAft>
                <a:spcPts val="0"/>
              </a:spcAft>
              <a:buFont typeface="Wingdings 2"/>
              <a:buChar char=""/>
              <a:defRPr/>
            </a:pPr>
            <a:r>
              <a:rPr lang="en-US" altLang="en-US" sz="2400" dirty="0" smtClean="0"/>
              <a:t>Assault Causing Bodily Harm</a:t>
            </a:r>
            <a:endParaRPr lang="en-US" altLang="en-US" sz="2400" dirty="0"/>
          </a:p>
          <a:p>
            <a:pPr marL="274320" indent="-274320" eaLnBrk="1" fontAlgn="auto" hangingPunct="1">
              <a:spcBef>
                <a:spcPts val="580"/>
              </a:spcBef>
              <a:spcAft>
                <a:spcPts val="0"/>
              </a:spcAft>
              <a:buFont typeface="Wingdings 2"/>
              <a:buChar char=""/>
              <a:defRPr/>
            </a:pPr>
            <a:endParaRPr lang="en-US" altLang="en-US" sz="2400" dirty="0"/>
          </a:p>
          <a:p>
            <a:pPr marL="274320" indent="-274320" eaLnBrk="1" fontAlgn="auto" hangingPunct="1">
              <a:spcBef>
                <a:spcPts val="580"/>
              </a:spcBef>
              <a:spcAft>
                <a:spcPts val="0"/>
              </a:spcAft>
              <a:buFont typeface="Wingdings 2"/>
              <a:buChar char=""/>
              <a:defRPr/>
            </a:pPr>
            <a:endParaRPr lang="en-US" altLang="en-US" sz="1000" dirty="0"/>
          </a:p>
          <a:p>
            <a:pPr marL="274320" indent="-274320" eaLnBrk="1" fontAlgn="auto" hangingPunct="1">
              <a:spcBef>
                <a:spcPts val="580"/>
              </a:spcBef>
              <a:spcAft>
                <a:spcPts val="0"/>
              </a:spcAft>
              <a:buFont typeface="Wingdings 2"/>
              <a:buChar char=""/>
              <a:defRPr/>
            </a:pPr>
            <a:r>
              <a:rPr lang="en-US" altLang="en-US" sz="2400" dirty="0" smtClean="0"/>
              <a:t>Aggravated Assault</a:t>
            </a:r>
            <a:endParaRPr lang="en-US" altLang="en-US" sz="2400" dirty="0"/>
          </a:p>
        </p:txBody>
      </p:sp>
      <p:sp>
        <p:nvSpPr>
          <p:cNvPr id="67589" name="Rectangle 5"/>
          <p:cNvSpPr>
            <a:spLocks noGrp="1" noChangeArrowheads="1"/>
          </p:cNvSpPr>
          <p:nvPr>
            <p:ph sz="quarter" idx="2"/>
          </p:nvPr>
        </p:nvSpPr>
        <p:spPr>
          <a:xfrm>
            <a:off x="5181600" y="1600200"/>
            <a:ext cx="3505200" cy="4525963"/>
          </a:xfrm>
        </p:spPr>
        <p:txBody>
          <a:bodyPr>
            <a:normAutofit lnSpcReduction="10000"/>
          </a:bodyPr>
          <a:lstStyle/>
          <a:p>
            <a:pPr marL="274320" indent="-274320" eaLnBrk="1" fontAlgn="auto" hangingPunct="1">
              <a:spcBef>
                <a:spcPts val="580"/>
              </a:spcBef>
              <a:spcAft>
                <a:spcPts val="0"/>
              </a:spcAft>
              <a:buFontTx/>
              <a:buNone/>
              <a:defRPr/>
            </a:pPr>
            <a:r>
              <a:rPr lang="en-US" altLang="en-US" b="1" dirty="0"/>
              <a:t>Reasonable </a:t>
            </a:r>
            <a:r>
              <a:rPr lang="en-US" altLang="en-US" b="1" dirty="0" smtClean="0"/>
              <a:t>Force</a:t>
            </a:r>
            <a:endParaRPr lang="en-US" altLang="en-US" sz="2400" dirty="0"/>
          </a:p>
          <a:p>
            <a:pPr marL="274320" indent="-274320" eaLnBrk="1" fontAlgn="auto" hangingPunct="1">
              <a:spcBef>
                <a:spcPts val="580"/>
              </a:spcBef>
              <a:spcAft>
                <a:spcPts val="0"/>
              </a:spcAft>
              <a:buFont typeface="Wingdings 2"/>
              <a:buChar char=""/>
              <a:defRPr/>
            </a:pPr>
            <a:r>
              <a:rPr lang="en-US" altLang="en-US" sz="2400" dirty="0"/>
              <a:t>N</a:t>
            </a:r>
            <a:r>
              <a:rPr lang="en-US" altLang="en-US" sz="2400" dirty="0" smtClean="0"/>
              <a:t>il</a:t>
            </a:r>
            <a:endParaRPr lang="en-US" altLang="en-US" sz="2400" dirty="0"/>
          </a:p>
          <a:p>
            <a:pPr marL="274320" indent="-274320" eaLnBrk="1" fontAlgn="auto" hangingPunct="1">
              <a:spcBef>
                <a:spcPts val="580"/>
              </a:spcBef>
              <a:spcAft>
                <a:spcPts val="0"/>
              </a:spcAft>
              <a:buFont typeface="Wingdings 2"/>
              <a:buChar char=""/>
              <a:defRPr/>
            </a:pPr>
            <a:r>
              <a:rPr lang="en-US" altLang="en-US" sz="2400" dirty="0" smtClean="0"/>
              <a:t>Crisis </a:t>
            </a:r>
            <a:r>
              <a:rPr lang="en-US" altLang="en-US" sz="2400" dirty="0"/>
              <a:t>intervention</a:t>
            </a:r>
          </a:p>
          <a:p>
            <a:pPr marL="274320" indent="-274320" eaLnBrk="1" fontAlgn="auto" hangingPunct="1">
              <a:spcBef>
                <a:spcPts val="580"/>
              </a:spcBef>
              <a:spcAft>
                <a:spcPts val="0"/>
              </a:spcAft>
              <a:buFont typeface="Wingdings 2"/>
              <a:buChar char=""/>
              <a:defRPr/>
            </a:pPr>
            <a:r>
              <a:rPr lang="en-US" altLang="en-US" sz="2400" dirty="0" smtClean="0"/>
              <a:t>Communication</a:t>
            </a:r>
            <a:endParaRPr lang="en-US" altLang="en-US" sz="2400" dirty="0"/>
          </a:p>
          <a:p>
            <a:pPr marL="274320" indent="-274320" eaLnBrk="1" fontAlgn="auto" hangingPunct="1">
              <a:spcBef>
                <a:spcPts val="580"/>
              </a:spcBef>
              <a:spcAft>
                <a:spcPts val="0"/>
              </a:spcAft>
              <a:buFont typeface="Wingdings 2"/>
              <a:buChar char=""/>
              <a:defRPr/>
            </a:pPr>
            <a:endParaRPr lang="en-US" altLang="en-US" sz="1600" dirty="0" smtClean="0"/>
          </a:p>
          <a:p>
            <a:pPr marL="0" indent="0" eaLnBrk="1" fontAlgn="auto" hangingPunct="1">
              <a:spcBef>
                <a:spcPts val="580"/>
              </a:spcBef>
              <a:spcAft>
                <a:spcPts val="0"/>
              </a:spcAft>
              <a:buFont typeface="Wingdings 2"/>
              <a:buNone/>
              <a:defRPr/>
            </a:pPr>
            <a:endParaRPr lang="en-US" altLang="en-US" sz="1600" dirty="0"/>
          </a:p>
          <a:p>
            <a:pPr marL="274320" indent="-274320" eaLnBrk="1" fontAlgn="auto" hangingPunct="1">
              <a:spcBef>
                <a:spcPts val="580"/>
              </a:spcBef>
              <a:spcAft>
                <a:spcPts val="0"/>
              </a:spcAft>
              <a:buFont typeface="Wingdings 2"/>
              <a:buChar char=""/>
              <a:defRPr/>
            </a:pPr>
            <a:r>
              <a:rPr lang="en-US" altLang="en-US" sz="2400" dirty="0" smtClean="0"/>
              <a:t>Evasive </a:t>
            </a:r>
            <a:r>
              <a:rPr lang="en-US" altLang="en-US" sz="2400" dirty="0"/>
              <a:t>techniques</a:t>
            </a:r>
          </a:p>
          <a:p>
            <a:pPr marL="274320" indent="-274320" eaLnBrk="1" fontAlgn="auto" hangingPunct="1">
              <a:spcBef>
                <a:spcPts val="580"/>
              </a:spcBef>
              <a:spcAft>
                <a:spcPts val="0"/>
              </a:spcAft>
              <a:buFont typeface="Wingdings 2"/>
              <a:buChar char=""/>
              <a:defRPr/>
            </a:pPr>
            <a:endParaRPr lang="en-US" altLang="en-US" sz="2400" dirty="0"/>
          </a:p>
          <a:p>
            <a:pPr marL="274320" indent="-274320" eaLnBrk="1" fontAlgn="auto" hangingPunct="1">
              <a:spcBef>
                <a:spcPts val="580"/>
              </a:spcBef>
              <a:spcAft>
                <a:spcPts val="0"/>
              </a:spcAft>
              <a:buFont typeface="Wingdings 2"/>
              <a:buChar char=""/>
              <a:defRPr/>
            </a:pPr>
            <a:endParaRPr lang="en-US" altLang="en-US" sz="2400" dirty="0"/>
          </a:p>
          <a:p>
            <a:pPr marL="274320" indent="-274320" eaLnBrk="1" fontAlgn="auto" hangingPunct="1">
              <a:spcBef>
                <a:spcPts val="580"/>
              </a:spcBef>
              <a:spcAft>
                <a:spcPts val="0"/>
              </a:spcAft>
              <a:buFont typeface="Wingdings 2"/>
              <a:buChar char=""/>
              <a:defRPr/>
            </a:pPr>
            <a:r>
              <a:rPr lang="en-US" altLang="en-US" sz="2400" dirty="0" smtClean="0"/>
              <a:t>Controlling </a:t>
            </a:r>
            <a:r>
              <a:rPr lang="en-US" altLang="en-US" sz="2400" dirty="0"/>
              <a:t>techniques or manual restraint</a:t>
            </a:r>
          </a:p>
        </p:txBody>
      </p:sp>
      <p:cxnSp>
        <p:nvCxnSpPr>
          <p:cNvPr id="3" name="Straight Arrow Connector 2"/>
          <p:cNvCxnSpPr/>
          <p:nvPr/>
        </p:nvCxnSpPr>
        <p:spPr>
          <a:xfrm>
            <a:off x="3429000" y="2743200"/>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29000" y="4114800"/>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81400" y="5334000"/>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SASWH_PPT Template - O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Black"/>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4256</TotalTime>
  <Words>7803</Words>
  <Application>Microsoft Office PowerPoint</Application>
  <PresentationFormat>On-screen Show (4:3)</PresentationFormat>
  <Paragraphs>1448</Paragraphs>
  <Slides>154</Slides>
  <Notes>99</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154</vt:i4>
      </vt:variant>
    </vt:vector>
  </HeadingPairs>
  <TitlesOfParts>
    <vt:vector size="167" baseType="lpstr">
      <vt:lpstr>ＭＳ Ｐゴシック</vt:lpstr>
      <vt:lpstr>Abadi MT Condensed Extra Bold</vt:lpstr>
      <vt:lpstr>Arial</vt:lpstr>
      <vt:lpstr>Arial Black</vt:lpstr>
      <vt:lpstr>Bookman Old Style</vt:lpstr>
      <vt:lpstr>Franklin Gothic Book</vt:lpstr>
      <vt:lpstr>Gill Sans MT</vt:lpstr>
      <vt:lpstr>Wingdings</vt:lpstr>
      <vt:lpstr>Wingdings 2</vt:lpstr>
      <vt:lpstr>Wingdings 3</vt:lpstr>
      <vt:lpstr>Origin</vt:lpstr>
      <vt:lpstr>SASWH_PPT Template - OLD</vt:lpstr>
      <vt:lpstr>Picture</vt:lpstr>
      <vt:lpstr>PowerPoint Presentation</vt:lpstr>
      <vt:lpstr>Housekeeping Details</vt:lpstr>
      <vt:lpstr>PowerPoint Presentation</vt:lpstr>
      <vt:lpstr>PowerPoint Presentation</vt:lpstr>
      <vt:lpstr>PowerPoint Presentation</vt:lpstr>
      <vt:lpstr>How the Power Point lines up with the handbook and exercise book.</vt:lpstr>
      <vt:lpstr>Course Outline</vt:lpstr>
      <vt:lpstr>PART History</vt:lpstr>
      <vt:lpstr>PART Program</vt:lpstr>
      <vt:lpstr>Learning Objectives</vt:lpstr>
      <vt:lpstr>Learning Objectives</vt:lpstr>
      <vt:lpstr>PART Philosophy</vt:lpstr>
      <vt:lpstr>Legislation</vt:lpstr>
      <vt:lpstr>Worker Responsibilities</vt:lpstr>
      <vt:lpstr>Accountability</vt:lpstr>
      <vt:lpstr>PART Advantages</vt:lpstr>
      <vt:lpstr>PART Advantages</vt:lpstr>
      <vt:lpstr>PART</vt:lpstr>
      <vt:lpstr>PART</vt:lpstr>
      <vt:lpstr>PART Viewpoint</vt:lpstr>
      <vt:lpstr>Risks of not having PART</vt:lpstr>
      <vt:lpstr>PART Disclaimer</vt:lpstr>
      <vt:lpstr>Purpose</vt:lpstr>
      <vt:lpstr>Purpose  (pg. 1)</vt:lpstr>
      <vt:lpstr>Exercise 1      (pg.5)</vt:lpstr>
      <vt:lpstr>Exercise 1      (pg.5)</vt:lpstr>
      <vt:lpstr>Professionalism</vt:lpstr>
      <vt:lpstr>Professionalism (pg. 1)</vt:lpstr>
      <vt:lpstr>Exercise 2 (pg.6)</vt:lpstr>
      <vt:lpstr>Professionalism (pg. 2)</vt:lpstr>
      <vt:lpstr>Professionalism is…</vt:lpstr>
      <vt:lpstr>Preparation</vt:lpstr>
      <vt:lpstr>Preparation (pg. 3)</vt:lpstr>
      <vt:lpstr>Preparation (pg. 3)</vt:lpstr>
      <vt:lpstr>Exercise 3A      (pg. 7)</vt:lpstr>
      <vt:lpstr>Exercise 3B      (pg. 8)</vt:lpstr>
      <vt:lpstr>Preparation: (pg. 4)</vt:lpstr>
      <vt:lpstr>Exercise 3C (pg .8)</vt:lpstr>
      <vt:lpstr>Self-Control (pg. 4)</vt:lpstr>
      <vt:lpstr>Self-Control (pg. 4)</vt:lpstr>
      <vt:lpstr>Self-Control Plans (pg. 5)</vt:lpstr>
      <vt:lpstr>Exercise 3D (pg. 9)</vt:lpstr>
      <vt:lpstr>Exercise 4          (pg. 10)</vt:lpstr>
      <vt:lpstr>Exercise 4          (pg. 10)</vt:lpstr>
      <vt:lpstr>Exercise 5 (pg. 11)</vt:lpstr>
      <vt:lpstr>PowerPoint Presentation</vt:lpstr>
      <vt:lpstr>Identification</vt:lpstr>
      <vt:lpstr>Identification (pg. 6)</vt:lpstr>
      <vt:lpstr>Identification</vt:lpstr>
      <vt:lpstr>Legal Model (pg. 7)</vt:lpstr>
      <vt:lpstr>Legal Model (pg. 7)</vt:lpstr>
      <vt:lpstr>Exercise 6: (pg.12)</vt:lpstr>
      <vt:lpstr>Disclaimer on Legal Model:</vt:lpstr>
      <vt:lpstr>Stress Model (Assault/Crisis Cycle) (pg. 8)</vt:lpstr>
      <vt:lpstr>Stress Model (Assault/Crisis Cycle) (pg. 8)</vt:lpstr>
      <vt:lpstr>Stress Model (Assault/Crisis Cycle) (pg. 8)</vt:lpstr>
      <vt:lpstr>Stress Model (Assault/Crisis Cycle) (pg. 8)</vt:lpstr>
      <vt:lpstr>Exercise 7 (pg. 13)</vt:lpstr>
      <vt:lpstr>Exercise 7 (pg. 13)</vt:lpstr>
      <vt:lpstr>Exercise 7 (pg. 13)</vt:lpstr>
      <vt:lpstr>Developmental Model (pg. 9)</vt:lpstr>
      <vt:lpstr>Developmental Model (pg. 10)</vt:lpstr>
      <vt:lpstr>Developmental Model (pg. 10)</vt:lpstr>
      <vt:lpstr>Developmental Model II (pg. 11)</vt:lpstr>
      <vt:lpstr>Exercise 8   (pg. 14)</vt:lpstr>
      <vt:lpstr>Exercise 8   (pg. 14)</vt:lpstr>
      <vt:lpstr>Communication Model (pg. 11)</vt:lpstr>
      <vt:lpstr>Communication Model (pg. 11)</vt:lpstr>
      <vt:lpstr>Communication Model (pg. 12)</vt:lpstr>
      <vt:lpstr>Exercise 9 (pg. 15)</vt:lpstr>
      <vt:lpstr>Exercise 9 (pg.15)</vt:lpstr>
      <vt:lpstr>Exercise 10 (pg.16)</vt:lpstr>
      <vt:lpstr>STOP Strategy (pg. 12)</vt:lpstr>
      <vt:lpstr>Interactive Model (pg. 13)</vt:lpstr>
      <vt:lpstr>Interactive Model (pg. 13)</vt:lpstr>
      <vt:lpstr>Interactive Model (pg. 13)</vt:lpstr>
      <vt:lpstr>Interactive Model</vt:lpstr>
      <vt:lpstr>Exercise 11 (pg.17)</vt:lpstr>
      <vt:lpstr>Environmental Model (pg. 14)</vt:lpstr>
      <vt:lpstr>Exercise 12  (pg.18)</vt:lpstr>
      <vt:lpstr>Basic Needs Model (pg. 15)</vt:lpstr>
      <vt:lpstr>Hierarchy of Needs (pg. 15)</vt:lpstr>
      <vt:lpstr>Exercise 13  (pg.19)</vt:lpstr>
      <vt:lpstr>Socio-cultural Model (pg. 15)</vt:lpstr>
      <vt:lpstr>Exercise 14 (pg. 20)</vt:lpstr>
      <vt:lpstr>Common Knowledge Model (pg. 16)</vt:lpstr>
      <vt:lpstr>Common Knowledge Model (pg. 17)</vt:lpstr>
      <vt:lpstr>Fear (pg. 17)</vt:lpstr>
      <vt:lpstr>Frustration (pg. 17)</vt:lpstr>
      <vt:lpstr>Manipulation (pg. 18)</vt:lpstr>
      <vt:lpstr>Manipulation (pg. 18)</vt:lpstr>
      <vt:lpstr>Intimidation (pg. 19)</vt:lpstr>
      <vt:lpstr>Identification - summary</vt:lpstr>
      <vt:lpstr>Response</vt:lpstr>
      <vt:lpstr>Response (pg. 21)</vt:lpstr>
      <vt:lpstr>Principles of Crisis Intervention (pg. 22)</vt:lpstr>
      <vt:lpstr>Principles of Crisis Intervention (pg. 22)</vt:lpstr>
      <vt:lpstr>STOP Strategy (pg. 12)</vt:lpstr>
      <vt:lpstr>Legal Model &amp; Reasonable Force (pg. 23)</vt:lpstr>
      <vt:lpstr>Stress Model and Timing (pg. 24)</vt:lpstr>
      <vt:lpstr>Stress Model Response (pg. 24)</vt:lpstr>
      <vt:lpstr>Crisis Intervention for Fear (pg. 25)</vt:lpstr>
      <vt:lpstr>Crisis Intervention for Frustration (pg. 26)</vt:lpstr>
      <vt:lpstr>Crisis Intervention for Manipulation (pg. 27)</vt:lpstr>
      <vt:lpstr>Crisis Intervention for Intimidation (pg. 28)</vt:lpstr>
      <vt:lpstr>Exercise 15 (pg.21)</vt:lpstr>
      <vt:lpstr>Exercise 15 (pg.21)</vt:lpstr>
      <vt:lpstr>Recording</vt:lpstr>
      <vt:lpstr>Recording (pg. 31)</vt:lpstr>
      <vt:lpstr>Recording (pg. 31)</vt:lpstr>
      <vt:lpstr>Recording (pg. 31)</vt:lpstr>
      <vt:lpstr>Recording (pg. 31)</vt:lpstr>
      <vt:lpstr>Recording (pg. 31)</vt:lpstr>
      <vt:lpstr>Review:</vt:lpstr>
      <vt:lpstr>Do’s and Don’ts (pg. 32)</vt:lpstr>
      <vt:lpstr>Do’s and Don’ts (pg. 33)</vt:lpstr>
      <vt:lpstr>Therapeutic Approaches (pg. 35)</vt:lpstr>
      <vt:lpstr>Therapeutic Approaches (pg. 35)</vt:lpstr>
      <vt:lpstr>Dementia Enhancement</vt:lpstr>
      <vt:lpstr>Learning Outcomes</vt:lpstr>
      <vt:lpstr>What is Dementia?</vt:lpstr>
      <vt:lpstr>What is Delirium?</vt:lpstr>
      <vt:lpstr>Dementia Bill of Rights</vt:lpstr>
      <vt:lpstr>Dementia Bill of Rights</vt:lpstr>
      <vt:lpstr>Person-centred care</vt:lpstr>
      <vt:lpstr>The Care Plan</vt:lpstr>
      <vt:lpstr>Stress Model</vt:lpstr>
      <vt:lpstr>Stress Model</vt:lpstr>
      <vt:lpstr>Communication Model</vt:lpstr>
      <vt:lpstr>Common Knowledge Model</vt:lpstr>
      <vt:lpstr>Processing Information</vt:lpstr>
      <vt:lpstr>Brain Health</vt:lpstr>
      <vt:lpstr>Seven A’s of Dementia</vt:lpstr>
      <vt:lpstr>PowerPoint Presentation</vt:lpstr>
      <vt:lpstr>Validation Therapy/Redirection</vt:lpstr>
      <vt:lpstr>Hallucinations and Delusions</vt:lpstr>
      <vt:lpstr>Ten Tips for Communicating with a Person with Dementia</vt:lpstr>
      <vt:lpstr>Ten Tips for Communicating with a Person with Dementia</vt:lpstr>
      <vt:lpstr>PowerPoint Presentation</vt:lpstr>
      <vt:lpstr>Intermediate Program</vt:lpstr>
      <vt:lpstr>Fit for Training</vt:lpstr>
      <vt:lpstr>Principles of Evasion</vt:lpstr>
      <vt:lpstr>Captures</vt:lpstr>
      <vt:lpstr>Principles of Practicing </vt:lpstr>
      <vt:lpstr>Mobility and Warm-up Activities</vt:lpstr>
      <vt:lpstr>Exercises</vt:lpstr>
      <vt:lpstr>Sample Assaults</vt:lpstr>
      <vt:lpstr>Evasion/Deflection Techniques</vt:lpstr>
      <vt:lpstr>Escape Techniques</vt:lpstr>
      <vt:lpstr>Advanced Program</vt:lpstr>
      <vt:lpstr>Principles of Manual Restraint</vt:lpstr>
      <vt:lpstr>Rules of Manual Restraint</vt:lpstr>
      <vt:lpstr>Manual Restraint</vt:lpstr>
      <vt:lpstr>PowerPoint Presentation</vt:lpstr>
    </vt:vector>
  </TitlesOfParts>
  <Company>regina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sindi</dc:creator>
  <cp:lastModifiedBy>Duncan, Sindi SASWH</cp:lastModifiedBy>
  <cp:revision>185</cp:revision>
  <dcterms:created xsi:type="dcterms:W3CDTF">2007-11-21T17:40:22Z</dcterms:created>
  <dcterms:modified xsi:type="dcterms:W3CDTF">2021-08-20T17:37:10Z</dcterms:modified>
</cp:coreProperties>
</file>