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72" r:id="rId4"/>
    <p:sldId id="271" r:id="rId5"/>
    <p:sldId id="273" r:id="rId6"/>
    <p:sldId id="274" r:id="rId7"/>
    <p:sldId id="303" r:id="rId8"/>
    <p:sldId id="276" r:id="rId9"/>
    <p:sldId id="304" r:id="rId10"/>
    <p:sldId id="277" r:id="rId11"/>
    <p:sldId id="305" r:id="rId12"/>
    <p:sldId id="278" r:id="rId13"/>
    <p:sldId id="281" r:id="rId14"/>
    <p:sldId id="297" r:id="rId15"/>
    <p:sldId id="306" r:id="rId16"/>
    <p:sldId id="307" r:id="rId17"/>
    <p:sldId id="282" r:id="rId18"/>
    <p:sldId id="283" r:id="rId19"/>
    <p:sldId id="284" r:id="rId20"/>
    <p:sldId id="308" r:id="rId21"/>
    <p:sldId id="311" r:id="rId22"/>
    <p:sldId id="301" r:id="rId23"/>
    <p:sldId id="309" r:id="rId24"/>
    <p:sldId id="302" r:id="rId25"/>
    <p:sldId id="310"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095" autoAdjust="0"/>
  </p:normalViewPr>
  <p:slideViewPr>
    <p:cSldViewPr showGuides="1">
      <p:cViewPr varScale="1">
        <p:scale>
          <a:sx n="62" d="100"/>
          <a:sy n="62" d="100"/>
        </p:scale>
        <p:origin x="1022"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531"/>
    </p:cViewPr>
  </p:sorterViewPr>
  <p:notesViewPr>
    <p:cSldViewPr>
      <p:cViewPr varScale="1">
        <p:scale>
          <a:sx n="50" d="100"/>
          <a:sy n="50" d="100"/>
        </p:scale>
        <p:origin x="2227"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r>
              <a:rPr lang="en-CA" smtClean="0"/>
              <a:t>SASWH</a:t>
            </a:r>
            <a:endParaRPr lang="en-CA"/>
          </a:p>
        </p:txBody>
      </p:sp>
      <p:sp>
        <p:nvSpPr>
          <p:cNvPr id="3" name="Date Placeholder 2"/>
          <p:cNvSpPr>
            <a:spLocks noGrp="1"/>
          </p:cNvSpPr>
          <p:nvPr>
            <p:ph type="dt" sz="quarter" idx="1"/>
          </p:nvPr>
        </p:nvSpPr>
        <p:spPr>
          <a:xfrm>
            <a:off x="3970339" y="0"/>
            <a:ext cx="3038475" cy="466578"/>
          </a:xfrm>
          <a:prstGeom prst="rect">
            <a:avLst/>
          </a:prstGeom>
        </p:spPr>
        <p:txBody>
          <a:bodyPr vert="horz" lIns="91440" tIns="45720" rIns="91440" bIns="45720" rtlCol="0"/>
          <a:lstStyle>
            <a:lvl1pPr algn="r">
              <a:defRPr sz="1200"/>
            </a:lvl1pPr>
          </a:lstStyle>
          <a:p>
            <a:r>
              <a:rPr lang="en-US" smtClean="0"/>
              <a:t>2021-05-12</a:t>
            </a:r>
            <a:endParaRPr lang="en-CA"/>
          </a:p>
        </p:txBody>
      </p:sp>
      <p:sp>
        <p:nvSpPr>
          <p:cNvPr id="4" name="Footer Placeholder 3"/>
          <p:cNvSpPr>
            <a:spLocks noGrp="1"/>
          </p:cNvSpPr>
          <p:nvPr>
            <p:ph type="ftr" sz="quarter" idx="2"/>
          </p:nvPr>
        </p:nvSpPr>
        <p:spPr>
          <a:xfrm>
            <a:off x="1" y="8829822"/>
            <a:ext cx="3038475" cy="46657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9" y="8829822"/>
            <a:ext cx="3038475" cy="466578"/>
          </a:xfrm>
          <a:prstGeom prst="rect">
            <a:avLst/>
          </a:prstGeom>
        </p:spPr>
        <p:txBody>
          <a:bodyPr vert="horz" lIns="91440" tIns="45720" rIns="91440" bIns="45720" rtlCol="0" anchor="b"/>
          <a:lstStyle>
            <a:lvl1pPr algn="r">
              <a:defRPr sz="1200"/>
            </a:lvl1pPr>
          </a:lstStyle>
          <a:p>
            <a:fld id="{01C90C37-C532-4B9E-918E-DC079D9752EF}" type="slidenum">
              <a:rPr lang="en-CA" smtClean="0"/>
              <a:t>‹#›</a:t>
            </a:fld>
            <a:endParaRPr lang="en-CA"/>
          </a:p>
        </p:txBody>
      </p:sp>
    </p:spTree>
    <p:extLst>
      <p:ext uri="{BB962C8B-B14F-4D97-AF65-F5344CB8AC3E}">
        <p14:creationId xmlns:p14="http://schemas.microsoft.com/office/powerpoint/2010/main" val="2571124437"/>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r>
              <a:rPr lang="en-CA" smtClean="0"/>
              <a:t>SASWH</a:t>
            </a:r>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r>
              <a:rPr lang="en-US" smtClean="0"/>
              <a:t>2021-05-12</a:t>
            </a:r>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CA"/>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3F30239F-3150-4A59-A506-5887556C8FFF}" type="slidenum">
              <a:rPr lang="en-CA" smtClean="0"/>
              <a:t>‹#›</a:t>
            </a:fld>
            <a:endParaRPr lang="en-CA"/>
          </a:p>
        </p:txBody>
      </p:sp>
    </p:spTree>
    <p:extLst>
      <p:ext uri="{BB962C8B-B14F-4D97-AF65-F5344CB8AC3E}">
        <p14:creationId xmlns:p14="http://schemas.microsoft.com/office/powerpoint/2010/main" val="2267432336"/>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F30239F-3150-4A59-A506-5887556C8FFF}" type="slidenum">
              <a:rPr lang="en-CA" smtClean="0"/>
              <a:t>1</a:t>
            </a:fld>
            <a:endParaRPr lang="en-CA"/>
          </a:p>
        </p:txBody>
      </p:sp>
      <p:sp>
        <p:nvSpPr>
          <p:cNvPr id="5" name="Header Placeholder 4"/>
          <p:cNvSpPr>
            <a:spLocks noGrp="1"/>
          </p:cNvSpPr>
          <p:nvPr>
            <p:ph type="hdr" sz="quarter" idx="11"/>
          </p:nvPr>
        </p:nvSpPr>
        <p:spPr/>
        <p:txBody>
          <a:bodyPr/>
          <a:lstStyle/>
          <a:p>
            <a:r>
              <a:rPr lang="en-CA" smtClean="0"/>
              <a:t>SASWH</a:t>
            </a:r>
            <a:endParaRPr lang="en-CA"/>
          </a:p>
        </p:txBody>
      </p:sp>
      <p:sp>
        <p:nvSpPr>
          <p:cNvPr id="6" name="Date Placeholder 5"/>
          <p:cNvSpPr>
            <a:spLocks noGrp="1"/>
          </p:cNvSpPr>
          <p:nvPr>
            <p:ph type="dt" idx="12"/>
          </p:nvPr>
        </p:nvSpPr>
        <p:spPr/>
        <p:txBody>
          <a:bodyPr/>
          <a:lstStyle/>
          <a:p>
            <a:r>
              <a:rPr lang="en-US" smtClean="0"/>
              <a:t>2021-05-12</a:t>
            </a:r>
            <a:endParaRPr lang="en-CA" dirty="0"/>
          </a:p>
        </p:txBody>
      </p:sp>
    </p:spTree>
    <p:extLst>
      <p:ext uri="{BB962C8B-B14F-4D97-AF65-F5344CB8AC3E}">
        <p14:creationId xmlns:p14="http://schemas.microsoft.com/office/powerpoint/2010/main" val="44299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3F30239F-3150-4A59-A506-5887556C8FFF}" type="slidenum">
              <a:rPr lang="en-CA" smtClean="0"/>
              <a:t>2</a:t>
            </a:fld>
            <a:endParaRPr lang="en-CA"/>
          </a:p>
        </p:txBody>
      </p:sp>
      <p:sp>
        <p:nvSpPr>
          <p:cNvPr id="5" name="Header Placeholder 4"/>
          <p:cNvSpPr>
            <a:spLocks noGrp="1"/>
          </p:cNvSpPr>
          <p:nvPr>
            <p:ph type="hdr" sz="quarter" idx="11"/>
          </p:nvPr>
        </p:nvSpPr>
        <p:spPr/>
        <p:txBody>
          <a:bodyPr/>
          <a:lstStyle/>
          <a:p>
            <a:r>
              <a:rPr lang="en-CA" smtClean="0"/>
              <a:t>SASWH</a:t>
            </a:r>
            <a:endParaRPr lang="en-CA"/>
          </a:p>
        </p:txBody>
      </p:sp>
      <p:sp>
        <p:nvSpPr>
          <p:cNvPr id="6" name="Date Placeholder 5"/>
          <p:cNvSpPr>
            <a:spLocks noGrp="1"/>
          </p:cNvSpPr>
          <p:nvPr>
            <p:ph type="dt" idx="12"/>
          </p:nvPr>
        </p:nvSpPr>
        <p:spPr/>
        <p:txBody>
          <a:bodyPr/>
          <a:lstStyle/>
          <a:p>
            <a:r>
              <a:rPr lang="en-US" smtClean="0"/>
              <a:t>2021-05-12</a:t>
            </a:r>
            <a:endParaRPr lang="en-CA" dirty="0"/>
          </a:p>
        </p:txBody>
      </p:sp>
    </p:spTree>
    <p:extLst>
      <p:ext uri="{BB962C8B-B14F-4D97-AF65-F5344CB8AC3E}">
        <p14:creationId xmlns:p14="http://schemas.microsoft.com/office/powerpoint/2010/main" val="1831029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0032" y="5756296"/>
            <a:ext cx="4167195" cy="1080000"/>
          </a:xfrm>
          <a:prstGeom prst="rect">
            <a:avLst/>
          </a:prstGeom>
        </p:spPr>
      </p:pic>
    </p:spTree>
    <p:extLst>
      <p:ext uri="{BB962C8B-B14F-4D97-AF65-F5344CB8AC3E}">
        <p14:creationId xmlns:p14="http://schemas.microsoft.com/office/powerpoint/2010/main" val="315736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34456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452165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2021-05-17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94847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0032" y="5586163"/>
            <a:ext cx="4167200" cy="1080000"/>
          </a:xfrm>
          <a:prstGeom prst="rect">
            <a:avLst/>
          </a:prstGeom>
        </p:spPr>
      </p:pic>
    </p:spTree>
    <p:extLst>
      <p:ext uri="{BB962C8B-B14F-4D97-AF65-F5344CB8AC3E}">
        <p14:creationId xmlns:p14="http://schemas.microsoft.com/office/powerpoint/2010/main" val="404422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C6DF8-8D30-4ECD-A909-C127FDE805F9}" type="datetimeFigureOut">
              <a:rPr lang="en-CA" smtClean="0"/>
              <a:t>2021-05-17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32745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16322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4FC6DF8-8D30-4ECD-A909-C127FDE805F9}" type="datetimeFigureOut">
              <a:rPr lang="en-CA" smtClean="0"/>
              <a:t>2021-05-17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82122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2021-05-17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24742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6DF8-8D30-4ECD-A909-C127FDE805F9}" type="datetimeFigureOut">
              <a:rPr lang="en-CA" smtClean="0"/>
              <a:t>2021-05-17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27320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50881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2021-05-17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689249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6DF8-8D30-4ECD-A909-C127FDE805F9}" type="datetimeFigureOut">
              <a:rPr lang="en-CA" smtClean="0"/>
              <a:t>2021-05-17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01299-4A67-4C23-BCA8-286A1B950CED}" type="slidenum">
              <a:rPr lang="en-CA" smtClean="0"/>
              <a:t>‹#›</a:t>
            </a:fld>
            <a:endParaRPr lang="en-CA"/>
          </a:p>
        </p:txBody>
      </p:sp>
    </p:spTree>
    <p:extLst>
      <p:ext uri="{BB962C8B-B14F-4D97-AF65-F5344CB8AC3E}">
        <p14:creationId xmlns:p14="http://schemas.microsoft.com/office/powerpoint/2010/main" val="4247160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google.ca/url?sa=i&amp;rct=j&amp;q=emergency+exit&amp;source=images&amp;cd=&amp;cad=rja&amp;docid=cpnf_HulbxC40M&amp;tbnid=KUMTUFIs5P6NwM:&amp;ved=0CAUQjRw&amp;url=http://www.diyderby.co.uk/emergency-exit-sign--300-x-200--code-1516-1024-p.asp&amp;ei=QLCsUdr6KbHAiwKK4oGIAw&amp;bvm=bv.47244034,d.cGE&amp;psig=AFQjCNEHeDDTSshOuxMPcGStjXgRJUFY3Q&amp;ust=1370358160572824" TargetMode="External"/><Relationship Id="rId5" Type="http://schemas.openxmlformats.org/officeDocument/2006/relationships/image" Target="../media/image5.jpe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5"/>
          <p:cNvSpPr txBox="1">
            <a:spLocks/>
          </p:cNvSpPr>
          <p:nvPr/>
        </p:nvSpPr>
        <p:spPr>
          <a:xfrm>
            <a:off x="245616" y="1988840"/>
            <a:ext cx="8635754" cy="46085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000" b="1" dirty="0" smtClean="0">
                <a:latin typeface="Arial" pitchFamily="34" charset="0"/>
                <a:cs typeface="Arial" pitchFamily="34" charset="0"/>
              </a:rPr>
              <a:t>Donning &amp; Doffing</a:t>
            </a:r>
          </a:p>
          <a:p>
            <a:pPr marL="0" indent="0" algn="ctr">
              <a:buNone/>
            </a:pPr>
            <a:r>
              <a:rPr lang="en-US" sz="4000" b="1" dirty="0" smtClean="0">
                <a:latin typeface="Arial" pitchFamily="34" charset="0"/>
                <a:cs typeface="Arial" pitchFamily="34" charset="0"/>
              </a:rPr>
              <a:t>Personal Protective Equipment (PPE)</a:t>
            </a:r>
          </a:p>
          <a:p>
            <a:pPr marL="0" indent="0" algn="ctr">
              <a:buNone/>
            </a:pPr>
            <a:endParaRPr lang="en-US" sz="1100" b="1" dirty="0">
              <a:latin typeface="Arial" pitchFamily="34" charset="0"/>
              <a:cs typeface="Arial" pitchFamily="34" charset="0"/>
            </a:endParaRPr>
          </a:p>
          <a:p>
            <a:pPr marL="0" indent="0" algn="ctr">
              <a:spcBef>
                <a:spcPts val="0"/>
              </a:spcBef>
              <a:buNone/>
            </a:pPr>
            <a:r>
              <a:rPr lang="en-US" sz="2400" dirty="0"/>
              <a:t>One part of an employer’s comprehensive safety program</a:t>
            </a:r>
            <a:endParaRPr lang="en-CA" sz="2400" dirty="0"/>
          </a:p>
          <a:p>
            <a:pPr marL="0" indent="0" algn="ctr">
              <a:spcBef>
                <a:spcPts val="0"/>
              </a:spcBef>
              <a:buNone/>
            </a:pPr>
            <a:r>
              <a:rPr lang="en-US" sz="2400" dirty="0"/>
              <a:t>with a focus on an exposure control plan and procedures</a:t>
            </a:r>
            <a:endParaRPr lang="en-CA" sz="2400" dirty="0"/>
          </a:p>
          <a:p>
            <a:pPr marL="0" indent="0" algn="ctr">
              <a:spcBef>
                <a:spcPts val="0"/>
              </a:spcBef>
              <a:buNone/>
            </a:pPr>
            <a:r>
              <a:rPr lang="en-US" sz="2400" dirty="0"/>
              <a:t>when using basic personal protective equipment</a:t>
            </a:r>
            <a:endParaRPr lang="en-CA" sz="2400" dirty="0"/>
          </a:p>
          <a:p>
            <a:pPr marL="0" indent="0" algn="ctr">
              <a:buNone/>
            </a:pPr>
            <a:r>
              <a:rPr lang="en-US" sz="2800" dirty="0" smtClean="0">
                <a:latin typeface="Arial" pitchFamily="34" charset="0"/>
                <a:cs typeface="Arial" pitchFamily="34" charset="0"/>
              </a:rPr>
              <a:t>May 2021</a:t>
            </a:r>
            <a:endParaRPr lang="en-US" sz="2800" dirty="0">
              <a:latin typeface="Arial" pitchFamily="34" charset="0"/>
              <a:cs typeface="Arial"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5" y="0"/>
            <a:ext cx="9147745" cy="1743075"/>
          </a:xfrm>
          <a:prstGeom prst="rect">
            <a:avLst/>
          </a:prstGeom>
        </p:spPr>
      </p:pic>
      <p:sp>
        <p:nvSpPr>
          <p:cNvPr id="3" name="TextBox 2"/>
          <p:cNvSpPr txBox="1"/>
          <p:nvPr/>
        </p:nvSpPr>
        <p:spPr>
          <a:xfrm>
            <a:off x="5076056" y="6021288"/>
            <a:ext cx="3805314" cy="720080"/>
          </a:xfrm>
          <a:prstGeom prst="rect">
            <a:avLst/>
          </a:prstGeom>
          <a:solidFill>
            <a:schemeClr val="bg1"/>
          </a:solidFill>
        </p:spPr>
        <p:txBody>
          <a:bodyPr wrap="square" rtlCol="0">
            <a:spAutoFit/>
          </a:bodyPr>
          <a:lstStyle/>
          <a:p>
            <a:endParaRPr lang="en-CA" dirty="0"/>
          </a:p>
        </p:txBody>
      </p:sp>
    </p:spTree>
    <p:extLst>
      <p:ext uri="{BB962C8B-B14F-4D97-AF65-F5344CB8AC3E}">
        <p14:creationId xmlns:p14="http://schemas.microsoft.com/office/powerpoint/2010/main" val="3892760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Accountability</a:t>
            </a:r>
            <a:endParaRPr lang="en-CA" sz="40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What does accountability mean to you?</a:t>
            </a:r>
          </a:p>
          <a:p>
            <a:pPr marL="0" indent="0">
              <a:buNone/>
            </a:pPr>
            <a:endParaRPr lang="en-US" dirty="0" smtClean="0"/>
          </a:p>
          <a:p>
            <a:pPr marL="0" indent="0">
              <a:buNone/>
            </a:pPr>
            <a:r>
              <a:rPr lang="en-US" dirty="0"/>
              <a:t>The general definition of “accountability” includes:</a:t>
            </a:r>
            <a:endParaRPr lang="en-CA" dirty="0"/>
          </a:p>
          <a:p>
            <a:pPr lvl="0"/>
            <a:r>
              <a:rPr lang="en-US" dirty="0"/>
              <a:t>being bound to give an explanation of your conduct</a:t>
            </a:r>
            <a:endParaRPr lang="en-CA" dirty="0"/>
          </a:p>
          <a:p>
            <a:pPr lvl="0"/>
            <a:r>
              <a:rPr lang="en-US" dirty="0"/>
              <a:t>being responsible; answerable.</a:t>
            </a:r>
            <a:endParaRPr lang="en-CA" dirty="0"/>
          </a:p>
          <a:p>
            <a:pPr marL="0" indent="0">
              <a:buNone/>
            </a:pPr>
            <a:endParaRPr lang="en-US" dirty="0"/>
          </a:p>
          <a:p>
            <a:pPr marL="0" indent="0">
              <a:buNone/>
            </a:pPr>
            <a:r>
              <a:rPr lang="en-US" dirty="0" smtClean="0"/>
              <a:t>How should we be held accountable?</a:t>
            </a:r>
          </a:p>
          <a:p>
            <a:pPr marL="0" indent="0">
              <a:buNone/>
            </a:pPr>
            <a:endParaRPr lang="en-US" dirty="0"/>
          </a:p>
          <a:p>
            <a:pPr marL="0" indent="0">
              <a:buNone/>
            </a:pPr>
            <a:r>
              <a:rPr lang="en-US" dirty="0"/>
              <a:t> </a:t>
            </a:r>
            <a:endParaRPr lang="en-CA" dirty="0"/>
          </a:p>
          <a:p>
            <a:pPr lvl="0"/>
            <a:endParaRPr lang="en-CA" dirty="0"/>
          </a:p>
        </p:txBody>
      </p:sp>
    </p:spTree>
    <p:extLst>
      <p:ext uri="{BB962C8B-B14F-4D97-AF65-F5344CB8AC3E}">
        <p14:creationId xmlns:p14="http://schemas.microsoft.com/office/powerpoint/2010/main" val="3325178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4000" b="1" dirty="0" smtClean="0"/>
              <a:t>Training, Practice, Competence, Observation</a:t>
            </a:r>
            <a:endParaRPr lang="en-CA" sz="4000" b="1" dirty="0"/>
          </a:p>
        </p:txBody>
      </p:sp>
      <p:sp>
        <p:nvSpPr>
          <p:cNvPr id="3" name="Content Placeholder 2"/>
          <p:cNvSpPr>
            <a:spLocks noGrp="1"/>
          </p:cNvSpPr>
          <p:nvPr>
            <p:ph idx="1"/>
          </p:nvPr>
        </p:nvSpPr>
        <p:spPr/>
        <p:txBody>
          <a:bodyPr>
            <a:normAutofit fontScale="77500" lnSpcReduction="20000"/>
          </a:bodyPr>
          <a:lstStyle/>
          <a:p>
            <a:pPr marL="0" indent="0">
              <a:buNone/>
            </a:pPr>
            <a:r>
              <a:rPr lang="en-CA" b="1" dirty="0" smtClean="0"/>
              <a:t>Training</a:t>
            </a:r>
            <a:r>
              <a:rPr lang="en-CA" dirty="0"/>
              <a:t>: this is considered your training session. Ask </a:t>
            </a:r>
            <a:r>
              <a:rPr lang="en-CA" dirty="0" smtClean="0"/>
              <a:t>questions.</a:t>
            </a:r>
            <a:endParaRPr lang="en-CA" dirty="0"/>
          </a:p>
          <a:p>
            <a:pPr marL="0" indent="0">
              <a:buNone/>
            </a:pPr>
            <a:endParaRPr lang="en-CA" sz="2100" dirty="0"/>
          </a:p>
          <a:p>
            <a:pPr marL="0" indent="0">
              <a:buNone/>
            </a:pPr>
            <a:r>
              <a:rPr lang="en-CA" b="1" dirty="0"/>
              <a:t>Practice</a:t>
            </a:r>
            <a:r>
              <a:rPr lang="en-CA" dirty="0"/>
              <a:t>: </a:t>
            </a:r>
            <a:r>
              <a:rPr lang="en-CA" dirty="0" smtClean="0"/>
              <a:t>Perfect </a:t>
            </a:r>
            <a:r>
              <a:rPr lang="en-CA" dirty="0"/>
              <a:t>practice makes perfect. This will take time, we’ll practice very slow and deliberate - this is a task that we will not rush through</a:t>
            </a:r>
            <a:r>
              <a:rPr lang="en-CA" dirty="0" smtClean="0"/>
              <a:t>.</a:t>
            </a:r>
          </a:p>
          <a:p>
            <a:pPr marL="0" indent="0">
              <a:buNone/>
            </a:pPr>
            <a:endParaRPr lang="en-CA" sz="2100" dirty="0" smtClean="0"/>
          </a:p>
          <a:p>
            <a:pPr marL="0" indent="0">
              <a:buNone/>
            </a:pPr>
            <a:r>
              <a:rPr lang="en-CA" b="1" dirty="0"/>
              <a:t>Competence</a:t>
            </a:r>
            <a:r>
              <a:rPr lang="en-CA" dirty="0"/>
              <a:t>: this is your “know how”, your ability to use what you will be taught today. So “know how” to </a:t>
            </a:r>
            <a:r>
              <a:rPr lang="en-CA" dirty="0" smtClean="0"/>
              <a:t>don </a:t>
            </a:r>
            <a:r>
              <a:rPr lang="en-CA" dirty="0"/>
              <a:t>and doff </a:t>
            </a:r>
            <a:r>
              <a:rPr lang="en-CA" dirty="0" smtClean="0"/>
              <a:t>with appropriate hand hygiene before </a:t>
            </a:r>
            <a:r>
              <a:rPr lang="en-CA" dirty="0"/>
              <a:t>you leave this session.</a:t>
            </a:r>
          </a:p>
          <a:p>
            <a:pPr marL="0" indent="0">
              <a:buNone/>
            </a:pPr>
            <a:endParaRPr lang="en-CA" sz="2100" dirty="0"/>
          </a:p>
          <a:p>
            <a:pPr marL="0" indent="0">
              <a:buNone/>
            </a:pPr>
            <a:r>
              <a:rPr lang="en-CA" b="1" dirty="0"/>
              <a:t>Observation</a:t>
            </a:r>
            <a:r>
              <a:rPr lang="en-CA" dirty="0"/>
              <a:t>: this is where I am going to watch and coach each of you don and doff every piece of </a:t>
            </a:r>
            <a:r>
              <a:rPr lang="en-CA" dirty="0" smtClean="0"/>
              <a:t>PPE and perform hand hygiene. </a:t>
            </a:r>
            <a:endParaRPr lang="en-CA" dirty="0"/>
          </a:p>
          <a:p>
            <a:pPr marL="0" indent="0">
              <a:buNone/>
            </a:pPr>
            <a:endParaRPr lang="en-CA" dirty="0"/>
          </a:p>
        </p:txBody>
      </p:sp>
    </p:spTree>
    <p:extLst>
      <p:ext uri="{BB962C8B-B14F-4D97-AF65-F5344CB8AC3E}">
        <p14:creationId xmlns:p14="http://schemas.microsoft.com/office/powerpoint/2010/main" val="1463382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t>PPE Overview</a:t>
            </a:r>
            <a:endParaRPr lang="en-CA" sz="4000" b="1" dirty="0"/>
          </a:p>
        </p:txBody>
      </p:sp>
      <p:sp>
        <p:nvSpPr>
          <p:cNvPr id="3" name="Content Placeholder 2"/>
          <p:cNvSpPr>
            <a:spLocks noGrp="1"/>
          </p:cNvSpPr>
          <p:nvPr>
            <p:ph sz="half" idx="2"/>
          </p:nvPr>
        </p:nvSpPr>
        <p:spPr>
          <a:xfrm>
            <a:off x="425232" y="1712910"/>
            <a:ext cx="4040188" cy="4176464"/>
          </a:xfrm>
        </p:spPr>
        <p:txBody>
          <a:bodyPr>
            <a:normAutofit fontScale="92500" lnSpcReduction="10000"/>
          </a:bodyPr>
          <a:lstStyle/>
          <a:p>
            <a:pPr marL="0" indent="0">
              <a:buNone/>
            </a:pPr>
            <a:r>
              <a:rPr lang="en-US" sz="3200" dirty="0"/>
              <a:t>The purpose of PPE is to provide protection – not only </a:t>
            </a:r>
            <a:r>
              <a:rPr lang="en-US" sz="3200" dirty="0" smtClean="0"/>
              <a:t>for </a:t>
            </a:r>
            <a:r>
              <a:rPr lang="en-US" sz="3200" dirty="0"/>
              <a:t>the worker but also with eliminating or managing the risk of transferring a </a:t>
            </a:r>
            <a:r>
              <a:rPr lang="en-US" sz="3200" dirty="0" smtClean="0"/>
              <a:t>biological hazard </a:t>
            </a:r>
            <a:r>
              <a:rPr lang="en-US" sz="3200" dirty="0"/>
              <a:t>to a client or another individual.</a:t>
            </a:r>
            <a:endParaRPr lang="en-CA" sz="3200" dirty="0"/>
          </a:p>
          <a:p>
            <a:pPr marL="0" indent="0">
              <a:buNone/>
            </a:pPr>
            <a:endParaRPr lang="en-US" dirty="0"/>
          </a:p>
          <a:p>
            <a:pPr marL="0" indent="0">
              <a:buNone/>
            </a:pPr>
            <a:r>
              <a:rPr lang="en-US" dirty="0"/>
              <a:t> </a:t>
            </a:r>
            <a:endParaRPr lang="en-CA" dirty="0"/>
          </a:p>
          <a:p>
            <a:pPr lvl="0"/>
            <a:endParaRPr lang="en-CA" dirty="0"/>
          </a:p>
        </p:txBody>
      </p:sp>
      <p:pic>
        <p:nvPicPr>
          <p:cNvPr id="7" name="Content Placeholder 6"/>
          <p:cNvPicPr>
            <a:picLocks noGrp="1" noChangeAspect="1"/>
          </p:cNvPicPr>
          <p:nvPr>
            <p:ph sz="quarter" idx="4"/>
          </p:nvPr>
        </p:nvPicPr>
        <p:blipFill rotWithShape="1">
          <a:blip r:embed="rId2"/>
          <a:srcRect t="6598"/>
          <a:stretch/>
        </p:blipFill>
        <p:spPr>
          <a:xfrm>
            <a:off x="4716016" y="1484784"/>
            <a:ext cx="1297988" cy="1584000"/>
          </a:xfrm>
          <a:prstGeom prst="rect">
            <a:avLst/>
          </a:prstGeom>
          <a:effectLst>
            <a:softEdge rad="127000"/>
          </a:effectLst>
        </p:spPr>
      </p:pic>
      <p:pic>
        <p:nvPicPr>
          <p:cNvPr id="8" name="Picture 7"/>
          <p:cNvPicPr>
            <a:picLocks noChangeAspect="1"/>
          </p:cNvPicPr>
          <p:nvPr/>
        </p:nvPicPr>
        <p:blipFill>
          <a:blip r:embed="rId3"/>
          <a:stretch>
            <a:fillRect/>
          </a:stretch>
        </p:blipFill>
        <p:spPr>
          <a:xfrm>
            <a:off x="7340924" y="1268760"/>
            <a:ext cx="1236150" cy="1476000"/>
          </a:xfrm>
          <a:prstGeom prst="rect">
            <a:avLst/>
          </a:prstGeom>
          <a:effectLst>
            <a:softEdge rad="63500"/>
          </a:effectLst>
        </p:spPr>
      </p:pic>
      <p:pic>
        <p:nvPicPr>
          <p:cNvPr id="9" name="Picture 8"/>
          <p:cNvPicPr>
            <a:picLocks noChangeAspect="1"/>
          </p:cNvPicPr>
          <p:nvPr/>
        </p:nvPicPr>
        <p:blipFill>
          <a:blip r:embed="rId4"/>
          <a:stretch>
            <a:fillRect/>
          </a:stretch>
        </p:blipFill>
        <p:spPr>
          <a:xfrm>
            <a:off x="5231841" y="3345186"/>
            <a:ext cx="1304998" cy="1332000"/>
          </a:xfrm>
          <a:prstGeom prst="rect">
            <a:avLst/>
          </a:prstGeom>
          <a:effectLst>
            <a:softEdge rad="127000"/>
          </a:effectLst>
        </p:spPr>
      </p:pic>
      <p:pic>
        <p:nvPicPr>
          <p:cNvPr id="10" name="Picture 9"/>
          <p:cNvPicPr>
            <a:picLocks noChangeAspect="1"/>
          </p:cNvPicPr>
          <p:nvPr/>
        </p:nvPicPr>
        <p:blipFill>
          <a:blip r:embed="rId5"/>
          <a:stretch>
            <a:fillRect/>
          </a:stretch>
        </p:blipFill>
        <p:spPr>
          <a:xfrm>
            <a:off x="7020272" y="3126472"/>
            <a:ext cx="1287800" cy="1692000"/>
          </a:xfrm>
          <a:prstGeom prst="rect">
            <a:avLst/>
          </a:prstGeom>
          <a:effectLst>
            <a:softEdge rad="127000"/>
          </a:effectLst>
        </p:spPr>
      </p:pic>
      <p:pic>
        <p:nvPicPr>
          <p:cNvPr id="11" name="Picture 10"/>
          <p:cNvPicPr>
            <a:picLocks noChangeAspect="1"/>
          </p:cNvPicPr>
          <p:nvPr/>
        </p:nvPicPr>
        <p:blipFill>
          <a:blip r:embed="rId6"/>
          <a:stretch>
            <a:fillRect/>
          </a:stretch>
        </p:blipFill>
        <p:spPr>
          <a:xfrm>
            <a:off x="4245574" y="4972458"/>
            <a:ext cx="1238082" cy="1332000"/>
          </a:xfrm>
          <a:prstGeom prst="rect">
            <a:avLst/>
          </a:prstGeom>
          <a:effectLst>
            <a:softEdge rad="63500"/>
          </a:effectLst>
        </p:spPr>
      </p:pic>
      <p:pic>
        <p:nvPicPr>
          <p:cNvPr id="12" name="Picture 11"/>
          <p:cNvPicPr>
            <a:picLocks noChangeAspect="1"/>
          </p:cNvPicPr>
          <p:nvPr/>
        </p:nvPicPr>
        <p:blipFill>
          <a:blip r:embed="rId7"/>
          <a:stretch>
            <a:fillRect/>
          </a:stretch>
        </p:blipFill>
        <p:spPr>
          <a:xfrm>
            <a:off x="6078683" y="5018490"/>
            <a:ext cx="1210138" cy="1188000"/>
          </a:xfrm>
          <a:prstGeom prst="rect">
            <a:avLst/>
          </a:prstGeom>
          <a:effectLst>
            <a:softEdge rad="63500"/>
          </a:effectLst>
        </p:spPr>
      </p:pic>
      <p:pic>
        <p:nvPicPr>
          <p:cNvPr id="13" name="Picture 12"/>
          <p:cNvPicPr>
            <a:picLocks noChangeAspect="1"/>
          </p:cNvPicPr>
          <p:nvPr/>
        </p:nvPicPr>
        <p:blipFill>
          <a:blip r:embed="rId8"/>
          <a:stretch>
            <a:fillRect/>
          </a:stretch>
        </p:blipFill>
        <p:spPr>
          <a:xfrm>
            <a:off x="6177323" y="1603661"/>
            <a:ext cx="964357" cy="1260000"/>
          </a:xfrm>
          <a:prstGeom prst="rect">
            <a:avLst/>
          </a:prstGeom>
          <a:effectLst>
            <a:softEdge rad="63500"/>
          </a:effectLst>
        </p:spPr>
      </p:pic>
    </p:spTree>
    <p:extLst>
      <p:ext uri="{BB962C8B-B14F-4D97-AF65-F5344CB8AC3E}">
        <p14:creationId xmlns:p14="http://schemas.microsoft.com/office/powerpoint/2010/main" val="3642836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normAutofit/>
          </a:bodyPr>
          <a:lstStyle/>
          <a:p>
            <a:r>
              <a:rPr lang="en-CA" sz="4000" b="1" dirty="0" smtClean="0"/>
              <a:t>Principles of PPE</a:t>
            </a:r>
            <a:endParaRPr lang="en-CA" sz="4000" b="1" dirty="0"/>
          </a:p>
        </p:txBody>
      </p:sp>
      <p:sp>
        <p:nvSpPr>
          <p:cNvPr id="3" name="Content Placeholder 2"/>
          <p:cNvSpPr>
            <a:spLocks noGrp="1"/>
          </p:cNvSpPr>
          <p:nvPr>
            <p:ph idx="1"/>
          </p:nvPr>
        </p:nvSpPr>
        <p:spPr>
          <a:xfrm>
            <a:off x="395536" y="908720"/>
            <a:ext cx="8291264" cy="5616624"/>
          </a:xfrm>
        </p:spPr>
        <p:txBody>
          <a:bodyPr>
            <a:noAutofit/>
          </a:bodyPr>
          <a:lstStyle/>
          <a:p>
            <a:pPr marL="0" indent="0">
              <a:buNone/>
            </a:pPr>
            <a:r>
              <a:rPr lang="en-CA" sz="2400" b="1" dirty="0" smtClean="0"/>
              <a:t>Donning</a:t>
            </a:r>
            <a:r>
              <a:rPr lang="en-CA" sz="2400" dirty="0"/>
              <a:t> </a:t>
            </a:r>
            <a:r>
              <a:rPr lang="en-CA" sz="2400" dirty="0" smtClean="0"/>
              <a:t>- PPE </a:t>
            </a:r>
            <a:r>
              <a:rPr lang="en-CA" sz="2400" dirty="0"/>
              <a:t>must be donned correctly in proper order.</a:t>
            </a:r>
          </a:p>
          <a:p>
            <a:pPr marL="0" indent="0">
              <a:buNone/>
            </a:pPr>
            <a:endParaRPr lang="en-CA" sz="800" dirty="0"/>
          </a:p>
          <a:p>
            <a:pPr marL="0" indent="0">
              <a:buNone/>
            </a:pPr>
            <a:r>
              <a:rPr lang="en-CA" sz="2400" b="1" dirty="0"/>
              <a:t>During Patient </a:t>
            </a:r>
            <a:r>
              <a:rPr lang="en-CA" sz="2400" b="1" dirty="0" smtClean="0"/>
              <a:t>Care</a:t>
            </a:r>
            <a:r>
              <a:rPr lang="en-CA" sz="2400" dirty="0" smtClean="0"/>
              <a:t> - PPE </a:t>
            </a:r>
            <a:r>
              <a:rPr lang="en-CA" sz="2400" dirty="0"/>
              <a:t>must remain in place and be worn correctly for the duration of exposure to potentially contaminated areas. PPE should not be adjusted. Don’t adjust your eyeglasses, hair, etc. Don’t touch any part of your face.</a:t>
            </a:r>
          </a:p>
          <a:p>
            <a:pPr marL="0" lvl="0" indent="0">
              <a:buNone/>
            </a:pPr>
            <a:r>
              <a:rPr lang="en-CA" sz="2400" dirty="0"/>
              <a:t>In some situations, having a “buddy” with you will help to check for a partial or total breach in </a:t>
            </a:r>
            <a:r>
              <a:rPr lang="en-CA" sz="2400" dirty="0" smtClean="0"/>
              <a:t>PPE.</a:t>
            </a:r>
            <a:endParaRPr lang="en-CA" sz="2400" dirty="0"/>
          </a:p>
          <a:p>
            <a:pPr marL="0" indent="0">
              <a:buNone/>
            </a:pPr>
            <a:endParaRPr lang="en-CA" sz="800" dirty="0"/>
          </a:p>
          <a:p>
            <a:pPr marL="0" indent="0">
              <a:buNone/>
            </a:pPr>
            <a:r>
              <a:rPr lang="en-CA" sz="2400" b="1" dirty="0" smtClean="0"/>
              <a:t>Doffing</a:t>
            </a:r>
            <a:r>
              <a:rPr lang="en-CA" sz="2400" dirty="0" smtClean="0"/>
              <a:t> - Can </a:t>
            </a:r>
            <a:r>
              <a:rPr lang="en-CA" sz="2400" dirty="0"/>
              <a:t>be a high-risk process that requires a structured </a:t>
            </a:r>
            <a:r>
              <a:rPr lang="en-CA" sz="2400" dirty="0" smtClean="0"/>
              <a:t>procedure</a:t>
            </a:r>
            <a:r>
              <a:rPr lang="en-CA" sz="2400" dirty="0"/>
              <a:t>;</a:t>
            </a:r>
            <a:r>
              <a:rPr lang="en-CA" sz="2400" dirty="0" smtClean="0"/>
              <a:t> </a:t>
            </a:r>
            <a:r>
              <a:rPr lang="en-CA" sz="2400" dirty="0"/>
              <a:t>may require a trained co-worker when using </a:t>
            </a:r>
            <a:r>
              <a:rPr lang="en-CA" sz="2400" dirty="0" smtClean="0"/>
              <a:t>procedures; designated </a:t>
            </a:r>
            <a:r>
              <a:rPr lang="en-CA" sz="2400" dirty="0"/>
              <a:t>area for removal to ensure protection.</a:t>
            </a:r>
          </a:p>
          <a:p>
            <a:pPr marL="0" lvl="0" indent="0">
              <a:buNone/>
            </a:pPr>
            <a:r>
              <a:rPr lang="en-CA" sz="2400" dirty="0"/>
              <a:t>PPE must be removed </a:t>
            </a:r>
            <a:r>
              <a:rPr lang="en-CA" sz="2400" b="1" dirty="0"/>
              <a:t>slowly</a:t>
            </a:r>
            <a:r>
              <a:rPr lang="en-CA" sz="2400" dirty="0"/>
              <a:t> and </a:t>
            </a:r>
            <a:r>
              <a:rPr lang="en-CA" sz="2400" b="1" dirty="0"/>
              <a:t>deliberately</a:t>
            </a:r>
            <a:r>
              <a:rPr lang="en-CA" sz="2400" dirty="0"/>
              <a:t> in the correct sequence to reduce the possibility of self-contamination or </a:t>
            </a:r>
            <a:r>
              <a:rPr lang="en-CA" sz="2400" dirty="0" smtClean="0"/>
              <a:t>environmental contamination.</a:t>
            </a:r>
            <a:endParaRPr lang="en-CA" sz="2400" dirty="0"/>
          </a:p>
        </p:txBody>
      </p:sp>
    </p:spTree>
    <p:extLst>
      <p:ext uri="{BB962C8B-B14F-4D97-AF65-F5344CB8AC3E}">
        <p14:creationId xmlns:p14="http://schemas.microsoft.com/office/powerpoint/2010/main" val="3208238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Remember!</a:t>
            </a:r>
            <a:endParaRPr lang="en-CA" sz="4000" b="1" dirty="0"/>
          </a:p>
        </p:txBody>
      </p:sp>
      <p:sp>
        <p:nvSpPr>
          <p:cNvPr id="3" name="Content Placeholder 2"/>
          <p:cNvSpPr>
            <a:spLocks noGrp="1"/>
          </p:cNvSpPr>
          <p:nvPr>
            <p:ph idx="1"/>
          </p:nvPr>
        </p:nvSpPr>
        <p:spPr>
          <a:xfrm>
            <a:off x="395536" y="1340768"/>
            <a:ext cx="8229600" cy="4824536"/>
          </a:xfrm>
        </p:spPr>
        <p:txBody>
          <a:bodyPr>
            <a:normAutofit/>
          </a:bodyPr>
          <a:lstStyle/>
          <a:p>
            <a:pPr lvl="0"/>
            <a:r>
              <a:rPr lang="en-CA" dirty="0"/>
              <a:t>Always move slowly – it is a step by step task</a:t>
            </a:r>
          </a:p>
          <a:p>
            <a:pPr lvl="0"/>
            <a:r>
              <a:rPr lang="en-CA" b="1" dirty="0"/>
              <a:t>Do not rush </a:t>
            </a:r>
            <a:r>
              <a:rPr lang="en-CA" dirty="0"/>
              <a:t>when donning PPE</a:t>
            </a:r>
          </a:p>
          <a:p>
            <a:pPr lvl="0"/>
            <a:r>
              <a:rPr lang="en-CA" dirty="0"/>
              <a:t>Have your hair tied back/out of the </a:t>
            </a:r>
            <a:r>
              <a:rPr lang="en-CA" dirty="0" smtClean="0"/>
              <a:t>way</a:t>
            </a:r>
            <a:endParaRPr lang="en-CA" dirty="0"/>
          </a:p>
          <a:p>
            <a:pPr lvl="0"/>
            <a:r>
              <a:rPr lang="en-CA" dirty="0"/>
              <a:t>Avoid touching PPE once donned</a:t>
            </a:r>
          </a:p>
          <a:p>
            <a:pPr lvl="0"/>
            <a:r>
              <a:rPr lang="en-CA" dirty="0"/>
              <a:t>Avoid touching face, exposed skin</a:t>
            </a:r>
          </a:p>
          <a:p>
            <a:pPr lvl="0"/>
            <a:r>
              <a:rPr lang="en-CA" b="1" dirty="0"/>
              <a:t>Do not rush </a:t>
            </a:r>
            <a:r>
              <a:rPr lang="en-CA" dirty="0"/>
              <a:t>when doffing PPE</a:t>
            </a:r>
          </a:p>
          <a:p>
            <a:pPr lvl="0"/>
            <a:r>
              <a:rPr lang="en-CA" dirty="0"/>
              <a:t>Use appropriate waste receptacle (preferably hands-free) and discard carefully</a:t>
            </a:r>
          </a:p>
          <a:p>
            <a:pPr marL="0" lvl="0" indent="0">
              <a:buNone/>
            </a:pPr>
            <a:endParaRPr lang="en-CA" dirty="0"/>
          </a:p>
        </p:txBody>
      </p:sp>
    </p:spTree>
    <p:extLst>
      <p:ext uri="{BB962C8B-B14F-4D97-AF65-F5344CB8AC3E}">
        <p14:creationId xmlns:p14="http://schemas.microsoft.com/office/powerpoint/2010/main" val="3682742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Hand Hygiene</a:t>
            </a:r>
            <a:endParaRPr lang="en-CA" sz="4000" b="1" dirty="0"/>
          </a:p>
        </p:txBody>
      </p:sp>
      <p:sp>
        <p:nvSpPr>
          <p:cNvPr id="3" name="Content Placeholder 2"/>
          <p:cNvSpPr>
            <a:spLocks noGrp="1"/>
          </p:cNvSpPr>
          <p:nvPr>
            <p:ph idx="1"/>
          </p:nvPr>
        </p:nvSpPr>
        <p:spPr>
          <a:xfrm>
            <a:off x="395536" y="1340768"/>
            <a:ext cx="8229600" cy="4824536"/>
          </a:xfrm>
        </p:spPr>
        <p:txBody>
          <a:bodyPr>
            <a:normAutofit lnSpcReduction="10000"/>
          </a:bodyPr>
          <a:lstStyle/>
          <a:p>
            <a:pPr marL="0" indent="0">
              <a:buNone/>
            </a:pPr>
            <a:r>
              <a:rPr lang="en-US" dirty="0"/>
              <a:t>Proper </a:t>
            </a:r>
            <a:r>
              <a:rPr lang="en-US" dirty="0" smtClean="0"/>
              <a:t>hand hygiene </a:t>
            </a:r>
            <a:r>
              <a:rPr lang="en-US" dirty="0"/>
              <a:t>is critical and used during the donning and doffing process. Before touching the PPE; clean your hands with alcohol based hand rub (ABHR) or soap and </a:t>
            </a:r>
            <a:r>
              <a:rPr lang="en-US" dirty="0" smtClean="0"/>
              <a:t>water - </a:t>
            </a:r>
            <a:r>
              <a:rPr lang="en-US" dirty="0"/>
              <a:t>and </a:t>
            </a:r>
            <a:r>
              <a:rPr lang="en-US" dirty="0" smtClean="0"/>
              <a:t>ensure </a:t>
            </a:r>
            <a:r>
              <a:rPr lang="en-US" dirty="0"/>
              <a:t>you rub/scrub each part of your </a:t>
            </a:r>
            <a:r>
              <a:rPr lang="en-US" dirty="0" smtClean="0"/>
              <a:t>hand.</a:t>
            </a:r>
          </a:p>
          <a:p>
            <a:pPr marL="0" indent="0">
              <a:buNone/>
            </a:pPr>
            <a:r>
              <a:rPr lang="en-US" dirty="0" smtClean="0"/>
              <a:t>Removing </a:t>
            </a:r>
            <a:r>
              <a:rPr lang="en-US" dirty="0"/>
              <a:t>rings/bracelets or refraining from wearing these items during work supports good infection control</a:t>
            </a:r>
            <a:r>
              <a:rPr lang="en-US" dirty="0" smtClean="0"/>
              <a:t>.</a:t>
            </a:r>
          </a:p>
          <a:p>
            <a:pPr marL="0" indent="0">
              <a:buNone/>
            </a:pPr>
            <a:r>
              <a:rPr lang="en-US" dirty="0"/>
              <a:t>When your hands are visibly dirty, always use soap and water</a:t>
            </a:r>
            <a:r>
              <a:rPr lang="en-US" dirty="0" smtClean="0"/>
              <a:t>.</a:t>
            </a:r>
            <a:endParaRPr lang="en-CA" dirty="0"/>
          </a:p>
        </p:txBody>
      </p:sp>
    </p:spTree>
    <p:extLst>
      <p:ext uri="{BB962C8B-B14F-4D97-AF65-F5344CB8AC3E}">
        <p14:creationId xmlns:p14="http://schemas.microsoft.com/office/powerpoint/2010/main" val="2015800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36" y="188640"/>
            <a:ext cx="8229600" cy="1143000"/>
          </a:xfrm>
        </p:spPr>
        <p:txBody>
          <a:bodyPr>
            <a:normAutofit/>
          </a:bodyPr>
          <a:lstStyle/>
          <a:p>
            <a:r>
              <a:rPr lang="en-CA" sz="4000" b="1" dirty="0" smtClean="0"/>
              <a:t>Hand Hygiene</a:t>
            </a:r>
            <a:endParaRPr lang="en-CA" sz="4000" b="1" dirty="0"/>
          </a:p>
        </p:txBody>
      </p:sp>
      <p:sp>
        <p:nvSpPr>
          <p:cNvPr id="3" name="Content Placeholder 2"/>
          <p:cNvSpPr>
            <a:spLocks noGrp="1"/>
          </p:cNvSpPr>
          <p:nvPr>
            <p:ph idx="1"/>
          </p:nvPr>
        </p:nvSpPr>
        <p:spPr>
          <a:xfrm>
            <a:off x="395536" y="1124744"/>
            <a:ext cx="8229600" cy="5184576"/>
          </a:xfrm>
        </p:spPr>
        <p:txBody>
          <a:bodyPr>
            <a:normAutofit/>
          </a:bodyPr>
          <a:lstStyle/>
          <a:p>
            <a:pPr marL="0" indent="0">
              <a:buNone/>
            </a:pPr>
            <a:endParaRPr lang="en-CA" sz="1100" dirty="0"/>
          </a:p>
          <a:p>
            <a:pPr marL="0" indent="0">
              <a:buNone/>
            </a:pPr>
            <a:r>
              <a:rPr lang="en-US" sz="1800" b="1" dirty="0"/>
              <a:t>Using Soap and </a:t>
            </a:r>
            <a:r>
              <a:rPr lang="en-US" sz="1800" b="1" dirty="0" smtClean="0"/>
              <a:t>Water – may take 40-60 seconds total</a:t>
            </a:r>
            <a:endParaRPr lang="en-CA" sz="1800" dirty="0"/>
          </a:p>
          <a:p>
            <a:pPr marL="1076325" indent="-720725">
              <a:buNone/>
            </a:pPr>
            <a:r>
              <a:rPr lang="en-US" sz="1800" dirty="0"/>
              <a:t>Step 1:	Wet hands with warm water. </a:t>
            </a:r>
            <a:endParaRPr lang="en-CA" sz="1800" dirty="0"/>
          </a:p>
          <a:p>
            <a:pPr marL="1076325" indent="-720725">
              <a:buNone/>
            </a:pPr>
            <a:r>
              <a:rPr lang="en-US" sz="1800" dirty="0"/>
              <a:t>Step 2:	Apply soap.</a:t>
            </a:r>
            <a:endParaRPr lang="en-CA" sz="1800" dirty="0"/>
          </a:p>
          <a:p>
            <a:pPr marL="1076325" indent="-720725">
              <a:buNone/>
            </a:pPr>
            <a:r>
              <a:rPr lang="en-US" sz="1800" dirty="0"/>
              <a:t>Step 3:	Wash hands and ensure you rub/scrub all areas - your palms, back of each hand, </a:t>
            </a:r>
            <a:r>
              <a:rPr lang="en-US" sz="1800" dirty="0" smtClean="0"/>
              <a:t>between and around each finger and thumbs</a:t>
            </a:r>
            <a:r>
              <a:rPr lang="en-US" sz="1800" dirty="0"/>
              <a:t>, tips of fingers and </a:t>
            </a:r>
            <a:r>
              <a:rPr lang="en-US" sz="1800" dirty="0" smtClean="0"/>
              <a:t>thumbs, cuticles and under </a:t>
            </a:r>
            <a:r>
              <a:rPr lang="en-US" sz="1800" dirty="0"/>
              <a:t>nails. This </a:t>
            </a:r>
            <a:r>
              <a:rPr lang="en-US" sz="1800" dirty="0" smtClean="0"/>
              <a:t>ste</a:t>
            </a:r>
            <a:r>
              <a:rPr lang="en-US" sz="1800" dirty="0"/>
              <a:t>p</a:t>
            </a:r>
            <a:r>
              <a:rPr lang="en-US" sz="1800" dirty="0" smtClean="0"/>
              <a:t> could </a:t>
            </a:r>
            <a:r>
              <a:rPr lang="en-US" sz="1800" dirty="0"/>
              <a:t>take </a:t>
            </a:r>
            <a:r>
              <a:rPr lang="en-US" sz="1800" dirty="0" smtClean="0"/>
              <a:t>15 seconds or more.</a:t>
            </a:r>
            <a:endParaRPr lang="en-CA" sz="1800" dirty="0"/>
          </a:p>
          <a:p>
            <a:pPr marL="1076325" indent="-720725">
              <a:buNone/>
            </a:pPr>
            <a:r>
              <a:rPr lang="en-US" sz="1800" dirty="0"/>
              <a:t>Step 4:	Rinse well.</a:t>
            </a:r>
            <a:endParaRPr lang="en-CA" sz="1800" dirty="0"/>
          </a:p>
          <a:p>
            <a:pPr marL="1076325" indent="-720725">
              <a:buNone/>
            </a:pPr>
            <a:r>
              <a:rPr lang="en-US" sz="1800" dirty="0"/>
              <a:t>Step 5:	Dry hands well with paper towel.</a:t>
            </a:r>
            <a:endParaRPr lang="en-CA" sz="1800" dirty="0"/>
          </a:p>
          <a:p>
            <a:pPr marL="1076325" indent="-720725">
              <a:buNone/>
            </a:pPr>
            <a:r>
              <a:rPr lang="en-US" sz="1800" dirty="0"/>
              <a:t>Step 6:	Turn off tap and open washroom door using paper towel.</a:t>
            </a:r>
            <a:endParaRPr lang="en-CA" sz="1800" dirty="0"/>
          </a:p>
          <a:p>
            <a:pPr marL="0" indent="0">
              <a:buNone/>
            </a:pPr>
            <a:endParaRPr lang="en-US" sz="1400" b="1" dirty="0" smtClean="0"/>
          </a:p>
          <a:p>
            <a:pPr marL="0" indent="0">
              <a:buNone/>
            </a:pPr>
            <a:r>
              <a:rPr lang="en-US" sz="1800" b="1" dirty="0" smtClean="0"/>
              <a:t>Using </a:t>
            </a:r>
            <a:r>
              <a:rPr lang="en-US" sz="1800" b="1" dirty="0"/>
              <a:t>Alcohol Based Hand Rub (ABHR</a:t>
            </a:r>
            <a:r>
              <a:rPr lang="en-US" sz="1800" b="1" dirty="0" smtClean="0"/>
              <a:t>) – may take 20-30 seconds total</a:t>
            </a:r>
            <a:endParaRPr lang="en-CA" sz="1800" dirty="0"/>
          </a:p>
          <a:p>
            <a:pPr marL="1076325" indent="-720725">
              <a:buNone/>
            </a:pPr>
            <a:r>
              <a:rPr lang="en-US" sz="1800" dirty="0"/>
              <a:t>Step 1:	Apply palm full of ABHR - enough to cover all surfaces of both your hands.</a:t>
            </a:r>
            <a:endParaRPr lang="en-CA" sz="1800" dirty="0"/>
          </a:p>
          <a:p>
            <a:pPr marL="1076325" indent="-720725">
              <a:buNone/>
            </a:pPr>
            <a:r>
              <a:rPr lang="en-US" sz="1800" dirty="0"/>
              <a:t>Step 2:	Rub hands and ensure you rub/scrub all areas - your palms, back of each hand, between and around each finger and </a:t>
            </a:r>
            <a:r>
              <a:rPr lang="en-US" sz="1800" dirty="0" smtClean="0"/>
              <a:t>thumbs</a:t>
            </a:r>
            <a:r>
              <a:rPr lang="en-US" sz="1800" dirty="0"/>
              <a:t>, tips of fingers and thumbs, cuticles and under nails. This step could take 15 seconds or more</a:t>
            </a:r>
            <a:endParaRPr lang="en-CA" sz="1600" dirty="0"/>
          </a:p>
        </p:txBody>
      </p:sp>
    </p:spTree>
    <p:extLst>
      <p:ext uri="{BB962C8B-B14F-4D97-AF65-F5344CB8AC3E}">
        <p14:creationId xmlns:p14="http://schemas.microsoft.com/office/powerpoint/2010/main" val="2262902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Safe Work Practices</a:t>
            </a:r>
            <a:endParaRPr lang="en-CA" sz="4000" b="1" dirty="0"/>
          </a:p>
        </p:txBody>
      </p:sp>
      <p:sp>
        <p:nvSpPr>
          <p:cNvPr id="3" name="Content Placeholder 2"/>
          <p:cNvSpPr>
            <a:spLocks noGrp="1"/>
          </p:cNvSpPr>
          <p:nvPr>
            <p:ph idx="1"/>
          </p:nvPr>
        </p:nvSpPr>
        <p:spPr>
          <a:xfrm>
            <a:off x="395536" y="1340768"/>
            <a:ext cx="8229600" cy="4824536"/>
          </a:xfrm>
        </p:spPr>
        <p:txBody>
          <a:bodyPr>
            <a:normAutofit fontScale="92500" lnSpcReduction="10000"/>
          </a:bodyPr>
          <a:lstStyle/>
          <a:p>
            <a:pPr marL="0" indent="0">
              <a:buNone/>
            </a:pPr>
            <a:r>
              <a:rPr lang="en-US" dirty="0"/>
              <a:t>Use the following safe work practices to protect yourself and limit the spread of contamination:</a:t>
            </a:r>
            <a:endParaRPr lang="en-CA" dirty="0"/>
          </a:p>
          <a:p>
            <a:pPr lvl="0"/>
            <a:r>
              <a:rPr lang="en-US" dirty="0"/>
              <a:t>Keep your hands away from your face and limit the surfaces you touch.</a:t>
            </a:r>
            <a:endParaRPr lang="en-CA" dirty="0"/>
          </a:p>
          <a:p>
            <a:pPr lvl="0"/>
            <a:r>
              <a:rPr lang="en-US" dirty="0"/>
              <a:t>Change gloves when torn or heavily contaminated.</a:t>
            </a:r>
            <a:endParaRPr lang="en-CA" dirty="0"/>
          </a:p>
          <a:p>
            <a:pPr lvl="0"/>
            <a:r>
              <a:rPr lang="en-US" dirty="0"/>
              <a:t>Regularly perform hand hygiene. An alcohol based hand rub (ABHR) is the preferred method to clean hands. If hands look or feel soiled, use soap and water to clean hands.</a:t>
            </a:r>
            <a:endParaRPr lang="en-CA" dirty="0"/>
          </a:p>
        </p:txBody>
      </p:sp>
    </p:spTree>
    <p:extLst>
      <p:ext uri="{BB962C8B-B14F-4D97-AF65-F5344CB8AC3E}">
        <p14:creationId xmlns:p14="http://schemas.microsoft.com/office/powerpoint/2010/main" val="1723762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Donning Sequence</a:t>
            </a:r>
            <a:endParaRPr lang="en-CA" sz="4000" b="1" dirty="0"/>
          </a:p>
        </p:txBody>
      </p:sp>
      <p:sp>
        <p:nvSpPr>
          <p:cNvPr id="3" name="Content Placeholder 2"/>
          <p:cNvSpPr>
            <a:spLocks noGrp="1"/>
          </p:cNvSpPr>
          <p:nvPr>
            <p:ph idx="1"/>
          </p:nvPr>
        </p:nvSpPr>
        <p:spPr>
          <a:xfrm>
            <a:off x="395536" y="1340768"/>
            <a:ext cx="8229600" cy="5040560"/>
          </a:xfrm>
        </p:spPr>
        <p:txBody>
          <a:bodyPr>
            <a:normAutofit fontScale="92500" lnSpcReduction="10000"/>
          </a:bodyPr>
          <a:lstStyle/>
          <a:p>
            <a:pPr marL="538163" indent="-538163" defTabSz="893763">
              <a:spcBef>
                <a:spcPts val="0"/>
              </a:spcBef>
              <a:buNone/>
            </a:pPr>
            <a:r>
              <a:rPr lang="en-US" sz="3100" dirty="0" smtClean="0"/>
              <a:t>1</a:t>
            </a:r>
            <a:r>
              <a:rPr lang="en-US" sz="3100" dirty="0"/>
              <a:t>.	Proper hand hygiene</a:t>
            </a:r>
            <a:endParaRPr lang="en-CA" sz="3100" dirty="0"/>
          </a:p>
          <a:p>
            <a:pPr marL="538163" indent="-538163" defTabSz="893763">
              <a:spcBef>
                <a:spcPts val="0"/>
              </a:spcBef>
              <a:buNone/>
            </a:pPr>
            <a:r>
              <a:rPr lang="en-US" sz="3100" dirty="0"/>
              <a:t>2.	Inspection of </a:t>
            </a:r>
            <a:r>
              <a:rPr lang="en-US" sz="3100" dirty="0" smtClean="0"/>
              <a:t>PPE - </a:t>
            </a:r>
            <a:r>
              <a:rPr lang="en-US" sz="2800" dirty="0" smtClean="0"/>
              <a:t>tears</a:t>
            </a:r>
            <a:r>
              <a:rPr lang="en-US" sz="2800" dirty="0"/>
              <a:t>, rips, soiling - anything that is found to be soiled/damaged/defective must be removed from use, properly disposed of or labeled </a:t>
            </a:r>
            <a:r>
              <a:rPr lang="en-US" sz="2800" dirty="0" smtClean="0"/>
              <a:t>accordingly</a:t>
            </a:r>
            <a:endParaRPr lang="en-CA" sz="2800" dirty="0"/>
          </a:p>
          <a:p>
            <a:pPr marL="538163" indent="-538163" defTabSz="893763">
              <a:spcBef>
                <a:spcPts val="0"/>
              </a:spcBef>
              <a:buAutoNum type="arabicPeriod" startAt="3"/>
            </a:pPr>
            <a:r>
              <a:rPr lang="en-US" sz="3100" dirty="0" smtClean="0"/>
              <a:t>Gown</a:t>
            </a:r>
            <a:endParaRPr lang="en-CA" sz="3100" dirty="0"/>
          </a:p>
          <a:p>
            <a:pPr marL="538163" indent="-538163" defTabSz="893763">
              <a:spcBef>
                <a:spcPts val="0"/>
              </a:spcBef>
              <a:buNone/>
            </a:pPr>
            <a:r>
              <a:rPr lang="en-CA" sz="3100" dirty="0" smtClean="0"/>
              <a:t>4.	Procedure/surgical </a:t>
            </a:r>
            <a:r>
              <a:rPr lang="en-US" sz="3100" dirty="0"/>
              <a:t>m</a:t>
            </a:r>
            <a:r>
              <a:rPr lang="en-US" sz="3100" dirty="0" smtClean="0"/>
              <a:t>ask/respirator</a:t>
            </a:r>
          </a:p>
          <a:p>
            <a:pPr marL="538163" indent="-538163" defTabSz="893763">
              <a:spcBef>
                <a:spcPts val="0"/>
              </a:spcBef>
              <a:buNone/>
            </a:pPr>
            <a:r>
              <a:rPr lang="en-US" sz="3100" dirty="0" smtClean="0"/>
              <a:t>5.	Goggles/face </a:t>
            </a:r>
            <a:r>
              <a:rPr lang="en-US" sz="3100" dirty="0"/>
              <a:t>s</a:t>
            </a:r>
            <a:r>
              <a:rPr lang="en-US" sz="3100" dirty="0" smtClean="0"/>
              <a:t>hield</a:t>
            </a:r>
            <a:endParaRPr lang="en-CA" sz="3100" dirty="0"/>
          </a:p>
          <a:p>
            <a:pPr marL="538163" indent="-538163" defTabSz="893763">
              <a:spcBef>
                <a:spcPts val="0"/>
              </a:spcBef>
              <a:buNone/>
            </a:pPr>
            <a:r>
              <a:rPr lang="en-US" sz="3100" dirty="0"/>
              <a:t>6.	Gloves</a:t>
            </a:r>
            <a:endParaRPr lang="en-CA" sz="3100" dirty="0"/>
          </a:p>
          <a:p>
            <a:pPr marL="538163" indent="-538163" defTabSz="893763">
              <a:spcBef>
                <a:spcPts val="0"/>
              </a:spcBef>
              <a:buNone/>
            </a:pPr>
            <a:r>
              <a:rPr lang="en-US" sz="3100" dirty="0"/>
              <a:t>7.	Inspection </a:t>
            </a:r>
            <a:r>
              <a:rPr lang="en-US" sz="3100" dirty="0" smtClean="0"/>
              <a:t>again. Check for </a:t>
            </a:r>
            <a:r>
              <a:rPr lang="en-US" sz="3100" dirty="0"/>
              <a:t>gaps/tears during donning and that PPE remains intact during range of motion - moving your arms, legs and neck</a:t>
            </a:r>
            <a:endParaRPr lang="en-CA" sz="3100" dirty="0"/>
          </a:p>
          <a:p>
            <a:pPr lvl="0"/>
            <a:endParaRPr lang="en-CA" dirty="0"/>
          </a:p>
        </p:txBody>
      </p:sp>
    </p:spTree>
    <p:extLst>
      <p:ext uri="{BB962C8B-B14F-4D97-AF65-F5344CB8AC3E}">
        <p14:creationId xmlns:p14="http://schemas.microsoft.com/office/powerpoint/2010/main" val="33405126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Doffing Sequence</a:t>
            </a:r>
            <a:endParaRPr lang="en-CA" sz="4000" b="1" dirty="0"/>
          </a:p>
        </p:txBody>
      </p:sp>
      <p:sp>
        <p:nvSpPr>
          <p:cNvPr id="3" name="Content Placeholder 2"/>
          <p:cNvSpPr>
            <a:spLocks noGrp="1"/>
          </p:cNvSpPr>
          <p:nvPr>
            <p:ph idx="1"/>
          </p:nvPr>
        </p:nvSpPr>
        <p:spPr>
          <a:xfrm>
            <a:off x="395536" y="1340768"/>
            <a:ext cx="8229600" cy="4824536"/>
          </a:xfrm>
        </p:spPr>
        <p:txBody>
          <a:bodyPr>
            <a:normAutofit/>
          </a:bodyPr>
          <a:lstStyle/>
          <a:p>
            <a:pPr marL="893763" indent="-538163">
              <a:buNone/>
            </a:pPr>
            <a:r>
              <a:rPr lang="en-US" dirty="0" smtClean="0"/>
              <a:t>1.</a:t>
            </a:r>
            <a:r>
              <a:rPr lang="en-US" dirty="0"/>
              <a:t>	Gloves</a:t>
            </a:r>
            <a:endParaRPr lang="en-CA" dirty="0"/>
          </a:p>
          <a:p>
            <a:pPr marL="893763" indent="-538163">
              <a:buNone/>
            </a:pPr>
            <a:r>
              <a:rPr lang="en-US" dirty="0" smtClean="0"/>
              <a:t>2.</a:t>
            </a:r>
            <a:r>
              <a:rPr lang="en-US" dirty="0"/>
              <a:t>	Gown</a:t>
            </a:r>
            <a:endParaRPr lang="en-CA" dirty="0"/>
          </a:p>
          <a:p>
            <a:pPr marL="893763" indent="-538163">
              <a:buNone/>
            </a:pPr>
            <a:r>
              <a:rPr lang="en-US" dirty="0"/>
              <a:t>3</a:t>
            </a:r>
            <a:r>
              <a:rPr lang="en-US" dirty="0" smtClean="0"/>
              <a:t>.</a:t>
            </a:r>
            <a:r>
              <a:rPr lang="en-US" dirty="0"/>
              <a:t>	Goggles/face shield</a:t>
            </a:r>
            <a:endParaRPr lang="en-CA" dirty="0"/>
          </a:p>
          <a:p>
            <a:pPr marL="893763" indent="-538163">
              <a:buNone/>
            </a:pPr>
            <a:r>
              <a:rPr lang="en-US" dirty="0"/>
              <a:t>4</a:t>
            </a:r>
            <a:r>
              <a:rPr lang="en-US" dirty="0" smtClean="0"/>
              <a:t>.</a:t>
            </a:r>
            <a:r>
              <a:rPr lang="en-US" dirty="0"/>
              <a:t>	</a:t>
            </a:r>
            <a:r>
              <a:rPr lang="en-US" dirty="0" smtClean="0"/>
              <a:t>Procedure/surgical mask/respirator</a:t>
            </a:r>
            <a:endParaRPr lang="en-CA" dirty="0"/>
          </a:p>
          <a:p>
            <a:pPr marL="893763" indent="-538163">
              <a:buNone/>
            </a:pPr>
            <a:endParaRPr lang="en-US" dirty="0"/>
          </a:p>
          <a:p>
            <a:pPr marL="893763" indent="-538163">
              <a:buNone/>
            </a:pPr>
            <a:r>
              <a:rPr lang="en-US" dirty="0" smtClean="0"/>
              <a:t>Proper hand </a:t>
            </a:r>
            <a:r>
              <a:rPr lang="en-US" dirty="0"/>
              <a:t>h</a:t>
            </a:r>
            <a:r>
              <a:rPr lang="en-US" dirty="0" smtClean="0"/>
              <a:t>ygiene </a:t>
            </a:r>
            <a:r>
              <a:rPr lang="en-US" b="1" dirty="0" smtClean="0"/>
              <a:t>throughout</a:t>
            </a:r>
            <a:endParaRPr lang="en-CA" b="1" dirty="0"/>
          </a:p>
          <a:p>
            <a:pPr lvl="0"/>
            <a:endParaRPr lang="en-CA" dirty="0"/>
          </a:p>
        </p:txBody>
      </p:sp>
    </p:spTree>
    <p:extLst>
      <p:ext uri="{BB962C8B-B14F-4D97-AF65-F5344CB8AC3E}">
        <p14:creationId xmlns:p14="http://schemas.microsoft.com/office/powerpoint/2010/main" val="682555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prstGeom prst="rect">
            <a:avLst/>
          </a:prstGeom>
        </p:spPr>
        <p:txBody>
          <a:bodyPr>
            <a:noAutofit/>
          </a:bodyPr>
          <a:lstStyle/>
          <a:p>
            <a:pPr algn="ctr" eaLnBrk="1" hangingPunct="1"/>
            <a:r>
              <a:rPr lang="en-US" sz="3200" b="1" dirty="0" smtClean="0">
                <a:latin typeface="Arial" pitchFamily="34" charset="0"/>
                <a:cs typeface="Arial" pitchFamily="34" charset="0"/>
              </a:rPr>
              <a:t>Housekeeping</a:t>
            </a:r>
            <a:r>
              <a:rPr lang="en-US" sz="2000" b="1" dirty="0" smtClean="0">
                <a:latin typeface="Arial" pitchFamily="34" charset="0"/>
                <a:cs typeface="Arial" pitchFamily="34" charset="0"/>
              </a:rPr>
              <a:t> </a:t>
            </a:r>
            <a:r>
              <a:rPr lang="en-US" sz="3200" b="1" dirty="0" smtClean="0">
                <a:latin typeface="Arial" pitchFamily="34" charset="0"/>
                <a:cs typeface="Arial" pitchFamily="34" charset="0"/>
              </a:rPr>
              <a:t>Details</a:t>
            </a:r>
          </a:p>
        </p:txBody>
      </p:sp>
      <p:sp>
        <p:nvSpPr>
          <p:cNvPr id="10" name="Content Placeholder 9"/>
          <p:cNvSpPr>
            <a:spLocks noGrp="1"/>
          </p:cNvSpPr>
          <p:nvPr>
            <p:ph idx="1"/>
          </p:nvPr>
        </p:nvSpPr>
        <p:spPr/>
        <p:txBody>
          <a:bodyPr/>
          <a:lstStyle/>
          <a:p>
            <a:endParaRPr lang="en-CA"/>
          </a:p>
        </p:txBody>
      </p:sp>
      <p:pic>
        <p:nvPicPr>
          <p:cNvPr id="6" name="Picture 2" descr="http://t2.gstatic.com/images?q=tbn:ANd9GcREjaYY25fBmZxlRGfeVR8SqhsoWacF_TmQYxo1SsV-5TsYGIf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6746" y="1967830"/>
            <a:ext cx="1270042" cy="12621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785335"/>
            <a:ext cx="1262740" cy="1223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descr="http://t1.gstatic.com/images?q=tbn:ANd9GcRCu3CMXtXcwQap-ubP2xXBb2Cku-hNLgUIDnIoAJFc2TTfh-C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6" y="1967830"/>
            <a:ext cx="1256495" cy="126210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www.diyderby.co.uk/ekmps/shops/bartlam/images/emergency-exit-sign-300-x-200-code-1516-1024-p.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21116" y="3933056"/>
            <a:ext cx="1709480" cy="1142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32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An Approach is to Coach</a:t>
            </a:r>
            <a:endParaRPr lang="en-CA" sz="4000" b="1" dirty="0"/>
          </a:p>
        </p:txBody>
      </p:sp>
      <p:sp>
        <p:nvSpPr>
          <p:cNvPr id="3" name="Content Placeholder 2"/>
          <p:cNvSpPr>
            <a:spLocks noGrp="1"/>
          </p:cNvSpPr>
          <p:nvPr>
            <p:ph idx="1"/>
          </p:nvPr>
        </p:nvSpPr>
        <p:spPr>
          <a:xfrm>
            <a:off x="395536" y="1340768"/>
            <a:ext cx="8229600" cy="4824536"/>
          </a:xfrm>
        </p:spPr>
        <p:txBody>
          <a:bodyPr>
            <a:normAutofit fontScale="55000" lnSpcReduction="20000"/>
          </a:bodyPr>
          <a:lstStyle/>
          <a:p>
            <a:pPr marL="0" indent="0">
              <a:buNone/>
            </a:pPr>
            <a:r>
              <a:rPr lang="en-CA" dirty="0" smtClean="0"/>
              <a:t>A </a:t>
            </a:r>
            <a:r>
              <a:rPr lang="en-CA" dirty="0"/>
              <a:t>“Coach” may be beneficial to assist workers with donning and doffing PPE. The sequence and actions involved in each donning and doffing step are critical to avoiding exposure.</a:t>
            </a:r>
          </a:p>
          <a:p>
            <a:pPr marL="0" indent="0">
              <a:buNone/>
            </a:pPr>
            <a:r>
              <a:rPr lang="en-CA" dirty="0"/>
              <a:t> </a:t>
            </a:r>
          </a:p>
          <a:p>
            <a:pPr marL="0" indent="0">
              <a:buNone/>
            </a:pPr>
            <a:r>
              <a:rPr lang="en-CA" dirty="0"/>
              <a:t>The coach:</a:t>
            </a:r>
          </a:p>
          <a:p>
            <a:pPr lvl="0"/>
            <a:r>
              <a:rPr lang="en-CA" dirty="0"/>
              <a:t>is a dedicated individual with the responsibility of ensuring adherence to the entire donning and doffing process</a:t>
            </a:r>
          </a:p>
          <a:p>
            <a:pPr lvl="0"/>
            <a:r>
              <a:rPr lang="en-CA" dirty="0"/>
              <a:t>will be knowledgeable about all PPE recommended in the facility’s protocol and the correct donning and doffing procedures, including disposal of used PPE</a:t>
            </a:r>
          </a:p>
          <a:p>
            <a:pPr lvl="0"/>
            <a:r>
              <a:rPr lang="en-CA" dirty="0"/>
              <a:t>may read aloud to the </a:t>
            </a:r>
            <a:r>
              <a:rPr lang="en-CA" dirty="0" smtClean="0"/>
              <a:t>worker </a:t>
            </a:r>
            <a:r>
              <a:rPr lang="en-CA" dirty="0"/>
              <a:t>each step in the procedure checklist and visually confirm that the step has been completed correctly</a:t>
            </a:r>
          </a:p>
          <a:p>
            <a:pPr lvl="0"/>
            <a:r>
              <a:rPr lang="en-CA" dirty="0"/>
              <a:t>will ensure the </a:t>
            </a:r>
            <a:r>
              <a:rPr lang="en-CA" dirty="0" smtClean="0"/>
              <a:t>worker </a:t>
            </a:r>
            <a:r>
              <a:rPr lang="en-CA" dirty="0"/>
              <a:t>avoids touching their face/exposed skin during the donning and doffing procedure</a:t>
            </a:r>
          </a:p>
          <a:p>
            <a:pPr lvl="0"/>
            <a:r>
              <a:rPr lang="en-CA" dirty="0"/>
              <a:t>inspects PPE for gaps and adjusts if necessary</a:t>
            </a:r>
          </a:p>
          <a:p>
            <a:pPr lvl="0"/>
            <a:r>
              <a:rPr lang="en-CA" dirty="0"/>
              <a:t>conducts range of motion activities to ensure PPE stays intact and the </a:t>
            </a:r>
            <a:r>
              <a:rPr lang="en-CA" dirty="0" smtClean="0"/>
              <a:t>worker </a:t>
            </a:r>
            <a:r>
              <a:rPr lang="en-CA" dirty="0"/>
              <a:t>is comfortable</a:t>
            </a:r>
          </a:p>
          <a:p>
            <a:pPr lvl="0"/>
            <a:r>
              <a:rPr lang="en-CA" dirty="0"/>
              <a:t>should know the exposure management plan in the event of an unintentional break in </a:t>
            </a:r>
            <a:r>
              <a:rPr lang="en-CA" dirty="0" smtClean="0"/>
              <a:t>procedure</a:t>
            </a:r>
            <a:endParaRPr lang="en-CA" dirty="0"/>
          </a:p>
        </p:txBody>
      </p:sp>
    </p:spTree>
    <p:extLst>
      <p:ext uri="{BB962C8B-B14F-4D97-AF65-F5344CB8AC3E}">
        <p14:creationId xmlns:p14="http://schemas.microsoft.com/office/powerpoint/2010/main" val="752883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Re-evaluation</a:t>
            </a:r>
            <a:endParaRPr lang="en-CA" sz="4000" b="1" dirty="0"/>
          </a:p>
        </p:txBody>
      </p:sp>
      <p:sp>
        <p:nvSpPr>
          <p:cNvPr id="3" name="Content Placeholder 2"/>
          <p:cNvSpPr>
            <a:spLocks noGrp="1"/>
          </p:cNvSpPr>
          <p:nvPr>
            <p:ph idx="1"/>
          </p:nvPr>
        </p:nvSpPr>
        <p:spPr>
          <a:xfrm>
            <a:off x="395536" y="1340768"/>
            <a:ext cx="8229600" cy="4824536"/>
          </a:xfrm>
        </p:spPr>
        <p:txBody>
          <a:bodyPr>
            <a:normAutofit fontScale="85000" lnSpcReduction="10000"/>
          </a:bodyPr>
          <a:lstStyle/>
          <a:p>
            <a:pPr marL="0" indent="0">
              <a:buNone/>
            </a:pPr>
            <a:r>
              <a:rPr lang="en-US" dirty="0"/>
              <a:t>Every worker trained in SASWH’s Donning &amp; Doffing PPE course should be re-evaluated at least once every 2 years. The re-evaluation would include practice and return demonstration on donning and doffing basic PPE with appropriate hand hygiene.</a:t>
            </a:r>
            <a:endParaRPr lang="en-CA" dirty="0"/>
          </a:p>
          <a:p>
            <a:pPr marL="0" indent="0">
              <a:buNone/>
            </a:pPr>
            <a:r>
              <a:rPr lang="en-US" dirty="0"/>
              <a:t> </a:t>
            </a:r>
            <a:endParaRPr lang="en-CA" dirty="0"/>
          </a:p>
          <a:p>
            <a:pPr marL="0" indent="0">
              <a:buNone/>
            </a:pPr>
            <a:r>
              <a:rPr lang="en-US" dirty="0"/>
              <a:t>Ongoing support, Safety Talks, using the </a:t>
            </a:r>
            <a:r>
              <a:rPr lang="en-US" i="1" dirty="0"/>
              <a:t>Coach </a:t>
            </a:r>
            <a:r>
              <a:rPr lang="en-US" i="1" dirty="0" smtClean="0"/>
              <a:t>Approach</a:t>
            </a:r>
            <a:r>
              <a:rPr lang="en-US" dirty="0" smtClean="0"/>
              <a:t> </a:t>
            </a:r>
            <a:r>
              <a:rPr lang="en-US" i="1" dirty="0" smtClean="0"/>
              <a:t> </a:t>
            </a:r>
            <a:r>
              <a:rPr lang="en-US" dirty="0"/>
              <a:t>would assist with maintaining skills following training.</a:t>
            </a:r>
            <a:endParaRPr lang="en-CA" dirty="0"/>
          </a:p>
          <a:p>
            <a:pPr marL="0" indent="0">
              <a:buNone/>
            </a:pPr>
            <a:r>
              <a:rPr lang="en-US" dirty="0"/>
              <a:t> </a:t>
            </a:r>
            <a:endParaRPr lang="en-CA" dirty="0"/>
          </a:p>
          <a:p>
            <a:pPr marL="0" indent="0">
              <a:buNone/>
            </a:pPr>
            <a:r>
              <a:rPr lang="en-US" dirty="0"/>
              <a:t>Employers are required to keep records of worker training and is to ensure that training remains current.</a:t>
            </a:r>
            <a:endParaRPr lang="en-CA" dirty="0"/>
          </a:p>
          <a:p>
            <a:pPr marL="0" indent="0">
              <a:buNone/>
            </a:pPr>
            <a:endParaRPr lang="en-CA" dirty="0"/>
          </a:p>
        </p:txBody>
      </p:sp>
    </p:spTree>
    <p:extLst>
      <p:ext uri="{BB962C8B-B14F-4D97-AF65-F5344CB8AC3E}">
        <p14:creationId xmlns:p14="http://schemas.microsoft.com/office/powerpoint/2010/main" val="4118866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Summary and Infection Control</a:t>
            </a:r>
            <a:endParaRPr lang="en-CA" sz="4000" b="1" dirty="0"/>
          </a:p>
        </p:txBody>
      </p:sp>
      <p:sp>
        <p:nvSpPr>
          <p:cNvPr id="7" name="Content Placeholder 6"/>
          <p:cNvSpPr>
            <a:spLocks noGrp="1"/>
          </p:cNvSpPr>
          <p:nvPr>
            <p:ph idx="1"/>
          </p:nvPr>
        </p:nvSpPr>
        <p:spPr/>
        <p:txBody>
          <a:bodyPr>
            <a:normAutofit fontScale="70000" lnSpcReduction="20000"/>
          </a:bodyPr>
          <a:lstStyle/>
          <a:p>
            <a:pPr marL="0" indent="0">
              <a:buNone/>
            </a:pPr>
            <a:r>
              <a:rPr lang="en-US" b="1" dirty="0"/>
              <a:t>Summary</a:t>
            </a:r>
            <a:endParaRPr lang="en-CA" dirty="0"/>
          </a:p>
          <a:p>
            <a:pPr marL="0" indent="0">
              <a:buNone/>
            </a:pPr>
            <a:r>
              <a:rPr lang="en-US" dirty="0"/>
              <a:t>Specific steps are required when donning (putting on) and doffing (removing) PPE. There may be additional specific steps depending on the PPE you are using for the specific situation.</a:t>
            </a:r>
            <a:endParaRPr lang="en-CA" dirty="0"/>
          </a:p>
          <a:p>
            <a:pPr marL="0" indent="0">
              <a:buNone/>
            </a:pPr>
            <a:r>
              <a:rPr lang="en-US" dirty="0"/>
              <a:t> </a:t>
            </a:r>
            <a:endParaRPr lang="en-CA" dirty="0"/>
          </a:p>
          <a:p>
            <a:pPr marL="0" indent="0">
              <a:buNone/>
            </a:pPr>
            <a:r>
              <a:rPr lang="en-US" b="1" dirty="0"/>
              <a:t>Infection Control (IC)</a:t>
            </a:r>
            <a:endParaRPr lang="en-CA" dirty="0"/>
          </a:p>
          <a:p>
            <a:pPr marL="0" indent="0">
              <a:buNone/>
            </a:pPr>
            <a:r>
              <a:rPr lang="en-US" dirty="0"/>
              <a:t>There are specific infection control precautions and procedures that healthcare workers are required to follow. Please refer to/consult the following resources for further information:</a:t>
            </a:r>
            <a:endParaRPr lang="en-CA" dirty="0"/>
          </a:p>
          <a:p>
            <a:pPr marL="893763" indent="-446088">
              <a:buNone/>
            </a:pPr>
            <a:r>
              <a:rPr lang="en-US" dirty="0"/>
              <a:t>1.	the approved infection control manual/policies/procedures for your agency/health region;</a:t>
            </a:r>
            <a:endParaRPr lang="en-CA" dirty="0"/>
          </a:p>
          <a:p>
            <a:pPr marL="893763" indent="-446088">
              <a:buNone/>
            </a:pPr>
            <a:r>
              <a:rPr lang="en-US" dirty="0"/>
              <a:t>2.	the designated agency/health region IC professional; or</a:t>
            </a:r>
            <a:endParaRPr lang="en-CA" dirty="0"/>
          </a:p>
          <a:p>
            <a:pPr marL="893763" indent="-446088">
              <a:buNone/>
            </a:pPr>
            <a:r>
              <a:rPr lang="en-US" dirty="0"/>
              <a:t>3.	your supervisor.</a:t>
            </a:r>
            <a:endParaRPr lang="en-CA" dirty="0"/>
          </a:p>
          <a:p>
            <a:endParaRPr lang="en-CA" dirty="0"/>
          </a:p>
        </p:txBody>
      </p:sp>
    </p:spTree>
    <p:extLst>
      <p:ext uri="{BB962C8B-B14F-4D97-AF65-F5344CB8AC3E}">
        <p14:creationId xmlns:p14="http://schemas.microsoft.com/office/powerpoint/2010/main" val="3895334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To Protect Yourself, You Can:</a:t>
            </a:r>
            <a:endParaRPr lang="en-CA" sz="4000" b="1" dirty="0"/>
          </a:p>
        </p:txBody>
      </p:sp>
      <p:sp>
        <p:nvSpPr>
          <p:cNvPr id="7" name="Content Placeholder 6"/>
          <p:cNvSpPr>
            <a:spLocks noGrp="1"/>
          </p:cNvSpPr>
          <p:nvPr>
            <p:ph idx="1"/>
          </p:nvPr>
        </p:nvSpPr>
        <p:spPr/>
        <p:txBody>
          <a:bodyPr/>
          <a:lstStyle/>
          <a:p>
            <a:pPr lvl="0"/>
            <a:r>
              <a:rPr lang="en-CA" dirty="0"/>
              <a:t>Ask for training on PPE</a:t>
            </a:r>
          </a:p>
          <a:p>
            <a:pPr lvl="0"/>
            <a:r>
              <a:rPr lang="en-CA" dirty="0"/>
              <a:t>Use the appropriate PPE</a:t>
            </a:r>
          </a:p>
          <a:p>
            <a:pPr lvl="0"/>
            <a:r>
              <a:rPr lang="en-CA" dirty="0"/>
              <a:t>Keep yourself current on PPE</a:t>
            </a:r>
          </a:p>
          <a:p>
            <a:pPr lvl="0"/>
            <a:r>
              <a:rPr lang="en-CA" dirty="0"/>
              <a:t>Practice - perfect practice makes perfect</a:t>
            </a:r>
          </a:p>
          <a:p>
            <a:pPr lvl="0"/>
            <a:r>
              <a:rPr lang="en-CA" dirty="0"/>
              <a:t>Know your employer’s current policy and procedures</a:t>
            </a:r>
          </a:p>
          <a:p>
            <a:pPr lvl="0"/>
            <a:r>
              <a:rPr lang="en-CA" dirty="0"/>
              <a:t>…</a:t>
            </a:r>
          </a:p>
        </p:txBody>
      </p:sp>
    </p:spTree>
    <p:extLst>
      <p:ext uri="{BB962C8B-B14F-4D97-AF65-F5344CB8AC3E}">
        <p14:creationId xmlns:p14="http://schemas.microsoft.com/office/powerpoint/2010/main" val="625259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Bringing It All Together</a:t>
            </a:r>
            <a:endParaRPr lang="en-CA" sz="4000" b="1" dirty="0"/>
          </a:p>
        </p:txBody>
      </p:sp>
      <p:sp>
        <p:nvSpPr>
          <p:cNvPr id="7" name="Content Placeholder 6"/>
          <p:cNvSpPr>
            <a:spLocks noGrp="1"/>
          </p:cNvSpPr>
          <p:nvPr>
            <p:ph idx="1"/>
          </p:nvPr>
        </p:nvSpPr>
        <p:spPr/>
        <p:txBody>
          <a:bodyPr>
            <a:normAutofit fontScale="92500" lnSpcReduction="10000"/>
          </a:bodyPr>
          <a:lstStyle/>
          <a:p>
            <a:pPr lvl="0"/>
            <a:r>
              <a:rPr lang="en-US" dirty="0"/>
              <a:t>PPE will be provided by the employer</a:t>
            </a:r>
            <a:endParaRPr lang="en-CA" dirty="0"/>
          </a:p>
          <a:p>
            <a:pPr lvl="0"/>
            <a:r>
              <a:rPr lang="en-US" dirty="0"/>
              <a:t>Staff will be trained on appropriate donning and doffing </a:t>
            </a:r>
            <a:r>
              <a:rPr lang="en-US" dirty="0" smtClean="0"/>
              <a:t>techniques that includes hand hygiene</a:t>
            </a:r>
            <a:endParaRPr lang="en-CA" dirty="0"/>
          </a:p>
          <a:p>
            <a:pPr lvl="0"/>
            <a:r>
              <a:rPr lang="en-US" dirty="0"/>
              <a:t>Follow guidelines in place; keep your documents handy for reference</a:t>
            </a:r>
            <a:endParaRPr lang="en-CA" dirty="0"/>
          </a:p>
          <a:p>
            <a:pPr lvl="0"/>
            <a:r>
              <a:rPr lang="en-US" dirty="0"/>
              <a:t>Ask for help if you need it</a:t>
            </a:r>
            <a:endParaRPr lang="en-CA" dirty="0"/>
          </a:p>
          <a:p>
            <a:pPr lvl="0"/>
            <a:r>
              <a:rPr lang="en-US" dirty="0"/>
              <a:t>Buddy up - have a trained worker observe you and do the same for them - coach and mentor each other</a:t>
            </a:r>
            <a:endParaRPr lang="en-CA" dirty="0"/>
          </a:p>
        </p:txBody>
      </p:sp>
    </p:spTree>
    <p:extLst>
      <p:ext uri="{BB962C8B-B14F-4D97-AF65-F5344CB8AC3E}">
        <p14:creationId xmlns:p14="http://schemas.microsoft.com/office/powerpoint/2010/main" val="3968800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Stay Safe</a:t>
            </a:r>
            <a:endParaRPr lang="en-CA" sz="4000" b="1" dirty="0"/>
          </a:p>
        </p:txBody>
      </p:sp>
      <p:sp>
        <p:nvSpPr>
          <p:cNvPr id="7" name="Content Placeholder 6"/>
          <p:cNvSpPr>
            <a:spLocks noGrp="1"/>
          </p:cNvSpPr>
          <p:nvPr>
            <p:ph idx="1"/>
          </p:nvPr>
        </p:nvSpPr>
        <p:spPr/>
        <p:txBody>
          <a:bodyPr>
            <a:normAutofit/>
          </a:bodyPr>
          <a:lstStyle/>
          <a:p>
            <a:pPr marL="0" lvl="0" indent="0">
              <a:buNone/>
            </a:pPr>
            <a:r>
              <a:rPr lang="en-CA" dirty="0" smtClean="0"/>
              <a:t>Completion of </a:t>
            </a:r>
            <a:r>
              <a:rPr lang="en-CA" smtClean="0"/>
              <a:t>the evaluation form</a:t>
            </a:r>
            <a:endParaRPr lang="en-CA" dirty="0" smtClean="0"/>
          </a:p>
          <a:p>
            <a:pPr marL="0" lvl="0" indent="0">
              <a:buNone/>
            </a:pPr>
            <a:endParaRPr lang="en-CA" dirty="0"/>
          </a:p>
          <a:p>
            <a:pPr marL="0" lvl="0" indent="0">
              <a:buNone/>
            </a:pPr>
            <a:r>
              <a:rPr lang="en-CA" b="1" i="1" dirty="0" smtClean="0"/>
              <a:t>Thank You </a:t>
            </a:r>
            <a:r>
              <a:rPr lang="en-CA" dirty="0" smtClean="0"/>
              <a:t>for attending….</a:t>
            </a:r>
          </a:p>
          <a:p>
            <a:pPr marL="0" lvl="0" indent="0">
              <a:buNone/>
            </a:pPr>
            <a:endParaRPr lang="en-CA" dirty="0"/>
          </a:p>
          <a:p>
            <a:pPr marL="0" lvl="0" indent="0" algn="ctr">
              <a:buNone/>
            </a:pPr>
            <a:r>
              <a:rPr lang="en-CA" b="1" i="1" dirty="0" smtClean="0"/>
              <a:t>Be Aware – Be Healthy – Be Safe</a:t>
            </a:r>
            <a:endParaRPr lang="en-CA" b="1" i="1" dirty="0"/>
          </a:p>
        </p:txBody>
      </p:sp>
    </p:spTree>
    <p:extLst>
      <p:ext uri="{BB962C8B-B14F-4D97-AF65-F5344CB8AC3E}">
        <p14:creationId xmlns:p14="http://schemas.microsoft.com/office/powerpoint/2010/main" val="3986719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t>Welcome &amp; Introduction</a:t>
            </a:r>
            <a:endParaRPr lang="en-CA" sz="4000" b="1" dirty="0"/>
          </a:p>
        </p:txBody>
      </p:sp>
      <p:sp>
        <p:nvSpPr>
          <p:cNvPr id="3" name="Content Placeholder 2"/>
          <p:cNvSpPr>
            <a:spLocks noGrp="1"/>
          </p:cNvSpPr>
          <p:nvPr>
            <p:ph idx="1"/>
          </p:nvPr>
        </p:nvSpPr>
        <p:spPr>
          <a:xfrm>
            <a:off x="457200" y="1495325"/>
            <a:ext cx="8229600" cy="4525963"/>
          </a:xfrm>
        </p:spPr>
        <p:txBody>
          <a:bodyPr>
            <a:normAutofit/>
          </a:bodyPr>
          <a:lstStyle/>
          <a:p>
            <a:pPr marL="0" indent="0">
              <a:buNone/>
            </a:pPr>
            <a:r>
              <a:rPr lang="en-CA" dirty="0" smtClean="0"/>
              <a:t>Welcome to </a:t>
            </a:r>
            <a:r>
              <a:rPr lang="en-CA" i="1" dirty="0" smtClean="0"/>
              <a:t>Donning &amp; Doffing Personal Protective Equipment</a:t>
            </a:r>
          </a:p>
          <a:p>
            <a:endParaRPr lang="en-CA" sz="2200" dirty="0"/>
          </a:p>
          <a:p>
            <a:pPr marL="0" indent="0">
              <a:spcBef>
                <a:spcPts val="0"/>
              </a:spcBef>
              <a:buNone/>
            </a:pPr>
            <a:r>
              <a:rPr lang="en-US" dirty="0" smtClean="0"/>
              <a:t>Successful </a:t>
            </a:r>
            <a:r>
              <a:rPr lang="en-US" dirty="0"/>
              <a:t>completion of this program includes:</a:t>
            </a:r>
            <a:endParaRPr lang="en-CA" dirty="0"/>
          </a:p>
          <a:p>
            <a:pPr lvl="0">
              <a:spcBef>
                <a:spcPts val="0"/>
              </a:spcBef>
            </a:pPr>
            <a:r>
              <a:rPr lang="en-US" dirty="0" smtClean="0"/>
              <a:t>active </a:t>
            </a:r>
            <a:r>
              <a:rPr lang="en-US" dirty="0"/>
              <a:t>involvement in discussion</a:t>
            </a:r>
            <a:endParaRPr lang="en-CA" dirty="0"/>
          </a:p>
          <a:p>
            <a:pPr lvl="0">
              <a:spcBef>
                <a:spcPts val="0"/>
              </a:spcBef>
            </a:pPr>
            <a:r>
              <a:rPr lang="en-US" dirty="0"/>
              <a:t>return demonstration </a:t>
            </a:r>
            <a:r>
              <a:rPr lang="en-US" dirty="0" smtClean="0"/>
              <a:t>of </a:t>
            </a:r>
            <a:r>
              <a:rPr lang="en-US" dirty="0"/>
              <a:t>donning and doffing </a:t>
            </a:r>
            <a:r>
              <a:rPr lang="en-US" dirty="0" smtClean="0"/>
              <a:t>techniques with appropriate hand hygiene</a:t>
            </a:r>
          </a:p>
          <a:p>
            <a:pPr lvl="0">
              <a:spcBef>
                <a:spcPts val="0"/>
              </a:spcBef>
            </a:pPr>
            <a:endParaRPr lang="en-US" dirty="0"/>
          </a:p>
          <a:p>
            <a:pPr marL="0" lvl="0" indent="0">
              <a:spcBef>
                <a:spcPts val="0"/>
              </a:spcBef>
              <a:buNone/>
            </a:pPr>
            <a:r>
              <a:rPr lang="en-US" dirty="0" smtClean="0"/>
              <a:t>Evaluation – pre session</a:t>
            </a:r>
            <a:endParaRPr lang="en-CA" dirty="0"/>
          </a:p>
          <a:p>
            <a:endParaRPr lang="en-CA" dirty="0" smtClean="0"/>
          </a:p>
          <a:p>
            <a:endParaRPr lang="en-CA" dirty="0"/>
          </a:p>
        </p:txBody>
      </p:sp>
    </p:spTree>
    <p:extLst>
      <p:ext uri="{BB962C8B-B14F-4D97-AF65-F5344CB8AC3E}">
        <p14:creationId xmlns:p14="http://schemas.microsoft.com/office/powerpoint/2010/main" val="42191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t>What You Will Learn</a:t>
            </a:r>
            <a:endParaRPr lang="en-CA" sz="4000" b="1" dirty="0"/>
          </a:p>
        </p:txBody>
      </p:sp>
      <p:sp>
        <p:nvSpPr>
          <p:cNvPr id="3" name="Content Placeholder 2"/>
          <p:cNvSpPr>
            <a:spLocks noGrp="1"/>
          </p:cNvSpPr>
          <p:nvPr>
            <p:ph idx="1"/>
          </p:nvPr>
        </p:nvSpPr>
        <p:spPr>
          <a:xfrm>
            <a:off x="457200" y="1340768"/>
            <a:ext cx="8229600" cy="4525963"/>
          </a:xfrm>
        </p:spPr>
        <p:txBody>
          <a:bodyPr>
            <a:normAutofit fontScale="92500" lnSpcReduction="10000"/>
          </a:bodyPr>
          <a:lstStyle/>
          <a:p>
            <a:pPr lvl="0"/>
            <a:r>
              <a:rPr lang="en-CA" sz="2800" dirty="0"/>
              <a:t>The employer legislated responsibilities for personal protective equipment and education/training</a:t>
            </a:r>
          </a:p>
          <a:p>
            <a:pPr lvl="0"/>
            <a:r>
              <a:rPr lang="en-CA" sz="2800" dirty="0"/>
              <a:t>Legislated responsibilities and rights as a worker</a:t>
            </a:r>
          </a:p>
          <a:p>
            <a:pPr lvl="0"/>
            <a:r>
              <a:rPr lang="en-CA" sz="2800" dirty="0"/>
              <a:t>Legislated requirements for personal protective equipment</a:t>
            </a:r>
          </a:p>
          <a:p>
            <a:pPr lvl="0"/>
            <a:r>
              <a:rPr lang="en-CA" sz="2800" dirty="0"/>
              <a:t>Appropriate donning (putting on) and doffing (removing) of PPE (namely; gowns, gloves, </a:t>
            </a:r>
            <a:r>
              <a:rPr lang="en-CA" sz="2800" dirty="0" smtClean="0"/>
              <a:t>procedure/surgical mask/respirator</a:t>
            </a:r>
            <a:r>
              <a:rPr lang="en-CA" sz="2800" dirty="0"/>
              <a:t>, goggles/face shield) and why the order is important</a:t>
            </a:r>
          </a:p>
          <a:p>
            <a:pPr lvl="0"/>
            <a:r>
              <a:rPr lang="en-CA" sz="2800" dirty="0"/>
              <a:t>Appropriate hand hygiene (with alcohol based hand rub and soap &amp; water)</a:t>
            </a:r>
          </a:p>
        </p:txBody>
      </p:sp>
    </p:spTree>
    <p:extLst>
      <p:ext uri="{BB962C8B-B14F-4D97-AF65-F5344CB8AC3E}">
        <p14:creationId xmlns:p14="http://schemas.microsoft.com/office/powerpoint/2010/main" val="1336202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Legislation</a:t>
            </a:r>
            <a:endParaRPr lang="en-CA" sz="4000" b="1" dirty="0"/>
          </a:p>
        </p:txBody>
      </p:sp>
      <p:sp>
        <p:nvSpPr>
          <p:cNvPr id="3" name="Content Placeholder 2"/>
          <p:cNvSpPr>
            <a:spLocks noGrp="1"/>
          </p:cNvSpPr>
          <p:nvPr>
            <p:ph idx="1"/>
          </p:nvPr>
        </p:nvSpPr>
        <p:spPr>
          <a:xfrm>
            <a:off x="457200" y="1399630"/>
            <a:ext cx="8229600" cy="4525963"/>
          </a:xfrm>
        </p:spPr>
        <p:txBody>
          <a:bodyPr/>
          <a:lstStyle/>
          <a:p>
            <a:pPr marL="0" indent="0">
              <a:buNone/>
            </a:pPr>
            <a:r>
              <a:rPr lang="en-US" dirty="0"/>
              <a:t>Saskatchewan’s OH&amp;S legislation (</a:t>
            </a:r>
            <a:r>
              <a:rPr lang="en-US" i="1" dirty="0"/>
              <a:t>Saskatchewan Employment Act</a:t>
            </a:r>
            <a:r>
              <a:rPr lang="en-US" dirty="0"/>
              <a:t>) states</a:t>
            </a:r>
            <a:r>
              <a:rPr lang="en-US" dirty="0" smtClean="0"/>
              <a:t>:</a:t>
            </a:r>
          </a:p>
          <a:p>
            <a:pPr marL="0" indent="0">
              <a:buNone/>
            </a:pPr>
            <a:endParaRPr lang="en-CA" sz="2000" dirty="0"/>
          </a:p>
          <a:p>
            <a:pPr marL="0" indent="0">
              <a:buNone/>
            </a:pPr>
            <a:r>
              <a:rPr lang="en-US" dirty="0"/>
              <a:t>“</a:t>
            </a:r>
            <a:r>
              <a:rPr lang="en-US" b="1" dirty="0"/>
              <a:t>Train</a:t>
            </a:r>
            <a:r>
              <a:rPr lang="en-US" dirty="0"/>
              <a:t>” means to give information and explanation to a worker with respect to a particular subject-matter and require a practical demonstration that the worker has acquired knowledge or skill related to the subject matter;</a:t>
            </a:r>
            <a:endParaRPr lang="en-CA" dirty="0"/>
          </a:p>
          <a:p>
            <a:pPr marL="0" indent="0">
              <a:buNone/>
            </a:pPr>
            <a:endParaRPr lang="en-CA" dirty="0"/>
          </a:p>
        </p:txBody>
      </p:sp>
    </p:spTree>
    <p:extLst>
      <p:ext uri="{BB962C8B-B14F-4D97-AF65-F5344CB8AC3E}">
        <p14:creationId xmlns:p14="http://schemas.microsoft.com/office/powerpoint/2010/main" val="3923169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t>Legislation</a:t>
            </a:r>
            <a:endParaRPr lang="en-CA" sz="4000" b="1" dirty="0"/>
          </a:p>
        </p:txBody>
      </p:sp>
      <p:sp>
        <p:nvSpPr>
          <p:cNvPr id="3" name="Content Placeholder 2"/>
          <p:cNvSpPr>
            <a:spLocks noGrp="1"/>
          </p:cNvSpPr>
          <p:nvPr>
            <p:ph idx="1"/>
          </p:nvPr>
        </p:nvSpPr>
        <p:spPr>
          <a:xfrm>
            <a:off x="457200" y="1417638"/>
            <a:ext cx="8229600" cy="4525963"/>
          </a:xfrm>
        </p:spPr>
        <p:txBody>
          <a:bodyPr>
            <a:normAutofit lnSpcReduction="10000"/>
          </a:bodyPr>
          <a:lstStyle/>
          <a:p>
            <a:pPr marL="0" indent="0">
              <a:buNone/>
            </a:pPr>
            <a:r>
              <a:rPr lang="en-US" i="1" dirty="0"/>
              <a:t>The Occupational Health and Safety Regulations, </a:t>
            </a:r>
            <a:r>
              <a:rPr lang="en-US" i="1" dirty="0" smtClean="0"/>
              <a:t>2020</a:t>
            </a:r>
            <a:r>
              <a:rPr lang="en-US" dirty="0" smtClean="0"/>
              <a:t>, Regulation </a:t>
            </a:r>
            <a:r>
              <a:rPr lang="en-US" dirty="0"/>
              <a:t>3-1(c) states</a:t>
            </a:r>
            <a:r>
              <a:rPr lang="en-US" dirty="0" smtClean="0"/>
              <a:t>:</a:t>
            </a:r>
          </a:p>
          <a:p>
            <a:pPr marL="0" indent="0">
              <a:buNone/>
            </a:pPr>
            <a:endParaRPr lang="en-CA" sz="2200" dirty="0"/>
          </a:p>
          <a:p>
            <a:pPr marL="0" indent="0">
              <a:buNone/>
            </a:pPr>
            <a:r>
              <a:rPr lang="en-US" b="1" i="1" dirty="0"/>
              <a:t>General duties of employers</a:t>
            </a:r>
            <a:endParaRPr lang="en-CA" b="1" dirty="0"/>
          </a:p>
          <a:p>
            <a:pPr marL="0" indent="0">
              <a:buNone/>
            </a:pPr>
            <a:r>
              <a:rPr lang="en-US" i="1" dirty="0" smtClean="0"/>
              <a:t>(</a:t>
            </a:r>
            <a:r>
              <a:rPr lang="en-US" i="1" dirty="0"/>
              <a:t>c) the provision of any information, instruction, training and supervision that is necessary to protect the health and safety of workers at work;</a:t>
            </a:r>
            <a:endParaRPr lang="en-CA" dirty="0"/>
          </a:p>
          <a:p>
            <a:pPr marL="0" indent="0">
              <a:buNone/>
            </a:pPr>
            <a:r>
              <a:rPr lang="en-US" dirty="0"/>
              <a:t> </a:t>
            </a:r>
            <a:endParaRPr lang="en-CA" dirty="0"/>
          </a:p>
          <a:p>
            <a:pPr lvl="0"/>
            <a:endParaRPr lang="en-CA" dirty="0"/>
          </a:p>
        </p:txBody>
      </p:sp>
    </p:spTree>
    <p:extLst>
      <p:ext uri="{BB962C8B-B14F-4D97-AF65-F5344CB8AC3E}">
        <p14:creationId xmlns:p14="http://schemas.microsoft.com/office/powerpoint/2010/main" val="2259428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t>Legislation</a:t>
            </a:r>
            <a:endParaRPr lang="en-CA" sz="4000" b="1" dirty="0"/>
          </a:p>
        </p:txBody>
      </p:sp>
      <p:sp>
        <p:nvSpPr>
          <p:cNvPr id="3" name="Content Placeholder 2"/>
          <p:cNvSpPr>
            <a:spLocks noGrp="1"/>
          </p:cNvSpPr>
          <p:nvPr>
            <p:ph idx="1"/>
          </p:nvPr>
        </p:nvSpPr>
        <p:spPr>
          <a:xfrm>
            <a:off x="457200" y="1417638"/>
            <a:ext cx="8229600" cy="4891682"/>
          </a:xfrm>
        </p:spPr>
        <p:txBody>
          <a:bodyPr>
            <a:normAutofit fontScale="77500" lnSpcReduction="20000"/>
          </a:bodyPr>
          <a:lstStyle/>
          <a:p>
            <a:pPr marL="0" indent="0">
              <a:buNone/>
            </a:pPr>
            <a:r>
              <a:rPr lang="en-US" sz="3800" i="1" dirty="0"/>
              <a:t>The Occupational Health and Safety Regulations, </a:t>
            </a:r>
            <a:r>
              <a:rPr lang="en-US" sz="3800" i="1" dirty="0" smtClean="0"/>
              <a:t>2020</a:t>
            </a:r>
            <a:r>
              <a:rPr lang="en-US" sz="3800" dirty="0" smtClean="0"/>
              <a:t>, Regulation 3-2 </a:t>
            </a:r>
            <a:r>
              <a:rPr lang="en-US" sz="3800" dirty="0"/>
              <a:t>states</a:t>
            </a:r>
            <a:r>
              <a:rPr lang="en-US" sz="3800" dirty="0" smtClean="0"/>
              <a:t>:</a:t>
            </a:r>
          </a:p>
          <a:p>
            <a:pPr marL="0" indent="0">
              <a:buNone/>
            </a:pPr>
            <a:endParaRPr lang="en-CA" sz="2200" dirty="0"/>
          </a:p>
          <a:p>
            <a:pPr marL="0" indent="0">
              <a:buNone/>
            </a:pPr>
            <a:r>
              <a:rPr lang="en-US" sz="3800" b="1" dirty="0" smtClean="0"/>
              <a:t>A </a:t>
            </a:r>
            <a:r>
              <a:rPr lang="en-US" sz="3800" b="1" dirty="0"/>
              <a:t>worker shall:</a:t>
            </a:r>
            <a:endParaRPr lang="en-CA" sz="3800" b="1" dirty="0"/>
          </a:p>
          <a:p>
            <a:pPr marL="0" indent="0">
              <a:buNone/>
            </a:pPr>
            <a:r>
              <a:rPr lang="en-US" sz="3800" dirty="0"/>
              <a:t>(a) use the safeguards, safety appliances and personal protective equipment provided in accordance with these regulations and any other regulations made pursuant to the Act; and</a:t>
            </a:r>
            <a:endParaRPr lang="en-CA" sz="3800" dirty="0"/>
          </a:p>
          <a:p>
            <a:pPr marL="0" indent="0">
              <a:buNone/>
            </a:pPr>
            <a:r>
              <a:rPr lang="en-US" sz="3800" dirty="0"/>
              <a:t>(b) follow the safe work practices and procedures required by or developed pursuant to these regulations and any other regulations made pursuant to the Act</a:t>
            </a:r>
            <a:r>
              <a:rPr lang="en-US" sz="3800" dirty="0" smtClean="0"/>
              <a:t>.</a:t>
            </a:r>
            <a:r>
              <a:rPr lang="en-US" dirty="0"/>
              <a:t> </a:t>
            </a:r>
            <a:endParaRPr lang="en-CA" dirty="0"/>
          </a:p>
          <a:p>
            <a:pPr lvl="0"/>
            <a:endParaRPr lang="en-CA" dirty="0"/>
          </a:p>
        </p:txBody>
      </p:sp>
    </p:spTree>
    <p:extLst>
      <p:ext uri="{BB962C8B-B14F-4D97-AF65-F5344CB8AC3E}">
        <p14:creationId xmlns:p14="http://schemas.microsoft.com/office/powerpoint/2010/main" val="1884301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Legislation</a:t>
            </a:r>
            <a:endParaRPr lang="en-CA" sz="4000" b="1" dirty="0"/>
          </a:p>
        </p:txBody>
      </p:sp>
      <p:sp>
        <p:nvSpPr>
          <p:cNvPr id="3" name="Content Placeholder 2"/>
          <p:cNvSpPr>
            <a:spLocks noGrp="1"/>
          </p:cNvSpPr>
          <p:nvPr>
            <p:ph idx="1"/>
          </p:nvPr>
        </p:nvSpPr>
        <p:spPr>
          <a:xfrm>
            <a:off x="457200" y="1340768"/>
            <a:ext cx="8229600" cy="4896544"/>
          </a:xfrm>
        </p:spPr>
        <p:txBody>
          <a:bodyPr>
            <a:noAutofit/>
          </a:bodyPr>
          <a:lstStyle/>
          <a:p>
            <a:pPr marL="0" indent="0">
              <a:buNone/>
            </a:pPr>
            <a:r>
              <a:rPr lang="en-US" sz="3000" dirty="0" smtClean="0"/>
              <a:t>Every worker </a:t>
            </a:r>
            <a:r>
              <a:rPr lang="en-US" sz="3000" dirty="0"/>
              <a:t>has three </a:t>
            </a:r>
            <a:r>
              <a:rPr lang="en-US" sz="3000" dirty="0" smtClean="0"/>
              <a:t>rights</a:t>
            </a:r>
            <a:r>
              <a:rPr lang="en-US" sz="3000" dirty="0"/>
              <a:t>:</a:t>
            </a:r>
            <a:endParaRPr lang="en-US" sz="3000" dirty="0" smtClean="0"/>
          </a:p>
          <a:p>
            <a:pPr marL="0" indent="0">
              <a:buNone/>
            </a:pPr>
            <a:r>
              <a:rPr lang="en-US" sz="3000" dirty="0" smtClean="0"/>
              <a:t>1</a:t>
            </a:r>
            <a:r>
              <a:rPr lang="en-US" sz="3000" dirty="0"/>
              <a:t>.  </a:t>
            </a:r>
            <a:r>
              <a:rPr lang="en-US" sz="3000" b="1" i="1" dirty="0"/>
              <a:t>Right to Know</a:t>
            </a:r>
            <a:r>
              <a:rPr lang="en-US" sz="3000" b="1" dirty="0"/>
              <a:t> </a:t>
            </a:r>
            <a:r>
              <a:rPr lang="en-US" sz="3000" dirty="0"/>
              <a:t>the hazards at their workplace, to be trained to recognize them, and to be trained to protect themselves.</a:t>
            </a:r>
            <a:endParaRPr lang="en-CA" sz="3000" dirty="0"/>
          </a:p>
          <a:p>
            <a:pPr marL="0" indent="0">
              <a:buNone/>
            </a:pPr>
            <a:r>
              <a:rPr lang="en-US" sz="3000" dirty="0"/>
              <a:t> </a:t>
            </a:r>
            <a:r>
              <a:rPr lang="en-US" sz="3000" dirty="0" smtClean="0"/>
              <a:t>2</a:t>
            </a:r>
            <a:r>
              <a:rPr lang="en-US" sz="3000" dirty="0"/>
              <a:t>.  </a:t>
            </a:r>
            <a:r>
              <a:rPr lang="en-US" sz="3000" b="1" i="1" dirty="0"/>
              <a:t>Right to Participate</a:t>
            </a:r>
            <a:r>
              <a:rPr lang="en-US" sz="3000" b="1" dirty="0"/>
              <a:t> </a:t>
            </a:r>
            <a:r>
              <a:rPr lang="en-US" sz="3000" dirty="0"/>
              <a:t>in their own safety as well as the safety program in their workplace.</a:t>
            </a:r>
            <a:endParaRPr lang="en-CA" sz="3000" dirty="0"/>
          </a:p>
          <a:p>
            <a:pPr marL="0" indent="0">
              <a:buNone/>
            </a:pPr>
            <a:r>
              <a:rPr lang="en-US" sz="3000" dirty="0" smtClean="0"/>
              <a:t>3</a:t>
            </a:r>
            <a:r>
              <a:rPr lang="en-US" sz="3000" dirty="0"/>
              <a:t>.  </a:t>
            </a:r>
            <a:r>
              <a:rPr lang="en-US" sz="3000" b="1" i="1" dirty="0"/>
              <a:t>Right to Refuse</a:t>
            </a:r>
            <a:r>
              <a:rPr lang="en-US" sz="3000" b="1" dirty="0"/>
              <a:t> </a:t>
            </a:r>
            <a:r>
              <a:rPr lang="en-US" sz="3000" dirty="0"/>
              <a:t>an act or series of acts where the worker has reasonable grounds to believe that it is unusually dangerous. This is a refusal of an individual worker, not a group of workers</a:t>
            </a:r>
            <a:r>
              <a:rPr lang="en-US" sz="3000" dirty="0" smtClean="0"/>
              <a:t>.</a:t>
            </a:r>
            <a:endParaRPr lang="en-CA" sz="3000" dirty="0"/>
          </a:p>
        </p:txBody>
      </p:sp>
    </p:spTree>
    <p:extLst>
      <p:ext uri="{BB962C8B-B14F-4D97-AF65-F5344CB8AC3E}">
        <p14:creationId xmlns:p14="http://schemas.microsoft.com/office/powerpoint/2010/main" val="711773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b="1" dirty="0" smtClean="0"/>
              <a:t>Legislation</a:t>
            </a:r>
            <a:endParaRPr lang="en-CA" sz="4000" b="1" dirty="0"/>
          </a:p>
        </p:txBody>
      </p:sp>
      <p:sp>
        <p:nvSpPr>
          <p:cNvPr id="3" name="Content Placeholder 2"/>
          <p:cNvSpPr>
            <a:spLocks noGrp="1"/>
          </p:cNvSpPr>
          <p:nvPr>
            <p:ph idx="1"/>
          </p:nvPr>
        </p:nvSpPr>
        <p:spPr>
          <a:xfrm>
            <a:off x="457200" y="1340768"/>
            <a:ext cx="8229600" cy="4896544"/>
          </a:xfrm>
        </p:spPr>
        <p:txBody>
          <a:bodyPr>
            <a:noAutofit/>
          </a:bodyPr>
          <a:lstStyle/>
          <a:p>
            <a:pPr marL="0" indent="0">
              <a:buNone/>
            </a:pPr>
            <a:r>
              <a:rPr lang="en-CA" i="1" dirty="0"/>
              <a:t>The Occupational Health and Safety Regulations, 2020</a:t>
            </a:r>
            <a:r>
              <a:rPr lang="en-CA" dirty="0"/>
              <a:t>, Part 7, is all about personal protective </a:t>
            </a:r>
            <a:r>
              <a:rPr lang="en-CA" dirty="0" smtClean="0"/>
              <a:t>equipment.</a:t>
            </a:r>
          </a:p>
          <a:p>
            <a:r>
              <a:rPr lang="en-CA" dirty="0" smtClean="0"/>
              <a:t>use </a:t>
            </a:r>
            <a:r>
              <a:rPr lang="en-CA" dirty="0"/>
              <a:t>of </a:t>
            </a:r>
            <a:r>
              <a:rPr lang="en-CA" dirty="0" smtClean="0"/>
              <a:t>PPE</a:t>
            </a:r>
          </a:p>
          <a:p>
            <a:r>
              <a:rPr lang="en-CA" dirty="0" smtClean="0"/>
              <a:t>inspection </a:t>
            </a:r>
            <a:r>
              <a:rPr lang="en-CA" dirty="0"/>
              <a:t>of </a:t>
            </a:r>
            <a:r>
              <a:rPr lang="en-CA" dirty="0" smtClean="0"/>
              <a:t>PPE</a:t>
            </a:r>
          </a:p>
          <a:p>
            <a:r>
              <a:rPr lang="en-CA" dirty="0" smtClean="0"/>
              <a:t>eye </a:t>
            </a:r>
            <a:r>
              <a:rPr lang="en-CA" dirty="0"/>
              <a:t>and face </a:t>
            </a:r>
            <a:r>
              <a:rPr lang="en-CA" dirty="0" smtClean="0"/>
              <a:t>protection</a:t>
            </a:r>
          </a:p>
          <a:p>
            <a:r>
              <a:rPr lang="en-CA" dirty="0" smtClean="0"/>
              <a:t>use </a:t>
            </a:r>
            <a:r>
              <a:rPr lang="en-CA" dirty="0"/>
              <a:t>of PPE when workers are exposed to hazardous substances</a:t>
            </a:r>
          </a:p>
        </p:txBody>
      </p:sp>
    </p:spTree>
    <p:extLst>
      <p:ext uri="{BB962C8B-B14F-4D97-AF65-F5344CB8AC3E}">
        <p14:creationId xmlns:p14="http://schemas.microsoft.com/office/powerpoint/2010/main" val="262493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SWH_PPT Option 1 as of Nov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SASWH_PPT Option 1 as of Nov 2014</Template>
  <TotalTime>985</TotalTime>
  <Words>1188</Words>
  <Application>Microsoft Office PowerPoint</Application>
  <PresentationFormat>On-screen Show (4:3)</PresentationFormat>
  <Paragraphs>175</Paragraphs>
  <Slides>25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SASWH_PPT Option 1 as of Nov 2014</vt:lpstr>
      <vt:lpstr>PowerPoint Presentation</vt:lpstr>
      <vt:lpstr>Housekeeping Details</vt:lpstr>
      <vt:lpstr>Welcome &amp; Introduction</vt:lpstr>
      <vt:lpstr>What You Will Learn</vt:lpstr>
      <vt:lpstr>Legislation</vt:lpstr>
      <vt:lpstr>Legislation</vt:lpstr>
      <vt:lpstr>Legislation</vt:lpstr>
      <vt:lpstr>Legislation</vt:lpstr>
      <vt:lpstr>Legislation</vt:lpstr>
      <vt:lpstr>Accountability</vt:lpstr>
      <vt:lpstr>Training, Practice, Competence, Observation</vt:lpstr>
      <vt:lpstr>PPE Overview</vt:lpstr>
      <vt:lpstr>Principles of PPE</vt:lpstr>
      <vt:lpstr>Remember!</vt:lpstr>
      <vt:lpstr>Hand Hygiene</vt:lpstr>
      <vt:lpstr>Hand Hygiene</vt:lpstr>
      <vt:lpstr>Safe Work Practices</vt:lpstr>
      <vt:lpstr>Donning Sequence</vt:lpstr>
      <vt:lpstr>Doffing Sequence</vt:lpstr>
      <vt:lpstr>An Approach is to Coach</vt:lpstr>
      <vt:lpstr>Re-evaluation</vt:lpstr>
      <vt:lpstr>Summary and Infection Control</vt:lpstr>
      <vt:lpstr>To Protect Yourself, You Can:</vt:lpstr>
      <vt:lpstr>Bringing It All Together</vt:lpstr>
      <vt:lpstr>Stay Safe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Sindi</dc:creator>
  <cp:lastModifiedBy>Duncan, Sindi SASWH</cp:lastModifiedBy>
  <cp:revision>84</cp:revision>
  <cp:lastPrinted>2021-05-17T16:24:07Z</cp:lastPrinted>
  <dcterms:created xsi:type="dcterms:W3CDTF">2014-11-15T11:52:30Z</dcterms:created>
  <dcterms:modified xsi:type="dcterms:W3CDTF">2021-05-17T16:24:11Z</dcterms:modified>
</cp:coreProperties>
</file>