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0"/>
  </p:notesMasterIdLst>
  <p:handoutMasterIdLst>
    <p:handoutMasterId r:id="rId91"/>
  </p:handoutMasterIdLst>
  <p:sldIdLst>
    <p:sldId id="256" r:id="rId3"/>
    <p:sldId id="257" r:id="rId4"/>
    <p:sldId id="477" r:id="rId5"/>
    <p:sldId id="263" r:id="rId6"/>
    <p:sldId id="275" r:id="rId7"/>
    <p:sldId id="262" r:id="rId8"/>
    <p:sldId id="452" r:id="rId9"/>
    <p:sldId id="273" r:id="rId10"/>
    <p:sldId id="433" r:id="rId11"/>
    <p:sldId id="437" r:id="rId12"/>
    <p:sldId id="410" r:id="rId13"/>
    <p:sldId id="481" r:id="rId14"/>
    <p:sldId id="482" r:id="rId15"/>
    <p:sldId id="484" r:id="rId16"/>
    <p:sldId id="413" r:id="rId17"/>
    <p:sldId id="415" r:id="rId18"/>
    <p:sldId id="416" r:id="rId19"/>
    <p:sldId id="440" r:id="rId20"/>
    <p:sldId id="281" r:id="rId21"/>
    <p:sldId id="425" r:id="rId22"/>
    <p:sldId id="441" r:id="rId23"/>
    <p:sldId id="280" r:id="rId24"/>
    <p:sldId id="421" r:id="rId25"/>
    <p:sldId id="278" r:id="rId26"/>
    <p:sldId id="422" r:id="rId27"/>
    <p:sldId id="423" r:id="rId28"/>
    <p:sldId id="424" r:id="rId29"/>
    <p:sldId id="317" r:id="rId30"/>
    <p:sldId id="469" r:id="rId31"/>
    <p:sldId id="296" r:id="rId32"/>
    <p:sldId id="459" r:id="rId33"/>
    <p:sldId id="324" r:id="rId34"/>
    <p:sldId id="438" r:id="rId35"/>
    <p:sldId id="357" r:id="rId36"/>
    <p:sldId id="356" r:id="rId37"/>
    <p:sldId id="492" r:id="rId38"/>
    <p:sldId id="500" r:id="rId39"/>
    <p:sldId id="454" r:id="rId40"/>
    <p:sldId id="359" r:id="rId41"/>
    <p:sldId id="355" r:id="rId42"/>
    <p:sldId id="388" r:id="rId43"/>
    <p:sldId id="339" r:id="rId44"/>
    <p:sldId id="374" r:id="rId45"/>
    <p:sldId id="474" r:id="rId46"/>
    <p:sldId id="382" r:id="rId47"/>
    <p:sldId id="383" r:id="rId48"/>
    <p:sldId id="384" r:id="rId49"/>
    <p:sldId id="389" r:id="rId50"/>
    <p:sldId id="376" r:id="rId51"/>
    <p:sldId id="385" r:id="rId52"/>
    <p:sldId id="386" r:id="rId53"/>
    <p:sldId id="387" r:id="rId54"/>
    <p:sldId id="434" r:id="rId55"/>
    <p:sldId id="377" r:id="rId56"/>
    <p:sldId id="390" r:id="rId57"/>
    <p:sldId id="455" r:id="rId58"/>
    <p:sldId id="391" r:id="rId59"/>
    <p:sldId id="456" r:id="rId60"/>
    <p:sldId id="394" r:id="rId61"/>
    <p:sldId id="457" r:id="rId62"/>
    <p:sldId id="471" r:id="rId63"/>
    <p:sldId id="458" r:id="rId64"/>
    <p:sldId id="493" r:id="rId65"/>
    <p:sldId id="494" r:id="rId66"/>
    <p:sldId id="395" r:id="rId67"/>
    <p:sldId id="397" r:id="rId68"/>
    <p:sldId id="398" r:id="rId69"/>
    <p:sldId id="495" r:id="rId70"/>
    <p:sldId id="399" r:id="rId71"/>
    <p:sldId id="496" r:id="rId72"/>
    <p:sldId id="400" r:id="rId73"/>
    <p:sldId id="497" r:id="rId74"/>
    <p:sldId id="401" r:id="rId75"/>
    <p:sldId id="465" r:id="rId76"/>
    <p:sldId id="499" r:id="rId77"/>
    <p:sldId id="445" r:id="rId78"/>
    <p:sldId id="498" r:id="rId79"/>
    <p:sldId id="403" r:id="rId80"/>
    <p:sldId id="466" r:id="rId81"/>
    <p:sldId id="405" r:id="rId82"/>
    <p:sldId id="467" r:id="rId83"/>
    <p:sldId id="347" r:id="rId84"/>
    <p:sldId id="460" r:id="rId85"/>
    <p:sldId id="473" r:id="rId86"/>
    <p:sldId id="408" r:id="rId87"/>
    <p:sldId id="462" r:id="rId88"/>
    <p:sldId id="463"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1220" autoAdjust="0"/>
  </p:normalViewPr>
  <p:slideViewPr>
    <p:cSldViewPr showGuides="1">
      <p:cViewPr varScale="1">
        <p:scale>
          <a:sx n="39" d="100"/>
          <a:sy n="39" d="100"/>
        </p:scale>
        <p:origin x="1694" y="67"/>
      </p:cViewPr>
      <p:guideLst>
        <p:guide orient="horz" pos="2160"/>
        <p:guide pos="2880"/>
      </p:guideLst>
    </p:cSldViewPr>
  </p:slideViewPr>
  <p:notesTextViewPr>
    <p:cViewPr>
      <p:scale>
        <a:sx n="3" d="2"/>
        <a:sy n="3" d="2"/>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498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43" y="3"/>
            <a:ext cx="3038475" cy="464980"/>
          </a:xfrm>
          <a:prstGeom prst="rect">
            <a:avLst/>
          </a:prstGeom>
        </p:spPr>
        <p:txBody>
          <a:bodyPr vert="horz" lIns="91440" tIns="45720" rIns="91440" bIns="45720" rtlCol="0"/>
          <a:lstStyle>
            <a:lvl1pPr algn="r">
              <a:defRPr sz="1200"/>
            </a:lvl1pPr>
          </a:lstStyle>
          <a:p>
            <a:fld id="{5EA1BEF0-F8CE-4CF4-9383-99E42AB40E9E}" type="datetimeFigureOut">
              <a:rPr lang="en-CA" smtClean="0"/>
              <a:t>2020-02-26</a:t>
            </a:fld>
            <a:endParaRPr lang="en-CA"/>
          </a:p>
        </p:txBody>
      </p:sp>
      <p:sp>
        <p:nvSpPr>
          <p:cNvPr id="4" name="Footer Placeholder 3"/>
          <p:cNvSpPr>
            <a:spLocks noGrp="1"/>
          </p:cNvSpPr>
          <p:nvPr>
            <p:ph type="ftr" sz="quarter" idx="2"/>
          </p:nvPr>
        </p:nvSpPr>
        <p:spPr>
          <a:xfrm>
            <a:off x="6" y="8829825"/>
            <a:ext cx="3038475" cy="46498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43" y="8829825"/>
            <a:ext cx="3038475" cy="464980"/>
          </a:xfrm>
          <a:prstGeom prst="rect">
            <a:avLst/>
          </a:prstGeom>
        </p:spPr>
        <p:txBody>
          <a:bodyPr vert="horz" lIns="91440" tIns="45720" rIns="91440" bIns="45720" rtlCol="0" anchor="b"/>
          <a:lstStyle>
            <a:lvl1pPr algn="r">
              <a:defRPr sz="1200"/>
            </a:lvl1pPr>
          </a:lstStyle>
          <a:p>
            <a:fld id="{F28AB5DE-A28B-49B0-BE3A-157027C0D85E}" type="slidenum">
              <a:rPr lang="en-CA" smtClean="0"/>
              <a:t>‹#›</a:t>
            </a:fld>
            <a:endParaRPr lang="en-CA"/>
          </a:p>
        </p:txBody>
      </p:sp>
    </p:spTree>
    <p:extLst>
      <p:ext uri="{BB962C8B-B14F-4D97-AF65-F5344CB8AC3E}">
        <p14:creationId xmlns:p14="http://schemas.microsoft.com/office/powerpoint/2010/main" val="422811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18" tIns="46409" rIns="92818" bIns="4640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2818" tIns="46409" rIns="92818" bIns="46409" rtlCol="0"/>
          <a:lstStyle>
            <a:lvl1pPr algn="r">
              <a:defRPr sz="1200"/>
            </a:lvl1pPr>
          </a:lstStyle>
          <a:p>
            <a:fld id="{00474FCE-A6F5-4D8F-8A58-1C38B7A1CAD9}" type="datetimeFigureOut">
              <a:rPr lang="en-CA" smtClean="0"/>
              <a:t>2020-02-26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18" tIns="46409" rIns="92818" bIns="46409"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18" tIns="46409" rIns="92818" bIns="464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6"/>
            <a:ext cx="3037840" cy="464820"/>
          </a:xfrm>
          <a:prstGeom prst="rect">
            <a:avLst/>
          </a:prstGeom>
        </p:spPr>
        <p:txBody>
          <a:bodyPr vert="horz" lIns="92818" tIns="46409" rIns="92818" bIns="4640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18" tIns="46409" rIns="92818" bIns="46409" rtlCol="0" anchor="b"/>
          <a:lstStyle>
            <a:lvl1pPr algn="r">
              <a:defRPr sz="1200"/>
            </a:lvl1pPr>
          </a:lstStyle>
          <a:p>
            <a:fld id="{8DD7CF3D-1558-429C-8850-6634F24E1ACD}" type="slidenum">
              <a:rPr lang="en-CA" smtClean="0"/>
              <a:t>‹#›</a:t>
            </a:fld>
            <a:endParaRPr lang="en-CA"/>
          </a:p>
        </p:txBody>
      </p:sp>
    </p:spTree>
    <p:extLst>
      <p:ext uri="{BB962C8B-B14F-4D97-AF65-F5344CB8AC3E}">
        <p14:creationId xmlns:p14="http://schemas.microsoft.com/office/powerpoint/2010/main" val="371022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Good morning/afternoon…</a:t>
            </a:r>
          </a:p>
          <a:p>
            <a:r>
              <a:rPr lang="en-CA" dirty="0" smtClean="0"/>
              <a:t>Welcome to Incident Reporting and Investigation</a:t>
            </a:r>
          </a:p>
          <a:p>
            <a:r>
              <a:rPr lang="en-CA" dirty="0" smtClean="0"/>
              <a:t>My name is __________________ and I will be your</a:t>
            </a:r>
            <a:r>
              <a:rPr lang="en-CA" baseline="0" dirty="0" smtClean="0"/>
              <a:t> trainer this morning/afternoon</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1</a:t>
            </a:fld>
            <a:endParaRPr lang="en-CA" dirty="0"/>
          </a:p>
        </p:txBody>
      </p:sp>
    </p:spTree>
    <p:extLst>
      <p:ext uri="{BB962C8B-B14F-4D97-AF65-F5344CB8AC3E}">
        <p14:creationId xmlns:p14="http://schemas.microsoft.com/office/powerpoint/2010/main" val="429126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Ask the question </a:t>
            </a:r>
            <a:r>
              <a:rPr lang="en-CA" dirty="0" smtClean="0"/>
              <a:t>– Why do we Investigate?</a:t>
            </a:r>
          </a:p>
          <a:p>
            <a:r>
              <a:rPr lang="en-CA" i="1" dirty="0" smtClean="0"/>
              <a:t>(Right now only the title is there – when you click again the rest of the bullets</a:t>
            </a:r>
            <a:r>
              <a:rPr lang="en-CA" i="1" baseline="0" dirty="0" smtClean="0"/>
              <a:t> will appear.)</a:t>
            </a:r>
            <a:endParaRPr lang="en-CA" i="1" dirty="0" smtClean="0"/>
          </a:p>
          <a:p>
            <a:pPr lvl="0"/>
            <a:r>
              <a:rPr lang="en-US" b="1" dirty="0" smtClean="0">
                <a:latin typeface="Arial" panose="020B0604020202020204" pitchFamily="34" charset="0"/>
                <a:cs typeface="Arial" panose="020B0604020202020204" pitchFamily="34" charset="0"/>
              </a:rPr>
              <a:t>Prevention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determine the root cause and make recommendations for corrective </a:t>
            </a:r>
            <a:r>
              <a:rPr lang="en-US" dirty="0" smtClean="0">
                <a:latin typeface="Arial" panose="020B0604020202020204" pitchFamily="34" charset="0"/>
                <a:cs typeface="Arial" panose="020B0604020202020204" pitchFamily="34" charset="0"/>
              </a:rPr>
              <a:t>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The law </a:t>
            </a:r>
            <a:r>
              <a:rPr lang="en-US" dirty="0" smtClean="0">
                <a:latin typeface="Arial" panose="020B0604020202020204" pitchFamily="34" charset="0"/>
                <a:cs typeface="Arial" panose="020B0604020202020204" pitchFamily="34" charset="0"/>
              </a:rPr>
              <a:t>- the Saskatchewan </a:t>
            </a:r>
            <a:r>
              <a:rPr lang="en-CA" dirty="0" smtClean="0">
                <a:latin typeface="Arial" panose="020B0604020202020204" pitchFamily="34" charset="0"/>
                <a:cs typeface="Arial" panose="020B0604020202020204" pitchFamily="34" charset="0"/>
              </a:rPr>
              <a:t>OH&amp;S Regulations require the employer to investigate certain accidents</a:t>
            </a:r>
          </a:p>
          <a:p>
            <a:r>
              <a:rPr lang="en-US" b="1" dirty="0" smtClean="0">
                <a:latin typeface="Arial" panose="020B0604020202020204" pitchFamily="34" charset="0"/>
                <a:cs typeface="Arial" panose="020B0604020202020204" pitchFamily="34" charset="0"/>
              </a:rPr>
              <a:t>Due </a:t>
            </a:r>
            <a:r>
              <a:rPr lang="en-US" b="1" dirty="0">
                <a:latin typeface="Arial" panose="020B0604020202020204" pitchFamily="34" charset="0"/>
                <a:cs typeface="Arial" panose="020B0604020202020204" pitchFamily="34" charset="0"/>
              </a:rPr>
              <a:t>Diligence</a:t>
            </a:r>
            <a:r>
              <a:rPr lang="en-US" dirty="0">
                <a:latin typeface="Arial" panose="020B0604020202020204" pitchFamily="34" charset="0"/>
                <a:cs typeface="Arial" panose="020B0604020202020204" pitchFamily="34" charset="0"/>
              </a:rPr>
              <a:t> - </a:t>
            </a:r>
            <a:r>
              <a:rPr lang="en-CA" dirty="0">
                <a:latin typeface="Arial" panose="020B0604020202020204" pitchFamily="34" charset="0"/>
                <a:cs typeface="Arial" panose="020B0604020202020204" pitchFamily="34" charset="0"/>
              </a:rPr>
              <a:t>take all reasonable precautions, under the particular circumstances, to prevent injuries or incidents </a:t>
            </a:r>
          </a:p>
          <a:p>
            <a:r>
              <a:rPr lang="en-US" b="1" dirty="0">
                <a:latin typeface="Arial" panose="020B0604020202020204" pitchFamily="34" charset="0"/>
                <a:cs typeface="Arial" panose="020B0604020202020204" pitchFamily="34" charset="0"/>
              </a:rPr>
              <a:t>Demonstrate commitment </a:t>
            </a:r>
            <a:r>
              <a:rPr lang="en-US" dirty="0">
                <a:latin typeface="Arial" panose="020B0604020202020204" pitchFamily="34" charset="0"/>
                <a:cs typeface="Arial" panose="020B0604020202020204" pitchFamily="34" charset="0"/>
              </a:rPr>
              <a:t>- show management’s commitment to the health and safety of staff</a:t>
            </a:r>
          </a:p>
          <a:p>
            <a:pPr lvl="0"/>
            <a:r>
              <a:rPr lang="en-US" b="1" dirty="0">
                <a:latin typeface="Arial" panose="020B0604020202020204" pitchFamily="34" charset="0"/>
                <a:cs typeface="Arial" panose="020B0604020202020204" pitchFamily="34" charset="0"/>
              </a:rPr>
              <a:t>Best practice </a:t>
            </a:r>
            <a:r>
              <a:rPr lang="en-US"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SASWH SMS Standards 5.1 &amp; 5.2 requirement </a:t>
            </a:r>
          </a:p>
          <a:p>
            <a:pPr lvl="0"/>
            <a:r>
              <a:rPr lang="en-CA" b="1" dirty="0">
                <a:latin typeface="Arial" panose="020B0604020202020204" pitchFamily="34" charset="0"/>
                <a:cs typeface="Arial" panose="020B0604020202020204" pitchFamily="34" charset="0"/>
              </a:rPr>
              <a:t>Hazard Identification and control</a:t>
            </a:r>
            <a:r>
              <a:rPr lang="en-CA" dirty="0">
                <a:latin typeface="Arial" panose="020B0604020202020204" pitchFamily="34" charset="0"/>
                <a:cs typeface="Arial" panose="020B0604020202020204" pitchFamily="34" charset="0"/>
              </a:rPr>
              <a:t> – identify trends and hazards</a:t>
            </a:r>
          </a:p>
          <a:p>
            <a:endParaRPr lang="en-CA" dirty="0" smtClean="0"/>
          </a:p>
          <a:p>
            <a:r>
              <a:rPr lang="en-US" altLang="en-US" sz="1200" b="1" dirty="0" smtClean="0">
                <a:latin typeface="Arial" charset="0"/>
              </a:rPr>
              <a:t>The goals of a root cause investigation are to find out:</a:t>
            </a:r>
          </a:p>
          <a:p>
            <a:pPr marL="800100" lvl="1" indent="-342900">
              <a:buFont typeface="Arial" panose="020B0604020202020204" pitchFamily="34" charset="0"/>
              <a:buChar char="•"/>
            </a:pPr>
            <a:r>
              <a:rPr lang="en-US" altLang="en-US" sz="1200" b="1" dirty="0" smtClean="0">
                <a:latin typeface="Arial" charset="0"/>
              </a:rPr>
              <a:t>What happened?</a:t>
            </a:r>
          </a:p>
          <a:p>
            <a:pPr marL="800100" lvl="1" indent="-342900">
              <a:buFont typeface="Arial" panose="020B0604020202020204" pitchFamily="34" charset="0"/>
              <a:buChar char="•"/>
            </a:pPr>
            <a:r>
              <a:rPr lang="en-US" altLang="en-US" sz="1200" b="1" dirty="0" smtClean="0">
                <a:latin typeface="Arial" charset="0"/>
              </a:rPr>
              <a:t>Why it happened?</a:t>
            </a:r>
          </a:p>
          <a:p>
            <a:pPr marL="800100" lvl="1" indent="-342900">
              <a:buFont typeface="Arial" panose="020B0604020202020204" pitchFamily="34" charset="0"/>
              <a:buChar char="•"/>
            </a:pPr>
            <a:r>
              <a:rPr lang="en-US" altLang="en-US" sz="1200" b="1" dirty="0" smtClean="0">
                <a:latin typeface="Arial" charset="0"/>
              </a:rPr>
              <a:t>What can be done to reduce the likelihood of recurrence.</a:t>
            </a:r>
          </a:p>
          <a:p>
            <a:endParaRPr lang="en-CA" dirty="0" smtClean="0"/>
          </a:p>
        </p:txBody>
      </p:sp>
      <p:sp>
        <p:nvSpPr>
          <p:cNvPr id="4" name="Slide Number Placeholder 3"/>
          <p:cNvSpPr>
            <a:spLocks noGrp="1"/>
          </p:cNvSpPr>
          <p:nvPr>
            <p:ph type="sldNum" sz="quarter" idx="10"/>
          </p:nvPr>
        </p:nvSpPr>
        <p:spPr/>
        <p:txBody>
          <a:bodyPr/>
          <a:lstStyle/>
          <a:p>
            <a:fld id="{8DD7CF3D-1558-429C-8850-6634F24E1ACD}" type="slidenum">
              <a:rPr lang="en-CA" smtClean="0"/>
              <a:t>10</a:t>
            </a:fld>
            <a:endParaRPr lang="en-CA" dirty="0"/>
          </a:p>
        </p:txBody>
      </p:sp>
    </p:spTree>
    <p:extLst>
      <p:ext uri="{BB962C8B-B14F-4D97-AF65-F5344CB8AC3E}">
        <p14:creationId xmlns:p14="http://schemas.microsoft.com/office/powerpoint/2010/main" val="267986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Point out that we need a shift in thinking towards the need to find and correct the root cause</a:t>
            </a:r>
            <a:r>
              <a:rPr lang="en-CA" baseline="0" dirty="0" smtClean="0">
                <a:latin typeface="Arial" panose="020B0604020202020204" pitchFamily="34" charset="0"/>
                <a:cs typeface="Arial" panose="020B0604020202020204" pitchFamily="34" charset="0"/>
              </a:rPr>
              <a:t> and move away from “work safer”.</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In the past we have not always had the knowledge or</a:t>
            </a:r>
            <a:r>
              <a:rPr lang="en-CA" baseline="0" dirty="0" smtClean="0">
                <a:latin typeface="Arial" panose="020B0604020202020204" pitchFamily="34" charset="0"/>
                <a:cs typeface="Arial" panose="020B0604020202020204" pitchFamily="34" charset="0"/>
              </a:rPr>
              <a:t> ability to find the root cause/causes.  Training like this class is designed to change that.</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11</a:t>
            </a:fld>
            <a:endParaRPr lang="en-CA"/>
          </a:p>
        </p:txBody>
      </p:sp>
    </p:spTree>
    <p:extLst>
      <p:ext uri="{BB962C8B-B14F-4D97-AF65-F5344CB8AC3E}">
        <p14:creationId xmlns:p14="http://schemas.microsoft.com/office/powerpoint/2010/main" val="16302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longstanding and widespread tradition of the person approach focuses on the unsafe acts—errors and procedural violations—of people at the sharp end: workers.  It views these unsafe acts as arising primarily from processes such as forgetfulness, inattention, poor motivation, carelessness, negligence, and recklessness. Naturally enough, the associated countermeasures are directed mainly at reducing unwanted variability in human behaviour. These methods include poster campaigns that appeal to people's sense of fear, writing another procedure (or adding to existing ones), disciplinary measures, and retraining. In a more positive light, human</a:t>
            </a:r>
            <a:r>
              <a:rPr lang="en-CA" baseline="0" dirty="0" smtClean="0"/>
              <a:t> factors seeks to look at the limitations of human performance and prevent them from causing incidents.</a:t>
            </a:r>
          </a:p>
          <a:p>
            <a:endParaRPr lang="en-CA" baseline="0" dirty="0" smtClean="0"/>
          </a:p>
          <a:p>
            <a:pPr marL="171450" indent="-171450">
              <a:buFont typeface="Arial" panose="020B0604020202020204" pitchFamily="34" charset="0"/>
              <a:buChar char="•"/>
            </a:pPr>
            <a:r>
              <a:rPr lang="en-CA" baseline="0" dirty="0" smtClean="0"/>
              <a:t>Can’t put vehicle in gear unless your foot is on the brake</a:t>
            </a:r>
          </a:p>
          <a:p>
            <a:pPr marL="171450" indent="-171450">
              <a:buFont typeface="Arial" panose="020B0604020202020204" pitchFamily="34" charset="0"/>
              <a:buChar char="•"/>
            </a:pPr>
            <a:r>
              <a:rPr lang="en-CA" baseline="0" dirty="0" smtClean="0"/>
              <a:t>Bank machine doesn’t give you your money until you remove your card</a:t>
            </a:r>
          </a:p>
          <a:p>
            <a:pPr marL="171450" indent="-171450">
              <a:buFont typeface="Arial" panose="020B0604020202020204" pitchFamily="34" charset="0"/>
              <a:buChar char="•"/>
            </a:pPr>
            <a:r>
              <a:rPr lang="en-CA" baseline="0" dirty="0" smtClean="0"/>
              <a:t>When using computerized systems to process physician’s orders, an order can’t be processed unless the patient’s current weight and allergy information are also entered.</a:t>
            </a:r>
          </a:p>
          <a:p>
            <a:r>
              <a:rPr lang="en-CA" baseline="0" dirty="0" smtClean="0"/>
              <a:t>Any other “fail safes”?</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12</a:t>
            </a:fld>
            <a:endParaRPr lang="en-CA"/>
          </a:p>
        </p:txBody>
      </p:sp>
    </p:spTree>
    <p:extLst>
      <p:ext uri="{BB962C8B-B14F-4D97-AF65-F5344CB8AC3E}">
        <p14:creationId xmlns:p14="http://schemas.microsoft.com/office/powerpoint/2010/main" val="188740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latin typeface="Arial" panose="020B0604020202020204" pitchFamily="34" charset="0"/>
                <a:cs typeface="Arial" panose="020B0604020202020204" pitchFamily="34" charset="0"/>
              </a:rPr>
              <a:t>System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The basic premise in the system approach is that humans are human and errors are to be expected, even in the best organizations. Errors are seen as consequences of systemic factors.  The important fact is not who erred, but how and why the system defences failed.</a:t>
            </a:r>
            <a:endParaRPr lang="en-CA"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latin typeface="Arial" panose="020B0604020202020204" pitchFamily="34" charset="0"/>
                <a:cs typeface="Arial" panose="020B0604020202020204" pitchFamily="34" charset="0"/>
              </a:rPr>
              <a:t>The Swiss Cheese model of system accidents</a:t>
            </a:r>
          </a:p>
          <a:p>
            <a:r>
              <a:rPr lang="en-CA" dirty="0" smtClean="0">
                <a:latin typeface="Arial" panose="020B0604020202020204" pitchFamily="34" charset="0"/>
                <a:cs typeface="Arial" panose="020B0604020202020204" pitchFamily="34" charset="0"/>
              </a:rPr>
              <a:t>This approach is about defences, barriers, and safeguards. </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In an ideal world each defensive layer would be intact. In reality, however, they are more like slices of Swiss cheese, having many holes—though unlike in the cheese, these holes are continually opening, shutting, and shifting their location. The presence of holes in any one “slice” does not normally cause a bad outcome. Usually, this can happen only when the holes in many layers momentarily line up to permit a trajectory of accident opportunity—bringing hazards into damaging contact with victims (figure).  “The perfect storm”</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The holes in the defences arise for two reasons: active failures and latent conditions. Nearly all adverse events involve a combination of these two sets of factors.</a:t>
            </a:r>
          </a:p>
          <a:p>
            <a:endParaRPr lang="en-CA" dirty="0" smtClean="0">
              <a:latin typeface="Arial" panose="020B0604020202020204" pitchFamily="34" charset="0"/>
              <a:cs typeface="Arial" panose="020B0604020202020204" pitchFamily="34" charset="0"/>
            </a:endParaRPr>
          </a:p>
          <a:p>
            <a:r>
              <a:rPr lang="en-CA" i="1" u="sng" dirty="0" smtClean="0">
                <a:latin typeface="Arial" panose="020B0604020202020204" pitchFamily="34" charset="0"/>
                <a:cs typeface="Arial" panose="020B0604020202020204" pitchFamily="34" charset="0"/>
              </a:rPr>
              <a:t>Active failures</a:t>
            </a:r>
            <a:r>
              <a:rPr lang="en-CA" u="sng"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are the committed by people who are in direct contact with the system. They take a variety of forms: slips, lapses, fumbles, mistakes, and procedural violations.  Active failures have a direct and usually short lived impact on the integrity of the defences. </a:t>
            </a:r>
          </a:p>
          <a:p>
            <a:endParaRPr lang="en-CA" i="1" dirty="0" smtClean="0">
              <a:latin typeface="Arial" panose="020B0604020202020204" pitchFamily="34" charset="0"/>
              <a:cs typeface="Arial" panose="020B0604020202020204" pitchFamily="34" charset="0"/>
            </a:endParaRPr>
          </a:p>
          <a:p>
            <a:r>
              <a:rPr lang="en-CA" i="1" u="sng" dirty="0" smtClean="0">
                <a:latin typeface="Arial" panose="020B0604020202020204" pitchFamily="34" charset="0"/>
                <a:cs typeface="Arial" panose="020B0604020202020204" pitchFamily="34" charset="0"/>
              </a:rPr>
              <a:t>Latent conditions </a:t>
            </a:r>
            <a:r>
              <a:rPr lang="en-CA" dirty="0" smtClean="0">
                <a:latin typeface="Arial" panose="020B0604020202020204" pitchFamily="34" charset="0"/>
                <a:cs typeface="Arial" panose="020B0604020202020204" pitchFamily="34" charset="0"/>
              </a:rPr>
              <a:t>are the inevitable “resident pathogens” within the system. They arise from decisions made by designers, builders, procedure writers, and top level management.  Latent conditions have two kinds of adverse effect: </a:t>
            </a: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they can translate into error provoking conditions within the local workplace (for example, time pressure, understaffing, inadequate equipment, fatigue, and inexperience), and </a:t>
            </a: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they can create long lasting holes or weaknesses in the defences (untrustworthy alarms and indicators, unworkable procedures, design and construction deficiencies, etc). </a:t>
            </a:r>
          </a:p>
          <a:p>
            <a:pPr marL="0" indent="0">
              <a:buFont typeface="Arial" panose="020B0604020202020204" pitchFamily="34" charset="0"/>
              <a:buNone/>
            </a:pPr>
            <a:endParaRPr lang="en-CA"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dirty="0" smtClean="0">
                <a:latin typeface="Arial" panose="020B0604020202020204" pitchFamily="34" charset="0"/>
                <a:cs typeface="Arial" panose="020B0604020202020204" pitchFamily="34" charset="0"/>
              </a:rPr>
              <a:t>Latent conditions—as the term suggests—may lie dormant within the system for many years before they combine with active failures and local triggers to create an accident opportunity. </a:t>
            </a:r>
          </a:p>
          <a:p>
            <a:pPr marL="0" indent="0">
              <a:buFont typeface="Arial" panose="020B0604020202020204" pitchFamily="34" charset="0"/>
              <a:buNone/>
            </a:pPr>
            <a:endParaRPr lang="en-CA"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dirty="0" smtClean="0">
                <a:latin typeface="Arial" panose="020B0604020202020204" pitchFamily="34" charset="0"/>
                <a:cs typeface="Arial" panose="020B0604020202020204" pitchFamily="34" charset="0"/>
              </a:rPr>
              <a:t>Unlike active failures, whose specific forms are often hard to foresee, latent conditions can be identified and remedied before an adverse event occurs. Understanding this leads to proactive rather than reactive risk management. </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Think of it like this: active failures are like mosquitoes. They can be swatted one by one, but they still keep coming. The best remedies are to create more effective defences and to drain the swamps in which they breed. The swamps, in this case, are the ever present latent conditions.</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000" i="1" dirty="0" smtClean="0">
                <a:latin typeface="Arial" panose="020B0604020202020204" pitchFamily="34" charset="0"/>
                <a:cs typeface="Arial" panose="020B0604020202020204" pitchFamily="34" charset="0"/>
              </a:rPr>
              <a:t>* Dr. Reason (PhD Psychology) has published multiple important books and papers on human error and organizational processes. Among these are Human Error (1990) and Managing the Risks of Organizational Accidents (1997). In recent years, he and his co-workers have focused upon the development of error management techniques. This work has been carried out in collaboration with a variety of organizations including Shell, British Railways, British Airways, Singapore Airlines, and the Bureau of Air Safety Investigation (Canberra). </a:t>
            </a:r>
          </a:p>
          <a:p>
            <a:endParaRPr lang="en-CA" sz="1000" dirty="0"/>
          </a:p>
        </p:txBody>
      </p:sp>
      <p:sp>
        <p:nvSpPr>
          <p:cNvPr id="4" name="Slide Number Placeholder 3"/>
          <p:cNvSpPr>
            <a:spLocks noGrp="1"/>
          </p:cNvSpPr>
          <p:nvPr>
            <p:ph type="sldNum" sz="quarter" idx="10"/>
          </p:nvPr>
        </p:nvSpPr>
        <p:spPr/>
        <p:txBody>
          <a:bodyPr/>
          <a:lstStyle/>
          <a:p>
            <a:fld id="{8DD7CF3D-1558-429C-8850-6634F24E1ACD}" type="slidenum">
              <a:rPr lang="en-CA" smtClean="0"/>
              <a:t>13</a:t>
            </a:fld>
            <a:endParaRPr lang="en-CA" dirty="0"/>
          </a:p>
        </p:txBody>
      </p:sp>
    </p:spTree>
    <p:extLst>
      <p:ext uri="{BB962C8B-B14F-4D97-AF65-F5344CB8AC3E}">
        <p14:creationId xmlns:p14="http://schemas.microsoft.com/office/powerpoint/2010/main" val="81478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goal</a:t>
            </a:r>
            <a:r>
              <a:rPr lang="en-CA" baseline="0" dirty="0" smtClean="0"/>
              <a:t> is to learn from all incidents.</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14</a:t>
            </a:fld>
            <a:endParaRPr lang="en-CA" dirty="0"/>
          </a:p>
        </p:txBody>
      </p:sp>
    </p:spTree>
    <p:extLst>
      <p:ext uri="{BB962C8B-B14F-4D97-AF65-F5344CB8AC3E}">
        <p14:creationId xmlns:p14="http://schemas.microsoft.com/office/powerpoint/2010/main" val="351448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There are best practice as well as regulatory</a:t>
            </a:r>
            <a:r>
              <a:rPr lang="en-CA" baseline="0" dirty="0" smtClean="0">
                <a:latin typeface="Arial" panose="020B0604020202020204" pitchFamily="34" charset="0"/>
                <a:cs typeface="Arial" panose="020B0604020202020204" pitchFamily="34" charset="0"/>
              </a:rPr>
              <a:t> requirements for the reporting and investigation of incidents.  Right now we are going to talk briefly about best practice processes.  Later we will look at legislation.</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15</a:t>
            </a:fld>
            <a:endParaRPr lang="en-CA" dirty="0"/>
          </a:p>
        </p:txBody>
      </p:sp>
    </p:spTree>
    <p:extLst>
      <p:ext uri="{BB962C8B-B14F-4D97-AF65-F5344CB8AC3E}">
        <p14:creationId xmlns:p14="http://schemas.microsoft.com/office/powerpoint/2010/main" val="302180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latin typeface="Arial" panose="020B0604020202020204" pitchFamily="34" charset="0"/>
                <a:cs typeface="Arial" panose="020B0604020202020204" pitchFamily="34" charset="0"/>
              </a:rPr>
              <a:t>According to provincial Healthcare Safety Management System (SMS) Standards there must be defined processes for reporting:</a:t>
            </a:r>
          </a:p>
          <a:p>
            <a:pPr marL="471099" lvl="0" indent="-464149">
              <a:buFont typeface="Arial" panose="020B0604020202020204" pitchFamily="34" charset="0"/>
              <a:buChar char="•"/>
            </a:pPr>
            <a:r>
              <a:rPr lang="en-CA" sz="1200" dirty="0" smtClean="0">
                <a:latin typeface="Arial" panose="020B0604020202020204" pitchFamily="34" charset="0"/>
                <a:cs typeface="Arial" panose="020B0604020202020204" pitchFamily="34" charset="0"/>
              </a:rPr>
              <a:t>Hazards/concerns</a:t>
            </a:r>
          </a:p>
          <a:p>
            <a:pPr marL="471099" lvl="0" indent="-464149">
              <a:buFont typeface="Arial" panose="020B0604020202020204" pitchFamily="34" charset="0"/>
              <a:buChar char="•"/>
            </a:pPr>
            <a:r>
              <a:rPr lang="en-CA" sz="1200" dirty="0" smtClean="0">
                <a:latin typeface="Arial" panose="020B0604020202020204" pitchFamily="34" charset="0"/>
                <a:cs typeface="Arial" panose="020B0604020202020204" pitchFamily="34" charset="0"/>
              </a:rPr>
              <a:t>Incidents</a:t>
            </a:r>
          </a:p>
          <a:p>
            <a:pPr marL="471099" lvl="0" indent="-464149">
              <a:buFont typeface="Arial" panose="020B0604020202020204" pitchFamily="34" charset="0"/>
              <a:buChar char="•"/>
            </a:pPr>
            <a:r>
              <a:rPr lang="en-CA" sz="1200" dirty="0" smtClean="0">
                <a:latin typeface="Arial" panose="020B0604020202020204" pitchFamily="34" charset="0"/>
                <a:cs typeface="Arial" panose="020B0604020202020204" pitchFamily="34" charset="0"/>
              </a:rPr>
              <a:t>Property/equipment damage</a:t>
            </a:r>
          </a:p>
          <a:p>
            <a:pPr marL="471099" lvl="0" indent="-464149">
              <a:buFont typeface="Arial" panose="020B0604020202020204" pitchFamily="34" charset="0"/>
              <a:buChar char="•"/>
            </a:pPr>
            <a:r>
              <a:rPr lang="en-CA" sz="1200" dirty="0" smtClean="0">
                <a:latin typeface="Arial" panose="020B0604020202020204" pitchFamily="34" charset="0"/>
                <a:cs typeface="Arial" panose="020B0604020202020204" pitchFamily="34" charset="0"/>
              </a:rPr>
              <a:t>Near misses</a:t>
            </a:r>
          </a:p>
          <a:p>
            <a:endParaRPr lang="en-CA" b="0" dirty="0" smtClean="0">
              <a:latin typeface="Arial" panose="020B0604020202020204" pitchFamily="34" charset="0"/>
              <a:cs typeface="Arial" panose="020B0604020202020204" pitchFamily="34" charset="0"/>
            </a:endParaRPr>
          </a:p>
          <a:p>
            <a:r>
              <a:rPr lang="en-CA" b="0" dirty="0" smtClean="0">
                <a:latin typeface="Arial" panose="020B0604020202020204" pitchFamily="34" charset="0"/>
                <a:cs typeface="Arial" panose="020B0604020202020204" pitchFamily="34" charset="0"/>
              </a:rPr>
              <a:t>They should be standard across the organization.  </a:t>
            </a:r>
          </a:p>
          <a:p>
            <a:r>
              <a:rPr lang="en-CA" b="0" dirty="0" smtClean="0">
                <a:latin typeface="Arial" panose="020B0604020202020204" pitchFamily="34" charset="0"/>
                <a:cs typeface="Arial" panose="020B0604020202020204" pitchFamily="34" charset="0"/>
              </a:rPr>
              <a:t>ASK: Does everyone know what they are?  Those who don’t need to talk to their supervisor after the class.</a:t>
            </a:r>
          </a:p>
          <a:p>
            <a:endParaRPr lang="en-CA" b="0" dirty="0" smtClean="0">
              <a:latin typeface="Arial" panose="020B0604020202020204" pitchFamily="34" charset="0"/>
              <a:cs typeface="Arial" panose="020B0604020202020204" pitchFamily="34" charset="0"/>
            </a:endParaRPr>
          </a:p>
          <a:p>
            <a:r>
              <a:rPr lang="en-CA" b="0" dirty="0" smtClean="0">
                <a:latin typeface="Arial" panose="020B0604020202020204" pitchFamily="34" charset="0"/>
                <a:cs typeface="Arial" panose="020B0604020202020204" pitchFamily="34" charset="0"/>
              </a:rPr>
              <a:t>Note:  You might have to explain what a SMS is here if</a:t>
            </a:r>
            <a:r>
              <a:rPr lang="en-CA" b="0" baseline="0" dirty="0" smtClean="0">
                <a:latin typeface="Arial" panose="020B0604020202020204" pitchFamily="34" charset="0"/>
                <a:cs typeface="Arial" panose="020B0604020202020204" pitchFamily="34" charset="0"/>
              </a:rPr>
              <a:t> participants don’t know.</a:t>
            </a:r>
            <a:endParaRPr lang="en-CA"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16</a:t>
            </a:fld>
            <a:endParaRPr lang="en-CA" dirty="0"/>
          </a:p>
        </p:txBody>
      </p:sp>
    </p:spTree>
    <p:extLst>
      <p:ext uri="{BB962C8B-B14F-4D97-AF65-F5344CB8AC3E}">
        <p14:creationId xmlns:p14="http://schemas.microsoft.com/office/powerpoint/2010/main" val="345834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latin typeface="Arial" panose="020B0604020202020204" pitchFamily="34" charset="0"/>
                <a:cs typeface="Arial" panose="020B0604020202020204" pitchFamily="34" charset="0"/>
              </a:rPr>
              <a:t>SASWH SMS Standard 5.2</a:t>
            </a:r>
          </a:p>
          <a:p>
            <a:pPr marL="0" indent="0">
              <a:buFont typeface="Arial" panose="020B0604020202020204" pitchFamily="34" charset="0"/>
              <a:buNone/>
            </a:pPr>
            <a:r>
              <a:rPr lang="en-CA" sz="1200" b="1" dirty="0" smtClean="0">
                <a:latin typeface="Arial" panose="020B0604020202020204" pitchFamily="34" charset="0"/>
                <a:cs typeface="Arial" panose="020B0604020202020204" pitchFamily="34" charset="0"/>
              </a:rPr>
              <a:t>According to provincial Healthcare SMS Standards there must be defined investigation processes that assign responsibilities for conducting investigations</a:t>
            </a:r>
          </a:p>
          <a:p>
            <a:pPr marL="174056" indent="-174056">
              <a:buFont typeface="Arial" panose="020B0604020202020204" pitchFamily="34" charset="0"/>
              <a:buChar char="•"/>
            </a:pPr>
            <a:r>
              <a:rPr lang="en-CA" sz="1200" dirty="0" smtClean="0">
                <a:latin typeface="Arial" panose="020B0604020202020204" pitchFamily="34" charset="0"/>
                <a:cs typeface="Arial" panose="020B0604020202020204" pitchFamily="34" charset="0"/>
              </a:rPr>
              <a:t>Investigations must be conducted to identify and address causes for: </a:t>
            </a:r>
          </a:p>
          <a:p>
            <a:pPr marL="928299" lvl="1" indent="-464149">
              <a:buFont typeface="Arial" panose="020B0604020202020204" pitchFamily="34" charset="0"/>
              <a:buChar char="•"/>
            </a:pPr>
            <a:r>
              <a:rPr lang="en-CA" sz="1200" dirty="0">
                <a:latin typeface="Arial" panose="020B0604020202020204" pitchFamily="34" charset="0"/>
                <a:cs typeface="Arial" panose="020B0604020202020204" pitchFamily="34" charset="0"/>
              </a:rPr>
              <a:t>Hazards/concerns</a:t>
            </a:r>
          </a:p>
          <a:p>
            <a:pPr marL="928299" lvl="1" indent="-464149">
              <a:buFont typeface="Arial" panose="020B0604020202020204" pitchFamily="34" charset="0"/>
              <a:buChar char="•"/>
            </a:pPr>
            <a:r>
              <a:rPr lang="en-CA" sz="1200" dirty="0">
                <a:latin typeface="Arial" panose="020B0604020202020204" pitchFamily="34" charset="0"/>
                <a:cs typeface="Arial" panose="020B0604020202020204" pitchFamily="34" charset="0"/>
              </a:rPr>
              <a:t>Incidents</a:t>
            </a:r>
          </a:p>
          <a:p>
            <a:pPr marL="928299" lvl="1" indent="-464149">
              <a:buFont typeface="Arial" panose="020B0604020202020204" pitchFamily="34" charset="0"/>
              <a:buChar char="•"/>
            </a:pPr>
            <a:r>
              <a:rPr lang="en-CA" sz="1200" dirty="0">
                <a:latin typeface="Arial" panose="020B0604020202020204" pitchFamily="34" charset="0"/>
                <a:cs typeface="Arial" panose="020B0604020202020204" pitchFamily="34" charset="0"/>
              </a:rPr>
              <a:t>Property/equipment damage</a:t>
            </a:r>
          </a:p>
          <a:p>
            <a:pPr marL="928299" lvl="1" indent="-464149">
              <a:buFont typeface="Arial" panose="020B0604020202020204" pitchFamily="34" charset="0"/>
              <a:buChar char="•"/>
            </a:pPr>
            <a:r>
              <a:rPr lang="en-CA" sz="1200" dirty="0">
                <a:latin typeface="Arial" panose="020B0604020202020204" pitchFamily="34" charset="0"/>
                <a:cs typeface="Arial" panose="020B0604020202020204" pitchFamily="34" charset="0"/>
              </a:rPr>
              <a:t>Near misses</a:t>
            </a:r>
          </a:p>
          <a:p>
            <a:pPr marL="174056" indent="-174056">
              <a:buFont typeface="Arial" panose="020B0604020202020204" pitchFamily="34" charset="0"/>
              <a:buChar char="•"/>
            </a:pPr>
            <a:r>
              <a:rPr lang="en-CA" sz="1200" dirty="0" smtClean="0">
                <a:latin typeface="Arial" panose="020B0604020202020204" pitchFamily="34" charset="0"/>
                <a:cs typeface="Arial" panose="020B0604020202020204" pitchFamily="34" charset="0"/>
              </a:rPr>
              <a:t>The OHC/representative must investigate: </a:t>
            </a:r>
          </a:p>
          <a:p>
            <a:pPr marL="928299" lvl="1" indent="-464149">
              <a:buFont typeface="Arial" panose="020B0604020202020204" pitchFamily="34" charset="0"/>
              <a:buChar char="•"/>
            </a:pPr>
            <a:r>
              <a:rPr lang="en-CA" sz="1200" dirty="0">
                <a:latin typeface="Arial" panose="020B0604020202020204" pitchFamily="34" charset="0"/>
                <a:cs typeface="Arial" panose="020B0604020202020204" pitchFamily="34" charset="0"/>
              </a:rPr>
              <a:t>Serious accidents</a:t>
            </a:r>
          </a:p>
          <a:p>
            <a:pPr marL="928299" lvl="1" indent="-464149">
              <a:buFont typeface="Arial" panose="020B0604020202020204" pitchFamily="34" charset="0"/>
              <a:buChar char="•"/>
            </a:pPr>
            <a:r>
              <a:rPr lang="en-CA" sz="1200" dirty="0">
                <a:latin typeface="Arial" panose="020B0604020202020204" pitchFamily="34" charset="0"/>
                <a:cs typeface="Arial" panose="020B0604020202020204" pitchFamily="34" charset="0"/>
              </a:rPr>
              <a:t>Dangerous occurrences</a:t>
            </a:r>
          </a:p>
          <a:p>
            <a:pPr marL="928299" lvl="1" indent="-464149">
              <a:buFont typeface="Arial" panose="020B0604020202020204" pitchFamily="34" charset="0"/>
              <a:buChar char="•"/>
            </a:pPr>
            <a:r>
              <a:rPr lang="en-CA" sz="1200" dirty="0">
                <a:latin typeface="Arial" panose="020B0604020202020204" pitchFamily="34" charset="0"/>
                <a:cs typeface="Arial" panose="020B0604020202020204" pitchFamily="34" charset="0"/>
              </a:rPr>
              <a:t>Work refusals (OHC only)</a:t>
            </a:r>
          </a:p>
          <a:p>
            <a:pPr marL="171450" indent="-171450">
              <a:buFont typeface="Arial" panose="020B0604020202020204" pitchFamily="34" charset="0"/>
              <a:buChar char="•"/>
            </a:pPr>
            <a:endParaRPr lang="en-CA"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sz="1200" dirty="0" smtClean="0">
                <a:latin typeface="Arial" panose="020B0604020202020204" pitchFamily="34" charset="0"/>
                <a:cs typeface="Arial" panose="020B0604020202020204" pitchFamily="34" charset="0"/>
              </a:rPr>
              <a:t>Employees </a:t>
            </a:r>
            <a:r>
              <a:rPr lang="en-CA" sz="1200" dirty="0">
                <a:latin typeface="Arial" panose="020B0604020202020204" pitchFamily="34" charset="0"/>
                <a:cs typeface="Arial" panose="020B0604020202020204" pitchFamily="34" charset="0"/>
              </a:rPr>
              <a:t>must be trained for their specific investigation roles and responsibilities</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Corrective actions to address causes/root causes of incidents must be prioritized according to risk</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Corrective actions for causes/root causes of incidents identified during investigations must be  implemented by the target dates</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Results of investigations must be communicated to the employees</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Investigations must be reviewed by management</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 standardized incident investigation form must be used</a:t>
            </a:r>
          </a:p>
          <a:p>
            <a:pPr marL="464149" indent="-464149">
              <a:buFont typeface="Arial" panose="020B0604020202020204" pitchFamily="34" charset="0"/>
              <a:buChar char="•"/>
            </a:pPr>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17</a:t>
            </a:fld>
            <a:endParaRPr lang="en-CA" dirty="0"/>
          </a:p>
        </p:txBody>
      </p:sp>
    </p:spTree>
    <p:extLst>
      <p:ext uri="{BB962C8B-B14F-4D97-AF65-F5344CB8AC3E}">
        <p14:creationId xmlns:p14="http://schemas.microsoft.com/office/powerpoint/2010/main" val="172923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CA" b="1" dirty="0" smtClean="0">
                <a:latin typeface="Arial" panose="020B0604020202020204" pitchFamily="34" charset="0"/>
                <a:cs typeface="Arial" panose="020B0604020202020204" pitchFamily="34" charset="0"/>
              </a:rPr>
              <a:t>REG SECTION </a:t>
            </a:r>
            <a:r>
              <a:rPr lang="en-CA" dirty="0" smtClean="0">
                <a:latin typeface="Arial" panose="020B0604020202020204" pitchFamily="34" charset="0"/>
                <a:cs typeface="Arial" panose="020B0604020202020204" pitchFamily="34" charset="0"/>
              </a:rPr>
              <a:t>22(1)h – A procedure for the investigation of accidents and dangerous occurrences</a:t>
            </a:r>
          </a:p>
          <a:p>
            <a:pPr defTabSz="928299">
              <a:defRPr/>
            </a:pPr>
            <a:endParaRPr lang="en-CA" dirty="0" smtClean="0">
              <a:latin typeface="Arial" panose="020B0604020202020204" pitchFamily="34" charset="0"/>
              <a:cs typeface="Arial" panose="020B0604020202020204" pitchFamily="34" charset="0"/>
            </a:endParaRPr>
          </a:p>
          <a:p>
            <a:pPr defTabSz="928299">
              <a:defRPr/>
            </a:pPr>
            <a:r>
              <a:rPr lang="en-CA" dirty="0" smtClean="0">
                <a:latin typeface="Arial" panose="020B0604020202020204" pitchFamily="34" charset="0"/>
                <a:cs typeface="Arial" panose="020B0604020202020204" pitchFamily="34" charset="0"/>
              </a:rPr>
              <a:t>Best practice standards also require</a:t>
            </a:r>
            <a:r>
              <a:rPr lang="en-CA" baseline="0" dirty="0" smtClean="0">
                <a:latin typeface="Arial" panose="020B0604020202020204" pitchFamily="34" charset="0"/>
                <a:cs typeface="Arial" panose="020B0604020202020204" pitchFamily="34" charset="0"/>
              </a:rPr>
              <a:t> an incident reporting and investigation program</a:t>
            </a:r>
            <a:endParaRPr lang="en-CA" dirty="0" smtClean="0">
              <a:latin typeface="Arial" panose="020B0604020202020204" pitchFamily="34" charset="0"/>
              <a:cs typeface="Arial" panose="020B0604020202020204" pitchFamily="34" charset="0"/>
            </a:endParaRPr>
          </a:p>
          <a:p>
            <a:pPr rtl="0"/>
            <a:endParaRPr lang="en-CA" dirty="0" smtClean="0">
              <a:latin typeface="Arial" panose="020B0604020202020204" pitchFamily="34" charset="0"/>
              <a:cs typeface="Arial" panose="020B0604020202020204" pitchFamily="34" charset="0"/>
            </a:endParaRPr>
          </a:p>
          <a:p>
            <a:pPr rtl="0"/>
            <a:r>
              <a:rPr lang="en-CA" dirty="0" smtClean="0">
                <a:latin typeface="Arial" panose="020B0604020202020204" pitchFamily="34" charset="0"/>
                <a:cs typeface="Arial" panose="020B0604020202020204" pitchFamily="34" charset="0"/>
              </a:rPr>
              <a:t>Preplanning through this program/work standard helps the organization address situations in a timely manner, reducing the chance for evidence to be lost and witnesses to forget. All procedures, forms, notifications, etc. need to be listed out as step-by-step procedures. </a:t>
            </a:r>
          </a:p>
          <a:p>
            <a:pPr rtl="0"/>
            <a:endParaRPr lang="en-CA" dirty="0" smtClean="0">
              <a:latin typeface="Arial" panose="020B0604020202020204" pitchFamily="34" charset="0"/>
              <a:cs typeface="Arial" panose="020B0604020202020204" pitchFamily="34" charset="0"/>
            </a:endParaRPr>
          </a:p>
          <a:p>
            <a:pPr rtl="0"/>
            <a:r>
              <a:rPr lang="en-CA" dirty="0" smtClean="0">
                <a:latin typeface="Arial" panose="020B0604020202020204" pitchFamily="34" charset="0"/>
                <a:cs typeface="Arial" panose="020B0604020202020204" pitchFamily="34" charset="0"/>
              </a:rPr>
              <a:t>Everyone should be familiar with the incident reporting and investigation program.</a:t>
            </a:r>
          </a:p>
          <a:p>
            <a:endParaRPr lang="en-CA"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18</a:t>
            </a:fld>
            <a:endParaRPr lang="en-CA" dirty="0"/>
          </a:p>
        </p:txBody>
      </p:sp>
    </p:spTree>
    <p:extLst>
      <p:ext uri="{BB962C8B-B14F-4D97-AF65-F5344CB8AC3E}">
        <p14:creationId xmlns:p14="http://schemas.microsoft.com/office/powerpoint/2010/main" val="1413273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The employer is ultimately responsible for the effectiveness</a:t>
            </a:r>
            <a:r>
              <a:rPr lang="en-CA" baseline="0" dirty="0" smtClean="0">
                <a:latin typeface="Arial" panose="020B0604020202020204" pitchFamily="34" charset="0"/>
                <a:cs typeface="Arial" panose="020B0604020202020204" pitchFamily="34" charset="0"/>
              </a:rPr>
              <a:t> of the investigations and for correcting any problems that are identified.  This includes that the incident investigation process is included in the SMS.  This also includes training and resources.</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19</a:t>
            </a:fld>
            <a:endParaRPr lang="en-CA" dirty="0"/>
          </a:p>
        </p:txBody>
      </p:sp>
    </p:spTree>
    <p:extLst>
      <p:ext uri="{BB962C8B-B14F-4D97-AF65-F5344CB8AC3E}">
        <p14:creationId xmlns:p14="http://schemas.microsoft.com/office/powerpoint/2010/main" val="258812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Discuss housekeeping items as appropriate.</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2</a:t>
            </a:fld>
            <a:endParaRPr lang="en-CA" dirty="0"/>
          </a:p>
        </p:txBody>
      </p:sp>
    </p:spTree>
    <p:extLst>
      <p:ext uri="{BB962C8B-B14F-4D97-AF65-F5344CB8AC3E}">
        <p14:creationId xmlns:p14="http://schemas.microsoft.com/office/powerpoint/2010/main" val="91871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CA" dirty="0" smtClean="0">
                <a:latin typeface="Arial" panose="020B0604020202020204" pitchFamily="34" charset="0"/>
                <a:cs typeface="Arial" panose="020B0604020202020204" pitchFamily="34" charset="0"/>
              </a:rPr>
              <a:t>The supervisor</a:t>
            </a:r>
            <a:r>
              <a:rPr lang="en-CA" baseline="0" dirty="0" smtClean="0">
                <a:latin typeface="Arial" panose="020B0604020202020204" pitchFamily="34" charset="0"/>
                <a:cs typeface="Arial" panose="020B0604020202020204" pitchFamily="34" charset="0"/>
              </a:rPr>
              <a:t> is the </a:t>
            </a:r>
            <a:r>
              <a:rPr lang="en-CA" dirty="0" smtClean="0">
                <a:latin typeface="Arial" panose="020B0604020202020204" pitchFamily="34" charset="0"/>
                <a:cs typeface="Arial" panose="020B0604020202020204" pitchFamily="34" charset="0"/>
              </a:rPr>
              <a:t>person most likely to know most about the work and persons involved and the current conditions. Furthermore, the supervisor can usually take immediate remedial action. </a:t>
            </a:r>
          </a:p>
          <a:p>
            <a:pPr marL="174056" indent="-174056">
              <a:buFont typeface="Arial" panose="020B0604020202020204" pitchFamily="34" charset="0"/>
              <a:buChar char="•"/>
            </a:pPr>
            <a:r>
              <a:rPr lang="en-CA" dirty="0">
                <a:latin typeface="Arial" panose="020B0604020202020204" pitchFamily="34" charset="0"/>
                <a:cs typeface="Arial" panose="020B0604020202020204" pitchFamily="34" charset="0"/>
              </a:rPr>
              <a:t>The supervisor of the area should be extensively involved in conducting the investigation</a:t>
            </a:r>
          </a:p>
          <a:p>
            <a:pPr marL="174056" indent="-174056">
              <a:buFont typeface="Arial" panose="020B0604020202020204" pitchFamily="34" charset="0"/>
              <a:buChar char="•"/>
            </a:pPr>
            <a:r>
              <a:rPr lang="en-CA" dirty="0">
                <a:latin typeface="Arial" panose="020B0604020202020204" pitchFamily="34" charset="0"/>
                <a:cs typeface="Arial" panose="020B0604020202020204" pitchFamily="34" charset="0"/>
              </a:rPr>
              <a:t>The supervisor should be one of the first to be told about the incident</a:t>
            </a:r>
          </a:p>
          <a:p>
            <a:pPr marL="174056" indent="-174056">
              <a:buFont typeface="Arial" panose="020B0604020202020204" pitchFamily="34" charset="0"/>
              <a:buChar char="•"/>
            </a:pPr>
            <a:r>
              <a:rPr lang="en-CA" dirty="0">
                <a:latin typeface="Arial" panose="020B0604020202020204" pitchFamily="34" charset="0"/>
                <a:cs typeface="Arial" panose="020B0604020202020204" pitchFamily="34" charset="0"/>
              </a:rPr>
              <a:t>The supervisor knows their </a:t>
            </a:r>
            <a:r>
              <a:rPr lang="en-CA" dirty="0" smtClean="0">
                <a:latin typeface="Arial" panose="020B0604020202020204" pitchFamily="34" charset="0"/>
                <a:cs typeface="Arial" panose="020B0604020202020204" pitchFamily="34" charset="0"/>
              </a:rPr>
              <a:t>workers, </a:t>
            </a:r>
            <a:r>
              <a:rPr lang="en-CA" dirty="0">
                <a:latin typeface="Arial" panose="020B0604020202020204" pitchFamily="34" charset="0"/>
                <a:cs typeface="Arial" panose="020B0604020202020204" pitchFamily="34" charset="0"/>
              </a:rPr>
              <a:t>their work assignments and their work instructions</a:t>
            </a:r>
          </a:p>
          <a:p>
            <a:pPr marL="174056" indent="-174056" defTabSz="928299">
              <a:buFont typeface="Arial" panose="020B0604020202020204" pitchFamily="34" charset="0"/>
              <a:buChar char="•"/>
              <a:defRPr/>
            </a:pPr>
            <a:r>
              <a:rPr lang="en-CA" dirty="0">
                <a:latin typeface="Arial" panose="020B0604020202020204" pitchFamily="34" charset="0"/>
                <a:cs typeface="Arial" panose="020B0604020202020204" pitchFamily="34" charset="0"/>
              </a:rPr>
              <a:t>The supervisor should know the questions to ask</a:t>
            </a:r>
          </a:p>
          <a:p>
            <a:pPr marL="174056" indent="-174056">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20</a:t>
            </a:fld>
            <a:endParaRPr lang="en-CA" dirty="0"/>
          </a:p>
        </p:txBody>
      </p:sp>
    </p:spTree>
    <p:extLst>
      <p:ext uri="{BB962C8B-B14F-4D97-AF65-F5344CB8AC3E}">
        <p14:creationId xmlns:p14="http://schemas.microsoft.com/office/powerpoint/2010/main" val="339256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p>
          <a:p>
            <a:endParaRPr lang="en-CA" dirty="0" smtClean="0"/>
          </a:p>
          <a:p>
            <a:r>
              <a:rPr lang="en-CA" dirty="0" smtClean="0"/>
              <a:t>The employer cannot</a:t>
            </a:r>
            <a:r>
              <a:rPr lang="en-CA" baseline="0" dirty="0" smtClean="0"/>
              <a:t> fix/correct problems that are not reported and they are not aware of.</a:t>
            </a:r>
          </a:p>
          <a:p>
            <a:endParaRPr lang="en-CA" baseline="0" dirty="0" smtClean="0"/>
          </a:p>
          <a:p>
            <a:r>
              <a:rPr lang="en-CA" baseline="0" dirty="0" smtClean="0"/>
              <a:t>A role of the OHC is to promote the reporting of hazards, concerns and incidents.</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21</a:t>
            </a:fld>
            <a:endParaRPr lang="en-CA" dirty="0"/>
          </a:p>
        </p:txBody>
      </p:sp>
    </p:spTree>
    <p:extLst>
      <p:ext uri="{BB962C8B-B14F-4D97-AF65-F5344CB8AC3E}">
        <p14:creationId xmlns:p14="http://schemas.microsoft.com/office/powerpoint/2010/main" val="188720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OHC Members and especially co chairs should be trained and will be a valuable resource in all investigations.</a:t>
            </a:r>
            <a:r>
              <a:rPr lang="en-CA" baseline="0" dirty="0" smtClean="0">
                <a:latin typeface="Arial" panose="020B0604020202020204" pitchFamily="34" charset="0"/>
                <a:cs typeface="Arial" panose="020B0604020202020204" pitchFamily="34" charset="0"/>
              </a:rPr>
              <a:t>  OHC Level II training includes investigations.</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One of the primary duties of a committee is to participate in investigation of incidents and dangerous occurrences</a:t>
            </a:r>
          </a:p>
          <a:p>
            <a:pPr marL="174056" indent="-174056">
              <a:buFont typeface="Arial" panose="020B0604020202020204" pitchFamily="34" charset="0"/>
              <a:buChar char="•"/>
            </a:pPr>
            <a:r>
              <a:rPr lang="en-CA" dirty="0" smtClean="0">
                <a:latin typeface="Arial" panose="020B0604020202020204" pitchFamily="34" charset="0"/>
                <a:cs typeface="Arial" panose="020B0604020202020204" pitchFamily="34" charset="0"/>
              </a:rPr>
              <a:t>An effective OHC/representative should have a good working knowledge of the work site, the equipment and hazards present and the people involved</a:t>
            </a:r>
          </a:p>
          <a:p>
            <a:pPr marL="174056" indent="-174056">
              <a:buFont typeface="Arial" panose="020B0604020202020204" pitchFamily="34" charset="0"/>
              <a:buChar char="•"/>
            </a:pPr>
            <a:r>
              <a:rPr lang="en-CA" dirty="0" smtClean="0">
                <a:latin typeface="Arial" panose="020B0604020202020204" pitchFamily="34" charset="0"/>
                <a:cs typeface="Arial" panose="020B0604020202020204" pitchFamily="34" charset="0"/>
              </a:rPr>
              <a:t>Members will know the questions to ask and the information to consider as well as who to contact for technical advice</a:t>
            </a:r>
          </a:p>
          <a:p>
            <a:pPr marL="174056" indent="-174056">
              <a:buFont typeface="Arial" panose="020B0604020202020204" pitchFamily="34" charset="0"/>
              <a:buChar char="•"/>
            </a:pPr>
            <a:r>
              <a:rPr lang="en-CA" dirty="0" smtClean="0">
                <a:latin typeface="Arial" panose="020B0604020202020204" pitchFamily="34" charset="0"/>
                <a:cs typeface="Arial" panose="020B0604020202020204" pitchFamily="34" charset="0"/>
              </a:rPr>
              <a:t>Both OHC co-chairpersons, or other members of the committee, or the worker representative should be on the investigation team </a:t>
            </a:r>
          </a:p>
          <a:p>
            <a:pPr marL="174056" indent="-174056">
              <a:buFont typeface="Arial" panose="020B0604020202020204" pitchFamily="34" charset="0"/>
              <a:buChar char="•"/>
            </a:pPr>
            <a:r>
              <a:rPr lang="en-CA" dirty="0" smtClean="0">
                <a:latin typeface="Arial" panose="020B0604020202020204" pitchFamily="34" charset="0"/>
                <a:cs typeface="Arial" panose="020B0604020202020204" pitchFamily="34" charset="0"/>
              </a:rPr>
              <a:t>Involving the OHC/representative improves the credibility and also keeps lines of communication open</a:t>
            </a:r>
          </a:p>
          <a:p>
            <a:pPr marL="174056" indent="-174056">
              <a:buFont typeface="Arial" panose="020B0604020202020204" pitchFamily="34" charset="0"/>
              <a:buChar char="•"/>
            </a:pPr>
            <a:r>
              <a:rPr lang="en-CA" dirty="0" smtClean="0">
                <a:latin typeface="Arial" panose="020B0604020202020204" pitchFamily="34" charset="0"/>
                <a:cs typeface="Arial" panose="020B0604020202020204" pitchFamily="34" charset="0"/>
              </a:rPr>
              <a:t>Recommendations contained in the report are likely to be accepted by workers if their representatives on the OHC participate</a:t>
            </a:r>
          </a:p>
          <a:p>
            <a:endParaRPr lang="en-CA" dirty="0" smtClean="0">
              <a:latin typeface="Arial" panose="020B0604020202020204" pitchFamily="34" charset="0"/>
              <a:cs typeface="Arial" panose="020B0604020202020204" pitchFamily="34" charset="0"/>
            </a:endParaRPr>
          </a:p>
          <a:p>
            <a:r>
              <a:rPr lang="en-CA" sz="1200" b="1" dirty="0" smtClean="0">
                <a:latin typeface="Arial" panose="020B0604020202020204" pitchFamily="34" charset="0"/>
                <a:cs typeface="Arial" panose="020B0604020202020204" pitchFamily="34" charset="0"/>
              </a:rPr>
              <a:t>** Note that the OHC has no role with respect to patient safety,</a:t>
            </a:r>
            <a:r>
              <a:rPr lang="en-CA" sz="1200" b="1" baseline="0" dirty="0" smtClean="0">
                <a:latin typeface="Arial" panose="020B0604020202020204" pitchFamily="34" charset="0"/>
                <a:cs typeface="Arial" panose="020B0604020202020204" pitchFamily="34" charset="0"/>
              </a:rPr>
              <a:t> only worker safety.</a:t>
            </a:r>
            <a:endParaRPr lang="en-CA"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22</a:t>
            </a:fld>
            <a:endParaRPr lang="en-CA" dirty="0"/>
          </a:p>
        </p:txBody>
      </p:sp>
    </p:spTree>
    <p:extLst>
      <p:ext uri="{BB962C8B-B14F-4D97-AF65-F5344CB8AC3E}">
        <p14:creationId xmlns:p14="http://schemas.microsoft.com/office/powerpoint/2010/main" val="421153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latin typeface="+mn-lt"/>
              </a:rPr>
              <a:t>You may need expert advice on technical issues. </a:t>
            </a:r>
            <a:r>
              <a:rPr lang="en-CA" dirty="0" smtClean="0">
                <a:latin typeface="+mn-lt"/>
                <a:cs typeface="Arial" panose="020B0604020202020204" pitchFamily="34" charset="0"/>
              </a:rPr>
              <a:t>People with expertise may be called upon to be involved.  </a:t>
            </a:r>
            <a:r>
              <a:rPr lang="en-CA" dirty="0" smtClean="0">
                <a:latin typeface="+mn-lt"/>
              </a:rPr>
              <a:t>For </a:t>
            </a:r>
            <a:r>
              <a:rPr lang="en-CA" dirty="0">
                <a:latin typeface="+mn-lt"/>
              </a:rPr>
              <a:t>example, this may include engineers with specific knowledge about a particular system or </a:t>
            </a:r>
            <a:r>
              <a:rPr lang="en-CA" dirty="0" smtClean="0">
                <a:latin typeface="+mn-lt"/>
              </a:rPr>
              <a:t>process or the electrician or mechanic with particular working knowledge of the department or building. I</a:t>
            </a:r>
            <a:r>
              <a:rPr lang="en-CA" dirty="0" smtClean="0">
                <a:latin typeface="+mn-lt"/>
                <a:cs typeface="Arial" panose="020B0604020202020204" pitchFamily="34" charset="0"/>
              </a:rPr>
              <a:t>n the case of a fire, outside experts in fire investigation will be utilized.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mn-lt"/>
                <a:cs typeface="Arial" panose="020B0604020202020204" pitchFamily="34" charset="0"/>
              </a:rPr>
              <a:t>A </a:t>
            </a:r>
            <a:r>
              <a:rPr lang="en-CA" dirty="0">
                <a:latin typeface="+mn-lt"/>
                <a:cs typeface="Arial" panose="020B0604020202020204" pitchFamily="34" charset="0"/>
              </a:rPr>
              <a:t>determining factor for involving an expert relates to the severity and complexity of the </a:t>
            </a:r>
            <a:r>
              <a:rPr lang="en-CA" dirty="0" smtClean="0">
                <a:latin typeface="+mn-lt"/>
                <a:cs typeface="Arial" panose="020B0604020202020204" pitchFamily="34" charset="0"/>
              </a:rPr>
              <a:t>incident. If </a:t>
            </a:r>
            <a:r>
              <a:rPr lang="en-CA" dirty="0">
                <a:latin typeface="+mn-lt"/>
                <a:cs typeface="Arial" panose="020B0604020202020204" pitchFamily="34" charset="0"/>
              </a:rPr>
              <a:t>the investigator is not familiar with </a:t>
            </a:r>
            <a:r>
              <a:rPr lang="en-CA" dirty="0" smtClean="0">
                <a:latin typeface="+mn-lt"/>
                <a:cs typeface="Arial" panose="020B0604020202020204" pitchFamily="34" charset="0"/>
              </a:rPr>
              <a:t>machinery (for example) </a:t>
            </a:r>
            <a:r>
              <a:rPr lang="en-CA" dirty="0">
                <a:latin typeface="+mn-lt"/>
                <a:cs typeface="Arial" panose="020B0604020202020204" pitchFamily="34" charset="0"/>
              </a:rPr>
              <a:t>involved in an incident, he or she should consult someone who has experience and skill in a particular </a:t>
            </a:r>
            <a:r>
              <a:rPr lang="en-CA" dirty="0" smtClean="0">
                <a:latin typeface="+mn-lt"/>
                <a:cs typeface="Arial" panose="020B0604020202020204" pitchFamily="34" charset="0"/>
              </a:rPr>
              <a:t>situation.</a:t>
            </a:r>
            <a:endParaRPr lang="en-CA" dirty="0" smtClean="0">
              <a:latin typeface="+mn-lt"/>
            </a:endParaRP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23</a:t>
            </a:fld>
            <a:endParaRPr lang="en-CA" dirty="0"/>
          </a:p>
        </p:txBody>
      </p:sp>
    </p:spTree>
    <p:extLst>
      <p:ext uri="{BB962C8B-B14F-4D97-AF65-F5344CB8AC3E}">
        <p14:creationId xmlns:p14="http://schemas.microsoft.com/office/powerpoint/2010/main" val="1475932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(Right now only the title will show.</a:t>
            </a:r>
            <a:r>
              <a:rPr lang="en-CA" i="1" baseline="0" dirty="0" smtClean="0"/>
              <a:t>  When you click again the other bullets will appear.)</a:t>
            </a:r>
          </a:p>
          <a:p>
            <a:r>
              <a:rPr lang="en-CA" b="1" baseline="0" dirty="0" smtClean="0"/>
              <a:t>ASK</a:t>
            </a:r>
            <a:r>
              <a:rPr lang="en-CA" baseline="0" dirty="0" smtClean="0"/>
              <a:t>: What are the benefits of worker participation in investigation?</a:t>
            </a:r>
          </a:p>
          <a:p>
            <a:endParaRPr lang="en-CA" baseline="0" dirty="0" smtClean="0"/>
          </a:p>
          <a:p>
            <a:r>
              <a:rPr lang="en-CA" baseline="0" dirty="0" smtClean="0"/>
              <a:t>Also:</a:t>
            </a:r>
          </a:p>
          <a:p>
            <a:pPr marL="171450" indent="-171450">
              <a:buFont typeface="Arial" panose="020B0604020202020204" pitchFamily="34" charset="0"/>
              <a:buChar char="•"/>
            </a:pPr>
            <a:r>
              <a:rPr lang="en-CA" baseline="0" dirty="0" smtClean="0"/>
              <a:t>Workers see things that others might not</a:t>
            </a:r>
          </a:p>
          <a:p>
            <a:pPr marL="171450" indent="-171450">
              <a:buFont typeface="Arial" panose="020B0604020202020204" pitchFamily="34" charset="0"/>
              <a:buChar char="•"/>
            </a:pPr>
            <a:r>
              <a:rPr lang="en-CA" baseline="0" dirty="0" smtClean="0"/>
              <a:t>Workers may have a deeper understanding of workplace circumstances</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24</a:t>
            </a:fld>
            <a:endParaRPr lang="en-CA" dirty="0"/>
          </a:p>
        </p:txBody>
      </p:sp>
    </p:spTree>
    <p:extLst>
      <p:ext uri="{BB962C8B-B14F-4D97-AF65-F5344CB8AC3E}">
        <p14:creationId xmlns:p14="http://schemas.microsoft.com/office/powerpoint/2010/main" val="2873948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the items that will be learned in training today.</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25</a:t>
            </a:fld>
            <a:endParaRPr lang="en-CA" dirty="0"/>
          </a:p>
        </p:txBody>
      </p:sp>
    </p:spTree>
    <p:extLst>
      <p:ext uri="{BB962C8B-B14F-4D97-AF65-F5344CB8AC3E}">
        <p14:creationId xmlns:p14="http://schemas.microsoft.com/office/powerpoint/2010/main" val="2386017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p>
          <a:p>
            <a:endParaRPr lang="en-CA" dirty="0" smtClean="0"/>
          </a:p>
          <a:p>
            <a:r>
              <a:rPr lang="en-CA" dirty="0" smtClean="0"/>
              <a:t>Also</a:t>
            </a:r>
            <a:r>
              <a:rPr lang="en-CA" baseline="0" dirty="0" smtClean="0"/>
              <a:t> p</a:t>
            </a:r>
            <a:r>
              <a:rPr lang="en-CA" dirty="0" smtClean="0"/>
              <a:t>oint our that this class is about</a:t>
            </a:r>
            <a:r>
              <a:rPr lang="en-CA" baseline="0" dirty="0" smtClean="0"/>
              <a:t> worker safety and the forms are those used for reporting and investigating worker incidents, hazards and concerns.</a:t>
            </a:r>
            <a:endParaRPr lang="en-CA" dirty="0" smtClean="0"/>
          </a:p>
          <a:p>
            <a:r>
              <a:rPr lang="en-CA" u="sng" dirty="0" smtClean="0"/>
              <a:t>There is also a client Adverse Event form.</a:t>
            </a:r>
            <a:r>
              <a:rPr lang="en-CA" u="sng" baseline="0" dirty="0" smtClean="0"/>
              <a:t>  </a:t>
            </a:r>
          </a:p>
          <a:p>
            <a:endParaRPr lang="en-CA" u="sng" baseline="0" dirty="0" smtClean="0"/>
          </a:p>
          <a:p>
            <a:r>
              <a:rPr lang="en-CA" u="none" baseline="0" dirty="0" smtClean="0"/>
              <a:t>** This class is not the time to be teaching how to fill out/use the forms, but the forms can be shown **</a:t>
            </a:r>
            <a:endParaRPr lang="en-CA" u="none" dirty="0"/>
          </a:p>
        </p:txBody>
      </p:sp>
      <p:sp>
        <p:nvSpPr>
          <p:cNvPr id="4" name="Slide Number Placeholder 3"/>
          <p:cNvSpPr>
            <a:spLocks noGrp="1"/>
          </p:cNvSpPr>
          <p:nvPr>
            <p:ph type="sldNum" sz="quarter" idx="10"/>
          </p:nvPr>
        </p:nvSpPr>
        <p:spPr/>
        <p:txBody>
          <a:bodyPr/>
          <a:lstStyle/>
          <a:p>
            <a:fld id="{8DD7CF3D-1558-429C-8850-6634F24E1ACD}" type="slidenum">
              <a:rPr lang="en-CA" smtClean="0"/>
              <a:t>26</a:t>
            </a:fld>
            <a:endParaRPr lang="en-CA" dirty="0"/>
          </a:p>
        </p:txBody>
      </p:sp>
    </p:spTree>
    <p:extLst>
      <p:ext uri="{BB962C8B-B14F-4D97-AF65-F5344CB8AC3E}">
        <p14:creationId xmlns:p14="http://schemas.microsoft.com/office/powerpoint/2010/main" val="3196025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Some additional items</a:t>
            </a:r>
            <a:r>
              <a:rPr lang="en-CA" baseline="0" dirty="0" smtClean="0">
                <a:latin typeface="Arial" panose="020B0604020202020204" pitchFamily="34" charset="0"/>
                <a:cs typeface="Arial" panose="020B0604020202020204" pitchFamily="34" charset="0"/>
              </a:rPr>
              <a:t> may also be useful for some investigations. Add anything that is deemed appropriate.  There is not generally a preassemble “kit” as there is in a spill kit.  Kit here refers to the items gathered to complete a particular investigation.</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Cell</a:t>
            </a:r>
            <a:r>
              <a:rPr lang="en-CA" baseline="0" dirty="0" smtClean="0">
                <a:latin typeface="Arial" panose="020B0604020202020204" pitchFamily="34" charset="0"/>
                <a:cs typeface="Arial" panose="020B0604020202020204" pitchFamily="34" charset="0"/>
              </a:rPr>
              <a:t> phones are good readily available sources of a camera.  </a:t>
            </a:r>
            <a:r>
              <a:rPr lang="en-CA" b="1" baseline="0" dirty="0" smtClean="0">
                <a:latin typeface="Arial" panose="020B0604020202020204" pitchFamily="34" charset="0"/>
                <a:cs typeface="Arial" panose="020B0604020202020204" pitchFamily="34" charset="0"/>
              </a:rPr>
              <a:t>BE SURE YOU KNOW THE RULES AROUND THE TAKING OF PHOTOGRAPHS.</a:t>
            </a:r>
            <a:endParaRPr lang="en-CA" baseline="0" dirty="0" smtClean="0">
              <a:latin typeface="Arial" panose="020B0604020202020204" pitchFamily="34" charset="0"/>
              <a:cs typeface="Arial" panose="020B0604020202020204" pitchFamily="34" charset="0"/>
            </a:endParaRPr>
          </a:p>
          <a:p>
            <a:endParaRPr lang="en-CA" baseline="0" dirty="0" smtClean="0">
              <a:latin typeface="Arial" panose="020B0604020202020204" pitchFamily="34" charset="0"/>
              <a:cs typeface="Arial" panose="020B0604020202020204" pitchFamily="34" charset="0"/>
            </a:endParaRPr>
          </a:p>
          <a:p>
            <a:r>
              <a:rPr lang="en-CA" b="1" baseline="0" dirty="0" smtClean="0">
                <a:latin typeface="Arial" panose="020B0604020202020204" pitchFamily="34" charset="0"/>
                <a:cs typeface="Arial" panose="020B0604020202020204" pitchFamily="34" charset="0"/>
              </a:rPr>
              <a:t>If you are at the point where you require this “kit” then you might well also require the assistance of your safety consultant.</a:t>
            </a:r>
            <a:endParaRPr lang="en-CA" b="1" dirty="0"/>
          </a:p>
        </p:txBody>
      </p:sp>
      <p:sp>
        <p:nvSpPr>
          <p:cNvPr id="4" name="Slide Number Placeholder 3"/>
          <p:cNvSpPr>
            <a:spLocks noGrp="1"/>
          </p:cNvSpPr>
          <p:nvPr>
            <p:ph type="sldNum" sz="quarter" idx="10"/>
          </p:nvPr>
        </p:nvSpPr>
        <p:spPr/>
        <p:txBody>
          <a:bodyPr/>
          <a:lstStyle/>
          <a:p>
            <a:fld id="{8DD7CF3D-1558-429C-8850-6634F24E1ACD}" type="slidenum">
              <a:rPr lang="en-CA" smtClean="0"/>
              <a:t>27</a:t>
            </a:fld>
            <a:endParaRPr lang="en-CA" dirty="0"/>
          </a:p>
        </p:txBody>
      </p:sp>
    </p:spTree>
    <p:extLst>
      <p:ext uri="{BB962C8B-B14F-4D97-AF65-F5344CB8AC3E}">
        <p14:creationId xmlns:p14="http://schemas.microsoft.com/office/powerpoint/2010/main" val="3135606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Ask</a:t>
            </a:r>
            <a:r>
              <a:rPr lang="en-CA" dirty="0" smtClean="0"/>
              <a:t> if everyone knows</a:t>
            </a:r>
            <a:r>
              <a:rPr lang="en-CA" baseline="0" dirty="0" smtClean="0"/>
              <a:t> where to find their copy of the OH&amp;S legislation?  If not they should make a point after the class to find it.</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28</a:t>
            </a:fld>
            <a:endParaRPr lang="en-CA" dirty="0"/>
          </a:p>
        </p:txBody>
      </p:sp>
    </p:spTree>
    <p:extLst>
      <p:ext uri="{BB962C8B-B14F-4D97-AF65-F5344CB8AC3E}">
        <p14:creationId xmlns:p14="http://schemas.microsoft.com/office/powerpoint/2010/main" val="2519018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latin typeface="Arial" panose="020B0604020202020204" pitchFamily="34" charset="0"/>
                <a:cs typeface="Arial" panose="020B0604020202020204" pitchFamily="34" charset="0"/>
              </a:rPr>
              <a:t>This is a</a:t>
            </a:r>
            <a:r>
              <a:rPr lang="en-CA" sz="1100" baseline="0" dirty="0" smtClean="0">
                <a:latin typeface="Arial" panose="020B0604020202020204" pitchFamily="34" charset="0"/>
                <a:cs typeface="Arial" panose="020B0604020202020204" pitchFamily="34" charset="0"/>
              </a:rPr>
              <a:t> brief summary of the OH&amp;S requirements on reportable incidents and when investigation and review is required.  Reporting to the employer is a basic requirement.  In some cases reporting to the regulator, LRWS is also required.</a:t>
            </a:r>
            <a:endParaRPr lang="en-CA" sz="1100" dirty="0" smtClean="0">
              <a:latin typeface="Arial" panose="020B0604020202020204" pitchFamily="34" charset="0"/>
              <a:cs typeface="Arial" panose="020B0604020202020204" pitchFamily="34" charset="0"/>
            </a:endParaRPr>
          </a:p>
          <a:p>
            <a:endParaRPr lang="en-CA" sz="1100" dirty="0" smtClean="0">
              <a:latin typeface="Arial" panose="020B0604020202020204" pitchFamily="34" charset="0"/>
              <a:cs typeface="Arial" panose="020B0604020202020204" pitchFamily="34" charset="0"/>
            </a:endParaRPr>
          </a:p>
          <a:p>
            <a:r>
              <a:rPr lang="en-CA" sz="1100" dirty="0" smtClean="0">
                <a:latin typeface="Arial" panose="020B0604020202020204" pitchFamily="34" charset="0"/>
                <a:cs typeface="Arial" panose="020B0604020202020204" pitchFamily="34" charset="0"/>
              </a:rPr>
              <a:t>Ask them to look up a couple, such as 37, 81 and 470.  If they do not have legislation</a:t>
            </a:r>
            <a:r>
              <a:rPr lang="en-CA" sz="1100" baseline="0" dirty="0" smtClean="0">
                <a:latin typeface="Arial" panose="020B0604020202020204" pitchFamily="34" charset="0"/>
                <a:cs typeface="Arial" panose="020B0604020202020204" pitchFamily="34" charset="0"/>
              </a:rPr>
              <a:t> with them these have been included on pages 20 – 22 of the workbook.</a:t>
            </a:r>
            <a:endParaRPr lang="en-CA" sz="1100" dirty="0" smtClean="0">
              <a:latin typeface="Arial" panose="020B0604020202020204" pitchFamily="34" charset="0"/>
              <a:cs typeface="Arial" panose="020B0604020202020204" pitchFamily="34" charset="0"/>
            </a:endParaRPr>
          </a:p>
          <a:p>
            <a:endParaRPr lang="en-CA" sz="1100" dirty="0" smtClean="0">
              <a:latin typeface="Arial" panose="020B0604020202020204" pitchFamily="34" charset="0"/>
              <a:cs typeface="Arial" panose="020B0604020202020204" pitchFamily="34" charset="0"/>
            </a:endParaRPr>
          </a:p>
          <a:p>
            <a:r>
              <a:rPr lang="en-CA" sz="1100" dirty="0" smtClean="0">
                <a:latin typeface="Arial" panose="020B0604020202020204" pitchFamily="34" charset="0"/>
                <a:cs typeface="Arial" panose="020B0604020202020204" pitchFamily="34" charset="0"/>
              </a:rPr>
              <a:t>Of particular relevance might be: (Point this out but this is not the place to be teaching what is in each</a:t>
            </a:r>
            <a:r>
              <a:rPr lang="en-CA" sz="1100" baseline="0" dirty="0" smtClean="0">
                <a:latin typeface="Arial" panose="020B0604020202020204" pitchFamily="34" charset="0"/>
                <a:cs typeface="Arial" panose="020B0604020202020204" pitchFamily="34" charset="0"/>
              </a:rPr>
              <a:t> part of the legislation) </a:t>
            </a:r>
            <a:endParaRPr lang="en-CA" sz="1100" dirty="0" smtClean="0">
              <a:latin typeface="Arial" panose="020B0604020202020204" pitchFamily="34" charset="0"/>
              <a:cs typeface="Arial" panose="020B0604020202020204" pitchFamily="34" charset="0"/>
            </a:endParaRPr>
          </a:p>
          <a:p>
            <a:r>
              <a:rPr lang="en-CA" sz="1100" b="1" dirty="0" smtClean="0">
                <a:latin typeface="Arial" panose="020B0604020202020204" pitchFamily="34" charset="0"/>
                <a:cs typeface="Arial" panose="020B0604020202020204" pitchFamily="34" charset="0"/>
              </a:rPr>
              <a:t>Regulation 37: Violence</a:t>
            </a:r>
          </a:p>
          <a:p>
            <a:pPr marL="0" indent="0">
              <a:buNone/>
            </a:pPr>
            <a:r>
              <a:rPr lang="en-US" sz="1100" dirty="0" smtClean="0">
                <a:latin typeface="Arial" panose="020B0604020202020204" pitchFamily="34" charset="0"/>
                <a:cs typeface="Arial" panose="020B0604020202020204" pitchFamily="34" charset="0"/>
              </a:rPr>
              <a:t>(3) A policy statement required by subsection 14(1) of the Act must be in writing and must include:</a:t>
            </a:r>
            <a:endParaRPr lang="en-CA" sz="1100" dirty="0" smtClean="0">
              <a:latin typeface="Arial" panose="020B0604020202020204" pitchFamily="34" charset="0"/>
              <a:cs typeface="Arial" panose="020B0604020202020204" pitchFamily="34" charset="0"/>
            </a:endParaRPr>
          </a:p>
          <a:p>
            <a:pPr marL="400050" lvl="1" indent="0">
              <a:buNone/>
            </a:pPr>
            <a:r>
              <a:rPr lang="en-US" sz="1100" dirty="0" smtClean="0">
                <a:latin typeface="Arial" panose="020B0604020202020204" pitchFamily="34" charset="0"/>
                <a:cs typeface="Arial" panose="020B0604020202020204" pitchFamily="34" charset="0"/>
              </a:rPr>
              <a:t>(g) the procedure the employer will follow to document and investigate a violent incident reported pursuant to clause (f)</a:t>
            </a:r>
            <a:endParaRPr lang="en-CA" sz="1100" dirty="0" smtClean="0">
              <a:latin typeface="Arial" panose="020B0604020202020204" pitchFamily="34" charset="0"/>
              <a:cs typeface="Arial" panose="020B0604020202020204" pitchFamily="34" charset="0"/>
            </a:endParaRPr>
          </a:p>
          <a:p>
            <a:endParaRPr lang="en-CA" sz="1100" dirty="0" smtClean="0">
              <a:latin typeface="Arial" panose="020B0604020202020204" pitchFamily="34" charset="0"/>
              <a:cs typeface="Arial" panose="020B0604020202020204" pitchFamily="34" charset="0"/>
            </a:endParaRPr>
          </a:p>
          <a:p>
            <a:r>
              <a:rPr lang="en-CA" sz="1100" b="1" dirty="0" smtClean="0">
                <a:latin typeface="Arial" panose="020B0604020202020204" pitchFamily="34" charset="0"/>
                <a:cs typeface="Arial" panose="020B0604020202020204" pitchFamily="34" charset="0"/>
              </a:rPr>
              <a:t>Regulation 81: Musculoskeletal injuries</a:t>
            </a:r>
          </a:p>
          <a:p>
            <a:pPr marL="0" indent="0">
              <a:buNone/>
            </a:pPr>
            <a:r>
              <a:rPr lang="en-US" sz="1100" dirty="0" smtClean="0">
                <a:latin typeface="Arial" panose="020B0604020202020204" pitchFamily="34" charset="0"/>
                <a:cs typeface="Arial" panose="020B0604020202020204" pitchFamily="34" charset="0"/>
              </a:rPr>
              <a:t>(2) An employer or contractor, in consultation with the committee, shall regularly review the activities at the place of employment that may cause or aggravate musculoskeletal injuries.</a:t>
            </a:r>
          </a:p>
          <a:p>
            <a:pPr marL="0" indent="0">
              <a:buNone/>
            </a:pPr>
            <a:endParaRPr lang="en-US" sz="1100" dirty="0" smtClean="0">
              <a:latin typeface="Arial" panose="020B0604020202020204" pitchFamily="34" charset="0"/>
              <a:cs typeface="Arial" panose="020B0604020202020204" pitchFamily="34" charset="0"/>
            </a:endParaRPr>
          </a:p>
          <a:p>
            <a:pPr marL="0" indent="0">
              <a:buNone/>
            </a:pPr>
            <a:r>
              <a:rPr lang="en-CA" sz="1100" dirty="0" smtClean="0">
                <a:latin typeface="Arial" panose="020B0604020202020204" pitchFamily="34" charset="0"/>
                <a:cs typeface="Arial" panose="020B0604020202020204" pitchFamily="34" charset="0"/>
              </a:rPr>
              <a:t>(5) Where a worker has symptoms of musculoskeletal injury, an employer or contractor shall:</a:t>
            </a:r>
          </a:p>
          <a:p>
            <a:pPr marL="400050" lvl="1" indent="0">
              <a:buNone/>
            </a:pPr>
            <a:r>
              <a:rPr lang="en-CA" sz="1100" dirty="0" smtClean="0">
                <a:latin typeface="Arial" panose="020B0604020202020204" pitchFamily="34" charset="0"/>
                <a:cs typeface="Arial" panose="020B0604020202020204" pitchFamily="34" charset="0"/>
              </a:rPr>
              <a:t>(b) promptly review the activities of that worker and of other workers doing similar tasks to identify any cause of the symptoms and to take corrective measures to avoid further injuries</a:t>
            </a:r>
          </a:p>
          <a:p>
            <a:endParaRPr lang="en-CA" sz="1100" dirty="0" smtClean="0">
              <a:latin typeface="Arial" panose="020B0604020202020204" pitchFamily="34" charset="0"/>
              <a:cs typeface="Arial" panose="020B0604020202020204" pitchFamily="34" charset="0"/>
            </a:endParaRPr>
          </a:p>
          <a:p>
            <a:r>
              <a:rPr lang="en-CA" sz="1100" b="1" dirty="0" smtClean="0">
                <a:latin typeface="Arial" panose="020B0604020202020204" pitchFamily="34" charset="0"/>
                <a:cs typeface="Arial" panose="020B0604020202020204" pitchFamily="34" charset="0"/>
              </a:rPr>
              <a:t>Regulation 470: Patient moving and handling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(4) An employer, in consultation with the committee, shall review all injuries resulting from lifting, holding, turning or transferring patients, residents or clients to determine the causes of the injuries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29</a:t>
            </a:fld>
            <a:endParaRPr lang="en-CA" dirty="0"/>
          </a:p>
        </p:txBody>
      </p:sp>
    </p:spTree>
    <p:extLst>
      <p:ext uri="{BB962C8B-B14F-4D97-AF65-F5344CB8AC3E}">
        <p14:creationId xmlns:p14="http://schemas.microsoft.com/office/powerpoint/2010/main" val="100907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Incident reporting in health care involves worker</a:t>
            </a:r>
            <a:r>
              <a:rPr lang="en-CA" baseline="0" dirty="0" smtClean="0">
                <a:latin typeface="Arial" panose="020B0604020202020204" pitchFamily="34" charset="0"/>
                <a:cs typeface="Arial" panose="020B0604020202020204" pitchFamily="34" charset="0"/>
              </a:rPr>
              <a:t> incidents as well as patient/client/resident incidents.  Each have their own set of legislation, rules, forms and paperwork.  The objective of each is to get to the root cause of the incident and take steps to prevent reoccurrence. The session today is primarily is about worker incidents. The processes used parallel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panose="020B0604020202020204" pitchFamily="34" charset="0"/>
              <a:cs typeface="Arial" panose="020B0604020202020204" pitchFamily="34" charset="0"/>
            </a:endParaRPr>
          </a:p>
          <a:p>
            <a:endParaRPr lang="en-CA" sz="1200" dirty="0"/>
          </a:p>
        </p:txBody>
      </p:sp>
      <p:sp>
        <p:nvSpPr>
          <p:cNvPr id="4" name="Slide Number Placeholder 3"/>
          <p:cNvSpPr>
            <a:spLocks noGrp="1"/>
          </p:cNvSpPr>
          <p:nvPr>
            <p:ph type="sldNum" sz="quarter" idx="10"/>
          </p:nvPr>
        </p:nvSpPr>
        <p:spPr/>
        <p:txBody>
          <a:bodyPr/>
          <a:lstStyle/>
          <a:p>
            <a:fld id="{8DD7CF3D-1558-429C-8850-6634F24E1ACD}" type="slidenum">
              <a:rPr lang="en-CA" smtClean="0"/>
              <a:t>3</a:t>
            </a:fld>
            <a:endParaRPr lang="en-CA" dirty="0"/>
          </a:p>
        </p:txBody>
      </p:sp>
    </p:spTree>
    <p:extLst>
      <p:ext uri="{BB962C8B-B14F-4D97-AF65-F5344CB8AC3E}">
        <p14:creationId xmlns:p14="http://schemas.microsoft.com/office/powerpoint/2010/main" val="3452619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In the investigation of this incident</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working groups will be used.  Participants</a:t>
            </a:r>
            <a:r>
              <a:rPr lang="en-CA" sz="1200" b="1" kern="1200" baseline="0" dirty="0" smtClean="0">
                <a:solidFill>
                  <a:schemeClr val="tx1"/>
                </a:solidFill>
                <a:effectLst/>
                <a:latin typeface="+mn-lt"/>
                <a:ea typeface="+mn-ea"/>
                <a:cs typeface="+mn-cs"/>
              </a:rPr>
              <a:t> should refer to the incident scenario.  At this point the scenario will be reviewed paragraph by paragraph by reading and analyzing (underline, **. Highlight) information that could be useful during the investigation.</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Introduce this as an incident</a:t>
            </a:r>
            <a:r>
              <a:rPr lang="en-CA" sz="1200" b="1" kern="1200" baseline="0" dirty="0" smtClean="0">
                <a:solidFill>
                  <a:schemeClr val="tx1"/>
                </a:solidFill>
                <a:effectLst/>
                <a:latin typeface="+mn-lt"/>
                <a:ea typeface="+mn-ea"/>
                <a:cs typeface="+mn-cs"/>
              </a:rPr>
              <a:t> where a worker is injured while moving a resident from bed to chair.  </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Sleeping Inn Care Home Incident Scenario</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All names and details, while possibly representative of some real work situations, have been fabricated for the purposes of this training session.</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Sleeping Inn Care Home is an 85 bed level 3 and 4 care facility.  The single story (plus basement) building was constructed in 1969.  There is also a small 6 bed locked down unit.  All residents have a private room and their own washroom.  Bath facilities are located on each of the 4 wings.  A central dining room is used by all the general population of residents.  This room is also used as a space for crafts, activities and entertainment.  Residents are able to enjoy the outdoor gardens, gazebo and seating areas.  Financial constraints have allowed for the purchase of some new equipment but only essential work has been done to the structure of the building.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On any given day there is 3 care staff absent mostly due to illness, vacation or WCB claims.  In addition there is a higher than expected rate of staff turnover.  Many workers move between health care facilities in the area.  Recruitment and hiring efforts are ongoing.  Orientation is held the 2</a:t>
            </a:r>
            <a:r>
              <a:rPr lang="en-CA" sz="1200" kern="1200" baseline="30000" dirty="0" smtClean="0">
                <a:solidFill>
                  <a:schemeClr val="tx1"/>
                </a:solidFill>
                <a:effectLst/>
                <a:latin typeface="+mn-lt"/>
                <a:ea typeface="+mn-ea"/>
                <a:cs typeface="+mn-cs"/>
              </a:rPr>
              <a:t>nd</a:t>
            </a:r>
            <a:r>
              <a:rPr lang="en-CA" sz="1200" kern="1200" dirty="0" smtClean="0">
                <a:solidFill>
                  <a:schemeClr val="tx1"/>
                </a:solidFill>
                <a:effectLst/>
                <a:latin typeface="+mn-lt"/>
                <a:ea typeface="+mn-ea"/>
                <a:cs typeface="+mn-cs"/>
              </a:rPr>
              <a:t> full week of each month.  It consists of 1 day general orientation, followed by 1 day of TLR.  New workers then are sent to their respective work units for specific orientation.   Current workers are randomly assigned as mentors for new staff.  Many staff don’t like to be mentors as they feel it slows them down and the new staff often ask too many questions.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Sleeping Inn Care Home’s injury frequency rate (# of workers /100 who are injured) is above that of the industry in general.  Most injured workers are those who are directly involved in resident care and have shoulder, back and hand injuries resulting from “bodily reactions and exertion” or “contact with objects and equipment”, according to the WCB statistics.</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The Incident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On a Friday day shift, two Sleeping Inn Care Home workers, Melissa and Sara, were assigned care for 86 year old Mary P as well as several other residents.  Breakfast was at 8:00 am and all residents needed to be in the dining room by then.  At 7:40 in the morning they were about to move Mary from her bed to the wheelchair.  The task required 2 staff members and a total lift which was available in the home.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Melissa had 22 years of experience; Sara only started one week ago and had just completed her 30 week Continuing Care Assistant training program at the local community college.  Sara remembered her TLR training and asked Melissa if this was the proper sling to use.  Sara impatiently replied that the correct sling was not available, so they always just used whatever sling they had.  In this case it was a hygiene sling.  Melissa never seemed pleased to answer questions, usually saying that “it’s the way we do it here” or “I always do it this way”.  They were in such a hurry to get their work done that Sara hadn’t had time to do her assessments before starting the lift.  She didn’t dare mention this to Melissa.  As they began getting Mary out of bed Sara was wondering if she should just stop asking questions.  While raising Mary the lift the boom gave a sudden jerk when the sling was just a few inches off the bed.  Mary slipped through the bottom of the sling. Sara attempted to catch her.  Fortunately Mary landed on the bed and was not injured.</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While lunging for the resident Sara felt a sharp and painful twinge in her back. During this event, the scatter mat slid along the floor causing Sara to lose her balance and slip right out of the sandals she was wearing.  Sara fell to the floor, striking her head on the corner of Mary’s dresser on the way down.</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Resident Care Coordinator (RCC) was immediately summoned to the room.  Sara was complaining of being dizzy.  She had a nasty goose egg forming on her head where it had connected with the dresser and the shooting pain in her back made it difficult to get up off the floor.  The RCC thought it best to send her to the local emergency room.  Mary was safely transported (a little bit late) to the dining room for breakfast.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This was the first time that the RCC had needed to do an incident investigation since the announcement of the new investigation requirements at the management meeting last month.  She knew that the OHC co-chair had taken OHC Level II training.  She was pretty sure that was about investigations so she asked him if he had some time the following week to help her with the investigation and show her what she was supposed to do.  He agreed to help but reminded her that it should be started immediately and not left until after the weekend.</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r>
              <a:rPr lang="en-CA" dirty="0" smtClean="0"/>
              <a:t>Note here is that sharp end and blunt end.</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30</a:t>
            </a:fld>
            <a:endParaRPr lang="en-CA" dirty="0"/>
          </a:p>
        </p:txBody>
      </p:sp>
    </p:spTree>
    <p:extLst>
      <p:ext uri="{BB962C8B-B14F-4D97-AF65-F5344CB8AC3E}">
        <p14:creationId xmlns:p14="http://schemas.microsoft.com/office/powerpoint/2010/main" val="351777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b="1" dirty="0" smtClean="0"/>
              <a:t>Facilitators note:</a:t>
            </a:r>
          </a:p>
          <a:p>
            <a:r>
              <a:rPr lang="en-CA" sz="1300" b="1" dirty="0" smtClean="0"/>
              <a:t>Throughout this session there will be material/principles taught and then the participants will flip to the back of the book to apply those principles.  At the end of the session</a:t>
            </a:r>
            <a:r>
              <a:rPr lang="en-CA" sz="1300" b="1" baseline="0" dirty="0" smtClean="0"/>
              <a:t> they will have pages 23-29 as a completed investigation process.</a:t>
            </a:r>
          </a:p>
          <a:p>
            <a:endParaRPr lang="en-CA" dirty="0" smtClean="0"/>
          </a:p>
          <a:p>
            <a:r>
              <a:rPr lang="en-CA" dirty="0" smtClean="0"/>
              <a:t>Participant should turn to page 23. I quickly lead them through this as a large group</a:t>
            </a:r>
            <a:r>
              <a:rPr lang="en-CA" baseline="0" dirty="0" smtClean="0"/>
              <a:t> </a:t>
            </a:r>
            <a:r>
              <a:rPr lang="en-CA" dirty="0" smtClean="0"/>
              <a:t>and point out the legislation.</a:t>
            </a:r>
          </a:p>
          <a:p>
            <a:endParaRPr lang="en-CA"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smtClean="0"/>
              <a:t>Yes. </a:t>
            </a:r>
            <a:r>
              <a:rPr lang="en-CA" baseline="0" dirty="0" smtClean="0"/>
              <a:t>This was a failure of a crane or hoist (therefore Dangerous Occurrence 9(1)(b) applies) – workbook page 20</a:t>
            </a:r>
          </a:p>
          <a:p>
            <a:pPr marL="228600" indent="-228600">
              <a:buFont typeface="+mj-lt"/>
              <a:buAutoNum type="arabicPeriod"/>
            </a:pPr>
            <a:r>
              <a:rPr lang="en-CA" baseline="0" dirty="0" smtClean="0"/>
              <a:t>As per Dangerous Occurrence 9(3) – workbook page 21</a:t>
            </a:r>
          </a:p>
          <a:p>
            <a:pPr marL="228600" indent="-228600">
              <a:buFont typeface="+mj-lt"/>
              <a:buAutoNum type="arabicPeriod"/>
            </a:pPr>
            <a:r>
              <a:rPr lang="en-CA" baseline="0" dirty="0" smtClean="0"/>
              <a:t>Yes, it must be investigated, as per 31 – workbook page 21</a:t>
            </a:r>
          </a:p>
          <a:p>
            <a:pPr marL="228600" indent="-228600">
              <a:buFont typeface="+mj-lt"/>
              <a:buAutoNum type="arabicPeriod"/>
            </a:pPr>
            <a:r>
              <a:rPr lang="en-CA" baseline="0" dirty="0" smtClean="0"/>
              <a:t>As per 31(2) – workbook page 21</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31</a:t>
            </a:fld>
            <a:endParaRPr lang="en-CA" dirty="0"/>
          </a:p>
        </p:txBody>
      </p:sp>
    </p:spTree>
    <p:extLst>
      <p:ext uri="{BB962C8B-B14F-4D97-AF65-F5344CB8AC3E}">
        <p14:creationId xmlns:p14="http://schemas.microsoft.com/office/powerpoint/2010/main" val="3961554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we’re going to look at some investigation techniques.</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32</a:t>
            </a:fld>
            <a:endParaRPr lang="en-CA" dirty="0"/>
          </a:p>
        </p:txBody>
      </p:sp>
    </p:spTree>
    <p:extLst>
      <p:ext uri="{BB962C8B-B14F-4D97-AF65-F5344CB8AC3E}">
        <p14:creationId xmlns:p14="http://schemas.microsoft.com/office/powerpoint/2010/main" val="2712046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Industrial Safety pioneer </a:t>
            </a:r>
            <a:r>
              <a:rPr lang="en-CA" sz="1200" i="1" dirty="0" smtClean="0">
                <a:latin typeface="Arial" panose="020B0604020202020204" pitchFamily="34" charset="0"/>
                <a:cs typeface="Arial" panose="020B0604020202020204" pitchFamily="34" charset="0"/>
              </a:rPr>
              <a:t>W.H. Heinrich put forth the Domino Theory. </a:t>
            </a:r>
            <a:r>
              <a:rPr lang="en-CA" sz="1200" i="0" dirty="0" smtClean="0">
                <a:latin typeface="Arial" panose="020B0604020202020204" pitchFamily="34" charset="0"/>
                <a:cs typeface="Arial" panose="020B0604020202020204" pitchFamily="34" charset="0"/>
              </a:rPr>
              <a:t> As per the slide.</a:t>
            </a:r>
            <a:endParaRPr lang="en-CA" dirty="0" smtClean="0"/>
          </a:p>
          <a:p>
            <a:endParaRPr lang="en-CA" dirty="0" smtClean="0"/>
          </a:p>
          <a:p>
            <a:r>
              <a:rPr lang="en-CA" dirty="0" smtClean="0"/>
              <a:t>Again – NOT</a:t>
            </a:r>
            <a:r>
              <a:rPr lang="en-CA" baseline="0" dirty="0" smtClean="0"/>
              <a:t> blaming or accusing the worker for performing an unsafe act!</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33</a:t>
            </a:fld>
            <a:endParaRPr lang="en-CA" dirty="0"/>
          </a:p>
        </p:txBody>
      </p:sp>
    </p:spTree>
    <p:extLst>
      <p:ext uri="{BB962C8B-B14F-4D97-AF65-F5344CB8AC3E}">
        <p14:creationId xmlns:p14="http://schemas.microsoft.com/office/powerpoint/2010/main" val="3578710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What is investigated and to what depth an investigation will go depends on a number of factors:</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Internal workplace policies – which must meet or exceed legislated requirements</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employer and the OHC can decide on the investigation parameters. An OHO may also request further investigation of matters.</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Risk analysis:</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How many workers could be affected by a repeat similar occurrence? </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Is this incident part of a trend? </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What would the risk be to the organization and the personal impact on worker’s lives of not getting to the root of the issue and preventing further occurrences?</a:t>
            </a:r>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34</a:t>
            </a:fld>
            <a:endParaRPr lang="en-CA" dirty="0"/>
          </a:p>
        </p:txBody>
      </p:sp>
    </p:spTree>
    <p:extLst>
      <p:ext uri="{BB962C8B-B14F-4D97-AF65-F5344CB8AC3E}">
        <p14:creationId xmlns:p14="http://schemas.microsoft.com/office/powerpoint/2010/main" val="2554306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mn-lt"/>
              </a:rPr>
              <a:t>To make this work:</a:t>
            </a:r>
          </a:p>
          <a:p>
            <a:pPr marL="174056" indent="-174056">
              <a:buFont typeface="Arial" panose="020B0604020202020204" pitchFamily="34" charset="0"/>
              <a:buChar char="•"/>
            </a:pPr>
            <a:r>
              <a:rPr lang="en-US" altLang="en-US" dirty="0">
                <a:latin typeface="+mn-lt"/>
                <a:cs typeface="Arial" panose="020B0604020202020204" pitchFamily="34" charset="0"/>
              </a:rPr>
              <a:t>Have a procedure</a:t>
            </a:r>
          </a:p>
          <a:p>
            <a:pPr marL="174056" indent="-174056">
              <a:buFont typeface="Arial" panose="020B0604020202020204" pitchFamily="34" charset="0"/>
              <a:buChar char="•"/>
            </a:pPr>
            <a:r>
              <a:rPr lang="en-US" altLang="en-US" dirty="0">
                <a:latin typeface="+mn-lt"/>
                <a:cs typeface="Arial" panose="020B0604020202020204" pitchFamily="34" charset="0"/>
              </a:rPr>
              <a:t>System focused – not individual performance</a:t>
            </a:r>
          </a:p>
          <a:p>
            <a:pPr marL="174056" indent="-174056">
              <a:buFont typeface="Arial" panose="020B0604020202020204" pitchFamily="34" charset="0"/>
              <a:buChar char="•"/>
            </a:pPr>
            <a:r>
              <a:rPr lang="en-US" altLang="en-US" dirty="0">
                <a:latin typeface="+mn-lt"/>
                <a:cs typeface="Arial" panose="020B0604020202020204" pitchFamily="34" charset="0"/>
              </a:rPr>
              <a:t>Fair, thorough, efficient, timely</a:t>
            </a:r>
          </a:p>
          <a:p>
            <a:pPr marL="174056" indent="-174056">
              <a:buFont typeface="Arial" panose="020B0604020202020204" pitchFamily="34" charset="0"/>
              <a:buChar char="•"/>
            </a:pPr>
            <a:r>
              <a:rPr lang="en-US" altLang="en-US" dirty="0" smtClean="0">
                <a:latin typeface="+mn-lt"/>
                <a:cs typeface="Arial" panose="020B0604020202020204" pitchFamily="34" charset="0"/>
              </a:rPr>
              <a:t>Focus </a:t>
            </a:r>
            <a:r>
              <a:rPr lang="en-US" altLang="en-US" dirty="0">
                <a:latin typeface="+mn-lt"/>
                <a:cs typeface="Arial" panose="020B0604020202020204" pitchFamily="34" charset="0"/>
              </a:rPr>
              <a:t>on problem solving</a:t>
            </a:r>
          </a:p>
          <a:p>
            <a:pPr marL="174056" indent="-174056">
              <a:buFont typeface="Arial" panose="020B0604020202020204" pitchFamily="34" charset="0"/>
              <a:buChar char="•"/>
            </a:pPr>
            <a:r>
              <a:rPr lang="en-US" altLang="en-US" dirty="0" smtClean="0">
                <a:latin typeface="+mn-lt"/>
                <a:cs typeface="Arial" panose="020B0604020202020204" pitchFamily="34" charset="0"/>
              </a:rPr>
              <a:t>Include </a:t>
            </a:r>
            <a:r>
              <a:rPr lang="en-US" altLang="en-US" dirty="0">
                <a:latin typeface="+mn-lt"/>
                <a:cs typeface="Arial" panose="020B0604020202020204" pitchFamily="34" charset="0"/>
              </a:rPr>
              <a:t>recommendations</a:t>
            </a:r>
          </a:p>
          <a:p>
            <a:pPr marL="174056" indent="-174056">
              <a:buFont typeface="Arial" panose="020B0604020202020204" pitchFamily="34" charset="0"/>
              <a:buChar char="•"/>
            </a:pPr>
            <a:r>
              <a:rPr lang="en-US" altLang="en-US" dirty="0" smtClean="0">
                <a:latin typeface="+mn-lt"/>
                <a:cs typeface="Arial" panose="020B0604020202020204" pitchFamily="34" charset="0"/>
              </a:rPr>
              <a:t>Communicate </a:t>
            </a:r>
            <a:r>
              <a:rPr lang="en-US" altLang="en-US" dirty="0">
                <a:latin typeface="+mn-lt"/>
                <a:cs typeface="Arial" panose="020B0604020202020204" pitchFamily="34" charset="0"/>
              </a:rPr>
              <a:t>key findings</a:t>
            </a:r>
          </a:p>
          <a:p>
            <a:pPr marL="174056" indent="-174056">
              <a:buFont typeface="Arial" panose="020B0604020202020204" pitchFamily="34" charset="0"/>
              <a:buChar char="•"/>
            </a:pPr>
            <a:r>
              <a:rPr lang="en-US" altLang="en-US" dirty="0" smtClean="0">
                <a:latin typeface="+mn-lt"/>
                <a:cs typeface="Arial" panose="020B0604020202020204" pitchFamily="34" charset="0"/>
              </a:rPr>
              <a:t>Follow </a:t>
            </a:r>
            <a:r>
              <a:rPr lang="en-US" altLang="en-US" dirty="0">
                <a:latin typeface="+mn-lt"/>
                <a:cs typeface="Arial" panose="020B0604020202020204" pitchFamily="34" charset="0"/>
              </a:rPr>
              <a:t>up</a:t>
            </a:r>
          </a:p>
          <a:p>
            <a:pPr marL="174056" indent="-17405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35</a:t>
            </a:fld>
            <a:endParaRPr lang="en-CA" dirty="0"/>
          </a:p>
        </p:txBody>
      </p:sp>
    </p:spTree>
    <p:extLst>
      <p:ext uri="{BB962C8B-B14F-4D97-AF65-F5344CB8AC3E}">
        <p14:creationId xmlns:p14="http://schemas.microsoft.com/office/powerpoint/2010/main" val="1645260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will be following along with this visual summary as we proceed with the investigation today.  Right now an incident has happened.  You can use this as a reference when you do investigations</a:t>
            </a:r>
            <a:r>
              <a:rPr lang="en-CA" baseline="0" dirty="0" smtClean="0"/>
              <a:t> in your workplace.  You can also use the pages at the back of your workbook that you will complete today as a workplace reference.</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36</a:t>
            </a:fld>
            <a:endParaRPr lang="en-CA" dirty="0"/>
          </a:p>
        </p:txBody>
      </p:sp>
    </p:spTree>
    <p:extLst>
      <p:ext uri="{BB962C8B-B14F-4D97-AF65-F5344CB8AC3E}">
        <p14:creationId xmlns:p14="http://schemas.microsoft.com/office/powerpoint/2010/main" val="827093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Slide Image Placeholder 1"/>
          <p:cNvSpPr>
            <a:spLocks noGrp="1" noRot="1" noChangeAspect="1"/>
          </p:cNvSpPr>
          <p:nvPr>
            <p:ph type="sldImg"/>
          </p:nvPr>
        </p:nvSpPr>
        <p:spPr bwMode="auto">
          <a:noFill/>
          <a:ln>
            <a:solidFill>
              <a:srgbClr val="000000"/>
            </a:solidFill>
            <a:miter lim="800000"/>
            <a:headEnd/>
            <a:tailEnd/>
          </a:ln>
        </p:spPr>
      </p:sp>
      <p:sp>
        <p:nvSpPr>
          <p:cNvPr id="451586" name="Notes Placeholder 2"/>
          <p:cNvSpPr>
            <a:spLocks noGrp="1"/>
          </p:cNvSpPr>
          <p:nvPr>
            <p:ph type="body" idx="1"/>
          </p:nvPr>
        </p:nvSpPr>
        <p:spPr>
          <a:noFill/>
          <a:ln/>
        </p:spPr>
        <p:txBody>
          <a:bodyPr/>
          <a:lstStyle/>
          <a:p>
            <a:pPr defTabSz="928299">
              <a:defRPr/>
            </a:pPr>
            <a:r>
              <a:rPr lang="en-CA" sz="1100" b="1" dirty="0" smtClean="0">
                <a:latin typeface="Arial" panose="020B0604020202020204" pitchFamily="34" charset="0"/>
                <a:cs typeface="Arial" panose="020B0604020202020204" pitchFamily="34" charset="0"/>
              </a:rPr>
              <a:t>WORKBOOK PAGE 37</a:t>
            </a:r>
          </a:p>
          <a:p>
            <a:endParaRPr lang="en-US" sz="1100" b="0" dirty="0" smtClean="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Question to the group:  </a:t>
            </a:r>
            <a:r>
              <a:rPr lang="en-US" sz="1100" b="0" dirty="0" smtClean="0">
                <a:latin typeface="Arial" panose="020B0604020202020204" pitchFamily="34" charset="0"/>
                <a:cs typeface="Arial" panose="020B0604020202020204" pitchFamily="34" charset="0"/>
              </a:rPr>
              <a:t>What happens when you pull a dandelion and you don’t get all of the root?  </a:t>
            </a:r>
          </a:p>
          <a:p>
            <a:r>
              <a:rPr lang="en-US" sz="1100" b="1" dirty="0" smtClean="0">
                <a:latin typeface="Arial" panose="020B0604020202020204" pitchFamily="34" charset="0"/>
                <a:cs typeface="Arial" panose="020B0604020202020204" pitchFamily="34" charset="0"/>
              </a:rPr>
              <a:t>Answer</a:t>
            </a:r>
            <a:r>
              <a:rPr lang="en-US" sz="1100" b="0" dirty="0" smtClean="0">
                <a:latin typeface="Arial" panose="020B0604020202020204" pitchFamily="34" charset="0"/>
                <a:cs typeface="Arial" panose="020B0604020202020204" pitchFamily="34" charset="0"/>
              </a:rPr>
              <a:t> is of course that it will grow back again.  You can pinch off the flowers</a:t>
            </a:r>
            <a:r>
              <a:rPr lang="en-US" sz="1100" b="0" baseline="0" dirty="0" smtClean="0">
                <a:latin typeface="Arial" panose="020B0604020202020204" pitchFamily="34" charset="0"/>
                <a:cs typeface="Arial" panose="020B0604020202020204" pitchFamily="34" charset="0"/>
              </a:rPr>
              <a:t> or leaves but it will come back again.  This is the principle of finding and eliminating the root cause of an incident.</a:t>
            </a:r>
            <a:endParaRPr lang="en-US" sz="1100" b="0" dirty="0" smtClean="0">
              <a:latin typeface="Arial" panose="020B0604020202020204" pitchFamily="34" charset="0"/>
              <a:cs typeface="Arial" panose="020B0604020202020204" pitchFamily="34" charset="0"/>
            </a:endParaRPr>
          </a:p>
          <a:p>
            <a:endParaRPr lang="en-US" sz="1100"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anose="020B0604020202020204" pitchFamily="34" charset="0"/>
                <a:cs typeface="Arial" panose="020B0604020202020204" pitchFamily="34" charset="0"/>
              </a:rPr>
              <a:t>If the real cause of the problem is not identified then one is merely addressing the symptoms and the problem will continue to exist. </a:t>
            </a:r>
            <a:r>
              <a:rPr lang="en-US" sz="1100" b="1" dirty="0" smtClean="0">
                <a:latin typeface="Arial" panose="020B0604020202020204" pitchFamily="34" charset="0"/>
                <a:cs typeface="Arial" panose="020B0604020202020204" pitchFamily="34" charset="0"/>
              </a:rPr>
              <a:t>When identifying the root cause ask if this cause was eliminated</a:t>
            </a:r>
            <a:r>
              <a:rPr lang="en-US" sz="1100" b="0" dirty="0" smtClean="0">
                <a:latin typeface="Arial" panose="020B0604020202020204" pitchFamily="34" charset="0"/>
                <a:cs typeface="Arial" panose="020B0604020202020204" pitchFamily="34" charset="0"/>
              </a:rPr>
              <a:t>, would it have either prevented the incident  or reduced its severity.   If yes – You have identified a root cause.</a:t>
            </a:r>
          </a:p>
          <a:p>
            <a:endParaRPr lang="en-US" sz="1100" b="0" dirty="0" smtClean="0">
              <a:latin typeface="Arial" panose="020B0604020202020204" pitchFamily="34" charset="0"/>
              <a:cs typeface="Arial" panose="020B0604020202020204" pitchFamily="34" charset="0"/>
            </a:endParaRPr>
          </a:p>
          <a:p>
            <a:r>
              <a:rPr lang="en-US" sz="1100" b="0" dirty="0" smtClean="0">
                <a:latin typeface="Arial" panose="020B0604020202020204" pitchFamily="34" charset="0"/>
                <a:cs typeface="Arial" panose="020B0604020202020204" pitchFamily="34" charset="0"/>
              </a:rPr>
              <a:t>Review</a:t>
            </a:r>
            <a:r>
              <a:rPr lang="en-US" sz="1100" b="0" baseline="0" dirty="0" smtClean="0">
                <a:latin typeface="Arial" panose="020B0604020202020204" pitchFamily="34" charset="0"/>
                <a:cs typeface="Arial" panose="020B0604020202020204" pitchFamily="34" charset="0"/>
              </a:rPr>
              <a:t> some of the direct, indirect and root cause possibilities from the diagram.</a:t>
            </a:r>
            <a:endParaRPr lang="en-US" sz="1100" b="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BD9989E0-11B0-4ADA-B2D0-0B3159294C4E}" type="slidenum">
              <a:rPr lang="en-CA" smtClean="0"/>
              <a:t>37</a:t>
            </a:fld>
            <a:endParaRPr lang="en-CA"/>
          </a:p>
        </p:txBody>
      </p:sp>
    </p:spTree>
    <p:extLst>
      <p:ext uri="{BB962C8B-B14F-4D97-AF65-F5344CB8AC3E}">
        <p14:creationId xmlns:p14="http://schemas.microsoft.com/office/powerpoint/2010/main" val="3814296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This is the same process that is used for all incidents, including near misses.  There does not have to be an injury to use it.</a:t>
            </a:r>
            <a:r>
              <a:rPr lang="en-CA" baseline="0" dirty="0" smtClean="0">
                <a:latin typeface="Arial" panose="020B0604020202020204" pitchFamily="34" charset="0"/>
                <a:cs typeface="Arial" panose="020B0604020202020204" pitchFamily="34" charset="0"/>
              </a:rPr>
              <a:t>  It just so happens that in this situation there has been an injury.</a:t>
            </a:r>
          </a:p>
          <a:p>
            <a:endParaRPr lang="en-CA" baseline="0" dirty="0" smtClean="0">
              <a:latin typeface="Arial" panose="020B0604020202020204" pitchFamily="34" charset="0"/>
              <a:cs typeface="Arial" panose="020B0604020202020204" pitchFamily="34" charset="0"/>
            </a:endParaRPr>
          </a:p>
          <a:p>
            <a:r>
              <a:rPr lang="en-CA" baseline="0" dirty="0" smtClean="0">
                <a:latin typeface="Arial" panose="020B0604020202020204" pitchFamily="34" charset="0"/>
                <a:cs typeface="Arial" panose="020B0604020202020204" pitchFamily="34" charset="0"/>
              </a:rPr>
              <a:t>The incident referred to will be the one read for the previous exercise.</a:t>
            </a:r>
          </a:p>
          <a:p>
            <a:endParaRPr lang="en-CA" baseline="0" dirty="0" smtClean="0">
              <a:latin typeface="Arial" panose="020B0604020202020204" pitchFamily="34" charset="0"/>
              <a:cs typeface="Arial" panose="020B0604020202020204" pitchFamily="34" charset="0"/>
            </a:endParaRPr>
          </a:p>
          <a:p>
            <a:endParaRPr lang="en-CA" baseline="0" dirty="0" smtClean="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38</a:t>
            </a:fld>
            <a:endParaRPr lang="en-CA" dirty="0"/>
          </a:p>
        </p:txBody>
      </p:sp>
    </p:spTree>
    <p:extLst>
      <p:ext uri="{BB962C8B-B14F-4D97-AF65-F5344CB8AC3E}">
        <p14:creationId xmlns:p14="http://schemas.microsoft.com/office/powerpoint/2010/main" val="2790504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When an incident occurs</a:t>
            </a:r>
            <a:r>
              <a:rPr lang="en-CA" baseline="0" dirty="0" smtClean="0">
                <a:latin typeface="Arial" panose="020B0604020202020204" pitchFamily="34" charset="0"/>
                <a:cs typeface="Arial" panose="020B0604020202020204" pitchFamily="34" charset="0"/>
              </a:rPr>
              <a:t> all staff should be trained in response such as: </a:t>
            </a:r>
          </a:p>
          <a:p>
            <a:pPr marL="171450" indent="-171450">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making the scene safe, </a:t>
            </a:r>
          </a:p>
          <a:p>
            <a:pPr marL="171450" indent="-171450">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providing aid to the victim, </a:t>
            </a:r>
          </a:p>
          <a:p>
            <a:pPr marL="171450" indent="-171450">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securing the scene, </a:t>
            </a:r>
          </a:p>
          <a:p>
            <a:pPr marL="171450" indent="-171450">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notifying the supervisor, and </a:t>
            </a:r>
          </a:p>
          <a:p>
            <a:pPr marL="171450" indent="-171450">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preserving the scene until the supervisor/investigator(s) arrive</a:t>
            </a:r>
          </a:p>
          <a:p>
            <a:r>
              <a:rPr lang="en-CA" baseline="0" dirty="0" smtClean="0">
                <a:latin typeface="Arial" panose="020B0604020202020204" pitchFamily="34" charset="0"/>
                <a:cs typeface="Arial" panose="020B0604020202020204" pitchFamily="34" charset="0"/>
              </a:rPr>
              <a:t>The manner of response will depend on the nature of the incident but must include notification of the supervisor as soon as possible.</a:t>
            </a:r>
          </a:p>
          <a:p>
            <a:endParaRPr lang="en-CA"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Arial" panose="020B0604020202020204" pitchFamily="34" charset="0"/>
                <a:cs typeface="Arial" panose="020B0604020202020204" pitchFamily="34" charset="0"/>
              </a:rPr>
              <a:t>Contact the OH&amp;S Department if you require the assistance of your safety consultant.</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Arial" panose="020B0604020202020204" pitchFamily="34" charset="0"/>
                <a:cs typeface="Arial" panose="020B0604020202020204" pitchFamily="34" charset="0"/>
              </a:rPr>
              <a:t>Assure the evidence is preserved</a:t>
            </a: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Don’t throw away or remove anything, no matter how insignificant you might think it is – linen, IV</a:t>
            </a:r>
            <a:r>
              <a:rPr lang="en-CA" baseline="0" dirty="0" smtClean="0">
                <a:latin typeface="Arial" panose="020B0604020202020204" pitchFamily="34" charset="0"/>
                <a:cs typeface="Arial" panose="020B0604020202020204" pitchFamily="34" charset="0"/>
              </a:rPr>
              <a:t> bags and tubing, mechanical lifts, slings, objects related to the incident.</a:t>
            </a:r>
          </a:p>
        </p:txBody>
      </p:sp>
      <p:sp>
        <p:nvSpPr>
          <p:cNvPr id="4" name="Slide Number Placeholder 3"/>
          <p:cNvSpPr>
            <a:spLocks noGrp="1"/>
          </p:cNvSpPr>
          <p:nvPr>
            <p:ph type="sldNum" sz="quarter" idx="10"/>
          </p:nvPr>
        </p:nvSpPr>
        <p:spPr/>
        <p:txBody>
          <a:bodyPr/>
          <a:lstStyle/>
          <a:p>
            <a:fld id="{8DD7CF3D-1558-429C-8850-6634F24E1ACD}" type="slidenum">
              <a:rPr lang="en-CA" smtClean="0"/>
              <a:t>39</a:t>
            </a:fld>
            <a:endParaRPr lang="en-CA" dirty="0"/>
          </a:p>
        </p:txBody>
      </p:sp>
    </p:spTree>
    <p:extLst>
      <p:ext uri="{BB962C8B-B14F-4D97-AF65-F5344CB8AC3E}">
        <p14:creationId xmlns:p14="http://schemas.microsoft.com/office/powerpoint/2010/main" val="317046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p>
          <a:p>
            <a:endParaRPr lang="en-CA" dirty="0" smtClean="0"/>
          </a:p>
          <a:p>
            <a:r>
              <a:rPr lang="en-CA" dirty="0" smtClean="0"/>
              <a:t>Non SASWH trainers – you can omit the pre-course assessment if you are not</a:t>
            </a:r>
            <a:r>
              <a:rPr lang="en-CA" baseline="0" dirty="0" smtClean="0"/>
              <a:t> using the SASWH evaluation form.</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4</a:t>
            </a:fld>
            <a:endParaRPr lang="en-CA" dirty="0"/>
          </a:p>
        </p:txBody>
      </p:sp>
    </p:spTree>
    <p:extLst>
      <p:ext uri="{BB962C8B-B14F-4D97-AF65-F5344CB8AC3E}">
        <p14:creationId xmlns:p14="http://schemas.microsoft.com/office/powerpoint/2010/main" val="2376180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Supervisors generally find out about an incident in one of two ways:</a:t>
            </a:r>
          </a:p>
          <a:p>
            <a:pPr marL="228600" indent="-228600">
              <a:buFont typeface="+mj-lt"/>
              <a:buAutoNum type="arabicPeriod"/>
            </a:pPr>
            <a:r>
              <a:rPr lang="en-CA" dirty="0" smtClean="0">
                <a:latin typeface="Arial" panose="020B0604020202020204" pitchFamily="34" charset="0"/>
                <a:cs typeface="Arial" panose="020B0604020202020204" pitchFamily="34" charset="0"/>
              </a:rPr>
              <a:t>After</a:t>
            </a:r>
            <a:r>
              <a:rPr lang="en-CA" baseline="0" dirty="0" smtClean="0">
                <a:latin typeface="Arial" panose="020B0604020202020204" pitchFamily="34" charset="0"/>
                <a:cs typeface="Arial" panose="020B0604020202020204" pitchFamily="34" charset="0"/>
              </a:rPr>
              <a:t> the fact – worker verbal or written/electronic report</a:t>
            </a:r>
          </a:p>
          <a:p>
            <a:pPr marL="228600" indent="-228600">
              <a:buFont typeface="+mj-lt"/>
              <a:buAutoNum type="arabicPeriod"/>
            </a:pPr>
            <a:r>
              <a:rPr lang="en-CA" baseline="0" dirty="0" smtClean="0">
                <a:latin typeface="Arial" panose="020B0604020202020204" pitchFamily="34" charset="0"/>
                <a:cs typeface="Arial" panose="020B0604020202020204" pitchFamily="34" charset="0"/>
              </a:rPr>
              <a:t>A crash and a scream – the event is taking place!</a:t>
            </a:r>
          </a:p>
          <a:p>
            <a:pPr marL="0" indent="0">
              <a:buFont typeface="+mj-lt"/>
              <a:buNone/>
            </a:pPr>
            <a:r>
              <a:rPr lang="en-CA" baseline="0" dirty="0" smtClean="0">
                <a:latin typeface="Arial" panose="020B0604020202020204" pitchFamily="34" charset="0"/>
                <a:cs typeface="Arial" panose="020B0604020202020204" pitchFamily="34" charset="0"/>
              </a:rPr>
              <a:t>The first is most common.</a:t>
            </a:r>
          </a:p>
          <a:p>
            <a:pPr marL="0" indent="0">
              <a:buFont typeface="+mj-lt"/>
              <a:buNone/>
            </a:pPr>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In the beginning of the investigation process, after arrival on the scene</a:t>
            </a:r>
            <a:r>
              <a:rPr lang="en-CA" baseline="0" dirty="0" smtClean="0">
                <a:latin typeface="Arial" panose="020B0604020202020204" pitchFamily="34" charset="0"/>
                <a:cs typeface="Arial" panose="020B0604020202020204" pitchFamily="34" charset="0"/>
              </a:rPr>
              <a:t> investigators should begin by g</a:t>
            </a:r>
            <a:r>
              <a:rPr lang="en-CA" dirty="0" smtClean="0">
                <a:latin typeface="Arial" panose="020B0604020202020204" pitchFamily="34" charset="0"/>
                <a:cs typeface="Arial" panose="020B0604020202020204" pitchFamily="34" charset="0"/>
              </a:rPr>
              <a:t>etting </a:t>
            </a:r>
            <a:r>
              <a:rPr lang="en-US"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the Big Picture</a:t>
            </a:r>
            <a:r>
              <a:rPr lang="en-US"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Some of the information about </a:t>
            </a:r>
            <a:r>
              <a:rPr lang="en-US"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the Big Picture</a:t>
            </a:r>
            <a:r>
              <a:rPr lang="en-US"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 may be from talking to someone at the scene. One word of advice, if this person was directly involved in the incident or first on the scene, their account of the incident is just one view and may not be entirely correct</a:t>
            </a:r>
            <a:r>
              <a:rPr lang="en-CA" dirty="0" smtClean="0">
                <a:latin typeface="Arial" panose="020B0604020202020204" pitchFamily="34" charset="0"/>
                <a:cs typeface="Arial" panose="020B0604020202020204" pitchFamily="34" charset="0"/>
              </a:rPr>
              <a:t>.  **Without</a:t>
            </a:r>
            <a:r>
              <a:rPr lang="en-CA" baseline="0" dirty="0" smtClean="0">
                <a:latin typeface="Arial" panose="020B0604020202020204" pitchFamily="34" charset="0"/>
                <a:cs typeface="Arial" panose="020B0604020202020204" pitchFamily="34" charset="0"/>
              </a:rPr>
              <a:t> the big picture you may risk rushing into a dangerous situation with realizing that it is dangerous**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 </a:t>
            </a:r>
          </a:p>
          <a:p>
            <a:r>
              <a:rPr lang="en-CA" dirty="0">
                <a:latin typeface="Arial" panose="020B0604020202020204" pitchFamily="34" charset="0"/>
                <a:cs typeface="Arial" panose="020B0604020202020204" pitchFamily="34" charset="0"/>
              </a:rPr>
              <a:t>You </a:t>
            </a:r>
            <a:r>
              <a:rPr lang="en-CA" dirty="0" smtClean="0">
                <a:latin typeface="Arial" panose="020B0604020202020204" pitchFamily="34" charset="0"/>
                <a:cs typeface="Arial" panose="020B0604020202020204" pitchFamily="34" charset="0"/>
              </a:rPr>
              <a:t>may </a:t>
            </a:r>
            <a:r>
              <a:rPr lang="en-CA" dirty="0">
                <a:latin typeface="Arial" panose="020B0604020202020204" pitchFamily="34" charset="0"/>
                <a:cs typeface="Arial" panose="020B0604020202020204" pitchFamily="34" charset="0"/>
              </a:rPr>
              <a:t>not totally understand the true </a:t>
            </a:r>
            <a:r>
              <a:rPr lang="en-US"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Big Picture</a:t>
            </a:r>
            <a:r>
              <a:rPr lang="en-US"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 until you are at the scene yourself. Even then it may be hard to find out what exactly happened. These questions we just asked will help you start gathering all the pieces of this puzzle.</a:t>
            </a:r>
          </a:p>
          <a:p>
            <a:endParaRPr lang="en-CA"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40</a:t>
            </a:fld>
            <a:endParaRPr lang="en-CA" dirty="0"/>
          </a:p>
        </p:txBody>
      </p:sp>
    </p:spTree>
    <p:extLst>
      <p:ext uri="{BB962C8B-B14F-4D97-AF65-F5344CB8AC3E}">
        <p14:creationId xmlns:p14="http://schemas.microsoft.com/office/powerpoint/2010/main" val="3526061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Turn to page 24 and answer ONLY the Big Picture question.</a:t>
            </a:r>
          </a:p>
          <a:p>
            <a:endParaRPr lang="en-CA" baseline="0" dirty="0" smtClean="0"/>
          </a:p>
          <a:p>
            <a:r>
              <a:rPr lang="en-CA" baseline="0" dirty="0" smtClean="0"/>
              <a:t>This should be very brief and without assumptions or opinions….Sara fell and banged her head…..</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41</a:t>
            </a:fld>
            <a:endParaRPr lang="en-CA" dirty="0"/>
          </a:p>
        </p:txBody>
      </p:sp>
    </p:spTree>
    <p:extLst>
      <p:ext uri="{BB962C8B-B14F-4D97-AF65-F5344CB8AC3E}">
        <p14:creationId xmlns:p14="http://schemas.microsoft.com/office/powerpoint/2010/main" val="2954569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9">
              <a:defRPr/>
            </a:pPr>
            <a:r>
              <a:rPr lang="en-CA" dirty="0" smtClean="0"/>
              <a:t>Lets go back to page 8. </a:t>
            </a:r>
          </a:p>
          <a:p>
            <a:pPr defTabSz="928179">
              <a:defRPr/>
            </a:pPr>
            <a:endParaRPr lang="en-CA" dirty="0" smtClean="0"/>
          </a:p>
          <a:p>
            <a:pPr defTabSz="928179">
              <a:defRPr/>
            </a:pPr>
            <a:r>
              <a:rPr lang="en-CA" dirty="0" smtClean="0"/>
              <a:t>To conduct the investigation this is the methodology we will be using.   </a:t>
            </a:r>
          </a:p>
          <a:p>
            <a:pPr defTabSz="928179">
              <a:defRPr/>
            </a:pPr>
            <a:endParaRPr lang="en-CA" dirty="0" smtClean="0"/>
          </a:p>
          <a:p>
            <a:pPr defTabSz="928179">
              <a:defRPr/>
            </a:pPr>
            <a:r>
              <a:rPr lang="en-CA" dirty="0" smtClean="0"/>
              <a:t>The same process that is taught in OHC Level II as well as general incident</a:t>
            </a:r>
            <a:r>
              <a:rPr lang="en-CA" baseline="0" dirty="0" smtClean="0"/>
              <a:t> reporting and investigation classes.  This</a:t>
            </a:r>
            <a:r>
              <a:rPr lang="en-CA" dirty="0" smtClean="0"/>
              <a:t> is</a:t>
            </a:r>
            <a:r>
              <a:rPr lang="en-CA" baseline="0" dirty="0" smtClean="0"/>
              <a:t> intentional.  </a:t>
            </a:r>
            <a:endParaRPr lang="en-CA" dirty="0" smtClean="0"/>
          </a:p>
        </p:txBody>
      </p:sp>
      <p:sp>
        <p:nvSpPr>
          <p:cNvPr id="4" name="Slide Number Placeholder 3"/>
          <p:cNvSpPr>
            <a:spLocks noGrp="1"/>
          </p:cNvSpPr>
          <p:nvPr>
            <p:ph type="sldNum" sz="quarter" idx="10"/>
          </p:nvPr>
        </p:nvSpPr>
        <p:spPr/>
        <p:txBody>
          <a:bodyPr/>
          <a:lstStyle/>
          <a:p>
            <a:fld id="{8DD7CF3D-1558-429C-8850-6634F24E1ACD}" type="slidenum">
              <a:rPr lang="en-CA" smtClean="0"/>
              <a:t>42</a:t>
            </a:fld>
            <a:endParaRPr lang="en-CA" dirty="0"/>
          </a:p>
        </p:txBody>
      </p:sp>
    </p:spTree>
    <p:extLst>
      <p:ext uri="{BB962C8B-B14F-4D97-AF65-F5344CB8AC3E}">
        <p14:creationId xmlns:p14="http://schemas.microsoft.com/office/powerpoint/2010/main" val="1301429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CA" dirty="0" smtClean="0">
                <a:latin typeface="Arial" panose="020B0604020202020204" pitchFamily="34" charset="0"/>
                <a:cs typeface="Arial" panose="020B0604020202020204" pitchFamily="34" charset="0"/>
              </a:rPr>
              <a:t>Collecting information can be difficult and time consuming. Physical evidence may be damaged, lost, or lacking. Relevant documents may not exist, be out of print, or inaccessible. Witness statements can be contradictory or sketchy. Each piece of information may generate more work. It will be a challenge, but the investigator/investigation team must work hard, be persistent to find out what really happened </a:t>
            </a:r>
            <a:r>
              <a:rPr lang="en-US"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 and what can be done about it.</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First off you are going to</a:t>
            </a:r>
            <a:r>
              <a:rPr lang="en-CA" baseline="0" dirty="0" smtClean="0">
                <a:latin typeface="Arial" panose="020B0604020202020204" pitchFamily="34" charset="0"/>
                <a:cs typeface="Arial" panose="020B0604020202020204" pitchFamily="34" charset="0"/>
              </a:rPr>
              <a:t> attend to the injured worker. </a:t>
            </a:r>
          </a:p>
          <a:p>
            <a:r>
              <a:rPr lang="en-CA" baseline="0" dirty="0" smtClean="0">
                <a:latin typeface="Arial" panose="020B0604020202020204" pitchFamily="34" charset="0"/>
                <a:cs typeface="Arial" panose="020B0604020202020204" pitchFamily="34" charset="0"/>
              </a:rPr>
              <a:t>Then - secure the site .</a:t>
            </a:r>
          </a:p>
          <a:p>
            <a:endParaRPr lang="en-CA" baseline="0" dirty="0" smtClean="0">
              <a:latin typeface="Arial" panose="020B0604020202020204" pitchFamily="34" charset="0"/>
              <a:cs typeface="Arial" panose="020B0604020202020204" pitchFamily="34" charset="0"/>
            </a:endParaRPr>
          </a:p>
          <a:p>
            <a:r>
              <a:rPr lang="en-CA" baseline="0" dirty="0" smtClean="0">
                <a:latin typeface="Arial" panose="020B0604020202020204" pitchFamily="34" charset="0"/>
                <a:cs typeface="Arial" panose="020B0604020202020204" pitchFamily="34" charset="0"/>
              </a:rPr>
              <a:t>Once this is done :</a:t>
            </a:r>
          </a:p>
          <a:p>
            <a:pPr marL="232045" indent="-232045">
              <a:buAutoNum type="arabicPeriod"/>
            </a:pPr>
            <a:r>
              <a:rPr lang="en-CA" baseline="0" dirty="0" smtClean="0">
                <a:latin typeface="Arial" panose="020B0604020202020204" pitchFamily="34" charset="0"/>
                <a:cs typeface="Arial" panose="020B0604020202020204" pitchFamily="34" charset="0"/>
              </a:rPr>
              <a:t> collect physical evidence from the scene, </a:t>
            </a:r>
          </a:p>
          <a:p>
            <a:pPr marL="232045" indent="-232045">
              <a:buAutoNum type="arabicPeriod"/>
            </a:pPr>
            <a:r>
              <a:rPr lang="en-CA" baseline="0" dirty="0" smtClean="0">
                <a:latin typeface="Arial" panose="020B0604020202020204" pitchFamily="34" charset="0"/>
                <a:cs typeface="Arial" panose="020B0604020202020204" pitchFamily="34" charset="0"/>
              </a:rPr>
              <a:t> find document evidence </a:t>
            </a:r>
          </a:p>
          <a:p>
            <a:pPr marL="232045" indent="-232045">
              <a:buAutoNum type="arabicPeriod"/>
            </a:pPr>
            <a:r>
              <a:rPr lang="en-CA" baseline="0" dirty="0" smtClean="0">
                <a:latin typeface="Arial" panose="020B0604020202020204" pitchFamily="34" charset="0"/>
                <a:cs typeface="Arial" panose="020B0604020202020204" pitchFamily="34" charset="0"/>
              </a:rPr>
              <a:t> interview witness.</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r>
              <a:rPr lang="en-CA" sz="1100" i="1" dirty="0" smtClean="0">
                <a:latin typeface="Arial" panose="020B0604020202020204" pitchFamily="34" charset="0"/>
                <a:cs typeface="Arial" panose="020B0604020202020204" pitchFamily="34" charset="0"/>
              </a:rPr>
              <a:t>Sling picture is from http://www.ltlmagazine.com/article/resident-lift-slings-silent-risk?page=show </a:t>
            </a:r>
            <a:endParaRPr lang="en-CA" sz="11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43</a:t>
            </a:fld>
            <a:endParaRPr lang="en-CA" dirty="0"/>
          </a:p>
        </p:txBody>
      </p:sp>
    </p:spTree>
    <p:extLst>
      <p:ext uri="{BB962C8B-B14F-4D97-AF65-F5344CB8AC3E}">
        <p14:creationId xmlns:p14="http://schemas.microsoft.com/office/powerpoint/2010/main" val="182215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Use physical evidence to gather information about what happened before, during and after the incident.  Use physical evidence to help develop questions for witness interviews.</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u="sng" dirty="0" smtClean="0"/>
              <a:t>Lists</a:t>
            </a:r>
            <a:r>
              <a:rPr lang="en-CA" b="1" u="sng" baseline="0" dirty="0" smtClean="0"/>
              <a:t> start on page 8 of the workbook</a:t>
            </a:r>
            <a:r>
              <a:rPr lang="en-CA" baseline="0" dirty="0" smtClean="0"/>
              <a:t>.  </a:t>
            </a:r>
            <a:r>
              <a:rPr lang="en-CA" dirty="0" smtClean="0"/>
              <a:t>When checking the following items you will probably analyze what you see and consider how it might have played a factor in the incident.</a:t>
            </a:r>
          </a:p>
          <a:p>
            <a:endParaRPr lang="en-CA" b="1" dirty="0" smtClean="0"/>
          </a:p>
          <a:p>
            <a:r>
              <a:rPr lang="en-CA" b="0" dirty="0" smtClean="0"/>
              <a:t>Refer to the pictures and ask</a:t>
            </a:r>
            <a:r>
              <a:rPr lang="en-CA" b="0" baseline="0" dirty="0" smtClean="0"/>
              <a:t> participants to list the physical evidence:</a:t>
            </a:r>
          </a:p>
          <a:p>
            <a:r>
              <a:rPr lang="en-CA" b="0" baseline="0" dirty="0" smtClean="0"/>
              <a:t>Example: Top left picture:</a:t>
            </a:r>
          </a:p>
          <a:p>
            <a:pPr marL="171450" indent="-171450">
              <a:buFont typeface="Arial" panose="020B0604020202020204" pitchFamily="34" charset="0"/>
              <a:buChar char="•"/>
            </a:pPr>
            <a:r>
              <a:rPr lang="en-CA" b="0" baseline="0" dirty="0" smtClean="0"/>
              <a:t>Footwear</a:t>
            </a:r>
          </a:p>
          <a:p>
            <a:pPr marL="171450" indent="-171450">
              <a:buFont typeface="Arial" panose="020B0604020202020204" pitchFamily="34" charset="0"/>
              <a:buChar char="•"/>
            </a:pPr>
            <a:r>
              <a:rPr lang="en-CA" b="0" baseline="0" dirty="0" smtClean="0"/>
              <a:t>The victim</a:t>
            </a:r>
          </a:p>
          <a:p>
            <a:pPr marL="171450" indent="-171450">
              <a:buFont typeface="Arial" panose="020B0604020202020204" pitchFamily="34" charset="0"/>
              <a:buChar char="•"/>
            </a:pPr>
            <a:r>
              <a:rPr lang="en-CA" b="0" baseline="0" dirty="0" smtClean="0"/>
              <a:t>Floor – wet, rough, slippery, even. etc,.</a:t>
            </a:r>
          </a:p>
          <a:p>
            <a:pPr marL="171450" indent="-171450">
              <a:buFont typeface="Arial" panose="020B0604020202020204" pitchFamily="34" charset="0"/>
              <a:buChar char="•"/>
            </a:pPr>
            <a:r>
              <a:rPr lang="en-CA" b="0" baseline="0" dirty="0" smtClean="0"/>
              <a:t>Lighting</a:t>
            </a:r>
          </a:p>
          <a:p>
            <a:pPr marL="171450" indent="-171450">
              <a:buFont typeface="Arial" panose="020B0604020202020204" pitchFamily="34" charset="0"/>
              <a:buChar char="•"/>
            </a:pPr>
            <a:r>
              <a:rPr lang="en-CA" b="0" baseline="0" dirty="0" smtClean="0"/>
              <a:t>Wet floor signs</a:t>
            </a:r>
          </a:p>
          <a:p>
            <a:pPr marL="171450" indent="-171450">
              <a:buFont typeface="Arial" panose="020B0604020202020204" pitchFamily="34" charset="0"/>
              <a:buChar char="•"/>
            </a:pPr>
            <a:r>
              <a:rPr lang="en-CA" b="0" baseline="0" dirty="0" smtClean="0"/>
              <a:t>If there is water on the floor, where is it and how much is there</a:t>
            </a:r>
          </a:p>
          <a:p>
            <a:pPr marL="171450" indent="-171450">
              <a:buFont typeface="Arial" panose="020B0604020202020204" pitchFamily="34" charset="0"/>
              <a:buChar char="•"/>
            </a:pPr>
            <a:endParaRPr lang="en-CA" b="0" baseline="0" dirty="0" smtClean="0"/>
          </a:p>
          <a:p>
            <a:pPr marL="0" indent="0">
              <a:buFont typeface="Arial" panose="020B0604020202020204" pitchFamily="34" charset="0"/>
              <a:buNone/>
            </a:pPr>
            <a:r>
              <a:rPr lang="en-CA" b="0" baseline="0" dirty="0" smtClean="0"/>
              <a:t>Example: potato bag:</a:t>
            </a:r>
          </a:p>
          <a:p>
            <a:pPr marL="171450" indent="-171450">
              <a:buFont typeface="Arial" panose="020B0604020202020204" pitchFamily="34" charset="0"/>
              <a:buChar char="•"/>
            </a:pPr>
            <a:r>
              <a:rPr lang="en-CA" b="0" baseline="0" dirty="0" smtClean="0"/>
              <a:t>How heavy – how can you determine that?</a:t>
            </a:r>
          </a:p>
          <a:p>
            <a:pPr marL="171450" indent="-171450">
              <a:buFont typeface="Arial" panose="020B0604020202020204" pitchFamily="34" charset="0"/>
              <a:buChar char="•"/>
            </a:pPr>
            <a:r>
              <a:rPr lang="en-CA" b="0" baseline="0" dirty="0" smtClean="0"/>
              <a:t>Material (who wants to hug a rough jute bag?)</a:t>
            </a:r>
          </a:p>
          <a:p>
            <a:pPr marL="171450" indent="-171450">
              <a:buFont typeface="Arial" panose="020B0604020202020204" pitchFamily="34" charset="0"/>
              <a:buChar char="•"/>
            </a:pPr>
            <a:r>
              <a:rPr lang="en-CA" b="0" baseline="0" dirty="0" smtClean="0"/>
              <a:t>Condition of the bag – is it dirty, have holes, are potatoes starting to fall out?</a:t>
            </a:r>
          </a:p>
          <a:p>
            <a:pPr marL="171450" indent="-171450">
              <a:buFont typeface="Arial" panose="020B0604020202020204" pitchFamily="34" charset="0"/>
              <a:buChar char="•"/>
            </a:pPr>
            <a:r>
              <a:rPr lang="en-CA" b="0" baseline="0" dirty="0" smtClean="0"/>
              <a:t>Where is it? – on the floor, back of a delivery truck?</a:t>
            </a:r>
          </a:p>
          <a:p>
            <a:pPr marL="171450" indent="-171450">
              <a:buFont typeface="Arial" panose="020B0604020202020204" pitchFamily="34" charset="0"/>
              <a:buChar char="•"/>
            </a:pPr>
            <a:r>
              <a:rPr lang="en-CA" b="0" baseline="0" dirty="0" smtClean="0"/>
              <a:t>What was being done with the bag?</a:t>
            </a:r>
          </a:p>
          <a:p>
            <a:pPr marL="0" indent="0">
              <a:buFont typeface="Arial" panose="020B0604020202020204" pitchFamily="34" charset="0"/>
              <a:buNone/>
            </a:pPr>
            <a:endParaRPr lang="en-CA" b="0" dirty="0" smtClean="0"/>
          </a:p>
          <a:p>
            <a:pPr marL="0" indent="0">
              <a:buFont typeface="Arial" panose="020B0604020202020204" pitchFamily="34" charset="0"/>
              <a:buNone/>
            </a:pPr>
            <a:r>
              <a:rPr lang="en-CA" b="0" dirty="0" smtClean="0"/>
              <a:t>The guy on the pails is just for comic relief </a:t>
            </a:r>
            <a:r>
              <a:rPr lang="en-CA" b="0" dirty="0" smtClean="0">
                <a:sym typeface="Wingdings" panose="05000000000000000000" pitchFamily="2" charset="2"/>
              </a:rPr>
              <a:t></a:t>
            </a:r>
          </a:p>
          <a:p>
            <a:pPr marL="0" indent="0">
              <a:buFont typeface="Arial" panose="020B0604020202020204" pitchFamily="34" charset="0"/>
              <a:buNone/>
            </a:pPr>
            <a:endParaRPr lang="en-CA" b="0" dirty="0" smtClean="0">
              <a:sym typeface="Wingdings" panose="05000000000000000000" pitchFamily="2" charset="2"/>
            </a:endParaRPr>
          </a:p>
          <a:p>
            <a:pPr marL="0" indent="0">
              <a:buFont typeface="Arial" panose="020B0604020202020204" pitchFamily="34" charset="0"/>
              <a:buNone/>
            </a:pPr>
            <a:r>
              <a:rPr lang="en-CA" b="0" dirty="0" smtClean="0">
                <a:sym typeface="Wingdings" panose="05000000000000000000" pitchFamily="2" charset="2"/>
              </a:rPr>
              <a:t>Bottom right is a sling with a hole in it.</a:t>
            </a:r>
            <a:endParaRPr lang="en-CA" b="0" dirty="0" smtClean="0"/>
          </a:p>
          <a:p>
            <a:endParaRPr lang="en-CA" baseline="0" dirty="0" smtClean="0"/>
          </a:p>
        </p:txBody>
      </p:sp>
      <p:sp>
        <p:nvSpPr>
          <p:cNvPr id="4" name="Slide Number Placeholder 3"/>
          <p:cNvSpPr>
            <a:spLocks noGrp="1"/>
          </p:cNvSpPr>
          <p:nvPr>
            <p:ph type="sldNum" sz="quarter" idx="10"/>
          </p:nvPr>
        </p:nvSpPr>
        <p:spPr/>
        <p:txBody>
          <a:bodyPr/>
          <a:lstStyle/>
          <a:p>
            <a:fld id="{8DD7CF3D-1558-429C-8850-6634F24E1ACD}" type="slidenum">
              <a:rPr lang="en-CA" smtClean="0"/>
              <a:t>44</a:t>
            </a:fld>
            <a:endParaRPr lang="en-CA" dirty="0"/>
          </a:p>
        </p:txBody>
      </p:sp>
    </p:spTree>
    <p:extLst>
      <p:ext uri="{BB962C8B-B14F-4D97-AF65-F5344CB8AC3E}">
        <p14:creationId xmlns:p14="http://schemas.microsoft.com/office/powerpoint/2010/main" val="1056377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Remember to adhere to infection control policies and procedures and safe handling of all substances (WHMIS, etc.)</a:t>
            </a:r>
          </a:p>
          <a:p>
            <a:endParaRPr lang="en-CA"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latin typeface="Arial" panose="020B0604020202020204" pitchFamily="34" charset="0"/>
                <a:cs typeface="Arial" panose="020B0604020202020204" pitchFamily="34" charset="0"/>
              </a:rPr>
              <a:t>Assure the evidence is preserved</a:t>
            </a:r>
          </a:p>
          <a:p>
            <a:pPr marL="171450" indent="-171450">
              <a:buFont typeface="Arial" panose="020B0604020202020204" pitchFamily="34" charset="0"/>
              <a:buChar char="•"/>
            </a:pPr>
            <a:r>
              <a:rPr lang="en-CA" b="1" dirty="0" smtClean="0">
                <a:latin typeface="Arial" panose="020B0604020202020204" pitchFamily="34" charset="0"/>
                <a:cs typeface="Arial" panose="020B0604020202020204" pitchFamily="34" charset="0"/>
              </a:rPr>
              <a:t>Don’t throw away or remove anything, no matter how insignificant you might think it is – linen, IV</a:t>
            </a:r>
            <a:r>
              <a:rPr lang="en-CA" b="1" baseline="0" dirty="0" smtClean="0">
                <a:latin typeface="Arial" panose="020B0604020202020204" pitchFamily="34" charset="0"/>
                <a:cs typeface="Arial" panose="020B0604020202020204" pitchFamily="34" charset="0"/>
              </a:rPr>
              <a:t> bags and tubing, mechanical lifts, slings, objects related to the incident</a:t>
            </a:r>
            <a:endParaRPr lang="en-CA" b="1" dirty="0" smtClean="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45</a:t>
            </a:fld>
            <a:endParaRPr lang="en-CA" dirty="0"/>
          </a:p>
        </p:txBody>
      </p:sp>
    </p:spTree>
    <p:extLst>
      <p:ext uri="{BB962C8B-B14F-4D97-AF65-F5344CB8AC3E}">
        <p14:creationId xmlns:p14="http://schemas.microsoft.com/office/powerpoint/2010/main" val="2964491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anose="020B0604020202020204" pitchFamily="34" charset="0"/>
                <a:cs typeface="Arial" panose="020B0604020202020204" pitchFamily="34" charset="0"/>
              </a:rPr>
              <a:t>Use photos and video to record information, especially information that cannot be collected in other ways.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Photos can reduce the number of trips you have to make to the incident site, and will give you an ongoing record of the </a:t>
            </a:r>
            <a:r>
              <a:rPr lang="en-CA" dirty="0" smtClean="0">
                <a:latin typeface="Arial" panose="020B0604020202020204" pitchFamily="34" charset="0"/>
                <a:cs typeface="Arial" panose="020B0604020202020204" pitchFamily="34" charset="0"/>
              </a:rPr>
              <a:t>incident </a:t>
            </a:r>
            <a:r>
              <a:rPr lang="en-CA" dirty="0">
                <a:latin typeface="Arial" panose="020B0604020202020204" pitchFamily="34" charset="0"/>
                <a:cs typeface="Arial" panose="020B0604020202020204" pitchFamily="34" charset="0"/>
              </a:rPr>
              <a:t>scene once everything has been cleaned up</a:t>
            </a:r>
            <a:r>
              <a:rPr lang="en-CA" dirty="0" smtClean="0">
                <a:latin typeface="Arial" panose="020B0604020202020204" pitchFamily="34" charset="0"/>
                <a:cs typeface="Arial" panose="020B0604020202020204" pitchFamily="34" charset="0"/>
              </a:rPr>
              <a:t>.  </a:t>
            </a:r>
            <a:r>
              <a:rPr lang="en-CA" b="1" dirty="0" smtClean="0">
                <a:latin typeface="Arial" panose="020B0604020202020204" pitchFamily="34" charset="0"/>
                <a:cs typeface="Arial" panose="020B0604020202020204" pitchFamily="34" charset="0"/>
              </a:rPr>
              <a:t>Be sure to know what rules</a:t>
            </a:r>
            <a:r>
              <a:rPr lang="en-CA" b="1" baseline="0" dirty="0" smtClean="0">
                <a:latin typeface="Arial" panose="020B0604020202020204" pitchFamily="34" charset="0"/>
                <a:cs typeface="Arial" panose="020B0604020202020204" pitchFamily="34" charset="0"/>
              </a:rPr>
              <a:t> exist regarding the taking of pictures and the use of pictures.</a:t>
            </a:r>
            <a:endParaRPr lang="en-CA" b="1"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Ensure </a:t>
            </a:r>
            <a:r>
              <a:rPr lang="en-CA" dirty="0">
                <a:latin typeface="Arial" panose="020B0604020202020204" pitchFamily="34" charset="0"/>
                <a:cs typeface="Arial" panose="020B0604020202020204" pitchFamily="34" charset="0"/>
              </a:rPr>
              <a:t>that everything of importance is recorded. Move from general to specific shots. Start with shots of the general scene. Shoot each key item from several different directions to provide better information. Move the camera, but not the item that you’re photographing (moving an item may complicate subsequent examinations by specialists).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Select some way of clearly indicating distance, direction, and perspective in your shots, such as rulers to help determine the size of an object in the photo or direction indicators.</a:t>
            </a:r>
          </a:p>
          <a:p>
            <a:endParaRPr lang="en-CA" dirty="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Use </a:t>
            </a:r>
            <a:r>
              <a:rPr lang="en-CA" dirty="0">
                <a:latin typeface="Arial" panose="020B0604020202020204" pitchFamily="34" charset="0"/>
                <a:cs typeface="Arial" panose="020B0604020202020204" pitchFamily="34" charset="0"/>
              </a:rPr>
              <a:t>a </a:t>
            </a:r>
            <a:r>
              <a:rPr lang="en-CA" dirty="0" smtClean="0">
                <a:latin typeface="Arial" panose="020B0604020202020204" pitchFamily="34" charset="0"/>
                <a:cs typeface="Arial" panose="020B0604020202020204" pitchFamily="34" charset="0"/>
              </a:rPr>
              <a:t>written/electronic photo log.</a:t>
            </a:r>
            <a:r>
              <a:rPr lang="en-CA" baseline="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 Don’t </a:t>
            </a:r>
            <a:r>
              <a:rPr lang="en-CA" dirty="0">
                <a:latin typeface="Arial" panose="020B0604020202020204" pitchFamily="34" charset="0"/>
                <a:cs typeface="Arial" panose="020B0604020202020204" pitchFamily="34" charset="0"/>
              </a:rPr>
              <a:t>forget to also take notes of what you observe – don’t rely exclusively on photos.</a:t>
            </a:r>
          </a:p>
        </p:txBody>
      </p:sp>
      <p:sp>
        <p:nvSpPr>
          <p:cNvPr id="4" name="Slide Number Placeholder 3"/>
          <p:cNvSpPr>
            <a:spLocks noGrp="1"/>
          </p:cNvSpPr>
          <p:nvPr>
            <p:ph type="sldNum" sz="quarter" idx="10"/>
          </p:nvPr>
        </p:nvSpPr>
        <p:spPr/>
        <p:txBody>
          <a:bodyPr/>
          <a:lstStyle/>
          <a:p>
            <a:fld id="{8DD7CF3D-1558-429C-8850-6634F24E1ACD}" type="slidenum">
              <a:rPr lang="en-CA" smtClean="0"/>
              <a:t>46</a:t>
            </a:fld>
            <a:endParaRPr lang="en-CA" dirty="0"/>
          </a:p>
        </p:txBody>
      </p:sp>
    </p:spTree>
    <p:extLst>
      <p:ext uri="{BB962C8B-B14F-4D97-AF65-F5344CB8AC3E}">
        <p14:creationId xmlns:p14="http://schemas.microsoft.com/office/powerpoint/2010/main" val="411893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Any appropriately</a:t>
            </a:r>
            <a:r>
              <a:rPr lang="en-CA" baseline="0" dirty="0" smtClean="0"/>
              <a:t> labelled piece of paper will work for this.</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47</a:t>
            </a:fld>
            <a:endParaRPr lang="en-CA" dirty="0"/>
          </a:p>
        </p:txBody>
      </p:sp>
    </p:spTree>
    <p:extLst>
      <p:ext uri="{BB962C8B-B14F-4D97-AF65-F5344CB8AC3E}">
        <p14:creationId xmlns:p14="http://schemas.microsoft.com/office/powerpoint/2010/main" val="898596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From here on the questions are answered by the working</a:t>
            </a:r>
            <a:r>
              <a:rPr lang="en-CA" b="1" baseline="0" dirty="0" smtClean="0"/>
              <a:t> groups.</a:t>
            </a:r>
            <a:endParaRPr lang="en-CA" b="1" dirty="0" smtClean="0"/>
          </a:p>
          <a:p>
            <a:endParaRPr lang="en-CA" dirty="0" smtClean="0"/>
          </a:p>
          <a:p>
            <a:r>
              <a:rPr lang="en-CA" dirty="0" smtClean="0"/>
              <a:t>Have groups</a:t>
            </a:r>
            <a:r>
              <a:rPr lang="en-CA" baseline="0" dirty="0" smtClean="0"/>
              <a:t> complete the questions and then discuss as a large group.</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48</a:t>
            </a:fld>
            <a:endParaRPr lang="en-CA" dirty="0"/>
          </a:p>
        </p:txBody>
      </p:sp>
    </p:spTree>
    <p:extLst>
      <p:ext uri="{BB962C8B-B14F-4D97-AF65-F5344CB8AC3E}">
        <p14:creationId xmlns:p14="http://schemas.microsoft.com/office/powerpoint/2010/main" val="546321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9">
              <a:defRPr/>
            </a:pPr>
            <a:r>
              <a:rPr lang="en-CA" sz="1200" dirty="0">
                <a:latin typeface="Arial" panose="020B0604020202020204" pitchFamily="34" charset="0"/>
                <a:cs typeface="Arial" panose="020B0604020202020204" pitchFamily="34" charset="0"/>
              </a:rPr>
              <a:t>Documentary evidence is just as important as physical evidence. It can tell you what </a:t>
            </a:r>
            <a:r>
              <a:rPr lang="en-CA" sz="1200" b="1" dirty="0">
                <a:latin typeface="Arial" panose="020B0604020202020204" pitchFamily="34" charset="0"/>
                <a:cs typeface="Arial" panose="020B0604020202020204" pitchFamily="34" charset="0"/>
              </a:rPr>
              <a:t>should</a:t>
            </a:r>
            <a:r>
              <a:rPr lang="en-CA" sz="1200" dirty="0">
                <a:latin typeface="Arial" panose="020B0604020202020204" pitchFamily="34" charset="0"/>
                <a:cs typeface="Arial" panose="020B0604020202020204" pitchFamily="34" charset="0"/>
              </a:rPr>
              <a:t> have happened at the time of the incident. Equipment readouts and so forth may even report what actually happened during some phases of the incident. The reasons for the difference between what should have happened and what actually happened are often the reason why the accident/incident occurred.</a:t>
            </a:r>
          </a:p>
          <a:p>
            <a:endParaRPr lang="en-CA" sz="12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Facilitator’s note: Don’t give too may examples from the scenario as they will need to think</a:t>
            </a:r>
            <a:r>
              <a:rPr lang="en-CA" sz="1200" baseline="0" dirty="0" smtClean="0">
                <a:latin typeface="Arial" panose="020B0604020202020204" pitchFamily="34" charset="0"/>
                <a:cs typeface="Arial" panose="020B0604020202020204" pitchFamily="34" charset="0"/>
              </a:rPr>
              <a:t> about this and answer questions in the group exercise.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Find documentation that will support a safe work practice for the incident, such as:</a:t>
            </a:r>
          </a:p>
          <a:p>
            <a:pPr marL="232045" indent="-232045">
              <a:buFont typeface="+mj-lt"/>
              <a:buAutoNum type="arabicPeriod"/>
            </a:pPr>
            <a:r>
              <a:rPr lang="en-CA" sz="1200" dirty="0">
                <a:latin typeface="Arial" panose="020B0604020202020204" pitchFamily="34" charset="0"/>
                <a:cs typeface="Arial" panose="020B0604020202020204" pitchFamily="34" charset="0"/>
              </a:rPr>
              <a:t>Policies, procedures, programs, and </a:t>
            </a:r>
            <a:r>
              <a:rPr lang="en-CA" sz="1200" dirty="0" smtClean="0">
                <a:latin typeface="Arial" panose="020B0604020202020204" pitchFamily="34" charset="0"/>
                <a:cs typeface="Arial" panose="020B0604020202020204" pitchFamily="34" charset="0"/>
              </a:rPr>
              <a:t>Job Safety/Hazard Analysis</a:t>
            </a:r>
          </a:p>
          <a:p>
            <a:pPr marL="232045" indent="-232045">
              <a:buFont typeface="+mj-lt"/>
              <a:buAutoNum type="arabicPeriod"/>
            </a:pPr>
            <a:r>
              <a:rPr lang="en-CA" sz="1200" dirty="0" smtClean="0">
                <a:latin typeface="Arial" panose="020B0604020202020204" pitchFamily="34" charset="0"/>
                <a:cs typeface="Arial" panose="020B0604020202020204" pitchFamily="34" charset="0"/>
              </a:rPr>
              <a:t>Patient/resident/client chart</a:t>
            </a:r>
            <a:endParaRPr lang="en-CA" sz="1200" dirty="0">
              <a:latin typeface="Arial" panose="020B0604020202020204" pitchFamily="34" charset="0"/>
              <a:cs typeface="Arial" panose="020B0604020202020204" pitchFamily="34" charset="0"/>
            </a:endParaRPr>
          </a:p>
          <a:p>
            <a:pPr marL="232045" indent="-232045">
              <a:buFont typeface="+mj-lt"/>
              <a:buAutoNum type="arabicPeriod"/>
            </a:pPr>
            <a:r>
              <a:rPr lang="en-CA" sz="1200" dirty="0">
                <a:latin typeface="Arial" panose="020B0604020202020204" pitchFamily="34" charset="0"/>
                <a:cs typeface="Arial" panose="020B0604020202020204" pitchFamily="34" charset="0"/>
              </a:rPr>
              <a:t>S</a:t>
            </a:r>
            <a:r>
              <a:rPr lang="en-CA" sz="1200" dirty="0" smtClean="0">
                <a:latin typeface="Arial" panose="020B0604020202020204" pitchFamily="34" charset="0"/>
                <a:cs typeface="Arial" panose="020B0604020202020204" pitchFamily="34" charset="0"/>
              </a:rPr>
              <a:t>hift schedules/records</a:t>
            </a:r>
            <a:endParaRPr lang="en-CA" sz="1200" dirty="0">
              <a:latin typeface="Arial" panose="020B0604020202020204" pitchFamily="34" charset="0"/>
              <a:cs typeface="Arial" panose="020B0604020202020204" pitchFamily="34" charset="0"/>
            </a:endParaRPr>
          </a:p>
          <a:p>
            <a:pPr marL="232045" indent="-232045">
              <a:buFont typeface="+mj-lt"/>
              <a:buAutoNum type="arabicPeriod"/>
            </a:pPr>
            <a:r>
              <a:rPr lang="en-CA" sz="1200" dirty="0">
                <a:latin typeface="Arial" panose="020B0604020202020204" pitchFamily="34" charset="0"/>
                <a:cs typeface="Arial" panose="020B0604020202020204" pitchFamily="34" charset="0"/>
              </a:rPr>
              <a:t>OHC inspection reports, and minutes</a:t>
            </a:r>
          </a:p>
          <a:p>
            <a:pPr marL="232045" indent="-232045">
              <a:buFont typeface="+mj-lt"/>
              <a:buAutoNum type="arabicPeriod"/>
            </a:pPr>
            <a:r>
              <a:rPr lang="en-CA" sz="1200" dirty="0">
                <a:latin typeface="Arial" panose="020B0604020202020204" pitchFamily="34" charset="0"/>
                <a:cs typeface="Arial" panose="020B0604020202020204" pitchFamily="34" charset="0"/>
              </a:rPr>
              <a:t>O</a:t>
            </a:r>
            <a:r>
              <a:rPr lang="en-CA" sz="1200" dirty="0" smtClean="0">
                <a:latin typeface="Arial" panose="020B0604020202020204" pitchFamily="34" charset="0"/>
                <a:cs typeface="Arial" panose="020B0604020202020204" pitchFamily="34" charset="0"/>
              </a:rPr>
              <a:t>rientation </a:t>
            </a:r>
            <a:r>
              <a:rPr lang="en-CA" sz="1200" dirty="0">
                <a:latin typeface="Arial" panose="020B0604020202020204" pitchFamily="34" charset="0"/>
                <a:cs typeface="Arial" panose="020B0604020202020204" pitchFamily="34" charset="0"/>
              </a:rPr>
              <a:t>and training </a:t>
            </a:r>
            <a:r>
              <a:rPr lang="en-CA" sz="1200" dirty="0" smtClean="0">
                <a:latin typeface="Arial" panose="020B0604020202020204" pitchFamily="34" charset="0"/>
                <a:cs typeface="Arial" panose="020B0604020202020204" pitchFamily="34" charset="0"/>
              </a:rPr>
              <a:t>records</a:t>
            </a:r>
            <a:endParaRPr lang="en-CA" sz="1200" dirty="0">
              <a:latin typeface="Arial" panose="020B0604020202020204" pitchFamily="34" charset="0"/>
              <a:cs typeface="Arial" panose="020B0604020202020204" pitchFamily="34" charset="0"/>
            </a:endParaRPr>
          </a:p>
          <a:p>
            <a:pPr marL="232045" indent="-232045">
              <a:buFont typeface="+mj-lt"/>
              <a:buAutoNum type="arabicPeriod"/>
            </a:pPr>
            <a:r>
              <a:rPr lang="en-CA" sz="1200" dirty="0">
                <a:latin typeface="Arial" panose="020B0604020202020204" pitchFamily="34" charset="0"/>
                <a:cs typeface="Arial" panose="020B0604020202020204" pitchFamily="34" charset="0"/>
              </a:rPr>
              <a:t>L</a:t>
            </a:r>
            <a:r>
              <a:rPr lang="en-CA" sz="1200" dirty="0" smtClean="0">
                <a:latin typeface="Arial" panose="020B0604020202020204" pitchFamily="34" charset="0"/>
                <a:cs typeface="Arial" panose="020B0604020202020204" pitchFamily="34" charset="0"/>
              </a:rPr>
              <a:t>egislation </a:t>
            </a:r>
            <a:r>
              <a:rPr lang="en-CA" sz="1200" dirty="0">
                <a:latin typeface="Arial" panose="020B0604020202020204" pitchFamily="34" charset="0"/>
                <a:cs typeface="Arial" panose="020B0604020202020204" pitchFamily="34" charset="0"/>
              </a:rPr>
              <a:t>and other regulatory guidelines e.g. infection </a:t>
            </a:r>
            <a:r>
              <a:rPr lang="en-CA" sz="1200" dirty="0" smtClean="0">
                <a:latin typeface="Arial" panose="020B0604020202020204" pitchFamily="34" charset="0"/>
                <a:cs typeface="Arial" panose="020B0604020202020204" pitchFamily="34" charset="0"/>
              </a:rPr>
              <a:t>control</a:t>
            </a:r>
          </a:p>
          <a:p>
            <a:pPr marL="232045" indent="-232045">
              <a:buFont typeface="+mj-lt"/>
              <a:buAutoNum type="arabicPeriod"/>
            </a:pPr>
            <a:r>
              <a:rPr lang="en-CA" sz="1200" dirty="0" smtClean="0">
                <a:latin typeface="Arial" panose="020B0604020202020204" pitchFamily="34" charset="0"/>
                <a:cs typeface="Arial" panose="020B0604020202020204" pitchFamily="34" charset="0"/>
              </a:rPr>
              <a:t>Best practices</a:t>
            </a:r>
            <a:endParaRPr lang="en-CA" sz="1200" dirty="0">
              <a:latin typeface="Arial" panose="020B0604020202020204" pitchFamily="34" charset="0"/>
              <a:cs typeface="Arial" panose="020B0604020202020204" pitchFamily="34" charset="0"/>
            </a:endParaRPr>
          </a:p>
          <a:p>
            <a:pPr marL="232045" indent="-232045">
              <a:buFont typeface="+mj-lt"/>
              <a:buAutoNum type="arabicPeriod"/>
            </a:pPr>
            <a:r>
              <a:rPr lang="en-CA" sz="1200" dirty="0">
                <a:latin typeface="Arial" panose="020B0604020202020204" pitchFamily="34" charset="0"/>
                <a:cs typeface="Arial" panose="020B0604020202020204" pitchFamily="34" charset="0"/>
              </a:rPr>
              <a:t>E</a:t>
            </a:r>
            <a:r>
              <a:rPr lang="en-CA" sz="1200" dirty="0" smtClean="0">
                <a:latin typeface="Arial" panose="020B0604020202020204" pitchFamily="34" charset="0"/>
                <a:cs typeface="Arial" panose="020B0604020202020204" pitchFamily="34" charset="0"/>
              </a:rPr>
              <a:t>quipment </a:t>
            </a:r>
            <a:r>
              <a:rPr lang="en-CA" sz="1200" dirty="0">
                <a:latin typeface="Arial" panose="020B0604020202020204" pitchFamily="34" charset="0"/>
                <a:cs typeface="Arial" panose="020B0604020202020204" pitchFamily="34" charset="0"/>
              </a:rPr>
              <a:t>read </a:t>
            </a:r>
            <a:r>
              <a:rPr lang="en-CA" sz="1200" dirty="0" smtClean="0">
                <a:latin typeface="Arial" panose="020B0604020202020204" pitchFamily="34" charset="0"/>
                <a:cs typeface="Arial" panose="020B0604020202020204" pitchFamily="34" charset="0"/>
              </a:rPr>
              <a:t>outs</a:t>
            </a:r>
            <a:endParaRPr lang="en-CA" sz="1200" dirty="0">
              <a:latin typeface="Arial" panose="020B0604020202020204" pitchFamily="34" charset="0"/>
              <a:cs typeface="Arial" panose="020B0604020202020204" pitchFamily="34" charset="0"/>
            </a:endParaRPr>
          </a:p>
          <a:p>
            <a:pPr marL="232045" indent="-232045">
              <a:buFont typeface="+mj-lt"/>
              <a:buAutoNum type="arabicPeriod"/>
            </a:pPr>
            <a:r>
              <a:rPr lang="en-CA" sz="1200" dirty="0">
                <a:latin typeface="Arial" panose="020B0604020202020204" pitchFamily="34" charset="0"/>
                <a:cs typeface="Arial" panose="020B0604020202020204" pitchFamily="34" charset="0"/>
              </a:rPr>
              <a:t>M</a:t>
            </a:r>
            <a:r>
              <a:rPr lang="en-CA" sz="1200" dirty="0" smtClean="0">
                <a:latin typeface="Arial" panose="020B0604020202020204" pitchFamily="34" charset="0"/>
                <a:cs typeface="Arial" panose="020B0604020202020204" pitchFamily="34" charset="0"/>
              </a:rPr>
              <a:t>aintenance records</a:t>
            </a:r>
            <a:endParaRPr lang="en-CA" sz="1200" dirty="0">
              <a:latin typeface="Arial" panose="020B0604020202020204" pitchFamily="34" charset="0"/>
              <a:cs typeface="Arial" panose="020B0604020202020204" pitchFamily="34" charset="0"/>
            </a:endParaRPr>
          </a:p>
          <a:p>
            <a:pPr marL="232045" indent="-232045">
              <a:buFont typeface="+mj-lt"/>
              <a:buAutoNum type="arabicPeriod"/>
            </a:pPr>
            <a:r>
              <a:rPr lang="en-CA" sz="1200" dirty="0">
                <a:latin typeface="Arial" panose="020B0604020202020204" pitchFamily="34" charset="0"/>
                <a:cs typeface="Arial" panose="020B0604020202020204" pitchFamily="34" charset="0"/>
              </a:rPr>
              <a:t>M</a:t>
            </a:r>
            <a:r>
              <a:rPr lang="en-CA" sz="1200" dirty="0" smtClean="0">
                <a:latin typeface="Arial" panose="020B0604020202020204" pitchFamily="34" charset="0"/>
                <a:cs typeface="Arial" panose="020B0604020202020204" pitchFamily="34" charset="0"/>
              </a:rPr>
              <a:t>anufactures guidelines</a:t>
            </a:r>
            <a:endParaRPr lang="en-CA" sz="1200" dirty="0">
              <a:latin typeface="Arial" panose="020B0604020202020204" pitchFamily="34" charset="0"/>
              <a:cs typeface="Arial" panose="020B0604020202020204" pitchFamily="34" charset="0"/>
            </a:endParaRPr>
          </a:p>
          <a:p>
            <a:pPr marL="232045" indent="-232045">
              <a:buFont typeface="+mj-lt"/>
              <a:buAutoNum type="arabicPeriod"/>
            </a:pPr>
            <a:r>
              <a:rPr lang="en-CA" sz="1200" dirty="0" smtClean="0">
                <a:latin typeface="Arial" panose="020B0604020202020204" pitchFamily="34" charset="0"/>
                <a:cs typeface="Arial" panose="020B0604020202020204" pitchFamily="34" charset="0"/>
              </a:rPr>
              <a:t>Previous </a:t>
            </a:r>
            <a:r>
              <a:rPr lang="en-CA" sz="1200" dirty="0">
                <a:latin typeface="Arial" panose="020B0604020202020204" pitchFamily="34" charset="0"/>
                <a:cs typeface="Arial" panose="020B0604020202020204" pitchFamily="34" charset="0"/>
              </a:rPr>
              <a:t>incident reports on the same type of injury. What was put into place to control the hazard did it work or was a new hazard created. How was assigned to follow up.</a:t>
            </a:r>
          </a:p>
          <a:p>
            <a:endParaRPr lang="en-CA" sz="1200" b="1"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Training records become very important. </a:t>
            </a:r>
            <a:r>
              <a:rPr lang="en-CA" sz="1200" dirty="0">
                <a:latin typeface="Arial" panose="020B0604020202020204" pitchFamily="34" charset="0"/>
                <a:cs typeface="Arial" panose="020B0604020202020204" pitchFamily="34" charset="0"/>
              </a:rPr>
              <a:t>Did the worker receive training? How was it delivered? Who ensured the worker followed the training? How was the worker being supervised? These questions and the answers could tell you a lot about what happened and why.</a:t>
            </a:r>
            <a:endParaRPr lang="en-CA" sz="1200" b="1" dirty="0">
              <a:latin typeface="Arial" panose="020B0604020202020204" pitchFamily="34" charset="0"/>
              <a:cs typeface="Arial" panose="020B0604020202020204" pitchFamily="34" charset="0"/>
            </a:endParaRPr>
          </a:p>
          <a:p>
            <a:endParaRPr lang="en-CA" sz="1200" b="1" dirty="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Analyzing </a:t>
            </a:r>
            <a:r>
              <a:rPr lang="en-CA" sz="1200" dirty="0">
                <a:latin typeface="Arial" panose="020B0604020202020204" pitchFamily="34" charset="0"/>
                <a:cs typeface="Arial" panose="020B0604020202020204" pitchFamily="34" charset="0"/>
              </a:rPr>
              <a:t>the documentation: lets you see the correlation between what</a:t>
            </a:r>
            <a:r>
              <a:rPr lang="en-CA" sz="1200" b="1" dirty="0">
                <a:latin typeface="Arial" panose="020B0604020202020204" pitchFamily="34" charset="0"/>
                <a:cs typeface="Arial" panose="020B0604020202020204" pitchFamily="34" charset="0"/>
              </a:rPr>
              <a:t> actually happened and what should have happened</a:t>
            </a:r>
            <a:r>
              <a:rPr lang="en-CA" sz="1200" dirty="0">
                <a:latin typeface="Arial" panose="020B0604020202020204" pitchFamily="34" charset="0"/>
                <a:cs typeface="Arial" panose="020B0604020202020204" pitchFamily="34" charset="0"/>
              </a:rPr>
              <a:t>.</a:t>
            </a:r>
          </a:p>
          <a:p>
            <a:endParaRPr lang="en-CA" sz="1200" b="1" dirty="0">
              <a:latin typeface="Arial" panose="020B0604020202020204" pitchFamily="34" charset="0"/>
              <a:cs typeface="Arial" panose="020B0604020202020204" pitchFamily="34" charset="0"/>
            </a:endParaRPr>
          </a:p>
          <a:p>
            <a:r>
              <a:rPr lang="en-CA" sz="1200" b="1" dirty="0">
                <a:solidFill>
                  <a:srgbClr val="FF0000"/>
                </a:solidFill>
                <a:latin typeface="Arial" panose="020B0604020202020204" pitchFamily="34" charset="0"/>
                <a:cs typeface="Arial" panose="020B0604020202020204" pitchFamily="34" charset="0"/>
              </a:rPr>
              <a:t>Lacking</a:t>
            </a:r>
            <a:r>
              <a:rPr lang="en-CA" sz="1200" dirty="0">
                <a:solidFill>
                  <a:srgbClr val="FF0000"/>
                </a:solidFill>
                <a:latin typeface="Arial" panose="020B0604020202020204" pitchFamily="34" charset="0"/>
                <a:cs typeface="Arial" panose="020B0604020202020204" pitchFamily="34" charset="0"/>
              </a:rPr>
              <a:t> good documentation shows a </a:t>
            </a:r>
            <a:r>
              <a:rPr lang="en-CA" sz="1200" b="1" dirty="0">
                <a:solidFill>
                  <a:srgbClr val="FF0000"/>
                </a:solidFill>
                <a:latin typeface="Arial" panose="020B0604020202020204" pitchFamily="34" charset="0"/>
                <a:cs typeface="Arial" panose="020B0604020202020204" pitchFamily="34" charset="0"/>
              </a:rPr>
              <a:t>gap</a:t>
            </a:r>
            <a:r>
              <a:rPr lang="en-CA" sz="1200" dirty="0">
                <a:solidFill>
                  <a:srgbClr val="FF0000"/>
                </a:solidFill>
                <a:latin typeface="Arial" panose="020B0604020202020204" pitchFamily="34" charset="0"/>
                <a:cs typeface="Arial" panose="020B0604020202020204" pitchFamily="34" charset="0"/>
              </a:rPr>
              <a:t> in the Safety Management System (SMS).</a:t>
            </a:r>
          </a:p>
          <a:p>
            <a:endParaRPr lang="en-CA" sz="1200" baseline="0" dirty="0" smtClean="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49</a:t>
            </a:fld>
            <a:endParaRPr lang="en-CA" dirty="0"/>
          </a:p>
        </p:txBody>
      </p:sp>
    </p:spTree>
    <p:extLst>
      <p:ext uri="{BB962C8B-B14F-4D97-AF65-F5344CB8AC3E}">
        <p14:creationId xmlns:p14="http://schemas.microsoft.com/office/powerpoint/2010/main" val="39647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a:t>
            </a:fld>
            <a:endParaRPr lang="en-CA" dirty="0"/>
          </a:p>
        </p:txBody>
      </p:sp>
    </p:spTree>
    <p:extLst>
      <p:ext uri="{BB962C8B-B14F-4D97-AF65-F5344CB8AC3E}">
        <p14:creationId xmlns:p14="http://schemas.microsoft.com/office/powerpoint/2010/main" val="2763727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latin typeface="Arial" panose="020B0604020202020204" pitchFamily="34" charset="0"/>
                <a:cs typeface="Arial" panose="020B0604020202020204" pitchFamily="34" charset="0"/>
              </a:rPr>
              <a:t>Reviewing the documentation:</a:t>
            </a:r>
            <a:endParaRPr lang="en-CA" b="0" dirty="0">
              <a:latin typeface="Arial" panose="020B0604020202020204" pitchFamily="34" charset="0"/>
              <a:cs typeface="Arial" panose="020B0604020202020204" pitchFamily="34" charset="0"/>
            </a:endParaRPr>
          </a:p>
          <a:p>
            <a:pPr marL="232045" indent="-232045">
              <a:buFont typeface="+mj-lt"/>
              <a:buAutoNum type="arabicPeriod"/>
            </a:pPr>
            <a:r>
              <a:rPr lang="en-CA" dirty="0" smtClean="0">
                <a:latin typeface="Arial" panose="020B0604020202020204" pitchFamily="34" charset="0"/>
                <a:cs typeface="Arial" panose="020B0604020202020204" pitchFamily="34" charset="0"/>
              </a:rPr>
              <a:t>will </a:t>
            </a:r>
            <a:r>
              <a:rPr lang="en-CA" dirty="0">
                <a:latin typeface="Arial" panose="020B0604020202020204" pitchFamily="34" charset="0"/>
                <a:cs typeface="Arial" panose="020B0604020202020204" pitchFamily="34" charset="0"/>
              </a:rPr>
              <a:t>help identify witness to be interviewed.</a:t>
            </a:r>
          </a:p>
          <a:p>
            <a:pPr marL="232045" indent="-232045">
              <a:buFont typeface="+mj-lt"/>
              <a:buAutoNum type="arabicPeriod"/>
            </a:pPr>
            <a:r>
              <a:rPr lang="en-CA" dirty="0" smtClean="0">
                <a:latin typeface="Arial" panose="020B0604020202020204" pitchFamily="34" charset="0"/>
                <a:cs typeface="Arial" panose="020B0604020202020204" pitchFamily="34" charset="0"/>
              </a:rPr>
              <a:t>may </a:t>
            </a:r>
            <a:r>
              <a:rPr lang="en-CA" dirty="0">
                <a:latin typeface="Arial" panose="020B0604020202020204" pitchFamily="34" charset="0"/>
                <a:cs typeface="Arial" panose="020B0604020202020204" pitchFamily="34" charset="0"/>
              </a:rPr>
              <a:t>lead to additional interviews with experts i.e. TLR trainers, doctor, lab specialist, engineer, manufacture. </a:t>
            </a:r>
          </a:p>
          <a:p>
            <a:r>
              <a:rPr lang="en-CA" dirty="0">
                <a:latin typeface="Arial" panose="020B0604020202020204" pitchFamily="34" charset="0"/>
                <a:cs typeface="Arial" panose="020B0604020202020204" pitchFamily="34" charset="0"/>
              </a:rPr>
              <a:t>E.g. you may need specific information from </a:t>
            </a:r>
            <a:r>
              <a:rPr lang="en-CA" dirty="0" smtClean="0">
                <a:latin typeface="Arial" panose="020B0604020202020204" pitchFamily="34" charset="0"/>
                <a:cs typeface="Arial" panose="020B0604020202020204" pitchFamily="34" charset="0"/>
              </a:rPr>
              <a:t>a trainer about what is taught in class.</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50</a:t>
            </a:fld>
            <a:endParaRPr lang="en-CA" dirty="0"/>
          </a:p>
        </p:txBody>
      </p:sp>
    </p:spTree>
    <p:extLst>
      <p:ext uri="{BB962C8B-B14F-4D97-AF65-F5344CB8AC3E}">
        <p14:creationId xmlns:p14="http://schemas.microsoft.com/office/powerpoint/2010/main" val="3045984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CA" dirty="0" smtClean="0">
                <a:latin typeface="Arial" panose="020B0604020202020204" pitchFamily="34" charset="0"/>
                <a:cs typeface="Arial" panose="020B0604020202020204" pitchFamily="34" charset="0"/>
              </a:rPr>
              <a:t>Research is a tool to learn more about the physical and documentary evidence</a:t>
            </a:r>
          </a:p>
          <a:p>
            <a:r>
              <a:rPr lang="en-CA" dirty="0" smtClean="0">
                <a:latin typeface="Arial" panose="020B0604020202020204" pitchFamily="34" charset="0"/>
                <a:cs typeface="Arial" panose="020B0604020202020204" pitchFamily="34" charset="0"/>
              </a:rPr>
              <a:t>Benchmarking</a:t>
            </a:r>
          </a:p>
          <a:p>
            <a:pPr lvl="1"/>
            <a:r>
              <a:rPr lang="en-CA" dirty="0" smtClean="0">
                <a:latin typeface="Arial" panose="020B0604020202020204" pitchFamily="34" charset="0"/>
                <a:cs typeface="Arial" panose="020B0604020202020204" pitchFamily="34" charset="0"/>
              </a:rPr>
              <a:t>What are others doing?</a:t>
            </a:r>
          </a:p>
          <a:p>
            <a:pPr lvl="1"/>
            <a:r>
              <a:rPr lang="en-CA" dirty="0" smtClean="0">
                <a:latin typeface="Arial" panose="020B0604020202020204" pitchFamily="34" charset="0"/>
                <a:cs typeface="Arial" panose="020B0604020202020204" pitchFamily="34" charset="0"/>
              </a:rPr>
              <a:t>Have they had the same experiences?</a:t>
            </a:r>
          </a:p>
          <a:p>
            <a:pPr lvl="1"/>
            <a:r>
              <a:rPr lang="en-CA" dirty="0" smtClean="0">
                <a:latin typeface="Arial" panose="020B0604020202020204" pitchFamily="34" charset="0"/>
                <a:cs typeface="Arial" panose="020B0604020202020204" pitchFamily="34" charset="0"/>
              </a:rPr>
              <a:t>Have they made changes to their practices?</a:t>
            </a:r>
          </a:p>
          <a:p>
            <a:r>
              <a:rPr lang="en-CA" dirty="0" smtClean="0">
                <a:latin typeface="Arial" panose="020B0604020202020204" pitchFamily="34" charset="0"/>
                <a:cs typeface="Arial" panose="020B0604020202020204" pitchFamily="34" charset="0"/>
              </a:rPr>
              <a:t>Technical Research</a:t>
            </a:r>
          </a:p>
          <a:p>
            <a:pPr lvl="1"/>
            <a:r>
              <a:rPr lang="en-CA" dirty="0" smtClean="0">
                <a:latin typeface="Arial" panose="020B0604020202020204" pitchFamily="34" charset="0"/>
                <a:cs typeface="Arial" panose="020B0604020202020204" pitchFamily="34" charset="0"/>
              </a:rPr>
              <a:t>Internet</a:t>
            </a:r>
          </a:p>
          <a:p>
            <a:pPr lvl="1"/>
            <a:r>
              <a:rPr lang="en-CA" dirty="0" smtClean="0">
                <a:latin typeface="Arial" panose="020B0604020202020204" pitchFamily="34" charset="0"/>
                <a:cs typeface="Arial" panose="020B0604020202020204" pitchFamily="34" charset="0"/>
              </a:rPr>
              <a:t>Journals</a:t>
            </a:r>
          </a:p>
          <a:p>
            <a:pPr lvl="1"/>
            <a:r>
              <a:rPr lang="en-CA" dirty="0" smtClean="0">
                <a:latin typeface="Arial" panose="020B0604020202020204" pitchFamily="34" charset="0"/>
                <a:cs typeface="Arial" panose="020B0604020202020204" pitchFamily="34" charset="0"/>
              </a:rPr>
              <a:t>Subject matter experts</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51</a:t>
            </a:fld>
            <a:endParaRPr lang="en-CA" dirty="0"/>
          </a:p>
        </p:txBody>
      </p:sp>
    </p:spTree>
    <p:extLst>
      <p:ext uri="{BB962C8B-B14F-4D97-AF65-F5344CB8AC3E}">
        <p14:creationId xmlns:p14="http://schemas.microsoft.com/office/powerpoint/2010/main" val="4256444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Document Review</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Allow groups the time to determine what documents they will be reviewing and what they hope to find by looking at those documents.  Then discuss</a:t>
            </a:r>
            <a:r>
              <a:rPr lang="en-CA" sz="1200" i="1" kern="1200" baseline="0" dirty="0" smtClean="0">
                <a:solidFill>
                  <a:schemeClr val="tx1"/>
                </a:solidFill>
                <a:effectLst/>
                <a:latin typeface="+mn-lt"/>
                <a:ea typeface="+mn-ea"/>
                <a:cs typeface="+mn-cs"/>
              </a:rPr>
              <a:t> as a large group.</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Review of the Safety Management System (SMS) documents in this facility revealed: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Some training records were present, but training was not always current.</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 documented training plan could not be found.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Policies and procedures are in place, but no documentation was found to show that they were being enforced.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TLR policy included the requirement to use the correct sling for the task being done.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No process was found for creating a safe work environment (e.g., removing a scatter mat prior to completing the task).</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Much of The Sleeping Inn Care Home SMS was given to them by a neighbouring facility who assured them that is follows best practice and meets legislative requirements.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Except for a few policies used in orientation there were no records to show that the SMS contents were being reviewed with the staff.</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After searching a TLR Resource manual was found in the back of a cupboard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No current copies of the Saskatchewan</a:t>
            </a:r>
            <a:r>
              <a:rPr lang="en-CA" sz="1200" kern="1200" baseline="0" dirty="0" smtClean="0">
                <a:solidFill>
                  <a:schemeClr val="tx1"/>
                </a:solidFill>
                <a:effectLst/>
                <a:latin typeface="+mn-lt"/>
                <a:ea typeface="+mn-ea"/>
                <a:cs typeface="+mn-cs"/>
              </a:rPr>
              <a:t> Employment </a:t>
            </a:r>
            <a:r>
              <a:rPr lang="en-CA" sz="1200" kern="1200" dirty="0" smtClean="0">
                <a:solidFill>
                  <a:schemeClr val="tx1"/>
                </a:solidFill>
                <a:effectLst/>
                <a:latin typeface="+mn-lt"/>
                <a:ea typeface="+mn-ea"/>
                <a:cs typeface="+mn-cs"/>
              </a:rPr>
              <a:t>Act or Regulations were found on the wing.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preventative maintenance program has not been fully implemented and not many records were available.</a:t>
            </a: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52</a:t>
            </a:fld>
            <a:endParaRPr lang="en-CA" dirty="0"/>
          </a:p>
        </p:txBody>
      </p:sp>
    </p:spTree>
    <p:extLst>
      <p:ext uri="{BB962C8B-B14F-4D97-AF65-F5344CB8AC3E}">
        <p14:creationId xmlns:p14="http://schemas.microsoft.com/office/powerpoint/2010/main" val="19673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9">
              <a:defRPr/>
            </a:pPr>
            <a:r>
              <a:rPr lang="en-CA" dirty="0" smtClean="0"/>
              <a:t>Once you have gathered all the evidence and information needed, ensure that the incident scene is returned to normal use. This may involve disinfecting the area if blood was spilled, checking equipment and materials to assess functionality, and ensuring that the incident will not be repeated. </a:t>
            </a:r>
          </a:p>
          <a:p>
            <a:pPr defTabSz="928179">
              <a:defRPr/>
            </a:pPr>
            <a:endParaRPr lang="en-CA" dirty="0" smtClean="0"/>
          </a:p>
          <a:p>
            <a:pPr defTabSz="928179">
              <a:defRPr/>
            </a:pPr>
            <a:r>
              <a:rPr lang="en-CA" dirty="0" smtClean="0"/>
              <a:t>A process may need to be stopped or piece of equipment taken out of service until further examination proves its safety. You may need to notify the management immediately regarding</a:t>
            </a:r>
            <a:r>
              <a:rPr lang="en-CA" baseline="0" dirty="0" smtClean="0"/>
              <a:t> this</a:t>
            </a:r>
            <a:r>
              <a:rPr lang="en-CA" dirty="0" smtClean="0"/>
              <a:t>. If in doubt about the functionality of equipment, materials or process, have it checked by those who are technically qualified.</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53</a:t>
            </a:fld>
            <a:endParaRPr lang="en-CA" dirty="0"/>
          </a:p>
        </p:txBody>
      </p:sp>
    </p:spTree>
    <p:extLst>
      <p:ext uri="{BB962C8B-B14F-4D97-AF65-F5344CB8AC3E}">
        <p14:creationId xmlns:p14="http://schemas.microsoft.com/office/powerpoint/2010/main" val="680257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Interviews often reveal critical information</a:t>
            </a:r>
            <a:r>
              <a:rPr lang="en-CA" baseline="0" dirty="0" smtClean="0">
                <a:latin typeface="Arial" panose="020B0604020202020204" pitchFamily="34" charset="0"/>
                <a:cs typeface="Arial" panose="020B0604020202020204" pitchFamily="34" charset="0"/>
              </a:rPr>
              <a:t> and are o</a:t>
            </a:r>
            <a:r>
              <a:rPr lang="en-CA" sz="1200" kern="1200" dirty="0" smtClean="0">
                <a:solidFill>
                  <a:schemeClr val="tx1"/>
                </a:solidFill>
                <a:effectLst/>
                <a:latin typeface="Arial" panose="020B0604020202020204" pitchFamily="34" charset="0"/>
                <a:ea typeface="+mn-ea"/>
                <a:cs typeface="Arial" panose="020B0604020202020204" pitchFamily="34" charset="0"/>
              </a:rPr>
              <a:t>ne of the main methods of gathering information in an incident investigation. </a:t>
            </a:r>
          </a:p>
          <a:p>
            <a:pPr rtl="0"/>
            <a:endParaRPr lang="en-CA" sz="1200" kern="1200" dirty="0" smtClean="0">
              <a:solidFill>
                <a:schemeClr val="tx1"/>
              </a:solidFill>
              <a:effectLst/>
              <a:latin typeface="Arial" panose="020B0604020202020204" pitchFamily="34" charset="0"/>
              <a:ea typeface="+mn-ea"/>
              <a:cs typeface="Arial" panose="020B0604020202020204" pitchFamily="34" charset="0"/>
            </a:endParaRPr>
          </a:p>
          <a:p>
            <a:pPr rtl="0"/>
            <a:r>
              <a:rPr lang="en-CA" sz="1200" kern="1200" dirty="0" smtClean="0">
                <a:solidFill>
                  <a:schemeClr val="tx1"/>
                </a:solidFill>
                <a:effectLst/>
                <a:latin typeface="Arial" panose="020B0604020202020204" pitchFamily="34" charset="0"/>
                <a:ea typeface="+mn-ea"/>
                <a:cs typeface="Arial" panose="020B0604020202020204" pitchFamily="34" charset="0"/>
              </a:rPr>
              <a:t>Interviews should be conducted with anyone who can give relevant information, even if they were not present. An example would be the supervisor who gave instructions at the start of the shift or a trainer who instructed the worker, even months earlier. </a:t>
            </a:r>
          </a:p>
          <a:p>
            <a:pPr rtl="0"/>
            <a:endParaRPr lang="en-CA" sz="1200" kern="1200" dirty="0" smtClean="0">
              <a:solidFill>
                <a:schemeClr val="tx1"/>
              </a:solidFill>
              <a:effectLst/>
              <a:latin typeface="+mn-lt"/>
              <a:ea typeface="+mn-ea"/>
              <a:cs typeface="+mn-cs"/>
            </a:endParaRPr>
          </a:p>
          <a:p>
            <a:pPr rtl="0"/>
            <a:r>
              <a:rPr lang="en-CA" sz="1200" b="0" kern="1200" dirty="0" smtClean="0">
                <a:solidFill>
                  <a:schemeClr val="tx1"/>
                </a:solidFill>
                <a:effectLst/>
                <a:latin typeface="Arial" panose="020B0604020202020204" pitchFamily="34" charset="0"/>
                <a:ea typeface="+mn-ea"/>
                <a:cs typeface="Arial" panose="020B0604020202020204" pitchFamily="34" charset="0"/>
              </a:rPr>
              <a:t>A good practice is to keep those</a:t>
            </a:r>
            <a:r>
              <a:rPr lang="en-CA" sz="1200" b="0" kern="1200" baseline="0" dirty="0" smtClean="0">
                <a:solidFill>
                  <a:schemeClr val="tx1"/>
                </a:solidFill>
                <a:effectLst/>
                <a:latin typeface="Arial" panose="020B0604020202020204" pitchFamily="34" charset="0"/>
                <a:ea typeface="+mn-ea"/>
                <a:cs typeface="Arial" panose="020B0604020202020204" pitchFamily="34" charset="0"/>
              </a:rPr>
              <a:t> who will be interviewed apart from one another until they are interviewed and make every attempt to conduct the interviews ASAP.  </a:t>
            </a:r>
            <a:endParaRPr lang="en-CA" b="0"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54</a:t>
            </a:fld>
            <a:endParaRPr lang="en-CA" dirty="0"/>
          </a:p>
        </p:txBody>
      </p:sp>
    </p:spTree>
    <p:extLst>
      <p:ext uri="{BB962C8B-B14F-4D97-AF65-F5344CB8AC3E}">
        <p14:creationId xmlns:p14="http://schemas.microsoft.com/office/powerpoint/2010/main" val="994675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with all parts</a:t>
            </a:r>
            <a:r>
              <a:rPr lang="en-CA" baseline="0" dirty="0" smtClean="0"/>
              <a:t> of an investigation, go into the interview process with an open and curious mind. </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55</a:t>
            </a:fld>
            <a:endParaRPr lang="en-CA" dirty="0"/>
          </a:p>
        </p:txBody>
      </p:sp>
    </p:spTree>
    <p:extLst>
      <p:ext uri="{BB962C8B-B14F-4D97-AF65-F5344CB8AC3E}">
        <p14:creationId xmlns:p14="http://schemas.microsoft.com/office/powerpoint/2010/main" val="786173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56</a:t>
            </a:fld>
            <a:endParaRPr lang="en-CA" dirty="0"/>
          </a:p>
        </p:txBody>
      </p:sp>
    </p:spTree>
    <p:extLst>
      <p:ext uri="{BB962C8B-B14F-4D97-AF65-F5344CB8AC3E}">
        <p14:creationId xmlns:p14="http://schemas.microsoft.com/office/powerpoint/2010/main" val="503081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Good planning will give you better results. Have clear objectives about what you want/need to learn. </a:t>
            </a:r>
            <a:endParaRPr lang="en-CA" dirty="0" smtClean="0"/>
          </a:p>
          <a:p>
            <a:pPr marL="171450" indent="-171450">
              <a:buFont typeface="Arial" panose="020B0604020202020204" pitchFamily="34" charset="0"/>
              <a:buChar char="•"/>
            </a:pPr>
            <a:r>
              <a:rPr lang="en-CA" dirty="0" smtClean="0"/>
              <a:t>Determine what </a:t>
            </a:r>
            <a:r>
              <a:rPr lang="en-CA" dirty="0"/>
              <a:t>questions </a:t>
            </a:r>
            <a:r>
              <a:rPr lang="en-CA" dirty="0" smtClean="0"/>
              <a:t>you </a:t>
            </a:r>
            <a:r>
              <a:rPr lang="en-CA" dirty="0"/>
              <a:t>need to ask </a:t>
            </a:r>
            <a:r>
              <a:rPr lang="en-CA" dirty="0" smtClean="0"/>
              <a:t>each </a:t>
            </a:r>
            <a:r>
              <a:rPr lang="en-CA" dirty="0"/>
              <a:t>person to better understand what happened. </a:t>
            </a:r>
            <a:endParaRPr lang="en-CA" dirty="0" smtClean="0"/>
          </a:p>
          <a:p>
            <a:endParaRPr lang="en-CA" dirty="0" smtClean="0"/>
          </a:p>
          <a:p>
            <a:r>
              <a:rPr lang="en-CA" dirty="0" smtClean="0"/>
              <a:t>Following </a:t>
            </a:r>
            <a:r>
              <a:rPr lang="en-CA" dirty="0"/>
              <a:t>an interview, take time to gather your thoughts. Did the interview accomplish what you set out to learn? If not, then a follow-up interview may be required</a:t>
            </a:r>
            <a:r>
              <a:rPr lang="en-CA" dirty="0" smtClean="0"/>
              <a:t>?</a:t>
            </a:r>
          </a:p>
          <a:p>
            <a:endParaRPr lang="en-CA" dirty="0" smtClean="0"/>
          </a:p>
          <a:p>
            <a:r>
              <a:rPr lang="en-CA" b="1" baseline="0" dirty="0" smtClean="0"/>
              <a:t>Identify</a:t>
            </a:r>
            <a:r>
              <a:rPr lang="en-CA" baseline="0" dirty="0" smtClean="0"/>
              <a:t> who needs to be interviewed, and their roles.  For example, at the scene was nurse Brown and housekeeper Deb</a:t>
            </a:r>
          </a:p>
          <a:p>
            <a:pPr marL="228600" indent="-228600">
              <a:buFont typeface="+mj-lt"/>
              <a:buAutoNum type="arabicPeriod"/>
            </a:pPr>
            <a:r>
              <a:rPr lang="en-CA" baseline="0" dirty="0" smtClean="0"/>
              <a:t>Identify the injured worker.</a:t>
            </a:r>
          </a:p>
          <a:p>
            <a:pPr marL="228600" indent="-228600">
              <a:buFont typeface="+mj-lt"/>
              <a:buAutoNum type="arabicPeriod"/>
            </a:pPr>
            <a:r>
              <a:rPr lang="en-CA" baseline="0" dirty="0" smtClean="0"/>
              <a:t>Identify if a patient or client was involved or a witness</a:t>
            </a:r>
          </a:p>
          <a:p>
            <a:pPr marL="228600" indent="-228600">
              <a:buFont typeface="+mj-lt"/>
              <a:buAutoNum type="arabicPeriod"/>
            </a:pPr>
            <a:r>
              <a:rPr lang="en-CA" baseline="0" dirty="0" smtClean="0"/>
              <a:t>Identify who was the first person first to come to the aid of the injured worker.</a:t>
            </a:r>
          </a:p>
          <a:p>
            <a:pPr marL="228600" indent="-228600">
              <a:buFont typeface="+mj-lt"/>
              <a:buAutoNum type="arabicPeriod"/>
            </a:pPr>
            <a:r>
              <a:rPr lang="en-CA" baseline="0" dirty="0" smtClean="0"/>
              <a:t>Look for a worker from another department that may have seen or heard something.</a:t>
            </a:r>
          </a:p>
          <a:p>
            <a:pPr marL="228600" indent="-228600">
              <a:buFont typeface="+mj-lt"/>
              <a:buAutoNum type="arabicPeriod"/>
            </a:pPr>
            <a:r>
              <a:rPr lang="en-CA" baseline="0" dirty="0" smtClean="0"/>
              <a:t>Look for others that may have been in the vicinity.</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57</a:t>
            </a:fld>
            <a:endParaRPr lang="en-CA" dirty="0"/>
          </a:p>
        </p:txBody>
      </p:sp>
    </p:spTree>
    <p:extLst>
      <p:ext uri="{BB962C8B-B14F-4D97-AF65-F5344CB8AC3E}">
        <p14:creationId xmlns:p14="http://schemas.microsoft.com/office/powerpoint/2010/main" val="1601794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Arial" panose="020B0604020202020204" pitchFamily="34" charset="0"/>
              </a:rPr>
              <a:t>Effective interviews </a:t>
            </a:r>
          </a:p>
          <a:p>
            <a:pPr marL="171450" indent="-171450">
              <a:buFont typeface="Arial" panose="020B0604020202020204" pitchFamily="34" charset="0"/>
              <a:buChar char="•"/>
            </a:pPr>
            <a:r>
              <a:rPr lang="en-CA" dirty="0" smtClean="0">
                <a:latin typeface="+mn-lt"/>
                <a:cs typeface="Arial" panose="020B0604020202020204" pitchFamily="34" charset="0"/>
              </a:rPr>
              <a:t>Interview within 24 hours if at all possible</a:t>
            </a:r>
          </a:p>
          <a:p>
            <a:pPr marL="628650" lvl="1" indent="-171450">
              <a:buFont typeface="Arial" panose="020B0604020202020204" pitchFamily="34" charset="0"/>
              <a:buChar char="•"/>
            </a:pPr>
            <a:r>
              <a:rPr lang="en-CA" b="1" u="sng" dirty="0" smtClean="0">
                <a:latin typeface="+mn-lt"/>
                <a:cs typeface="Arial" panose="020B0604020202020204" pitchFamily="34" charset="0"/>
              </a:rPr>
              <a:t>Sooner if the witness won’t be available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Arial" panose="020B0604020202020204" pitchFamily="34" charset="0"/>
              </a:rPr>
              <a:t>Interviewing as soon as possible keeps information reliable.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Arial" panose="020B0604020202020204" pitchFamily="34" charset="0"/>
              </a:rPr>
              <a:t>Keep witnesses from talking to each other prior to their interview. This will avoid communication information versus witnessed information</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Arial" panose="020B0604020202020204" pitchFamily="34" charset="0"/>
              </a:rPr>
              <a:t>Set an interview schedule – one worker at a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Arial" panose="020B0604020202020204" pitchFamily="34" charset="0"/>
              </a:rPr>
              <a:t>Have basic knowledge of what happened before starting an interview</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Arial" panose="020B0604020202020204" pitchFamily="34" charset="0"/>
              </a:rPr>
              <a:t>Conduct the interview in a neutral, quite place without interruptions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Arial" panose="020B0604020202020204" pitchFamily="34" charset="0"/>
              </a:rPr>
              <a:t>Put the worker at ease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Arial" panose="020B0604020202020204" pitchFamily="34" charset="0"/>
              </a:rPr>
              <a:t>Make it clear this is not disciplinary, but fact finding.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Arial" panose="020B0604020202020204" pitchFamily="34" charset="0"/>
              </a:rPr>
              <a:t>Take detailed notes including date. names,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Arial" panose="020B0604020202020204" pitchFamily="34" charset="0"/>
              </a:rPr>
              <a:t>Number your pages. This will prevent confusion</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Arial" panose="020B0604020202020204" pitchFamily="34" charset="0"/>
              </a:rPr>
              <a:t>Record who did the interview, time and date</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r>
              <a:rPr lang="en-CA" dirty="0" smtClean="0">
                <a:latin typeface="+mn-lt"/>
              </a:rPr>
              <a:t>Following an interview, take time to gather your thoughts. Did the interview accomplish what you set out to learn? If not, then a follow-up interview may be required?</a:t>
            </a:r>
          </a:p>
          <a:p>
            <a:endParaRPr lang="en-CA" dirty="0" smtClean="0"/>
          </a:p>
        </p:txBody>
      </p:sp>
      <p:sp>
        <p:nvSpPr>
          <p:cNvPr id="4" name="Slide Number Placeholder 3"/>
          <p:cNvSpPr>
            <a:spLocks noGrp="1"/>
          </p:cNvSpPr>
          <p:nvPr>
            <p:ph type="sldNum" sz="quarter" idx="10"/>
          </p:nvPr>
        </p:nvSpPr>
        <p:spPr/>
        <p:txBody>
          <a:bodyPr/>
          <a:lstStyle/>
          <a:p>
            <a:fld id="{8DD7CF3D-1558-429C-8850-6634F24E1ACD}" type="slidenum">
              <a:rPr lang="en-CA" smtClean="0"/>
              <a:t>58</a:t>
            </a:fld>
            <a:endParaRPr lang="en-CA" dirty="0"/>
          </a:p>
        </p:txBody>
      </p:sp>
    </p:spTree>
    <p:extLst>
      <p:ext uri="{BB962C8B-B14F-4D97-AF65-F5344CB8AC3E}">
        <p14:creationId xmlns:p14="http://schemas.microsoft.com/office/powerpoint/2010/main" val="3123105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Questioning Techniques: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Ask questions to gain knowledge and details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Ask questions to clarify an observation from the scene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Ask open questions (not yes/no)</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Ask clarifying questions (yes/no) only to narrow down a detail</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Pause, give the person time to answer, don’t interrupt</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Only use drawings, photos or visits to the site to jog memory</a:t>
            </a:r>
          </a:p>
          <a:p>
            <a:pPr marL="171450" indent="-171450">
              <a:lnSpc>
                <a:spcPct val="110000"/>
              </a:lnSpc>
              <a:buFont typeface="Arial" panose="020B0604020202020204" pitchFamily="34" charset="0"/>
              <a:buChar char="•"/>
            </a:pPr>
            <a:r>
              <a:rPr lang="en-CA" dirty="0" smtClean="0">
                <a:latin typeface="Arial" panose="020B0604020202020204" pitchFamily="34" charset="0"/>
                <a:cs typeface="Arial" panose="020B0604020202020204" pitchFamily="34" charset="0"/>
              </a:rPr>
              <a:t>Avoid questions that lead</a:t>
            </a:r>
          </a:p>
          <a:p>
            <a:pPr marL="171450" indent="-171450">
              <a:lnSpc>
                <a:spcPct val="110000"/>
              </a:lnSpc>
              <a:buFont typeface="Arial" panose="020B0604020202020204" pitchFamily="34" charset="0"/>
              <a:buChar char="•"/>
            </a:pPr>
            <a:r>
              <a:rPr lang="en-CA" dirty="0" smtClean="0">
                <a:latin typeface="Arial" panose="020B0604020202020204" pitchFamily="34" charset="0"/>
                <a:cs typeface="Arial" panose="020B0604020202020204" pitchFamily="34" charset="0"/>
              </a:rPr>
              <a:t>Review your notes for accuracy</a:t>
            </a:r>
          </a:p>
          <a:p>
            <a:pPr marL="171450" indent="-171450">
              <a:lnSpc>
                <a:spcPct val="110000"/>
              </a:lnSpc>
              <a:buFont typeface="Arial" panose="020B0604020202020204" pitchFamily="34" charset="0"/>
              <a:buChar char="•"/>
            </a:pPr>
            <a:r>
              <a:rPr lang="en-CA" dirty="0" smtClean="0">
                <a:latin typeface="Arial" panose="020B0604020202020204" pitchFamily="34" charset="0"/>
                <a:cs typeface="Arial" panose="020B0604020202020204" pitchFamily="34" charset="0"/>
              </a:rPr>
              <a:t>Ask for prevention suggestions</a:t>
            </a:r>
          </a:p>
          <a:p>
            <a:pPr marL="171450" indent="-171450">
              <a:lnSpc>
                <a:spcPct val="110000"/>
              </a:lnSpc>
              <a:buFont typeface="Arial" panose="020B0604020202020204" pitchFamily="34" charset="0"/>
              <a:buChar char="•"/>
            </a:pPr>
            <a:r>
              <a:rPr lang="en-CA" dirty="0" smtClean="0">
                <a:latin typeface="Arial" panose="020B0604020202020204" pitchFamily="34" charset="0"/>
                <a:cs typeface="Arial" panose="020B0604020202020204" pitchFamily="34" charset="0"/>
              </a:rPr>
              <a:t>Thank the interviewee</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r>
              <a:rPr lang="en-CA" b="1" baseline="0" dirty="0" smtClean="0"/>
              <a:t>Do not interrupt </a:t>
            </a:r>
            <a:r>
              <a:rPr lang="en-CA" baseline="0" dirty="0" smtClean="0"/>
              <a:t>the witness, just listen and let them tell the story. Interruption may alter information or make the witness forget a valuable piece. </a:t>
            </a:r>
          </a:p>
          <a:p>
            <a:pPr marL="171450" indent="-171450">
              <a:buFont typeface="Arial" panose="020B0604020202020204" pitchFamily="34" charset="0"/>
              <a:buChar char="•"/>
            </a:pPr>
            <a:r>
              <a:rPr lang="en-CA" baseline="0" dirty="0" smtClean="0"/>
              <a:t>Expect some conflicting information this is normal as the same event may have been seen from a different angle or distance.</a:t>
            </a:r>
          </a:p>
          <a:p>
            <a:pPr marL="171450" indent="-171450">
              <a:buFont typeface="Arial" panose="020B0604020202020204" pitchFamily="34" charset="0"/>
              <a:buChar char="•"/>
            </a:pPr>
            <a:r>
              <a:rPr lang="en-CA" baseline="0" dirty="0" smtClean="0"/>
              <a:t>You may have to interview more than once.</a:t>
            </a:r>
          </a:p>
          <a:p>
            <a:pPr marL="171450" indent="-171450">
              <a:buFont typeface="Arial" panose="020B0604020202020204" pitchFamily="34" charset="0"/>
              <a:buChar char="•"/>
            </a:pPr>
            <a:r>
              <a:rPr lang="en-CA" baseline="0" dirty="0" smtClean="0"/>
              <a:t>Always close on a positive note ( thank them for their valuable input)</a:t>
            </a:r>
          </a:p>
          <a:p>
            <a:pPr marL="171450" indent="-171450">
              <a:buFont typeface="Arial" panose="020B0604020202020204" pitchFamily="34" charset="0"/>
              <a:buChar char="•"/>
            </a:pPr>
            <a:r>
              <a:rPr lang="en-CA" baseline="0" dirty="0" smtClean="0"/>
              <a:t>Do not form conclusion during an interview</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59</a:t>
            </a:fld>
            <a:endParaRPr lang="en-CA" dirty="0"/>
          </a:p>
        </p:txBody>
      </p:sp>
    </p:spTree>
    <p:extLst>
      <p:ext uri="{BB962C8B-B14F-4D97-AF65-F5344CB8AC3E}">
        <p14:creationId xmlns:p14="http://schemas.microsoft.com/office/powerpoint/2010/main" val="280166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i="1" dirty="0" smtClean="0">
                <a:latin typeface="Arial" panose="020B0604020202020204" pitchFamily="34" charset="0"/>
                <a:cs typeface="Arial" panose="020B0604020202020204" pitchFamily="34" charset="0"/>
              </a:rPr>
              <a:t>(Note to trainers – these stats are from Oregon OSHA and are not meant to be our</a:t>
            </a:r>
            <a:r>
              <a:rPr lang="en-CA" sz="1050" i="1" baseline="0" dirty="0" smtClean="0">
                <a:latin typeface="Arial" panose="020B0604020202020204" pitchFamily="34" charset="0"/>
                <a:cs typeface="Arial" panose="020B0604020202020204" pitchFamily="34" charset="0"/>
              </a:rPr>
              <a:t> stats, but are designed to illustrate the point)</a:t>
            </a:r>
            <a:endParaRPr lang="en-CA" sz="1050" i="1" dirty="0" smtClean="0">
              <a:latin typeface="Arial" panose="020B0604020202020204" pitchFamily="34" charset="0"/>
              <a:cs typeface="Arial" panose="020B0604020202020204" pitchFamily="34" charset="0"/>
            </a:endParaRPr>
          </a:p>
          <a:p>
            <a:pPr rtl="0"/>
            <a:r>
              <a:rPr lang="en-CA" sz="1200" dirty="0" smtClean="0">
                <a:latin typeface="Arial" panose="020B0604020202020204" pitchFamily="34" charset="0"/>
                <a:cs typeface="Arial" panose="020B0604020202020204" pitchFamily="34" charset="0"/>
              </a:rPr>
              <a:t>According to some statistics:</a:t>
            </a:r>
            <a:endParaRPr lang="en-CA" sz="1200" dirty="0">
              <a:latin typeface="Arial" panose="020B0604020202020204" pitchFamily="34" charset="0"/>
              <a:cs typeface="Arial" panose="020B0604020202020204" pitchFamily="34" charset="0"/>
            </a:endParaRPr>
          </a:p>
          <a:p>
            <a:pPr marL="171450" indent="-171450" rtl="0">
              <a:buFont typeface="Wingdings" panose="05000000000000000000" pitchFamily="2" charset="2"/>
              <a:buChar char="Ø"/>
            </a:pPr>
            <a:r>
              <a:rPr lang="en-CA" sz="1200" dirty="0">
                <a:latin typeface="Arial" panose="020B0604020202020204" pitchFamily="34" charset="0"/>
                <a:cs typeface="Arial" panose="020B0604020202020204" pitchFamily="34" charset="0"/>
              </a:rPr>
              <a:t>About 3% of incidents are cause by hazardous conditions </a:t>
            </a:r>
          </a:p>
          <a:p>
            <a:pPr marL="171450" indent="-171450">
              <a:buFont typeface="Wingdings" panose="05000000000000000000" pitchFamily="2" charset="2"/>
              <a:buChar char="Ø"/>
            </a:pPr>
            <a:r>
              <a:rPr lang="en-CA" sz="1200" dirty="0">
                <a:latin typeface="Arial" panose="020B0604020202020204" pitchFamily="34" charset="0"/>
                <a:cs typeface="Arial" panose="020B0604020202020204" pitchFamily="34" charset="0"/>
              </a:rPr>
              <a:t>About 95% of incidents are cause by unsafe or inappropriate behaviours – this is </a:t>
            </a:r>
            <a:r>
              <a:rPr lang="en-CA" sz="1200" b="1" dirty="0">
                <a:latin typeface="Arial" panose="020B0604020202020204" pitchFamily="34" charset="0"/>
                <a:cs typeface="Arial" panose="020B0604020202020204" pitchFamily="34" charset="0"/>
              </a:rPr>
              <a:t>NOT</a:t>
            </a:r>
            <a:r>
              <a:rPr lang="en-CA" sz="1200" dirty="0">
                <a:latin typeface="Arial" panose="020B0604020202020204" pitchFamily="34" charset="0"/>
                <a:cs typeface="Arial" panose="020B0604020202020204" pitchFamily="34" charset="0"/>
              </a:rPr>
              <a:t> blaming the worker, the system reason behind why this is being done </a:t>
            </a:r>
            <a:r>
              <a:rPr lang="en-CA" sz="1200" dirty="0" smtClean="0">
                <a:latin typeface="Arial" panose="020B0604020202020204" pitchFamily="34" charset="0"/>
                <a:cs typeface="Arial" panose="020B0604020202020204" pitchFamily="34" charset="0"/>
              </a:rPr>
              <a:t>should be uncovered in </a:t>
            </a:r>
            <a:r>
              <a:rPr lang="en-CA" sz="1200" dirty="0">
                <a:latin typeface="Arial" panose="020B0604020202020204" pitchFamily="34" charset="0"/>
                <a:cs typeface="Arial" panose="020B0604020202020204" pitchFamily="34" charset="0"/>
              </a:rPr>
              <a:t>the investigation</a:t>
            </a:r>
          </a:p>
          <a:p>
            <a:pPr marL="171450" indent="-171450">
              <a:buFont typeface="Wingdings" panose="05000000000000000000" pitchFamily="2" charset="2"/>
              <a:buChar char="Ø"/>
            </a:pPr>
            <a:r>
              <a:rPr lang="en-CA" sz="1200" dirty="0">
                <a:latin typeface="Arial" panose="020B0604020202020204" pitchFamily="34" charset="0"/>
                <a:cs typeface="Arial" panose="020B0604020202020204" pitchFamily="34" charset="0"/>
              </a:rPr>
              <a:t>About 2% of incidents are caused by uncontrollable acts</a:t>
            </a:r>
          </a:p>
          <a:p>
            <a:pPr marL="171450" indent="-171450">
              <a:buFont typeface="Wingdings" panose="05000000000000000000" pitchFamily="2" charset="2"/>
              <a:buChar char="Ø"/>
            </a:pPr>
            <a:r>
              <a:rPr lang="en-CA" sz="1200" b="1" dirty="0" smtClean="0">
                <a:latin typeface="Arial" panose="020B0604020202020204" pitchFamily="34" charset="0"/>
                <a:cs typeface="Arial" panose="020B0604020202020204" pitchFamily="34" charset="0"/>
              </a:rPr>
              <a:t>Active management </a:t>
            </a:r>
            <a:r>
              <a:rPr lang="en-CA" sz="1200" b="1" dirty="0">
                <a:latin typeface="Arial" panose="020B0604020202020204" pitchFamily="34" charset="0"/>
                <a:cs typeface="Arial" panose="020B0604020202020204" pitchFamily="34" charset="0"/>
              </a:rPr>
              <a:t>is able to control 98%. </a:t>
            </a:r>
            <a:r>
              <a:rPr lang="en-CA" sz="1200" dirty="0" smtClean="0"/>
              <a:t>Safety management system failures account for at least 98% of all workplace incidents.</a:t>
            </a:r>
            <a:r>
              <a:rPr lang="en-CA" sz="1200" b="1" dirty="0" smtClean="0">
                <a:latin typeface="Arial" panose="020B0604020202020204" pitchFamily="34" charset="0"/>
                <a:cs typeface="Arial" panose="020B0604020202020204" pitchFamily="34" charset="0"/>
              </a:rPr>
              <a:t> It is that 98% that we will be focusing on today</a:t>
            </a:r>
            <a:r>
              <a:rPr lang="en-CA" sz="1200" dirty="0" smtClean="0">
                <a:latin typeface="Arial" panose="020B0604020202020204" pitchFamily="34" charset="0"/>
                <a:cs typeface="Arial" panose="020B0604020202020204" pitchFamily="34" charset="0"/>
              </a:rPr>
              <a:t>.</a:t>
            </a:r>
          </a:p>
          <a:p>
            <a:pPr rtl="0"/>
            <a:r>
              <a:rPr lang="en-CA" sz="1200" dirty="0" smtClean="0"/>
              <a:t>System failures refer to inadequate design or performance of safety management systems that provide things such as training, resources, enforcement, and supervision. </a:t>
            </a:r>
          </a:p>
          <a:p>
            <a:endParaRPr lang="en-CA" sz="1200" dirty="0" smtClean="0">
              <a:latin typeface="Arial" panose="020B0604020202020204" pitchFamily="34" charset="0"/>
              <a:cs typeface="Arial" panose="020B0604020202020204" pitchFamily="34" charset="0"/>
            </a:endParaRPr>
          </a:p>
          <a:p>
            <a:r>
              <a:rPr lang="en-CA" sz="1100" dirty="0" smtClean="0">
                <a:latin typeface="+mn-lt"/>
                <a:cs typeface="Arial" panose="020B0604020202020204" pitchFamily="34" charset="0"/>
              </a:rPr>
              <a:t>Extra info just in case…</a:t>
            </a:r>
          </a:p>
          <a:p>
            <a:pPr rtl="0"/>
            <a:r>
              <a:rPr lang="en-CA" sz="1100" b="1" dirty="0" smtClean="0">
                <a:latin typeface="+mn-lt"/>
              </a:rPr>
              <a:t>Unpreventable incidents</a:t>
            </a:r>
            <a:endParaRPr lang="en-CA" sz="1100" b="1"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latin typeface="+mn-lt"/>
              </a:rPr>
              <a:t>Only about  2% </a:t>
            </a:r>
            <a:r>
              <a:rPr lang="en-CA" sz="1100" dirty="0">
                <a:latin typeface="+mn-lt"/>
              </a:rPr>
              <a:t>of all workplace incidents are thought to be unpreventable. </a:t>
            </a:r>
            <a:r>
              <a:rPr lang="en-CA" sz="1100" kern="1200" dirty="0" smtClean="0">
                <a:solidFill>
                  <a:schemeClr val="tx1"/>
                </a:solidFill>
                <a:effectLst/>
                <a:latin typeface="+mn-lt"/>
                <a:ea typeface="+mn-ea"/>
                <a:cs typeface="+mn-cs"/>
              </a:rPr>
              <a:t>Heart attacks and other events that could not have been known by the employer are examples of unpreventable acts. Many employers and workers may think of most of their injuries into this category.  They sometimes justify these beliefs with such comments as: "He just lifted the box wrong and strained his back. What could we do?" Unfortunately, these beliefs often prevent adequate investigations and the discovery of the root cause.  </a:t>
            </a:r>
          </a:p>
          <a:p>
            <a:pPr rtl="0"/>
            <a:endParaRPr lang="en-CA" sz="1200" dirty="0"/>
          </a:p>
          <a:p>
            <a:endParaRPr lang="en-CA" sz="1200" dirty="0"/>
          </a:p>
        </p:txBody>
      </p:sp>
      <p:sp>
        <p:nvSpPr>
          <p:cNvPr id="4" name="Slide Number Placeholder 3"/>
          <p:cNvSpPr>
            <a:spLocks noGrp="1"/>
          </p:cNvSpPr>
          <p:nvPr>
            <p:ph type="sldNum" sz="quarter" idx="10"/>
          </p:nvPr>
        </p:nvSpPr>
        <p:spPr/>
        <p:txBody>
          <a:bodyPr/>
          <a:lstStyle/>
          <a:p>
            <a:fld id="{8DD7CF3D-1558-429C-8850-6634F24E1ACD}" type="slidenum">
              <a:rPr lang="en-CA" smtClean="0"/>
              <a:t>6</a:t>
            </a:fld>
            <a:endParaRPr lang="en-CA" dirty="0"/>
          </a:p>
        </p:txBody>
      </p:sp>
    </p:spTree>
    <p:extLst>
      <p:ext uri="{BB962C8B-B14F-4D97-AF65-F5344CB8AC3E}">
        <p14:creationId xmlns:p14="http://schemas.microsoft.com/office/powerpoint/2010/main" val="8505907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Develop standard questions – standard script for all interviewees:</a:t>
            </a:r>
          </a:p>
          <a:p>
            <a:pPr lvl="0"/>
            <a:r>
              <a:rPr lang="en-CA" sz="1200" kern="1200" dirty="0" smtClean="0">
                <a:solidFill>
                  <a:schemeClr val="tx1"/>
                </a:solidFill>
                <a:effectLst/>
                <a:latin typeface="+mn-lt"/>
                <a:ea typeface="+mn-ea"/>
                <a:cs typeface="+mn-cs"/>
              </a:rPr>
              <a:t>That are open ended, where they cannot say yes or no. i.e.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Can you tell us what you saw this morning? – NO!</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occurred to place the employee at risk?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Who was involved?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did they see and hear?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training did they receive?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tools and equipment where being used?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was the environment like noisy busy etc.?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was happening prior to the incident? The shift before?  (find out: Was it a busy time, workers on breaks and reduced coverage?)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corrective action took place immediately / long term?</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would the worker do differently?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Who else needs to know?</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Look for trending.  E.g.: several witness answered the same on a particular question</a:t>
            </a:r>
          </a:p>
          <a:p>
            <a:r>
              <a:rPr lang="en-CA" sz="1200" kern="1200" dirty="0" smtClean="0">
                <a:solidFill>
                  <a:schemeClr val="tx1"/>
                </a:solidFill>
                <a:effectLst/>
                <a:latin typeface="+mn-lt"/>
                <a:ea typeface="+mn-ea"/>
                <a:cs typeface="+mn-cs"/>
              </a:rPr>
              <a:t>Use physical and documentary evidence to help prepare questions</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60</a:t>
            </a:fld>
            <a:endParaRPr lang="en-CA" dirty="0"/>
          </a:p>
        </p:txBody>
      </p:sp>
    </p:spTree>
    <p:extLst>
      <p:ext uri="{BB962C8B-B14F-4D97-AF65-F5344CB8AC3E}">
        <p14:creationId xmlns:p14="http://schemas.microsoft.com/office/powerpoint/2010/main" val="38676355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61</a:t>
            </a:fld>
            <a:endParaRPr lang="en-CA" dirty="0"/>
          </a:p>
        </p:txBody>
      </p:sp>
    </p:spTree>
    <p:extLst>
      <p:ext uri="{BB962C8B-B14F-4D97-AF65-F5344CB8AC3E}">
        <p14:creationId xmlns:p14="http://schemas.microsoft.com/office/powerpoint/2010/main" val="14915481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Interview Results</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Allow groups the time to determine who they will interview, in what order and what questions they will ask.  Then discuss as appropriate the possible interview results below.</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rgbClr val="FF0000"/>
                </a:solidFill>
                <a:effectLst/>
                <a:latin typeface="+mn-lt"/>
                <a:ea typeface="+mn-ea"/>
                <a:cs typeface="+mn-cs"/>
              </a:rPr>
              <a:t>What did you learn from Sara (injured worker)?</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thought her orientation was going well but there was a lot to remember.</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had been trained in TLR.</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did not have time to buy appropriate footwear.</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had reviewed policies and procedures for the job during her orientation.</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was rushing to get all her residents to the dining room on time.</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When the client started to slip out of the sling, Sara reacted immediately by reaching forward in an attempt to catch the client. The scatter mat that Sara was standing on slid away from the bedside, causing Sara to lose her balance, her footing and sandals. </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felt a sharp twinge in her back.</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realized there was no way to stop her fall, when suddenly her head hit the dresser that was behind her.</a:t>
            </a:r>
          </a:p>
          <a:p>
            <a:r>
              <a:rPr lang="en-CA" sz="1200" b="1" kern="1200" dirty="0" smtClean="0">
                <a:solidFill>
                  <a:srgbClr val="FF0000"/>
                </a:solidFill>
                <a:effectLst/>
                <a:latin typeface="+mn-lt"/>
                <a:ea typeface="+mn-ea"/>
                <a:cs typeface="+mn-cs"/>
              </a:rPr>
              <a:t> </a:t>
            </a:r>
          </a:p>
          <a:p>
            <a:r>
              <a:rPr lang="en-CA" sz="1200" b="1" kern="1200" dirty="0" smtClean="0">
                <a:solidFill>
                  <a:srgbClr val="FF0000"/>
                </a:solidFill>
                <a:effectLst/>
                <a:latin typeface="+mn-lt"/>
                <a:ea typeface="+mn-ea"/>
                <a:cs typeface="+mn-cs"/>
              </a:rPr>
              <a:t>What did you learn from Melissa (experienced worker)?</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was rushing to get all her residents to the dining room on time.</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indicated she had received TLR training.</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The sling in the resident’s room was the only sling she ever used (except when she couldn’t find it).</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The rug beside the bed was one that the resident had made herself and always had been beside her bed in her own home.  The resident and the family requested that it be in the same place in her room at the care home.</a:t>
            </a:r>
          </a:p>
          <a:p>
            <a:r>
              <a:rPr lang="en-CA" sz="1200" b="1" kern="1200" dirty="0" smtClean="0">
                <a:solidFill>
                  <a:srgbClr val="FF0000"/>
                </a:solidFill>
                <a:effectLst/>
                <a:latin typeface="+mn-lt"/>
                <a:ea typeface="+mn-ea"/>
                <a:cs typeface="+mn-cs"/>
              </a:rPr>
              <a:t> </a:t>
            </a:r>
          </a:p>
          <a:p>
            <a:r>
              <a:rPr lang="en-CA" sz="1200" b="1" kern="1200" dirty="0" smtClean="0">
                <a:solidFill>
                  <a:srgbClr val="FF0000"/>
                </a:solidFill>
                <a:effectLst/>
                <a:latin typeface="+mn-lt"/>
                <a:ea typeface="+mn-ea"/>
                <a:cs typeface="+mn-cs"/>
              </a:rPr>
              <a:t>What was the supervisor’s position?</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had received her work assignment and was responsible to determine the order of tasks as well as the tasks that required supervision. This was normal practice.</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was aware that Sara would not have appropriate footwear for the first few days. She wasn’t aware that she had the authority to direct Sara to get appropriate footwear immediately or to reassign Sara to a safer task.</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was an experienced nurse but had never received any special supervisors training.</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had never seen the job description for a supervisor. </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Her understanding of her role and responsibilities, including authority, were unclear.</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was trained in TLR about 4 years ago.</a:t>
            </a:r>
          </a:p>
          <a:p>
            <a:r>
              <a:rPr lang="en-CA" sz="1200" b="1" kern="1200" dirty="0" smtClean="0">
                <a:solidFill>
                  <a:srgbClr val="FF0000"/>
                </a:solidFill>
                <a:effectLst/>
                <a:latin typeface="+mn-lt"/>
                <a:ea typeface="+mn-ea"/>
                <a:cs typeface="+mn-cs"/>
              </a:rPr>
              <a:t> </a:t>
            </a:r>
          </a:p>
          <a:p>
            <a:r>
              <a:rPr lang="en-CA" sz="1200" b="1" kern="1200" dirty="0" smtClean="0">
                <a:solidFill>
                  <a:srgbClr val="FF0000"/>
                </a:solidFill>
                <a:effectLst/>
                <a:latin typeface="+mn-lt"/>
                <a:ea typeface="+mn-ea"/>
                <a:cs typeface="+mn-cs"/>
              </a:rPr>
              <a:t>What did you learn from the client?</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indicated she felt herself slipping.</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She reached out to hang onto something but nothing was available.</a:t>
            </a:r>
          </a:p>
          <a:p>
            <a:pPr marL="171450" lvl="0" indent="-171450">
              <a:buFont typeface="Arial" panose="020B0604020202020204" pitchFamily="34" charset="0"/>
              <a:buChar char="•"/>
            </a:pPr>
            <a:r>
              <a:rPr lang="en-CA" sz="1200" b="1" kern="1200" dirty="0" smtClean="0">
                <a:solidFill>
                  <a:srgbClr val="FF0000"/>
                </a:solidFill>
                <a:effectLst/>
                <a:latin typeface="+mn-lt"/>
                <a:ea typeface="+mn-ea"/>
                <a:cs typeface="+mn-cs"/>
              </a:rPr>
              <a:t>Next thing she knew she was on the bed.</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62</a:t>
            </a:fld>
            <a:endParaRPr lang="en-CA" dirty="0"/>
          </a:p>
        </p:txBody>
      </p:sp>
    </p:spTree>
    <p:extLst>
      <p:ext uri="{BB962C8B-B14F-4D97-AF65-F5344CB8AC3E}">
        <p14:creationId xmlns:p14="http://schemas.microsoft.com/office/powerpoint/2010/main" val="27096464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Analyze Incident Factors - </a:t>
            </a:r>
            <a:r>
              <a:rPr lang="en-CA" dirty="0"/>
              <a:t>Go through each event before, during and immediately after the incident.  Ask why each happened.  Evaluate the role of every factor.  A good question to ask yourself during the analyzing process is - </a:t>
            </a:r>
            <a:r>
              <a:rPr lang="en-CA" b="1" dirty="0"/>
              <a:t>If not – why not</a:t>
            </a:r>
            <a:r>
              <a:rPr lang="en-CA" b="1" dirty="0" smtClean="0"/>
              <a:t>?</a:t>
            </a:r>
          </a:p>
          <a:p>
            <a:endParaRPr lang="en-CA" b="1" dirty="0" smtClean="0"/>
          </a:p>
          <a:p>
            <a:r>
              <a:rPr lang="en-CA" b="1" dirty="0" smtClean="0"/>
              <a:t>Refer to the workbook</a:t>
            </a:r>
            <a:r>
              <a:rPr lang="en-CA" b="1" baseline="0" dirty="0" smtClean="0"/>
              <a:t> page 12.  Review some of the sample questions.</a:t>
            </a:r>
            <a:endParaRPr lang="en-CA" b="1" dirty="0"/>
          </a:p>
          <a:p>
            <a:endParaRPr lang="en-CA" dirty="0"/>
          </a:p>
          <a:p>
            <a:r>
              <a:rPr lang="en-US" b="1" u="sng" dirty="0"/>
              <a:t>P</a:t>
            </a:r>
            <a:r>
              <a:rPr lang="en-US" b="1" dirty="0"/>
              <a:t>eople</a:t>
            </a:r>
            <a:endParaRPr lang="en-CA" dirty="0"/>
          </a:p>
          <a:p>
            <a:pPr lvl="0"/>
            <a:r>
              <a:rPr lang="en-US" dirty="0"/>
              <a:t>Supervision, training, orientation, etc.</a:t>
            </a:r>
            <a:endParaRPr lang="en-CA" dirty="0"/>
          </a:p>
          <a:p>
            <a:r>
              <a:rPr lang="en-CA" dirty="0"/>
              <a:t> </a:t>
            </a:r>
          </a:p>
          <a:p>
            <a:r>
              <a:rPr lang="en-US" b="1" u="sng" dirty="0"/>
              <a:t>M</a:t>
            </a:r>
            <a:r>
              <a:rPr lang="en-US" b="1" dirty="0"/>
              <a:t>aterial - </a:t>
            </a:r>
            <a:r>
              <a:rPr lang="en-US" dirty="0"/>
              <a:t>Substances, tools, equipment, etc.</a:t>
            </a:r>
            <a:endParaRPr lang="en-CA" dirty="0"/>
          </a:p>
          <a:p>
            <a:pPr lvl="0"/>
            <a:r>
              <a:rPr lang="en-US" dirty="0"/>
              <a:t>When analyzing ask yourself:</a:t>
            </a:r>
            <a:endParaRPr lang="en-CA" dirty="0"/>
          </a:p>
          <a:p>
            <a:pPr lvl="0"/>
            <a:r>
              <a:rPr lang="en-US" dirty="0"/>
              <a:t>Were the materials designed for the task? </a:t>
            </a:r>
            <a:endParaRPr lang="en-CA" dirty="0"/>
          </a:p>
          <a:p>
            <a:pPr lvl="0"/>
            <a:r>
              <a:rPr lang="en-US" dirty="0"/>
              <a:t>Was more than one piece of equipment involved?  If so was the equipment compatibility – mechanical lift getting stuck under the beds. </a:t>
            </a:r>
            <a:endParaRPr lang="en-CA" dirty="0"/>
          </a:p>
          <a:p>
            <a:pPr lvl="0"/>
            <a:r>
              <a:rPr lang="en-US" dirty="0"/>
              <a:t>Find out if a substitute product was used?</a:t>
            </a:r>
            <a:endParaRPr lang="en-CA" dirty="0"/>
          </a:p>
          <a:p>
            <a:pPr lvl="0"/>
            <a:r>
              <a:rPr lang="en-US" dirty="0"/>
              <a:t>Should an alternative product been used?</a:t>
            </a:r>
            <a:endParaRPr lang="en-CA" dirty="0"/>
          </a:p>
          <a:p>
            <a:pPr lvl="0"/>
            <a:r>
              <a:rPr lang="en-US" dirty="0"/>
              <a:t>Was PPE required for the task?  Correctly selected?  Used Correctly</a:t>
            </a:r>
            <a:endParaRPr lang="en-CA" dirty="0"/>
          </a:p>
          <a:p>
            <a:pPr lvl="0"/>
            <a:r>
              <a:rPr lang="en-US" dirty="0"/>
              <a:t>Was equipment of old technology? </a:t>
            </a:r>
            <a:endParaRPr lang="en-CA" dirty="0"/>
          </a:p>
          <a:p>
            <a:pPr lvl="0"/>
            <a:r>
              <a:rPr lang="en-US" dirty="0"/>
              <a:t>Was the equipment in good repair?</a:t>
            </a:r>
            <a:endParaRPr lang="en-CA" dirty="0"/>
          </a:p>
          <a:p>
            <a:r>
              <a:rPr lang="en-CA" dirty="0"/>
              <a:t> </a:t>
            </a:r>
          </a:p>
          <a:p>
            <a:r>
              <a:rPr lang="en-US" b="1" u="sng" dirty="0"/>
              <a:t>E</a:t>
            </a:r>
            <a:r>
              <a:rPr lang="en-US" b="1" dirty="0"/>
              <a:t>nvironment - </a:t>
            </a:r>
            <a:r>
              <a:rPr lang="en-US" dirty="0"/>
              <a:t>Workplace conditions, etc.</a:t>
            </a:r>
            <a:endParaRPr lang="en-CA" dirty="0"/>
          </a:p>
          <a:p>
            <a:pPr lvl="0"/>
            <a:r>
              <a:rPr lang="en-US" dirty="0"/>
              <a:t>Look at the ventilation system </a:t>
            </a:r>
            <a:endParaRPr lang="en-CA" dirty="0"/>
          </a:p>
          <a:p>
            <a:pPr lvl="0"/>
            <a:r>
              <a:rPr lang="en-US" dirty="0"/>
              <a:t>What did you notice about the house keeping, clean and tidy or congested? </a:t>
            </a:r>
            <a:endParaRPr lang="en-CA" dirty="0"/>
          </a:p>
          <a:p>
            <a:pPr lvl="0"/>
            <a:r>
              <a:rPr lang="en-US" dirty="0"/>
              <a:t>Did you notice loud noise or poor lighting?  </a:t>
            </a:r>
            <a:endParaRPr lang="en-CA" dirty="0"/>
          </a:p>
          <a:p>
            <a:pPr lvl="0"/>
            <a:r>
              <a:rPr lang="en-US" dirty="0"/>
              <a:t>Did you smell something?</a:t>
            </a:r>
            <a:endParaRPr lang="en-CA" dirty="0"/>
          </a:p>
          <a:p>
            <a:r>
              <a:rPr lang="en-CA" dirty="0"/>
              <a:t> </a:t>
            </a:r>
          </a:p>
          <a:p>
            <a:r>
              <a:rPr lang="en-US" b="1" u="sng" dirty="0"/>
              <a:t>W</a:t>
            </a:r>
            <a:r>
              <a:rPr lang="en-US" b="1" dirty="0"/>
              <a:t>ork process/task - </a:t>
            </a:r>
            <a:r>
              <a:rPr lang="en-US" dirty="0"/>
              <a:t>Work flow design, P&amp;P, JSA, etc.</a:t>
            </a:r>
            <a:endParaRPr lang="en-CA" dirty="0"/>
          </a:p>
          <a:p>
            <a:pPr lvl="0"/>
            <a:r>
              <a:rPr lang="en-US" dirty="0"/>
              <a:t>Look at the task and analyze if the P&amp;P and the JSA align</a:t>
            </a:r>
            <a:endParaRPr lang="en-CA" dirty="0"/>
          </a:p>
          <a:p>
            <a:pPr lvl="0"/>
            <a:r>
              <a:rPr lang="en-US" dirty="0"/>
              <a:t>Analyze and determine if common practices verses safe work practices were being used at the time of the incident</a:t>
            </a:r>
            <a:endParaRPr lang="en-CA" dirty="0"/>
          </a:p>
          <a:p>
            <a:pPr lvl="0"/>
            <a:r>
              <a:rPr lang="en-US" dirty="0"/>
              <a:t>Determine if the worker is trained and competent in doing the task. </a:t>
            </a:r>
            <a:endParaRPr lang="en-CA" dirty="0"/>
          </a:p>
          <a:p>
            <a:r>
              <a:rPr lang="en-CA" dirty="0"/>
              <a:t> </a:t>
            </a:r>
          </a:p>
          <a:p>
            <a:r>
              <a:rPr lang="en-US" b="1" u="sng" dirty="0"/>
              <a:t>S</a:t>
            </a:r>
            <a:r>
              <a:rPr lang="en-US" b="1" dirty="0"/>
              <a:t>ystem/Management Processes - </a:t>
            </a:r>
            <a:r>
              <a:rPr lang="en-US" dirty="0"/>
              <a:t>Policies, procedures plans, etc.</a:t>
            </a:r>
            <a:endParaRPr lang="en-CA" dirty="0"/>
          </a:p>
          <a:p>
            <a:pPr lvl="0"/>
            <a:r>
              <a:rPr lang="en-US" dirty="0"/>
              <a:t>See if the P&amp;Ps are current and reflect the task being done. </a:t>
            </a:r>
            <a:endParaRPr lang="en-CA" dirty="0"/>
          </a:p>
          <a:p>
            <a:pPr lvl="0"/>
            <a:r>
              <a:rPr lang="en-US" dirty="0"/>
              <a:t>Watch and see how the work flow is going? Are a lot of extra steps being taken? </a:t>
            </a:r>
            <a:endParaRPr lang="en-CA" dirty="0"/>
          </a:p>
          <a:p>
            <a:pPr lvl="0"/>
            <a:r>
              <a:rPr lang="en-US" dirty="0"/>
              <a:t>Do you see adequate supervision?</a:t>
            </a:r>
            <a:endParaRPr lang="en-CA" dirty="0"/>
          </a:p>
          <a:p>
            <a:pPr lvl="0"/>
            <a:r>
              <a:rPr lang="en-US" dirty="0"/>
              <a:t>Look to see if the supervisor and the worker are trained for their tasks? </a:t>
            </a:r>
            <a:endParaRPr lang="en-CA" dirty="0"/>
          </a:p>
          <a:p>
            <a:pPr lvl="0"/>
            <a:r>
              <a:rPr lang="en-US" dirty="0"/>
              <a:t>Find out if the hazard has been previously identified?  What corrective action was taken? </a:t>
            </a:r>
            <a:endParaRPr lang="en-CA" dirty="0"/>
          </a:p>
          <a:p>
            <a:pPr lvl="0"/>
            <a:r>
              <a:rPr lang="en-US" dirty="0"/>
              <a:t>Did it work or create a new hazard? </a:t>
            </a:r>
            <a:endParaRPr lang="en-CA" dirty="0"/>
          </a:p>
          <a:p>
            <a:pPr lvl="0"/>
            <a:r>
              <a:rPr lang="en-US" dirty="0"/>
              <a:t>You will want to see if the maintenance is done in accordance with the manufactures guidelines. </a:t>
            </a:r>
            <a:endParaRPr lang="en-CA" dirty="0"/>
          </a:p>
          <a:p>
            <a:pPr lvl="0"/>
            <a:r>
              <a:rPr lang="en-US" dirty="0"/>
              <a:t>Is there a process in place to communicate hazards and the corrective action? Follow up to see if the communication was effective. </a:t>
            </a:r>
            <a:endParaRPr lang="en-CA" dirty="0"/>
          </a:p>
          <a:p>
            <a:pPr lvl="0"/>
            <a:r>
              <a:rPr lang="en-US" dirty="0"/>
              <a:t>Look to see if there is a process in place to hold accountability for</a:t>
            </a:r>
            <a:r>
              <a:rPr lang="en-CA" dirty="0"/>
              <a:t> and compliance to the corrective action.</a:t>
            </a:r>
          </a:p>
          <a:p>
            <a:r>
              <a:rPr lang="en-CA" dirty="0"/>
              <a:t> </a:t>
            </a:r>
          </a:p>
          <a:p>
            <a:pPr marL="502829" indent="-560847"/>
            <a:endParaRPr lang="en-US" alt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63</a:t>
            </a:fld>
            <a:endParaRPr lang="en-CA" dirty="0"/>
          </a:p>
        </p:txBody>
      </p:sp>
    </p:spTree>
    <p:extLst>
      <p:ext uri="{BB962C8B-B14F-4D97-AF65-F5344CB8AC3E}">
        <p14:creationId xmlns:p14="http://schemas.microsoft.com/office/powerpoint/2010/main" val="2624049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smtClean="0">
                <a:latin typeface="Arial" panose="020B0604020202020204" pitchFamily="34" charset="0"/>
                <a:cs typeface="Arial" panose="020B0604020202020204" pitchFamily="34" charset="0"/>
              </a:rPr>
              <a:t>Trying to do a good job</a:t>
            </a:r>
            <a:endParaRPr lang="en-CA" sz="1200" i="1" dirty="0" smtClean="0">
              <a:latin typeface="Arial" panose="020B0604020202020204" pitchFamily="34" charset="0"/>
              <a:cs typeface="Arial" panose="020B0604020202020204" pitchFamily="34" charset="0"/>
            </a:endParaRPr>
          </a:p>
          <a:p>
            <a:r>
              <a:rPr lang="en-CA" sz="1200" i="1" dirty="0" smtClean="0">
                <a:latin typeface="Arial" panose="020B0604020202020204" pitchFamily="34" charset="0"/>
                <a:cs typeface="Arial" panose="020B0604020202020204" pitchFamily="34" charset="0"/>
              </a:rPr>
              <a:t>Employees don’t generally go to work with the intention of causing harm. They are mostly good people trying to do a good job. They operate within the complexity of organizations with sometimes conflicting goals. People do their best to reconcile any inconsistent goals, e.g., operational efficiency versus safety, and to interpret the differing messages provided by the organization (“Safety comes first, but here’s the production/work/output deadline we expect you to achieve.”). They try to achieve success and avoid failure, in an uncertain and confusing work environment.</a:t>
            </a:r>
          </a:p>
          <a:p>
            <a:endParaRPr lang="en-CA" sz="1200" i="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Arial" panose="020B0604020202020204" pitchFamily="34" charset="0"/>
                <a:cs typeface="Arial" panose="020B0604020202020204" pitchFamily="34" charset="0"/>
              </a:rPr>
              <a:t>Humans make errors.  Factors in the workplace contribute to the likelihood of these errors. W</a:t>
            </a:r>
            <a:r>
              <a:rPr lang="en-CA" sz="1200" dirty="0" smtClean="0">
                <a:latin typeface="Arial" panose="020B0604020202020204" pitchFamily="34" charset="0"/>
                <a:cs typeface="Arial" panose="020B0604020202020204" pitchFamily="34" charset="0"/>
              </a:rPr>
              <a:t>e can change the conditions under which humans work</a:t>
            </a:r>
          </a:p>
          <a:p>
            <a:endParaRPr lang="en-CA" sz="1200" i="1" dirty="0" smtClean="0">
              <a:latin typeface="Arial" panose="020B0604020202020204" pitchFamily="34" charset="0"/>
              <a:cs typeface="Arial" panose="020B0604020202020204" pitchFamily="34" charset="0"/>
            </a:endParaRPr>
          </a:p>
          <a:p>
            <a:r>
              <a:rPr lang="en-CA" sz="1100" b="1" dirty="0" smtClean="0">
                <a:latin typeface="Arial" panose="020B0604020202020204" pitchFamily="34" charset="0"/>
                <a:cs typeface="Arial" panose="020B0604020202020204" pitchFamily="34" charset="0"/>
              </a:rPr>
              <a:t>We know that human error occurs and contributes to incidents.</a:t>
            </a:r>
            <a:r>
              <a:rPr lang="en-CA" sz="1100" b="1" baseline="0" dirty="0" smtClean="0">
                <a:latin typeface="Arial" panose="020B0604020202020204" pitchFamily="34" charset="0"/>
                <a:cs typeface="Arial" panose="020B0604020202020204" pitchFamily="34" charset="0"/>
              </a:rPr>
              <a:t>  Our task is not to blame those who make the errors, but to look at the SMS and the workplace to determine the root organizational causes behind those errors.</a:t>
            </a:r>
          </a:p>
          <a:p>
            <a:endParaRPr lang="en-CA" sz="1200" baseline="0" dirty="0" smtClean="0">
              <a:latin typeface="Arial" panose="020B0604020202020204" pitchFamily="34" charset="0"/>
              <a:cs typeface="Arial" panose="020B0604020202020204" pitchFamily="34" charset="0"/>
            </a:endParaRPr>
          </a:p>
          <a:p>
            <a:endParaRPr lang="en-CA" sz="1200" baseline="0" dirty="0" smtClean="0">
              <a:latin typeface="Arial" panose="020B0604020202020204" pitchFamily="34" charset="0"/>
              <a:cs typeface="Arial" panose="020B0604020202020204" pitchFamily="34" charset="0"/>
            </a:endParaRPr>
          </a:p>
          <a:p>
            <a:endParaRPr lang="en-CA" sz="1200" b="1" i="1" dirty="0" smtClean="0">
              <a:latin typeface="Arial" panose="020B0604020202020204" pitchFamily="34" charset="0"/>
              <a:cs typeface="Arial" panose="020B0604020202020204" pitchFamily="34" charset="0"/>
            </a:endParaRP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64</a:t>
            </a:fld>
            <a:endParaRPr lang="en-CA"/>
          </a:p>
        </p:txBody>
      </p:sp>
    </p:spTree>
    <p:extLst>
      <p:ext uri="{BB962C8B-B14F-4D97-AF65-F5344CB8AC3E}">
        <p14:creationId xmlns:p14="http://schemas.microsoft.com/office/powerpoint/2010/main" val="36363489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DD7CF3D-1558-429C-8850-6634F24E1ACD}" type="slidenum">
              <a:rPr lang="en-CA" smtClean="0"/>
              <a:t>65</a:t>
            </a:fld>
            <a:endParaRPr lang="en-CA"/>
          </a:p>
        </p:txBody>
      </p:sp>
    </p:spTree>
    <p:extLst>
      <p:ext uri="{BB962C8B-B14F-4D97-AF65-F5344CB8AC3E}">
        <p14:creationId xmlns:p14="http://schemas.microsoft.com/office/powerpoint/2010/main" val="31042229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At this stage of the investigation most of the facts about what happened and how it happened should be known. This has taken considerable effort to accomplish but it represents only the first half of the objective.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Now comes the key question--why did it happen? </a:t>
            </a:r>
            <a:r>
              <a:rPr lang="en-CA" sz="1200" kern="1200" dirty="0" smtClean="0">
                <a:solidFill>
                  <a:schemeClr val="tx1"/>
                </a:solidFill>
                <a:effectLst/>
                <a:latin typeface="+mn-lt"/>
                <a:ea typeface="+mn-ea"/>
                <a:cs typeface="+mn-cs"/>
              </a:rPr>
              <a:t>To prevent recurrences of similar incidents, the investigators must find all possible answers to this question.</a:t>
            </a:r>
            <a:endParaRPr lang="en-CA" sz="1200" b="1"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Each conclusion should be checked to see if:</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it is supported by evidence vs based on assumption</a:t>
            </a:r>
          </a:p>
          <a:p>
            <a:endParaRPr lang="en-CA" sz="120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en-CA" sz="1200" kern="1200" dirty="0" smtClean="0">
                <a:solidFill>
                  <a:schemeClr val="tx1"/>
                </a:solidFill>
                <a:effectLst/>
                <a:latin typeface="+mn-lt"/>
                <a:ea typeface="+mn-ea"/>
                <a:cs typeface="+mn-cs"/>
              </a:rPr>
              <a:t> </a:t>
            </a:r>
            <a:r>
              <a:rPr lang="en-CA" b="0" dirty="0" smtClean="0"/>
              <a:t>There is not likely</a:t>
            </a:r>
            <a:r>
              <a:rPr lang="en-CA" b="0" baseline="0" dirty="0" smtClean="0"/>
              <a:t> a</a:t>
            </a:r>
            <a:r>
              <a:rPr lang="en-CA" b="0" dirty="0" smtClean="0"/>
              <a:t> single cause. Make sure the investigation is focused on finding</a:t>
            </a:r>
            <a:r>
              <a:rPr lang="en-CA" b="0" baseline="0" dirty="0" smtClean="0"/>
              <a:t> the root cause</a:t>
            </a:r>
            <a:endParaRPr lang="en-CA" b="0" dirty="0" smtClean="0"/>
          </a:p>
          <a:p>
            <a:pPr marL="171450" indent="-171450">
              <a:buFont typeface="Wingdings" panose="05000000000000000000" pitchFamily="2" charset="2"/>
              <a:buChar char="Ø"/>
            </a:pPr>
            <a:endParaRPr lang="en-CA" b="0" dirty="0" smtClean="0"/>
          </a:p>
          <a:p>
            <a:r>
              <a:rPr lang="en-CA" baseline="0" dirty="0" smtClean="0"/>
              <a:t>You can do this if you want:</a:t>
            </a:r>
          </a:p>
          <a:p>
            <a:r>
              <a:rPr lang="en-CA" baseline="0" dirty="0" smtClean="0"/>
              <a:t>How many incidents do you see in this picture?  (13)</a:t>
            </a:r>
          </a:p>
          <a:p>
            <a:r>
              <a:rPr lang="en-CA" baseline="0" dirty="0" smtClean="0"/>
              <a:t>What is the common risk factor? (watching the clock rushing?)</a:t>
            </a:r>
          </a:p>
          <a:p>
            <a:endParaRPr lang="en-CA" b="1" baseline="0" dirty="0" smtClean="0"/>
          </a:p>
          <a:p>
            <a:endParaRPr lang="en-CA" baseline="0"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66</a:t>
            </a:fld>
            <a:endParaRPr lang="en-CA"/>
          </a:p>
        </p:txBody>
      </p:sp>
    </p:spTree>
    <p:extLst>
      <p:ext uri="{BB962C8B-B14F-4D97-AF65-F5344CB8AC3E}">
        <p14:creationId xmlns:p14="http://schemas.microsoft.com/office/powerpoint/2010/main" val="11440220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smtClean="0"/>
              <a:t>Direct cause </a:t>
            </a:r>
            <a:r>
              <a:rPr lang="en-CA" dirty="0" smtClean="0"/>
              <a:t>:</a:t>
            </a:r>
          </a:p>
          <a:p>
            <a:r>
              <a:rPr lang="en-CA" dirty="0" smtClean="0"/>
              <a:t>Is</a:t>
            </a:r>
            <a:r>
              <a:rPr lang="en-CA" baseline="0" dirty="0" smtClean="0"/>
              <a:t> w</a:t>
            </a:r>
            <a:r>
              <a:rPr lang="en-CA" dirty="0" smtClean="0"/>
              <a:t>hat directly lead to the incident</a:t>
            </a:r>
          </a:p>
        </p:txBody>
      </p:sp>
      <p:sp>
        <p:nvSpPr>
          <p:cNvPr id="4" name="Slide Number Placeholder 3"/>
          <p:cNvSpPr>
            <a:spLocks noGrp="1"/>
          </p:cNvSpPr>
          <p:nvPr>
            <p:ph type="sldNum" sz="quarter" idx="10"/>
          </p:nvPr>
        </p:nvSpPr>
        <p:spPr/>
        <p:txBody>
          <a:bodyPr/>
          <a:lstStyle/>
          <a:p>
            <a:fld id="{8DD7CF3D-1558-429C-8850-6634F24E1ACD}" type="slidenum">
              <a:rPr lang="en-CA" smtClean="0"/>
              <a:t>67</a:t>
            </a:fld>
            <a:endParaRPr lang="en-CA"/>
          </a:p>
        </p:txBody>
      </p:sp>
    </p:spTree>
    <p:extLst>
      <p:ext uri="{BB962C8B-B14F-4D97-AF65-F5344CB8AC3E}">
        <p14:creationId xmlns:p14="http://schemas.microsoft.com/office/powerpoint/2010/main" val="1140446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just the direct cause now.</a:t>
            </a:r>
          </a:p>
          <a:p>
            <a:r>
              <a:rPr lang="en-CA" dirty="0" smtClean="0"/>
              <a:t>Page 27 has</a:t>
            </a:r>
            <a:r>
              <a:rPr lang="en-CA" baseline="0" dirty="0" smtClean="0"/>
              <a:t> direct, indirect and root causes.  You will be coming back here 3 times – once for each.</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68</a:t>
            </a:fld>
            <a:endParaRPr lang="en-CA"/>
          </a:p>
        </p:txBody>
      </p:sp>
    </p:spTree>
    <p:extLst>
      <p:ext uri="{BB962C8B-B14F-4D97-AF65-F5344CB8AC3E}">
        <p14:creationId xmlns:p14="http://schemas.microsoft.com/office/powerpoint/2010/main" val="28594508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baseline="0" dirty="0" smtClean="0"/>
              <a:t>Indirect Cause:  </a:t>
            </a:r>
          </a:p>
          <a:p>
            <a:r>
              <a:rPr lang="en-CA" b="0" i="1" baseline="0" dirty="0" smtClean="0"/>
              <a:t>is the </a:t>
            </a:r>
            <a:r>
              <a:rPr lang="en-CA" baseline="0" dirty="0" smtClean="0"/>
              <a:t>working conditions that set the stage: </a:t>
            </a:r>
          </a:p>
          <a:p>
            <a:pPr marL="232045" indent="-232045">
              <a:buAutoNum type="arabicPeriod"/>
            </a:pPr>
            <a:r>
              <a:rPr lang="en-CA" baseline="0" dirty="0" smtClean="0"/>
              <a:t>Determine what was happening the shift prior, </a:t>
            </a:r>
          </a:p>
          <a:p>
            <a:pPr marL="228600" indent="-228600">
              <a:buFont typeface="+mj-lt"/>
              <a:buAutoNum type="arabicPeriod"/>
            </a:pPr>
            <a:r>
              <a:rPr lang="en-CA" baseline="0" dirty="0" smtClean="0"/>
              <a:t>Determine if there was lack of training to do the task,</a:t>
            </a:r>
          </a:p>
          <a:p>
            <a:pPr marL="228600" indent="-228600">
              <a:buFont typeface="+mj-lt"/>
              <a:buAutoNum type="arabicPeriod"/>
            </a:pPr>
            <a:r>
              <a:rPr lang="en-CA" baseline="0" dirty="0" smtClean="0"/>
              <a:t>Inadequate JSA, policies and procedures/ programs. </a:t>
            </a:r>
          </a:p>
          <a:p>
            <a:pPr marL="228600" indent="-228600">
              <a:buFont typeface="+mj-lt"/>
              <a:buAutoNum type="arabicPeriod"/>
            </a:pPr>
            <a:r>
              <a:rPr lang="en-CA" baseline="0" dirty="0" smtClean="0"/>
              <a:t>Inadequate training for worker and supervisor</a:t>
            </a:r>
          </a:p>
          <a:p>
            <a:pPr marL="228600" indent="-228600">
              <a:buFont typeface="+mj-lt"/>
              <a:buAutoNum type="arabicPeriod"/>
            </a:pPr>
            <a:r>
              <a:rPr lang="en-CA" baseline="0" dirty="0" smtClean="0"/>
              <a:t>Inadequate supervision - who is your worker: know your worker - young with no experience or seasoned and uses best practices</a:t>
            </a:r>
          </a:p>
          <a:p>
            <a:pPr marL="228600" indent="-228600">
              <a:buFont typeface="+mj-lt"/>
              <a:buAutoNum type="arabicPeriod"/>
            </a:pPr>
            <a:r>
              <a:rPr lang="en-CA" i="0" baseline="0" dirty="0" smtClean="0"/>
              <a:t>I</a:t>
            </a:r>
            <a:r>
              <a:rPr lang="en-CA" baseline="0" dirty="0" smtClean="0"/>
              <a:t>nadequate tools, equipment or materials available </a:t>
            </a:r>
          </a:p>
          <a:p>
            <a:pPr marL="228600" indent="-228600">
              <a:buFont typeface="+mj-lt"/>
              <a:buAutoNum type="arabicPeriod"/>
            </a:pPr>
            <a:r>
              <a:rPr lang="en-CA" baseline="0" dirty="0" smtClean="0"/>
              <a:t>Inadequate communication of safe P&amp;P, or alerts.</a:t>
            </a:r>
          </a:p>
          <a:p>
            <a:pPr marL="228600" indent="-228600">
              <a:buFont typeface="+mj-lt"/>
              <a:buAutoNum type="arabicPeriod"/>
            </a:pPr>
            <a:r>
              <a:rPr lang="en-CA" baseline="0" dirty="0" smtClean="0"/>
              <a:t>Emergencies procedures unknown to the worker Are all your codes discussed in a safety talk and practiced?  </a:t>
            </a:r>
          </a:p>
          <a:p>
            <a:pPr marL="228600" indent="-228600">
              <a:buFont typeface="+mj-lt"/>
              <a:buAutoNum type="arabicPeriod"/>
            </a:pPr>
            <a:r>
              <a:rPr lang="en-CA" baseline="0" dirty="0" smtClean="0"/>
              <a:t>Is there compliance with procedures – or is common or short cut become the norm? </a:t>
            </a:r>
            <a:r>
              <a:rPr lang="en-CA" baseline="0" dirty="0" err="1" smtClean="0"/>
              <a:t>eg</a:t>
            </a:r>
            <a:r>
              <a:rPr lang="en-CA" baseline="0" dirty="0" smtClean="0"/>
              <a:t>. </a:t>
            </a:r>
          </a:p>
          <a:p>
            <a:pPr marL="457200" lvl="1" indent="0">
              <a:buFont typeface="Arial" panose="020B0604020202020204" pitchFamily="34" charset="0"/>
              <a:buNone/>
            </a:pPr>
            <a:r>
              <a:rPr lang="en-CA" baseline="0" dirty="0" smtClean="0"/>
              <a:t>Have you heard?: </a:t>
            </a:r>
          </a:p>
          <a:p>
            <a:pPr marL="628650" lvl="1" indent="-171450">
              <a:buFont typeface="Arial" panose="020B0604020202020204" pitchFamily="34" charset="0"/>
              <a:buChar char="•"/>
            </a:pPr>
            <a:r>
              <a:rPr lang="en-CA" baseline="0" dirty="0" smtClean="0"/>
              <a:t>This is how we do it around here and nothing happens. </a:t>
            </a:r>
          </a:p>
          <a:p>
            <a:pPr marL="628650" lvl="1" indent="-171450">
              <a:buFont typeface="Arial" panose="020B0604020202020204" pitchFamily="34" charset="0"/>
              <a:buChar char="•"/>
            </a:pPr>
            <a:r>
              <a:rPr lang="en-CA" baseline="0" dirty="0" smtClean="0"/>
              <a:t>You are in the real world now - so forget what they taught you in school/training, or you will never get done. </a:t>
            </a:r>
          </a:p>
          <a:p>
            <a:r>
              <a:rPr lang="en-CA" baseline="0" dirty="0" smtClean="0"/>
              <a:t>10. Does the supervisor stop an incorrect act and use the opportunity to educate.</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69</a:t>
            </a:fld>
            <a:endParaRPr lang="en-CA"/>
          </a:p>
        </p:txBody>
      </p:sp>
    </p:spTree>
    <p:extLst>
      <p:ext uri="{BB962C8B-B14F-4D97-AF65-F5344CB8AC3E}">
        <p14:creationId xmlns:p14="http://schemas.microsoft.com/office/powerpoint/2010/main" val="175801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We are in the introduction right</a:t>
            </a:r>
            <a:r>
              <a:rPr lang="en-CA" baseline="0" dirty="0" smtClean="0">
                <a:latin typeface="Arial" panose="020B0604020202020204" pitchFamily="34" charset="0"/>
                <a:cs typeface="Arial" panose="020B0604020202020204" pitchFamily="34" charset="0"/>
              </a:rPr>
              <a:t> now.  Most slides have workbook page numbers on them.</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7</a:t>
            </a:fld>
            <a:endParaRPr lang="en-CA" dirty="0"/>
          </a:p>
        </p:txBody>
      </p:sp>
    </p:spTree>
    <p:extLst>
      <p:ext uri="{BB962C8B-B14F-4D97-AF65-F5344CB8AC3E}">
        <p14:creationId xmlns:p14="http://schemas.microsoft.com/office/powerpoint/2010/main" val="39194970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just the indirect cause now.</a:t>
            </a:r>
          </a:p>
          <a:p>
            <a:r>
              <a:rPr lang="en-CA" dirty="0" smtClean="0"/>
              <a:t>Page 27 has</a:t>
            </a:r>
            <a:r>
              <a:rPr lang="en-CA" baseline="0" dirty="0" smtClean="0"/>
              <a:t> direct, indirect and root causes.  You will be coming back here 3 times – once for each.</a:t>
            </a:r>
            <a:endParaRPr lang="en-CA" dirty="0" smtClean="0"/>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70</a:t>
            </a:fld>
            <a:endParaRPr lang="en-CA"/>
          </a:p>
        </p:txBody>
      </p:sp>
    </p:spTree>
    <p:extLst>
      <p:ext uri="{BB962C8B-B14F-4D97-AF65-F5344CB8AC3E}">
        <p14:creationId xmlns:p14="http://schemas.microsoft.com/office/powerpoint/2010/main" val="12824269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baseline="0" dirty="0" smtClean="0"/>
              <a:t>Root Causes: </a:t>
            </a:r>
          </a:p>
          <a:p>
            <a:r>
              <a:rPr lang="en-CA" baseline="0" dirty="0" smtClean="0"/>
              <a:t>are flaws in the workplace systems.</a:t>
            </a:r>
          </a:p>
          <a:p>
            <a:pPr marL="0" indent="0">
              <a:buNone/>
            </a:pPr>
            <a:r>
              <a:rPr lang="en-CA" baseline="0" dirty="0" smtClean="0"/>
              <a:t>As per the slide.</a:t>
            </a:r>
          </a:p>
        </p:txBody>
      </p:sp>
      <p:sp>
        <p:nvSpPr>
          <p:cNvPr id="4" name="Slide Number Placeholder 3"/>
          <p:cNvSpPr>
            <a:spLocks noGrp="1"/>
          </p:cNvSpPr>
          <p:nvPr>
            <p:ph type="sldNum" sz="quarter" idx="10"/>
          </p:nvPr>
        </p:nvSpPr>
        <p:spPr/>
        <p:txBody>
          <a:bodyPr/>
          <a:lstStyle/>
          <a:p>
            <a:fld id="{8DD7CF3D-1558-429C-8850-6634F24E1ACD}" type="slidenum">
              <a:rPr lang="en-CA" smtClean="0"/>
              <a:t>71</a:t>
            </a:fld>
            <a:endParaRPr lang="en-CA"/>
          </a:p>
        </p:txBody>
      </p:sp>
    </p:spTree>
    <p:extLst>
      <p:ext uri="{BB962C8B-B14F-4D97-AF65-F5344CB8AC3E}">
        <p14:creationId xmlns:p14="http://schemas.microsoft.com/office/powerpoint/2010/main" val="26698981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rPr>
              <a:t>A health and safety management system includes the following key elements, as identified in the SMS Standards for Healthcare in Saskatchewan.  These are the standards about what should be done.</a:t>
            </a:r>
          </a:p>
          <a:p>
            <a:pPr marL="0" indent="0">
              <a:buNone/>
            </a:pPr>
            <a:r>
              <a:rPr lang="en-CA" sz="1200" dirty="0" smtClean="0"/>
              <a:t>1.1 Governance</a:t>
            </a:r>
          </a:p>
          <a:p>
            <a:pPr marL="0" indent="0">
              <a:buNone/>
            </a:pPr>
            <a:r>
              <a:rPr lang="en-CA" sz="1200" dirty="0" smtClean="0"/>
              <a:t>1.2 Senior Management Involvement</a:t>
            </a:r>
          </a:p>
          <a:p>
            <a:pPr marL="0" indent="0">
              <a:buNone/>
            </a:pPr>
            <a:r>
              <a:rPr lang="en-CA" sz="1200" dirty="0" smtClean="0"/>
              <a:t>1.3 Health &amp; Safety Policy</a:t>
            </a:r>
          </a:p>
          <a:p>
            <a:pPr marL="0" indent="0">
              <a:buNone/>
            </a:pPr>
            <a:r>
              <a:rPr lang="en-CA" sz="1200" dirty="0" smtClean="0"/>
              <a:t>1.4 Worker Rights</a:t>
            </a:r>
          </a:p>
          <a:p>
            <a:pPr marL="0" indent="0">
              <a:buNone/>
            </a:pPr>
            <a:r>
              <a:rPr lang="en-CA" sz="1200" dirty="0" smtClean="0"/>
              <a:t>1.5 Responsibilities</a:t>
            </a:r>
          </a:p>
          <a:p>
            <a:pPr marL="0" indent="0">
              <a:buNone/>
            </a:pPr>
            <a:r>
              <a:rPr lang="en-CA" sz="1200" dirty="0" smtClean="0"/>
              <a:t>1.6 Accountability</a:t>
            </a:r>
          </a:p>
          <a:p>
            <a:pPr marL="0" indent="0">
              <a:buNone/>
            </a:pPr>
            <a:r>
              <a:rPr lang="en-CA" sz="1200" dirty="0" smtClean="0"/>
              <a:t>1.7 Safety Rules</a:t>
            </a:r>
          </a:p>
          <a:p>
            <a:pPr marL="0" indent="0">
              <a:buNone/>
            </a:pPr>
            <a:r>
              <a:rPr lang="en-CA" sz="1200" dirty="0" smtClean="0"/>
              <a:t>1.8 Measurement</a:t>
            </a:r>
          </a:p>
          <a:p>
            <a:pPr marL="0" indent="0">
              <a:buNone/>
            </a:pPr>
            <a:r>
              <a:rPr lang="en-CA" sz="1200" dirty="0" smtClean="0"/>
              <a:t>2.1 Risk Assessment</a:t>
            </a:r>
          </a:p>
          <a:p>
            <a:pPr marL="0" indent="0">
              <a:buNone/>
            </a:pPr>
            <a:r>
              <a:rPr lang="en-CA" sz="1200" dirty="0" smtClean="0"/>
              <a:t>2.2 Safe Work Practices/Procedures </a:t>
            </a:r>
          </a:p>
          <a:p>
            <a:pPr marL="0" indent="0">
              <a:buNone/>
            </a:pPr>
            <a:r>
              <a:rPr lang="en-CA" sz="1200" dirty="0" smtClean="0"/>
              <a:t>2.3Personal Protective Equipment (PPE)</a:t>
            </a:r>
          </a:p>
          <a:p>
            <a:pPr marL="0" indent="0">
              <a:buNone/>
            </a:pPr>
            <a:r>
              <a:rPr lang="en-CA" sz="1200" dirty="0" smtClean="0"/>
              <a:t>2.4 Procurement</a:t>
            </a:r>
          </a:p>
          <a:p>
            <a:pPr marL="0" indent="0">
              <a:buNone/>
            </a:pPr>
            <a:r>
              <a:rPr lang="en-CA" sz="1200" dirty="0" smtClean="0"/>
              <a:t>3.1 Training</a:t>
            </a:r>
          </a:p>
          <a:p>
            <a:pPr marL="0" indent="0">
              <a:buNone/>
            </a:pPr>
            <a:r>
              <a:rPr lang="en-CA" sz="1200" dirty="0" smtClean="0"/>
              <a:t>3.2 Orientation</a:t>
            </a:r>
          </a:p>
          <a:p>
            <a:pPr marL="0" indent="0">
              <a:buNone/>
            </a:pPr>
            <a:r>
              <a:rPr lang="en-CA" sz="1200" dirty="0" smtClean="0"/>
              <a:t>3.3 Occupational Health Committee</a:t>
            </a:r>
          </a:p>
          <a:p>
            <a:pPr marL="0" indent="0">
              <a:buNone/>
            </a:pPr>
            <a:r>
              <a:rPr lang="en-CA" sz="1200" dirty="0" smtClean="0"/>
              <a:t>3.4 Communication</a:t>
            </a:r>
          </a:p>
          <a:p>
            <a:pPr marL="0" indent="0">
              <a:buNone/>
            </a:pPr>
            <a:r>
              <a:rPr lang="en-CA" sz="1200" dirty="0" smtClean="0"/>
              <a:t>3.5 Document Development, Review and Communication</a:t>
            </a:r>
          </a:p>
          <a:p>
            <a:pPr marL="0" indent="0">
              <a:buNone/>
            </a:pPr>
            <a:r>
              <a:rPr lang="en-CA" sz="1200" dirty="0" smtClean="0"/>
              <a:t>3.6 Employee Involvement</a:t>
            </a:r>
          </a:p>
          <a:p>
            <a:pPr marL="0" indent="0">
              <a:buNone/>
            </a:pPr>
            <a:r>
              <a:rPr lang="en-CA" sz="1200" dirty="0" smtClean="0"/>
              <a:t>4.1 Inspections</a:t>
            </a:r>
          </a:p>
          <a:p>
            <a:pPr marL="0" indent="0">
              <a:buNone/>
            </a:pPr>
            <a:r>
              <a:rPr lang="en-CA" sz="1200" dirty="0" smtClean="0"/>
              <a:t>5.1 Reporting</a:t>
            </a:r>
          </a:p>
          <a:p>
            <a:pPr marL="0" indent="0">
              <a:buNone/>
            </a:pPr>
            <a:r>
              <a:rPr lang="en-CA" sz="1200" dirty="0" smtClean="0"/>
              <a:t>5.2 Investigations</a:t>
            </a:r>
          </a:p>
          <a:p>
            <a:pPr marL="0" indent="0">
              <a:buNone/>
            </a:pPr>
            <a:r>
              <a:rPr lang="en-CA" sz="1200" dirty="0" smtClean="0"/>
              <a:t>6.1 Emergencies</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D9989E0-11B0-4ADA-B2D0-0B3159294C4E}" type="slidenum">
              <a:rPr lang="en-CA" smtClean="0"/>
              <a:t>72</a:t>
            </a:fld>
            <a:endParaRPr lang="en-CA"/>
          </a:p>
        </p:txBody>
      </p:sp>
    </p:spTree>
    <p:extLst>
      <p:ext uri="{BB962C8B-B14F-4D97-AF65-F5344CB8AC3E}">
        <p14:creationId xmlns:p14="http://schemas.microsoft.com/office/powerpoint/2010/main" val="30848271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Page 27 has</a:t>
            </a:r>
            <a:r>
              <a:rPr lang="en-CA" baseline="0" dirty="0" smtClean="0"/>
              <a:t> direct, indirect and root causes.  You can do each individually if you wish.</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73</a:t>
            </a:fld>
            <a:endParaRPr lang="en-CA"/>
          </a:p>
        </p:txBody>
      </p:sp>
    </p:spTree>
    <p:extLst>
      <p:ext uri="{BB962C8B-B14F-4D97-AF65-F5344CB8AC3E}">
        <p14:creationId xmlns:p14="http://schemas.microsoft.com/office/powerpoint/2010/main" val="18218723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should be done by answering the questions on the incident investigation form.</a:t>
            </a:r>
          </a:p>
          <a:p>
            <a:endParaRPr lang="en-CA" dirty="0" smtClean="0"/>
          </a:p>
          <a:p>
            <a:r>
              <a:rPr lang="en-CA" dirty="0" smtClean="0"/>
              <a:t>Facilitator’s note:</a:t>
            </a:r>
          </a:p>
          <a:p>
            <a:r>
              <a:rPr lang="en-CA" dirty="0" smtClean="0"/>
              <a:t>You can show a copy of the form and even</a:t>
            </a:r>
            <a:r>
              <a:rPr lang="en-CA" baseline="0" dirty="0" smtClean="0"/>
              <a:t> hand out copies for people to reference in the class.  There is no time in this class to teach people how to use the form.  Ideally those tasked with doing investigations should be familiar with the form and its use prior to the class.  Anyone with questions about how to use the form should be advised how to contact the appropriate person after the class.</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74</a:t>
            </a:fld>
            <a:endParaRPr lang="en-CA"/>
          </a:p>
        </p:txBody>
      </p:sp>
    </p:spTree>
    <p:extLst>
      <p:ext uri="{BB962C8B-B14F-4D97-AF65-F5344CB8AC3E}">
        <p14:creationId xmlns:p14="http://schemas.microsoft.com/office/powerpoint/2010/main" val="25190184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As per the slide.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completed investigation form should act as the report and include recommendations.  Additional pages can be added as needed.</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75</a:t>
            </a:fld>
            <a:endParaRPr lang="en-CA"/>
          </a:p>
        </p:txBody>
      </p:sp>
    </p:spTree>
    <p:extLst>
      <p:ext uri="{BB962C8B-B14F-4D97-AF65-F5344CB8AC3E}">
        <p14:creationId xmlns:p14="http://schemas.microsoft.com/office/powerpoint/2010/main" val="17470827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Controls are based on the Hierarchy of Control.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sng" kern="1200" dirty="0" smtClean="0">
                <a:solidFill>
                  <a:schemeClr val="tx1"/>
                </a:solidFill>
                <a:effectLst/>
                <a:latin typeface="+mn-lt"/>
                <a:ea typeface="+mn-ea"/>
                <a:cs typeface="+mn-cs"/>
              </a:rPr>
              <a:t>Eliminating</a:t>
            </a:r>
            <a:r>
              <a:rPr lang="en-CA" sz="1200" kern="1200" baseline="0" dirty="0" smtClean="0">
                <a:solidFill>
                  <a:schemeClr val="tx1"/>
                </a:solidFill>
                <a:effectLst/>
                <a:latin typeface="+mn-lt"/>
                <a:ea typeface="+mn-ea"/>
                <a:cs typeface="+mn-cs"/>
              </a:rPr>
              <a:t> the hazard is always the best choice, but is not always possible.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 closer a control is to the </a:t>
            </a:r>
            <a:r>
              <a:rPr lang="en-CA" sz="1200" u="sng" kern="1200" dirty="0" smtClean="0">
                <a:solidFill>
                  <a:schemeClr val="tx1"/>
                </a:solidFill>
                <a:effectLst/>
                <a:latin typeface="+mn-lt"/>
                <a:ea typeface="+mn-ea"/>
                <a:cs typeface="+mn-cs"/>
              </a:rPr>
              <a:t>source</a:t>
            </a:r>
            <a:r>
              <a:rPr lang="en-CA" sz="1200" kern="1200" dirty="0" smtClean="0">
                <a:solidFill>
                  <a:schemeClr val="tx1"/>
                </a:solidFill>
                <a:effectLst/>
                <a:latin typeface="+mn-lt"/>
                <a:ea typeface="+mn-ea"/>
                <a:cs typeface="+mn-cs"/>
              </a:rPr>
              <a:t> of the hazard, the better.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If this does not work, try to put controls </a:t>
            </a:r>
            <a:r>
              <a:rPr lang="en-CA" sz="1200" u="sng" kern="1200" dirty="0" smtClean="0">
                <a:solidFill>
                  <a:schemeClr val="tx1"/>
                </a:solidFill>
                <a:effectLst/>
                <a:latin typeface="+mn-lt"/>
                <a:ea typeface="+mn-ea"/>
                <a:cs typeface="+mn-cs"/>
              </a:rPr>
              <a:t>along the path</a:t>
            </a:r>
            <a:r>
              <a:rPr lang="en-CA" sz="1200" kern="1200" dirty="0" smtClean="0">
                <a:solidFill>
                  <a:schemeClr val="tx1"/>
                </a:solidFill>
                <a:effectLst/>
                <a:latin typeface="+mn-lt"/>
                <a:ea typeface="+mn-ea"/>
                <a:cs typeface="+mn-cs"/>
              </a:rPr>
              <a:t> between the source and the worker.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If this is not possible/as effective</a:t>
            </a:r>
            <a:r>
              <a:rPr lang="en-CA" sz="1200" kern="1200" baseline="0" dirty="0" smtClean="0">
                <a:solidFill>
                  <a:schemeClr val="tx1"/>
                </a:solidFill>
                <a:effectLst/>
                <a:latin typeface="+mn-lt"/>
                <a:ea typeface="+mn-ea"/>
                <a:cs typeface="+mn-cs"/>
              </a:rPr>
              <a:t> as desired</a:t>
            </a:r>
            <a:r>
              <a:rPr lang="en-CA" sz="1200" kern="1200" dirty="0" smtClean="0">
                <a:solidFill>
                  <a:schemeClr val="tx1"/>
                </a:solidFill>
                <a:effectLst/>
                <a:latin typeface="+mn-lt"/>
                <a:ea typeface="+mn-ea"/>
                <a:cs typeface="+mn-cs"/>
              </a:rPr>
              <a:t>, hazards must be controlled at the </a:t>
            </a:r>
            <a:r>
              <a:rPr lang="en-CA" sz="1200" u="sng" kern="1200" dirty="0" smtClean="0">
                <a:solidFill>
                  <a:schemeClr val="tx1"/>
                </a:solidFill>
                <a:effectLst/>
                <a:latin typeface="+mn-lt"/>
                <a:ea typeface="+mn-ea"/>
                <a:cs typeface="+mn-cs"/>
              </a:rPr>
              <a:t>level of the worker</a:t>
            </a:r>
            <a:r>
              <a:rPr lang="en-CA" sz="1200" kern="1200" dirty="0" smtClean="0">
                <a:solidFill>
                  <a:schemeClr val="tx1"/>
                </a:solidFill>
                <a:effectLst/>
                <a:latin typeface="+mn-lt"/>
                <a:ea typeface="+mn-ea"/>
                <a:cs typeface="+mn-cs"/>
              </a:rPr>
              <a:t>.  Hazard control at the worker level should be your last resort.  This is mainly because the energy from the hazard has already reached the worker.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One type of control may not be completely effective. A combination of several different types of hazard controls often works well.</a:t>
            </a:r>
          </a:p>
          <a:p>
            <a:pPr marL="0" marR="0" indent="0" algn="l" defTabSz="928299"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28299"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Remember to also consider selecting short term and long term controls.  Short term can fill the gap until longer term controls can be</a:t>
            </a:r>
            <a:r>
              <a:rPr lang="en-CA" sz="1200" kern="1200" baseline="0" dirty="0" smtClean="0">
                <a:solidFill>
                  <a:schemeClr val="tx1"/>
                </a:solidFill>
                <a:effectLst/>
                <a:latin typeface="+mn-lt"/>
                <a:ea typeface="+mn-ea"/>
                <a:cs typeface="+mn-cs"/>
              </a:rPr>
              <a:t> implemented.  Long term controls often require money and higher level approval.</a:t>
            </a:r>
            <a:endParaRPr lang="en-CA" sz="1200" kern="1200" dirty="0" smtClean="0">
              <a:solidFill>
                <a:schemeClr val="tx1"/>
              </a:solidFill>
              <a:effectLst/>
              <a:latin typeface="+mn-lt"/>
              <a:ea typeface="+mn-ea"/>
              <a:cs typeface="+mn-cs"/>
            </a:endParaRPr>
          </a:p>
          <a:p>
            <a:pPr marL="0" marR="0" indent="0" algn="l" defTabSz="928299"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endParaRPr>
          </a:p>
          <a:p>
            <a:pPr marL="0" marR="0" indent="0" algn="l" defTabSz="928299"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rPr>
              <a:t>For example: </a:t>
            </a:r>
            <a:r>
              <a:rPr lang="en-CA" sz="1200" kern="1200" dirty="0" smtClean="0">
                <a:solidFill>
                  <a:schemeClr val="tx1"/>
                </a:solidFill>
                <a:effectLst/>
                <a:latin typeface="+mn-lt"/>
                <a:ea typeface="+mn-ea"/>
                <a:cs typeface="+mn-cs"/>
              </a:rPr>
              <a:t>For a noisy machine, the best method could be to eliminate the noise by fixing the machine (at the source). Your last option is giving the worker hearing protection . By giving the worker hearing protection you are allowing the noise (energy) to reach the worker.  Hearing protection works well but it has limitations . Is it the correct hearing protection for the noise level? Does it reduce the noise levels adequately?  Do workers know how to use it?  Are they following the rules and using it?</a:t>
            </a:r>
          </a:p>
          <a:p>
            <a:pPr marL="0" marR="0" indent="0" algn="l" defTabSz="928299"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28299"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this case if the machine can’t be adequately</a:t>
            </a:r>
            <a:r>
              <a:rPr lang="en-CA" sz="1200" kern="1200" baseline="0" dirty="0" smtClean="0">
                <a:solidFill>
                  <a:schemeClr val="tx1"/>
                </a:solidFill>
                <a:effectLst/>
                <a:latin typeface="+mn-lt"/>
                <a:ea typeface="+mn-ea"/>
                <a:cs typeface="+mn-cs"/>
              </a:rPr>
              <a:t> fixed the worker may wear hearing protection (short term) until a new machine can be purchased (long term).</a:t>
            </a:r>
            <a:endParaRPr lang="en-CA" sz="1200" kern="1200" dirty="0" smtClean="0">
              <a:solidFill>
                <a:schemeClr val="tx1"/>
              </a:solidFill>
              <a:effectLst/>
              <a:latin typeface="+mn-lt"/>
              <a:ea typeface="+mn-ea"/>
              <a:cs typeface="+mn-cs"/>
            </a:endParaRPr>
          </a:p>
          <a:p>
            <a:pPr defTabSz="928299">
              <a:defRPr/>
            </a:pPr>
            <a:endParaRPr lang="en-US" dirty="0" smtClean="0"/>
          </a:p>
          <a:p>
            <a:r>
              <a:rPr lang="en-US" b="1" dirty="0" smtClean="0"/>
              <a:t>Controlling </a:t>
            </a:r>
            <a:r>
              <a:rPr lang="en-US" b="1" dirty="0"/>
              <a:t>at the Source</a:t>
            </a:r>
            <a:endParaRPr lang="en-CA" b="1" u="sng" dirty="0"/>
          </a:p>
          <a:p>
            <a:r>
              <a:rPr lang="en-CA" dirty="0"/>
              <a:t>Elimination: </a:t>
            </a:r>
          </a:p>
          <a:p>
            <a:pPr marL="174056" indent="-174056">
              <a:buFont typeface="Arial" panose="020B0604020202020204" pitchFamily="34" charset="0"/>
              <a:buChar char="•"/>
            </a:pPr>
            <a:r>
              <a:rPr lang="en-CA" dirty="0"/>
              <a:t>Try to eliminate the hazard. Get rid of hazardous job, tool, process, machines or substances</a:t>
            </a:r>
          </a:p>
          <a:p>
            <a:r>
              <a:rPr lang="en-CA" dirty="0"/>
              <a:t>Substitution: </a:t>
            </a:r>
          </a:p>
          <a:p>
            <a:pPr marL="174056" indent="-174056">
              <a:buFont typeface="Arial" panose="020B0604020202020204" pitchFamily="34" charset="0"/>
              <a:buChar char="•"/>
            </a:pPr>
            <a:r>
              <a:rPr lang="en-CA" dirty="0"/>
              <a:t>Replace hazardous substances with something less dangerous.</a:t>
            </a:r>
          </a:p>
          <a:p>
            <a:r>
              <a:rPr lang="en-CA" dirty="0"/>
              <a:t>Redesign: </a:t>
            </a:r>
          </a:p>
          <a:p>
            <a:pPr marL="174056" indent="-174056">
              <a:buFont typeface="Arial" panose="020B0604020202020204" pitchFamily="34" charset="0"/>
              <a:buChar char="•"/>
            </a:pPr>
            <a:r>
              <a:rPr lang="en-CA" dirty="0"/>
              <a:t>Sometimes engineering can be used to redesign layout of the workplace, workstations, work processes and jobs to prevent ergonomic hazards.</a:t>
            </a:r>
          </a:p>
          <a:p>
            <a:r>
              <a:rPr lang="en-CA" dirty="0"/>
              <a:t>Isolation: </a:t>
            </a:r>
          </a:p>
          <a:p>
            <a:pPr marL="174056" indent="-174056">
              <a:buFont typeface="Arial" panose="020B0604020202020204" pitchFamily="34" charset="0"/>
              <a:buChar char="•"/>
            </a:pPr>
            <a:r>
              <a:rPr lang="en-CA" dirty="0"/>
              <a:t>Isolating, containing or enclosing the hazard is often used to control chemical and biological hazards.</a:t>
            </a:r>
          </a:p>
          <a:p>
            <a:r>
              <a:rPr lang="en-CA" dirty="0"/>
              <a:t>Automation: </a:t>
            </a:r>
          </a:p>
          <a:p>
            <a:pPr marL="174056" indent="-174056">
              <a:buFont typeface="Arial" panose="020B0604020202020204" pitchFamily="34" charset="0"/>
              <a:buChar char="•"/>
            </a:pPr>
            <a:r>
              <a:rPr lang="en-CA" dirty="0"/>
              <a:t>Dangerous processes can sometimes be automated or mechanized.</a:t>
            </a:r>
          </a:p>
          <a:p>
            <a:endParaRPr lang="en-CA" dirty="0"/>
          </a:p>
          <a:p>
            <a:r>
              <a:rPr lang="en-CA" b="1" dirty="0"/>
              <a:t>Controlling Along the Path to the Worker - Hazards that cannot be isolated, replaced, enclosed or automated can sometimes be removed, blocked, absorbed or diluted before they reach workers</a:t>
            </a:r>
          </a:p>
          <a:p>
            <a:r>
              <a:rPr lang="en-CA" dirty="0"/>
              <a:t>Barriers: </a:t>
            </a:r>
          </a:p>
          <a:p>
            <a:pPr marL="174056" indent="-174056">
              <a:buFont typeface="Arial" panose="020B0604020202020204" pitchFamily="34" charset="0"/>
              <a:buChar char="•"/>
            </a:pPr>
            <a:r>
              <a:rPr lang="en-CA" dirty="0"/>
              <a:t>Proper equipment guarding can protect workers from contacting moving parts. Screens and barriers can block welding flash, x-ray radiation.</a:t>
            </a:r>
          </a:p>
          <a:p>
            <a:r>
              <a:rPr lang="en-CA" dirty="0"/>
              <a:t>Absorption: </a:t>
            </a:r>
          </a:p>
          <a:p>
            <a:pPr marL="174056" indent="-174056">
              <a:buFont typeface="Arial" panose="020B0604020202020204" pitchFamily="34" charset="0"/>
              <a:buChar char="•"/>
            </a:pPr>
            <a:r>
              <a:rPr lang="en-CA" dirty="0"/>
              <a:t>Baffles can block or absorb noise</a:t>
            </a:r>
          </a:p>
          <a:p>
            <a:r>
              <a:rPr lang="en-CA" dirty="0"/>
              <a:t>Dilution: </a:t>
            </a:r>
          </a:p>
          <a:p>
            <a:pPr marL="174056" indent="-174056">
              <a:buFont typeface="Arial" panose="020B0604020202020204" pitchFamily="34" charset="0"/>
              <a:buChar char="•"/>
            </a:pPr>
            <a:r>
              <a:rPr lang="en-CA" dirty="0"/>
              <a:t>Ventilation might dilute the concentration of a hazardous gas with clean air from the outside (e.g., confined space).</a:t>
            </a:r>
          </a:p>
          <a:p>
            <a:endParaRPr lang="en-CA" dirty="0"/>
          </a:p>
          <a:p>
            <a:r>
              <a:rPr lang="en-CA" b="1" dirty="0"/>
              <a:t>Controlling at the Level of the Worker - Control at the level of the worker does not remove the risk posed by a hazard. It only reduces the risk of the hazard injuring the worker and lessens the potential seriousness of an injury.</a:t>
            </a:r>
          </a:p>
          <a:p>
            <a:r>
              <a:rPr lang="en-US" u="sng" dirty="0"/>
              <a:t>Administrative Controls</a:t>
            </a:r>
            <a:endParaRPr lang="en-CA" u="sng" dirty="0"/>
          </a:p>
          <a:p>
            <a:pPr marL="171450" lvl="0" indent="-171450">
              <a:buFont typeface="Arial" panose="020B0604020202020204" pitchFamily="34" charset="0"/>
              <a:buChar char="•"/>
            </a:pPr>
            <a:r>
              <a:rPr lang="en-CA" dirty="0" smtClean="0"/>
              <a:t>Policies</a:t>
            </a:r>
            <a:endParaRPr lang="en-CA" dirty="0"/>
          </a:p>
          <a:p>
            <a:pPr marL="171450" lvl="0" indent="-171450">
              <a:buFont typeface="Arial" panose="020B0604020202020204" pitchFamily="34" charset="0"/>
              <a:buChar char="•"/>
            </a:pPr>
            <a:r>
              <a:rPr lang="en-CA" dirty="0" smtClean="0"/>
              <a:t>Safe </a:t>
            </a:r>
            <a:r>
              <a:rPr lang="en-CA" dirty="0"/>
              <a:t>work practices and procedures </a:t>
            </a:r>
          </a:p>
          <a:p>
            <a:pPr marL="171450" lvl="0" indent="-171450">
              <a:buFont typeface="Arial" panose="020B0604020202020204" pitchFamily="34" charset="0"/>
              <a:buChar char="•"/>
            </a:pPr>
            <a:r>
              <a:rPr lang="en-CA" dirty="0" smtClean="0"/>
              <a:t>Training </a:t>
            </a:r>
          </a:p>
          <a:p>
            <a:pPr marL="171450" lvl="0" indent="-171450">
              <a:buFont typeface="Arial" panose="020B0604020202020204" pitchFamily="34" charset="0"/>
              <a:buChar char="•"/>
            </a:pPr>
            <a:r>
              <a:rPr lang="en-CA" dirty="0" smtClean="0"/>
              <a:t>Supervision</a:t>
            </a:r>
          </a:p>
          <a:p>
            <a:pPr marL="171450" lvl="0" indent="-171450">
              <a:buFont typeface="Arial" panose="020B0604020202020204" pitchFamily="34" charset="0"/>
              <a:buChar char="•"/>
            </a:pPr>
            <a:r>
              <a:rPr lang="en-CA" dirty="0" smtClean="0"/>
              <a:t>PPE</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569634CE-A43D-4B9D-A0EA-BF3023A7CA4E}" type="slidenum">
              <a:rPr lang="en-CA" smtClean="0">
                <a:solidFill>
                  <a:prstClr val="black"/>
                </a:solidFill>
              </a:rPr>
              <a:pPr/>
              <a:t>76</a:t>
            </a:fld>
            <a:endParaRPr lang="en-CA">
              <a:solidFill>
                <a:prstClr val="black"/>
              </a:solidFill>
            </a:endParaRPr>
          </a:p>
        </p:txBody>
      </p:sp>
    </p:spTree>
    <p:extLst>
      <p:ext uri="{BB962C8B-B14F-4D97-AF65-F5344CB8AC3E}">
        <p14:creationId xmlns:p14="http://schemas.microsoft.com/office/powerpoint/2010/main" val="20233569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Each of the identified causes should be risk assessed, in order</a:t>
            </a:r>
            <a:r>
              <a:rPr lang="en-CA" baseline="0" dirty="0" smtClean="0"/>
              <a:t> to set priorities for action. (this is not done in the class, but the principle is discussed)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Facilitator’s note: Teaching how to do risk assessments is not part of this class.  You may tell them how to access the form (if it isn’t with the investigation form)</a:t>
            </a:r>
            <a:r>
              <a:rPr lang="en-CA" baseline="0" dirty="0" smtClean="0"/>
              <a:t> </a:t>
            </a:r>
            <a:r>
              <a:rPr lang="en-CA" dirty="0" smtClean="0"/>
              <a:t>and even</a:t>
            </a:r>
            <a:r>
              <a:rPr lang="en-CA" baseline="0" dirty="0" smtClean="0"/>
              <a:t> hand out copies for people to reference in the class.  There is no time in this class to teach people how to risk assess.  Ideally those tasked with doing investigations should be familiar with the form and its use prior to the class.  Anyone with questions about how to use the form should be advised how to contact the appropriate person after the class.</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From the Assessment User’s Guide:</a:t>
            </a:r>
          </a:p>
          <a:p>
            <a:r>
              <a:rPr lang="en-US" sz="1200" b="1" u="sng" kern="1200" dirty="0" smtClean="0">
                <a:solidFill>
                  <a:schemeClr val="tx1"/>
                </a:solidFill>
                <a:effectLst/>
                <a:latin typeface="+mn-lt"/>
                <a:ea typeface="+mn-ea"/>
                <a:cs typeface="+mn-cs"/>
              </a:rPr>
              <a:t>Step 1 Severity Potential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the consequences of this incident occurring? Consider what could reasonably have happened as well as what actually happened. Look at the descriptions and choose the one most suitable. </a:t>
            </a:r>
            <a:endParaRPr lang="en-CA"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Step 2 Probability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the likelihood of the consequence identified in step 1 happening? Consider this without new or interim controls in place. Look at the descriptions and choose the one most suitable.</a:t>
            </a:r>
            <a:endParaRPr lang="en-CA"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Step 3 Hazard Risk Rating Scoring Matrix</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Step 1 rating and select the correct column, take Step 2 rating and select the correct line. Circle the risk score where the two ratings cross on the matrix below to obtain the risk rating.</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989E0-11B0-4ADA-B2D0-0B3159294C4E}" type="slidenum">
              <a:rPr lang="en-CA" smtClean="0"/>
              <a:t>77</a:t>
            </a:fld>
            <a:endParaRPr lang="en-CA"/>
          </a:p>
        </p:txBody>
      </p:sp>
    </p:spTree>
    <p:extLst>
      <p:ext uri="{BB962C8B-B14F-4D97-AF65-F5344CB8AC3E}">
        <p14:creationId xmlns:p14="http://schemas.microsoft.com/office/powerpoint/2010/main" val="39694791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9">
              <a:defRPr/>
            </a:pPr>
            <a:r>
              <a:rPr lang="en-CA" dirty="0" smtClean="0"/>
              <a:t>The </a:t>
            </a:r>
            <a:r>
              <a:rPr lang="en-CA" dirty="0"/>
              <a:t>next step is to write a </a:t>
            </a:r>
            <a:r>
              <a:rPr lang="en-CA" dirty="0" smtClean="0"/>
              <a:t>report/complete the investigation form. </a:t>
            </a:r>
            <a:r>
              <a:rPr lang="en-CA" dirty="0"/>
              <a:t>It </a:t>
            </a:r>
            <a:r>
              <a:rPr lang="en-CA" dirty="0" smtClean="0"/>
              <a:t>may </a:t>
            </a:r>
            <a:r>
              <a:rPr lang="en-CA" dirty="0"/>
              <a:t>take time to record all the information required, so the people who receive the investigation report can understand what happened, why it happened, and what needs to do be corrected so it doesn’t happen again.</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78</a:t>
            </a:fld>
            <a:endParaRPr lang="en-CA"/>
          </a:p>
        </p:txBody>
      </p:sp>
    </p:spTree>
    <p:extLst>
      <p:ext uri="{BB962C8B-B14F-4D97-AF65-F5344CB8AC3E}">
        <p14:creationId xmlns:p14="http://schemas.microsoft.com/office/powerpoint/2010/main" val="2657331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DD7CF3D-1558-429C-8850-6634F24E1ACD}" type="slidenum">
              <a:rPr lang="en-CA" smtClean="0"/>
              <a:t>79</a:t>
            </a:fld>
            <a:endParaRPr lang="en-CA"/>
          </a:p>
        </p:txBody>
      </p:sp>
    </p:spTree>
    <p:extLst>
      <p:ext uri="{BB962C8B-B14F-4D97-AF65-F5344CB8AC3E}">
        <p14:creationId xmlns:p14="http://schemas.microsoft.com/office/powerpoint/2010/main" val="413089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Arial" panose="020B0604020202020204" pitchFamily="34" charset="0"/>
                <a:cs typeface="Arial" panose="020B0604020202020204" pitchFamily="34" charset="0"/>
              </a:rPr>
              <a:t>Workbook page 1</a:t>
            </a:r>
          </a:p>
          <a:p>
            <a:r>
              <a:rPr lang="en-CA" sz="1200" dirty="0" smtClean="0">
                <a:latin typeface="Arial" panose="020B0604020202020204" pitchFamily="34" charset="0"/>
                <a:cs typeface="Arial" panose="020B0604020202020204" pitchFamily="34" charset="0"/>
              </a:rPr>
              <a:t>In prevention, it’s important to clarify the terms "accident" and "incident."  According to many the word accident implies that the event was a </a:t>
            </a:r>
            <a:r>
              <a:rPr lang="en-CA" sz="1200" u="sng" dirty="0" smtClean="0">
                <a:latin typeface="Arial" panose="020B0604020202020204" pitchFamily="34" charset="0"/>
                <a:cs typeface="Arial" panose="020B0604020202020204" pitchFamily="34" charset="0"/>
              </a:rPr>
              <a:t>chance occurrence</a:t>
            </a:r>
            <a:r>
              <a:rPr lang="en-CA" sz="1200" dirty="0" smtClean="0">
                <a:latin typeface="Arial" panose="020B0604020202020204" pitchFamily="34" charset="0"/>
                <a:cs typeface="Arial" panose="020B0604020202020204" pitchFamily="34" charset="0"/>
              </a:rPr>
              <a:t>, a mishap.  It gives the impression that it just happened, and that it was unexpected and unpreventable.  This can create a means to escape responsibility, avoid rectifying the situation, dodge scrutinizing current methods, and yield to pressure to change.  </a:t>
            </a:r>
          </a:p>
          <a:p>
            <a:endParaRPr lang="en-CA" sz="12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In incident prevention, we must start with the principle that almost all incidents are preventable and, hence, they are incidents because they are the result of something else, such as rule violations or inadequate training.  Therefore, our recommendation is to eliminate the use of the word "accident," both written and verbally, to reinforce the principle of preventability.  It is a mind set that we need to get everyone into so that it becomes a self-fulfilling prophecy of an incident free work place.</a:t>
            </a:r>
          </a:p>
          <a:p>
            <a:endParaRPr lang="en-CA" sz="1200" dirty="0" smtClean="0">
              <a:latin typeface="Arial" panose="020B0604020202020204" pitchFamily="34" charset="0"/>
              <a:cs typeface="Arial" panose="020B0604020202020204" pitchFamily="34" charset="0"/>
            </a:endParaRPr>
          </a:p>
          <a:p>
            <a:r>
              <a:rPr lang="en-CA" sz="1200" b="1" dirty="0" smtClean="0">
                <a:latin typeface="Arial" panose="020B0604020202020204" pitchFamily="34" charset="0"/>
                <a:cs typeface="Arial" panose="020B0604020202020204" pitchFamily="34" charset="0"/>
              </a:rPr>
              <a:t>In this course the word “accident” will be used</a:t>
            </a:r>
            <a:r>
              <a:rPr lang="en-CA" sz="1200" b="1" baseline="0" dirty="0" smtClean="0">
                <a:latin typeface="Arial" panose="020B0604020202020204" pitchFamily="34" charset="0"/>
                <a:cs typeface="Arial" panose="020B0604020202020204" pitchFamily="34" charset="0"/>
              </a:rPr>
              <a:t> only when quoting legislation or some other specific sources.   </a:t>
            </a:r>
            <a:r>
              <a:rPr lang="en-CA" sz="1200" i="1" dirty="0" smtClean="0">
                <a:latin typeface="Arial" panose="020B0604020202020204" pitchFamily="34" charset="0"/>
                <a:cs typeface="Arial" panose="020B0604020202020204" pitchFamily="34" charset="0"/>
              </a:rPr>
              <a:t>From the book Safety: 24/7, 2006,  by Gregory M. Anderson &amp; Robert L. </a:t>
            </a:r>
            <a:r>
              <a:rPr lang="en-CA" sz="1200" i="1" dirty="0" err="1" smtClean="0">
                <a:latin typeface="Arial" panose="020B0604020202020204" pitchFamily="34" charset="0"/>
                <a:cs typeface="Arial" panose="020B0604020202020204" pitchFamily="34" charset="0"/>
              </a:rPr>
              <a:t>Lorber</a:t>
            </a:r>
            <a:r>
              <a:rPr lang="en-CA" sz="1200" i="1" dirty="0" smtClean="0">
                <a:latin typeface="Arial" panose="020B0604020202020204" pitchFamily="34" charset="0"/>
                <a:cs typeface="Arial" panose="020B0604020202020204" pitchFamily="34" charset="0"/>
              </a:rPr>
              <a:t>, Ph.D.  Quote: Incident v. Accident:  "an accident implies the result is outside a person's control. In 97 percent of the cases, what happens 'the incident' is easily within someone's control.  In a previous slide we said 98%</a:t>
            </a:r>
          </a:p>
          <a:p>
            <a:pPr rtl="0"/>
            <a:endParaRPr lang="en-CA"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8</a:t>
            </a:fld>
            <a:endParaRPr lang="en-CA"/>
          </a:p>
        </p:txBody>
      </p:sp>
    </p:spTree>
    <p:extLst>
      <p:ext uri="{BB962C8B-B14F-4D97-AF65-F5344CB8AC3E}">
        <p14:creationId xmlns:p14="http://schemas.microsoft.com/office/powerpoint/2010/main" val="19397120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succinct report detailing specific recommendations is critical to the effectiveness of prevention at the workplace.   As said this should</a:t>
            </a:r>
            <a:r>
              <a:rPr lang="en-CA" sz="1200" kern="1200" baseline="0" dirty="0" smtClean="0">
                <a:solidFill>
                  <a:schemeClr val="tx1"/>
                </a:solidFill>
                <a:effectLst/>
                <a:latin typeface="+mn-lt"/>
                <a:ea typeface="+mn-ea"/>
                <a:cs typeface="+mn-cs"/>
              </a:rPr>
              <a:t> be able to be accomplished by completing the investigation form.</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i="1" kern="1200" dirty="0" smtClean="0">
              <a:solidFill>
                <a:schemeClr val="tx1"/>
              </a:solidFill>
              <a:effectLst/>
              <a:latin typeface="+mn-lt"/>
              <a:ea typeface="+mn-ea"/>
              <a:cs typeface="+mn-cs"/>
            </a:endParaRPr>
          </a:p>
          <a:p>
            <a:pPr marL="0" indent="0">
              <a:buNone/>
            </a:pPr>
            <a:r>
              <a:rPr lang="en-US" altLang="en-US" sz="1200" dirty="0" smtClean="0">
                <a:latin typeface="+mn-lt"/>
                <a:cs typeface="Arial" panose="020B0604020202020204" pitchFamily="34" charset="0"/>
              </a:rPr>
              <a:t>Recommendations to prevent recurrence must be:</a:t>
            </a:r>
          </a:p>
          <a:p>
            <a:pPr marL="171450" indent="-171450">
              <a:buFont typeface="Arial" panose="020B0604020202020204" pitchFamily="34" charset="0"/>
              <a:buChar char="•"/>
            </a:pPr>
            <a:r>
              <a:rPr lang="en-US" altLang="en-US" sz="1200" dirty="0" smtClean="0">
                <a:latin typeface="+mn-lt"/>
                <a:cs typeface="Arial" panose="020B0604020202020204" pitchFamily="34" charset="0"/>
              </a:rPr>
              <a:t>Specific and clear</a:t>
            </a:r>
          </a:p>
          <a:p>
            <a:pPr marL="171450" indent="-171450">
              <a:buFont typeface="Arial" panose="020B0604020202020204" pitchFamily="34" charset="0"/>
              <a:buChar char="•"/>
            </a:pPr>
            <a:r>
              <a:rPr lang="en-US" altLang="en-US" sz="1200" dirty="0" smtClean="0">
                <a:latin typeface="+mn-lt"/>
                <a:cs typeface="Arial" panose="020B0604020202020204" pitchFamily="34" charset="0"/>
              </a:rPr>
              <a:t>Practical</a:t>
            </a:r>
          </a:p>
          <a:p>
            <a:pPr marL="171450" indent="-171450">
              <a:buFont typeface="Arial" panose="020B0604020202020204" pitchFamily="34" charset="0"/>
              <a:buChar char="•"/>
            </a:pPr>
            <a:r>
              <a:rPr lang="en-US" altLang="en-US" sz="1200" dirty="0" smtClean="0">
                <a:latin typeface="+mn-lt"/>
                <a:cs typeface="Arial" panose="020B0604020202020204" pitchFamily="34" charset="0"/>
              </a:rPr>
              <a:t>Affordable</a:t>
            </a:r>
          </a:p>
          <a:p>
            <a:pPr marL="171450" indent="-171450">
              <a:buFont typeface="Arial" panose="020B0604020202020204" pitchFamily="34" charset="0"/>
              <a:buChar char="•"/>
            </a:pPr>
            <a:r>
              <a:rPr lang="en-US" altLang="en-US" sz="1200" dirty="0" smtClean="0">
                <a:latin typeface="+mn-lt"/>
                <a:cs typeface="Arial" panose="020B0604020202020204" pitchFamily="34" charset="0"/>
              </a:rPr>
              <a:t>Achievable</a:t>
            </a:r>
          </a:p>
          <a:p>
            <a:pPr marL="171450" indent="-171450">
              <a:buFont typeface="Arial" panose="020B0604020202020204" pitchFamily="34" charset="0"/>
              <a:buChar char="•"/>
            </a:pPr>
            <a:r>
              <a:rPr lang="en-US" altLang="en-US" sz="1200" dirty="0" smtClean="0">
                <a:latin typeface="+mn-lt"/>
                <a:cs typeface="Arial" panose="020B0604020202020204" pitchFamily="34" charset="0"/>
              </a:rPr>
              <a:t>Prioritized</a:t>
            </a:r>
          </a:p>
          <a:p>
            <a:endParaRPr lang="en-CA" dirty="0" smtClean="0">
              <a:latin typeface="+mn-lt"/>
            </a:endParaRPr>
          </a:p>
          <a:p>
            <a:r>
              <a:rPr lang="en-CA" dirty="0" smtClean="0">
                <a:latin typeface="+mn-lt"/>
              </a:rPr>
              <a:t>An executive summary may be useful on a longer or more detailed report.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80</a:t>
            </a:fld>
            <a:endParaRPr lang="en-CA"/>
          </a:p>
        </p:txBody>
      </p:sp>
    </p:spTree>
    <p:extLst>
      <p:ext uri="{BB962C8B-B14F-4D97-AF65-F5344CB8AC3E}">
        <p14:creationId xmlns:p14="http://schemas.microsoft.com/office/powerpoint/2010/main" val="607266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DD7CF3D-1558-429C-8850-6634F24E1ACD}" type="slidenum">
              <a:rPr lang="en-CA" smtClean="0"/>
              <a:t>81</a:t>
            </a:fld>
            <a:endParaRPr lang="en-CA"/>
          </a:p>
        </p:txBody>
      </p:sp>
    </p:spTree>
    <p:extLst>
      <p:ext uri="{BB962C8B-B14F-4D97-AF65-F5344CB8AC3E}">
        <p14:creationId xmlns:p14="http://schemas.microsoft.com/office/powerpoint/2010/main" val="7838433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Corrective action should not compromise the health &amp; safety of others.</a:t>
            </a:r>
          </a:p>
          <a:p>
            <a:endParaRPr lang="en-CA" dirty="0" smtClean="0">
              <a:latin typeface="Arial" panose="020B0604020202020204" pitchFamily="34" charset="0"/>
              <a:cs typeface="Arial" panose="020B0604020202020204" pitchFamily="34" charset="0"/>
            </a:endParaRPr>
          </a:p>
          <a:p>
            <a:pPr marL="0" indent="0">
              <a:buNone/>
            </a:pPr>
            <a:r>
              <a:rPr lang="en-CA" sz="1200" b="1" dirty="0" smtClean="0">
                <a:latin typeface="Arial" panose="020B0604020202020204" pitchFamily="34" charset="0"/>
                <a:cs typeface="Arial" panose="020B0604020202020204" pitchFamily="34" charset="0"/>
              </a:rPr>
              <a:t>Employers must take immediate action to protect</a:t>
            </a:r>
            <a:r>
              <a:rPr lang="en-CA" sz="1200" b="1" baseline="0" dirty="0" smtClean="0">
                <a:latin typeface="Arial" panose="020B0604020202020204" pitchFamily="34" charset="0"/>
                <a:cs typeface="Arial" panose="020B0604020202020204" pitchFamily="34" charset="0"/>
              </a:rPr>
              <a:t> workers! </a:t>
            </a:r>
            <a:r>
              <a:rPr lang="en-CA" b="1" dirty="0" smtClean="0">
                <a:latin typeface="Arial" panose="020B0604020202020204" pitchFamily="34" charset="0"/>
                <a:cs typeface="Arial" panose="020B0604020202020204" pitchFamily="34" charset="0"/>
              </a:rPr>
              <a:t>Management</a:t>
            </a:r>
            <a:r>
              <a:rPr lang="en-CA" dirty="0" smtClean="0">
                <a:latin typeface="Arial" panose="020B0604020202020204" pitchFamily="34" charset="0"/>
                <a:cs typeface="Arial" panose="020B0604020202020204" pitchFamily="34" charset="0"/>
              </a:rPr>
              <a:t> is responsible for:</a:t>
            </a:r>
          </a:p>
          <a:p>
            <a:pPr marL="232045" indent="-232045">
              <a:buFont typeface="Arial" panose="020B0604020202020204" pitchFamily="34" charset="0"/>
              <a:buChar char="•"/>
            </a:pPr>
            <a:r>
              <a:rPr lang="en-CA" dirty="0" smtClean="0">
                <a:latin typeface="Arial" panose="020B0604020202020204" pitchFamily="34" charset="0"/>
                <a:cs typeface="Arial" panose="020B0604020202020204" pitchFamily="34" charset="0"/>
              </a:rPr>
              <a:t>Acting on the recommendations, and the development of a “master plan”. </a:t>
            </a:r>
          </a:p>
          <a:p>
            <a:pPr marL="232045" indent="-232045">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Putting into place P&amp;P, JSA’s, etc.</a:t>
            </a:r>
          </a:p>
          <a:p>
            <a:pPr marL="232045" indent="-232045">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Implementation of the corrective action</a:t>
            </a:r>
          </a:p>
          <a:p>
            <a:pPr marL="232045" indent="-232045">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Assigning who is accountable to see the corrective action is carried out.</a:t>
            </a:r>
          </a:p>
          <a:p>
            <a:pPr marL="174056" indent="-174056">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Communicating and working with the OHC on the implementation and follow up</a:t>
            </a:r>
          </a:p>
          <a:p>
            <a:pPr marL="232045" indent="-232045">
              <a:buFont typeface="Arial" panose="020B0604020202020204" pitchFamily="34" charset="0"/>
              <a:buChar char="•"/>
            </a:pPr>
            <a:r>
              <a:rPr lang="en-CA" baseline="0" dirty="0" smtClean="0">
                <a:latin typeface="Arial" panose="020B0604020202020204" pitchFamily="34" charset="0"/>
                <a:cs typeface="Arial" panose="020B0604020202020204" pitchFamily="34" charset="0"/>
              </a:rPr>
              <a:t>Being reported back to on the outcome of the corrective action.</a:t>
            </a:r>
          </a:p>
          <a:p>
            <a:r>
              <a:rPr lang="en-CA" baseline="0" dirty="0" smtClean="0">
                <a:latin typeface="Arial" panose="020B0604020202020204" pitchFamily="34" charset="0"/>
                <a:cs typeface="Arial" panose="020B0604020202020204" pitchFamily="34" charset="0"/>
              </a:rPr>
              <a:t> </a:t>
            </a:r>
          </a:p>
          <a:p>
            <a:r>
              <a:rPr lang="en-CA" baseline="0" dirty="0" smtClean="0">
                <a:latin typeface="Arial" panose="020B0604020202020204" pitchFamily="34" charset="0"/>
                <a:cs typeface="Arial" panose="020B0604020202020204" pitchFamily="34" charset="0"/>
              </a:rPr>
              <a:t> </a:t>
            </a:r>
            <a:r>
              <a:rPr lang="en-CA" b="1" baseline="0" dirty="0" smtClean="0">
                <a:latin typeface="Arial" panose="020B0604020202020204" pitchFamily="34" charset="0"/>
                <a:cs typeface="Arial" panose="020B0604020202020204" pitchFamily="34" charset="0"/>
              </a:rPr>
              <a:t>Supervisors are responsible for:</a:t>
            </a:r>
            <a:endParaRPr lang="en-CA" b="0" baseline="0" dirty="0" smtClean="0">
              <a:latin typeface="Arial" panose="020B0604020202020204" pitchFamily="34" charset="0"/>
              <a:cs typeface="Arial" panose="020B0604020202020204" pitchFamily="34" charset="0"/>
            </a:endParaRPr>
          </a:p>
          <a:p>
            <a:pPr marL="232045" indent="-232045">
              <a:buFont typeface="Arial" panose="020B0604020202020204" pitchFamily="34" charset="0"/>
              <a:buChar char="•"/>
            </a:pPr>
            <a:r>
              <a:rPr lang="en-CA" b="0" baseline="0" dirty="0" smtClean="0">
                <a:latin typeface="Arial" panose="020B0604020202020204" pitchFamily="34" charset="0"/>
                <a:cs typeface="Arial" panose="020B0604020202020204" pitchFamily="34" charset="0"/>
              </a:rPr>
              <a:t>Working with leadership and OHC committee on implementation and follow up</a:t>
            </a:r>
          </a:p>
          <a:p>
            <a:pPr marL="232045" indent="-232045">
              <a:buFont typeface="Arial" panose="020B0604020202020204" pitchFamily="34" charset="0"/>
              <a:buChar char="•"/>
            </a:pPr>
            <a:r>
              <a:rPr lang="en-CA" b="0" baseline="0" dirty="0" smtClean="0">
                <a:latin typeface="Arial" panose="020B0604020202020204" pitchFamily="34" charset="0"/>
                <a:cs typeface="Arial" panose="020B0604020202020204" pitchFamily="34" charset="0"/>
              </a:rPr>
              <a:t>Communication of corrective action to all employees.</a:t>
            </a:r>
          </a:p>
          <a:p>
            <a:pPr marL="232045" indent="-232045">
              <a:buFont typeface="Arial" panose="020B0604020202020204" pitchFamily="34" charset="0"/>
              <a:buChar char="•"/>
            </a:pPr>
            <a:r>
              <a:rPr lang="en-CA" b="0" baseline="0" dirty="0" smtClean="0">
                <a:latin typeface="Arial" panose="020B0604020202020204" pitchFamily="34" charset="0"/>
                <a:cs typeface="Arial" panose="020B0604020202020204" pitchFamily="34" charset="0"/>
              </a:rPr>
              <a:t>Communicate to their leadership team if the corrective action is not working</a:t>
            </a:r>
          </a:p>
          <a:p>
            <a:pPr marL="232045" indent="-232045">
              <a:buFont typeface="Arial" panose="020B0604020202020204" pitchFamily="34" charset="0"/>
              <a:buChar char="•"/>
            </a:pPr>
            <a:r>
              <a:rPr lang="en-CA" b="0" baseline="0" dirty="0" smtClean="0">
                <a:latin typeface="Arial" panose="020B0604020202020204" pitchFamily="34" charset="0"/>
                <a:cs typeface="Arial" panose="020B0604020202020204" pitchFamily="34" charset="0"/>
              </a:rPr>
              <a:t>Ensuring workers know everyone is accountable and responsible to follow the corrective action.</a:t>
            </a:r>
          </a:p>
          <a:p>
            <a:pPr marL="232045" indent="-232045">
              <a:buFont typeface="Arial" panose="020B0604020202020204" pitchFamily="34" charset="0"/>
              <a:buChar char="•"/>
            </a:pPr>
            <a:r>
              <a:rPr lang="en-CA" b="0" baseline="0" dirty="0" smtClean="0">
                <a:latin typeface="Arial" panose="020B0604020202020204" pitchFamily="34" charset="0"/>
                <a:cs typeface="Arial" panose="020B0604020202020204" pitchFamily="34" charset="0"/>
              </a:rPr>
              <a:t>Monitoring to see if the corrective action is working or created a “new” hazard.</a:t>
            </a:r>
          </a:p>
          <a:p>
            <a:endParaRPr lang="en-CA" b="1" baseline="0" dirty="0" smtClean="0">
              <a:latin typeface="Arial" panose="020B0604020202020204" pitchFamily="34" charset="0"/>
              <a:cs typeface="Arial" panose="020B0604020202020204" pitchFamily="34" charset="0"/>
            </a:endParaRPr>
          </a:p>
          <a:p>
            <a:r>
              <a:rPr lang="en-CA" b="1" baseline="0" dirty="0" smtClean="0">
                <a:latin typeface="Arial" panose="020B0604020202020204" pitchFamily="34" charset="0"/>
                <a:cs typeface="Arial" panose="020B0604020202020204" pitchFamily="34" charset="0"/>
              </a:rPr>
              <a:t>Workers are responsible for</a:t>
            </a: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Follow safe work procedures determined by the corrective action. </a:t>
            </a: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To identify to their supervisor if the corrective action does not work.</a:t>
            </a:r>
          </a:p>
          <a:p>
            <a:endParaRPr lang="en-CA" b="1" baseline="0" dirty="0" smtClean="0">
              <a:latin typeface="Arial" panose="020B0604020202020204" pitchFamily="34" charset="0"/>
              <a:cs typeface="Arial" panose="020B0604020202020204" pitchFamily="34" charset="0"/>
            </a:endParaRPr>
          </a:p>
          <a:p>
            <a:r>
              <a:rPr lang="en-CA" b="1" baseline="0" dirty="0" smtClean="0">
                <a:latin typeface="Arial" panose="020B0604020202020204" pitchFamily="34" charset="0"/>
                <a:cs typeface="Arial" panose="020B0604020202020204" pitchFamily="34" charset="0"/>
              </a:rPr>
              <a:t>OHC are responsible for</a:t>
            </a:r>
          </a:p>
          <a:p>
            <a:pPr marL="232045" indent="-232045">
              <a:buAutoNum type="arabicPeriod"/>
            </a:pPr>
            <a:r>
              <a:rPr lang="en-CA" b="0" baseline="0" dirty="0" smtClean="0">
                <a:latin typeface="Arial" panose="020B0604020202020204" pitchFamily="34" charset="0"/>
                <a:cs typeface="Arial" panose="020B0604020202020204" pitchFamily="34" charset="0"/>
              </a:rPr>
              <a:t>Following up -  look and check the area ask workers if the corrective measures work.</a:t>
            </a:r>
          </a:p>
          <a:p>
            <a:pPr marL="232045" indent="-232045">
              <a:buAutoNum type="arabicPeriod"/>
            </a:pPr>
            <a:r>
              <a:rPr lang="en-CA" b="0" baseline="0" dirty="0" smtClean="0">
                <a:latin typeface="Arial" panose="020B0604020202020204" pitchFamily="34" charset="0"/>
                <a:cs typeface="Arial" panose="020B0604020202020204" pitchFamily="34" charset="0"/>
              </a:rPr>
              <a:t>Reviewing on inspections and or in between inspections</a:t>
            </a:r>
          </a:p>
          <a:p>
            <a:pPr marL="232045" indent="-232045">
              <a:buAutoNum type="arabicPeriod"/>
            </a:pPr>
            <a:r>
              <a:rPr lang="en-CA" b="0" baseline="0" dirty="0" smtClean="0">
                <a:latin typeface="Arial" panose="020B0604020202020204" pitchFamily="34" charset="0"/>
                <a:cs typeface="Arial" panose="020B0604020202020204" pitchFamily="34" charset="0"/>
              </a:rPr>
              <a:t>Reporting back to the leadership team and the OHS division as required</a:t>
            </a:r>
          </a:p>
          <a:p>
            <a:endParaRPr lang="en-CA" b="0" baseline="0"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Every</a:t>
            </a:r>
            <a:r>
              <a:rPr lang="en-CA" baseline="0" dirty="0" smtClean="0">
                <a:latin typeface="Arial" panose="020B0604020202020204" pitchFamily="34" charset="0"/>
                <a:cs typeface="Arial" panose="020B0604020202020204" pitchFamily="34" charset="0"/>
              </a:rPr>
              <a:t>one is responsible to monitor and report if the corrective action has improved the work place or created a “ new” hazard.</a:t>
            </a:r>
          </a:p>
          <a:p>
            <a:endParaRPr lang="en-CA" baseline="0" dirty="0" smtClean="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82</a:t>
            </a:fld>
            <a:endParaRPr lang="en-CA"/>
          </a:p>
        </p:txBody>
      </p:sp>
    </p:spTree>
    <p:extLst>
      <p:ext uri="{BB962C8B-B14F-4D97-AF65-F5344CB8AC3E}">
        <p14:creationId xmlns:p14="http://schemas.microsoft.com/office/powerpoint/2010/main" val="6237315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100" dirty="0" smtClean="0">
                <a:latin typeface="Arial" panose="020B0604020202020204" pitchFamily="34" charset="0"/>
                <a:cs typeface="Arial" panose="020B0604020202020204" pitchFamily="34" charset="0"/>
              </a:rPr>
              <a:t>The employer is responsible for taking steps to make/keep the workplace safe.</a:t>
            </a:r>
          </a:p>
          <a:p>
            <a:pPr marL="0" indent="0">
              <a:buNone/>
            </a:pPr>
            <a:endParaRPr lang="en-CA" sz="1100" dirty="0" smtClean="0">
              <a:latin typeface="Arial" panose="020B0604020202020204" pitchFamily="34" charset="0"/>
              <a:cs typeface="Arial" panose="020B0604020202020204" pitchFamily="34" charset="0"/>
            </a:endParaRPr>
          </a:p>
          <a:p>
            <a:pPr marL="0" indent="0">
              <a:buNone/>
            </a:pPr>
            <a:r>
              <a:rPr lang="en-CA" sz="1100" dirty="0" smtClean="0">
                <a:latin typeface="Arial" panose="020B0604020202020204" pitchFamily="34" charset="0"/>
                <a:cs typeface="Arial" panose="020B0604020202020204" pitchFamily="34" charset="0"/>
              </a:rPr>
              <a:t>Regulation 28(2) - Inspection of place of employment</a:t>
            </a:r>
          </a:p>
          <a:p>
            <a:pPr marL="0" indent="0">
              <a:buNone/>
            </a:pPr>
            <a:r>
              <a:rPr lang="en-CA" sz="1100" dirty="0" smtClean="0">
                <a:latin typeface="Arial" panose="020B0604020202020204" pitchFamily="34" charset="0"/>
                <a:cs typeface="Arial" panose="020B0604020202020204" pitchFamily="34" charset="0"/>
              </a:rPr>
              <a:t>28(2) On written notice by the committee or the representative of an unsafe condition or a contravention of the Act or any regulations made pursuant to the Act, the employer, contractor or owner shall:</a:t>
            </a:r>
          </a:p>
          <a:p>
            <a:pPr marL="400050" lvl="1" indent="0">
              <a:buNone/>
            </a:pPr>
            <a:r>
              <a:rPr lang="en-CA" sz="1100" dirty="0" smtClean="0">
                <a:latin typeface="Arial" panose="020B0604020202020204" pitchFamily="34" charset="0"/>
                <a:cs typeface="Arial" panose="020B0604020202020204" pitchFamily="34" charset="0"/>
              </a:rPr>
              <a:t>(a) take immediate steps to protect the health and safety of any worker who may be at risk until the unsafe condition is corrected or the contravention is</a:t>
            </a:r>
          </a:p>
          <a:p>
            <a:pPr marL="400050" lvl="1" indent="0">
              <a:buNone/>
            </a:pPr>
            <a:r>
              <a:rPr lang="en-CA" sz="1100" dirty="0" smtClean="0">
                <a:latin typeface="Arial" panose="020B0604020202020204" pitchFamily="34" charset="0"/>
                <a:cs typeface="Arial" panose="020B0604020202020204" pitchFamily="34" charset="0"/>
              </a:rPr>
              <a:t>remedied;</a:t>
            </a:r>
          </a:p>
          <a:p>
            <a:pPr marL="457200" lvl="1" indent="0">
              <a:buNone/>
            </a:pPr>
            <a:r>
              <a:rPr lang="en-CA" sz="1100" dirty="0" smtClean="0">
                <a:latin typeface="Arial" panose="020B0604020202020204" pitchFamily="34" charset="0"/>
                <a:cs typeface="Arial" panose="020B0604020202020204" pitchFamily="34" charset="0"/>
              </a:rPr>
              <a:t>(b) as soon as possible, take suitable actions to correct the unsafe condition or remedy the contravention; and</a:t>
            </a:r>
          </a:p>
          <a:p>
            <a:pPr marL="457200" lvl="1" indent="0">
              <a:buNone/>
            </a:pPr>
            <a:r>
              <a:rPr lang="en-CA" sz="1100" dirty="0" smtClean="0">
                <a:latin typeface="Arial" panose="020B0604020202020204" pitchFamily="34" charset="0"/>
                <a:cs typeface="Arial" panose="020B0604020202020204" pitchFamily="34" charset="0"/>
              </a:rPr>
              <a:t>(c) inform the committee or the representative in writing of:</a:t>
            </a:r>
          </a:p>
          <a:p>
            <a:pPr marL="857250" lvl="2" indent="0">
              <a:buNone/>
            </a:pPr>
            <a:r>
              <a:rPr lang="en-CA" sz="1100" dirty="0" smtClean="0">
                <a:latin typeface="Arial" panose="020B0604020202020204" pitchFamily="34" charset="0"/>
                <a:cs typeface="Arial" panose="020B0604020202020204" pitchFamily="34" charset="0"/>
              </a:rPr>
              <a:t>(</a:t>
            </a:r>
            <a:r>
              <a:rPr lang="en-CA" sz="1100" dirty="0" err="1" smtClean="0">
                <a:latin typeface="Arial" panose="020B0604020202020204" pitchFamily="34" charset="0"/>
                <a:cs typeface="Arial" panose="020B0604020202020204" pitchFamily="34" charset="0"/>
              </a:rPr>
              <a:t>i</a:t>
            </a:r>
            <a:r>
              <a:rPr lang="en-CA" sz="1100" dirty="0" smtClean="0">
                <a:latin typeface="Arial" panose="020B0604020202020204" pitchFamily="34" charset="0"/>
                <a:cs typeface="Arial" panose="020B0604020202020204" pitchFamily="34" charset="0"/>
              </a:rPr>
              <a:t>) the actions that the employer, contractor or owner has taken or will take pursuant to clause (b); or</a:t>
            </a:r>
          </a:p>
          <a:p>
            <a:pPr marL="857250" lvl="2" indent="0">
              <a:buNone/>
            </a:pPr>
            <a:r>
              <a:rPr lang="en-CA" sz="1100" dirty="0" smtClean="0">
                <a:latin typeface="Arial" panose="020B0604020202020204" pitchFamily="34" charset="0"/>
                <a:cs typeface="Arial" panose="020B0604020202020204" pitchFamily="34" charset="0"/>
              </a:rPr>
              <a:t>(ii) if the employer, contractor or owner has not taken any actions pursuant to clause (b), the employer’s, contractor’s or owner’s reasons for not taking action.</a:t>
            </a:r>
          </a:p>
          <a:p>
            <a:pPr marL="0" indent="0" algn="r">
              <a:buNone/>
            </a:pPr>
            <a:r>
              <a:rPr lang="en-CA" sz="1100" dirty="0" smtClean="0">
                <a:latin typeface="Arial" panose="020B0604020202020204" pitchFamily="34" charset="0"/>
                <a:cs typeface="Arial" panose="020B0604020202020204" pitchFamily="34" charset="0"/>
              </a:rPr>
              <a:t>4 Oct 96 cO-1.1 </a:t>
            </a:r>
            <a:r>
              <a:rPr lang="en-CA" sz="1100" dirty="0" err="1" smtClean="0">
                <a:latin typeface="Arial" panose="020B0604020202020204" pitchFamily="34" charset="0"/>
                <a:cs typeface="Arial" panose="020B0604020202020204" pitchFamily="34" charset="0"/>
              </a:rPr>
              <a:t>Reg</a:t>
            </a:r>
            <a:r>
              <a:rPr lang="en-CA" sz="1100" dirty="0" smtClean="0">
                <a:latin typeface="Arial" panose="020B0604020202020204" pitchFamily="34" charset="0"/>
                <a:cs typeface="Arial" panose="020B0604020202020204" pitchFamily="34" charset="0"/>
              </a:rPr>
              <a:t> 1 s28</a:t>
            </a:r>
          </a:p>
          <a:p>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83</a:t>
            </a:fld>
            <a:endParaRPr lang="en-CA"/>
          </a:p>
        </p:txBody>
      </p:sp>
    </p:spTree>
    <p:extLst>
      <p:ext uri="{BB962C8B-B14F-4D97-AF65-F5344CB8AC3E}">
        <p14:creationId xmlns:p14="http://schemas.microsoft.com/office/powerpoint/2010/main" val="15254846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implemented,</a:t>
            </a:r>
            <a:r>
              <a:rPr lang="en-CA" baseline="0" dirty="0" smtClean="0"/>
              <a:t> corrective actions must be followed up to evaluate their effectiveness and to ensure that other hazards have not been created.</a:t>
            </a:r>
            <a:endParaRPr lang="en-CA" dirty="0" smtClean="0"/>
          </a:p>
          <a:p>
            <a:endParaRPr lang="en-CA" dirty="0" smtClean="0"/>
          </a:p>
          <a:p>
            <a:r>
              <a:rPr lang="en-CA" dirty="0" smtClean="0"/>
              <a:t>Facilitator information only:</a:t>
            </a:r>
          </a:p>
          <a:p>
            <a:r>
              <a:rPr lang="en-CA" dirty="0" smtClean="0"/>
              <a:t>The PDSA Cycle is a systematic series of steps for gaining valuable learning and knowledge for the continual improvement of a product or process. </a:t>
            </a:r>
          </a:p>
          <a:p>
            <a:endParaRPr lang="en-CA" dirty="0" smtClean="0"/>
          </a:p>
          <a:p>
            <a:r>
              <a:rPr lang="en-CA" dirty="0" smtClean="0"/>
              <a:t>These four steps are repeated over and over as part of a never-ending cycle of continual improvement.</a:t>
            </a:r>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effectLst/>
              </a:rPr>
              <a:t>Plan</a:t>
            </a:r>
            <a:r>
              <a:rPr lang="en-CA" dirty="0" smtClean="0">
                <a:effectLst/>
              </a:rPr>
              <a:t>: Create a process improvement plan.</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cycle begins with the Plan step. This involves identifying a goal or purpose, formulating a theory, defining success metrics and putting a plan into action.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
            </a:r>
            <a:br>
              <a:rPr lang="en-CA" dirty="0" smtClean="0">
                <a:effectLst/>
              </a:rPr>
            </a:br>
            <a:r>
              <a:rPr lang="en-CA" b="1" dirty="0" smtClean="0">
                <a:effectLst/>
              </a:rPr>
              <a:t>Do</a:t>
            </a:r>
            <a:r>
              <a:rPr lang="en-CA" dirty="0" smtClean="0">
                <a:effectLst/>
              </a:rPr>
              <a:t>: Execute a process improvement plan.</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These activities are followed by the Do step, in which the components of the plan are implemented, such as making a product.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
            </a:r>
            <a:br>
              <a:rPr lang="en-CA" dirty="0" smtClean="0">
                <a:effectLst/>
              </a:rPr>
            </a:br>
            <a:r>
              <a:rPr lang="en-CA" b="1" dirty="0" smtClean="0">
                <a:effectLst/>
              </a:rPr>
              <a:t>Study</a:t>
            </a:r>
            <a:r>
              <a:rPr lang="en-CA" dirty="0" smtClean="0">
                <a:effectLst/>
              </a:rPr>
              <a:t>: Analyse feedback and adjust the plan accordingly.</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Next comes the Study step, where outcomes are monitored to test the validity of the plan for signs of progress and success, or problems and areas for improvement.</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
            </a:r>
            <a:br>
              <a:rPr lang="en-CA" dirty="0" smtClean="0">
                <a:effectLst/>
              </a:rPr>
            </a:br>
            <a:r>
              <a:rPr lang="en-CA" b="1" dirty="0" smtClean="0">
                <a:effectLst/>
              </a:rPr>
              <a:t>Act</a:t>
            </a:r>
            <a:r>
              <a:rPr lang="en-CA" dirty="0" smtClean="0">
                <a:effectLst/>
              </a:rPr>
              <a:t>: Integrate a process improvement plan into the system. - See more at: http://www.goleansixsigma.com/pdca-pdsa/#sthash.afTPMsZl.dpuf</a:t>
            </a:r>
          </a:p>
          <a:p>
            <a:r>
              <a:rPr lang="en-CA" dirty="0" smtClean="0"/>
              <a:t>The Act step closes the cycle, integrating the learning generated by the entire process, which can be used to adjust the goal, change methods or even reformulate a theory altogether. </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84</a:t>
            </a:fld>
            <a:endParaRPr lang="en-CA"/>
          </a:p>
        </p:txBody>
      </p:sp>
    </p:spTree>
    <p:extLst>
      <p:ext uri="{BB962C8B-B14F-4D97-AF65-F5344CB8AC3E}">
        <p14:creationId xmlns:p14="http://schemas.microsoft.com/office/powerpoint/2010/main" val="29058618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85</a:t>
            </a:fld>
            <a:endParaRPr lang="en-CA"/>
          </a:p>
        </p:txBody>
      </p:sp>
    </p:spTree>
    <p:extLst>
      <p:ext uri="{BB962C8B-B14F-4D97-AF65-F5344CB8AC3E}">
        <p14:creationId xmlns:p14="http://schemas.microsoft.com/office/powerpoint/2010/main" val="2761174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per the slide.</a:t>
            </a:r>
            <a:endParaRPr lang="en-CA" dirty="0"/>
          </a:p>
        </p:txBody>
      </p:sp>
      <p:sp>
        <p:nvSpPr>
          <p:cNvPr id="4" name="Slide Number Placeholder 3"/>
          <p:cNvSpPr>
            <a:spLocks noGrp="1"/>
          </p:cNvSpPr>
          <p:nvPr>
            <p:ph type="sldNum" sz="quarter" idx="10"/>
          </p:nvPr>
        </p:nvSpPr>
        <p:spPr/>
        <p:txBody>
          <a:bodyPr/>
          <a:lstStyle/>
          <a:p>
            <a:fld id="{8DD7CF3D-1558-429C-8850-6634F24E1ACD}" type="slidenum">
              <a:rPr lang="en-CA" smtClean="0"/>
              <a:t>86</a:t>
            </a:fld>
            <a:endParaRPr lang="en-CA"/>
          </a:p>
        </p:txBody>
      </p:sp>
    </p:spTree>
    <p:extLst>
      <p:ext uri="{BB962C8B-B14F-4D97-AF65-F5344CB8AC3E}">
        <p14:creationId xmlns:p14="http://schemas.microsoft.com/office/powerpoint/2010/main" val="7689800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DD7CF3D-1558-429C-8850-6634F24E1ACD}" type="slidenum">
              <a:rPr lang="en-CA" smtClean="0"/>
              <a:t>87</a:t>
            </a:fld>
            <a:endParaRPr lang="en-CA"/>
          </a:p>
        </p:txBody>
      </p:sp>
    </p:spTree>
    <p:extLst>
      <p:ext uri="{BB962C8B-B14F-4D97-AF65-F5344CB8AC3E}">
        <p14:creationId xmlns:p14="http://schemas.microsoft.com/office/powerpoint/2010/main" val="396960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This clip is from the Ontario WSIB (Workplace Safety and Insurance Board).</a:t>
            </a:r>
            <a:r>
              <a:rPr lang="en-CA" baseline="0" dirty="0" smtClean="0">
                <a:latin typeface="Arial" panose="020B0604020202020204" pitchFamily="34" charset="0"/>
                <a:cs typeface="Arial" panose="020B0604020202020204" pitchFamily="34" charset="0"/>
              </a:rPr>
              <a:t>  (Right now I can’t find it on their website but there are several others in the same theme.)</a:t>
            </a:r>
          </a:p>
          <a:p>
            <a:endParaRPr lang="en-CA" baseline="0" dirty="0" smtClean="0">
              <a:latin typeface="Arial" panose="020B0604020202020204" pitchFamily="34" charset="0"/>
              <a:cs typeface="Arial" panose="020B0604020202020204" pitchFamily="34" charset="0"/>
            </a:endParaRPr>
          </a:p>
          <a:p>
            <a:r>
              <a:rPr lang="en-CA" baseline="0" dirty="0" smtClean="0">
                <a:latin typeface="Arial" panose="020B0604020202020204" pitchFamily="34" charset="0"/>
                <a:cs typeface="Arial" panose="020B0604020202020204" pitchFamily="34" charset="0"/>
              </a:rPr>
              <a:t>This clip is shown to get people in the mindset that things don’t “just happen”.</a:t>
            </a:r>
          </a:p>
          <a:p>
            <a:endParaRPr lang="en-CA" baseline="0" dirty="0" smtClean="0">
              <a:latin typeface="Arial" panose="020B0604020202020204" pitchFamily="34" charset="0"/>
              <a:cs typeface="Arial" panose="020B0604020202020204" pitchFamily="34" charset="0"/>
            </a:endParaRPr>
          </a:p>
          <a:p>
            <a:r>
              <a:rPr lang="en-CA" baseline="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http://www.prevent-it.ca/ .  I have asked them for permission to use them.</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7CF3D-1558-429C-8850-6634F24E1ACD}" type="slidenum">
              <a:rPr lang="en-CA" smtClean="0"/>
              <a:t>9</a:t>
            </a:fld>
            <a:endParaRPr lang="en-CA"/>
          </a:p>
        </p:txBody>
      </p:sp>
    </p:spTree>
    <p:extLst>
      <p:ext uri="{BB962C8B-B14F-4D97-AF65-F5344CB8AC3E}">
        <p14:creationId xmlns:p14="http://schemas.microsoft.com/office/powerpoint/2010/main" val="258361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1395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75393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8858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2020-02-26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15736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2020-02-26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04422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2020-02-26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32745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2020-02-26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16322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2020-02-26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82122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2020-02-26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24742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2020-02-26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27320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2020-02-26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5088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260696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2020-02-26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68924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2020-02-26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34456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2020-02-26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452165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2020-02-26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94847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422590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405359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33604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1803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15401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9155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2020-02-26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a:p>
        </p:txBody>
      </p:sp>
    </p:spTree>
    <p:extLst>
      <p:ext uri="{BB962C8B-B14F-4D97-AF65-F5344CB8AC3E}">
        <p14:creationId xmlns:p14="http://schemas.microsoft.com/office/powerpoint/2010/main" val="228445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9F7-1551-41A5-B553-ACDB28A51FF3}" type="slidenum">
              <a:rPr lang="en-CA" smtClean="0"/>
              <a:t>‹#›</a:t>
            </a:fld>
            <a:endParaRPr lang="en-CA"/>
          </a:p>
        </p:txBody>
      </p:sp>
      <p:pic>
        <p:nvPicPr>
          <p:cNvPr id="15" name="Picture 3" descr="W:\SASWH\SASWH Operations\Communications\2012\Letterhead Templates\LetterheadImag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4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2020-02-26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http://www.google.ca/url?sa=i&amp;rct=j&amp;q=emergency+exit&amp;source=images&amp;cd=&amp;cad=rja&amp;docid=cpnf_HulbxC40M&amp;tbnid=KUMTUFIs5P6NwM:&amp;ved=0CAUQjRw&amp;url=http://www.diyderby.co.uk/emergency-exit-sign--300-x-200--code-1516-1024-p.asp&amp;ei=QLCsUdr6KbHAiwKK4oGIAw&amp;bvm=bv.47244034,d.cGE&amp;psig=AFQjCNEHeDDTSshOuxMPcGStjXgRJUFY3Q&amp;ust=1370358160572824"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52.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image" Target="../media/image55.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5336071" y="6019136"/>
            <a:ext cx="3581400" cy="38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800" dirty="0" smtClean="0">
                <a:latin typeface="Arial" pitchFamily="34" charset="0"/>
                <a:cs typeface="Arial" pitchFamily="34" charset="0"/>
              </a:rPr>
              <a:t>SASWH</a:t>
            </a:r>
            <a:endParaRPr lang="en-US" sz="1800" dirty="0">
              <a:latin typeface="Arial" pitchFamily="34" charset="0"/>
              <a:cs typeface="Arial" pitchFamily="34" charset="0"/>
            </a:endParaRPr>
          </a:p>
        </p:txBody>
      </p:sp>
      <p:sp>
        <p:nvSpPr>
          <p:cNvPr id="11" name="Text Placeholder 5"/>
          <p:cNvSpPr txBox="1">
            <a:spLocks/>
          </p:cNvSpPr>
          <p:nvPr/>
        </p:nvSpPr>
        <p:spPr>
          <a:xfrm>
            <a:off x="263370" y="2204864"/>
            <a:ext cx="8635754" cy="14108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smtClean="0">
                <a:latin typeface="Arial" pitchFamily="34" charset="0"/>
                <a:cs typeface="Arial" pitchFamily="34" charset="0"/>
              </a:rPr>
              <a:t>Incident Reporting and Investigation</a:t>
            </a:r>
            <a:endParaRPr lang="en-US" sz="5400" b="1" dirty="0">
              <a:latin typeface="Arial" pitchFamily="34" charset="0"/>
              <a:cs typeface="Arial" pitchFamily="34" charset="0"/>
            </a:endParaRPr>
          </a:p>
        </p:txBody>
      </p:sp>
      <p:sp>
        <p:nvSpPr>
          <p:cNvPr id="12" name="Title 3"/>
          <p:cNvSpPr txBox="1">
            <a:spLocks/>
          </p:cNvSpPr>
          <p:nvPr/>
        </p:nvSpPr>
        <p:spPr>
          <a:xfrm>
            <a:off x="5336071" y="6381908"/>
            <a:ext cx="3581400" cy="381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800" dirty="0" smtClean="0">
                <a:latin typeface="Arial" pitchFamily="34" charset="0"/>
                <a:cs typeface="Arial" pitchFamily="34" charset="0"/>
              </a:rPr>
              <a:t>Rev. Jan 2, 2018</a:t>
            </a:r>
            <a:endParaRPr lang="en-US" sz="1800" dirty="0">
              <a:latin typeface="Arial" pitchFamily="34" charset="0"/>
              <a:cs typeface="Arial" pitchFamily="34" charset="0"/>
            </a:endParaRPr>
          </a:p>
        </p:txBody>
      </p:sp>
      <p:sp>
        <p:nvSpPr>
          <p:cNvPr id="13" name="Title 3"/>
          <p:cNvSpPr txBox="1">
            <a:spLocks/>
          </p:cNvSpPr>
          <p:nvPr/>
        </p:nvSpPr>
        <p:spPr>
          <a:xfrm>
            <a:off x="5299969" y="6192545"/>
            <a:ext cx="3581400" cy="381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n-US" sz="1800" dirty="0">
              <a:latin typeface="Arial" pitchFamily="34" charset="0"/>
              <a:cs typeface="Arial" pitchFamily="34" charset="0"/>
            </a:endParaRPr>
          </a:p>
        </p:txBody>
      </p:sp>
      <p:sp>
        <p:nvSpPr>
          <p:cNvPr id="14" name="Title 3"/>
          <p:cNvSpPr txBox="1">
            <a:spLocks/>
          </p:cNvSpPr>
          <p:nvPr/>
        </p:nvSpPr>
        <p:spPr>
          <a:xfrm>
            <a:off x="246355" y="4149080"/>
            <a:ext cx="8652769" cy="533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latin typeface="Arial" pitchFamily="34" charset="0"/>
                <a:cs typeface="Arial" pitchFamily="34" charset="0"/>
              </a:rPr>
              <a:t>Getting to the Root Cause</a:t>
            </a:r>
            <a:endParaRPr lang="en-US" sz="2800" dirty="0">
              <a:latin typeface="Arial" pitchFamily="34" charset="0"/>
              <a:cs typeface="Arial" pitchFamily="34" charset="0"/>
            </a:endParaRPr>
          </a:p>
        </p:txBody>
      </p:sp>
      <p:pic>
        <p:nvPicPr>
          <p:cNvPr id="3074" name="Picture 2"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95288"/>
            <a:ext cx="2733675"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60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latin typeface="Arial" panose="020B0604020202020204" pitchFamily="34" charset="0"/>
                <a:cs typeface="Arial" panose="020B0604020202020204" pitchFamily="34" charset="0"/>
              </a:rPr>
              <a:t>Reasons for </a:t>
            </a:r>
            <a:r>
              <a:rPr lang="en-CA" b="1" dirty="0" smtClean="0">
                <a:latin typeface="Arial" panose="020B0604020202020204" pitchFamily="34" charset="0"/>
                <a:cs typeface="Arial" panose="020B0604020202020204" pitchFamily="34" charset="0"/>
              </a:rPr>
              <a:t>Investigating</a:t>
            </a:r>
            <a:endParaRPr lang="en-CA" dirty="0"/>
          </a:p>
        </p:txBody>
      </p:sp>
      <p:sp>
        <p:nvSpPr>
          <p:cNvPr id="5" name="Content Placeholder 4"/>
          <p:cNvSpPr>
            <a:spLocks noGrp="1"/>
          </p:cNvSpPr>
          <p:nvPr>
            <p:ph idx="1"/>
          </p:nvPr>
        </p:nvSpPr>
        <p:spPr/>
        <p:txBody>
          <a:bodyPr>
            <a:normAutofit/>
          </a:bodyPr>
          <a:lstStyle/>
          <a:p>
            <a:r>
              <a:rPr lang="en-US" sz="2400" dirty="0">
                <a:latin typeface="Arial" pitchFamily="34" charset="0"/>
                <a:cs typeface="Arial" pitchFamily="34" charset="0"/>
              </a:rPr>
              <a:t>Prevention</a:t>
            </a:r>
          </a:p>
          <a:p>
            <a:r>
              <a:rPr lang="en-US" sz="2400" dirty="0">
                <a:latin typeface="Arial" pitchFamily="34" charset="0"/>
                <a:cs typeface="Arial" pitchFamily="34" charset="0"/>
              </a:rPr>
              <a:t>The law </a:t>
            </a:r>
          </a:p>
          <a:p>
            <a:r>
              <a:rPr lang="en-US" sz="2400" dirty="0">
                <a:latin typeface="Arial" pitchFamily="34" charset="0"/>
                <a:cs typeface="Arial" pitchFamily="34" charset="0"/>
              </a:rPr>
              <a:t>Due diligence</a:t>
            </a:r>
            <a:endParaRPr lang="en-CA" sz="2400" dirty="0">
              <a:latin typeface="Arial" pitchFamily="34" charset="0"/>
              <a:cs typeface="Arial" pitchFamily="34" charset="0"/>
            </a:endParaRPr>
          </a:p>
          <a:p>
            <a:r>
              <a:rPr lang="en-US" sz="2400" dirty="0">
                <a:latin typeface="Arial" pitchFamily="34" charset="0"/>
                <a:cs typeface="Arial" pitchFamily="34" charset="0"/>
              </a:rPr>
              <a:t>Demonstrate commitment </a:t>
            </a:r>
          </a:p>
          <a:p>
            <a:r>
              <a:rPr lang="en-US" sz="2400" dirty="0">
                <a:latin typeface="Arial" pitchFamily="34" charset="0"/>
                <a:cs typeface="Arial" pitchFamily="34" charset="0"/>
              </a:rPr>
              <a:t>Best practice</a:t>
            </a:r>
          </a:p>
          <a:p>
            <a:r>
              <a:rPr lang="en-CA" sz="2400" dirty="0">
                <a:latin typeface="Arial" pitchFamily="34" charset="0"/>
                <a:cs typeface="Arial" pitchFamily="34" charset="0"/>
              </a:rPr>
              <a:t>Hazard identification and control</a:t>
            </a:r>
            <a:endParaRPr lang="en-US" sz="2400" dirty="0">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24944"/>
            <a:ext cx="28575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68344" y="6105722"/>
            <a:ext cx="1224136" cy="369332"/>
          </a:xfrm>
          <a:prstGeom prst="rect">
            <a:avLst/>
          </a:prstGeom>
          <a:noFill/>
        </p:spPr>
        <p:txBody>
          <a:bodyPr wrap="square" rtlCol="0">
            <a:spAutoFit/>
          </a:bodyPr>
          <a:lstStyle/>
          <a:p>
            <a:r>
              <a:rPr lang="en-CA" dirty="0" smtClean="0">
                <a:latin typeface="Arial" panose="020B0604020202020204" pitchFamily="34" charset="0"/>
                <a:cs typeface="Arial" panose="020B0604020202020204" pitchFamily="34" charset="0"/>
              </a:rPr>
              <a:t>Page 2</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292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quotehd.com/imagequotes/TopAuthors/tmb/albert-einstein-physicist-we-cant-solve-problems-by-using-the-same-kind-of-thi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980728"/>
            <a:ext cx="4912965" cy="491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6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Human Factors</a:t>
            </a:r>
          </a:p>
        </p:txBody>
      </p:sp>
      <p:sp>
        <p:nvSpPr>
          <p:cNvPr id="6" name="Text Placeholder 5"/>
          <p:cNvSpPr>
            <a:spLocks noGrp="1"/>
          </p:cNvSpPr>
          <p:nvPr>
            <p:ph type="body" idx="1"/>
          </p:nvPr>
        </p:nvSpPr>
        <p:spPr/>
        <p:txBody>
          <a:bodyPr>
            <a:noAutofit/>
          </a:bodyPr>
          <a:lstStyle/>
          <a:p>
            <a:pPr algn="ctr"/>
            <a:r>
              <a:rPr lang="en-CA" sz="2200" dirty="0">
                <a:latin typeface="Arial" charset="0"/>
              </a:rPr>
              <a:t>Limitations of Human </a:t>
            </a:r>
            <a:r>
              <a:rPr lang="en-CA" sz="2200" dirty="0" smtClean="0">
                <a:latin typeface="Arial" charset="0"/>
              </a:rPr>
              <a:t>Performance</a:t>
            </a:r>
            <a:endParaRPr lang="en-CA" sz="2200" dirty="0">
              <a:latin typeface="Arial" charset="0"/>
            </a:endParaRPr>
          </a:p>
        </p:txBody>
      </p:sp>
      <p:sp>
        <p:nvSpPr>
          <p:cNvPr id="7" name="Content Placeholder 6"/>
          <p:cNvSpPr>
            <a:spLocks noGrp="1"/>
          </p:cNvSpPr>
          <p:nvPr>
            <p:ph sz="half" idx="2"/>
          </p:nvPr>
        </p:nvSpPr>
        <p:spPr/>
        <p:txBody>
          <a:bodyPr>
            <a:normAutofit/>
          </a:bodyPr>
          <a:lstStyle/>
          <a:p>
            <a:pPr marL="457200" indent="-457200">
              <a:lnSpc>
                <a:spcPct val="90000"/>
              </a:lnSpc>
              <a:buFont typeface="+mj-lt"/>
              <a:buAutoNum type="arabicPeriod"/>
            </a:pPr>
            <a:r>
              <a:rPr lang="en-US" altLang="en-US" sz="1900" dirty="0">
                <a:latin typeface="Arial" charset="0"/>
              </a:rPr>
              <a:t>Limited short term memory</a:t>
            </a:r>
          </a:p>
          <a:p>
            <a:pPr marL="457200" indent="-457200">
              <a:lnSpc>
                <a:spcPct val="90000"/>
              </a:lnSpc>
              <a:buFont typeface="+mj-lt"/>
              <a:buAutoNum type="arabicPeriod"/>
            </a:pPr>
            <a:r>
              <a:rPr lang="en-US" altLang="en-US" sz="1900" dirty="0">
                <a:latin typeface="Arial" charset="0"/>
              </a:rPr>
              <a:t>Running late / in a hurry</a:t>
            </a:r>
          </a:p>
          <a:p>
            <a:pPr marL="457200" indent="-457200">
              <a:lnSpc>
                <a:spcPct val="90000"/>
              </a:lnSpc>
              <a:buFont typeface="+mj-lt"/>
              <a:buAutoNum type="arabicPeriod"/>
            </a:pPr>
            <a:r>
              <a:rPr lang="en-US" altLang="en-US" sz="1900" dirty="0">
                <a:latin typeface="Arial" charset="0"/>
              </a:rPr>
              <a:t>Limited ability to multi-task</a:t>
            </a:r>
          </a:p>
          <a:p>
            <a:pPr marL="457200" indent="-457200">
              <a:lnSpc>
                <a:spcPct val="90000"/>
              </a:lnSpc>
              <a:buFont typeface="+mj-lt"/>
              <a:buAutoNum type="arabicPeriod"/>
            </a:pPr>
            <a:r>
              <a:rPr lang="en-US" altLang="en-US" sz="1900" dirty="0">
                <a:latin typeface="Arial" charset="0"/>
              </a:rPr>
              <a:t>Interruptions</a:t>
            </a:r>
          </a:p>
          <a:p>
            <a:pPr marL="457200" indent="-457200">
              <a:lnSpc>
                <a:spcPct val="90000"/>
              </a:lnSpc>
              <a:buFont typeface="+mj-lt"/>
              <a:buAutoNum type="arabicPeriod"/>
            </a:pPr>
            <a:r>
              <a:rPr lang="en-US" altLang="en-US" sz="1900" dirty="0">
                <a:latin typeface="Arial" charset="0"/>
              </a:rPr>
              <a:t>Stress</a:t>
            </a:r>
          </a:p>
          <a:p>
            <a:pPr marL="457200" indent="-457200">
              <a:lnSpc>
                <a:spcPct val="90000"/>
              </a:lnSpc>
              <a:buFont typeface="+mj-lt"/>
              <a:buAutoNum type="arabicPeriod"/>
            </a:pPr>
            <a:r>
              <a:rPr lang="en-US" altLang="en-US" sz="1900" dirty="0">
                <a:latin typeface="Arial" charset="0"/>
              </a:rPr>
              <a:t>Fatigue (and other physiological factors)</a:t>
            </a:r>
          </a:p>
          <a:p>
            <a:pPr marL="457200" indent="-457200">
              <a:lnSpc>
                <a:spcPct val="90000"/>
              </a:lnSpc>
              <a:buFont typeface="+mj-lt"/>
              <a:buAutoNum type="arabicPeriod"/>
            </a:pPr>
            <a:r>
              <a:rPr lang="en-US" altLang="en-US" sz="1900" dirty="0">
                <a:latin typeface="Arial" charset="0"/>
              </a:rPr>
              <a:t>Environmental Factors</a:t>
            </a:r>
          </a:p>
          <a:p>
            <a:endParaRPr lang="en-CA" dirty="0"/>
          </a:p>
        </p:txBody>
      </p:sp>
      <p:sp>
        <p:nvSpPr>
          <p:cNvPr id="8" name="Text Placeholder 7"/>
          <p:cNvSpPr>
            <a:spLocks noGrp="1"/>
          </p:cNvSpPr>
          <p:nvPr>
            <p:ph type="body" sz="quarter" idx="3"/>
          </p:nvPr>
        </p:nvSpPr>
        <p:spPr/>
        <p:txBody>
          <a:bodyPr>
            <a:normAutofit fontScale="92500" lnSpcReduction="20000"/>
          </a:bodyPr>
          <a:lstStyle/>
          <a:p>
            <a:pPr algn="ctr"/>
            <a:r>
              <a:rPr lang="en-US" altLang="en-US" dirty="0">
                <a:latin typeface="Arial" charset="0"/>
              </a:rPr>
              <a:t>Lessons From Human Factors Research</a:t>
            </a:r>
            <a:endParaRPr lang="en-CA" dirty="0"/>
          </a:p>
        </p:txBody>
      </p:sp>
      <p:sp>
        <p:nvSpPr>
          <p:cNvPr id="9" name="Content Placeholder 8"/>
          <p:cNvSpPr>
            <a:spLocks noGrp="1"/>
          </p:cNvSpPr>
          <p:nvPr>
            <p:ph sz="quarter" idx="4"/>
          </p:nvPr>
        </p:nvSpPr>
        <p:spPr/>
        <p:txBody>
          <a:bodyPr>
            <a:normAutofit fontScale="77500" lnSpcReduction="20000"/>
          </a:bodyPr>
          <a:lstStyle/>
          <a:p>
            <a:pPr marL="457200" indent="-457200">
              <a:buFont typeface="+mj-lt"/>
              <a:buAutoNum type="arabicPeriod"/>
            </a:pPr>
            <a:r>
              <a:rPr lang="en-US" altLang="en-US" dirty="0">
                <a:latin typeface="Arial" charset="0"/>
              </a:rPr>
              <a:t>Reduce reliance on memory</a:t>
            </a:r>
          </a:p>
          <a:p>
            <a:pPr marL="457200" indent="-457200">
              <a:buFont typeface="+mj-lt"/>
              <a:buAutoNum type="arabicPeriod"/>
            </a:pPr>
            <a:r>
              <a:rPr lang="en-US" altLang="en-US" dirty="0">
                <a:latin typeface="Arial" charset="0"/>
              </a:rPr>
              <a:t>Reduce reliance on vigilance</a:t>
            </a:r>
          </a:p>
          <a:p>
            <a:pPr marL="457200" indent="-457200">
              <a:buFont typeface="+mj-lt"/>
              <a:buAutoNum type="arabicPeriod"/>
            </a:pPr>
            <a:r>
              <a:rPr lang="en-US" altLang="en-US" dirty="0">
                <a:latin typeface="Arial" charset="0"/>
              </a:rPr>
              <a:t>Simplify tasks and processes</a:t>
            </a:r>
          </a:p>
          <a:p>
            <a:pPr marL="457200" indent="-457200">
              <a:buFont typeface="+mj-lt"/>
              <a:buAutoNum type="arabicPeriod"/>
            </a:pPr>
            <a:r>
              <a:rPr lang="en-US" altLang="en-US" dirty="0" smtClean="0">
                <a:latin typeface="Arial" charset="0"/>
              </a:rPr>
              <a:t>Reduce </a:t>
            </a:r>
            <a:r>
              <a:rPr lang="en-US" altLang="en-US" dirty="0">
                <a:latin typeface="Arial" charset="0"/>
              </a:rPr>
              <a:t>handoffs</a:t>
            </a:r>
          </a:p>
          <a:p>
            <a:pPr marL="457200" indent="-457200">
              <a:buFont typeface="+mj-lt"/>
              <a:buAutoNum type="arabicPeriod"/>
            </a:pPr>
            <a:r>
              <a:rPr lang="en-US" altLang="en-US" dirty="0" smtClean="0">
                <a:latin typeface="Arial" charset="0"/>
              </a:rPr>
              <a:t>Reduce </a:t>
            </a:r>
            <a:r>
              <a:rPr lang="en-US" altLang="en-US" dirty="0">
                <a:latin typeface="Arial" charset="0"/>
              </a:rPr>
              <a:t>need for </a:t>
            </a:r>
            <a:r>
              <a:rPr lang="en-US" altLang="en-US" dirty="0" smtClean="0">
                <a:latin typeface="Arial" charset="0"/>
              </a:rPr>
              <a:t>calculation</a:t>
            </a:r>
          </a:p>
          <a:p>
            <a:pPr marL="457200" indent="-457200">
              <a:buFont typeface="+mj-lt"/>
              <a:buAutoNum type="arabicPeriod"/>
            </a:pPr>
            <a:r>
              <a:rPr lang="en-US" altLang="en-US" dirty="0">
                <a:latin typeface="Arial" charset="0"/>
              </a:rPr>
              <a:t>Provide for reversibility or automatic correction</a:t>
            </a:r>
          </a:p>
          <a:p>
            <a:pPr marL="457200" indent="-457200">
              <a:buFont typeface="+mj-lt"/>
              <a:buAutoNum type="arabicPeriod"/>
            </a:pPr>
            <a:r>
              <a:rPr lang="en-US" altLang="en-US" dirty="0">
                <a:latin typeface="Arial" charset="0"/>
              </a:rPr>
              <a:t>Plan for recovery when prevention </a:t>
            </a:r>
            <a:r>
              <a:rPr lang="en-US" altLang="en-US" dirty="0" smtClean="0">
                <a:latin typeface="Arial" charset="0"/>
              </a:rPr>
              <a:t>fails</a:t>
            </a:r>
          </a:p>
          <a:p>
            <a:pPr marL="457200" indent="-457200">
              <a:buFont typeface="+mj-lt"/>
              <a:buAutoNum type="arabicPeriod"/>
            </a:pPr>
            <a:r>
              <a:rPr lang="en-US" altLang="en-US" dirty="0">
                <a:latin typeface="Arial" charset="0"/>
              </a:rPr>
              <a:t>Provide adequate training</a:t>
            </a:r>
          </a:p>
          <a:p>
            <a:pPr marL="457200" indent="-457200">
              <a:buFont typeface="+mj-lt"/>
              <a:buAutoNum type="arabicPeriod"/>
            </a:pPr>
            <a:r>
              <a:rPr lang="en-US" altLang="en-US" dirty="0">
                <a:latin typeface="Arial" charset="0"/>
              </a:rPr>
              <a:t>Manage fatigue</a:t>
            </a:r>
            <a:endParaRPr lang="en-CA" altLang="en-US" dirty="0">
              <a:latin typeface="Arial" charset="0"/>
            </a:endParaRPr>
          </a:p>
          <a:p>
            <a:pPr marL="457200" indent="-457200">
              <a:buFont typeface="+mj-lt"/>
              <a:buAutoNum type="arabicPeriod"/>
            </a:pPr>
            <a:r>
              <a:rPr lang="en-US" altLang="en-US" dirty="0">
                <a:latin typeface="Arial" charset="0"/>
              </a:rPr>
              <a:t>Provide adequate informational resources at point of </a:t>
            </a:r>
            <a:r>
              <a:rPr lang="en-US" altLang="en-US" dirty="0" smtClean="0">
                <a:latin typeface="Arial" charset="0"/>
              </a:rPr>
              <a:t>care</a:t>
            </a:r>
          </a:p>
          <a:p>
            <a:pPr marL="457200" indent="-457200">
              <a:buFont typeface="+mj-lt"/>
              <a:buAutoNum type="arabicPeriod"/>
            </a:pPr>
            <a:endParaRPr lang="en-US" altLang="en-US" dirty="0">
              <a:latin typeface="Arial" charset="0"/>
            </a:endParaRPr>
          </a:p>
          <a:p>
            <a:pPr marL="457200" indent="-457200">
              <a:buFont typeface="+mj-lt"/>
              <a:buAutoNum type="arabicPeriod"/>
            </a:pPr>
            <a:endParaRPr lang="en-CA" dirty="0"/>
          </a:p>
        </p:txBody>
      </p:sp>
      <p:pic>
        <p:nvPicPr>
          <p:cNvPr id="12" name="Picture 3" descr="Drug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555776" y="5022265"/>
            <a:ext cx="1809576" cy="1506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016364"/>
            <a:ext cx="1408329" cy="1512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6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935" y="328954"/>
            <a:ext cx="8229600" cy="871499"/>
          </a:xfrm>
        </p:spPr>
        <p:txBody>
          <a:bodyPr>
            <a:normAutofit fontScale="90000"/>
          </a:bodyPr>
          <a:lstStyle/>
          <a:p>
            <a:r>
              <a:rPr lang="en-CA" b="1" dirty="0">
                <a:latin typeface="Arial" panose="020B0604020202020204" pitchFamily="34" charset="0"/>
                <a:cs typeface="Arial" panose="020B0604020202020204" pitchFamily="34" charset="0"/>
              </a:rPr>
              <a:t>Organizational Error </a:t>
            </a:r>
            <a:r>
              <a:rPr lang="en-CA" b="1" dirty="0" smtClean="0">
                <a:latin typeface="Arial" panose="020B0604020202020204" pitchFamily="34" charset="0"/>
                <a:cs typeface="Arial" panose="020B0604020202020204" pitchFamily="34" charset="0"/>
              </a:rPr>
              <a:t>Chain</a:t>
            </a:r>
            <a:br>
              <a:rPr lang="en-CA" b="1" dirty="0" smtClean="0">
                <a:latin typeface="Arial" panose="020B0604020202020204" pitchFamily="34" charset="0"/>
                <a:cs typeface="Arial" panose="020B0604020202020204" pitchFamily="34" charset="0"/>
              </a:rPr>
            </a:br>
            <a:r>
              <a:rPr lang="en-CA" sz="2800" b="1" dirty="0" smtClean="0">
                <a:latin typeface="Arial" panose="020B0604020202020204" pitchFamily="34" charset="0"/>
                <a:cs typeface="Arial" panose="020B0604020202020204" pitchFamily="34" charset="0"/>
              </a:rPr>
              <a:t>System Approach </a:t>
            </a:r>
            <a:endParaRPr lang="en-CA" b="1"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321" y="1412776"/>
            <a:ext cx="6570828" cy="380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271" y="5493496"/>
            <a:ext cx="4104456" cy="1200329"/>
          </a:xfrm>
          <a:prstGeom prst="rect">
            <a:avLst/>
          </a:prstGeom>
          <a:noFill/>
          <a:ln>
            <a:solidFill>
              <a:schemeClr val="tx1"/>
            </a:solidFill>
          </a:ln>
        </p:spPr>
        <p:txBody>
          <a:bodyPr wrap="square" rtlCol="0">
            <a:spAutoFit/>
          </a:bodyPr>
          <a:lstStyle/>
          <a:p>
            <a:r>
              <a:rPr lang="en-CA" u="sng" dirty="0" smtClean="0">
                <a:latin typeface="Arial" panose="020B0604020202020204" pitchFamily="34" charset="0"/>
                <a:cs typeface="Arial" panose="020B0604020202020204" pitchFamily="34" charset="0"/>
              </a:rPr>
              <a:t>Latent Conditions</a:t>
            </a:r>
            <a:r>
              <a:rPr lang="en-CA" dirty="0" smtClean="0">
                <a:latin typeface="Arial" panose="020B0604020202020204" pitchFamily="34" charset="0"/>
                <a:cs typeface="Arial" panose="020B0604020202020204" pitchFamily="34" charset="0"/>
              </a:rPr>
              <a:t> arise </a:t>
            </a:r>
            <a:r>
              <a:rPr lang="en-CA" dirty="0">
                <a:latin typeface="Arial" panose="020B0604020202020204" pitchFamily="34" charset="0"/>
                <a:cs typeface="Arial" panose="020B0604020202020204" pitchFamily="34" charset="0"/>
              </a:rPr>
              <a:t>from decisions made by designers</a:t>
            </a:r>
            <a:r>
              <a:rPr lang="en-CA" dirty="0" smtClean="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procedure writers</a:t>
            </a:r>
            <a:r>
              <a:rPr lang="en-CA">
                <a:latin typeface="Arial" panose="020B0604020202020204" pitchFamily="34" charset="0"/>
                <a:cs typeface="Arial" panose="020B0604020202020204" pitchFamily="34" charset="0"/>
              </a:rPr>
              <a:t>, </a:t>
            </a:r>
            <a:r>
              <a:rPr lang="en-CA" smtClean="0">
                <a:latin typeface="Arial" panose="020B0604020202020204" pitchFamily="34" charset="0"/>
                <a:cs typeface="Arial" panose="020B0604020202020204" pitchFamily="34" charset="0"/>
              </a:rPr>
              <a:t>management – understaffing</a:t>
            </a:r>
            <a:r>
              <a:rPr lang="en-CA" dirty="0" smtClean="0">
                <a:latin typeface="Arial" panose="020B0604020202020204" pitchFamily="34" charset="0"/>
                <a:cs typeface="Arial" panose="020B0604020202020204" pitchFamily="34" charset="0"/>
              </a:rPr>
              <a:t>, fatigue, inadequate experience or equipment </a:t>
            </a:r>
            <a:endParaRPr lang="en-CA" dirty="0"/>
          </a:p>
        </p:txBody>
      </p:sp>
      <p:sp>
        <p:nvSpPr>
          <p:cNvPr id="5" name="TextBox 4"/>
          <p:cNvSpPr txBox="1"/>
          <p:nvPr/>
        </p:nvSpPr>
        <p:spPr>
          <a:xfrm>
            <a:off x="4940424" y="5698284"/>
            <a:ext cx="4104456" cy="923330"/>
          </a:xfrm>
          <a:prstGeom prst="rect">
            <a:avLst/>
          </a:prstGeom>
          <a:noFill/>
          <a:ln>
            <a:solidFill>
              <a:schemeClr val="tx1"/>
            </a:solidFill>
          </a:ln>
        </p:spPr>
        <p:txBody>
          <a:bodyPr wrap="square" rtlCol="0">
            <a:spAutoFit/>
          </a:bodyPr>
          <a:lstStyle/>
          <a:p>
            <a:r>
              <a:rPr lang="en-CA" u="sng" dirty="0" smtClean="0">
                <a:latin typeface="Arial" panose="020B0604020202020204" pitchFamily="34" charset="0"/>
                <a:cs typeface="Arial" panose="020B0604020202020204" pitchFamily="34" charset="0"/>
              </a:rPr>
              <a:t>Active failures</a:t>
            </a:r>
            <a:r>
              <a:rPr lang="en-CA" dirty="0" smtClean="0">
                <a:latin typeface="Arial" panose="020B0604020202020204" pitchFamily="34" charset="0"/>
                <a:cs typeface="Arial" panose="020B0604020202020204" pitchFamily="34" charset="0"/>
              </a:rPr>
              <a:t> are unsafe </a:t>
            </a:r>
            <a:r>
              <a:rPr lang="en-CA" dirty="0">
                <a:latin typeface="Arial" panose="020B0604020202020204" pitchFamily="34" charset="0"/>
                <a:cs typeface="Arial" panose="020B0604020202020204" pitchFamily="34" charset="0"/>
              </a:rPr>
              <a:t>acts </a:t>
            </a:r>
            <a:r>
              <a:rPr lang="en-CA" dirty="0" smtClean="0">
                <a:latin typeface="Arial" panose="020B0604020202020204" pitchFamily="34" charset="0"/>
                <a:cs typeface="Arial" panose="020B0604020202020204" pitchFamily="34" charset="0"/>
              </a:rPr>
              <a:t>- slips</a:t>
            </a:r>
            <a:r>
              <a:rPr lang="en-CA" dirty="0">
                <a:latin typeface="Arial" panose="020B0604020202020204" pitchFamily="34" charset="0"/>
                <a:cs typeface="Arial" panose="020B0604020202020204" pitchFamily="34" charset="0"/>
              </a:rPr>
              <a:t>, lapses, fumbles, mistakes, and procedural violations</a:t>
            </a:r>
            <a:endParaRPr lang="en-CA" dirty="0"/>
          </a:p>
        </p:txBody>
      </p:sp>
      <p:pic>
        <p:nvPicPr>
          <p:cNvPr id="4099" name="Picture 3" descr="C:\Users\bev.ward\AppData\Local\Microsoft\Windows\Temporary Internet Files\Content.IE5\1UG163AW\MC9004380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74895">
            <a:off x="7380311" y="1003892"/>
            <a:ext cx="1337259" cy="133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4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1600200"/>
            <a:ext cx="8229600" cy="4525963"/>
          </a:xfrm>
        </p:spPr>
        <p:txBody>
          <a:bodyPr/>
          <a:lstStyle/>
          <a:p>
            <a:pPr marL="0" indent="0" algn="ctr">
              <a:buNone/>
            </a:pPr>
            <a:endParaRPr lang="en-CA" sz="3600" dirty="0" smtClean="0">
              <a:latin typeface="Arial" panose="020B0604020202020204" pitchFamily="34" charset="0"/>
              <a:cs typeface="Arial" panose="020B0604020202020204" pitchFamily="34" charset="0"/>
            </a:endParaRPr>
          </a:p>
          <a:p>
            <a:pPr marL="0" indent="0" algn="ctr">
              <a:buNone/>
            </a:pPr>
            <a:r>
              <a:rPr lang="en-CA" sz="3600" dirty="0" smtClean="0">
                <a:latin typeface="Arial" panose="020B0604020202020204" pitchFamily="34" charset="0"/>
                <a:cs typeface="Arial" panose="020B0604020202020204" pitchFamily="34" charset="0"/>
              </a:rPr>
              <a:t>“To err is human, to cover up is unforgivable, and to fail to learn is inexcusable</a:t>
            </a:r>
            <a:r>
              <a:rPr lang="en-CA" dirty="0" smtClean="0">
                <a:latin typeface="Arial" panose="020B0604020202020204" pitchFamily="34" charset="0"/>
                <a:cs typeface="Arial" panose="020B0604020202020204" pitchFamily="34" charset="0"/>
              </a:rPr>
              <a:t>.”</a:t>
            </a:r>
          </a:p>
          <a:p>
            <a:pPr marL="0" indent="0" algn="r">
              <a:buNone/>
            </a:pPr>
            <a:r>
              <a:rPr lang="en-CA" sz="2400" i="1" dirty="0" smtClean="0">
                <a:latin typeface="Arial" panose="020B0604020202020204" pitchFamily="34" charset="0"/>
                <a:cs typeface="Arial" panose="020B0604020202020204" pitchFamily="34" charset="0"/>
              </a:rPr>
              <a:t>Sir Liam Donaldson</a:t>
            </a:r>
            <a:endParaRPr lang="en-CA"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06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CA" sz="4000" b="1" dirty="0" smtClean="0">
                <a:latin typeface="Arial" panose="020B0604020202020204" pitchFamily="34" charset="0"/>
                <a:cs typeface="Arial" panose="020B0604020202020204" pitchFamily="34" charset="0"/>
              </a:rPr>
              <a:t>Effective Incident Reporting and Investigation Programs</a:t>
            </a:r>
            <a:endParaRPr lang="en-CA"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9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4000" b="1" dirty="0">
                <a:latin typeface="Arial" panose="020B0604020202020204" pitchFamily="34" charset="0"/>
                <a:cs typeface="Arial" panose="020B0604020202020204" pitchFamily="34" charset="0"/>
              </a:rPr>
              <a:t>Incident Reporting </a:t>
            </a:r>
            <a:r>
              <a:rPr lang="en-CA" sz="4000" b="1" dirty="0" smtClean="0">
                <a:latin typeface="Arial" panose="020B0604020202020204" pitchFamily="34" charset="0"/>
                <a:cs typeface="Arial" panose="020B0604020202020204" pitchFamily="34" charset="0"/>
              </a:rPr>
              <a:t>Standards</a:t>
            </a:r>
            <a:endParaRPr lang="en-CA" sz="4000" b="1" dirty="0">
              <a:latin typeface="Arial" panose="020B0604020202020204" pitchFamily="34" charset="0"/>
              <a:cs typeface="Arial" panose="020B0604020202020204" pitchFamily="34" charset="0"/>
            </a:endParaRPr>
          </a:p>
        </p:txBody>
      </p:sp>
      <p:sp>
        <p:nvSpPr>
          <p:cNvPr id="7" name="Content Placeholder 6"/>
          <p:cNvSpPr>
            <a:spLocks noGrp="1"/>
          </p:cNvSpPr>
          <p:nvPr>
            <p:ph sz="half" idx="1"/>
          </p:nvPr>
        </p:nvSpPr>
        <p:spPr/>
        <p:txBody>
          <a:bodyPr>
            <a:normAutofit fontScale="77500" lnSpcReduction="20000"/>
          </a:bodyPr>
          <a:lstStyle/>
          <a:p>
            <a:pPr marL="0" indent="0">
              <a:buNone/>
            </a:pPr>
            <a:r>
              <a:rPr lang="en-CA" sz="2900" b="1" dirty="0" smtClean="0">
                <a:latin typeface="Arial" panose="020B0604020202020204" pitchFamily="34" charset="0"/>
                <a:cs typeface="Arial" panose="020B0604020202020204" pitchFamily="34" charset="0"/>
              </a:rPr>
              <a:t>Provincial SMS Standard 5.1</a:t>
            </a:r>
          </a:p>
          <a:p>
            <a:r>
              <a:rPr lang="en-CA" sz="2900" dirty="0" smtClean="0">
                <a:latin typeface="Arial" panose="020B0604020202020204" pitchFamily="34" charset="0"/>
                <a:cs typeface="Arial" panose="020B0604020202020204" pitchFamily="34" charset="0"/>
              </a:rPr>
              <a:t>Reporting processes </a:t>
            </a:r>
            <a:r>
              <a:rPr lang="en-CA" sz="2900" dirty="0">
                <a:latin typeface="Arial" panose="020B0604020202020204" pitchFamily="34" charset="0"/>
                <a:cs typeface="Arial" panose="020B0604020202020204" pitchFamily="34" charset="0"/>
              </a:rPr>
              <a:t>for: </a:t>
            </a:r>
            <a:endParaRPr lang="en-CA" sz="2900" dirty="0" smtClean="0">
              <a:latin typeface="Arial" panose="020B0604020202020204" pitchFamily="34" charset="0"/>
              <a:cs typeface="Arial" panose="020B0604020202020204" pitchFamily="34" charset="0"/>
            </a:endParaRPr>
          </a:p>
          <a:p>
            <a:pPr lvl="1"/>
            <a:r>
              <a:rPr lang="en-CA" sz="2900" dirty="0" smtClean="0">
                <a:latin typeface="Arial" panose="020B0604020202020204" pitchFamily="34" charset="0"/>
                <a:cs typeface="Arial" panose="020B0604020202020204" pitchFamily="34" charset="0"/>
              </a:rPr>
              <a:t>Hazards/concerns</a:t>
            </a:r>
            <a:endParaRPr lang="en-CA" sz="2900" dirty="0">
              <a:latin typeface="Arial" panose="020B0604020202020204" pitchFamily="34" charset="0"/>
              <a:cs typeface="Arial" panose="020B0604020202020204" pitchFamily="34" charset="0"/>
            </a:endParaRPr>
          </a:p>
          <a:p>
            <a:pPr lvl="1"/>
            <a:r>
              <a:rPr lang="en-CA" sz="2900" dirty="0" smtClean="0">
                <a:latin typeface="Arial" panose="020B0604020202020204" pitchFamily="34" charset="0"/>
                <a:cs typeface="Arial" panose="020B0604020202020204" pitchFamily="34" charset="0"/>
              </a:rPr>
              <a:t>Incidents</a:t>
            </a:r>
            <a:endParaRPr lang="en-CA" sz="2900" dirty="0">
              <a:latin typeface="Arial" panose="020B0604020202020204" pitchFamily="34" charset="0"/>
              <a:cs typeface="Arial" panose="020B0604020202020204" pitchFamily="34" charset="0"/>
            </a:endParaRPr>
          </a:p>
          <a:p>
            <a:pPr lvl="1"/>
            <a:r>
              <a:rPr lang="en-CA" sz="2900" dirty="0">
                <a:latin typeface="Arial" panose="020B0604020202020204" pitchFamily="34" charset="0"/>
                <a:cs typeface="Arial" panose="020B0604020202020204" pitchFamily="34" charset="0"/>
              </a:rPr>
              <a:t>Property/equipment </a:t>
            </a:r>
            <a:r>
              <a:rPr lang="en-CA" sz="2900" dirty="0" smtClean="0">
                <a:latin typeface="Arial" panose="020B0604020202020204" pitchFamily="34" charset="0"/>
                <a:cs typeface="Arial" panose="020B0604020202020204" pitchFamily="34" charset="0"/>
              </a:rPr>
              <a:t>damage</a:t>
            </a:r>
            <a:endParaRPr lang="en-CA" sz="2900" dirty="0">
              <a:latin typeface="Arial" panose="020B0604020202020204" pitchFamily="34" charset="0"/>
              <a:cs typeface="Arial" panose="020B0604020202020204" pitchFamily="34" charset="0"/>
            </a:endParaRPr>
          </a:p>
          <a:p>
            <a:pPr lvl="1"/>
            <a:r>
              <a:rPr lang="en-CA" sz="2900" dirty="0">
                <a:latin typeface="Arial" panose="020B0604020202020204" pitchFamily="34" charset="0"/>
                <a:cs typeface="Arial" panose="020B0604020202020204" pitchFamily="34" charset="0"/>
              </a:rPr>
              <a:t>Near </a:t>
            </a:r>
            <a:r>
              <a:rPr lang="en-CA" sz="2900" dirty="0" smtClean="0">
                <a:latin typeface="Arial" panose="020B0604020202020204" pitchFamily="34" charset="0"/>
                <a:cs typeface="Arial" panose="020B0604020202020204" pitchFamily="34" charset="0"/>
              </a:rPr>
              <a:t>misses</a:t>
            </a:r>
            <a:endParaRPr lang="en-CA" sz="2900" dirty="0">
              <a:latin typeface="Arial" panose="020B0604020202020204" pitchFamily="34" charset="0"/>
              <a:cs typeface="Arial" panose="020B0604020202020204" pitchFamily="34" charset="0"/>
            </a:endParaRPr>
          </a:p>
          <a:p>
            <a:pPr marL="514350" indent="-457200"/>
            <a:r>
              <a:rPr lang="en-CA" sz="2900" dirty="0" smtClean="0">
                <a:latin typeface="Arial" panose="020B0604020202020204" pitchFamily="34" charset="0"/>
                <a:cs typeface="Arial" panose="020B0604020202020204" pitchFamily="34" charset="0"/>
              </a:rPr>
              <a:t>Employees must know </a:t>
            </a:r>
            <a:r>
              <a:rPr lang="en-CA" sz="2900" dirty="0">
                <a:latin typeface="Arial" panose="020B0604020202020204" pitchFamily="34" charset="0"/>
                <a:cs typeface="Arial" panose="020B0604020202020204" pitchFamily="34" charset="0"/>
              </a:rPr>
              <a:t>how to </a:t>
            </a:r>
            <a:r>
              <a:rPr lang="en-CA" sz="2900" dirty="0" smtClean="0">
                <a:latin typeface="Arial" panose="020B0604020202020204" pitchFamily="34" charset="0"/>
                <a:cs typeface="Arial" panose="020B0604020202020204" pitchFamily="34" charset="0"/>
              </a:rPr>
              <a:t>report</a:t>
            </a:r>
            <a:r>
              <a:rPr lang="en-CA" sz="2900" dirty="0">
                <a:latin typeface="Arial" panose="020B0604020202020204" pitchFamily="34" charset="0"/>
                <a:cs typeface="Arial" panose="020B0604020202020204" pitchFamily="34" charset="0"/>
              </a:rPr>
              <a:t> </a:t>
            </a:r>
            <a:endParaRPr lang="en-CA" sz="2900" dirty="0" smtClean="0">
              <a:latin typeface="Arial" panose="020B0604020202020204" pitchFamily="34" charset="0"/>
              <a:cs typeface="Arial" panose="020B0604020202020204" pitchFamily="34" charset="0"/>
            </a:endParaRPr>
          </a:p>
          <a:p>
            <a:pPr marL="514350" indent="-457200"/>
            <a:r>
              <a:rPr lang="en-CA" sz="2900" dirty="0" smtClean="0">
                <a:latin typeface="Arial" panose="020B0604020202020204" pitchFamily="34" charset="0"/>
                <a:cs typeface="Arial" panose="020B0604020202020204" pitchFamily="34" charset="0"/>
              </a:rPr>
              <a:t>Managers must encourage </a:t>
            </a:r>
            <a:r>
              <a:rPr lang="en-CA" sz="2900" dirty="0">
                <a:latin typeface="Arial" panose="020B0604020202020204" pitchFamily="34" charset="0"/>
                <a:cs typeface="Arial" panose="020B0604020202020204" pitchFamily="34" charset="0"/>
              </a:rPr>
              <a:t>employees to say something when they see unsafe </a:t>
            </a:r>
            <a:r>
              <a:rPr lang="en-CA" sz="2900" dirty="0" smtClean="0">
                <a:latin typeface="Arial" panose="020B0604020202020204" pitchFamily="34" charset="0"/>
                <a:cs typeface="Arial" panose="020B0604020202020204" pitchFamily="34" charset="0"/>
              </a:rPr>
              <a:t>conditions/behaviours</a:t>
            </a:r>
          </a:p>
          <a:p>
            <a:pPr marL="514350" indent="-457200"/>
            <a:endParaRPr lang="en-CA" dirty="0"/>
          </a:p>
          <a:p>
            <a:pPr marL="514350" indent="-457200"/>
            <a:endParaRPr lang="en-CA" dirty="0"/>
          </a:p>
          <a:p>
            <a:pPr marL="514350" indent="-457200"/>
            <a:endParaRPr lang="en-CA" dirty="0"/>
          </a:p>
          <a:p>
            <a:pPr marL="514350" indent="-457200"/>
            <a:endParaRPr lang="en-CA" dirty="0"/>
          </a:p>
        </p:txBody>
      </p:sp>
      <p:sp>
        <p:nvSpPr>
          <p:cNvPr id="2" name="Content Placeholder 1"/>
          <p:cNvSpPr>
            <a:spLocks noGrp="1"/>
          </p:cNvSpPr>
          <p:nvPr>
            <p:ph sz="half" idx="2"/>
          </p:nvPr>
        </p:nvSpPr>
        <p:spPr/>
        <p:txBody>
          <a:bodyPr>
            <a:normAutofit fontScale="77500" lnSpcReduction="20000"/>
          </a:bodyPr>
          <a:lstStyle/>
          <a:p>
            <a:pPr marL="514350" indent="-457200"/>
            <a:endParaRPr lang="en-CA" dirty="0" smtClean="0">
              <a:latin typeface="Arial" panose="020B0604020202020204" pitchFamily="34" charset="0"/>
              <a:cs typeface="Arial" panose="020B0604020202020204" pitchFamily="34" charset="0"/>
            </a:endParaRPr>
          </a:p>
          <a:p>
            <a:pPr marL="514350" indent="-457200"/>
            <a:r>
              <a:rPr lang="en-CA" dirty="0" smtClean="0">
                <a:latin typeface="Arial" panose="020B0604020202020204" pitchFamily="34" charset="0"/>
                <a:cs typeface="Arial" panose="020B0604020202020204" pitchFamily="34" charset="0"/>
              </a:rPr>
              <a:t>Managers </a:t>
            </a:r>
            <a:r>
              <a:rPr lang="en-CA" dirty="0">
                <a:latin typeface="Arial" panose="020B0604020202020204" pitchFamily="34" charset="0"/>
                <a:cs typeface="Arial" panose="020B0604020202020204" pitchFamily="34" charset="0"/>
              </a:rPr>
              <a:t>must stop work if the task is unsafe </a:t>
            </a:r>
          </a:p>
          <a:p>
            <a:pPr marL="514350" indent="-457200"/>
            <a:r>
              <a:rPr lang="en-CA" dirty="0">
                <a:latin typeface="Arial" panose="020B0604020202020204" pitchFamily="34" charset="0"/>
                <a:cs typeface="Arial" panose="020B0604020202020204" pitchFamily="34" charset="0"/>
              </a:rPr>
              <a:t>Corrective actions to address reported hazards/concerns must be identified</a:t>
            </a:r>
          </a:p>
          <a:p>
            <a:pPr marL="514350" indent="-457200"/>
            <a:r>
              <a:rPr lang="en-CA" dirty="0">
                <a:latin typeface="Arial" panose="020B0604020202020204" pitchFamily="34" charset="0"/>
                <a:cs typeface="Arial" panose="020B0604020202020204" pitchFamily="34" charset="0"/>
              </a:rPr>
              <a:t>Corrective actions to address reported hazards/concerns  must be implemented</a:t>
            </a:r>
          </a:p>
          <a:p>
            <a:pPr marL="514350" indent="-457200"/>
            <a:r>
              <a:rPr lang="en-CA" dirty="0">
                <a:latin typeface="Arial" panose="020B0604020202020204" pitchFamily="34" charset="0"/>
                <a:cs typeface="Arial" panose="020B0604020202020204" pitchFamily="34" charset="0"/>
              </a:rPr>
              <a:t>There must be defined processes for reporting to regulators </a:t>
            </a:r>
          </a:p>
          <a:p>
            <a:endParaRPr lang="en-CA" dirty="0"/>
          </a:p>
        </p:txBody>
      </p:sp>
      <p:sp>
        <p:nvSpPr>
          <p:cNvPr id="5" name="TextBox 4"/>
          <p:cNvSpPr txBox="1"/>
          <p:nvPr/>
        </p:nvSpPr>
        <p:spPr>
          <a:xfrm>
            <a:off x="7740352" y="6086043"/>
            <a:ext cx="1008112" cy="369332"/>
          </a:xfrm>
          <a:prstGeom prst="rect">
            <a:avLst/>
          </a:prstGeom>
          <a:noFill/>
        </p:spPr>
        <p:txBody>
          <a:bodyPr wrap="square" rtlCol="0">
            <a:spAutoFit/>
          </a:bodyPr>
          <a:lstStyle/>
          <a:p>
            <a:pPr algn="r"/>
            <a:r>
              <a:rPr lang="en-CA" dirty="0">
                <a:latin typeface="Arial" panose="020B0604020202020204" pitchFamily="34" charset="0"/>
                <a:cs typeface="Arial" panose="020B0604020202020204" pitchFamily="34" charset="0"/>
              </a:rPr>
              <a:t>Page 2</a:t>
            </a:r>
          </a:p>
        </p:txBody>
      </p:sp>
    </p:spTree>
    <p:extLst>
      <p:ext uri="{BB962C8B-B14F-4D97-AF65-F5344CB8AC3E}">
        <p14:creationId xmlns:p14="http://schemas.microsoft.com/office/powerpoint/2010/main" val="2755834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Incident </a:t>
            </a:r>
            <a:r>
              <a:rPr lang="en-CA" b="1" dirty="0" smtClean="0">
                <a:latin typeface="Arial" panose="020B0604020202020204" pitchFamily="34" charset="0"/>
                <a:cs typeface="Arial" panose="020B0604020202020204" pitchFamily="34" charset="0"/>
              </a:rPr>
              <a:t>Investigation Standards</a:t>
            </a:r>
            <a:endParaRPr lang="en-CA" dirty="0"/>
          </a:p>
        </p:txBody>
      </p:sp>
      <p:sp>
        <p:nvSpPr>
          <p:cNvPr id="5" name="Content Placeholder 4"/>
          <p:cNvSpPr>
            <a:spLocks noGrp="1"/>
          </p:cNvSpPr>
          <p:nvPr>
            <p:ph sz="half" idx="1"/>
          </p:nvPr>
        </p:nvSpPr>
        <p:spPr/>
        <p:txBody>
          <a:bodyPr>
            <a:normAutofit fontScale="70000" lnSpcReduction="20000"/>
          </a:bodyPr>
          <a:lstStyle/>
          <a:p>
            <a:pPr marL="0" indent="0">
              <a:buNone/>
            </a:pPr>
            <a:r>
              <a:rPr lang="en-CA" b="1" dirty="0" smtClean="0">
                <a:latin typeface="Arial" panose="020B0604020202020204" pitchFamily="34" charset="0"/>
                <a:cs typeface="Arial" panose="020B0604020202020204" pitchFamily="34" charset="0"/>
              </a:rPr>
              <a:t>Provincial SMS Standard 5.2</a:t>
            </a:r>
          </a:p>
          <a:p>
            <a:r>
              <a:rPr lang="en-CA" sz="2900" dirty="0">
                <a:latin typeface="Arial" panose="020B0604020202020204" pitchFamily="34" charset="0"/>
                <a:cs typeface="Arial" panose="020B0604020202020204" pitchFamily="34" charset="0"/>
              </a:rPr>
              <a:t>D</a:t>
            </a:r>
            <a:r>
              <a:rPr lang="en-CA" sz="2900" dirty="0" smtClean="0">
                <a:latin typeface="Arial" panose="020B0604020202020204" pitchFamily="34" charset="0"/>
                <a:cs typeface="Arial" panose="020B0604020202020204" pitchFamily="34" charset="0"/>
              </a:rPr>
              <a:t>efined investigation processes that assign responsibilities </a:t>
            </a:r>
          </a:p>
          <a:p>
            <a:r>
              <a:rPr lang="en-CA" sz="2900" dirty="0" smtClean="0">
                <a:latin typeface="Arial" panose="020B0604020202020204" pitchFamily="34" charset="0"/>
                <a:cs typeface="Arial" panose="020B0604020202020204" pitchFamily="34" charset="0"/>
              </a:rPr>
              <a:t>Investigations must be conducted for: </a:t>
            </a:r>
          </a:p>
          <a:p>
            <a:pPr lvl="1"/>
            <a:r>
              <a:rPr lang="en-CA" sz="2900" dirty="0" smtClean="0">
                <a:latin typeface="Arial" panose="020B0604020202020204" pitchFamily="34" charset="0"/>
                <a:cs typeface="Arial" panose="020B0604020202020204" pitchFamily="34" charset="0"/>
              </a:rPr>
              <a:t>Hazards/concerns</a:t>
            </a:r>
          </a:p>
          <a:p>
            <a:pPr lvl="1"/>
            <a:r>
              <a:rPr lang="en-CA" sz="2900" dirty="0" smtClean="0">
                <a:latin typeface="Arial" panose="020B0604020202020204" pitchFamily="34" charset="0"/>
                <a:cs typeface="Arial" panose="020B0604020202020204" pitchFamily="34" charset="0"/>
              </a:rPr>
              <a:t>Incidents</a:t>
            </a:r>
          </a:p>
          <a:p>
            <a:pPr lvl="1"/>
            <a:r>
              <a:rPr lang="en-CA" sz="2900" dirty="0" smtClean="0">
                <a:latin typeface="Arial" panose="020B0604020202020204" pitchFamily="34" charset="0"/>
                <a:cs typeface="Arial" panose="020B0604020202020204" pitchFamily="34" charset="0"/>
              </a:rPr>
              <a:t>Property/equipment damage</a:t>
            </a:r>
          </a:p>
          <a:p>
            <a:pPr lvl="1"/>
            <a:r>
              <a:rPr lang="en-CA" sz="2900" dirty="0" smtClean="0">
                <a:latin typeface="Arial" panose="020B0604020202020204" pitchFamily="34" charset="0"/>
                <a:cs typeface="Arial" panose="020B0604020202020204" pitchFamily="34" charset="0"/>
              </a:rPr>
              <a:t>Near misses</a:t>
            </a:r>
          </a:p>
          <a:p>
            <a:r>
              <a:rPr lang="en-CA" sz="2900" dirty="0" smtClean="0">
                <a:latin typeface="Arial" panose="020B0604020202020204" pitchFamily="34" charset="0"/>
                <a:cs typeface="Arial" panose="020B0604020202020204" pitchFamily="34" charset="0"/>
              </a:rPr>
              <a:t>The OHC must investigate: </a:t>
            </a:r>
          </a:p>
          <a:p>
            <a:pPr lvl="1"/>
            <a:r>
              <a:rPr lang="en-CA" sz="2900" dirty="0" smtClean="0">
                <a:latin typeface="Arial" panose="020B0604020202020204" pitchFamily="34" charset="0"/>
                <a:cs typeface="Arial" panose="020B0604020202020204" pitchFamily="34" charset="0"/>
              </a:rPr>
              <a:t>Serious accidents</a:t>
            </a:r>
          </a:p>
          <a:p>
            <a:pPr lvl="1"/>
            <a:r>
              <a:rPr lang="en-CA" sz="2900" dirty="0" smtClean="0">
                <a:latin typeface="Arial" panose="020B0604020202020204" pitchFamily="34" charset="0"/>
                <a:cs typeface="Arial" panose="020B0604020202020204" pitchFamily="34" charset="0"/>
              </a:rPr>
              <a:t>Dangerous occurrences</a:t>
            </a:r>
          </a:p>
          <a:p>
            <a:pPr lvl="1"/>
            <a:r>
              <a:rPr lang="en-CA" sz="2900" dirty="0" smtClean="0">
                <a:latin typeface="Arial" panose="020B0604020202020204" pitchFamily="34" charset="0"/>
                <a:cs typeface="Arial" panose="020B0604020202020204" pitchFamily="34" charset="0"/>
              </a:rPr>
              <a:t>Work refusals</a:t>
            </a:r>
            <a:endParaRPr lang="en-CA" sz="3300" dirty="0">
              <a:latin typeface="Arial" panose="020B0604020202020204" pitchFamily="34" charset="0"/>
              <a:cs typeface="Arial" panose="020B0604020202020204" pitchFamily="34" charset="0"/>
            </a:endParaRPr>
          </a:p>
          <a:p>
            <a:pPr lvl="1"/>
            <a:endParaRPr lang="en-CA" sz="29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a:latin typeface="Arial" panose="020B0604020202020204" pitchFamily="34" charset="0"/>
              <a:cs typeface="Arial" panose="020B0604020202020204" pitchFamily="34" charset="0"/>
            </a:endParaRPr>
          </a:p>
          <a:p>
            <a:endParaRPr lang="en-CA" sz="2600" dirty="0">
              <a:latin typeface="Arial" panose="020B0604020202020204" pitchFamily="34" charset="0"/>
              <a:cs typeface="Arial" panose="020B0604020202020204" pitchFamily="34" charset="0"/>
            </a:endParaRPr>
          </a:p>
          <a:p>
            <a:endParaRPr lang="en-CA" sz="2600" dirty="0">
              <a:latin typeface="Arial" panose="020B0604020202020204" pitchFamily="34" charset="0"/>
              <a:cs typeface="Arial" panose="020B0604020202020204" pitchFamily="34" charset="0"/>
            </a:endParaRPr>
          </a:p>
          <a:p>
            <a:endParaRPr lang="en-CA" sz="2600" dirty="0">
              <a:latin typeface="Arial" panose="020B0604020202020204" pitchFamily="34" charset="0"/>
              <a:cs typeface="Arial" panose="020B0604020202020204" pitchFamily="34" charset="0"/>
            </a:endParaRPr>
          </a:p>
          <a:p>
            <a:endParaRPr lang="en-CA" sz="2600" dirty="0">
              <a:latin typeface="Arial" panose="020B0604020202020204" pitchFamily="34" charset="0"/>
              <a:cs typeface="Arial" panose="020B0604020202020204" pitchFamily="34" charset="0"/>
            </a:endParaRPr>
          </a:p>
          <a:p>
            <a:pPr marL="0" indent="0">
              <a:buNone/>
            </a:pPr>
            <a:endParaRPr lang="en-CA" sz="2600" dirty="0">
              <a:latin typeface="Arial" panose="020B0604020202020204" pitchFamily="34" charset="0"/>
              <a:cs typeface="Arial" panose="020B0604020202020204" pitchFamily="34" charset="0"/>
            </a:endParaRPr>
          </a:p>
          <a:p>
            <a:pPr marL="0" indent="0">
              <a:buNone/>
            </a:pPr>
            <a:endParaRPr lang="en-CA" sz="2600" dirty="0" smtClean="0">
              <a:latin typeface="Arial" panose="020B0604020202020204" pitchFamily="34" charset="0"/>
              <a:cs typeface="Arial" panose="020B0604020202020204" pitchFamily="34" charset="0"/>
            </a:endParaRPr>
          </a:p>
          <a:p>
            <a:pPr lvl="1"/>
            <a:endParaRPr lang="en-CA" sz="2200" dirty="0" smtClean="0">
              <a:latin typeface="Arial" panose="020B0604020202020204" pitchFamily="34" charset="0"/>
              <a:cs typeface="Arial" panose="020B0604020202020204" pitchFamily="34" charset="0"/>
            </a:endParaRPr>
          </a:p>
          <a:p>
            <a:pPr lvl="1"/>
            <a:endParaRPr lang="en-CA" sz="22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dirty="0" smtClean="0"/>
          </a:p>
          <a:p>
            <a:endParaRPr lang="en-CA" dirty="0" smtClean="0"/>
          </a:p>
          <a:p>
            <a:endParaRPr lang="en-CA" dirty="0"/>
          </a:p>
        </p:txBody>
      </p:sp>
      <p:sp>
        <p:nvSpPr>
          <p:cNvPr id="6" name="Content Placeholder 4"/>
          <p:cNvSpPr txBox="1">
            <a:spLocks/>
          </p:cNvSpPr>
          <p:nvPr/>
        </p:nvSpPr>
        <p:spPr>
          <a:xfrm>
            <a:off x="4644008" y="1340768"/>
            <a:ext cx="3888432"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endParaRPr lang="en-CA" sz="2000" dirty="0" smtClean="0">
              <a:solidFill>
                <a:prstClr val="black"/>
              </a:solidFill>
              <a:latin typeface="Arial" panose="020B0604020202020204" pitchFamily="34" charset="0"/>
              <a:cs typeface="Arial" panose="020B0604020202020204" pitchFamily="34" charset="0"/>
            </a:endParaRPr>
          </a:p>
          <a:p>
            <a:pPr marL="285750" lvl="0" indent="-285750"/>
            <a:r>
              <a:rPr lang="en-CA" sz="2000" dirty="0" smtClean="0">
                <a:solidFill>
                  <a:prstClr val="black"/>
                </a:solidFill>
                <a:latin typeface="Arial" panose="020B0604020202020204" pitchFamily="34" charset="0"/>
                <a:cs typeface="Arial" panose="020B0604020202020204" pitchFamily="34" charset="0"/>
              </a:rPr>
              <a:t>Employees </a:t>
            </a:r>
            <a:r>
              <a:rPr lang="en-CA" sz="2000" dirty="0">
                <a:solidFill>
                  <a:prstClr val="black"/>
                </a:solidFill>
                <a:latin typeface="Arial" panose="020B0604020202020204" pitchFamily="34" charset="0"/>
                <a:cs typeface="Arial" panose="020B0604020202020204" pitchFamily="34" charset="0"/>
              </a:rPr>
              <a:t>must be trained</a:t>
            </a:r>
          </a:p>
          <a:p>
            <a:pPr marL="285750" lvl="0" indent="-285750"/>
            <a:r>
              <a:rPr lang="en-CA" sz="2000" dirty="0">
                <a:solidFill>
                  <a:prstClr val="black"/>
                </a:solidFill>
                <a:latin typeface="Arial" panose="020B0604020202020204" pitchFamily="34" charset="0"/>
                <a:cs typeface="Arial" panose="020B0604020202020204" pitchFamily="34" charset="0"/>
              </a:rPr>
              <a:t>Corrective actions must be prioritized according to risk</a:t>
            </a:r>
          </a:p>
          <a:p>
            <a:pPr marL="285750" lvl="0" indent="-285750"/>
            <a:r>
              <a:rPr lang="en-CA" sz="2000" dirty="0">
                <a:solidFill>
                  <a:prstClr val="black"/>
                </a:solidFill>
                <a:latin typeface="Arial" panose="020B0604020202020204" pitchFamily="34" charset="0"/>
                <a:cs typeface="Arial" panose="020B0604020202020204" pitchFamily="34" charset="0"/>
              </a:rPr>
              <a:t>Corrective actions must be  implemented by the target dates</a:t>
            </a:r>
          </a:p>
          <a:p>
            <a:pPr marL="285750" lvl="0" indent="-285750"/>
            <a:r>
              <a:rPr lang="en-CA" sz="2000" dirty="0">
                <a:solidFill>
                  <a:prstClr val="black"/>
                </a:solidFill>
                <a:latin typeface="Arial" panose="020B0604020202020204" pitchFamily="34" charset="0"/>
                <a:cs typeface="Arial" panose="020B0604020202020204" pitchFamily="34" charset="0"/>
              </a:rPr>
              <a:t>Results of investigations must be communicated </a:t>
            </a:r>
          </a:p>
          <a:p>
            <a:pPr marL="285750" lvl="0" indent="-285750"/>
            <a:r>
              <a:rPr lang="en-CA" sz="2000" dirty="0">
                <a:solidFill>
                  <a:prstClr val="black"/>
                </a:solidFill>
                <a:latin typeface="Arial" panose="020B0604020202020204" pitchFamily="34" charset="0"/>
                <a:cs typeface="Arial" panose="020B0604020202020204" pitchFamily="34" charset="0"/>
              </a:rPr>
              <a:t>A standardized incident investigation form must be used</a:t>
            </a:r>
          </a:p>
          <a:p>
            <a:pPr marL="0" indent="0">
              <a:buNone/>
            </a:pPr>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pPr marL="0" indent="0">
              <a:buFont typeface="Arial" pitchFamily="34" charset="0"/>
              <a:buNone/>
            </a:pPr>
            <a:endParaRPr lang="en-CA" sz="2600" dirty="0" smtClean="0">
              <a:latin typeface="Arial" panose="020B0604020202020204" pitchFamily="34" charset="0"/>
              <a:cs typeface="Arial" panose="020B0604020202020204" pitchFamily="34" charset="0"/>
            </a:endParaRPr>
          </a:p>
          <a:p>
            <a:pPr marL="0" indent="0">
              <a:buFont typeface="Arial" pitchFamily="34" charset="0"/>
              <a:buNone/>
            </a:pPr>
            <a:endParaRPr lang="en-CA" sz="2600" dirty="0" smtClean="0">
              <a:latin typeface="Arial" panose="020B0604020202020204" pitchFamily="34" charset="0"/>
              <a:cs typeface="Arial" panose="020B0604020202020204" pitchFamily="34" charset="0"/>
            </a:endParaRPr>
          </a:p>
          <a:p>
            <a:pPr lvl="1"/>
            <a:endParaRPr lang="en-CA" sz="2200" dirty="0" smtClean="0">
              <a:latin typeface="Arial" panose="020B0604020202020204" pitchFamily="34" charset="0"/>
              <a:cs typeface="Arial" panose="020B0604020202020204" pitchFamily="34" charset="0"/>
            </a:endParaRPr>
          </a:p>
          <a:p>
            <a:pPr lvl="1"/>
            <a:endParaRPr lang="en-CA" sz="22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sz="2600" dirty="0" smtClean="0">
              <a:latin typeface="Arial" panose="020B0604020202020204" pitchFamily="34" charset="0"/>
              <a:cs typeface="Arial" panose="020B0604020202020204" pitchFamily="34" charset="0"/>
            </a:endParaRPr>
          </a:p>
          <a:p>
            <a:endParaRPr lang="en-CA" dirty="0" smtClean="0"/>
          </a:p>
          <a:p>
            <a:endParaRPr lang="en-CA" dirty="0" smtClean="0"/>
          </a:p>
          <a:p>
            <a:endParaRPr lang="en-CA" dirty="0"/>
          </a:p>
        </p:txBody>
      </p:sp>
      <p:sp>
        <p:nvSpPr>
          <p:cNvPr id="7" name="TextBox 6"/>
          <p:cNvSpPr txBox="1"/>
          <p:nvPr/>
        </p:nvSpPr>
        <p:spPr>
          <a:xfrm>
            <a:off x="7644897" y="6308725"/>
            <a:ext cx="1008112" cy="369332"/>
          </a:xfrm>
          <a:prstGeom prst="rect">
            <a:avLst/>
          </a:prstGeom>
          <a:noFill/>
        </p:spPr>
        <p:txBody>
          <a:bodyPr wrap="square" rtlCol="0">
            <a:spAutoFit/>
          </a:bodyPr>
          <a:lstStyle/>
          <a:p>
            <a:pPr algn="r"/>
            <a:r>
              <a:rPr lang="en-CA" dirty="0">
                <a:latin typeface="Arial" panose="020B0604020202020204" pitchFamily="34" charset="0"/>
                <a:cs typeface="Arial" panose="020B0604020202020204" pitchFamily="34" charset="0"/>
              </a:rPr>
              <a:t>Page 2</a:t>
            </a:r>
          </a:p>
        </p:txBody>
      </p:sp>
    </p:spTree>
    <p:extLst>
      <p:ext uri="{BB962C8B-B14F-4D97-AF65-F5344CB8AC3E}">
        <p14:creationId xmlns:p14="http://schemas.microsoft.com/office/powerpoint/2010/main" val="3556907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Incident Reporting and Investigation Program</a:t>
            </a:r>
            <a:endParaRPr lang="en-CA" dirty="0"/>
          </a:p>
        </p:txBody>
      </p:sp>
      <p:sp>
        <p:nvSpPr>
          <p:cNvPr id="5" name="Content Placeholder 4"/>
          <p:cNvSpPr>
            <a:spLocks noGrp="1"/>
          </p:cNvSpPr>
          <p:nvPr>
            <p:ph idx="1"/>
          </p:nvPr>
        </p:nvSpPr>
        <p:spPr/>
        <p:txBody>
          <a:bodyPr>
            <a:normAutofit/>
          </a:bodyPr>
          <a:lstStyle/>
          <a:p>
            <a:r>
              <a:rPr lang="en-CA" sz="2800" dirty="0" smtClean="0">
                <a:latin typeface="Arial" panose="020B0604020202020204" pitchFamily="34" charset="0"/>
                <a:cs typeface="Arial" panose="020B0604020202020204" pitchFamily="34" charset="0"/>
              </a:rPr>
              <a:t>Policy statement</a:t>
            </a:r>
          </a:p>
          <a:p>
            <a:pPr lvl="1"/>
            <a:r>
              <a:rPr lang="en-CA" sz="2400" dirty="0">
                <a:latin typeface="Arial" panose="020B0604020202020204" pitchFamily="34" charset="0"/>
                <a:cs typeface="Arial" panose="020B0604020202020204" pitchFamily="34" charset="0"/>
              </a:rPr>
              <a:t>R</a:t>
            </a:r>
            <a:r>
              <a:rPr lang="en-CA" sz="2400" dirty="0" smtClean="0">
                <a:latin typeface="Arial" panose="020B0604020202020204" pitchFamily="34" charset="0"/>
                <a:cs typeface="Arial" panose="020B0604020202020204" pitchFamily="34" charset="0"/>
              </a:rPr>
              <a:t>esponsibilities</a:t>
            </a:r>
          </a:p>
          <a:p>
            <a:r>
              <a:rPr lang="en-CA" sz="2800" dirty="0" smtClean="0">
                <a:latin typeface="Arial" panose="020B0604020202020204" pitchFamily="34" charset="0"/>
                <a:cs typeface="Arial" panose="020B0604020202020204" pitchFamily="34" charset="0"/>
              </a:rPr>
              <a:t>Incident reporting process</a:t>
            </a:r>
          </a:p>
          <a:p>
            <a:pPr lvl="1"/>
            <a:r>
              <a:rPr lang="en-CA" sz="2400" dirty="0" smtClean="0">
                <a:latin typeface="Arial" panose="020B0604020202020204" pitchFamily="34" charset="0"/>
                <a:cs typeface="Arial" panose="020B0604020202020204" pitchFamily="34" charset="0"/>
              </a:rPr>
              <a:t>What, when, how, to who, why</a:t>
            </a:r>
          </a:p>
          <a:p>
            <a:pPr lvl="1"/>
            <a:r>
              <a:rPr lang="en-CA" sz="2400" dirty="0" smtClean="0">
                <a:latin typeface="Arial" panose="020B0604020202020204" pitchFamily="34" charset="0"/>
                <a:cs typeface="Arial" panose="020B0604020202020204" pitchFamily="34" charset="0"/>
              </a:rPr>
              <a:t>Record keeping and statistics</a:t>
            </a:r>
          </a:p>
          <a:p>
            <a:r>
              <a:rPr lang="en-CA" sz="2800" dirty="0" smtClean="0">
                <a:latin typeface="Arial" panose="020B0604020202020204" pitchFamily="34" charset="0"/>
                <a:cs typeface="Arial" panose="020B0604020202020204" pitchFamily="34" charset="0"/>
              </a:rPr>
              <a:t>Root cause investigation process</a:t>
            </a:r>
          </a:p>
          <a:p>
            <a:pPr lvl="1"/>
            <a:r>
              <a:rPr lang="en-CA" sz="2400" dirty="0">
                <a:latin typeface="Arial" panose="020B0604020202020204" pitchFamily="34" charset="0"/>
                <a:cs typeface="Arial" panose="020B0604020202020204" pitchFamily="34" charset="0"/>
              </a:rPr>
              <a:t>What, </a:t>
            </a:r>
            <a:r>
              <a:rPr lang="en-CA" sz="2400" dirty="0" smtClean="0">
                <a:latin typeface="Arial" panose="020B0604020202020204" pitchFamily="34" charset="0"/>
                <a:cs typeface="Arial" panose="020B0604020202020204" pitchFamily="34" charset="0"/>
              </a:rPr>
              <a:t>who, when</a:t>
            </a:r>
            <a:r>
              <a:rPr lang="en-CA" sz="2400" dirty="0">
                <a:latin typeface="Arial" panose="020B0604020202020204" pitchFamily="34" charset="0"/>
                <a:cs typeface="Arial" panose="020B0604020202020204" pitchFamily="34" charset="0"/>
              </a:rPr>
              <a:t>, how, </a:t>
            </a:r>
            <a:r>
              <a:rPr lang="en-CA" sz="2400" dirty="0" smtClean="0">
                <a:latin typeface="Arial" panose="020B0604020202020204" pitchFamily="34" charset="0"/>
                <a:cs typeface="Arial" panose="020B0604020202020204" pitchFamily="34" charset="0"/>
              </a:rPr>
              <a:t>why</a:t>
            </a:r>
          </a:p>
          <a:p>
            <a:r>
              <a:rPr lang="en-CA" sz="2800" dirty="0" smtClean="0">
                <a:latin typeface="Arial" panose="020B0604020202020204" pitchFamily="34" charset="0"/>
                <a:cs typeface="Arial" panose="020B0604020202020204" pitchFamily="34" charset="0"/>
              </a:rPr>
              <a:t>Reporting and follow-up</a:t>
            </a:r>
          </a:p>
          <a:p>
            <a:r>
              <a:rPr lang="en-CA" sz="2800" dirty="0" smtClean="0">
                <a:latin typeface="Arial" panose="020B0604020202020204" pitchFamily="34" charset="0"/>
                <a:cs typeface="Arial" panose="020B0604020202020204" pitchFamily="34" charset="0"/>
              </a:rPr>
              <a:t>Training</a:t>
            </a:r>
            <a:endParaRPr lang="en-CA" sz="2800" dirty="0">
              <a:latin typeface="Arial" panose="020B0604020202020204" pitchFamily="34" charset="0"/>
              <a:cs typeface="Arial" panose="020B0604020202020204" pitchFamily="34" charset="0"/>
            </a:endParaRPr>
          </a:p>
          <a:p>
            <a:pPr lvl="1"/>
            <a:endParaRPr lang="en-CA" dirty="0"/>
          </a:p>
        </p:txBody>
      </p:sp>
      <p:sp>
        <p:nvSpPr>
          <p:cNvPr id="2" name="TextBox 1"/>
          <p:cNvSpPr txBox="1"/>
          <p:nvPr/>
        </p:nvSpPr>
        <p:spPr>
          <a:xfrm>
            <a:off x="7740352" y="6086043"/>
            <a:ext cx="1008112" cy="369332"/>
          </a:xfrm>
          <a:prstGeom prst="rect">
            <a:avLst/>
          </a:prstGeom>
          <a:noFill/>
        </p:spPr>
        <p:txBody>
          <a:bodyPr wrap="square" rtlCol="0">
            <a:spAutoFit/>
          </a:bodyPr>
          <a:lstStyle/>
          <a:p>
            <a:pPr algn="r"/>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71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latin typeface="Arial" panose="020B0604020202020204" pitchFamily="34" charset="0"/>
                <a:cs typeface="Arial" panose="020B0604020202020204" pitchFamily="34" charset="0"/>
              </a:rPr>
              <a:t>Employer’s Role</a:t>
            </a:r>
            <a:endParaRPr lang="en-CA" dirty="0"/>
          </a:p>
        </p:txBody>
      </p:sp>
      <p:sp>
        <p:nvSpPr>
          <p:cNvPr id="5" name="Content Placeholder 4"/>
          <p:cNvSpPr>
            <a:spLocks noGrp="1"/>
          </p:cNvSpPr>
          <p:nvPr>
            <p:ph idx="1"/>
          </p:nvPr>
        </p:nvSpPr>
        <p:spPr/>
        <p:txBody>
          <a:bodyPr>
            <a:normAutofit/>
          </a:bodyPr>
          <a:lstStyle/>
          <a:p>
            <a:pPr marL="0" lvl="0" indent="0">
              <a:buNone/>
            </a:pPr>
            <a:r>
              <a:rPr lang="en-CA" sz="2200" dirty="0">
                <a:solidFill>
                  <a:prstClr val="black"/>
                </a:solidFill>
                <a:latin typeface="Arial" panose="020B0604020202020204" pitchFamily="34" charset="0"/>
                <a:cs typeface="Arial" panose="020B0604020202020204" pitchFamily="34" charset="0"/>
              </a:rPr>
              <a:t>The employer is responsible for:</a:t>
            </a:r>
          </a:p>
          <a:p>
            <a:pPr marL="342900" lvl="1" indent="-342900">
              <a:buFont typeface="Arial" pitchFamily="34" charset="0"/>
              <a:buChar char="•"/>
            </a:pPr>
            <a:r>
              <a:rPr lang="en-CA" sz="2200" dirty="0" smtClean="0">
                <a:latin typeface="Arial" panose="020B0604020202020204" pitchFamily="34" charset="0"/>
                <a:cs typeface="Arial" panose="020B0604020202020204" pitchFamily="34" charset="0"/>
              </a:rPr>
              <a:t>Assuring </a:t>
            </a:r>
            <a:r>
              <a:rPr lang="en-CA" sz="2200" dirty="0">
                <a:latin typeface="Arial" panose="020B0604020202020204" pitchFamily="34" charset="0"/>
                <a:cs typeface="Arial" panose="020B0604020202020204" pitchFamily="34" charset="0"/>
              </a:rPr>
              <a:t>that the incident investigation process is included in the SMS</a:t>
            </a:r>
          </a:p>
          <a:p>
            <a:pPr marL="342900" lvl="1" indent="-342900">
              <a:buFont typeface="Arial" pitchFamily="34" charset="0"/>
              <a:buChar char="•"/>
            </a:pPr>
            <a:r>
              <a:rPr lang="en-CA" sz="2200" dirty="0">
                <a:latin typeface="Arial" panose="020B0604020202020204" pitchFamily="34" charset="0"/>
                <a:cs typeface="Arial" panose="020B0604020202020204" pitchFamily="34" charset="0"/>
              </a:rPr>
              <a:t>The effectiveness of the investigations</a:t>
            </a:r>
          </a:p>
          <a:p>
            <a:pPr marL="342900" lvl="1" indent="-342900">
              <a:buFont typeface="Arial" pitchFamily="34" charset="0"/>
              <a:buChar char="•"/>
            </a:pPr>
            <a:r>
              <a:rPr lang="en-CA" sz="2200" dirty="0">
                <a:latin typeface="Arial" panose="020B0604020202020204" pitchFamily="34" charset="0"/>
                <a:cs typeface="Arial" panose="020B0604020202020204" pitchFamily="34" charset="0"/>
              </a:rPr>
              <a:t>Correcting identified problems</a:t>
            </a:r>
          </a:p>
          <a:p>
            <a:pPr marL="342900" lvl="1" indent="-342900">
              <a:buFont typeface="Arial" pitchFamily="34" charset="0"/>
              <a:buChar char="•"/>
            </a:pPr>
            <a:r>
              <a:rPr lang="en-CA" sz="2200" dirty="0">
                <a:latin typeface="Arial" panose="020B0604020202020204" pitchFamily="34" charset="0"/>
                <a:cs typeface="Arial" panose="020B0604020202020204" pitchFamily="34" charset="0"/>
              </a:rPr>
              <a:t>Providing investigators with appropriate time, training and resources</a:t>
            </a:r>
          </a:p>
          <a:p>
            <a:pPr marL="0" indent="0">
              <a:buNone/>
            </a:pPr>
            <a:r>
              <a:rPr lang="en-CA" sz="2200" dirty="0">
                <a:latin typeface="Arial" panose="020B0604020202020204" pitchFamily="34" charset="0"/>
                <a:cs typeface="Arial" panose="020B0604020202020204" pitchFamily="34" charset="0"/>
              </a:rPr>
              <a:t>Management/Executive </a:t>
            </a:r>
          </a:p>
          <a:p>
            <a:r>
              <a:rPr lang="en-CA" sz="2200" dirty="0" smtClean="0">
                <a:latin typeface="Arial" panose="020B0604020202020204" pitchFamily="34" charset="0"/>
                <a:cs typeface="Arial" panose="020B0604020202020204" pitchFamily="34" charset="0"/>
              </a:rPr>
              <a:t>Monitor </a:t>
            </a:r>
            <a:r>
              <a:rPr lang="en-CA" sz="2200" dirty="0">
                <a:latin typeface="Arial" panose="020B0604020202020204" pitchFamily="34" charset="0"/>
                <a:cs typeface="Arial" panose="020B0604020202020204" pitchFamily="34" charset="0"/>
              </a:rPr>
              <a:t>the Incident Reporting and Investigation process for their respective areas of </a:t>
            </a:r>
            <a:r>
              <a:rPr lang="en-CA" sz="2200" dirty="0" smtClean="0">
                <a:latin typeface="Arial" panose="020B0604020202020204" pitchFamily="34" charset="0"/>
                <a:cs typeface="Arial" panose="020B0604020202020204" pitchFamily="34" charset="0"/>
              </a:rPr>
              <a:t>responsibility</a:t>
            </a:r>
            <a:endParaRPr lang="en-CA" sz="2200" dirty="0">
              <a:latin typeface="Arial" panose="020B0604020202020204" pitchFamily="34" charset="0"/>
              <a:cs typeface="Arial" panose="020B0604020202020204" pitchFamily="34" charset="0"/>
            </a:endParaRPr>
          </a:p>
          <a:p>
            <a:endParaRPr lang="en-CA" dirty="0">
              <a:solidFill>
                <a:prstClr val="black"/>
              </a:solidFill>
              <a:latin typeface="Arial" panose="020B0604020202020204" pitchFamily="34" charset="0"/>
              <a:cs typeface="Arial" panose="020B0604020202020204" pitchFamily="34" charset="0"/>
            </a:endParaRPr>
          </a:p>
        </p:txBody>
      </p:sp>
      <p:pic>
        <p:nvPicPr>
          <p:cNvPr id="9219" name="Picture 3" descr="C:\Users\bev.ward\AppData\Local\Microsoft\Windows\Temporary Internet Files\Content.IE5\1UG163AW\MP9004484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764703"/>
            <a:ext cx="1691680" cy="1127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40352" y="6086043"/>
            <a:ext cx="1008112" cy="369332"/>
          </a:xfrm>
          <a:prstGeom prst="rect">
            <a:avLst/>
          </a:prstGeom>
          <a:noFill/>
        </p:spPr>
        <p:txBody>
          <a:bodyPr wrap="square" rtlCol="0">
            <a:spAutoFit/>
          </a:bodyPr>
          <a:lstStyle/>
          <a:p>
            <a:pPr algn="r"/>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229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prstGeom prst="rect">
            <a:avLst/>
          </a:prstGeom>
        </p:spPr>
        <p:txBody>
          <a:bodyPr>
            <a:noAutofit/>
          </a:bodyPr>
          <a:lstStyle/>
          <a:p>
            <a:pPr algn="ctr" eaLnBrk="1" hangingPunct="1"/>
            <a:r>
              <a:rPr lang="en-US" sz="4400" b="1" dirty="0" smtClean="0">
                <a:latin typeface="Arial" pitchFamily="34" charset="0"/>
                <a:cs typeface="Arial" pitchFamily="34" charset="0"/>
              </a:rPr>
              <a:t>Housekeeping Details</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538" y="3278438"/>
            <a:ext cx="1484891" cy="143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http://t1.gstatic.com/images?q=tbn:ANd9GcRCu3CMXtXcwQap-ubP2xXBb2Cku-hNLgUIDnIoAJFc2TTfh-C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94" y="3097939"/>
            <a:ext cx="1792199"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diyderby.co.uk/ekmps/shops/bartlam/images/emergency-exit-sign-300-x-200-code-1516-1024-p.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8997" y="3364655"/>
            <a:ext cx="2231437" cy="149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2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smtClean="0">
                <a:latin typeface="Arial" panose="020B0604020202020204" pitchFamily="34" charset="0"/>
                <a:cs typeface="Arial" panose="020B0604020202020204" pitchFamily="34" charset="0"/>
              </a:rPr>
              <a:t>The Supervisor’s </a:t>
            </a:r>
            <a:r>
              <a:rPr lang="en-CA" b="1" dirty="0">
                <a:latin typeface="Arial" panose="020B0604020202020204" pitchFamily="34" charset="0"/>
                <a:cs typeface="Arial" panose="020B0604020202020204" pitchFamily="34" charset="0"/>
              </a:rPr>
              <a:t>R</a:t>
            </a:r>
            <a:r>
              <a:rPr lang="en-CA" b="1" dirty="0" smtClean="0">
                <a:latin typeface="Arial" panose="020B0604020202020204" pitchFamily="34" charset="0"/>
                <a:cs typeface="Arial" panose="020B0604020202020204" pitchFamily="34" charset="0"/>
              </a:rPr>
              <a:t>ole</a:t>
            </a:r>
            <a:endParaRPr lang="en-CA" sz="3600" dirty="0"/>
          </a:p>
        </p:txBody>
      </p:sp>
      <p:sp>
        <p:nvSpPr>
          <p:cNvPr id="5" name="Content Placeholder 4"/>
          <p:cNvSpPr>
            <a:spLocks noGrp="1"/>
          </p:cNvSpPr>
          <p:nvPr>
            <p:ph idx="1"/>
          </p:nvPr>
        </p:nvSpPr>
        <p:spPr/>
        <p:txBody>
          <a:bodyPr>
            <a:normAutofit/>
          </a:bodyPr>
          <a:lstStyle/>
          <a:p>
            <a:r>
              <a:rPr lang="en-CA" sz="2400" dirty="0" smtClean="0">
                <a:latin typeface="Arial" panose="020B0604020202020204" pitchFamily="34" charset="0"/>
                <a:cs typeface="Arial" panose="020B0604020202020204" pitchFamily="34" charset="0"/>
              </a:rPr>
              <a:t>Promptly initiate the investigation </a:t>
            </a:r>
          </a:p>
          <a:p>
            <a:r>
              <a:rPr lang="en-CA" sz="2400" dirty="0" smtClean="0">
                <a:latin typeface="Arial" panose="020B0604020202020204" pitchFamily="34" charset="0"/>
                <a:cs typeface="Arial" panose="020B0604020202020204" pitchFamily="34" charset="0"/>
              </a:rPr>
              <a:t>Involve others as required as per internal procedures and external requirements</a:t>
            </a:r>
          </a:p>
          <a:p>
            <a:r>
              <a:rPr lang="en-CA" sz="2400" dirty="0" smtClean="0">
                <a:latin typeface="Arial" panose="020B0604020202020204" pitchFamily="34" charset="0"/>
                <a:cs typeface="Arial" panose="020B0604020202020204" pitchFamily="34" charset="0"/>
              </a:rPr>
              <a:t>Ensure </a:t>
            </a:r>
            <a:r>
              <a:rPr lang="en-CA" sz="2400" dirty="0">
                <a:latin typeface="Arial" panose="020B0604020202020204" pitchFamily="34" charset="0"/>
                <a:cs typeface="Arial" panose="020B0604020202020204" pitchFamily="34" charset="0"/>
              </a:rPr>
              <a:t>that </a:t>
            </a:r>
            <a:r>
              <a:rPr lang="en-CA" sz="2400" dirty="0" smtClean="0">
                <a:latin typeface="Arial" panose="020B0604020202020204" pitchFamily="34" charset="0"/>
                <a:cs typeface="Arial" panose="020B0604020202020204" pitchFamily="34" charset="0"/>
              </a:rPr>
              <a:t>appropriate control </a:t>
            </a:r>
            <a:r>
              <a:rPr lang="en-CA" sz="2400" dirty="0">
                <a:latin typeface="Arial" panose="020B0604020202020204" pitchFamily="34" charset="0"/>
                <a:cs typeface="Arial" panose="020B0604020202020204" pitchFamily="34" charset="0"/>
              </a:rPr>
              <a:t>measures are </a:t>
            </a:r>
            <a:r>
              <a:rPr lang="en-CA" sz="2400" dirty="0" smtClean="0">
                <a:latin typeface="Arial" panose="020B0604020202020204" pitchFamily="34" charset="0"/>
                <a:cs typeface="Arial" panose="020B0604020202020204" pitchFamily="34" charset="0"/>
              </a:rPr>
              <a:t>implemented</a:t>
            </a:r>
          </a:p>
          <a:p>
            <a:r>
              <a:rPr lang="en-CA" sz="2400" dirty="0">
                <a:latin typeface="Arial" panose="020B0604020202020204" pitchFamily="34" charset="0"/>
                <a:cs typeface="Arial" panose="020B0604020202020204" pitchFamily="34" charset="0"/>
              </a:rPr>
              <a:t>M</a:t>
            </a:r>
            <a:r>
              <a:rPr lang="en-CA" sz="2400" dirty="0" smtClean="0">
                <a:latin typeface="Arial" panose="020B0604020202020204" pitchFamily="34" charset="0"/>
                <a:cs typeface="Arial" panose="020B0604020202020204" pitchFamily="34" charset="0"/>
              </a:rPr>
              <a:t>onitoring and evaluate the effectiveness of the controls</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7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latin typeface="Arial" panose="020B0604020202020204" pitchFamily="34" charset="0"/>
                <a:cs typeface="Arial" panose="020B0604020202020204" pitchFamily="34" charset="0"/>
              </a:rPr>
              <a:t>Worker’s </a:t>
            </a:r>
            <a:r>
              <a:rPr lang="en-CA" b="1" dirty="0">
                <a:latin typeface="Arial" panose="020B0604020202020204" pitchFamily="34" charset="0"/>
                <a:cs typeface="Arial" panose="020B0604020202020204" pitchFamily="34" charset="0"/>
              </a:rPr>
              <a:t>Role</a:t>
            </a:r>
            <a:endParaRPr lang="en-CA" dirty="0"/>
          </a:p>
        </p:txBody>
      </p:sp>
      <p:sp>
        <p:nvSpPr>
          <p:cNvPr id="5" name="Content Placeholder 4"/>
          <p:cNvSpPr>
            <a:spLocks noGrp="1"/>
          </p:cNvSpPr>
          <p:nvPr>
            <p:ph idx="1"/>
          </p:nvPr>
        </p:nvSpPr>
        <p:spPr/>
        <p:txBody>
          <a:bodyPr>
            <a:normAutofit/>
          </a:bodyPr>
          <a:lstStyle/>
          <a:p>
            <a:r>
              <a:rPr lang="en-CA" sz="2400" dirty="0">
                <a:latin typeface="Arial" panose="020B0604020202020204" pitchFamily="34" charset="0"/>
                <a:cs typeface="Arial" panose="020B0604020202020204" pitchFamily="34" charset="0"/>
              </a:rPr>
              <a:t>R</a:t>
            </a:r>
            <a:r>
              <a:rPr lang="en-CA" sz="2400" dirty="0" smtClean="0">
                <a:latin typeface="Arial" panose="020B0604020202020204" pitchFamily="34" charset="0"/>
                <a:cs typeface="Arial" panose="020B0604020202020204" pitchFamily="34" charset="0"/>
              </a:rPr>
              <a:t>eport </a:t>
            </a:r>
            <a:r>
              <a:rPr lang="en-CA" sz="2400" dirty="0">
                <a:latin typeface="Arial" panose="020B0604020202020204" pitchFamily="34" charset="0"/>
                <a:cs typeface="Arial" panose="020B0604020202020204" pitchFamily="34" charset="0"/>
              </a:rPr>
              <a:t>all incidents </a:t>
            </a:r>
            <a:r>
              <a:rPr lang="en-CA" sz="2400" dirty="0" smtClean="0">
                <a:latin typeface="Arial" panose="020B0604020202020204" pitchFamily="34" charset="0"/>
                <a:cs typeface="Arial" panose="020B0604020202020204" pitchFamily="34" charset="0"/>
              </a:rPr>
              <a:t>as per policy</a:t>
            </a:r>
          </a:p>
          <a:p>
            <a:r>
              <a:rPr lang="en-CA" sz="2400" dirty="0">
                <a:latin typeface="Arial" panose="020B0604020202020204" pitchFamily="34" charset="0"/>
                <a:cs typeface="Arial" panose="020B0604020202020204" pitchFamily="34" charset="0"/>
              </a:rPr>
              <a:t>C</a:t>
            </a:r>
            <a:r>
              <a:rPr lang="en-CA" sz="2400" dirty="0" smtClean="0">
                <a:latin typeface="Arial" panose="020B0604020202020204" pitchFamily="34" charset="0"/>
                <a:cs typeface="Arial" panose="020B0604020202020204" pitchFamily="34" charset="0"/>
              </a:rPr>
              <a:t>ompletion </a:t>
            </a:r>
            <a:r>
              <a:rPr lang="en-CA" sz="2400" dirty="0">
                <a:latin typeface="Arial" panose="020B0604020202020204" pitchFamily="34" charset="0"/>
                <a:cs typeface="Arial" panose="020B0604020202020204" pitchFamily="34" charset="0"/>
              </a:rPr>
              <a:t>of the </a:t>
            </a:r>
            <a:r>
              <a:rPr lang="en-CA" sz="2400" dirty="0" smtClean="0">
                <a:latin typeface="Arial" panose="020B0604020202020204" pitchFamily="34" charset="0"/>
                <a:cs typeface="Arial" panose="020B0604020202020204" pitchFamily="34" charset="0"/>
              </a:rPr>
              <a:t>Incident </a:t>
            </a:r>
            <a:r>
              <a:rPr lang="en-CA" sz="2400" dirty="0">
                <a:latin typeface="Arial" panose="020B0604020202020204" pitchFamily="34" charset="0"/>
                <a:cs typeface="Arial" panose="020B0604020202020204" pitchFamily="34" charset="0"/>
              </a:rPr>
              <a:t>Report form;</a:t>
            </a:r>
          </a:p>
          <a:p>
            <a:r>
              <a:rPr lang="en-CA" sz="2400" dirty="0">
                <a:latin typeface="Arial" panose="020B0604020202020204" pitchFamily="34" charset="0"/>
                <a:cs typeface="Arial" panose="020B0604020202020204" pitchFamily="34" charset="0"/>
              </a:rPr>
              <a:t>C</a:t>
            </a:r>
            <a:r>
              <a:rPr lang="en-CA" sz="2400" dirty="0" smtClean="0">
                <a:latin typeface="Arial" panose="020B0604020202020204" pitchFamily="34" charset="0"/>
                <a:cs typeface="Arial" panose="020B0604020202020204" pitchFamily="34" charset="0"/>
              </a:rPr>
              <a:t>ooperate </a:t>
            </a:r>
            <a:r>
              <a:rPr lang="en-CA" sz="2400" dirty="0">
                <a:latin typeface="Arial" panose="020B0604020202020204" pitchFamily="34" charset="0"/>
                <a:cs typeface="Arial" panose="020B0604020202020204" pitchFamily="34" charset="0"/>
              </a:rPr>
              <a:t>during the </a:t>
            </a:r>
            <a:r>
              <a:rPr lang="en-CA" sz="2400" dirty="0" smtClean="0">
                <a:latin typeface="Arial" panose="020B0604020202020204" pitchFamily="34" charset="0"/>
                <a:cs typeface="Arial" panose="020B0604020202020204" pitchFamily="34" charset="0"/>
              </a:rPr>
              <a:t>incident </a:t>
            </a:r>
            <a:r>
              <a:rPr lang="en-CA" sz="2400" dirty="0">
                <a:latin typeface="Arial" panose="020B0604020202020204" pitchFamily="34" charset="0"/>
                <a:cs typeface="Arial" panose="020B0604020202020204" pitchFamily="34" charset="0"/>
              </a:rPr>
              <a:t>i</a:t>
            </a:r>
            <a:r>
              <a:rPr lang="en-CA" sz="2400" dirty="0" smtClean="0">
                <a:latin typeface="Arial" panose="020B0604020202020204" pitchFamily="34" charset="0"/>
                <a:cs typeface="Arial" panose="020B0604020202020204" pitchFamily="34" charset="0"/>
              </a:rPr>
              <a:t>nvestigation process</a:t>
            </a:r>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P</a:t>
            </a:r>
            <a:r>
              <a:rPr lang="en-CA" sz="2400" dirty="0" smtClean="0">
                <a:latin typeface="Arial" panose="020B0604020202020204" pitchFamily="34" charset="0"/>
                <a:cs typeface="Arial" panose="020B0604020202020204" pitchFamily="34" charset="0"/>
              </a:rPr>
              <a:t>articipate </a:t>
            </a:r>
            <a:r>
              <a:rPr lang="en-CA" sz="2400" dirty="0">
                <a:latin typeface="Arial" panose="020B0604020202020204" pitchFamily="34" charset="0"/>
                <a:cs typeface="Arial" panose="020B0604020202020204" pitchFamily="34" charset="0"/>
              </a:rPr>
              <a:t>in an </a:t>
            </a:r>
            <a:r>
              <a:rPr lang="en-CA" sz="2400" dirty="0" smtClean="0">
                <a:latin typeface="Arial" panose="020B0604020202020204" pitchFamily="34" charset="0"/>
                <a:cs typeface="Arial" panose="020B0604020202020204" pitchFamily="34" charset="0"/>
              </a:rPr>
              <a:t>incident </a:t>
            </a:r>
            <a:r>
              <a:rPr lang="en-CA" sz="2400" dirty="0">
                <a:latin typeface="Arial" panose="020B0604020202020204" pitchFamily="34" charset="0"/>
                <a:cs typeface="Arial" panose="020B0604020202020204" pitchFamily="34" charset="0"/>
              </a:rPr>
              <a:t>i</a:t>
            </a:r>
            <a:r>
              <a:rPr lang="en-CA" sz="2400" dirty="0" smtClean="0">
                <a:latin typeface="Arial" panose="020B0604020202020204" pitchFamily="34" charset="0"/>
                <a:cs typeface="Arial" panose="020B0604020202020204" pitchFamily="34" charset="0"/>
              </a:rPr>
              <a:t>nvestigation </a:t>
            </a:r>
            <a:r>
              <a:rPr lang="en-CA" sz="2400" dirty="0">
                <a:latin typeface="Arial" panose="020B0604020202020204" pitchFamily="34" charset="0"/>
                <a:cs typeface="Arial" panose="020B0604020202020204" pitchFamily="34" charset="0"/>
              </a:rPr>
              <a:t>as required</a:t>
            </a:r>
          </a:p>
          <a:p>
            <a:pPr marL="0" indent="0">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314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latin typeface="Arial" panose="020B0604020202020204" pitchFamily="34" charset="0"/>
                <a:cs typeface="Arial" panose="020B0604020202020204" pitchFamily="34" charset="0"/>
              </a:rPr>
              <a:t>OHC </a:t>
            </a:r>
            <a:r>
              <a:rPr lang="en-CA" b="1" dirty="0" smtClean="0">
                <a:latin typeface="Arial" panose="020B0604020202020204" pitchFamily="34" charset="0"/>
                <a:cs typeface="Arial" panose="020B0604020202020204" pitchFamily="34" charset="0"/>
              </a:rPr>
              <a:t>Role</a:t>
            </a:r>
            <a:endParaRPr lang="en-CA" dirty="0"/>
          </a:p>
        </p:txBody>
      </p:sp>
      <p:sp>
        <p:nvSpPr>
          <p:cNvPr id="5" name="Content Placeholder 4"/>
          <p:cNvSpPr>
            <a:spLocks noGrp="1"/>
          </p:cNvSpPr>
          <p:nvPr>
            <p:ph idx="1"/>
          </p:nvPr>
        </p:nvSpPr>
        <p:spPr>
          <a:xfrm>
            <a:off x="457200" y="1417638"/>
            <a:ext cx="8229600" cy="5035698"/>
          </a:xfrm>
        </p:spPr>
        <p:txBody>
          <a:bodyPr>
            <a:normAutofit fontScale="92500"/>
          </a:bodyPr>
          <a:lstStyle/>
          <a:p>
            <a:r>
              <a:rPr lang="en-CA" sz="2600" dirty="0" smtClean="0">
                <a:latin typeface="Arial" panose="020B0604020202020204" pitchFamily="34" charset="0"/>
                <a:cs typeface="Arial" panose="020B0604020202020204" pitchFamily="34" charset="0"/>
              </a:rPr>
              <a:t>Investigate all </a:t>
            </a:r>
            <a:r>
              <a:rPr lang="en-CA" sz="2600" dirty="0">
                <a:latin typeface="Arial" panose="020B0604020202020204" pitchFamily="34" charset="0"/>
                <a:cs typeface="Arial" panose="020B0604020202020204" pitchFamily="34" charset="0"/>
              </a:rPr>
              <a:t>dangerous occurrences, serious injuries and fatalities as required by OH&amp;S </a:t>
            </a:r>
            <a:r>
              <a:rPr lang="en-CA" sz="2600" dirty="0" smtClean="0">
                <a:latin typeface="Arial" panose="020B0604020202020204" pitchFamily="34" charset="0"/>
                <a:cs typeface="Arial" panose="020B0604020202020204" pitchFamily="34" charset="0"/>
              </a:rPr>
              <a:t>legislation</a:t>
            </a:r>
          </a:p>
          <a:p>
            <a:r>
              <a:rPr lang="en-CA" sz="2600" dirty="0" smtClean="0">
                <a:latin typeface="Arial" panose="020B0604020202020204" pitchFamily="34" charset="0"/>
                <a:cs typeface="Arial" panose="020B0604020202020204" pitchFamily="34" charset="0"/>
              </a:rPr>
              <a:t>Participate </a:t>
            </a:r>
            <a:r>
              <a:rPr lang="en-CA" sz="2600" dirty="0">
                <a:latin typeface="Arial" panose="020B0604020202020204" pitchFamily="34" charset="0"/>
                <a:cs typeface="Arial" panose="020B0604020202020204" pitchFamily="34" charset="0"/>
              </a:rPr>
              <a:t>in other investigations at the request of the supervisor or as defined in the local OHC Terms of </a:t>
            </a:r>
            <a:r>
              <a:rPr lang="en-CA" sz="2600" dirty="0" smtClean="0">
                <a:latin typeface="Arial" panose="020B0604020202020204" pitchFamily="34" charset="0"/>
                <a:cs typeface="Arial" panose="020B0604020202020204" pitchFamily="34" charset="0"/>
              </a:rPr>
              <a:t>Reference</a:t>
            </a:r>
          </a:p>
          <a:p>
            <a:r>
              <a:rPr lang="en-CA" sz="2600" dirty="0" smtClean="0">
                <a:latin typeface="Arial" panose="020B0604020202020204" pitchFamily="34" charset="0"/>
                <a:cs typeface="Arial" panose="020B0604020202020204" pitchFamily="34" charset="0"/>
              </a:rPr>
              <a:t>Review </a:t>
            </a:r>
            <a:r>
              <a:rPr lang="en-CA" sz="2600" dirty="0">
                <a:latin typeface="Arial" panose="020B0604020202020204" pitchFamily="34" charset="0"/>
                <a:cs typeface="Arial" panose="020B0604020202020204" pitchFamily="34" charset="0"/>
              </a:rPr>
              <a:t>the incident reports and investigations for </a:t>
            </a:r>
            <a:r>
              <a:rPr lang="en-CA" sz="2600" dirty="0" smtClean="0">
                <a:latin typeface="Arial" panose="020B0604020202020204" pitchFamily="34" charset="0"/>
                <a:cs typeface="Arial" panose="020B0604020202020204" pitchFamily="34" charset="0"/>
              </a:rPr>
              <a:t>select incidents</a:t>
            </a:r>
            <a:endParaRPr lang="en-CA" sz="2600" dirty="0">
              <a:latin typeface="Arial" panose="020B0604020202020204" pitchFamily="34" charset="0"/>
              <a:cs typeface="Arial" panose="020B0604020202020204" pitchFamily="34" charset="0"/>
            </a:endParaRPr>
          </a:p>
          <a:p>
            <a:r>
              <a:rPr lang="en-CA" sz="2600" dirty="0">
                <a:latin typeface="Arial" panose="020B0604020202020204" pitchFamily="34" charset="0"/>
                <a:cs typeface="Arial" panose="020B0604020202020204" pitchFamily="34" charset="0"/>
              </a:rPr>
              <a:t>M</a:t>
            </a:r>
            <a:r>
              <a:rPr lang="en-CA" sz="2600" dirty="0" smtClean="0">
                <a:latin typeface="Arial" panose="020B0604020202020204" pitchFamily="34" charset="0"/>
                <a:cs typeface="Arial" panose="020B0604020202020204" pitchFamily="34" charset="0"/>
              </a:rPr>
              <a:t>onitor </a:t>
            </a:r>
            <a:r>
              <a:rPr lang="en-CA" sz="2600" dirty="0">
                <a:latin typeface="Arial" panose="020B0604020202020204" pitchFamily="34" charset="0"/>
                <a:cs typeface="Arial" panose="020B0604020202020204" pitchFamily="34" charset="0"/>
              </a:rPr>
              <a:t>the employer’s health and safety </a:t>
            </a:r>
            <a:r>
              <a:rPr lang="en-CA" sz="2600" dirty="0" smtClean="0">
                <a:latin typeface="Arial" panose="020B0604020202020204" pitchFamily="34" charset="0"/>
                <a:cs typeface="Arial" panose="020B0604020202020204" pitchFamily="34" charset="0"/>
              </a:rPr>
              <a:t>management system</a:t>
            </a:r>
            <a:endParaRPr lang="en-CA" sz="2600" dirty="0">
              <a:latin typeface="Arial" panose="020B0604020202020204" pitchFamily="34" charset="0"/>
              <a:cs typeface="Arial" panose="020B0604020202020204" pitchFamily="34" charset="0"/>
            </a:endParaRPr>
          </a:p>
          <a:p>
            <a:pPr marL="0" indent="0">
              <a:buNone/>
            </a:pPr>
            <a:endParaRPr lang="en-CA" sz="2000" dirty="0" smtClean="0"/>
          </a:p>
          <a:p>
            <a:pPr marL="0" indent="0">
              <a:buNone/>
            </a:pPr>
            <a:endParaRPr lang="en-CA" sz="2000" dirty="0"/>
          </a:p>
          <a:p>
            <a:pPr marL="0" indent="0">
              <a:buNone/>
            </a:pPr>
            <a:r>
              <a:rPr lang="en-CA" sz="2000" dirty="0" smtClean="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Worker incidents only</a:t>
            </a:r>
          </a:p>
          <a:p>
            <a:pPr marL="0" indent="0">
              <a:buNone/>
            </a:pPr>
            <a:r>
              <a:rPr lang="en-CA" sz="1900" dirty="0" smtClean="0">
                <a:latin typeface="Arial" panose="020B0604020202020204" pitchFamily="34" charset="0"/>
                <a:cs typeface="Arial" panose="020B0604020202020204" pitchFamily="34" charset="0"/>
              </a:rPr>
              <a:t>** Implementing </a:t>
            </a:r>
            <a:r>
              <a:rPr lang="en-CA" sz="1900" dirty="0">
                <a:latin typeface="Arial" panose="020B0604020202020204" pitchFamily="34" charset="0"/>
                <a:cs typeface="Arial" panose="020B0604020202020204" pitchFamily="34" charset="0"/>
              </a:rPr>
              <a:t>corrective action is the </a:t>
            </a:r>
            <a:r>
              <a:rPr lang="en-CA" sz="1900" dirty="0" smtClean="0">
                <a:latin typeface="Arial" panose="020B0604020202020204" pitchFamily="34" charset="0"/>
                <a:cs typeface="Arial" panose="020B0604020202020204" pitchFamily="34" charset="0"/>
              </a:rPr>
              <a:t>employer’s responsibility</a:t>
            </a:r>
            <a:endParaRPr lang="en-CA" sz="1900" dirty="0">
              <a:latin typeface="Arial" panose="020B0604020202020204" pitchFamily="34" charset="0"/>
              <a:cs typeface="Arial" panose="020B0604020202020204" pitchFamily="34" charset="0"/>
            </a:endParaRPr>
          </a:p>
        </p:txBody>
      </p:sp>
      <p:pic>
        <p:nvPicPr>
          <p:cNvPr id="10242" name="Picture 2" descr="C:\Users\bev.ward\AppData\Local\Microsoft\Windows\Temporary Internet Files\Content.IE5\WYM6OJE8\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869160"/>
            <a:ext cx="1567818" cy="134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59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The Investigation Team</a:t>
            </a:r>
          </a:p>
        </p:txBody>
      </p:sp>
      <p:sp>
        <p:nvSpPr>
          <p:cNvPr id="5" name="Content Placeholder 4"/>
          <p:cNvSpPr>
            <a:spLocks noGrp="1"/>
          </p:cNvSpPr>
          <p:nvPr>
            <p:ph idx="1"/>
          </p:nvPr>
        </p:nvSpPr>
        <p:spPr/>
        <p:txBody>
          <a:bodyPr>
            <a:normAutofit/>
          </a:bodyPr>
          <a:lstStyle/>
          <a:p>
            <a:pPr marL="0" indent="0">
              <a:buNone/>
            </a:pPr>
            <a:r>
              <a:rPr lang="en-CA" sz="2400" dirty="0" smtClean="0">
                <a:latin typeface="Arial" panose="020B0604020202020204" pitchFamily="34" charset="0"/>
                <a:cs typeface="Arial" panose="020B0604020202020204" pitchFamily="34" charset="0"/>
              </a:rPr>
              <a:t>In most </a:t>
            </a:r>
            <a:r>
              <a:rPr lang="en-CA" sz="2400" dirty="0">
                <a:latin typeface="Arial" panose="020B0604020202020204" pitchFamily="34" charset="0"/>
                <a:cs typeface="Arial" panose="020B0604020202020204" pitchFamily="34" charset="0"/>
              </a:rPr>
              <a:t>cases </a:t>
            </a:r>
            <a:r>
              <a:rPr lang="en-CA" sz="2400" dirty="0" smtClean="0">
                <a:latin typeface="Arial" panose="020B0604020202020204" pitchFamily="34" charset="0"/>
                <a:cs typeface="Arial" panose="020B0604020202020204" pitchFamily="34" charset="0"/>
              </a:rPr>
              <a:t>the Supervisor should investigate the event Other </a:t>
            </a:r>
            <a:r>
              <a:rPr lang="en-CA" sz="2400" dirty="0">
                <a:latin typeface="Arial" panose="020B0604020202020204" pitchFamily="34" charset="0"/>
                <a:cs typeface="Arial" panose="020B0604020202020204" pitchFamily="34" charset="0"/>
              </a:rPr>
              <a:t>members </a:t>
            </a:r>
            <a:r>
              <a:rPr lang="en-CA" sz="2400" dirty="0" smtClean="0">
                <a:latin typeface="Arial" panose="020B0604020202020204" pitchFamily="34" charset="0"/>
                <a:cs typeface="Arial" panose="020B0604020202020204" pitchFamily="34" charset="0"/>
              </a:rPr>
              <a:t>of the team </a:t>
            </a:r>
            <a:r>
              <a:rPr lang="en-CA" sz="2400" dirty="0">
                <a:latin typeface="Arial" panose="020B0604020202020204" pitchFamily="34" charset="0"/>
                <a:cs typeface="Arial" panose="020B0604020202020204" pitchFamily="34" charset="0"/>
              </a:rPr>
              <a:t>could </a:t>
            </a:r>
            <a:r>
              <a:rPr lang="en-CA" sz="2400" dirty="0" smtClean="0">
                <a:latin typeface="Arial" panose="020B0604020202020204" pitchFamily="34" charset="0"/>
                <a:cs typeface="Arial" panose="020B0604020202020204" pitchFamily="34" charset="0"/>
              </a:rPr>
              <a:t>include:</a:t>
            </a:r>
          </a:p>
          <a:p>
            <a:r>
              <a:rPr lang="en-CA" sz="2400" dirty="0" smtClean="0">
                <a:latin typeface="Arial" panose="020B0604020202020204" pitchFamily="34" charset="0"/>
                <a:cs typeface="Arial" panose="020B0604020202020204" pitchFamily="34" charset="0"/>
              </a:rPr>
              <a:t>Employees with </a:t>
            </a:r>
            <a:r>
              <a:rPr lang="en-CA" sz="2400" dirty="0">
                <a:latin typeface="Arial" panose="020B0604020202020204" pitchFamily="34" charset="0"/>
                <a:cs typeface="Arial" panose="020B0604020202020204" pitchFamily="34" charset="0"/>
              </a:rPr>
              <a:t>knowledge </a:t>
            </a:r>
            <a:r>
              <a:rPr lang="en-CA" sz="2400" dirty="0" smtClean="0">
                <a:latin typeface="Arial" panose="020B0604020202020204" pitchFamily="34" charset="0"/>
                <a:cs typeface="Arial" panose="020B0604020202020204" pitchFamily="34" charset="0"/>
              </a:rPr>
              <a:t>about the work and process involved</a:t>
            </a:r>
          </a:p>
          <a:p>
            <a:r>
              <a:rPr lang="en-CA" sz="2400" dirty="0" smtClean="0">
                <a:latin typeface="Arial" panose="020B0604020202020204" pitchFamily="34" charset="0"/>
                <a:cs typeface="Arial" panose="020B0604020202020204" pitchFamily="34" charset="0"/>
              </a:rPr>
              <a:t>OHC member(s</a:t>
            </a:r>
            <a:r>
              <a:rPr lang="en-CA" sz="2400" dirty="0">
                <a:latin typeface="Arial" panose="020B0604020202020204" pitchFamily="34" charset="0"/>
                <a:cs typeface="Arial" panose="020B0604020202020204" pitchFamily="34" charset="0"/>
              </a:rPr>
              <a:t>) or representative</a:t>
            </a:r>
          </a:p>
          <a:p>
            <a:r>
              <a:rPr lang="en-CA" sz="2400" dirty="0" smtClean="0">
                <a:latin typeface="Arial" panose="020B0604020202020204" pitchFamily="34" charset="0"/>
                <a:cs typeface="Arial" panose="020B0604020202020204" pitchFamily="34" charset="0"/>
              </a:rPr>
              <a:t>Other employee(s) with training </a:t>
            </a:r>
            <a:r>
              <a:rPr lang="en-CA" sz="2400" dirty="0">
                <a:latin typeface="Arial" panose="020B0604020202020204" pitchFamily="34" charset="0"/>
                <a:cs typeface="Arial" panose="020B0604020202020204" pitchFamily="34" charset="0"/>
              </a:rPr>
              <a:t>in </a:t>
            </a:r>
            <a:r>
              <a:rPr lang="en-CA" sz="2400" dirty="0" smtClean="0">
                <a:latin typeface="Arial" panose="020B0604020202020204" pitchFamily="34" charset="0"/>
                <a:cs typeface="Arial" panose="020B0604020202020204" pitchFamily="34" charset="0"/>
              </a:rPr>
              <a:t>investigations</a:t>
            </a:r>
          </a:p>
          <a:p>
            <a:r>
              <a:rPr lang="en-CA" sz="2400" dirty="0">
                <a:latin typeface="Arial" panose="020B0604020202020204" pitchFamily="34" charset="0"/>
                <a:cs typeface="Arial" panose="020B0604020202020204" pitchFamily="34" charset="0"/>
              </a:rPr>
              <a:t>The internal health and safety advisor</a:t>
            </a:r>
          </a:p>
          <a:p>
            <a:r>
              <a:rPr lang="en-CA" sz="2400" dirty="0" smtClean="0">
                <a:latin typeface="Arial" panose="020B0604020202020204" pitchFamily="34" charset="0"/>
                <a:cs typeface="Arial" panose="020B0604020202020204" pitchFamily="34" charset="0"/>
              </a:rPr>
              <a:t>An outside expert (ergonomist)</a:t>
            </a:r>
          </a:p>
          <a:p>
            <a:endParaRPr lang="en-CA" dirty="0"/>
          </a:p>
          <a:p>
            <a:endParaRPr lang="en-CA" dirty="0"/>
          </a:p>
          <a:p>
            <a:endParaRPr lang="en-CA" dirty="0"/>
          </a:p>
          <a:p>
            <a:endParaRPr lang="en-CA" dirty="0"/>
          </a:p>
          <a:p>
            <a:endParaRPr lang="en-CA" dirty="0"/>
          </a:p>
          <a:p>
            <a:endParaRPr lang="en-CA" dirty="0" smtClean="0"/>
          </a:p>
          <a:p>
            <a:endParaRPr lang="en-CA" dirty="0"/>
          </a:p>
        </p:txBody>
      </p:sp>
      <p:pic>
        <p:nvPicPr>
          <p:cNvPr id="8194" name="Picture 2" descr="C:\Users\bev.ward\AppData\Local\Microsoft\Windows\Temporary Internet Files\Content.IE5\E332WAIU\MP9001850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933056"/>
            <a:ext cx="1319971" cy="197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107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Benefits of Worker Involvement</a:t>
            </a:r>
            <a:endParaRPr lang="en-CA" dirty="0"/>
          </a:p>
        </p:txBody>
      </p:sp>
      <p:sp>
        <p:nvSpPr>
          <p:cNvPr id="5" name="Content Placeholder 4"/>
          <p:cNvSpPr>
            <a:spLocks noGrp="1"/>
          </p:cNvSpPr>
          <p:nvPr>
            <p:ph idx="1"/>
          </p:nvPr>
        </p:nvSpPr>
        <p:spPr/>
        <p:txBody>
          <a:bodyPr>
            <a:normAutofit/>
          </a:bodyPr>
          <a:lstStyle/>
          <a:p>
            <a:r>
              <a:rPr lang="en-CA" sz="2400" dirty="0">
                <a:latin typeface="Arial" panose="020B0604020202020204" pitchFamily="34" charset="0"/>
                <a:cs typeface="Arial" panose="020B0604020202020204" pitchFamily="34" charset="0"/>
              </a:rPr>
              <a:t>More effective investigations</a:t>
            </a:r>
          </a:p>
          <a:p>
            <a:r>
              <a:rPr lang="en-CA" sz="2400" dirty="0">
                <a:latin typeface="Arial" panose="020B0604020202020204" pitchFamily="34" charset="0"/>
                <a:cs typeface="Arial" panose="020B0604020202020204" pitchFamily="34" charset="0"/>
              </a:rPr>
              <a:t>Improved credibility</a:t>
            </a:r>
          </a:p>
          <a:p>
            <a:r>
              <a:rPr lang="en-CA" sz="2400" dirty="0">
                <a:latin typeface="Arial" panose="020B0604020202020204" pitchFamily="34" charset="0"/>
                <a:cs typeface="Arial" panose="020B0604020202020204" pitchFamily="34" charset="0"/>
              </a:rPr>
              <a:t>Improved acceptance of recommendations</a:t>
            </a:r>
          </a:p>
          <a:p>
            <a:r>
              <a:rPr lang="en-CA" sz="2400" dirty="0">
                <a:latin typeface="Arial" panose="020B0604020202020204" pitchFamily="34" charset="0"/>
                <a:cs typeface="Arial" panose="020B0604020202020204" pitchFamily="34" charset="0"/>
              </a:rPr>
              <a:t>Conducting investigations is an important function of the OHC/OH&amp;S Rep</a:t>
            </a:r>
          </a:p>
        </p:txBody>
      </p:sp>
      <p:sp>
        <p:nvSpPr>
          <p:cNvPr id="6" name="TextBox 5"/>
          <p:cNvSpPr txBox="1"/>
          <p:nvPr/>
        </p:nvSpPr>
        <p:spPr>
          <a:xfrm>
            <a:off x="7740352" y="6086043"/>
            <a:ext cx="1008112" cy="369332"/>
          </a:xfrm>
          <a:prstGeom prst="rect">
            <a:avLst/>
          </a:prstGeom>
          <a:noFill/>
        </p:spPr>
        <p:txBody>
          <a:bodyPr wrap="square" rtlCol="0">
            <a:spAutoFit/>
          </a:bodyPr>
          <a:lstStyle/>
          <a:p>
            <a:pPr algn="r"/>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4</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26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Training</a:t>
            </a:r>
          </a:p>
        </p:txBody>
      </p:sp>
      <p:sp>
        <p:nvSpPr>
          <p:cNvPr id="5" name="Content Placeholder 4"/>
          <p:cNvSpPr>
            <a:spLocks noGrp="1"/>
          </p:cNvSpPr>
          <p:nvPr>
            <p:ph idx="1"/>
          </p:nvPr>
        </p:nvSpPr>
        <p:spPr/>
        <p:txBody>
          <a:bodyPr>
            <a:normAutofit/>
          </a:bodyPr>
          <a:lstStyle/>
          <a:p>
            <a:pPr marL="0" indent="0">
              <a:buNone/>
            </a:pPr>
            <a:r>
              <a:rPr lang="en-CA" sz="2400" dirty="0" smtClean="0">
                <a:latin typeface="Arial" panose="020B0604020202020204" pitchFamily="34" charset="0"/>
                <a:cs typeface="Arial" panose="020B0604020202020204" pitchFamily="34" charset="0"/>
              </a:rPr>
              <a:t>Training ensures the </a:t>
            </a:r>
            <a:r>
              <a:rPr lang="en-CA" sz="2400" dirty="0">
                <a:latin typeface="Arial" panose="020B0604020202020204" pitchFamily="34" charset="0"/>
                <a:cs typeface="Arial" panose="020B0604020202020204" pitchFamily="34" charset="0"/>
              </a:rPr>
              <a:t>members of </a:t>
            </a:r>
            <a:r>
              <a:rPr lang="en-CA" sz="2400" dirty="0" smtClean="0">
                <a:latin typeface="Arial" panose="020B0604020202020204" pitchFamily="34" charset="0"/>
                <a:cs typeface="Arial" panose="020B0604020202020204" pitchFamily="34" charset="0"/>
              </a:rPr>
              <a:t>the investigating team know </a:t>
            </a:r>
            <a:r>
              <a:rPr lang="en-CA" sz="2400" dirty="0">
                <a:latin typeface="Arial" panose="020B0604020202020204" pitchFamily="34" charset="0"/>
                <a:cs typeface="Arial" panose="020B0604020202020204" pitchFamily="34" charset="0"/>
              </a:rPr>
              <a:t>what </a:t>
            </a:r>
            <a:r>
              <a:rPr lang="en-CA" sz="2400" dirty="0" smtClean="0">
                <a:latin typeface="Arial" panose="020B0604020202020204" pitchFamily="34" charset="0"/>
                <a:cs typeface="Arial" panose="020B0604020202020204" pitchFamily="34" charset="0"/>
              </a:rPr>
              <a:t>to do and </a:t>
            </a:r>
            <a:r>
              <a:rPr lang="en-CA" sz="2400" dirty="0">
                <a:latin typeface="Arial" panose="020B0604020202020204" pitchFamily="34" charset="0"/>
                <a:cs typeface="Arial" panose="020B0604020202020204" pitchFamily="34" charset="0"/>
              </a:rPr>
              <a:t>are </a:t>
            </a:r>
            <a:r>
              <a:rPr lang="en-CA" sz="2400" dirty="0" smtClean="0">
                <a:latin typeface="Arial" panose="020B0604020202020204" pitchFamily="34" charset="0"/>
                <a:cs typeface="Arial" panose="020B0604020202020204" pitchFamily="34" charset="0"/>
              </a:rPr>
              <a:t>able </a:t>
            </a:r>
            <a:r>
              <a:rPr lang="en-CA" sz="2400" dirty="0">
                <a:latin typeface="Arial" panose="020B0604020202020204" pitchFamily="34" charset="0"/>
                <a:cs typeface="Arial" panose="020B0604020202020204" pitchFamily="34" charset="0"/>
              </a:rPr>
              <a:t>to </a:t>
            </a:r>
            <a:r>
              <a:rPr lang="en-CA" sz="2400" dirty="0" smtClean="0">
                <a:latin typeface="Arial" panose="020B0604020202020204" pitchFamily="34" charset="0"/>
                <a:cs typeface="Arial" panose="020B0604020202020204" pitchFamily="34" charset="0"/>
              </a:rPr>
              <a:t>determine the root causes of the event.  Training should include how to:</a:t>
            </a:r>
          </a:p>
          <a:p>
            <a:r>
              <a:rPr lang="en-CA" sz="2400" dirty="0" smtClean="0">
                <a:latin typeface="Arial" panose="020B0604020202020204" pitchFamily="34" charset="0"/>
                <a:cs typeface="Arial" panose="020B0604020202020204" pitchFamily="34" charset="0"/>
              </a:rPr>
              <a:t>Collect evidence</a:t>
            </a:r>
          </a:p>
          <a:p>
            <a:r>
              <a:rPr lang="en-CA" sz="2400" dirty="0" smtClean="0">
                <a:latin typeface="Arial" panose="020B0604020202020204" pitchFamily="34" charset="0"/>
                <a:cs typeface="Arial" panose="020B0604020202020204" pitchFamily="34" charset="0"/>
              </a:rPr>
              <a:t>Interview witnesses</a:t>
            </a:r>
          </a:p>
          <a:p>
            <a:r>
              <a:rPr lang="en-CA" sz="2400" dirty="0" smtClean="0">
                <a:latin typeface="Arial" panose="020B0604020202020204" pitchFamily="34" charset="0"/>
                <a:cs typeface="Arial" panose="020B0604020202020204" pitchFamily="34" charset="0"/>
              </a:rPr>
              <a:t>Analyze the facts</a:t>
            </a:r>
          </a:p>
          <a:p>
            <a:r>
              <a:rPr lang="en-CA" sz="2400" dirty="0" smtClean="0">
                <a:latin typeface="Arial" panose="020B0604020202020204" pitchFamily="34" charset="0"/>
                <a:cs typeface="Arial" panose="020B0604020202020204" pitchFamily="34" charset="0"/>
              </a:rPr>
              <a:t>Make recommendations</a:t>
            </a:r>
            <a:endParaRPr lang="en-CA" sz="2400" dirty="0">
              <a:latin typeface="Arial" panose="020B0604020202020204" pitchFamily="34" charset="0"/>
              <a:cs typeface="Arial" panose="020B0604020202020204" pitchFamily="34" charset="0"/>
            </a:endParaRPr>
          </a:p>
          <a:p>
            <a:endParaRPr lang="en-CA" dirty="0"/>
          </a:p>
          <a:p>
            <a:endParaRPr lang="en-CA" dirty="0"/>
          </a:p>
          <a:p>
            <a:endParaRPr lang="en-CA" dirty="0"/>
          </a:p>
          <a:p>
            <a:pPr marL="0" indent="0">
              <a:buNone/>
            </a:pPr>
            <a:endParaRPr lang="en-CA" dirty="0"/>
          </a:p>
          <a:p>
            <a:endParaRPr lang="en-CA" dirty="0" smtClean="0"/>
          </a:p>
          <a:p>
            <a:endParaRPr lang="en-CA" dirty="0"/>
          </a:p>
        </p:txBody>
      </p:sp>
      <p:sp>
        <p:nvSpPr>
          <p:cNvPr id="6" name="TextBox 5"/>
          <p:cNvSpPr txBox="1"/>
          <p:nvPr/>
        </p:nvSpPr>
        <p:spPr>
          <a:xfrm>
            <a:off x="7740352" y="6086043"/>
            <a:ext cx="1008112" cy="369332"/>
          </a:xfrm>
          <a:prstGeom prst="rect">
            <a:avLst/>
          </a:prstGeom>
          <a:noFill/>
        </p:spPr>
        <p:txBody>
          <a:bodyPr wrap="square" rtlCol="0">
            <a:spAutoFit/>
          </a:bodyPr>
          <a:lstStyle/>
          <a:p>
            <a:pPr algn="r"/>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96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Forms</a:t>
            </a:r>
          </a:p>
        </p:txBody>
      </p:sp>
      <p:sp>
        <p:nvSpPr>
          <p:cNvPr id="5" name="Content Placeholder 4"/>
          <p:cNvSpPr>
            <a:spLocks noGrp="1"/>
          </p:cNvSpPr>
          <p:nvPr>
            <p:ph idx="1"/>
          </p:nvPr>
        </p:nvSpPr>
        <p:spPr/>
        <p:txBody>
          <a:bodyPr>
            <a:normAutofit/>
          </a:bodyPr>
          <a:lstStyle/>
          <a:p>
            <a:r>
              <a:rPr lang="en-CA" sz="2400" dirty="0" smtClean="0">
                <a:latin typeface="Arial" panose="020B0604020202020204" pitchFamily="34" charset="0"/>
                <a:cs typeface="Arial" panose="020B0604020202020204" pitchFamily="34" charset="0"/>
              </a:rPr>
              <a:t>Provide order, consistency and completeness</a:t>
            </a:r>
          </a:p>
          <a:p>
            <a:r>
              <a:rPr lang="en-CA" sz="2400" dirty="0" smtClean="0">
                <a:latin typeface="Arial" panose="020B0604020202020204" pitchFamily="34" charset="0"/>
                <a:cs typeface="Arial" panose="020B0604020202020204" pitchFamily="34" charset="0"/>
              </a:rPr>
              <a:t>Part of a documented program/process</a:t>
            </a:r>
          </a:p>
          <a:p>
            <a:r>
              <a:rPr lang="en-CA" sz="2400" dirty="0" smtClean="0">
                <a:latin typeface="Arial" panose="020B0604020202020204" pitchFamily="34" charset="0"/>
                <a:cs typeface="Arial" panose="020B0604020202020204" pitchFamily="34" charset="0"/>
              </a:rPr>
              <a:t>Checklists ensure nothing is forgotten or overlooked</a:t>
            </a:r>
          </a:p>
          <a:p>
            <a:r>
              <a:rPr lang="en-CA" sz="2400" dirty="0" smtClean="0">
                <a:latin typeface="Arial" panose="020B0604020202020204" pitchFamily="34" charset="0"/>
                <a:cs typeface="Arial" panose="020B0604020202020204" pitchFamily="34" charset="0"/>
              </a:rPr>
              <a:t>Suggested forms are referenced in the workbook</a:t>
            </a:r>
          </a:p>
          <a:p>
            <a:r>
              <a:rPr lang="en-CA" sz="2400" dirty="0" smtClean="0">
                <a:latin typeface="Arial" panose="020B0604020202020204" pitchFamily="34" charset="0"/>
                <a:cs typeface="Arial" panose="020B0604020202020204" pitchFamily="34" charset="0"/>
              </a:rPr>
              <a:t>Separate reporting form for worker incidents and patient incidents</a:t>
            </a:r>
          </a:p>
          <a:p>
            <a:endParaRPr lang="en-CA" sz="2400" dirty="0">
              <a:latin typeface="Arial" panose="020B0604020202020204" pitchFamily="34" charset="0"/>
              <a:cs typeface="Arial" panose="020B0604020202020204" pitchFamily="34" charset="0"/>
            </a:endParaRPr>
          </a:p>
        </p:txBody>
      </p:sp>
      <p:sp>
        <p:nvSpPr>
          <p:cNvPr id="6" name="TextBox 5"/>
          <p:cNvSpPr txBox="1"/>
          <p:nvPr/>
        </p:nvSpPr>
        <p:spPr>
          <a:xfrm>
            <a:off x="7668344" y="6010602"/>
            <a:ext cx="1008112" cy="369332"/>
          </a:xfrm>
          <a:prstGeom prst="rect">
            <a:avLst/>
          </a:prstGeom>
          <a:noFill/>
        </p:spPr>
        <p:txBody>
          <a:bodyPr wrap="square" rtlCol="0">
            <a:spAutoFit/>
          </a:bodyPr>
          <a:lstStyle/>
          <a:p>
            <a:r>
              <a:rPr lang="en-CA" dirty="0" smtClean="0"/>
              <a:t>Page 5</a:t>
            </a:r>
            <a:endParaRPr lang="en-CA" dirty="0"/>
          </a:p>
        </p:txBody>
      </p:sp>
    </p:spTree>
    <p:extLst>
      <p:ext uri="{BB962C8B-B14F-4D97-AF65-F5344CB8AC3E}">
        <p14:creationId xmlns:p14="http://schemas.microsoft.com/office/powerpoint/2010/main" val="1461979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Investigation Kit</a:t>
            </a:r>
          </a:p>
        </p:txBody>
      </p:sp>
      <p:sp>
        <p:nvSpPr>
          <p:cNvPr id="5" name="Content Placeholder 4"/>
          <p:cNvSpPr>
            <a:spLocks noGrp="1"/>
          </p:cNvSpPr>
          <p:nvPr>
            <p:ph idx="1"/>
          </p:nvPr>
        </p:nvSpPr>
        <p:spPr/>
        <p:txBody>
          <a:bodyPr>
            <a:normAutofit lnSpcReduction="10000"/>
          </a:bodyPr>
          <a:lstStyle/>
          <a:p>
            <a:r>
              <a:rPr lang="en-CA" sz="2400" dirty="0">
                <a:latin typeface="Arial" panose="020B0604020202020204" pitchFamily="34" charset="0"/>
                <a:cs typeface="Arial" panose="020B0604020202020204" pitchFamily="34" charset="0"/>
              </a:rPr>
              <a:t>Appropriate forms and checklists</a:t>
            </a:r>
          </a:p>
          <a:p>
            <a:r>
              <a:rPr lang="en-CA" sz="2400" dirty="0">
                <a:latin typeface="Arial" panose="020B0604020202020204" pitchFamily="34" charset="0"/>
                <a:cs typeface="Arial" panose="020B0604020202020204" pitchFamily="34" charset="0"/>
              </a:rPr>
              <a:t>Floor plans, diagrams or maps of the workplace</a:t>
            </a:r>
          </a:p>
          <a:p>
            <a:r>
              <a:rPr lang="en-CA" sz="2400" dirty="0" smtClean="0">
                <a:latin typeface="Arial" panose="020B0604020202020204" pitchFamily="34" charset="0"/>
                <a:cs typeface="Arial" panose="020B0604020202020204" pitchFamily="34" charset="0"/>
              </a:rPr>
              <a:t>Camera</a:t>
            </a:r>
          </a:p>
          <a:p>
            <a:r>
              <a:rPr lang="en-CA" sz="2400" dirty="0" smtClean="0">
                <a:latin typeface="Arial" panose="020B0604020202020204" pitchFamily="34" charset="0"/>
                <a:cs typeface="Arial" panose="020B0604020202020204" pitchFamily="34" charset="0"/>
              </a:rPr>
              <a:t>Flashlight</a:t>
            </a:r>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Emergency phone numbers and other useful contacts</a:t>
            </a:r>
          </a:p>
          <a:p>
            <a:r>
              <a:rPr lang="en-CA" sz="2400" dirty="0">
                <a:latin typeface="Arial" panose="020B0604020202020204" pitchFamily="34" charset="0"/>
                <a:cs typeface="Arial" panose="020B0604020202020204" pitchFamily="34" charset="0"/>
              </a:rPr>
              <a:t>Tape measure</a:t>
            </a:r>
          </a:p>
          <a:p>
            <a:r>
              <a:rPr lang="en-CA" sz="2400" dirty="0">
                <a:latin typeface="Arial" panose="020B0604020202020204" pitchFamily="34" charset="0"/>
                <a:cs typeface="Arial" panose="020B0604020202020204" pitchFamily="34" charset="0"/>
              </a:rPr>
              <a:t>Required PPE for investigating</a:t>
            </a:r>
          </a:p>
          <a:p>
            <a:r>
              <a:rPr lang="en-CA" sz="2400" dirty="0">
                <a:latin typeface="Arial" panose="020B0604020202020204" pitchFamily="34" charset="0"/>
                <a:cs typeface="Arial" panose="020B0604020202020204" pitchFamily="34" charset="0"/>
              </a:rPr>
              <a:t>Pencils, pen, paper</a:t>
            </a:r>
          </a:p>
          <a:p>
            <a:pPr marL="0" indent="0">
              <a:buNone/>
            </a:pPr>
            <a:r>
              <a:rPr lang="en-CA" sz="3100" dirty="0">
                <a:latin typeface="Arial" panose="020B0604020202020204" pitchFamily="34" charset="0"/>
                <a:cs typeface="Arial" panose="020B0604020202020204" pitchFamily="34" charset="0"/>
              </a:rPr>
              <a:t> </a:t>
            </a:r>
          </a:p>
          <a:p>
            <a:pPr marL="0" indent="0">
              <a:buNone/>
            </a:pPr>
            <a:r>
              <a:rPr lang="en-CA" dirty="0" smtClean="0">
                <a:latin typeface="Arial" panose="020B0604020202020204" pitchFamily="34" charset="0"/>
                <a:cs typeface="Arial" panose="020B0604020202020204" pitchFamily="34" charset="0"/>
              </a:rPr>
              <a:t>* </a:t>
            </a:r>
            <a:r>
              <a:rPr lang="en-CA" sz="1800" dirty="0" smtClean="0">
                <a:latin typeface="Arial" panose="020B0604020202020204" pitchFamily="34" charset="0"/>
                <a:cs typeface="Arial" panose="020B0604020202020204" pitchFamily="34" charset="0"/>
              </a:rPr>
              <a:t>Contact OH&amp;S Department as required</a:t>
            </a:r>
            <a:endParaRPr lang="en-CA" sz="1800" dirty="0">
              <a:latin typeface="Arial" panose="020B0604020202020204" pitchFamily="34" charset="0"/>
              <a:cs typeface="Arial" panose="020B0604020202020204" pitchFamily="34" charset="0"/>
            </a:endParaRPr>
          </a:p>
        </p:txBody>
      </p:sp>
      <p:sp>
        <p:nvSpPr>
          <p:cNvPr id="6" name="TextBox 5"/>
          <p:cNvSpPr txBox="1"/>
          <p:nvPr/>
        </p:nvSpPr>
        <p:spPr>
          <a:xfrm>
            <a:off x="7740352" y="6086043"/>
            <a:ext cx="1008112" cy="369332"/>
          </a:xfrm>
          <a:prstGeom prst="rect">
            <a:avLst/>
          </a:prstGeom>
          <a:noFill/>
        </p:spPr>
        <p:txBody>
          <a:bodyPr wrap="square" rtlCol="0">
            <a:spAutoFit/>
          </a:bodyPr>
          <a:lstStyle/>
          <a:p>
            <a:pPr algn="r"/>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277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1143000"/>
          </a:xfrm>
        </p:spPr>
        <p:txBody>
          <a:bodyPr>
            <a:normAutofit fontScale="90000"/>
          </a:bodyPr>
          <a:lstStyle/>
          <a:p>
            <a:r>
              <a:rPr lang="en-CA" b="1" dirty="0">
                <a:latin typeface="Arial" panose="020B0604020202020204" pitchFamily="34" charset="0"/>
                <a:cs typeface="Arial" panose="020B0604020202020204" pitchFamily="34" charset="0"/>
              </a:rPr>
              <a:t>Regulatory </a:t>
            </a:r>
            <a:r>
              <a:rPr lang="en-CA" b="1" dirty="0" smtClean="0">
                <a:latin typeface="Arial" panose="020B0604020202020204" pitchFamily="34" charset="0"/>
                <a:cs typeface="Arial" panose="020B0604020202020204" pitchFamily="34" charset="0"/>
              </a:rPr>
              <a:t>Requirements</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Reporting, Investigating, Reviewing</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132856"/>
            <a:ext cx="3312368" cy="4374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8808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a:prstGeom prst="rect">
            <a:avLst/>
          </a:prstGeom>
        </p:spPr>
        <p:txBody>
          <a:bodyPr>
            <a:normAutofit/>
          </a:bodyPr>
          <a:lstStyle/>
          <a:p>
            <a:r>
              <a:rPr lang="en-CA" sz="4000" b="1" dirty="0" smtClean="0">
                <a:latin typeface="Arial" panose="020B0604020202020204" pitchFamily="34" charset="0"/>
                <a:cs typeface="Arial" panose="020B0604020202020204" pitchFamily="34" charset="0"/>
              </a:rPr>
              <a:t>OH&amp;S Summary</a:t>
            </a:r>
            <a:endParaRPr lang="en-CA" sz="40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4294967295"/>
          </p:nvPr>
        </p:nvSpPr>
        <p:spPr>
          <a:xfrm>
            <a:off x="539406" y="1579750"/>
            <a:ext cx="4038600" cy="4492625"/>
          </a:xfrm>
          <a:prstGeom prst="rect">
            <a:avLst/>
          </a:prstGeom>
        </p:spPr>
        <p:txBody>
          <a:bodyPr>
            <a:normAutofit/>
          </a:bodyPr>
          <a:lstStyle/>
          <a:p>
            <a:pPr marL="0" indent="0">
              <a:buNone/>
            </a:pPr>
            <a:r>
              <a:rPr lang="en-CA" sz="2400" dirty="0" smtClean="0">
                <a:latin typeface="Arial" panose="020B0604020202020204" pitchFamily="34" charset="0"/>
                <a:cs typeface="Arial" panose="020B0604020202020204" pitchFamily="34" charset="0"/>
              </a:rPr>
              <a:t>LRWS Reportable Incidents</a:t>
            </a:r>
          </a:p>
          <a:p>
            <a:endParaRPr lang="en-CA" sz="2400" dirty="0">
              <a:latin typeface="Arial" panose="020B0604020202020204" pitchFamily="34" charset="0"/>
              <a:cs typeface="Arial" panose="020B0604020202020204" pitchFamily="34" charset="0"/>
            </a:endParaRPr>
          </a:p>
          <a:p>
            <a:endParaRPr lang="en-CA" sz="2400" dirty="0" smtClean="0">
              <a:latin typeface="Arial" panose="020B0604020202020204" pitchFamily="34" charset="0"/>
              <a:cs typeface="Arial" panose="020B0604020202020204" pitchFamily="34" charset="0"/>
            </a:endParaRPr>
          </a:p>
          <a:p>
            <a:endParaRPr lang="en-CA" sz="2400" dirty="0" smtClean="0">
              <a:latin typeface="Arial" panose="020B0604020202020204" pitchFamily="34" charset="0"/>
              <a:cs typeface="Arial" panose="020B0604020202020204" pitchFamily="34" charset="0"/>
            </a:endParaRPr>
          </a:p>
          <a:p>
            <a:pPr marL="0" indent="0">
              <a:buNone/>
            </a:pPr>
            <a:r>
              <a:rPr lang="en-CA" sz="2400" dirty="0" smtClean="0">
                <a:latin typeface="Arial" panose="020B0604020202020204" pitchFamily="34" charset="0"/>
                <a:cs typeface="Arial" panose="020B0604020202020204" pitchFamily="34" charset="0"/>
              </a:rPr>
              <a:t>Investigation Required</a:t>
            </a:r>
            <a:endParaRPr lang="en-CA" sz="2400" dirty="0">
              <a:latin typeface="Arial" panose="020B0604020202020204" pitchFamily="34" charset="0"/>
              <a:cs typeface="Arial" panose="020B0604020202020204" pitchFamily="34" charset="0"/>
            </a:endParaRPr>
          </a:p>
        </p:txBody>
      </p:sp>
      <p:sp>
        <p:nvSpPr>
          <p:cNvPr id="6" name="Content Placeholder 5"/>
          <p:cNvSpPr>
            <a:spLocks noGrp="1"/>
          </p:cNvSpPr>
          <p:nvPr>
            <p:ph sz="half" idx="4294967295"/>
          </p:nvPr>
        </p:nvSpPr>
        <p:spPr>
          <a:xfrm>
            <a:off x="5105400" y="1600200"/>
            <a:ext cx="4038600" cy="4525963"/>
          </a:xfrm>
          <a:prstGeom prst="rect">
            <a:avLst/>
          </a:prstGeom>
        </p:spPr>
        <p:txBody>
          <a:bodyPr>
            <a:normAutofit/>
          </a:bodyPr>
          <a:lstStyle/>
          <a:p>
            <a:pPr marL="0" indent="0">
              <a:buNone/>
            </a:pPr>
            <a:r>
              <a:rPr lang="en-CA" sz="2400" dirty="0">
                <a:latin typeface="Arial" panose="020B0604020202020204" pitchFamily="34" charset="0"/>
                <a:cs typeface="Arial" panose="020B0604020202020204" pitchFamily="34" charset="0"/>
              </a:rPr>
              <a:t>Review </a:t>
            </a:r>
            <a:r>
              <a:rPr lang="en-CA" sz="2400" dirty="0" smtClean="0">
                <a:latin typeface="Arial" panose="020B0604020202020204" pitchFamily="34" charset="0"/>
                <a:cs typeface="Arial" panose="020B0604020202020204" pitchFamily="34" charset="0"/>
              </a:rPr>
              <a:t>Required</a:t>
            </a:r>
          </a:p>
          <a:p>
            <a:pPr marL="0" indent="0">
              <a:buNone/>
            </a:pPr>
            <a:endParaRPr lang="en-CA"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6" y="2204864"/>
            <a:ext cx="367240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22" y="3880964"/>
            <a:ext cx="3653562"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4864"/>
            <a:ext cx="3683868"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08304" y="5833589"/>
            <a:ext cx="1368152" cy="646331"/>
          </a:xfrm>
          <a:prstGeom prst="rect">
            <a:avLst/>
          </a:prstGeom>
          <a:noFill/>
        </p:spPr>
        <p:txBody>
          <a:bodyPr wrap="square" rtlCol="0">
            <a:spAutoFit/>
          </a:bodyPr>
          <a:lstStyle/>
          <a:p>
            <a:r>
              <a:rPr lang="en-CA" dirty="0" smtClean="0"/>
              <a:t>Page 6</a:t>
            </a:r>
          </a:p>
          <a:p>
            <a:r>
              <a:rPr lang="en-CA" dirty="0" smtClean="0"/>
              <a:t>Page 20 - 22</a:t>
            </a:r>
            <a:endParaRPr lang="en-CA" dirty="0"/>
          </a:p>
        </p:txBody>
      </p:sp>
      <p:sp>
        <p:nvSpPr>
          <p:cNvPr id="3" name="TextBox 2"/>
          <p:cNvSpPr txBox="1"/>
          <p:nvPr/>
        </p:nvSpPr>
        <p:spPr>
          <a:xfrm>
            <a:off x="455076" y="6126163"/>
            <a:ext cx="4650324" cy="369332"/>
          </a:xfrm>
          <a:prstGeom prst="rect">
            <a:avLst/>
          </a:prstGeom>
          <a:noFill/>
        </p:spPr>
        <p:txBody>
          <a:bodyPr wrap="square" rtlCol="0">
            <a:spAutoFit/>
          </a:bodyPr>
          <a:lstStyle/>
          <a:p>
            <a:r>
              <a:rPr lang="en-CA" dirty="0" smtClean="0"/>
              <a:t>LRWS = Labour Relations and Workplace Safety</a:t>
            </a:r>
            <a:endParaRPr lang="en-CA" dirty="0"/>
          </a:p>
        </p:txBody>
      </p:sp>
    </p:spTree>
    <p:extLst>
      <p:ext uri="{BB962C8B-B14F-4D97-AF65-F5344CB8AC3E}">
        <p14:creationId xmlns:p14="http://schemas.microsoft.com/office/powerpoint/2010/main" val="2380381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Workers and Patients</a:t>
            </a:r>
          </a:p>
        </p:txBody>
      </p:sp>
      <p:sp>
        <p:nvSpPr>
          <p:cNvPr id="5" name="Content Placeholder 4"/>
          <p:cNvSpPr>
            <a:spLocks noGrp="1"/>
          </p:cNvSpPr>
          <p:nvPr>
            <p:ph idx="1"/>
          </p:nvPr>
        </p:nvSpPr>
        <p:spPr/>
        <p:txBody>
          <a:bodyPr/>
          <a:lstStyle/>
          <a:p>
            <a:r>
              <a:rPr lang="en-CA" dirty="0" smtClean="0">
                <a:latin typeface="Arial" panose="020B0604020202020204" pitchFamily="34" charset="0"/>
                <a:cs typeface="Arial" panose="020B0604020202020204" pitchFamily="34" charset="0"/>
              </a:rPr>
              <a:t>Worker incidents</a:t>
            </a:r>
          </a:p>
          <a:p>
            <a:r>
              <a:rPr lang="en-CA" dirty="0" smtClean="0">
                <a:latin typeface="Arial" panose="020B0604020202020204" pitchFamily="34" charset="0"/>
                <a:cs typeface="Arial" panose="020B0604020202020204" pitchFamily="34" charset="0"/>
              </a:rPr>
              <a:t>Patient/Client/Resident incidents</a:t>
            </a:r>
          </a:p>
          <a:p>
            <a:r>
              <a:rPr lang="en-CA" dirty="0" smtClean="0">
                <a:latin typeface="Arial" panose="020B0604020202020204" pitchFamily="34" charset="0"/>
                <a:cs typeface="Arial" panose="020B0604020202020204" pitchFamily="34" charset="0"/>
              </a:rPr>
              <a:t>Both have </a:t>
            </a:r>
            <a:r>
              <a:rPr lang="en-CA" dirty="0">
                <a:latin typeface="Arial" panose="020B0604020202020204" pitchFamily="34" charset="0"/>
                <a:cs typeface="Arial" panose="020B0604020202020204" pitchFamily="34" charset="0"/>
              </a:rPr>
              <a:t>legislation, rules, forms and </a:t>
            </a:r>
            <a:r>
              <a:rPr lang="en-CA" dirty="0" smtClean="0">
                <a:latin typeface="Arial" panose="020B0604020202020204" pitchFamily="34" charset="0"/>
                <a:cs typeface="Arial" panose="020B0604020202020204" pitchFamily="34" charset="0"/>
              </a:rPr>
              <a:t>paperwork</a:t>
            </a:r>
          </a:p>
          <a:p>
            <a:r>
              <a:rPr lang="en-CA" dirty="0" smtClean="0">
                <a:latin typeface="Arial" panose="020B0604020202020204" pitchFamily="34" charset="0"/>
                <a:cs typeface="Arial" panose="020B0604020202020204" pitchFamily="34" charset="0"/>
              </a:rPr>
              <a:t>Same goal</a:t>
            </a:r>
          </a:p>
          <a:p>
            <a:r>
              <a:rPr lang="en-CA" dirty="0" smtClean="0">
                <a:latin typeface="Arial" panose="020B0604020202020204" pitchFamily="34" charset="0"/>
                <a:cs typeface="Arial" panose="020B0604020202020204" pitchFamily="34" charset="0"/>
              </a:rPr>
              <a:t>Same investigative steps</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909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CA" sz="4000" b="1" dirty="0" smtClean="0">
                <a:latin typeface="Arial" panose="020B0604020202020204" pitchFamily="34" charset="0"/>
                <a:cs typeface="Arial" panose="020B0604020202020204" pitchFamily="34" charset="0"/>
              </a:rPr>
              <a:t>Incident Scenario</a:t>
            </a:r>
            <a:endParaRPr lang="en-CA" sz="4000" b="1" dirty="0">
              <a:latin typeface="Arial" panose="020B0604020202020204" pitchFamily="34" charset="0"/>
              <a:cs typeface="Arial" panose="020B0604020202020204" pitchFamily="34" charset="0"/>
            </a:endParaRPr>
          </a:p>
        </p:txBody>
      </p:sp>
      <p:pic>
        <p:nvPicPr>
          <p:cNvPr id="6" name="Picture 2" descr="http://www.greening-law.com/design/images/i-slipfall.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81375" y="2401094"/>
            <a:ext cx="2381250" cy="29241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35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lvl="0" algn="l"/>
            <a:r>
              <a:rPr lang="en-CA" sz="2700" b="1" dirty="0" smtClean="0">
                <a:latin typeface="Arial" panose="020B0604020202020204" pitchFamily="34" charset="0"/>
                <a:cs typeface="Arial" panose="020B0604020202020204" pitchFamily="34" charset="0"/>
              </a:rPr>
              <a:t/>
            </a:r>
            <a:br>
              <a:rPr lang="en-CA" sz="2700" b="1" dirty="0" smtClean="0">
                <a:latin typeface="Arial" panose="020B0604020202020204" pitchFamily="34" charset="0"/>
                <a:cs typeface="Arial" panose="020B0604020202020204" pitchFamily="34" charset="0"/>
              </a:rPr>
            </a:br>
            <a:r>
              <a:rPr lang="en-CA" sz="2700" b="1" dirty="0">
                <a:latin typeface="Arial" panose="020B0604020202020204" pitchFamily="34" charset="0"/>
                <a:cs typeface="Arial" panose="020B0604020202020204" pitchFamily="34" charset="0"/>
              </a:rPr>
              <a:t/>
            </a:r>
            <a:br>
              <a:rPr lang="en-CA" sz="2700" b="1" dirty="0">
                <a:latin typeface="Arial" panose="020B0604020202020204" pitchFamily="34" charset="0"/>
                <a:cs typeface="Arial" panose="020B0604020202020204" pitchFamily="34" charset="0"/>
              </a:rPr>
            </a:br>
            <a:r>
              <a:rPr lang="en-CA" sz="2700" b="1" dirty="0" smtClean="0">
                <a:latin typeface="Arial" panose="020B0604020202020204" pitchFamily="34" charset="0"/>
                <a:cs typeface="Arial" panose="020B0604020202020204" pitchFamily="34" charset="0"/>
              </a:rPr>
              <a:t/>
            </a:r>
            <a:br>
              <a:rPr lang="en-CA" sz="2700" b="1" dirty="0" smtClean="0">
                <a:latin typeface="Arial" panose="020B0604020202020204" pitchFamily="34" charset="0"/>
                <a:cs typeface="Arial" panose="020B0604020202020204" pitchFamily="34" charset="0"/>
              </a:rPr>
            </a:br>
            <a:r>
              <a:rPr lang="en-CA" sz="2700" b="1" dirty="0">
                <a:latin typeface="Arial" panose="020B0604020202020204" pitchFamily="34" charset="0"/>
                <a:cs typeface="Arial" panose="020B0604020202020204" pitchFamily="34" charset="0"/>
              </a:rPr>
              <a:t/>
            </a:r>
            <a:br>
              <a:rPr lang="en-CA" sz="2700"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D</a:t>
            </a:r>
            <a:r>
              <a:rPr lang="en-CA" b="1" dirty="0" smtClean="0">
                <a:latin typeface="Arial" panose="020B0604020202020204" pitchFamily="34" charset="0"/>
                <a:cs typeface="Arial" panose="020B0604020202020204" pitchFamily="34" charset="0"/>
              </a:rPr>
              <a:t>etermine the legislated requirements for </a:t>
            </a:r>
            <a:r>
              <a:rPr lang="en-CA" b="1" dirty="0">
                <a:latin typeface="Arial" panose="020B0604020202020204" pitchFamily="34" charset="0"/>
                <a:cs typeface="Arial" panose="020B0604020202020204" pitchFamily="34" charset="0"/>
              </a:rPr>
              <a:t>the Incident </a:t>
            </a:r>
            <a:r>
              <a:rPr lang="en-CA" b="1" dirty="0" smtClean="0">
                <a:latin typeface="Arial" panose="020B0604020202020204" pitchFamily="34" charset="0"/>
                <a:cs typeface="Arial" panose="020B0604020202020204" pitchFamily="34" charset="0"/>
              </a:rPr>
              <a:t>Scenario</a:t>
            </a:r>
            <a:r>
              <a:rPr lang="en-CA" sz="4900" b="1" dirty="0">
                <a:latin typeface="Arial" panose="020B0604020202020204" pitchFamily="34" charset="0"/>
                <a:cs typeface="Arial" panose="020B0604020202020204" pitchFamily="34" charset="0"/>
              </a:rPr>
              <a:t/>
            </a:r>
            <a:br>
              <a:rPr lang="en-CA" sz="4900" b="1" dirty="0">
                <a:latin typeface="Arial" panose="020B0604020202020204" pitchFamily="34" charset="0"/>
                <a:cs typeface="Arial" panose="020B0604020202020204" pitchFamily="34" charset="0"/>
              </a:rPr>
            </a:br>
            <a:r>
              <a:rPr lang="en-CA" dirty="0"/>
              <a:t> </a:t>
            </a:r>
            <a:br>
              <a:rPr lang="en-CA" dirty="0"/>
            </a:br>
            <a:r>
              <a:rPr lang="en-CA" dirty="0"/>
              <a:t> </a:t>
            </a:r>
            <a:br>
              <a:rPr lang="en-CA" dirty="0"/>
            </a:br>
            <a:endParaRPr lang="en-CA" dirty="0"/>
          </a:p>
        </p:txBody>
      </p:sp>
      <p:sp>
        <p:nvSpPr>
          <p:cNvPr id="2" name="Subtitle 1"/>
          <p:cNvSpPr>
            <a:spLocks noGrp="1"/>
          </p:cNvSpPr>
          <p:nvPr>
            <p:ph type="subTitle" idx="1"/>
          </p:nvPr>
        </p:nvSpPr>
        <p:spPr/>
        <p:txBody>
          <a:bodyPr>
            <a:normAutofit fontScale="92500"/>
          </a:bodyPr>
          <a:lstStyle/>
          <a:p>
            <a:r>
              <a:rPr lang="en-CA" b="1" dirty="0" smtClean="0">
                <a:solidFill>
                  <a:schemeClr val="tx1"/>
                </a:solidFill>
                <a:latin typeface="Arial" panose="020B0604020202020204" pitchFamily="34" charset="0"/>
                <a:cs typeface="Arial" panose="020B0604020202020204" pitchFamily="34" charset="0"/>
              </a:rPr>
              <a:t>In </a:t>
            </a:r>
            <a:r>
              <a:rPr lang="en-CA" b="1" dirty="0">
                <a:solidFill>
                  <a:schemeClr val="tx1"/>
                </a:solidFill>
                <a:latin typeface="Arial" panose="020B0604020202020204" pitchFamily="34" charset="0"/>
                <a:cs typeface="Arial" panose="020B0604020202020204" pitchFamily="34" charset="0"/>
              </a:rPr>
              <a:t>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23 </a:t>
            </a:r>
            <a:r>
              <a:rPr lang="en-CA" b="1" dirty="0">
                <a:solidFill>
                  <a:schemeClr val="tx1"/>
                </a:solidFill>
                <a:latin typeface="Arial" panose="020B0604020202020204" pitchFamily="34" charset="0"/>
                <a:cs typeface="Arial" panose="020B0604020202020204" pitchFamily="34" charset="0"/>
              </a:rPr>
              <a:t>and answer the </a:t>
            </a:r>
            <a:r>
              <a:rPr lang="en-CA" b="1" dirty="0" smtClean="0">
                <a:solidFill>
                  <a:schemeClr val="tx1"/>
                </a:solidFill>
                <a:latin typeface="Arial" panose="020B0604020202020204" pitchFamily="34" charset="0"/>
                <a:cs typeface="Arial" panose="020B0604020202020204" pitchFamily="34" charset="0"/>
              </a:rPr>
              <a:t>OH&amp;S Legislated Requirements questions</a:t>
            </a:r>
            <a:endParaRPr lang="en-CA" b="1" dirty="0">
              <a:solidFill>
                <a:schemeClr val="tx1"/>
              </a:solidFill>
              <a:latin typeface="Arial" panose="020B0604020202020204" pitchFamily="34" charset="0"/>
              <a:cs typeface="Arial" panose="020B0604020202020204" pitchFamily="34" charset="0"/>
            </a:endParaRPr>
          </a:p>
          <a:p>
            <a:endParaRPr lang="en-CA" b="1" dirty="0">
              <a:solidFill>
                <a:srgbClr val="FF0000"/>
              </a:solidFill>
              <a:latin typeface="Arial" panose="020B0604020202020204" pitchFamily="34" charset="0"/>
              <a:cs typeface="Arial" panose="020B0604020202020204" pitchFamily="34" charset="0"/>
            </a:endParaRPr>
          </a:p>
        </p:txBody>
      </p:sp>
      <p:pic>
        <p:nvPicPr>
          <p:cNvPr id="9"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36107"/>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34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a:latin typeface="Arial" pitchFamily="34" charset="0"/>
                <a:cs typeface="Arial" pitchFamily="34" charset="0"/>
              </a:rPr>
              <a:t>Investigation Techniques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3654670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Domino Theory</a:t>
            </a:r>
          </a:p>
        </p:txBody>
      </p:sp>
      <p:sp>
        <p:nvSpPr>
          <p:cNvPr id="6" name="Content Placeholder 5"/>
          <p:cNvSpPr>
            <a:spLocks noGrp="1"/>
          </p:cNvSpPr>
          <p:nvPr>
            <p:ph sz="half" idx="1"/>
          </p:nvPr>
        </p:nvSpPr>
        <p:spPr>
          <a:xfrm>
            <a:off x="457200" y="1600200"/>
            <a:ext cx="4690864" cy="4525963"/>
          </a:xfrm>
        </p:spPr>
        <p:txBody>
          <a:bodyPr>
            <a:normAutofit/>
          </a:bodyPr>
          <a:lstStyle/>
          <a:p>
            <a:pPr marL="0" indent="0">
              <a:buNone/>
            </a:pPr>
            <a:r>
              <a:rPr lang="en-CA" sz="2400" dirty="0" smtClean="0">
                <a:latin typeface="Arial" panose="020B0604020202020204" pitchFamily="34" charset="0"/>
                <a:cs typeface="Arial" panose="020B0604020202020204" pitchFamily="34" charset="0"/>
              </a:rPr>
              <a:t>"</a:t>
            </a:r>
            <a:r>
              <a:rPr lang="en-CA" sz="2400" dirty="0">
                <a:latin typeface="Arial" panose="020B0604020202020204" pitchFamily="34" charset="0"/>
                <a:cs typeface="Arial" panose="020B0604020202020204" pitchFamily="34" charset="0"/>
              </a:rPr>
              <a:t>The occurrence of an injury invariably results from a completed sequence of factors, </a:t>
            </a: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last one of these being the accident itself. The accident in turn is invariably caused or permitted directly by the unsafe act of a person and/or a mechanical or </a:t>
            </a:r>
            <a:r>
              <a:rPr lang="en-CA" sz="2400" dirty="0" smtClean="0">
                <a:latin typeface="Arial" panose="020B0604020202020204" pitchFamily="34" charset="0"/>
                <a:cs typeface="Arial" panose="020B0604020202020204" pitchFamily="34" charset="0"/>
              </a:rPr>
              <a:t>physical </a:t>
            </a:r>
            <a:r>
              <a:rPr lang="en-CA" sz="2400" dirty="0">
                <a:latin typeface="Arial" panose="020B0604020202020204" pitchFamily="34" charset="0"/>
                <a:cs typeface="Arial" panose="020B0604020202020204" pitchFamily="34" charset="0"/>
              </a:rPr>
              <a:t>hazard</a:t>
            </a:r>
            <a:r>
              <a:rPr lang="en-CA" sz="2400" dirty="0" smtClean="0">
                <a:latin typeface="Arial" panose="020B0604020202020204" pitchFamily="34" charset="0"/>
                <a:cs typeface="Arial" panose="020B0604020202020204" pitchFamily="34" charset="0"/>
              </a:rPr>
              <a:t>.“</a:t>
            </a:r>
          </a:p>
          <a:p>
            <a:pPr marL="0" indent="0">
              <a:buNone/>
            </a:pPr>
            <a:r>
              <a:rPr lang="en-CA" sz="2400" dirty="0" smtClean="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marL="0" indent="0">
              <a:buNone/>
            </a:pPr>
            <a:r>
              <a:rPr lang="en-CA" sz="2000" i="1" dirty="0">
                <a:latin typeface="Arial" panose="020B0604020202020204" pitchFamily="34" charset="0"/>
                <a:cs typeface="Arial" panose="020B0604020202020204" pitchFamily="34" charset="0"/>
              </a:rPr>
              <a:t>(W.H. Heinrich, Industrial Accident </a:t>
            </a:r>
            <a:r>
              <a:rPr lang="en-CA" sz="2000" i="1" dirty="0" smtClean="0">
                <a:latin typeface="Arial" panose="020B0604020202020204" pitchFamily="34" charset="0"/>
                <a:cs typeface="Arial" panose="020B0604020202020204" pitchFamily="34" charset="0"/>
              </a:rPr>
              <a:t>Prevention, </a:t>
            </a:r>
            <a:r>
              <a:rPr lang="en-CA" sz="2000" i="1" dirty="0">
                <a:latin typeface="Arial" panose="020B0604020202020204" pitchFamily="34" charset="0"/>
                <a:cs typeface="Arial" panose="020B0604020202020204" pitchFamily="34" charset="0"/>
              </a:rPr>
              <a:t>1931) </a:t>
            </a:r>
          </a:p>
          <a:p>
            <a:endParaRPr lang="en-CA" dirty="0"/>
          </a:p>
        </p:txBody>
      </p:sp>
      <p:pic>
        <p:nvPicPr>
          <p:cNvPr id="4098" name="Picture 2" descr="http://ipassetgroup.com/wp-content/uploads/2011/12/MP900431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772816"/>
            <a:ext cx="3303410" cy="417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latin typeface="Arial" pitchFamily="34" charset="0"/>
                <a:cs typeface="Arial" pitchFamily="34" charset="0"/>
              </a:rPr>
              <a:t>Degree of Investigation</a:t>
            </a:r>
            <a:endParaRPr lang="en-CA" b="1" dirty="0">
              <a:latin typeface="Arial" pitchFamily="34" charset="0"/>
              <a:cs typeface="Arial" pitchFamily="34" charset="0"/>
            </a:endParaRPr>
          </a:p>
        </p:txBody>
      </p:sp>
      <p:sp>
        <p:nvSpPr>
          <p:cNvPr id="5" name="Content Placeholder 4"/>
          <p:cNvSpPr>
            <a:spLocks noGrp="1"/>
          </p:cNvSpPr>
          <p:nvPr>
            <p:ph idx="1"/>
          </p:nvPr>
        </p:nvSpPr>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Depends on:</a:t>
            </a:r>
            <a:endParaRPr lang="en-CA"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Internal workplace policies </a:t>
            </a:r>
          </a:p>
          <a:p>
            <a:pPr lvl="1"/>
            <a:r>
              <a:rPr lang="en-US" dirty="0">
                <a:latin typeface="Arial" panose="020B0604020202020204" pitchFamily="34" charset="0"/>
                <a:cs typeface="Arial" panose="020B0604020202020204" pitchFamily="34" charset="0"/>
              </a:rPr>
              <a:t>An Occupational Health Officer may also request further investigation </a:t>
            </a:r>
          </a:p>
          <a:p>
            <a:pPr marL="0" lvl="0" indent="0">
              <a:buNone/>
            </a:pPr>
            <a:r>
              <a:rPr lang="en-US" dirty="0" smtClean="0">
                <a:latin typeface="Arial" panose="020B0604020202020204" pitchFamily="34" charset="0"/>
                <a:cs typeface="Arial" panose="020B0604020202020204" pitchFamily="34" charset="0"/>
              </a:rPr>
              <a:t>Risk </a:t>
            </a:r>
            <a:r>
              <a:rPr lang="en-US" dirty="0">
                <a:latin typeface="Arial" panose="020B0604020202020204" pitchFamily="34" charset="0"/>
                <a:cs typeface="Arial" panose="020B0604020202020204" pitchFamily="34" charset="0"/>
              </a:rPr>
              <a:t>analysis:</a:t>
            </a:r>
            <a:endParaRPr lang="en-CA"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How many workers could be affected by a repeat similar occurrence? </a:t>
            </a:r>
            <a:endParaRPr lang="en-CA"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Is this incident part of a trend? </a:t>
            </a:r>
            <a:endParaRPr lang="en-CA"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isk to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organization</a:t>
            </a:r>
            <a:endParaRPr lang="en-CA" sz="2400" dirty="0">
              <a:latin typeface="Arial" panose="020B0604020202020204" pitchFamily="34" charset="0"/>
              <a:cs typeface="Arial" panose="020B0604020202020204" pitchFamily="34" charset="0"/>
            </a:endParaRPr>
          </a:p>
        </p:txBody>
      </p:sp>
      <p:sp>
        <p:nvSpPr>
          <p:cNvPr id="2" name="Rectangle 1"/>
          <p:cNvSpPr/>
          <p:nvPr/>
        </p:nvSpPr>
        <p:spPr>
          <a:xfrm>
            <a:off x="7740352" y="6021288"/>
            <a:ext cx="801373" cy="369332"/>
          </a:xfrm>
          <a:prstGeom prst="rect">
            <a:avLst/>
          </a:prstGeom>
        </p:spPr>
        <p:txBody>
          <a:bodyPr wrap="none">
            <a:spAutoFit/>
          </a:bodyPr>
          <a:lstStyle/>
          <a:p>
            <a:r>
              <a:rPr lang="en-CA" dirty="0"/>
              <a:t>Page </a:t>
            </a:r>
            <a:r>
              <a:rPr lang="en-CA" dirty="0" smtClean="0"/>
              <a:t>7</a:t>
            </a:r>
            <a:endParaRPr lang="en-CA" dirty="0"/>
          </a:p>
        </p:txBody>
      </p:sp>
    </p:spTree>
    <p:extLst>
      <p:ext uri="{BB962C8B-B14F-4D97-AF65-F5344CB8AC3E}">
        <p14:creationId xmlns:p14="http://schemas.microsoft.com/office/powerpoint/2010/main" val="776354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92696"/>
            <a:ext cx="8229600" cy="1143000"/>
          </a:xfrm>
        </p:spPr>
        <p:txBody>
          <a:bodyPr>
            <a:noAutofit/>
          </a:bodyPr>
          <a:lstStyle/>
          <a:p>
            <a:r>
              <a:rPr lang="en-US" altLang="en-US" b="1" dirty="0">
                <a:latin typeface="Arial" pitchFamily="34" charset="0"/>
                <a:cs typeface="Arial" pitchFamily="34" charset="0"/>
              </a:rPr>
              <a:t>Principles for Investigation Success</a:t>
            </a:r>
            <a:endParaRPr lang="en-CA" b="1" dirty="0">
              <a:latin typeface="Arial" pitchFamily="34" charset="0"/>
              <a:cs typeface="Arial" pitchFamily="34" charset="0"/>
            </a:endParaRPr>
          </a:p>
        </p:txBody>
      </p:sp>
      <p:sp>
        <p:nvSpPr>
          <p:cNvPr id="5" name="Content Placeholder 4"/>
          <p:cNvSpPr>
            <a:spLocks noGrp="1"/>
          </p:cNvSpPr>
          <p:nvPr>
            <p:ph idx="1"/>
          </p:nvPr>
        </p:nvSpPr>
        <p:spPr>
          <a:xfrm>
            <a:off x="492202" y="2060848"/>
            <a:ext cx="8229600" cy="4525963"/>
          </a:xfrm>
        </p:spPr>
        <p:txBody>
          <a:bodyPr>
            <a:normAutofit/>
          </a:bodyPr>
          <a:lstStyle/>
          <a:p>
            <a:pPr marL="0" indent="0">
              <a:buNone/>
            </a:pPr>
            <a:r>
              <a:rPr lang="en-CA" sz="2800" dirty="0" smtClean="0">
                <a:latin typeface="Arial" panose="020B0604020202020204" pitchFamily="34" charset="0"/>
                <a:cs typeface="Arial" panose="020B0604020202020204" pitchFamily="34" charset="0"/>
              </a:rPr>
              <a:t>Remember:</a:t>
            </a:r>
          </a:p>
          <a:p>
            <a:pPr marL="171450" indent="-171450"/>
            <a:r>
              <a:rPr lang="en-CA" sz="2800" dirty="0" smtClean="0">
                <a:latin typeface="Arial" panose="020B0604020202020204" pitchFamily="34" charset="0"/>
                <a:cs typeface="Arial" panose="020B0604020202020204" pitchFamily="34" charset="0"/>
              </a:rPr>
              <a:t>Incidents don’t </a:t>
            </a:r>
            <a:r>
              <a:rPr lang="en-CA" sz="2800" dirty="0">
                <a:latin typeface="Arial" panose="020B0604020202020204" pitchFamily="34" charset="0"/>
                <a:cs typeface="Arial" panose="020B0604020202020204" pitchFamily="34" charset="0"/>
              </a:rPr>
              <a:t>just </a:t>
            </a:r>
            <a:r>
              <a:rPr lang="en-CA" sz="2800" dirty="0" smtClean="0">
                <a:latin typeface="Arial" panose="020B0604020202020204" pitchFamily="34" charset="0"/>
                <a:cs typeface="Arial" panose="020B0604020202020204" pitchFamily="34" charset="0"/>
              </a:rPr>
              <a:t>happen, </a:t>
            </a:r>
            <a:r>
              <a:rPr lang="en-CA" sz="2800" dirty="0">
                <a:latin typeface="Arial" panose="020B0604020202020204" pitchFamily="34" charset="0"/>
                <a:cs typeface="Arial" panose="020B0604020202020204" pitchFamily="34" charset="0"/>
              </a:rPr>
              <a:t>t</a:t>
            </a:r>
            <a:r>
              <a:rPr lang="en-CA" sz="2800" dirty="0" smtClean="0">
                <a:latin typeface="Arial" panose="020B0604020202020204" pitchFamily="34" charset="0"/>
                <a:cs typeface="Arial" panose="020B0604020202020204" pitchFamily="34" charset="0"/>
              </a:rPr>
              <a:t>hey </a:t>
            </a:r>
            <a:r>
              <a:rPr lang="en-CA" sz="2800" dirty="0">
                <a:latin typeface="Arial" panose="020B0604020202020204" pitchFamily="34" charset="0"/>
                <a:cs typeface="Arial" panose="020B0604020202020204" pitchFamily="34" charset="0"/>
              </a:rPr>
              <a:t>are </a:t>
            </a:r>
            <a:r>
              <a:rPr lang="en-CA" sz="2800" dirty="0" smtClean="0">
                <a:latin typeface="Arial" panose="020B0604020202020204" pitchFamily="34" charset="0"/>
                <a:cs typeface="Arial" panose="020B0604020202020204" pitchFamily="34" charset="0"/>
              </a:rPr>
              <a:t>caused</a:t>
            </a:r>
            <a:endParaRPr lang="en-CA" sz="2800" dirty="0">
              <a:latin typeface="Arial" panose="020B0604020202020204" pitchFamily="34" charset="0"/>
              <a:cs typeface="Arial" panose="020B0604020202020204" pitchFamily="34" charset="0"/>
            </a:endParaRPr>
          </a:p>
          <a:p>
            <a:pPr marL="171450" indent="-171450"/>
            <a:r>
              <a:rPr lang="en-CA" sz="2800" dirty="0">
                <a:latin typeface="Arial" panose="020B0604020202020204" pitchFamily="34" charset="0"/>
                <a:cs typeface="Arial" panose="020B0604020202020204" pitchFamily="34" charset="0"/>
              </a:rPr>
              <a:t>Incidents can be prevented if causes are eliminated </a:t>
            </a:r>
          </a:p>
          <a:p>
            <a:pPr marL="171450" indent="-171450"/>
            <a:r>
              <a:rPr lang="en-CA" sz="2800" dirty="0">
                <a:latin typeface="Arial" panose="020B0604020202020204" pitchFamily="34" charset="0"/>
                <a:cs typeface="Arial" panose="020B0604020202020204" pitchFamily="34" charset="0"/>
              </a:rPr>
              <a:t>Causes can be eliminated if all incidents are investigated properly</a:t>
            </a:r>
          </a:p>
          <a:p>
            <a:pPr marL="171450" indent="-171450"/>
            <a:r>
              <a:rPr lang="en-CA" sz="2800" dirty="0">
                <a:latin typeface="Arial" panose="020B0604020202020204" pitchFamily="34" charset="0"/>
                <a:cs typeface="Arial" panose="020B0604020202020204" pitchFamily="34" charset="0"/>
              </a:rPr>
              <a:t>Unless the causes are eliminated, the same situation will reoccur</a:t>
            </a:r>
          </a:p>
          <a:p>
            <a:pPr marL="0" indent="0">
              <a:buNone/>
            </a:pPr>
            <a:endParaRPr lang="en-US" altLang="en-US" sz="2800" dirty="0" smtClean="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315343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20272" y="6488668"/>
            <a:ext cx="1449445" cy="369332"/>
          </a:xfrm>
          <a:prstGeom prst="rect">
            <a:avLst/>
          </a:prstGeom>
        </p:spPr>
        <p:txBody>
          <a:bodyPr wrap="square">
            <a:spAutoFit/>
          </a:bodyPr>
          <a:lstStyle/>
          <a:p>
            <a:r>
              <a:rPr lang="en-CA" dirty="0" smtClean="0"/>
              <a:t>After Page 29</a:t>
            </a:r>
            <a:endParaRPr lang="en-CA" dirty="0"/>
          </a:p>
        </p:txBody>
      </p:sp>
    </p:spTree>
    <p:extLst>
      <p:ext uri="{BB962C8B-B14F-4D97-AF65-F5344CB8AC3E}">
        <p14:creationId xmlns:p14="http://schemas.microsoft.com/office/powerpoint/2010/main" val="2374583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b="1" dirty="0">
                <a:latin typeface="Arial" pitchFamily="34" charset="0"/>
                <a:cs typeface="Arial" pitchFamily="34" charset="0"/>
              </a:rPr>
              <a:t>Incident Causes</a:t>
            </a:r>
          </a:p>
        </p:txBody>
      </p:sp>
      <p:grpSp>
        <p:nvGrpSpPr>
          <p:cNvPr id="10" name="Group 9"/>
          <p:cNvGrpSpPr/>
          <p:nvPr/>
        </p:nvGrpSpPr>
        <p:grpSpPr>
          <a:xfrm>
            <a:off x="2009775" y="1263650"/>
            <a:ext cx="5124450" cy="5064126"/>
            <a:chOff x="0" y="0"/>
            <a:chExt cx="5124450" cy="5064981"/>
          </a:xfrm>
        </p:grpSpPr>
        <p:pic>
          <p:nvPicPr>
            <p:cNvPr id="11" name="Content Placeholder 3"/>
            <p:cNvPicPr>
              <a:picLocks noGrp="1"/>
            </p:cNvPicPr>
            <p:nvPr/>
          </p:nvPicPr>
          <p:blipFill>
            <a:blip r:embed="rId3">
              <a:extLst>
                <a:ext uri="{28A0092B-C50C-407E-A947-70E740481C1C}">
                  <a14:useLocalDpi xmlns:a14="http://schemas.microsoft.com/office/drawing/2010/main" val="0"/>
                </a:ext>
              </a:extLst>
            </a:blip>
            <a:stretch>
              <a:fillRect/>
            </a:stretch>
          </p:blipFill>
          <p:spPr>
            <a:xfrm>
              <a:off x="0" y="0"/>
              <a:ext cx="5124450" cy="46418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311" y="3562185"/>
              <a:ext cx="937508" cy="1502796"/>
            </a:xfrm>
            <a:prstGeom prst="rect">
              <a:avLst/>
            </a:prstGeom>
          </p:spPr>
        </p:pic>
      </p:grpSp>
      <p:sp>
        <p:nvSpPr>
          <p:cNvPr id="7" name="Rectangle 6"/>
          <p:cNvSpPr/>
          <p:nvPr/>
        </p:nvSpPr>
        <p:spPr>
          <a:xfrm>
            <a:off x="7812360" y="6021288"/>
            <a:ext cx="801373" cy="369332"/>
          </a:xfrm>
          <a:prstGeom prst="rect">
            <a:avLst/>
          </a:prstGeom>
        </p:spPr>
        <p:txBody>
          <a:bodyPr wrap="none">
            <a:spAutoFit/>
          </a:bodyPr>
          <a:lstStyle/>
          <a:p>
            <a:r>
              <a:rPr lang="en-CA" dirty="0"/>
              <a:t>Page 7</a:t>
            </a:r>
          </a:p>
        </p:txBody>
      </p:sp>
    </p:spTree>
    <p:extLst>
      <p:ext uri="{BB962C8B-B14F-4D97-AF65-F5344CB8AC3E}">
        <p14:creationId xmlns:p14="http://schemas.microsoft.com/office/powerpoint/2010/main" val="2478713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b="1" dirty="0" smtClean="0">
                <a:latin typeface="Arial" panose="020B0604020202020204" pitchFamily="34" charset="0"/>
                <a:cs typeface="Arial" panose="020B0604020202020204" pitchFamily="34" charset="0"/>
              </a:rPr>
              <a:t>When an Incident Occurs…</a:t>
            </a:r>
            <a:endParaRPr lang="en-CA" sz="3600" b="1" dirty="0">
              <a:latin typeface="Arial" panose="020B0604020202020204" pitchFamily="34" charset="0"/>
              <a:cs typeface="Arial" panose="020B0604020202020204" pitchFamily="34" charset="0"/>
            </a:endParaRPr>
          </a:p>
        </p:txBody>
      </p:sp>
      <p:pic>
        <p:nvPicPr>
          <p:cNvPr id="3074" name="Picture 2" descr="http://www.greening-law.com/design/images/i-slipf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484784"/>
            <a:ext cx="3533378" cy="433899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737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a:latin typeface="Arial" pitchFamily="34" charset="0"/>
                <a:cs typeface="Arial" pitchFamily="34" charset="0"/>
              </a:rPr>
              <a:t>First Things First</a:t>
            </a:r>
          </a:p>
        </p:txBody>
      </p:sp>
      <p:sp>
        <p:nvSpPr>
          <p:cNvPr id="5" name="Content Placeholder 4"/>
          <p:cNvSpPr>
            <a:spLocks noGrp="1"/>
          </p:cNvSpPr>
          <p:nvPr>
            <p:ph idx="1"/>
          </p:nvPr>
        </p:nvSpPr>
        <p:spPr>
          <a:solidFill>
            <a:schemeClr val="bg1"/>
          </a:solidFill>
        </p:spPr>
        <p:txBody>
          <a:bodyPr>
            <a:normAutofit/>
          </a:bodyPr>
          <a:lstStyle/>
          <a:p>
            <a:r>
              <a:rPr lang="en-CA" sz="2400" dirty="0" smtClean="0">
                <a:latin typeface="Arial" panose="020B0604020202020204" pitchFamily="34" charset="0"/>
                <a:cs typeface="Arial" panose="020B0604020202020204" pitchFamily="34" charset="0"/>
              </a:rPr>
              <a:t>Notify appropriate individuals according to the procedure</a:t>
            </a:r>
          </a:p>
          <a:p>
            <a:r>
              <a:rPr lang="en-CA" sz="2400" dirty="0" smtClean="0">
                <a:latin typeface="Arial" panose="020B0604020202020204" pitchFamily="34" charset="0"/>
                <a:cs typeface="Arial" panose="020B0604020202020204" pitchFamily="34" charset="0"/>
              </a:rPr>
              <a:t>Grab </a:t>
            </a:r>
            <a:r>
              <a:rPr lang="en-CA" sz="2400" dirty="0">
                <a:latin typeface="Arial" panose="020B0604020202020204" pitchFamily="34" charset="0"/>
                <a:cs typeface="Arial" panose="020B0604020202020204" pitchFamily="34" charset="0"/>
              </a:rPr>
              <a:t>t</a:t>
            </a:r>
            <a:r>
              <a:rPr lang="en-CA" sz="2400" dirty="0" smtClean="0">
                <a:latin typeface="Arial" panose="020B0604020202020204" pitchFamily="34" charset="0"/>
                <a:cs typeface="Arial" panose="020B0604020202020204" pitchFamily="34" charset="0"/>
              </a:rPr>
              <a:t>he investigation kit/contact OH&amp;S or patient safety</a:t>
            </a:r>
          </a:p>
          <a:p>
            <a:r>
              <a:rPr lang="en-CA" sz="2400" dirty="0" smtClean="0">
                <a:latin typeface="Arial" panose="020B0604020202020204" pitchFamily="34" charset="0"/>
                <a:cs typeface="Arial" panose="020B0604020202020204" pitchFamily="34" charset="0"/>
              </a:rPr>
              <a:t>Approach the scene</a:t>
            </a:r>
          </a:p>
          <a:p>
            <a:pPr marL="0" indent="0">
              <a:buNone/>
            </a:pPr>
            <a:endParaRPr lang="en-CA" sz="2400" dirty="0" smtClean="0">
              <a:latin typeface="Arial" panose="020B0604020202020204" pitchFamily="34" charset="0"/>
              <a:cs typeface="Arial" panose="020B0604020202020204" pitchFamily="34" charset="0"/>
            </a:endParaRPr>
          </a:p>
          <a:p>
            <a:pPr marL="0" indent="0">
              <a:buNone/>
            </a:pPr>
            <a:r>
              <a:rPr lang="en-CA" sz="2400" dirty="0" smtClean="0">
                <a:latin typeface="Arial" panose="020B0604020202020204" pitchFamily="34" charset="0"/>
                <a:cs typeface="Arial" panose="020B0604020202020204" pitchFamily="34" charset="0"/>
              </a:rPr>
              <a:t>First on the scene:</a:t>
            </a:r>
          </a:p>
          <a:p>
            <a:r>
              <a:rPr lang="en-CA" sz="2400" dirty="0" smtClean="0">
                <a:latin typeface="Arial" panose="020B0604020202020204" pitchFamily="34" charset="0"/>
                <a:cs typeface="Arial" panose="020B0604020202020204" pitchFamily="34" charset="0"/>
              </a:rPr>
              <a:t>Check for danger – safety first</a:t>
            </a:r>
          </a:p>
          <a:p>
            <a:r>
              <a:rPr lang="en-CA" sz="2400" dirty="0">
                <a:latin typeface="Arial" panose="020B0604020202020204" pitchFamily="34" charset="0"/>
                <a:cs typeface="Arial" panose="020B0604020202020204" pitchFamily="34" charset="0"/>
              </a:rPr>
              <a:t>P</a:t>
            </a:r>
            <a:r>
              <a:rPr lang="en-CA" sz="2400" dirty="0" smtClean="0">
                <a:latin typeface="Arial" panose="020B0604020202020204" pitchFamily="34" charset="0"/>
                <a:cs typeface="Arial" panose="020B0604020202020204" pitchFamily="34" charset="0"/>
              </a:rPr>
              <a:t>rovide appropriate assistance in a timely manner</a:t>
            </a:r>
          </a:p>
          <a:p>
            <a:r>
              <a:rPr lang="en-CA" sz="2400" dirty="0" smtClean="0">
                <a:latin typeface="Arial" panose="020B0604020202020204" pitchFamily="34" charset="0"/>
                <a:cs typeface="Arial" panose="020B0604020202020204" pitchFamily="34" charset="0"/>
              </a:rPr>
              <a:t>Secure the scene</a:t>
            </a:r>
          </a:p>
          <a:p>
            <a:pPr>
              <a:buFont typeface="Wingdings" panose="05000000000000000000" pitchFamily="2" charset="2"/>
              <a:buChar char="v"/>
            </a:pPr>
            <a:r>
              <a:rPr lang="en-CA" sz="2400" dirty="0" smtClean="0">
                <a:latin typeface="Arial" panose="020B0604020202020204" pitchFamily="34" charset="0"/>
                <a:cs typeface="Arial" panose="020B0604020202020204" pitchFamily="34" charset="0"/>
              </a:rPr>
              <a:t>Assure the evidence is preserved – don’t throw anything away</a:t>
            </a:r>
          </a:p>
          <a:p>
            <a:pPr marL="0" indent="0">
              <a:buNone/>
            </a:pPr>
            <a:endParaRPr lang="en-CA" dirty="0" smtClean="0"/>
          </a:p>
          <a:p>
            <a:pPr marL="0" indent="0">
              <a:buNone/>
            </a:pPr>
            <a:endParaRPr lang="en-CA" sz="1800" dirty="0" smtClean="0"/>
          </a:p>
          <a:p>
            <a:endParaRPr lang="en-CA" dirty="0" smtClean="0"/>
          </a:p>
          <a:p>
            <a:endParaRPr lang="en-CA" dirty="0"/>
          </a:p>
        </p:txBody>
      </p:sp>
      <p:sp>
        <p:nvSpPr>
          <p:cNvPr id="6" name="Rectangle 5"/>
          <p:cNvSpPr/>
          <p:nvPr/>
        </p:nvSpPr>
        <p:spPr>
          <a:xfrm>
            <a:off x="7812360" y="6021288"/>
            <a:ext cx="801373" cy="369332"/>
          </a:xfrm>
          <a:prstGeom prst="rect">
            <a:avLst/>
          </a:prstGeom>
        </p:spPr>
        <p:txBody>
          <a:bodyPr wrap="none">
            <a:spAutoFit/>
          </a:bodyPr>
          <a:lstStyle/>
          <a:p>
            <a:r>
              <a:rPr lang="en-CA" dirty="0"/>
              <a:t>Page </a:t>
            </a:r>
            <a:r>
              <a:rPr lang="en-CA" dirty="0" smtClean="0"/>
              <a:t>8</a:t>
            </a:r>
            <a:endParaRPr lang="en-CA" dirty="0"/>
          </a:p>
        </p:txBody>
      </p:sp>
    </p:spTree>
    <p:extLst>
      <p:ext uri="{BB962C8B-B14F-4D97-AF65-F5344CB8AC3E}">
        <p14:creationId xmlns:p14="http://schemas.microsoft.com/office/powerpoint/2010/main" val="307835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Learning Objectives</a:t>
            </a:r>
          </a:p>
        </p:txBody>
      </p:sp>
      <p:sp>
        <p:nvSpPr>
          <p:cNvPr id="5" name="Content Placeholder 4"/>
          <p:cNvSpPr>
            <a:spLocks noGrp="1"/>
          </p:cNvSpPr>
          <p:nvPr>
            <p:ph idx="1"/>
          </p:nvPr>
        </p:nvSpPr>
        <p:spPr/>
        <p:txBody>
          <a:bodyPr>
            <a:normAutofit fontScale="25000" lnSpcReduction="20000"/>
          </a:bodyPr>
          <a:lstStyle/>
          <a:p>
            <a:pPr marL="0" indent="0">
              <a:buNone/>
            </a:pPr>
            <a:r>
              <a:rPr lang="en-CA" sz="8000" dirty="0" smtClean="0">
                <a:latin typeface="Arial" panose="020B0604020202020204" pitchFamily="34" charset="0"/>
                <a:cs typeface="Arial" panose="020B0604020202020204" pitchFamily="34" charset="0"/>
              </a:rPr>
              <a:t>By the end of this workshop you will be familiar with:</a:t>
            </a:r>
          </a:p>
          <a:p>
            <a:r>
              <a:rPr lang="en-CA" sz="8000" dirty="0" smtClean="0">
                <a:latin typeface="Arial" panose="020B0604020202020204" pitchFamily="34" charset="0"/>
                <a:cs typeface="Arial" panose="020B0604020202020204" pitchFamily="34" charset="0"/>
              </a:rPr>
              <a:t>Regulatory requirements for reporting, investigating and reviewing workplace incidents and dangerous occurrences </a:t>
            </a:r>
          </a:p>
          <a:p>
            <a:r>
              <a:rPr lang="en-CA" sz="8000" dirty="0" smtClean="0">
                <a:latin typeface="Arial" panose="020B0604020202020204" pitchFamily="34" charset="0"/>
                <a:cs typeface="Arial" panose="020B0604020202020204" pitchFamily="34" charset="0"/>
              </a:rPr>
              <a:t>Elements </a:t>
            </a:r>
            <a:r>
              <a:rPr lang="en-CA" sz="8000" dirty="0">
                <a:latin typeface="Arial" panose="020B0604020202020204" pitchFamily="34" charset="0"/>
                <a:cs typeface="Arial" panose="020B0604020202020204" pitchFamily="34" charset="0"/>
              </a:rPr>
              <a:t>of </a:t>
            </a:r>
            <a:r>
              <a:rPr lang="en-CA" sz="8000" dirty="0" smtClean="0">
                <a:latin typeface="Arial" panose="020B0604020202020204" pitchFamily="34" charset="0"/>
                <a:cs typeface="Arial" panose="020B0604020202020204" pitchFamily="34" charset="0"/>
              </a:rPr>
              <a:t>an effective </a:t>
            </a:r>
            <a:r>
              <a:rPr lang="en-CA" sz="8000" dirty="0">
                <a:latin typeface="Arial" panose="020B0604020202020204" pitchFamily="34" charset="0"/>
                <a:cs typeface="Arial" panose="020B0604020202020204" pitchFamily="34" charset="0"/>
              </a:rPr>
              <a:t>workplace incident </a:t>
            </a:r>
            <a:r>
              <a:rPr lang="en-CA" sz="8000" dirty="0" smtClean="0">
                <a:latin typeface="Arial" panose="020B0604020202020204" pitchFamily="34" charset="0"/>
                <a:cs typeface="Arial" panose="020B0604020202020204" pitchFamily="34" charset="0"/>
              </a:rPr>
              <a:t>reporting and investigation </a:t>
            </a:r>
            <a:r>
              <a:rPr lang="en-CA" sz="8000" dirty="0">
                <a:latin typeface="Arial" panose="020B0604020202020204" pitchFamily="34" charset="0"/>
                <a:cs typeface="Arial" panose="020B0604020202020204" pitchFamily="34" charset="0"/>
              </a:rPr>
              <a:t>program</a:t>
            </a:r>
          </a:p>
          <a:p>
            <a:pPr marL="0" indent="0">
              <a:buNone/>
            </a:pPr>
            <a:endParaRPr lang="en-CA" sz="8000" dirty="0" smtClean="0">
              <a:latin typeface="Arial" panose="020B0604020202020204" pitchFamily="34" charset="0"/>
              <a:cs typeface="Arial" panose="020B0604020202020204" pitchFamily="34" charset="0"/>
            </a:endParaRPr>
          </a:p>
          <a:p>
            <a:pPr marL="0" indent="0">
              <a:buNone/>
            </a:pPr>
            <a:r>
              <a:rPr lang="en-CA" sz="8000" dirty="0" smtClean="0">
                <a:latin typeface="Arial" panose="020B0604020202020204" pitchFamily="34" charset="0"/>
                <a:cs typeface="Arial" panose="020B0604020202020204" pitchFamily="34" charset="0"/>
              </a:rPr>
              <a:t>Be able to explain and apply the incident investigation process to:</a:t>
            </a:r>
          </a:p>
          <a:p>
            <a:r>
              <a:rPr lang="en-CA" sz="8000" dirty="0" smtClean="0">
                <a:latin typeface="Arial" panose="020B0604020202020204" pitchFamily="34" charset="0"/>
                <a:cs typeface="Arial" panose="020B0604020202020204" pitchFamily="34" charset="0"/>
              </a:rPr>
              <a:t>Collect evidence for an investigation</a:t>
            </a:r>
          </a:p>
          <a:p>
            <a:r>
              <a:rPr lang="en-CA" sz="8000" dirty="0" smtClean="0">
                <a:latin typeface="Arial" panose="020B0604020202020204" pitchFamily="34" charset="0"/>
                <a:cs typeface="Arial" panose="020B0604020202020204" pitchFamily="34" charset="0"/>
              </a:rPr>
              <a:t>Analyze evidence </a:t>
            </a:r>
            <a:r>
              <a:rPr lang="en-CA" sz="8000" dirty="0">
                <a:latin typeface="Arial" panose="020B0604020202020204" pitchFamily="34" charset="0"/>
                <a:cs typeface="Arial" panose="020B0604020202020204" pitchFamily="34" charset="0"/>
              </a:rPr>
              <a:t>for an </a:t>
            </a:r>
            <a:r>
              <a:rPr lang="en-CA" sz="8000" dirty="0" smtClean="0">
                <a:latin typeface="Arial" panose="020B0604020202020204" pitchFamily="34" charset="0"/>
                <a:cs typeface="Arial" panose="020B0604020202020204" pitchFamily="34" charset="0"/>
              </a:rPr>
              <a:t>investigation</a:t>
            </a:r>
          </a:p>
          <a:p>
            <a:r>
              <a:rPr lang="en-CA" sz="8000" dirty="0" smtClean="0">
                <a:latin typeface="Arial" panose="020B0604020202020204" pitchFamily="34" charset="0"/>
                <a:cs typeface="Arial" panose="020B0604020202020204" pitchFamily="34" charset="0"/>
              </a:rPr>
              <a:t>Determine the contributing factors and root causes(s) of the incident</a:t>
            </a:r>
          </a:p>
          <a:p>
            <a:r>
              <a:rPr lang="en-CA" sz="8000" dirty="0" smtClean="0">
                <a:latin typeface="Arial" panose="020B0604020202020204" pitchFamily="34" charset="0"/>
                <a:cs typeface="Arial" panose="020B0604020202020204" pitchFamily="34" charset="0"/>
              </a:rPr>
              <a:t>Develop a report listing recommendations for corrective actions </a:t>
            </a:r>
          </a:p>
          <a:p>
            <a:r>
              <a:rPr lang="en-CA" sz="8000" dirty="0">
                <a:latin typeface="Arial" panose="020B0604020202020204" pitchFamily="34" charset="0"/>
                <a:cs typeface="Arial" panose="020B0604020202020204" pitchFamily="34" charset="0"/>
              </a:rPr>
              <a:t>E</a:t>
            </a:r>
            <a:r>
              <a:rPr lang="en-CA" sz="8000" dirty="0" smtClean="0">
                <a:latin typeface="Arial" panose="020B0604020202020204" pitchFamily="34" charset="0"/>
                <a:cs typeface="Arial" panose="020B0604020202020204" pitchFamily="34" charset="0"/>
              </a:rPr>
              <a:t>nsure follow-up of recommendations </a:t>
            </a:r>
          </a:p>
          <a:p>
            <a:endParaRPr lang="en-CA" dirty="0">
              <a:latin typeface="Arial" panose="020B0604020202020204" pitchFamily="34" charset="0"/>
              <a:cs typeface="Arial" panose="020B0604020202020204" pitchFamily="34" charset="0"/>
            </a:endParaRPr>
          </a:p>
        </p:txBody>
      </p:sp>
      <p:pic>
        <p:nvPicPr>
          <p:cNvPr id="6" name="Picture 3" descr="C:\Users\bev.ward\AppData\Local\Microsoft\Windows\Temporary Internet Files\Content.IE5\1UG163AW\MC9003710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8929" y="548680"/>
            <a:ext cx="906096" cy="858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96336" y="6021288"/>
            <a:ext cx="1152128" cy="369332"/>
          </a:xfrm>
          <a:prstGeom prst="rect">
            <a:avLst/>
          </a:prstGeom>
          <a:noFill/>
        </p:spPr>
        <p:txBody>
          <a:bodyPr wrap="square" rtlCol="0">
            <a:spAutoFit/>
          </a:bodyPr>
          <a:lstStyle/>
          <a:p>
            <a:r>
              <a:rPr lang="en-CA" dirty="0" smtClean="0"/>
              <a:t>Back Page</a:t>
            </a:r>
            <a:endParaRPr lang="en-CA" dirty="0"/>
          </a:p>
        </p:txBody>
      </p:sp>
      <p:sp>
        <p:nvSpPr>
          <p:cNvPr id="3" name="TextBox 2"/>
          <p:cNvSpPr txBox="1"/>
          <p:nvPr/>
        </p:nvSpPr>
        <p:spPr>
          <a:xfrm>
            <a:off x="323528" y="6021288"/>
            <a:ext cx="3384376" cy="369332"/>
          </a:xfrm>
          <a:prstGeom prst="rect">
            <a:avLst/>
          </a:prstGeom>
          <a:solidFill>
            <a:srgbClr val="FFFF00"/>
          </a:solidFill>
        </p:spPr>
        <p:txBody>
          <a:bodyPr wrap="square" rtlCol="0">
            <a:spAutoFit/>
          </a:bodyPr>
          <a:lstStyle/>
          <a:p>
            <a:r>
              <a:rPr lang="en-CA" b="1" dirty="0" smtClean="0">
                <a:latin typeface="Arial" panose="020B0604020202020204" pitchFamily="34" charset="0"/>
                <a:cs typeface="Arial" panose="020B0604020202020204" pitchFamily="34" charset="0"/>
              </a:rPr>
              <a:t>PRE-COURSE ASSESSMENT</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08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a:latin typeface="Arial" pitchFamily="34" charset="0"/>
                <a:cs typeface="Arial" pitchFamily="34" charset="0"/>
              </a:rPr>
              <a:t>Get the BIG Picture</a:t>
            </a:r>
          </a:p>
        </p:txBody>
      </p:sp>
      <p:sp>
        <p:nvSpPr>
          <p:cNvPr id="5" name="Content Placeholder 4"/>
          <p:cNvSpPr>
            <a:spLocks noGrp="1"/>
          </p:cNvSpPr>
          <p:nvPr>
            <p:ph idx="1"/>
          </p:nvPr>
        </p:nvSpPr>
        <p:spPr/>
        <p:txBody>
          <a:bodyPr>
            <a:normAutofit/>
          </a:bodyPr>
          <a:lstStyle/>
          <a:p>
            <a:pPr marL="0" indent="0">
              <a:buNone/>
            </a:pPr>
            <a:r>
              <a:rPr lang="en-CA" sz="2400" dirty="0" smtClean="0">
                <a:latin typeface="Arial" panose="020B0604020202020204" pitchFamily="34" charset="0"/>
                <a:cs typeface="Arial" panose="020B0604020202020204" pitchFamily="34" charset="0"/>
              </a:rPr>
              <a:t>Investigators should ask broad, general questions such as:</a:t>
            </a:r>
          </a:p>
          <a:p>
            <a:r>
              <a:rPr lang="en-CA" sz="2400" dirty="0" smtClean="0">
                <a:latin typeface="Arial" panose="020B0604020202020204" pitchFamily="34" charset="0"/>
                <a:cs typeface="Arial" panose="020B0604020202020204" pitchFamily="34" charset="0"/>
              </a:rPr>
              <a:t>What was taking place at the time of the incident?</a:t>
            </a:r>
          </a:p>
          <a:p>
            <a:r>
              <a:rPr lang="en-CA" sz="2400" dirty="0" smtClean="0">
                <a:latin typeface="Arial" panose="020B0604020202020204" pitchFamily="34" charset="0"/>
                <a:cs typeface="Arial" panose="020B0604020202020204" pitchFamily="34" charset="0"/>
              </a:rPr>
              <a:t>Who was involved?</a:t>
            </a:r>
          </a:p>
          <a:p>
            <a:r>
              <a:rPr lang="en-CA" sz="2400" dirty="0" smtClean="0">
                <a:latin typeface="Arial" panose="020B0604020202020204" pitchFamily="34" charset="0"/>
                <a:cs typeface="Arial" panose="020B0604020202020204" pitchFamily="34" charset="0"/>
              </a:rPr>
              <a:t>Who might have seen what happened?</a:t>
            </a:r>
          </a:p>
          <a:p>
            <a:r>
              <a:rPr lang="en-CA" sz="2400" dirty="0" smtClean="0">
                <a:latin typeface="Arial" panose="020B0604020202020204" pitchFamily="34" charset="0"/>
                <a:cs typeface="Arial" panose="020B0604020202020204" pitchFamily="34" charset="0"/>
              </a:rPr>
              <a:t>What equipment, machinery, tools, chemicals, etc. were involved?</a:t>
            </a:r>
          </a:p>
          <a:p>
            <a:r>
              <a:rPr lang="en-CA" sz="2400" dirty="0" smtClean="0">
                <a:latin typeface="Arial" panose="020B0604020202020204" pitchFamily="34" charset="0"/>
                <a:cs typeface="Arial" panose="020B0604020202020204" pitchFamily="34" charset="0"/>
              </a:rPr>
              <a:t>Are there obvious contributing factors such as liquid on the floor, known untrained/inexperienced workers training, broken equipment, damaged materials?</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914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latin typeface="Arial" panose="020B0604020202020204" pitchFamily="34" charset="0"/>
                <a:cs typeface="Arial" panose="020B0604020202020204" pitchFamily="34" charset="0"/>
              </a:rPr>
              <a:t>Get the </a:t>
            </a:r>
            <a:r>
              <a:rPr lang="en-CA" b="1" i="1" dirty="0" smtClean="0">
                <a:latin typeface="Arial" panose="020B0604020202020204" pitchFamily="34" charset="0"/>
                <a:cs typeface="Arial" panose="020B0604020202020204" pitchFamily="34" charset="0"/>
              </a:rPr>
              <a:t>Big Picture </a:t>
            </a:r>
            <a:r>
              <a:rPr lang="en-CA" b="1" dirty="0" smtClean="0">
                <a:latin typeface="Arial" panose="020B0604020202020204" pitchFamily="34" charset="0"/>
                <a:cs typeface="Arial" panose="020B0604020202020204" pitchFamily="34" charset="0"/>
              </a:rPr>
              <a:t>for </a:t>
            </a:r>
            <a:r>
              <a:rPr lang="en-CA" b="1" dirty="0">
                <a:latin typeface="Arial" panose="020B0604020202020204" pitchFamily="34" charset="0"/>
                <a:cs typeface="Arial" panose="020B0604020202020204" pitchFamily="34" charset="0"/>
              </a:rPr>
              <a:t>the </a:t>
            </a:r>
            <a:r>
              <a:rPr lang="en-CA" b="1" dirty="0" smtClean="0">
                <a:latin typeface="Arial" panose="020B0604020202020204" pitchFamily="34" charset="0"/>
                <a:cs typeface="Arial" panose="020B0604020202020204" pitchFamily="34" charset="0"/>
              </a:rPr>
              <a:t>Incident Scenario</a:t>
            </a:r>
            <a:endParaRPr lang="en-CA" dirty="0"/>
          </a:p>
        </p:txBody>
      </p:sp>
      <p:sp>
        <p:nvSpPr>
          <p:cNvPr id="3" name="Subtitle 2"/>
          <p:cNvSpPr>
            <a:spLocks noGrp="1"/>
          </p:cNvSpPr>
          <p:nvPr>
            <p:ph type="subTitle" idx="1"/>
          </p:nvPr>
        </p:nvSpPr>
        <p:spPr/>
        <p:txBody>
          <a:bodyPr>
            <a:normAutofit/>
          </a:bodyPr>
          <a:lstStyle/>
          <a:p>
            <a:r>
              <a:rPr lang="en-CA" b="1" dirty="0" smtClean="0">
                <a:solidFill>
                  <a:schemeClr val="tx1"/>
                </a:solidFill>
                <a:latin typeface="Arial" panose="020B0604020202020204" pitchFamily="34" charset="0"/>
                <a:cs typeface="Arial" panose="020B0604020202020204" pitchFamily="34" charset="0"/>
              </a:rPr>
              <a:t>In your groups </a:t>
            </a:r>
            <a:r>
              <a:rPr lang="en-CA" b="1" dirty="0">
                <a:solidFill>
                  <a:schemeClr val="tx1"/>
                </a:solidFill>
                <a:latin typeface="Arial" panose="020B0604020202020204" pitchFamily="34" charset="0"/>
                <a:cs typeface="Arial" panose="020B0604020202020204" pitchFamily="34" charset="0"/>
              </a:rPr>
              <a:t>go to </a:t>
            </a:r>
            <a:r>
              <a:rPr lang="en-CA" b="1" u="sng" dirty="0">
                <a:solidFill>
                  <a:srgbClr val="008000"/>
                </a:solidFill>
                <a:latin typeface="Arial" panose="020B0604020202020204" pitchFamily="34" charset="0"/>
                <a:cs typeface="Arial" panose="020B0604020202020204" pitchFamily="34" charset="0"/>
              </a:rPr>
              <a:t>p</a:t>
            </a:r>
            <a:r>
              <a:rPr lang="en-CA" b="1" u="sng" dirty="0" smtClean="0">
                <a:solidFill>
                  <a:srgbClr val="008000"/>
                </a:solidFill>
                <a:latin typeface="Arial" panose="020B0604020202020204" pitchFamily="34" charset="0"/>
                <a:cs typeface="Arial" panose="020B0604020202020204" pitchFamily="34" charset="0"/>
              </a:rPr>
              <a:t>age 24 </a:t>
            </a:r>
            <a:r>
              <a:rPr lang="en-CA" b="1" dirty="0" smtClean="0">
                <a:solidFill>
                  <a:schemeClr val="tx1"/>
                </a:solidFill>
                <a:latin typeface="Arial" panose="020B0604020202020204" pitchFamily="34" charset="0"/>
                <a:cs typeface="Arial" panose="020B0604020202020204" pitchFamily="34" charset="0"/>
              </a:rPr>
              <a:t>and </a:t>
            </a:r>
            <a:r>
              <a:rPr lang="en-CA" b="1" dirty="0">
                <a:solidFill>
                  <a:schemeClr val="tx1"/>
                </a:solidFill>
                <a:latin typeface="Arial" panose="020B0604020202020204" pitchFamily="34" charset="0"/>
                <a:cs typeface="Arial" panose="020B0604020202020204" pitchFamily="34" charset="0"/>
              </a:rPr>
              <a:t>answer </a:t>
            </a:r>
            <a:r>
              <a:rPr lang="en-CA" b="1" dirty="0" smtClean="0">
                <a:solidFill>
                  <a:schemeClr val="tx1"/>
                </a:solidFill>
                <a:latin typeface="Arial" panose="020B0604020202020204" pitchFamily="34" charset="0"/>
                <a:cs typeface="Arial" panose="020B0604020202020204" pitchFamily="34" charset="0"/>
              </a:rPr>
              <a:t>the Big Picture questions</a:t>
            </a:r>
            <a:endParaRPr lang="en-CA" b="1" dirty="0">
              <a:solidFill>
                <a:schemeClr val="tx1"/>
              </a:solidFill>
              <a:latin typeface="Arial" panose="020B0604020202020204" pitchFamily="34" charset="0"/>
              <a:cs typeface="Arial" panose="020B0604020202020204" pitchFamily="34" charset="0"/>
            </a:endParaRPr>
          </a:p>
        </p:txBody>
      </p:sp>
      <p:pic>
        <p:nvPicPr>
          <p:cNvPr id="5"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3517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latin typeface="Arial" pitchFamily="34" charset="0"/>
                <a:cs typeface="Arial" pitchFamily="34" charset="0"/>
              </a:rPr>
              <a:t>The </a:t>
            </a:r>
            <a:r>
              <a:rPr lang="en-US" b="1" dirty="0" smtClean="0">
                <a:latin typeface="Arial" pitchFamily="34" charset="0"/>
                <a:cs typeface="Arial" pitchFamily="34" charset="0"/>
              </a:rPr>
              <a:t>process for success</a:t>
            </a:r>
            <a:endParaRPr lang="en-CA" b="1" dirty="0">
              <a:latin typeface="Arial" pitchFamily="34" charset="0"/>
              <a:cs typeface="Arial" pitchFamily="34" charset="0"/>
            </a:endParaRPr>
          </a:p>
        </p:txBody>
      </p:sp>
      <p:sp>
        <p:nvSpPr>
          <p:cNvPr id="10" name="Content Placeholder 9"/>
          <p:cNvSpPr>
            <a:spLocks noGrp="1"/>
          </p:cNvSpPr>
          <p:nvPr>
            <p:ph idx="1"/>
          </p:nvPr>
        </p:nvSpPr>
        <p:spPr/>
        <p:txBody>
          <a:bodyPr>
            <a:normAutofit fontScale="92500" lnSpcReduction="10000"/>
          </a:bodyPr>
          <a:lstStyle/>
          <a:p>
            <a:pPr marL="0" indent="0">
              <a:buNone/>
            </a:pPr>
            <a:r>
              <a:rPr lang="en-US" b="1" dirty="0">
                <a:latin typeface="Arial" panose="020B0604020202020204" pitchFamily="34" charset="0"/>
                <a:cs typeface="Arial" panose="020B0604020202020204" pitchFamily="34" charset="0"/>
              </a:rPr>
              <a:t>Remember</a:t>
            </a:r>
          </a:p>
          <a:p>
            <a:pPr marL="0" indent="0">
              <a:buNone/>
            </a:pPr>
            <a:r>
              <a:rPr lang="en-US" sz="4800" b="1" dirty="0">
                <a:latin typeface="Arial" panose="020B0604020202020204" pitchFamily="34" charset="0"/>
                <a:cs typeface="Arial" panose="020B0604020202020204" pitchFamily="34" charset="0"/>
              </a:rPr>
              <a:t>C.A.R.T</a:t>
            </a:r>
          </a:p>
          <a:p>
            <a:pPr marL="0" indent="0">
              <a:buNone/>
            </a:pPr>
            <a:r>
              <a:rPr lang="en-US" sz="4800" b="1" dirty="0">
                <a:solidFill>
                  <a:srgbClr val="038543"/>
                </a:solidFill>
                <a:latin typeface="Arial" panose="020B0604020202020204" pitchFamily="34" charset="0"/>
                <a:cs typeface="Arial" panose="020B0604020202020204" pitchFamily="34" charset="0"/>
              </a:rPr>
              <a:t>C</a:t>
            </a:r>
            <a:r>
              <a:rPr lang="en-US" b="1" dirty="0">
                <a:latin typeface="Arial" panose="020B0604020202020204" pitchFamily="34" charset="0"/>
                <a:cs typeface="Arial" panose="020B0604020202020204" pitchFamily="34" charset="0"/>
              </a:rPr>
              <a:t> - Collect the Evidence</a:t>
            </a:r>
          </a:p>
          <a:p>
            <a:pPr marL="0" indent="0">
              <a:buNone/>
            </a:pPr>
            <a:r>
              <a:rPr lang="en-US" sz="4800" b="1" dirty="0">
                <a:solidFill>
                  <a:srgbClr val="038543"/>
                </a:solidFill>
                <a:latin typeface="Arial" panose="020B0604020202020204" pitchFamily="34" charset="0"/>
                <a:cs typeface="Arial" panose="020B0604020202020204" pitchFamily="34" charset="0"/>
              </a:rPr>
              <a:t>A</a:t>
            </a:r>
            <a:r>
              <a:rPr lang="en-US" b="1" dirty="0">
                <a:latin typeface="Arial" panose="020B0604020202020204" pitchFamily="34" charset="0"/>
                <a:cs typeface="Arial" panose="020B0604020202020204" pitchFamily="34" charset="0"/>
              </a:rPr>
              <a:t> - Analyze the Evidence</a:t>
            </a:r>
          </a:p>
          <a:p>
            <a:pPr marL="0" indent="0">
              <a:buNone/>
            </a:pPr>
            <a:r>
              <a:rPr lang="en-US" sz="4800" b="1" dirty="0">
                <a:solidFill>
                  <a:srgbClr val="038543"/>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 - Report &amp;</a:t>
            </a:r>
            <a:r>
              <a:rPr lang="en-US" b="1" dirty="0" smtClean="0">
                <a:latin typeface="Arial" panose="020B0604020202020204" pitchFamily="34" charset="0"/>
                <a:cs typeface="Arial" panose="020B0604020202020204" pitchFamily="34" charset="0"/>
              </a:rPr>
              <a:t> Recommend</a:t>
            </a:r>
            <a:endParaRPr lang="en-US" b="1" dirty="0">
              <a:latin typeface="Arial" panose="020B0604020202020204" pitchFamily="34" charset="0"/>
              <a:cs typeface="Arial" panose="020B0604020202020204" pitchFamily="34" charset="0"/>
            </a:endParaRPr>
          </a:p>
          <a:p>
            <a:pPr marL="0" indent="0">
              <a:buNone/>
            </a:pPr>
            <a:r>
              <a:rPr lang="en-US" sz="4800" b="1" dirty="0">
                <a:solidFill>
                  <a:srgbClr val="038543"/>
                </a:solidFill>
                <a:latin typeface="Arial" panose="020B0604020202020204" pitchFamily="34" charset="0"/>
                <a:cs typeface="Arial" panose="020B0604020202020204" pitchFamily="34" charset="0"/>
              </a:rPr>
              <a:t>T</a:t>
            </a:r>
            <a:r>
              <a:rPr lang="en-US" sz="40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Take Action </a:t>
            </a:r>
          </a:p>
          <a:p>
            <a:endParaRPr lang="en-CA" dirty="0"/>
          </a:p>
        </p:txBody>
      </p:sp>
      <p:pic>
        <p:nvPicPr>
          <p:cNvPr id="1026" name="Picture 2" descr="C:\Users\bev.ward\AppData\Local\Microsoft\Windows\Temporary Internet Files\Content.IE5\WYM6OJE8\MP9003875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84168" y="2060848"/>
            <a:ext cx="2664296" cy="21777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12360" y="6021288"/>
            <a:ext cx="801373" cy="369332"/>
          </a:xfrm>
          <a:prstGeom prst="rect">
            <a:avLst/>
          </a:prstGeom>
        </p:spPr>
        <p:txBody>
          <a:bodyPr wrap="none">
            <a:spAutoFit/>
          </a:bodyPr>
          <a:lstStyle/>
          <a:p>
            <a:r>
              <a:rPr lang="en-CA" dirty="0"/>
              <a:t>Page </a:t>
            </a:r>
            <a:r>
              <a:rPr lang="en-CA" dirty="0" smtClean="0"/>
              <a:t>8</a:t>
            </a:r>
            <a:endParaRPr lang="en-CA" dirty="0"/>
          </a:p>
        </p:txBody>
      </p:sp>
    </p:spTree>
    <p:extLst>
      <p:ext uri="{BB962C8B-B14F-4D97-AF65-F5344CB8AC3E}">
        <p14:creationId xmlns:p14="http://schemas.microsoft.com/office/powerpoint/2010/main" val="209614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a:ln>
            <a:solidFill>
              <a:schemeClr val="accent1"/>
            </a:solidFill>
          </a:ln>
        </p:spPr>
        <p:txBody>
          <a:bodyPr>
            <a:normAutofit fontScale="90000"/>
          </a:bodyPr>
          <a:lstStyle/>
          <a:p>
            <a:r>
              <a:rPr lang="en-US" sz="7200" b="1" dirty="0">
                <a:solidFill>
                  <a:srgbClr val="038543"/>
                </a:solidFill>
                <a:latin typeface="+mn-lt"/>
                <a:ea typeface="+mn-ea"/>
                <a:cs typeface="+mn-cs"/>
              </a:rPr>
              <a:t>C</a:t>
            </a:r>
            <a:r>
              <a:rPr lang="en-US" b="1" dirty="0">
                <a:latin typeface="Arial" pitchFamily="34" charset="0"/>
                <a:cs typeface="Arial" pitchFamily="34" charset="0"/>
              </a:rPr>
              <a:t>ollect the Evidence</a:t>
            </a:r>
            <a:endParaRPr lang="en-CA" b="1" dirty="0">
              <a:latin typeface="Arial" pitchFamily="34" charset="0"/>
              <a:cs typeface="Arial" pitchFamily="34" charset="0"/>
            </a:endParaRPr>
          </a:p>
        </p:txBody>
      </p:sp>
      <p:sp>
        <p:nvSpPr>
          <p:cNvPr id="11" name="TextBox 10"/>
          <p:cNvSpPr txBox="1"/>
          <p:nvPr/>
        </p:nvSpPr>
        <p:spPr>
          <a:xfrm>
            <a:off x="518746" y="1772816"/>
            <a:ext cx="8153400" cy="3970318"/>
          </a:xfrm>
          <a:prstGeom prst="rect">
            <a:avLst/>
          </a:prstGeom>
          <a:noFill/>
        </p:spPr>
        <p:txBody>
          <a:bodyPr wrap="square" rtlCol="0">
            <a:spAutoFit/>
          </a:bodyPr>
          <a:lstStyle/>
          <a:p>
            <a:endParaRPr lang="en-US" sz="3600" b="1" dirty="0" smtClean="0"/>
          </a:p>
          <a:p>
            <a:endParaRPr lang="en-US" sz="3600" b="1" dirty="0" smtClean="0"/>
          </a:p>
          <a:p>
            <a:endParaRPr lang="en-US" sz="3600" b="1" dirty="0" smtClean="0"/>
          </a:p>
          <a:p>
            <a:endParaRPr lang="en-US" sz="3600" b="1" dirty="0"/>
          </a:p>
          <a:p>
            <a:endParaRPr lang="en-US" sz="3600" b="1" dirty="0"/>
          </a:p>
          <a:p>
            <a:endParaRPr lang="en-US" sz="3600" b="1" dirty="0" smtClean="0"/>
          </a:p>
          <a:p>
            <a:r>
              <a:rPr lang="en-US" sz="3600" b="1" dirty="0" smtClean="0"/>
              <a:t>Physical       Documentation 	    Witness</a:t>
            </a:r>
          </a:p>
        </p:txBody>
      </p:sp>
      <p:grpSp>
        <p:nvGrpSpPr>
          <p:cNvPr id="12" name="Group 11"/>
          <p:cNvGrpSpPr/>
          <p:nvPr/>
        </p:nvGrpSpPr>
        <p:grpSpPr>
          <a:xfrm>
            <a:off x="3163124" y="2414602"/>
            <a:ext cx="5343494" cy="1604962"/>
            <a:chOff x="3044855" y="2380795"/>
            <a:chExt cx="5343494" cy="1604962"/>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855" y="2404241"/>
              <a:ext cx="2864644" cy="1581516"/>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380795"/>
              <a:ext cx="2139949" cy="1604962"/>
            </a:xfrm>
            <a:prstGeom prst="rect">
              <a:avLst/>
            </a:prstGeom>
            <a:ln>
              <a:noFill/>
            </a:ln>
            <a:effectLst>
              <a:outerShdw blurRad="190500" algn="tl" rotWithShape="0">
                <a:srgbClr val="000000">
                  <a:alpha val="70000"/>
                </a:srgbClr>
              </a:outerShdw>
            </a:effec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47" y="2429678"/>
            <a:ext cx="2253054" cy="15994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756511" y="6021288"/>
            <a:ext cx="915635"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8</a:t>
            </a:r>
          </a:p>
        </p:txBody>
      </p:sp>
      <p:sp>
        <p:nvSpPr>
          <p:cNvPr id="9" name="Rectangle 8"/>
          <p:cNvSpPr/>
          <p:nvPr/>
        </p:nvSpPr>
        <p:spPr>
          <a:xfrm>
            <a:off x="7780864" y="6420253"/>
            <a:ext cx="970202" cy="369332"/>
          </a:xfrm>
          <a:prstGeom prst="rect">
            <a:avLst/>
          </a:prstGeom>
        </p:spPr>
        <p:txBody>
          <a:bodyPr wrap="none">
            <a:spAutoFit/>
          </a:bodyPr>
          <a:lstStyle/>
          <a:p>
            <a:r>
              <a:rPr lang="en-CA" dirty="0" smtClean="0"/>
              <a:t>Diagram</a:t>
            </a:r>
            <a:endParaRPr lang="en-CA" dirty="0"/>
          </a:p>
        </p:txBody>
      </p:sp>
    </p:spTree>
    <p:extLst>
      <p:ext uri="{BB962C8B-B14F-4D97-AF65-F5344CB8AC3E}">
        <p14:creationId xmlns:p14="http://schemas.microsoft.com/office/powerpoint/2010/main" val="4269562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a:ln>
            <a:solidFill>
              <a:schemeClr val="accent1"/>
            </a:solidFill>
          </a:ln>
        </p:spPr>
        <p:txBody>
          <a:bodyPr>
            <a:normAutofit fontScale="90000"/>
          </a:bodyPr>
          <a:lstStyle/>
          <a:p>
            <a:r>
              <a:rPr lang="en-US" sz="8800" b="1" dirty="0">
                <a:solidFill>
                  <a:srgbClr val="038543"/>
                </a:solidFill>
                <a:latin typeface="Arial" panose="020B0604020202020204" pitchFamily="34" charset="0"/>
                <a:cs typeface="Arial" panose="020B0604020202020204" pitchFamily="34" charset="0"/>
              </a:rPr>
              <a:t>C</a:t>
            </a:r>
            <a:r>
              <a:rPr lang="en-US" b="1" dirty="0">
                <a:latin typeface="Arial" panose="020B0604020202020204" pitchFamily="34" charset="0"/>
                <a:cs typeface="Arial" panose="020B0604020202020204" pitchFamily="34" charset="0"/>
              </a:rPr>
              <a:t>ollect the Evidence – </a:t>
            </a:r>
            <a:r>
              <a:rPr lang="en-US" b="1" dirty="0" smtClean="0">
                <a:latin typeface="Arial" panose="020B0604020202020204" pitchFamily="34" charset="0"/>
                <a:cs typeface="Arial" panose="020B0604020202020204" pitchFamily="34" charset="0"/>
              </a:rPr>
              <a:t>Physical</a:t>
            </a:r>
            <a:endParaRPr lang="en-CA"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84" y="1642484"/>
            <a:ext cx="2452945" cy="15121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encrypted-tbn2.gstatic.com/images?q=tbn:ANd9GcQGddi4JRcVIjJvFdGdNavjbj-DG9RXC9XwarWvSBWJMKnDJeDE0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06900"/>
            <a:ext cx="1364021" cy="20497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AutoShape 10" descr="data:image/jpeg;base64,/9j/4AAQSkZJRgABAQAAAQABAAD/2wCEAAkGBxQTEhUUEBQVFRQWGBkYFRUXGBcXFRQXFRQYGBUXFRUYHCggGBomHBQVITEhJSkrLi4uFx8zODMsNygtLisBCgoKDg0OGxAQFCwkHBwsLCwsLCwsLCwsLCwsLCwsLCwtLCwsLCwsLCwsLDc0LCwsLCwsLC0tLiwsKywsLCwrLP/AABEIAO4A0wMBIgACEQEDEQH/xAAcAAEAAQUBAQAAAAAAAAAAAAAABQEDBAYHAgj/xABHEAACAQIDBAYHBQQIBQUAAAABAgADEQQSIQUxQVEGE2FxgZEiMlKSobHBBxRC0fAjcoKiFSQzU2KTwuE0srPT8RZDY3OD/8QAGgEBAQEBAQEBAAAAAAAAAAAAAAEDAgUEBv/EACoRAQEAAgICAgADCQEAAAAAAAABAhEDIQRBEjFRYXETIkJSgZGhscEV/9oADAMBAAIRAxEAPwDt8SsSbFIlYjYpERKEREBERA8VagUXP+5PITFoY4PcplYA2NmvYjeDYT1j6OcKA2UhgwO/de9xysfiJG4TC1aWYUcPSALXJ65hmJ45erNu6+klWJXrm9ke8fylDXb2R7x/KYWfFf3NH/Ob/tQTiv7qj/mv/wBuTsZZxZG9fI/mJ7TFqeY7/wA5HM+KH/sUmH+Gqb/zIJjrtdMwSurUHO4VAArdiuLqfOXY2EGJgdbkBN9AL89O6ZFHEq3EeBuD3GNovxESheIiAiIgIiICIiB6lIlYFIlYgUlJWJBSIiVSIiEQGIxFX78qhh1QAVlvrdkdte30BJ+aFtvaXVYxqosQtRLrzUIEJ8MzzfRMuPlxztk9BKXlYmoS1iMOtRStRQynepFwfCXYga/X2NUpAjDkVKR0bD1TdbcRTc+r3G4mJQqZnfqmNOsbBqVa4K2LEkC9nF2vccBYEaW2uYm0NnU6wtUW9vVYaMp5qw1EmlR+D2v7alLAkhit1AtodbjRl3i3bzl6NYMLqbzWcbgaiEU6h62nU9FX0WsCozBWO5xobXtMOglWiSabEgfh1BB5Mp1UzLLkuN+unGVs9dN2iR2F2huFQWPPhftkiDNZXRERKpESsCkSsQisREBERAoZGbb6QYbCLmxVZKQO4MfSb91RqfAT10j2quFwtbEPupIzW5kD0R4mw8Z8pYmvVxlVq9d2erUJLE7hc3yqL6KL6CcZ5adY47d8rfbDs8NZRXce0tMW+LA/CbdsHb1DGJnw75gLZlIKuhO4Mp1E5J9n2zUFNiyDMDx1AHZfdum0bJ6S06OIyLdg1s+WxFhfW4N7jXSZY8t339NrxTXTo08VqgVSx3AEnwF4p1AQGB0IuD2HW81fpLt5WRqdE3v6zjUWvqq891p1z82PFju39Hz26aurmvXamyj9pnCvf1W9Aqd24u5U9/lvnRbHGth0ZhZlujfvJ6J7j2dk0LHYR2oGvSP7TCgVAo0zKCS31PieybT0Mx6M1bI10qVnZOFiQHK2/dZfdblPg8PO/KW+0ja4iJ6qkREBERAwdsj9mW9gh/dOvwvLFfCdZ6ujW9F+K8u8dkzdo26qpfdka/dlMhOg2HK0WLMzMz3JJv8AgX6kyX7WPKVWV+qxAAc+ow9Sp+7yPZJPA18pyNuO48uzul7amAWtTKnQ71birDcRIbBVi9P09HUlX7GXf9DJ9DZYlnB1MyA8ePfxl+XaERKwKRKxGgiIlCIiBA9O8A1fZ2LpILs1F8o5kC4HmJ879BdljEOylguRc265OthYd418J9SmcH6RdEKuC2x19FD92qsXGVguXOb1EAJubMb9xAmPNOt2teK6vaa2Rs3qHZahzowGTNbeN4K7hx85lYvCJmzIq5+YGuhvvHjpLGJqZsqjM2vo39Ym27SSGHw5sAT3niewdnbPMz8j1h/d1n5EnWPa9RxlY0+qZzkvr2D2b77dl5ZqJu7v1eZqp8OEsVd5PhPl5Lb3ld18ttt3V/YDBKiq4ulRSjDgQ2mvj85rWEqvgqlekty1F89O+pYYf0ip5l8O7r32k7iBYAjhb47viBI/pn/aU8Sm+pTVz/8AZROVwe8MgmvHn8cf0u/6Xqjp2CxS1aaVKZujqGU8wwuPnL80b7K9phqD4e/9k2anz6qoSVH8JzDym8z2+LOZ4TKO4RETsIiIEZ0oqZcHiSN4oVbd/Vm3xlvostqHfUq/y1WUfBRK9Kf+FqA/iyJ79RV+s99Gx/VqZ9oFvfYt/qk9qk5r1RcuJrDgwR/MEH4ibDNf63MzVDxv3hVOg/XOKJPZJ9Ejt+czpB7FxofKyXytpY+OsnIRWIiUIiICIiAlDKyhga5tXpZTS60f2jC4v+AEGx142tNMx2LqV3z1Wvv/AIRfco4SS2/shcO5WmtkYlh/F6wv3/SRWWeL5GeeWVmd+vTO2s3BUQPSb1iN3sjl385nSNo1Jn0mvMUi4TaY6jcJdqtp8J4Q6zPLuyKV04cwR9RLNdM+FqAi7U7VE7tFqDyIPhL77u7WUokBiD6rAgjmrjK3znf1dkQXRZzg8ZSzeo4AB50q9ivuuAPAzr85PisH12zg6/22CepSqW39XmJv4XU9wadH6PY/r8PSq8WUZv3ho3xBnp+H+7vH1e5/11PwSMRE+50REQIPpi9qC9taj5JWVz8EMz9i08uHojlSQfyCQX2hVLUKYG8u59zC1m+YE2KpVWlSzG+VFF7cgAJPasgzW8Ebhm4M7FRyGn1vJZseGou40yhhY7wQNPpIqgtqaD/Df3iW/wBUCR2bTBYn2frf8pKTXtlY85ypAAD5T4qChv428DNhiJSIiUIiICIiAiIgRPSTBipRY21T0h9R5fKaCyzqTrcEHcdJzfaWHyOy8iR5cZ53m4dzJxkwxMqi3L9d3bMRp6p1Lfr5Tz3G2Tiq1reP5S7hnuJGYqpdu4fq0z8GLG3MA+M4neSsoCeXXdPRnozSxULsTbaYPaVShimUUMcgKM2iiqtlamx3WYEm54sBNn+z+uinE4am+ZaVS9M33owG7yHjeaX066NffsOERgtRGzITuOhBU8gdPdEieiWKxGCr0nxKkP8A2dTiHVeII33U371n2cXLJhjf5eq771vTvUTxRqBlDKbggEHmDunueopERCtf6T4ZahVWvZVdhY8WHVm/ZZj5ydq0wylW3MCD3EWMg9qm9ZxypUV/zcQR/ok/INNXEFadSk3rMVXvZXyufGwMz89zpu3DuGg+U8bWw1sSp0yt+07cyLr4egvmZZBtcyKvY6jkNJx+NLE8mUl0+DP5TZMPVDKrDiAfORfSRR93JH4ShHdmAPwJlOidcvh1J4Fh/MfzliJmIiVCIiAiIgIiICah0wwlnVxuYa94/wBpt8j9t4TrKTDiNR3iYeRh8+Oz2lm3OHE8KOJ8JexCWMs3nisllzcnSSwX1eYNpgYdWGp0ubW53P5XmajakePlOMPxIyryoMtq09AzR09GUNamdHym2hvu+MEzRftC2NmKVgCRbI4BNtCShtffqRfum/i6/a/G/wAX+2mHJ8I6ZhdqsihaJQqNy8AOyxmThOkjZwtVQAdLrfT9aTg+Gr1aa5KdWoi8gb+RN7SRwG3K9PIM5KAjMMq5mFxmOY/iNt89j9hnPp1Objv3H0WpvulZHbB2jSxFBKlA3QiwHFbaFW7RJGVy1/Ea4mp+/hV9wvU/1TYJr1I3xDduJ/6eFX6mbDJFa/tR712/wIB3Fjf5XkNtlXakyU2CO5VVYrmsSw/DcX5b5ns+Z6re1Ut4INP+aUw1LPiKK8AWc/wLYfFhIq/W6Kl1ytXOXS+VFW9jfTXSTuz8EtGmtOn6q7r6k3NySeJuZkRKisREqEREBERAREQEpaViBoXSLCZKrADQ6juP6PlIDEVcovbNbW17X8Z0HpPg89LMN6fLj9DNAxdO4YDedJ4nk8fwzv5s8lqljGqsoK5VW5GtyTaw+BMkWHGRmEplTcyU3iYYzU05gjz2HmLe0qHlXbKFWWNoU1qUmRtzDyPA+BAPhLL1bcZhYraqqNZe/X2baXWBRij6FdDyNhv7jvllnBtb5S1tvGmrW9DVR4EDt8jKYZDz+g+HCfpfHzvJxzKztk6R9ju0yK1XDk+i651H+JCAbdpDfyzrM4J9nmL6vaNDgGYof41IHxInexOeSdt8PprexzmrX/8Amxbe44pD5TYMRUyqzcgT5Ca/0aXVDzSs/wDm4jNf4SU2/Vy0H7QB5n/zM2iDwq/s15kE+8SflaSOxsvWPoc4AF+AVtbd+g+ExctrDkAvui30mRsfZio9atclq2XNfcBTUILeAkE6DKyxhltfvl+VFYlJWUIiICIiAiIgJSIkGvdONmVa+GIoM4dPSCqxHWC1mQ236bu0TQ8BsuvSS1akyAm6lrXN/WuN4O7fOuzHxmEWohRxcHzHaO2fNz+NOTvfaWbcuc2GsqMaqLdjYcWOgHjK9K+jWOQs1Cn11MH0Qh9K1t7LvPcJzzaf3gm2J6wH2WBUDuWwAnycXg8md7uozs03qttaidBVpk8CHX85DY3pCi6M/gvpfKa5hNjV62lGjUe/soxHna03To59lleowbGWo073Kghqrdgt6Kd9yeyfV/52Mu7yf4SS3099DtmVdoh3puaVFGy52Q3c7yEBte2lz2zSvtSw1XCY1sOlRjTKI6k2DEMCDcge0rbuU+kNnYGnQprSoqERBZVHD8z28ZzP7dthh6NLFAEtTbq3NtMj6qWPCzafxzbi8fjwvUdfGSOObDSyvfiV+RJ+cmE1/wDF5G7PFgw43B+BEzqRnoT6Y1mYfEGnUWohsyMGU9qm4PwE+kMNiM1JXItmQNblmW9vjPm3CqDUpjgWUHda2YAz6Dxrf1mkg3KrNb4D5THmrXjX9m4JaeUL+GmqC54Kb+essbfN+qTm9z2hd/wMzxIfaz3xIHBKZPixy/JhMW0WyZMYdbKBy/KQwOo7x85Np6ovv/OEX6Q0lyeVErKKxESCsSkRsBEpKyhERJoIlIjQqZSIlCIiBS0rEQEtYqgtRGSoAyMCrKdxBFiD4S7ED586S9GPudd6Cr6J9Km3F1Oq3Y7yLWN+MgWwlQfgfyv/AMt52T7XNm02oUsQdKlKrTVTcgFaj5WUrex337LTQaJ3TXDOs8sEBQwzkiykW3k6W3a8z/tO6feb4tyPw00APPMM3+qckxFUKTfQW3ndYd83LYXS3CVqdsM18cEpq1F8yh+rCqWDWItl1uOzSccl2uE06DSqluWkjMbQIqu5Pr5bDkFFvynjZe0zkvWpmmx/DcPbXmOErWxYqG6ggajXQ6MQfDSZtFcOt2Hj+X1EmXNtwvu08ZB7OxIOINLW4RXJt6NizC1+BuoNuUnqY1lF+IiVCVlIgViUiTQREShERAREQEREBERAREQERECF6X9Hkx+GfD1GKhipVxqVZTdTY7+7tM5F0v6DvszDdcMa7sXVFTKANQSbZmbUATu80P7XOjVfG0KX3UZ2pOWNO4BYMtrrcgZhb4mSjgdSo761GZj2m/kOE2X7PdpYWhii+KzKxXKlYElU1vaog3qSBqN1vKE2psbE4b/iKFWkPadGC+/bL8ZGmcbdPpmhWRkzKQy2uCpBU2HAjQzzT3ActPLf9Z887G27Xwx/Y1GUHet7o3PMm4/OdY6G9NBjL02ULXALZRchluLspO7Vt0so3fA4Nus6wHQrYjTgX1+El9npamgOpAAud5mJs78N7XCAWvrpe582PlM/CeoJ1Eq7ERKhERAREQEREBERAS31w/V5E7a2nVWotHDKvWFc7u98lNCSq+iNWYkGwuPVJkRsevXXGCliXzB1apTZCRTYLYOhpm+UjMp0PGQbY2JQb2A79JQYtPbXzEsYpddxPmZZCjiPMf7QM8V19pfMT0Kg5jzkaaSHeqeKj8p5bDUvYp+6sKlbysiPulL2E/XdH3OnwHkWH1jYl4kT90Xhm8Hf84+7Dg1Qf/o/5xtEteJE9Sf7yr75PzEoabcKtTzX6rGxKuoYEEAg7wRcHvHGajt37ONn4nU0upc/jo2Q+K2Kt4iZ+0cRUp0ncVWJVSbHLrYd01TF4lsQaTNUe9N8666hhb8vnJb+StWr/ZnS66rTStVy0yoDWS5JvcHTkPjNn6MdGaOCZDSXM17O72LsDvB4AdgtukvswXDudS1RtTvIWyA/y/GZjU9Ozj3HQ/AwqXw9MBbA2Ksw15HT6XkhSYWsDNPwe1WZi9gM1jl320mR0WOJ65hiKxqoFJQ5KagnMPZAIYAkWNwd9+VStsiIlQiIgIiICIiAiIgQm2MFV61a2HCuSoSojNluqlmRlaxswLNpxDdktbJ2dWNfr8SqJkQpRRWL2zkGoznKNTkUADcL85sESaC0pllYlHnIIyCeogeDSHKeTQXkJdiBY+7LyHlKfdV5CZF4gY/3Rf1eUOFH6JlypiEX1mUd7AfOYr7Zw6769L31+hkHnG7MWpTZCSMykXBOlxOb7QwjYdyr3vpYrf0gTYEefhOgVek2FG+sp7gx+QmqdJ8bSrkGgWLD/CQDJVjDwW1mRFQW9EWuRcnW5J85erbWqMjKGAuCPV5qR9fhIlcLUO6m/umSlLZoY3tUp8lID6d91+UKsbMTIcg/EdDr6RO8ntm4BsgFjums0sHTSxes3AgkINQdSvpnmJdbGsxsKqm5su4m++2gtw3Tn5Se3O43rD4q6gkG5GsudceU5t0r6R4mnSFKhYOyk1K+v7FCSAVTeznKwGu+3ORWweiu0K1Prmrko2qJiatZywPEgNZb2/2ne107Cj3nuQ3RFx91RcnVtTLJUp3J6uorHMLnUjW4PEESZlQiIgIiICIiAnh6gEw9t7UTDUjUqbhYKOLMdwAGpPZNUx3SfEoBVahVp07ek3VhsovvKZgw96BuvXjtmFjtqGmbCk7X4i1pXY9Y1KQcuHzahlXKCpAIsLnnzmHiWfO6tuHqE7rEX4cjp4SbFG25VPq4c/xMB9JaO1cSd1OkveSfkZiVMHWYWFSxupvlJtYsSOF73X3Zm4fDuBZrseZFvhykVafGYs/jpL3KT8xLZOJO/EkdyKJnjCtynoYJoES2FqH1sTWPc2WWm2Up9Z6rd7mTv9HtKjZp5wNe/oWjxS/ezH6y6uzqQ3U08r/OT42WOJnsbLWNCBWgo3Ko7gBKmw32mwDZyQdmUzvF40baLtQXz/1gUwfVIPpJmRlc8QdcjAHT1ucwa9aiSSa7bgCFVytgrC3pA8SDffpbW5nR/wCiqXsA+EqNmUh+BfIRo25ziOofIpqkmxb0ENvTbNayqcv7u8SQ2dslrfs6bEZswzlQbgWuPRuO683pMFTG5FHgJfCCcXixt3rtz8cd705H07wlWnTLVKbFX6oZlF1Q06jGznet82h3XHdOl4LHUnorVRl6oqCGuAqgDidwtx5TLxuBp1VKVVDKd4MiaHQ3BIbrh133sSzLcbjkJy38J3qutsno8t1qVRotaoaijccmREU27RTDfxSVgROkIiICIiAiIga90jUfeMIan9mHqAX9XrTT/ZX4e3bttMvE1FVGaqQECkuW3Bbele/C15m4/BJWRqdVQyNoQe+4I5G/GQ3/AKSoHKKjV6iqQQlSq7Jpuuv4vG8gudCKBTBUQQRcMyg7wrOzID/CVk4yXlVHKVlHjqxKhBPUQKWi0rEBERAREQEREBERAREQEREBERARE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6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3" y="3491332"/>
            <a:ext cx="1873328" cy="24914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1847680941"/>
              </p:ext>
            </p:extLst>
          </p:nvPr>
        </p:nvGraphicFramePr>
        <p:xfrm>
          <a:off x="5940152" y="1642484"/>
          <a:ext cx="2808312" cy="3909010"/>
        </p:xfrm>
        <a:graphic>
          <a:graphicData uri="http://schemas.openxmlformats.org/drawingml/2006/table">
            <a:tbl>
              <a:tblPr firstRow="1" bandRow="1">
                <a:tableStyleId>{5C22544A-7EE6-4342-B048-85BDC9FD1C3A}</a:tableStyleId>
              </a:tblPr>
              <a:tblGrid>
                <a:gridCol w="2808312"/>
              </a:tblGrid>
              <a:tr h="523029">
                <a:tc>
                  <a:txBody>
                    <a:bodyPr/>
                    <a:lstStyle/>
                    <a:p>
                      <a:pPr algn="ctr"/>
                      <a:r>
                        <a:rPr lang="en-CA" dirty="0" smtClean="0">
                          <a:solidFill>
                            <a:schemeClr val="tx1"/>
                          </a:solidFill>
                          <a:latin typeface="Arial" panose="020B0604020202020204" pitchFamily="34" charset="0"/>
                          <a:cs typeface="Arial" panose="020B0604020202020204" pitchFamily="34" charset="0"/>
                        </a:rPr>
                        <a:t>Information It May Provide</a:t>
                      </a:r>
                      <a:endParaRPr lang="en-C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8930">
                <a:tc>
                  <a:txBody>
                    <a:bodyPr/>
                    <a:lstStyle/>
                    <a:p>
                      <a:pPr marL="285750" indent="-285750">
                        <a:buFont typeface="Arial" panose="020B0604020202020204" pitchFamily="34" charset="0"/>
                        <a:buChar char="•"/>
                      </a:pPr>
                      <a:r>
                        <a:rPr lang="en-CA" dirty="0" smtClean="0">
                          <a:solidFill>
                            <a:schemeClr val="tx1"/>
                          </a:solidFill>
                          <a:latin typeface="Arial" panose="020B0604020202020204" pitchFamily="34" charset="0"/>
                          <a:cs typeface="Arial" panose="020B0604020202020204" pitchFamily="34" charset="0"/>
                        </a:rPr>
                        <a:t>What actually went wrong and why</a:t>
                      </a:r>
                    </a:p>
                    <a:p>
                      <a:pPr marL="285750" indent="-285750">
                        <a:buFont typeface="Arial" panose="020B0604020202020204" pitchFamily="34" charset="0"/>
                        <a:buChar char="•"/>
                      </a:pPr>
                      <a:r>
                        <a:rPr lang="en-CA" dirty="0" smtClean="0">
                          <a:solidFill>
                            <a:schemeClr val="tx1"/>
                          </a:solidFill>
                          <a:latin typeface="Arial" panose="020B0604020202020204" pitchFamily="34" charset="0"/>
                          <a:cs typeface="Arial" panose="020B0604020202020204" pitchFamily="34" charset="0"/>
                        </a:rPr>
                        <a:t>What happened before, during and after the incident</a:t>
                      </a:r>
                    </a:p>
                    <a:p>
                      <a:pPr marL="285750" indent="-285750">
                        <a:buFont typeface="Arial" panose="020B0604020202020204" pitchFamily="34" charset="0"/>
                        <a:buChar char="•"/>
                      </a:pPr>
                      <a:r>
                        <a:rPr lang="en-CA" dirty="0" smtClean="0">
                          <a:solidFill>
                            <a:schemeClr val="tx1"/>
                          </a:solidFill>
                          <a:latin typeface="Arial" panose="020B0604020202020204" pitchFamily="34" charset="0"/>
                          <a:cs typeface="Arial" panose="020B0604020202020204" pitchFamily="34" charset="0"/>
                        </a:rPr>
                        <a:t>Hazards in the work area</a:t>
                      </a:r>
                    </a:p>
                    <a:p>
                      <a:pPr marL="285750" indent="-285750">
                        <a:buFont typeface="Arial" panose="020B0604020202020204" pitchFamily="34" charset="0"/>
                        <a:buChar char="•"/>
                      </a:pPr>
                      <a:r>
                        <a:rPr lang="en-CA" dirty="0" smtClean="0">
                          <a:solidFill>
                            <a:schemeClr val="tx1"/>
                          </a:solidFill>
                          <a:latin typeface="Arial" panose="020B0604020202020204" pitchFamily="34" charset="0"/>
                          <a:cs typeface="Arial" panose="020B0604020202020204" pitchFamily="34" charset="0"/>
                        </a:rPr>
                        <a:t>Effectiveness</a:t>
                      </a:r>
                      <a:r>
                        <a:rPr lang="en-CA" baseline="0" dirty="0" smtClean="0">
                          <a:solidFill>
                            <a:schemeClr val="tx1"/>
                          </a:solidFill>
                          <a:latin typeface="Arial" panose="020B0604020202020204" pitchFamily="34" charset="0"/>
                          <a:cs typeface="Arial" panose="020B0604020202020204" pitchFamily="34" charset="0"/>
                        </a:rPr>
                        <a:t> of engineering controls</a:t>
                      </a:r>
                    </a:p>
                    <a:p>
                      <a:pPr marL="285750" indent="-285750">
                        <a:buFont typeface="Arial" panose="020B0604020202020204" pitchFamily="34" charset="0"/>
                        <a:buChar char="•"/>
                      </a:pPr>
                      <a:r>
                        <a:rPr lang="en-CA" baseline="0" dirty="0" smtClean="0">
                          <a:solidFill>
                            <a:schemeClr val="tx1"/>
                          </a:solidFill>
                          <a:latin typeface="Arial" panose="020B0604020202020204" pitchFamily="34" charset="0"/>
                          <a:cs typeface="Arial" panose="020B0604020202020204" pitchFamily="34" charset="0"/>
                        </a:rPr>
                        <a:t>What caused the injury and how</a:t>
                      </a:r>
                      <a:endParaRPr lang="en-C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Picture 2" descr="Discard slings with rips, burns, or te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9319" y="4079847"/>
            <a:ext cx="2385224" cy="1437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68344" y="5982814"/>
            <a:ext cx="1008112" cy="369332"/>
          </a:xfrm>
          <a:prstGeom prst="rect">
            <a:avLst/>
          </a:prstGeom>
          <a:noFill/>
        </p:spPr>
        <p:txBody>
          <a:bodyPr wrap="square" rtlCol="0">
            <a:spAutoFit/>
          </a:bodyPr>
          <a:lstStyle/>
          <a:p>
            <a:r>
              <a:rPr lang="en-CA" dirty="0" smtClean="0">
                <a:latin typeface="Arial" panose="020B0604020202020204" pitchFamily="34" charset="0"/>
                <a:cs typeface="Arial" panose="020B0604020202020204" pitchFamily="34" charset="0"/>
              </a:rPr>
              <a:t>Page 8</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956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Handling Physical Evidence</a:t>
            </a:r>
          </a:p>
        </p:txBody>
      </p:sp>
      <p:sp>
        <p:nvSpPr>
          <p:cNvPr id="5" name="Content Placeholder 4"/>
          <p:cNvSpPr>
            <a:spLocks noGrp="1"/>
          </p:cNvSpPr>
          <p:nvPr>
            <p:ph idx="1"/>
          </p:nvPr>
        </p:nvSpPr>
        <p:spPr/>
        <p:txBody>
          <a:bodyPr>
            <a:normAutofit/>
          </a:bodyPr>
          <a:lstStyle/>
          <a:p>
            <a:r>
              <a:rPr lang="en-CA" sz="2400" dirty="0" smtClean="0">
                <a:latin typeface="Arial" panose="020B0604020202020204" pitchFamily="34" charset="0"/>
                <a:cs typeface="Arial" panose="020B0604020202020204" pitchFamily="34" charset="0"/>
              </a:rPr>
              <a:t>Use safe collection and handling procedures</a:t>
            </a:r>
          </a:p>
          <a:p>
            <a:r>
              <a:rPr lang="en-CA" sz="2400" dirty="0" smtClean="0">
                <a:latin typeface="Arial" panose="020B0604020202020204" pitchFamily="34" charset="0"/>
                <a:cs typeface="Arial" panose="020B0604020202020204" pitchFamily="34" charset="0"/>
              </a:rPr>
              <a:t>Identify, collect, label, package and store</a:t>
            </a:r>
          </a:p>
          <a:p>
            <a:r>
              <a:rPr lang="en-CA" sz="2400" dirty="0" smtClean="0">
                <a:latin typeface="Arial" panose="020B0604020202020204" pitchFamily="34" charset="0"/>
                <a:cs typeface="Arial" panose="020B0604020202020204" pitchFamily="34" charset="0"/>
              </a:rPr>
              <a:t>When possible and if applicable don’t remove any evidence until has been examined by the expert (manufacturer, engineer, trainer, etc.)</a:t>
            </a:r>
          </a:p>
          <a:p>
            <a:r>
              <a:rPr lang="en-CA" sz="2400" dirty="0" smtClean="0">
                <a:latin typeface="Arial" panose="020B0604020202020204" pitchFamily="34" charset="0"/>
                <a:cs typeface="Arial" panose="020B0604020202020204" pitchFamily="34" charset="0"/>
              </a:rPr>
              <a:t>Record the locations where the evidence was found</a:t>
            </a:r>
            <a:endParaRPr lang="en-CA" sz="2400" dirty="0">
              <a:latin typeface="Arial" panose="020B0604020202020204" pitchFamily="34" charset="0"/>
              <a:cs typeface="Arial" panose="020B0604020202020204" pitchFamily="34" charset="0"/>
            </a:endParaRPr>
          </a:p>
        </p:txBody>
      </p:sp>
      <p:sp>
        <p:nvSpPr>
          <p:cNvPr id="2" name="AutoShape 2" descr="data:image/jpeg;base64,/9j/4AAQSkZJRgABAQAAAQABAAD/2wCEAAkGBxQSEhQUExQUFBUUGBoYGBcYFxgWFBgYFxgXGBUYFBccHCggGBwlHBcXITEhJSorLi4uGB8zODMsNygvLisBCgoKDg0OGhAQGC0kICQtNiwsLCwtLywsLCwsNCwsLCwsLCwtLCwsLCwsLCwsLCwsLCwsLCwsLCwsLCwsLCwsLP/AABEIALsBDgMBIgACEQEDEQH/xAAcAAACAgMBAQAAAAAAAAAAAAAABAMFAQIGBwj/xABKEAACAQIDAgkHBwkIAwEBAAABAgADEQQSITFBBQYTIlFhcYGRFDJyobHB0SMzQlJikrIVJENTgpPC0vAHNGNzg6Kjs9Ph8eJU/8QAGQEBAAMBAQAAAAAAAAAAAAAAAAECBAMF/8QAKhEAAgECBQQCAgIDAAAAAAAAAAECAxEEITEyURIUQXETYSJSM/BCgZH/2gAMAwEAAhEDEQA/APcYQhACEIQAhCEAIQhACEIQAhCEAIQhACEIQAhCEAIQhACEIQAhCEAIQhACEIQAhCEAIQhACEIQAhCEAIrwliDTpswAJFtuzUge+NRDhv5lu1fxrKzdostHNoTPC7dAmfyo3VKt6ms1FSef8suTX8ceC1/KjdXhMNws3VKovNc2sfLLkfHHgs/ylU6R4QXH1d7ADsHrldTeDknSR8kuWT0R4LFeFql9gIjFPhMmVSzGeSqsl5IdOPBdjHE75sMYZScoZutYy/yvkr8a4Onpm4HZNpHhvMX0R7JJNy0MrCEISSAkGOcrTYjaASO2TxXhM2pP2Ss8osmOqKUcIVD9IzPl7/WMRzQzTzfklybOhcDpxjn6R8ZnypxqXbq1iSNrNxqZPW+R0oepY595jS4s9JlUDJFeWU3yQ4ol4ZxjhAqOUeo6qjaaHzje4IsQMp6mllwHwgMRQp1QLZ1BK71b6SnrBuO6cfxkxHylED6Ks3exAH4DLvigtjiADdTUzqulgKihmI36vn8J0o1W6nSUqU0oXOkhCE2mYIQhACEIQAhCEAIjwz8y37P4hHolwx80/d+ISlTa/RaO5HM41iBdbA5lAJFxznVSbXF9GnJ8X+NNXGFDSw9fI7hTV5OmyITYkuBUvYAgntnVY46D/Mpf91ITz7ilxQxWEq0GfC4N2Rxevy7cqiEZXyKGCtYFiARtMwQUbO5pm3fIs045/m/LWbN5T5LyPIrynK2va/LZfXtjeK408n5dcZvIWpq9qXn8q5pjk74jSxve9onT4p1Rwoa/N8k5U4gLmF+WNIC2Tb86S1+gdcX4Q4s4pxwxlRScZUoGj8pTGZadV3cm7cywI0a0vaBW8i14F43LXZkKtQqLSNYLWw7KXpqua9MivrcC4vYEbDoZtwJxqOKZBTo1gr5rVWwlQUBlBJvVGIK/RI7dJX8H8AYyrWFfFJRpchhGw9GnTqK5duTdFZmuQo55vc9GmhMh4jcBYvC1E5TB5brUVqwxiuoDKxW2HDFduVbjpv0x0wHVIsaPHqg2HGIB5jVkoZeSIqB3Q1EJHLWCEA86+46TfhzjhTwtWpRYGo1EBqpo0alRKQP6xuUFtx7x2Tj6XEHFrhsLan8rmtiKXKUrDk6jmhVBzZSQjspAN9RptnT4jBY7CYvGthcNTxSY1syu1RF5NiXPyqMeeoLnTQEAa7QJ6IEdUhvH8bkpPSQA1zWpCsnIUalTMjZrG2e/0TcW03y74FxproKmVkDXsrKyOACRz0bVTcd4IM4/jBwBi3r4er5OK+TDhKgw9dcGvKk1CwptfMFGbo1751vALOKS8pTai4AU0zVFdlyKFTNWA55KhWv9qVnGKjkWi5XzO5w3mL6I9kkkeG8xfRHskk3x0Mz1CEISSAiXDB+SPav4hHZXcOH5MekPefdOdXY/ReG5HnfD3DVWljKWHp8mRVAN2qpSK3KLZM6kMxLE5dpiGL40PTpPUtUY0qddqi56FlNDEjDhb+T3518192zXbLHhXi/Wr4pMRTeiBTIXLUo8r5jhroSCEbTQ7QYpwlxRZ14TyNTJxrU+TViyhEFQVaoYhTYs19gOwTFHosrneXVfInxHGnk6uIQrWC0BXIqFabJUOHpirURbBSrZT2TOD41sVotUpvRGIr0qFLlKHnGsCUqArXAKDQEjXnCIY3izjH8t51ArU8qNBVY52bFFUJqswATLSS1umKpxTrHCil5ImHZGxNZQmIWoDW8npLh3zM5ILVFIsNBlvpfXpaFil5F3iuOVOmKWY61rsAKD8xBVNHlK1qpyoXBAOp02SwwPGRKmJfCgHlabMr82oE5jBXKuVIPZcXnP8C8GYyhUpU/JlqivhsLTqVKhV6VLJUepiVqLfnNzzYDabHWPcR8PVWpW5WnjKed3q2rMOQ59SoRyKDUPz1zE9EiUYpEqTuS8Yq18SR9RUXvtn/jnScR8ZfMnUCP2dD6ivhOB4Ux+bE1yNb1GHcpyexZe8T8Uy1lc2Clgv3rjXXrEyUp2rX+zRON6Z6dCYEzPZPPCEIQAhCEAIQhACJcMfMv2e8R2JcMfM1fQY+AJlZ7WWjqjk8W9wPTpf9tMiVFGjXCA8hwlplspxeHa62Ow8rzgAB5xBNxqdY1jqlkubaPSOuwDlae3q6eqc5gauFRQU/JABKNza5QFl1DMLHq27OueZB5GuSzOybNfbU27qVx45CPXI2qEaZql/wDJf3U5zWHXCEZiuB5NlIJp4knVbtlsSAyhOdutY6ay1o4uioKo6DXYK6HUm30ql93qkMsmWKVvtP8AuX/8czVxLC2WnWqKR5y012m4sQzKQdL/ALQkFJifo1CLXBzrY9Fjni2JwS1DmalUzBcoblCj5SSbZ0qAkXJ2yEw0WFKq5LXSpTsSAWpghhcgMpRzobXsbG22Sioek/u2F5VjgtGvelV1LMTy1UEliCbkVQbc0c3YLC2yb0uDVQ3Va4PSa9V76W1D1SG03kGTdDMseVP1v+NvjNKT86prvXq/RU76buyQEH/E8VmiNZqnpDt+apSUiLna0sTzVsNw9kwcS3ZFqHmr2D2TeeotDEyXl26fZMjENIYSSBpMV0iIcYKvMSx2t/CZLKrhxvMHST6rfGcq/wDGzpS3I5HFmk1VyVwb1FOueu9KsByl7MFFho11O+4G+XaVc18rOdfovSe4vttmMpK+LK3PKsvQHwL10FwDdXQgsCevfN6OJwyWNQ4UPmNnFM4YgN5oGZNGysASGG3dsnn2NKL2mT9apt/Vjw0S00TFMSLpVS4Or0uaCBezFX69Ds0mMOQyhlDMrDQrUzoQd9y1iD75DS4PQAKBiEA2WrVDYbLDntYa7B0C1oRI6K/S9Pwy+rOZLSqi5c2IRb3Gotcsdf8ATi1C6aCpWN/1gdj45RYdUh4UqWw+IN7krlvs85VUadrmTexFjhODaLPZjtOp6ydT7TOopU8qWGh3do2RLg/DWlmuyZ4RO0meiYKuHRXGxlDeIvJpS8U6+bDgb0LL3XuvqIl1PahLqimedJWbQQhCWKhCEIAQhCAER4c/u9b/AC3/AAmPSt4xH82rf5beyUqbX6LR3I4StUuB6dP/ALUgcTf6dI9RXosRv6QD3SGubi2urKNpB1YbCNnbFjggTfPjdL7MTVtrt0zW9Wm6eOreT0GPCr10tN1gNt7++COp2+Tm+2+X13EUq4UNfn4oXvsrOvnBbjTZ5ota1rnpjVFMhLcpiT1M+ZTuHNy2k5EExdBvoeI90A6HQciT2j3Qes1vOf7o/lkiYk22tfsHwk3BgIuy1D7x/lm1l6KXcf8A1Dyk7y3gPhIzVPSfD/1LxKyNyq9CeM0D61OjMOz5mlImrnpb7pPsEiFW/K+l3/M09vjJlKyISueiYPC8xb/VHsEbWmBuE0oMAi3+qPZNHxXQJ6i0MTGJq1MHcIr5Q3V4TZcUd4kkG1TDdE53h9rMnUGPrX4TqEqA7JynHB+ceqkT+P4ThiHaB0pK8imoXCrYtoo2BWGwbLC8mSq4+l23Rx4m4ERfAUixPJUSdRcWDdG0KNe+SUsGitmC1FIN+bUYLps5ofKR1EWmJpM0p2HLrv5Eneb5T1dMZpqfqm32arH1aRdax6W70J/CBNxUU6nkr9ahT16k3lEywzlPRUGvSp9pMruGnHIAE6VKg8Ls49SiOKQBey2GvNY7BrsAA7pz3HKqVTDrvux+6iqL/eMSf4sLUmp1lGwyRXE5FeEJOnCA6ZyUzpY9I4mYgZqiX2gMO4kN7VnWzyTihwtlxtEE6VCaev2lOX/cFHfPW56eFleBirK0ghCE0nEIQhACEIQAlZxlP5rW9AyzlVxo/utb0feJSpsfotDcjzrEVLAG9ucDcgkCwJuRtIFr+MQwOMLkKK2FL6EBTiRzbEtcGoNdnZrH8UCVAUkHMLEedcq4FrA2IuTe1ubFclcKS1d8oGpcUwBbaSfI7dHf2zyIq6N7dmNYeniLc44dj1HEp/E39bhGqit0Gw/xWkXKHU5KH/JpqB+q6SB2kbyJvyp2ZKO21gKpN9biwpXvzW0+yegyWmR1IwmYk6EdlVpCVbobb+tabVa5AsFpXvbZWPOH0dKW3q27IozvtNOmLf4WI036/JaaSHFkpocTNtOb94/xgWP2vvsffIUdrfNjsCVh6uS2zGp/RA/6dT3050SsijZO4LfW+8fjIr/Obb5t3+WgPsirsy/oQO1Hv+CTpW5rnYSWNtQRzVFiCAQdPXObV2X0PS0qXVfRHshNKPmr2D2R6jQG0z2kecKQlllkdSgD1QBJTac3xmfNUb0AOq+vxnS1EIOs5PhzWrUHortttCdIPT0GZsVnD/Z2o7iloUahDZ2xVM3uOXTD1BY2sFdQcwFrXY31vfXRymNNtNjfavyZ+6t9R2yuULhmVQ6Uiw5qlmdbG9hdsiKSEaw0OhtpHaWNLjajbL6gjnbPML2vcWEyxuzs2hmx00qdzZvxGbisRvfvW/sHviL17atSAHSLJ63ymbriFbYKh9HNUA362uJzasyyaG3qXU6qSQQOaVbUW3nrGyU3HjnMv2FB+85v6rSyp4pScufUlea1lOjqTYWBvaJcP082f0QP9t/aZSe0vHU456QP9d8iNLoj1KxA65KMNecC5WU8QaLpVF/k2V9NvMIbTwn0VSqBgCNhAI7DqJ4JW4NYjQdU9g4j4gvgcPm2qnJntpkp/DPRwMtYmXErRl9CEJ6BlCEIQAhCEAJU8af7rV9EfiEtpU8aT+a1ewfiEpU2P0WhuR56TrT2a1AP+OqfdNMcWcFDQxHNdWV08nbVTzWAqMQRt0Zd+y9pJUqi9Ld8p7KVaLtwk4LDyaubG1w1Ahh9YXqggW1sReeRF2PQauV1fi7SKsOQxoR75wHoWNyGXS+mVtbrbVRe8mocE0qVZMQprmqjO123mryxYOqJlNjXqWts6bXvviqQqkM+FxDG1rhwjAXvYhK4vqb3ubEDqsyK672qXO7KxtfsUjwvJlUbVrlVBLwV/BvAlGm9NwahNLzAw0FgoW4VFzkZNrXJvqTYSTF8CUSrECu3KPUDZKVMsq1hXNQMxph2X5ZgGuSvNsPOJc8oXc1UXAGiP1D9VFsVUQquZa1Rc41TlEdTlbnErkYLra4v5whVJeWT0Lg0/IVBcwOYgu7Xyi6l0ZCEbLzbZswItqBMUuBKIcOecBoVyKFI59wABzAQxuBt75YpUXLYMw7SzHbfVnBJ27yZgVB+sPgv8k69cuTn0ogwVFKdJKSnRFtc+cx+m7dLMxJPbCqLLU7W/CIPiR9c/wC316dUjZrrV9J/wicY6u50eh6ngVuE7B7JZytwJtk7B7JZT2jzjV3A2wRwdkVxe3umMM3O7YAxXS47Jw3CBvWe+9x/tH/5nemed45yXexAJapYkXANyBcXFxrsmbE6I7UdWVmPwXKW5ajh6hIVb8vVoMcpLAKLEA6vvva4vrIBxfoKrqq1afKZM3ONRuarqACQwOlRxfbsIsQIzjaj5crphaoY2Cu5phj0DOji4F+2Nlhf9INd+c7/ANoTIpNPI72TRV4rgocxadc0rhKaWWpccmjXUujrlubHXYc20kW0r8DYrMoFZWUlMxc5+bds+VatOpfQA2za5rXGW5tKlTMyqKzq2pFghDAZcysChXeOhtTYyXkLG+RNd4uh9h9u6JTdwoojw1NlSkH+cAUOVJVMxW72RTkyg3A02W7Yrwk1zbeT7LR0nVdo52wtm2K+zU23RDFavOE3dHSKsUa0QGdR9EnuG71RmiO+R49bVQw3rfvXQnwtNkOpt326ZyLjDvppO+/s7qXwuX6lRx42f+OcAq3naf2bvza69Dq33lt/DNeE/kOFfYdnCEJ6piCEIQAhCEAJS8cP7pV2/R2bfPWXUpeOJ/NKn7H41lKmx+i0NyPN6lMXp7fnDr/o1ou+IYEgYaubGwZWw5BF/OF6oIBGtiJLXY3p2KqeUOrKWHzVa+gZfbMrTqE61KPdSbt//onjXPRE8Th1qWZ8HiH0to1MMBe9jauBa5OoJ+DRZd/LA6XFn0PRzQR4GUC4tsSMSxo0GfCggKeVVqgDVN4qjJ5lx52pA64/QxzslGplFq9bk10qBghz5arg1DYEJ5v2hrrLyiyqaLGmEOt62muocfw9UgxyU2ABSvUAcebmDIbMM9wVYDUi46R3Q4TGO9epRtbJn54DWOTL5wJ5l8+m2+VuiI0sca+F5ZqLWWqlkVnNbM2VAVyMCpHKnS+7skKD/v2S5Iu6CqBlVqnN6S7Hp851JO3eZuGH1j6vhKunwhydCk+VwtTMFDu2ZbZjZ3qkm5tZVuSSQI3WxTLVp0SDmqKGBuMoFyLG6XvzTsBnRJso2jeqR9ci/oe9ZHlFql72zv7BG2pVLbF++f8AwxGuTkqXABzVNhJHVYkD2CcpK2ZdZ5HrOH81ewewRxMT0ibUqIKL6I9k1OE6DPbR5pFWq5pJhae/wm6YUbzeTiAaV2sDPOsSCWaxsbvY2zWN7A232vsne4mrc23CefYkXa+Vm1fzSAQSVI1LKdx2TLifB2o+RPFO6gcp5I4JsA5akGaxIAzBwDYE79kasN4denVmHvErOEHfOQvKClyLm1RGdWrA3RS1VXAW3R46a6nhN1BPNay0SQt2Oaq1UMi5Gylkyrpl1LAaTLGN8zu3bIsqzrdByrAkmwspVsoBKOCttmu5ttjJOSt9ED0Syez4ynq8NC4z8pTtiqmGGVkYVKiHKVyMgDKSNCSDrtEbp46kTfRbuaYIDpeovnKCoKsQBfRjca6jWUkmWTQ4NCu3aRqb65W2ak7t/TFa4sxv8YxSrKSMrZrE/SVrWRtuUkjvkVcc5u0znIuiq4VUMqNquU2vpsYdHaBNKCi+mYnrOmzZYRjH0iVZd5BPevOHrEzhKdkBO0i/cdnqnPyWJALDZaXn9l9X5fFDpWmQOw1FPunP4p7Dtlr/AGbtbGsL+dRbvIenb1EzRh3aojlVX4M9QhCE9cwBCEIAQhCAEpOOf90q/s/jWXcpOOCk4WoBbUoNdls63nOrsfotDcjzZRfaAe0XHrmDQTeiH9hfhH04Nb66eBgeDT9dPX8J41meldCLYdCRenTP7CfCajCUj+io6/4VP+WOnBW+kvrmPIjuZfXf2RmMhQ4SnYA0qRA3cmhHdzZocLT0+Spfu6f8sebDkDnOo6ucT4WmGw3219fhsjMCnktP9XS/drtHdtmwo0z9BPuiT8jYHnLbvud2y005H7Q8D8NJKk0Q0mRnDJ9Ud15piaQyEAWFj69sZCda+v4TTEU+addLH2Tre6KWseq4XEjIoP1R7IwKy9IlZhvMX0R7BJJ66PPH2rAb/CL1cQToNB65BMgX2QDBnEUd4noC0soLNuF/DWcLSAygkanU9p19sw4x7UacOtSEnWYKhtGAYdDAMPAgyRgIBevxmS+WRotmKVMDTNubsOYAMwUG45wW+UHmjW26RNwYAyENrTqNVXOA4DuMpIylDa26+m6PPT03f1/8gYUnyGkRXcsCwSwBsQzFtRaxUrYD9o7BK7GVWWrYahiSOq2h/rrlraLVaObb06dUrIlCjgNlJ3XuOnomlapr2SRsOy39XTEgb9UqSa1WLG8tuJDZcdS+0rr/ALb/AMMqY9xcbLjcMf8AEt95GUethL0naa9lZr8WeuiZmFmZ7R5wQhCAEIQgBKfjaPzWr1BT4OsuJUcax+aVvR94lKmx+i0NyPP6dYwLGRLshm8J4p6RuPb7psWtI1ftkVR5BJszljeZze6RU/bNjtgAxmCJqNsyahgGM0gxTHKw6VPskgMwqZiFv5xC322uQIB6+cKN2k18l6/VGRMz3jyhdcKN9zJkQDZNoQBPhd8tGqfsN7DOIAsJ2PGFrYep1i3iQJxubSedjH+S9GvD7WaCR1G1A6/ZMlrXkVHU3/rWZTQTObdw90wmz+u+a1jp3zYm0EBeLGoddd59ZvJgYrVawMMEbHW01q0Q3U3T09s0HX/W+bo2v9f1ulSREqQbEWP9bJJgHy16DfVrUie5xG6ihtG7ukdkrMYTSsx1AIsesHQHrkx1D0PblmZrTa4vNp7h5gQhCAEIQgBK7jDRZ8PWVQSShsBrruljCRJXTRKdnc8oOEfWyVNv1HHumpwr7kf7jfCeswmHsV+xp7r6PJvJ3H0Kn7tvh1zFLg92Owr0llcAdeyetQk9iv2Hc/R5V+T2GzXsVveJA+FqD6Dn9hj7p65COxX7DuXweQLhan6up9x/hNThqmvydT92/wAJ7DCOxX7Dufo8c8mqfq6v7t/hGeCsHUavSvTqC7re6OBoQdTbqnrUJKwSTv1EPE5aGBMwhNpmCEIQBbHYUVUKNexts0OhBHsnP4riy36N1YdDXU/eF/ZOphOU6MJ7kXjUlHRnAYrgeuu2i5A1JQq47LXzHuWIuVTa2XW3PDUjfoAqBSe6emzVlnF4OPhs6rES8o8yqa2O7p3eOyZZp3FbgPDM2tFAxBN1GQ7Re5WxvrFKvFOifNaqnVmzDt54J9c4vCTWjOixEfKORBlfi6nOtuB17Z2b8USPNrA+knvB90Rp8Ram/EIoN75aRZ8x3hmfL4oZTtqrysW+aHJy7OBtMZw3B9aprTpMwI22CjTrYgTsuDeJqUjm5fEOd9zTUX6gtMFe4zokphR2dNyfE6mdI4N/5P8A4c5YjhHC4TinUf5yoqdSgufHQD1y+wvFHDAEOprXFiHN1IO0FBZSO0GW2MFwDc26ACb7LbB0X8ZJhibG+munTaw2995phh4R8HGVWT8kyrYWGwTMxeZnc5hCEIAQhCAEIQgBCEIAQhCAEIQgBCEIAQhCAEIQgBCEIAQhCAE0rAkGxsbbeibwgCC6XyhrKjam9yxIOl9SdPXN6lKyrYkW11zG5t9I7Tru3xyEAS0yqczELe51ux7t192yZJJKjW3KHpGgDHU9F7RyEASpMRlOurPe99gLW7NgmaS5s7c4X0Um4sLAXA7bxyEAr9Mr2Deba5zG510F9f8A7N69+f53mgC19pve3Xs17I7CAKMCQ4uQAw1F72stwDt6fGYpVLKTmzE9PNUWsNL7gN8chAFDiz0A6AjU77anx9Ukw9bNfS2z1yeE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52" name="Picture 4" descr="Evidence 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365104"/>
            <a:ext cx="2990144" cy="2070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xQTEhQUEhQVFRUXGBcXFBcXFxcWFRYXFxQXFhgUGBYYHSggGRolHBcVITEhJikrLi8uFx8zODMsNygtLiwBCgoKDg0OGhAQGiwkICUsLCwwLzQtLCwwLCw0LCwsLCwsLzQsNiwsLSwsLDQsLCwsLC8sLCwsLCwsLCwsLCwsLP/AABEIALQAtAMBIgACEQEDEQH/xAAcAAACAQUBAAAAAAAAAAAAAAAABwYBAwQFCAL/xABGEAACAQIBCAcEBQsEAQUAAAABAgMABBEFBhIhMUFRYQcTIjJxgZFScqGxM0KywdEIFCM1Q2J0gpKz8DRjc5NTFySi4fH/xAAaAQACAwEBAAAAAAAAAAAAAAAABAIDBgEF/8QAOBEAAgECAwQGCAQHAAAAAAAAAAECAwQRITEFEkFRBhNhcZHRIiMygaGx4fAVFjPxFDRCQ1JTwf/aAAwDAQACEQMRAD8AeNFFFABRRRQAUVTGrElxuGv5etAF/GrDzjdr8PxrT5ay7BbjG4kAO0KNZPgg11BMrdJ7nEW0QUbmk7R/oGoepqMpxjqN29hXuPYjlz0GiZm3ADx1n0H41jXN8qfSSoniyr86ReUM5bub6SeTD2VOgvou2tRojh+PrVLrrgj16fR+T/Unh3Ifj5yWg23cf/YPuqsecdo2y7j/AOwffSDqtc698i/8v0/834I6LtrtJPo5lb3WVvlWQGccD8DXNeiNu/jv9a3GTs57uHDq55MPZZtMejY11V+aKKnR+SXoTx70P0XIHeBXx2euyrwalXkjpSYEC5h0hveLUfNDt8j5VOsj5Xt7lS1tICR3lG0e8h11dGaloeRcWNeh7ccufA3lFYyTkan8juq+rY1IUPVFFFABRRRQAUUUUAFFFFABXlmw20M2GutVlPKCRI0srBUTXr+GreTuFB1Jt4LUv3d2ApZyERdZJOGreTwpaZzdIpYmOz1KNXWkaz7ikahzPpUdzrzqkvWwwKQg9mPHbr1M/FvgPnoKWqVcckanZ+xox9KssXy4LvPUshZizMWYnEsxJJPMmvNbDIuRZrp9GFC2HebYi+LbvDWaZOQujeGLA3Dde3DuxjlhtbxJ8qrjByPRutoULZYSefL70FVaWzytoxIztwQFj54DVUgs8w76TX1QT32APoMadNtbJGujGqovBQAPQVeAq5UFxZ4dbb9R5U4pLtzFHH0YXR2yQjlpMfktEnRhdDZJC3gzD5rWb0g9KRtZWtrRFeRdUsr60RvYVR3jxJOrnUQyb0x36PjKIpk3po9WT7rjHA+RrvVRF/xq75rwRn3eYl8n7HT9xlPzIqP3Nu8baMisjey6lT6Hb5V0Bm5lyK8gS4hJKtuOGkrDUyNzBrNu7SORSsiK6ncw0h8a46C4DNLb9RfqRT7sjm4ivcEzIwdGKsvdZTgR4EU1sv8ARlFJi1s3Ut7J7UZ5YbV8vSlrlrI01q+hOhUnunarc1bYfnVUoSie5bX9C6W7F58mTrNbpJOIjvdY2CYD7a8OY9KYsZ1BoyGQjEYHHVxU7xXONSXM3O6SybROLwE9pPZ/eTgeWw1OnV4M8y/2NGSc6GT5c+4eUUwI1VdrWW1ykqLNAwZWGOrfz5Gs2CbSFMmXaaeDL1FFFBwKKKKACqGq1Yun1YDf8t9AGNd3IALMdFFBJJ2ateJ5CknnjnK15LqxWFCeqU44/wDIw9o/AedSPpQzhJItIjqGDTYb96x+GGs+VLylqtTgjVbFsNyKrz1enYilZGT+r6xOv0+qxGnod7R34f5jwr2uTpTCZwh6oNoFt2P4bseNYlU6HuYxmmk+zI6FyOkIhT83CCLDFNHu4Hf41nYUk8zM7Gsn0WxaBj21G1Cf2ic+I3057S4SRFeNgyMAVI1ginITUlkYjaFlUtp+lmnoy9XpaoKqKmIHH9wXLv1n0mk3WY7dPSOnjz0sat07ukTore4ma5smUM5xlifFQzb3RtxO8Ec99RDJnRHlGRwJFjhXHAuzaWA4hV2+orhLEl35PJfqLzHudamj7/V9v4dVTbrUZrZvxWNulvDjoriWYjW7nvOeZrb10iVrFyjk6OdDHMgdDuPzHA86yxVaDqbTxQj888ynsz1keMkBOGP1o+T8Rz9aif8An/5XS00QZSrAMCMCDrBB3YUk8/M0/wAzkDRgmCQ9nf1bewTw24HkRu1rVKWGaNVsvavW4UqvtcHzLeY+dTWUui2JgcjTHsH/AMij58hypys4AEiEFWAOI2a9jDlXOdMzorzixxs5TsBaEnh9aP7x58KKNTgyO2tnprr4arXu5jOjbEV7rX2zaDaJ2bvDdWwpkywUUUUAUNaHL+VRbwSztr0QdEcTsVfMn41t7l+z46vWld0tZS1w26nUMZHHM9lB4d8+lRnLdjiN2Nv19eMOHHuQv5pWZiznSZiWY8WJxJ9ay8hZLa6nSFNRY6zt0VHebDkPiawaa3RTkbQha4YdqXUnKNSdnicT5LSlOO9I2F/cq1oOS10RMLXJ0ccIhVR1YXR0SMQRvx4468aU2fOZxtCZYgTbk+cZ3An2eB9acgrzLEGBVgCpBDA6wQdoIpqcE1gZKzv6ltU31mnqjnCpNmZnY9m+i2LwOcXXeh3unPiN/wA8jPnM82rGWIFoGOvjEfZJ9ngfWohSvpQkbBOje0eafw+p0fbXaPGJEZShGkGB7OGGOOPCkNn50oT3MjRWcjQ26kgOh0ZJQPr6W1FO4DA4YVdyLlwxxS20rP8Am04KyBD249LbInHmu+ofnBm3NaklsHhOj1c649XIH0ihBOw4K2K7sPCmYz3jIX1hO1ng809Gap52JxZ3JO0l2J8dZqnWt7Tf1N+NeKKmJHvrW9pv6m/Gpdmh0jXdk66Uj3EOPaikYscN5R21qeGvCotYWjTSpFGMXkYIo2YknAa6ycu5Fls5jDcKFkAViAQQFbHA4jz9KAOsrC7SWNJYzpI6hlPEMMRV+oR0NTlsk2+l9UyIPBZGAqbV0iUwrDyrk6O4ieKUYo4wPHxHMVmVQ0HU3F4o5zyxk17aZ4ZO8hwx3MNzDkRWPa3DRuskZwdCGU8CKaHS5kbSjS5Ua4+xJzRjqbyPwY0qqSmt1m7sblXVBSfc+/6j/scoLcW8Vwm8YkcNmkvkflW4tZMRS06Icp4ia2bYMJE8G7Lr66J/mNT/ACc+BK8Dh5bqbg8UY29t+oryp8OHcbKiiipCpiXJ7QHAY/cPvpDZ433XXs77g5QeCdn5g09LqbR03P1Rj/Spb765yVidZ1k6z4nWT8aorvRGi6P0sZznywXj+xcghZ2VE7zEKvixAHzroextVijSNe6ihR/KMKSuYNr1l/AD9Us/9Kn7yKeIooLJsjt+rjUhTWiWJWsDLWWoLSPrLiVY12AnaTtwUDWx8Kz6g3SpmRJlFIWgcCSHTwR9SuJNDHX9UgoPHWN1XmfPUvSlkplKtKxUjAgwyaweIK0vMrWVu4eewk622DBWGBDwE7FdW16J14NyrD/9JMp+xF/2j8K2GQuj3K9rL1sSQ44aLK0oKSIe8jrhrWoThvIesr2drU3o6cUaOthYXiGNre6Be2c6WrvwvrAmix1aWs4jeDW4zuzTktlWYIViYDSXS0+pY/ULDvLjsbVzqL0r6UGbBOje0eafw8maXOLIclpIFch0YaUMq9yVPaXnsxG0Y+Faqp/YXiGNre5UvbucdXfgf/zRcDxXYR8YrnDkKS0kCuQ6ONKGVfo5U9peezFdoxFMwnvIyN9YztZ4PNcGXsyP1jZ/xEX2qkPTd+tpP+KH5NUezI/WNn/ERfaqQ9N362k/4ofk1TERpdCf6ph9+f8AvPU6qC9Cn6ph9+f+81TqukWUqhquNeSaAMTKtkJoZIjskVlPmNR9a50KkEhtTAkMOBBwI9Qa6VpC57WvV31wo2F9IfzgMfiTVFZZJmi6P1sJzp88z3mLfdVfQHczdW38+ofHCnRL2ZfeAPpqP3Vz0kxQhxtQhx4qQw+VdCXrYmNhxPoQD91FB5YEekFNKcZrimvD9zbKaK8QHsiirzPmlzgbC2uT/tyfYwpAAV0Bl5Mbe5H+3J9iuflOoUvX4Go6P+xPvRMuipMb7HhE+HqtOPCk50VPhfYcY3H2TTjqdH2Tz9ufzXuRHs+85TYWjTrE0jYhV9lS2oO53KPwG+l10V9INzJdfm1zp3AmZmRwMWhba2IH7Ld+7q405J4ldSrqGVhgykYgg7QRwpU5ayzZZALRWUQluJWDSB2P6OPHERlsCRqPZXzO7G08cbQNeq1ObWX4b6BZoGxB1Mp7yNtKMNxGPyO+tvQBbmhV1KuAykYEEYgg7iKTOfOZrWjGWIFoGPnETsDcV4HyNOvCoF0x5YktLWCWIjH84CsrDFJEMMulG49k4D0FQnBSQ7Y3s7WeMdHqhR1sLG8jMbW1ype3c46tckL7Oui4Hiuwiq3UEUsX5zaY9ViBLGTi9s7bEbihOOi+/lhWuNKYODNjF0b2jzT+D8wyVkKS0ypYq5Do80bQyr3JU0u8p3bsRtBIHOs3pu/W0n/FD8mrNzby0sLos6dZCsiygfWikU49bH943jnt9dMWR5prtLuCN5oZokCvErSDFMRonRxwxx1U1CakjI31lO1ng809GMLoU/VMPvz/AN5qnVRXoxyRJa5OgimGi/adlO1escvonmMalNWHnlMaoaKoaADGkv0nrhftzSM/A05zSX6T3xv35Ig+FVVvZPZ2Hj/Fe5kScaj4U/Ynxtrc79GM+sdIGQ6j4H5U/lTRt4F4LGPSOq6HEe6QYbtP3/8ADdWp7Ioqlr3aKZMwY8kekXU/WGvzBX7jXOZiKdk7VJU+KnRPyrpGbU4PEEfIj76RWfFj1N9Oo2M3WL4PrPxxqiusViaDYFVKpOHNY/fiVzGuurv7dtxYof5xgPjh60965sVyCCpwZTpKeDDWp9RXRGSb4TwxyrsdQ3hiMSKKDywJdIKTU4VPcZmFL7pE6Nlv3Wa3ZYp8QJCR2JF1DSbD66jYd+w7iGEK5fzszpu1vLxVvLhQs84VRPIAAJWAAXHUAMNQq8zp0PmnmzBYQCGBeBdzhpyPsLMR8tgreCiigCtLH8oD/QQfxK/2paZ9LH8oH/QQfxK/2paAQksi5aktJOuiwxwKura0kjPejdd6n4Uzs+szWtGMkWLW5PnEcdjfu69R8jSfm7reBp59NmWZbW4sJIiO5cq6NrSRCbfGNxvU1XKCksx6zvZ2s8Y6PVcxfYVJsys7nsn0WxaBz213ofbQceI3/PVXMEUsX51a49VqEsZOMls5+o/FCQdF9+BrXUq8YM2GNG9o84v5+aOkbS6SRFdGDIwxVgdRFXTSPzKztayfRbFoGPbUbUP/AJE58Rvp02lykiK8bBkYYqRrBFNwmpIyF9YTtZ4PR6Mu1Q1WqGpiAUg88Lrrb24YHV1hUeCAJ81PrTty5fiCCSY/UUkczhqHrXPQPE4neeJ3mqK74Gj6P0XjOp7vMuwQGRljG12VB/MwX76f2UNsajmfIAAfOlBmBY9bfQ6sQmMh/lGr4kU3JTpS4eyAPvPzooLJsr2/VxqxhyXz/Y29uOzVa9oNQqlXngFq7XViN2v0pbdLmTMVhuV3fo3w4N2o28MdIfzCmewxFajKOT1nhlgfYwK48MdjDwPyqM47ywGrO46itGp94HPlNHojy1pI9q51r24+ak9pR4HX/NypZ3dq8TtHIMHQlWHMbxyO0cjV3JWUHt5Umj1MhxGOw8QeRFKwluyNle20bug4x45r77To3CvVa/IuVEuYUljPZYbN4I2qeYOqtgKc1MLKLi2nqAFVoFVFBErSw/KB/wBBB/Er/alpn0r/AMoH/QQfxK/2paAEDN3W8DTj/KJ+ksPduftW9Jybut4GnH+UT37D3bn7VvXDpAMwLtkv7ZVOCySLFIu1Xjc4MjDeNh8qnmfWZptG62IFrcnziPsk+zwNL3Mj9Y2f8RF9quppolZSrAFSMGB1gg7QajKCkh2zvZ2tTejmuKObak2Zmdj2b6LYvA5xdd6He6c+I3+O3Iz5zOa0YyxYtAx84j7JPs8D61EKV9KEjYJ0b2jzi/h9To+1ulkRXRgysMVYHEEVcJpJ5l52NZvoti0DHFk2lSdroPmN/jTWynl+KG2NzpB48AUwPfJ7qjmfxpmNRSRkbzZ1ShVUFmnp29hDelvLH0dqp2/pJeQHcXzOJ8hS1q/lC8eaR5ZDi7nFuGPAchsFVydZNNKkUfedgo5cSeQGJpaUt5mts7dWtBQfDNv5jF6J8maEUty+rTIRfdTEsfM/ZqaZMUsxY7zjWObZYYY7ePYFCj3V2k8yfnW3ydFgtNwWCMXeXHX1pVOfy4GZRRRUhYKxbpCO0N27jxrKqjDGgBZ9KWbmmou4fqDCYcU3P/Lrx5HlSvro7DRJU4aJ47BjtHgaT+fmaRtH6yIYwMdX+0fYPI7vThS9aHFGn2NtBNdRN93l5GJmVnQbKU44tC5HWLtIw1CRRxHDeByFPG0uVkVXRgysMVI2EGuawakeaOd0tk2AHWQse1Hjs4sh3Hlv+NRp1MMmX7T2Wq/raXtcuf1HwK9VrciZahuY+shcMN4+sp4MNxrYY01iZOUXF4SWZWlh+UB/oIP4lf7UtM6lj0/j/wBhDyuVx5fopR88B50ERAzd1vA04/yiPpLD3bn7UFJ51xBA1k6h56qcH5RHfsfduftW+quHRd5j/rGz/iIvtV1Sa5XzFQnKNkAMf08Z9GJPwBrqeugzxNGGUqwDKRgQdYIO40m8+czzaHrYsTbk+cR4H93gfKnMa1WcOVoLeIm4YaDAjROsvxUL9aoVIprMe2fd1aFVdXnjw5iBFezMxQIWOgCWC49kMdRIHE16vJEZ2MaaCEnRUnSKjcMf84bqs0nobhYNJtfQMaaPRrm/1KG6m1M6/owfqx7S3i3yA41Hsws0zct1sowgU6gf2p4e6N537KZt1KZG0F7o28CeHgKvpU+LM7tnaGXUQ9/l5nqyQyOXI27OQ3D/ADnW8RcBVi0g0RWTTBmgooooAKKKKALU8QYEGsKVFZTFMoZGGBB1gg6sDWyqzNCDQCeDxEvnrmS9oTJFi9v6tFybiP3vWohXRnWFNT9pdnMePEVCc6OjlJcZbNgjHWYz9G3ukdw8tnhS9SjxRprDbSwVO48fPzFlYX0kLiSF2RxvU7RwI2EcjTEyD0o7Fu48P9yPX5tHu8QT4Uu8oWEkDmOZGR+DDDEcRuI5isaq1OUD1rizt7qOMlj2rzOicmZct7j6GVHPAHtDxU6695XyXFdRPDOgeNx2gcdxxBB3EHWDXOZH/wBcvCtrZZyXcWqO5lA4FtMf/PGrFXx1R41Xo+/7U/HzGTkTopsbaZZh1spQhkWRwyKw1g4ADEjVhpY7KkWc2bcF9F1VwuIB0lYHRdGww0lYbNWrnSnTP++H7YHxRapJn/fH9sB4ItS66It+BXOOq+/cT/NXo5s7GTrYw8kuvReUhimIwOiFAAPPDGt9lTLlvbj9NKiHDuk9ryUa6R95nHdyjCS4lIO4Noj0TCtXojh/nGouvyGqXR94+sn4DIy70nbVtI8P9yQfZT8fSl/e3kkrmSVy7nazaz4chyqxWTk3J8s76EKNI2rUNg5sdijxNVOTme1QtKFrHGKw5tmLUyzMzKe5IlmxSDaBsaXw4Jz37qkObWYEcP6W7KyMNYT9mnjj3z6DkalM9w0vZQaKbMd5H3CradLizxtobZ/ooePl5hLIABFEAFAw7IwUAbFWthk+zCiq2FkFrPUUwZorRRRQAUUUUAFFFFABRRRQB4ePGsF7Zk1ocOPA+VbGg0Aaa9WKZdC5iDL+8NJceIO0VEMq9F8T9q1lKY/Vb9InkccR8aYUluDWFJk/A4qSDy1fKoyinqM0LutQfq5YfLwE5lHMK9i2RdZzjYH4HA/Co/dWUsf0scie8jKPUjCugDJKu8N4j8Kp+fsNsfo34iqnRR6tPb9ZZTin8DnfrV4j1FHWrxHqK6Fa6jO2LE81Q/GhLpBsiw8FUVzqO0Y/MC/1/H6CEtbKWX6KOR/dRmHqBhW/yfmHeyEYxiIcZGA+AxNN1soMdkfq33AVbMsrbCF8B95xqSoLiUVNvVWvQil8SJZK6NIY+1dSmT90fo4/XElvh4VKLeWKJdC3jULwUYL4/vVeTJpJxY6XjWwhsQNtWKKR5Ne7rV36yWPy8DWx2jSHFzjwG4eAra29qFFX1XCvVSFgooooAKKKKACiiigAooooAKKKKACiiigAooooAoRXgxDhVKKAPBtl4UC1XhRRQdPS268KuBBwoooOFRVaKKACiiigAooooAKKKKACiiig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56" name="Picture 8" descr="http://oliver22.edublogs.org/files/2011/12/images-1-1hkgjjj.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7" y="4365104"/>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76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Take Photos or Video</a:t>
            </a:r>
          </a:p>
        </p:txBody>
      </p:sp>
      <p:sp>
        <p:nvSpPr>
          <p:cNvPr id="5" name="Content Placeholder 4"/>
          <p:cNvSpPr>
            <a:spLocks noGrp="1"/>
          </p:cNvSpPr>
          <p:nvPr>
            <p:ph idx="1"/>
          </p:nvPr>
        </p:nvSpPr>
        <p:spPr/>
        <p:txBody>
          <a:bodyPr/>
          <a:lstStyle/>
          <a:p>
            <a:r>
              <a:rPr lang="en-CA" sz="2800" dirty="0" smtClean="0">
                <a:latin typeface="Arial" panose="020B0604020202020204" pitchFamily="34" charset="0"/>
                <a:cs typeface="Arial" panose="020B0604020202020204" pitchFamily="34" charset="0"/>
              </a:rPr>
              <a:t>Start with a wide view of the area </a:t>
            </a:r>
          </a:p>
          <a:p>
            <a:pPr lvl="1"/>
            <a:r>
              <a:rPr lang="en-CA" sz="2400" dirty="0" smtClean="0">
                <a:latin typeface="Arial" panose="020B0604020202020204" pitchFamily="34" charset="0"/>
                <a:cs typeface="Arial" panose="020B0604020202020204" pitchFamily="34" charset="0"/>
              </a:rPr>
              <a:t>Narrow down to specific areas to show detail</a:t>
            </a:r>
          </a:p>
          <a:p>
            <a:r>
              <a:rPr lang="en-CA" sz="2800" dirty="0" smtClean="0">
                <a:latin typeface="Arial" panose="020B0604020202020204" pitchFamily="34" charset="0"/>
                <a:cs typeface="Arial" panose="020B0604020202020204" pitchFamily="34" charset="0"/>
              </a:rPr>
              <a:t>Keep a log of all photos and locations</a:t>
            </a:r>
          </a:p>
          <a:p>
            <a:r>
              <a:rPr lang="en-CA" sz="2800" dirty="0" smtClean="0">
                <a:latin typeface="Arial" panose="020B0604020202020204" pitchFamily="34" charset="0"/>
                <a:cs typeface="Arial" panose="020B0604020202020204" pitchFamily="34" charset="0"/>
              </a:rPr>
              <a:t>Use a common object for a size reference when appropriate</a:t>
            </a:r>
          </a:p>
          <a:p>
            <a:r>
              <a:rPr lang="en-CA" sz="2800" dirty="0" smtClean="0">
                <a:latin typeface="Arial" panose="020B0604020202020204" pitchFamily="34" charset="0"/>
                <a:cs typeface="Arial" panose="020B0604020202020204" pitchFamily="34" charset="0"/>
              </a:rPr>
              <a:t>Check to see if any relevant pictures or videos were taken by others</a:t>
            </a:r>
          </a:p>
          <a:p>
            <a:r>
              <a:rPr lang="en-CA" sz="2800" dirty="0" smtClean="0">
                <a:latin typeface="Arial" panose="020B0604020202020204" pitchFamily="34" charset="0"/>
                <a:cs typeface="Arial" panose="020B0604020202020204" pitchFamily="34" charset="0"/>
              </a:rPr>
              <a:t>Call </a:t>
            </a:r>
            <a:r>
              <a:rPr lang="en-CA" sz="2800" dirty="0">
                <a:latin typeface="Arial" panose="020B0604020202020204" pitchFamily="34" charset="0"/>
                <a:cs typeface="Arial" panose="020B0604020202020204" pitchFamily="34" charset="0"/>
              </a:rPr>
              <a:t>your OH&amp;S support team</a:t>
            </a:r>
          </a:p>
          <a:p>
            <a:endParaRPr lang="en-CA" dirty="0" smtClean="0">
              <a:latin typeface="Arial" panose="020B0604020202020204" pitchFamily="34" charset="0"/>
              <a:cs typeface="Arial" panose="020B0604020202020204" pitchFamily="34" charset="0"/>
            </a:endParaRPr>
          </a:p>
          <a:p>
            <a:pPr lvl="1"/>
            <a:endParaRPr lang="en-CA" dirty="0"/>
          </a:p>
        </p:txBody>
      </p:sp>
    </p:spTree>
    <p:extLst>
      <p:ext uri="{BB962C8B-B14F-4D97-AF65-F5344CB8AC3E}">
        <p14:creationId xmlns:p14="http://schemas.microsoft.com/office/powerpoint/2010/main" val="2048909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Sketches</a:t>
            </a:r>
          </a:p>
        </p:txBody>
      </p:sp>
      <p:sp>
        <p:nvSpPr>
          <p:cNvPr id="5" name="Content Placeholder 4"/>
          <p:cNvSpPr>
            <a:spLocks noGrp="1"/>
          </p:cNvSpPr>
          <p:nvPr>
            <p:ph idx="1"/>
          </p:nvPr>
        </p:nvSpPr>
        <p:spPr/>
        <p:txBody>
          <a:bodyPr>
            <a:noAutofit/>
          </a:bodyPr>
          <a:lstStyle/>
          <a:p>
            <a:r>
              <a:rPr lang="en-CA" sz="2800" dirty="0">
                <a:latin typeface="Arial" panose="020B0604020202020204" pitchFamily="34" charset="0"/>
                <a:cs typeface="Arial" panose="020B0604020202020204" pitchFamily="34" charset="0"/>
              </a:rPr>
              <a:t>Make as soon as possible after the incident</a:t>
            </a:r>
          </a:p>
          <a:p>
            <a:r>
              <a:rPr lang="en-CA" sz="2800" dirty="0" smtClean="0">
                <a:latin typeface="Arial" panose="020B0604020202020204" pitchFamily="34" charset="0"/>
                <a:cs typeface="Arial" panose="020B0604020202020204" pitchFamily="34" charset="0"/>
              </a:rPr>
              <a:t>Use a scale if appropriate</a:t>
            </a:r>
          </a:p>
          <a:p>
            <a:pPr lvl="1"/>
            <a:r>
              <a:rPr lang="en-CA" dirty="0" smtClean="0">
                <a:latin typeface="Arial" panose="020B0604020202020204" pitchFamily="34" charset="0"/>
                <a:cs typeface="Arial" panose="020B0604020202020204" pitchFamily="34" charset="0"/>
              </a:rPr>
              <a:t>Measure distances and include on the drawing</a:t>
            </a:r>
          </a:p>
          <a:p>
            <a:pPr lvl="1"/>
            <a:r>
              <a:rPr lang="en-CA" dirty="0" smtClean="0">
                <a:latin typeface="Arial" panose="020B0604020202020204" pitchFamily="34" charset="0"/>
                <a:cs typeface="Arial" panose="020B0604020202020204" pitchFamily="34" charset="0"/>
              </a:rPr>
              <a:t>Can be for a bird’s eye view</a:t>
            </a:r>
          </a:p>
          <a:p>
            <a:r>
              <a:rPr lang="en-CA" sz="2800" dirty="0" smtClean="0">
                <a:latin typeface="Arial" panose="020B0604020202020204" pitchFamily="34" charset="0"/>
                <a:cs typeface="Arial" panose="020B0604020202020204" pitchFamily="34" charset="0"/>
              </a:rPr>
              <a:t>Label landmarks, evidence, directions, etc. if it could possibly be relevant</a:t>
            </a:r>
          </a:p>
          <a:p>
            <a:r>
              <a:rPr lang="en-CA" sz="2800" dirty="0" smtClean="0">
                <a:latin typeface="Arial" panose="020B0604020202020204" pitchFamily="34" charset="0"/>
                <a:cs typeface="Arial" panose="020B0604020202020204" pitchFamily="34" charset="0"/>
              </a:rPr>
              <a:t>See sample forms</a:t>
            </a:r>
          </a:p>
        </p:txBody>
      </p:sp>
    </p:spTree>
    <p:extLst>
      <p:ext uri="{BB962C8B-B14F-4D97-AF65-F5344CB8AC3E}">
        <p14:creationId xmlns:p14="http://schemas.microsoft.com/office/powerpoint/2010/main" val="202029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a:latin typeface="Arial" panose="020B0604020202020204" pitchFamily="34" charset="0"/>
                <a:cs typeface="Arial" panose="020B0604020202020204" pitchFamily="34" charset="0"/>
              </a:rPr>
              <a:t>Collect </a:t>
            </a:r>
            <a:r>
              <a:rPr lang="en-CA" b="1" i="1" dirty="0" smtClean="0">
                <a:latin typeface="Arial" panose="020B0604020202020204" pitchFamily="34" charset="0"/>
                <a:cs typeface="Arial" panose="020B0604020202020204" pitchFamily="34" charset="0"/>
              </a:rPr>
              <a:t>Physical Evidence </a:t>
            </a:r>
            <a:r>
              <a:rPr lang="en-CA" b="1" dirty="0">
                <a:latin typeface="Arial" panose="020B0604020202020204" pitchFamily="34" charset="0"/>
                <a:cs typeface="Arial" panose="020B0604020202020204" pitchFamily="34" charset="0"/>
              </a:rPr>
              <a:t>for the </a:t>
            </a:r>
            <a:r>
              <a:rPr lang="en-CA" b="1" dirty="0" smtClean="0">
                <a:latin typeface="Arial" panose="020B0604020202020204" pitchFamily="34" charset="0"/>
                <a:cs typeface="Arial" panose="020B0604020202020204" pitchFamily="34" charset="0"/>
              </a:rPr>
              <a:t>Incident Scenario</a:t>
            </a:r>
            <a:endParaRPr lang="en-CA" dirty="0"/>
          </a:p>
        </p:txBody>
      </p:sp>
      <p:sp>
        <p:nvSpPr>
          <p:cNvPr id="3" name="Subtitle 2"/>
          <p:cNvSpPr>
            <a:spLocks noGrp="1"/>
          </p:cNvSpPr>
          <p:nvPr>
            <p:ph type="subTitle" idx="1"/>
          </p:nvPr>
        </p:nvSpPr>
        <p:spPr/>
        <p:txBody>
          <a:bodyPr>
            <a:normAutofit/>
          </a:bodyPr>
          <a:lstStyle/>
          <a:p>
            <a:r>
              <a:rPr lang="en-CA" b="1" dirty="0">
                <a:solidFill>
                  <a:schemeClr val="tx1"/>
                </a:solidFill>
                <a:latin typeface="Arial" panose="020B0604020202020204" pitchFamily="34" charset="0"/>
                <a:cs typeface="Arial" panose="020B0604020202020204" pitchFamily="34" charset="0"/>
              </a:rPr>
              <a:t>In your groups go to </a:t>
            </a:r>
            <a:r>
              <a:rPr lang="en-CA" b="1" u="sng" dirty="0">
                <a:solidFill>
                  <a:srgbClr val="008000"/>
                </a:solidFill>
                <a:latin typeface="Arial" panose="020B0604020202020204" pitchFamily="34" charset="0"/>
                <a:cs typeface="Arial" panose="020B0604020202020204" pitchFamily="34" charset="0"/>
              </a:rPr>
              <a:t>page 24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Physical Evidence</a:t>
            </a:r>
            <a:r>
              <a:rPr lang="en-CA" b="1" dirty="0" smtClean="0">
                <a:solidFill>
                  <a:schemeClr val="tx1"/>
                </a:solidFill>
                <a:latin typeface="Arial" panose="020B0604020202020204" pitchFamily="34" charset="0"/>
                <a:cs typeface="Arial" panose="020B0604020202020204" pitchFamily="34" charset="0"/>
              </a:rPr>
              <a:t> </a:t>
            </a:r>
            <a:r>
              <a:rPr lang="en-CA" b="1" dirty="0">
                <a:solidFill>
                  <a:schemeClr val="tx1"/>
                </a:solidFill>
                <a:latin typeface="Arial" panose="020B0604020202020204" pitchFamily="34" charset="0"/>
                <a:cs typeface="Arial" panose="020B0604020202020204" pitchFamily="34" charset="0"/>
              </a:rPr>
              <a:t>questions</a:t>
            </a:r>
          </a:p>
          <a:p>
            <a:endParaRPr lang="en-CA" b="1" dirty="0" smtClean="0">
              <a:solidFill>
                <a:schemeClr val="tx1"/>
              </a:solidFill>
              <a:latin typeface="Arial" panose="020B0604020202020204" pitchFamily="34" charset="0"/>
              <a:cs typeface="Arial" panose="020B0604020202020204" pitchFamily="34" charset="0"/>
            </a:endParaRPr>
          </a:p>
          <a:p>
            <a:endParaRPr lang="en-CA" b="1" dirty="0">
              <a:solidFill>
                <a:schemeClr val="tx1"/>
              </a:solidFill>
              <a:latin typeface="Arial" panose="020B0604020202020204" pitchFamily="34" charset="0"/>
              <a:cs typeface="Arial" panose="020B0604020202020204" pitchFamily="34" charset="0"/>
            </a:endParaRPr>
          </a:p>
          <a:p>
            <a:endParaRPr lang="en-CA" b="1" dirty="0">
              <a:solidFill>
                <a:schemeClr val="tx1"/>
              </a:solidFill>
              <a:latin typeface="Arial" panose="020B0604020202020204" pitchFamily="34" charset="0"/>
              <a:cs typeface="Arial" panose="020B0604020202020204" pitchFamily="34" charset="0"/>
            </a:endParaRPr>
          </a:p>
        </p:txBody>
      </p:sp>
      <p:pic>
        <p:nvPicPr>
          <p:cNvPr id="5"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11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a:ln>
            <a:solidFill>
              <a:schemeClr val="accent1"/>
            </a:solidFill>
          </a:ln>
        </p:spPr>
        <p:txBody>
          <a:bodyPr>
            <a:normAutofit fontScale="90000"/>
          </a:bodyPr>
          <a:lstStyle/>
          <a:p>
            <a:r>
              <a:rPr lang="en-US" sz="7300" b="1" dirty="0">
                <a:solidFill>
                  <a:srgbClr val="038543"/>
                </a:solidFill>
                <a:latin typeface="Arial" panose="020B0604020202020204" pitchFamily="34" charset="0"/>
                <a:cs typeface="Arial" panose="020B0604020202020204" pitchFamily="34" charset="0"/>
              </a:rPr>
              <a:t>C</a:t>
            </a:r>
            <a:r>
              <a:rPr lang="en-US" sz="3600" b="1" dirty="0">
                <a:latin typeface="Arial" panose="020B0604020202020204" pitchFamily="34" charset="0"/>
                <a:cs typeface="Arial" panose="020B0604020202020204" pitchFamily="34" charset="0"/>
              </a:rPr>
              <a:t>ollect the Evidence – </a:t>
            </a:r>
            <a:r>
              <a:rPr lang="en-US" sz="3600" b="1" dirty="0" smtClean="0">
                <a:latin typeface="Arial" panose="020B0604020202020204" pitchFamily="34" charset="0"/>
                <a:cs typeface="Arial" panose="020B0604020202020204" pitchFamily="34" charset="0"/>
              </a:rPr>
              <a:t>Documentation</a:t>
            </a:r>
            <a:endParaRPr lang="en-CA" dirty="0"/>
          </a:p>
        </p:txBody>
      </p:sp>
      <p:sp>
        <p:nvSpPr>
          <p:cNvPr id="8" name="Content Placeholder 7"/>
          <p:cNvSpPr>
            <a:spLocks noGrp="1"/>
          </p:cNvSpPr>
          <p:nvPr>
            <p:ph idx="1"/>
          </p:nvPr>
        </p:nvSpPr>
        <p:spPr/>
        <p:txBody>
          <a:bodyPr>
            <a:normAutofit/>
          </a:bodyPr>
          <a:lstStyle/>
          <a:p>
            <a:r>
              <a:rPr lang="en-CA" sz="2800" dirty="0" smtClean="0">
                <a:latin typeface="Arial" panose="020B0604020202020204" pitchFamily="34" charset="0"/>
                <a:cs typeface="Arial" panose="020B0604020202020204" pitchFamily="34" charset="0"/>
              </a:rPr>
              <a:t>Standards and technical information</a:t>
            </a:r>
          </a:p>
          <a:p>
            <a:pPr lvl="1"/>
            <a:r>
              <a:rPr lang="en-CA" sz="2400" dirty="0" smtClean="0">
                <a:latin typeface="Arial" panose="020B0604020202020204" pitchFamily="34" charset="0"/>
                <a:cs typeface="Arial" panose="020B0604020202020204" pitchFamily="34" charset="0"/>
              </a:rPr>
              <a:t>Legislation, industry standards</a:t>
            </a:r>
          </a:p>
          <a:p>
            <a:r>
              <a:rPr lang="en-CA" sz="2800" dirty="0" smtClean="0">
                <a:latin typeface="Arial" panose="020B0604020202020204" pitchFamily="34" charset="0"/>
                <a:cs typeface="Arial" panose="020B0604020202020204" pitchFamily="34" charset="0"/>
              </a:rPr>
              <a:t>Reports </a:t>
            </a:r>
          </a:p>
          <a:p>
            <a:pPr lvl="1"/>
            <a:r>
              <a:rPr lang="en-CA" sz="2400" dirty="0">
                <a:latin typeface="Arial" panose="020B0604020202020204" pitchFamily="34" charset="0"/>
                <a:cs typeface="Arial" panose="020B0604020202020204" pitchFamily="34" charset="0"/>
              </a:rPr>
              <a:t>I</a:t>
            </a:r>
            <a:r>
              <a:rPr lang="en-CA" sz="2400" dirty="0" smtClean="0">
                <a:latin typeface="Arial" panose="020B0604020202020204" pitchFamily="34" charset="0"/>
                <a:cs typeface="Arial" panose="020B0604020202020204" pitchFamily="34" charset="0"/>
              </a:rPr>
              <a:t>nspection, investigation, incident, hazard </a:t>
            </a:r>
          </a:p>
          <a:p>
            <a:r>
              <a:rPr lang="en-CA" sz="2800" dirty="0" smtClean="0">
                <a:latin typeface="Arial" panose="020B0604020202020204" pitchFamily="34" charset="0"/>
                <a:cs typeface="Arial" panose="020B0604020202020204" pitchFamily="34" charset="0"/>
              </a:rPr>
              <a:t>Records </a:t>
            </a:r>
          </a:p>
          <a:p>
            <a:pPr lvl="1"/>
            <a:r>
              <a:rPr lang="en-CA" sz="2400" dirty="0">
                <a:latin typeface="Arial" panose="020B0604020202020204" pitchFamily="34" charset="0"/>
                <a:cs typeface="Arial" panose="020B0604020202020204" pitchFamily="34" charset="0"/>
              </a:rPr>
              <a:t>T</a:t>
            </a:r>
            <a:r>
              <a:rPr lang="en-CA" sz="2400" dirty="0" smtClean="0">
                <a:latin typeface="Arial" panose="020B0604020202020204" pitchFamily="34" charset="0"/>
                <a:cs typeface="Arial" panose="020B0604020202020204" pitchFamily="34" charset="0"/>
              </a:rPr>
              <a:t>raining, orientation, maintenance, repair logs</a:t>
            </a:r>
          </a:p>
          <a:p>
            <a:r>
              <a:rPr lang="en-CA" sz="2800" dirty="0" smtClean="0">
                <a:latin typeface="Arial" panose="020B0604020202020204" pitchFamily="34" charset="0"/>
                <a:cs typeface="Arial" panose="020B0604020202020204" pitchFamily="34" charset="0"/>
              </a:rPr>
              <a:t>Research</a:t>
            </a:r>
          </a:p>
          <a:p>
            <a:pPr lvl="1"/>
            <a:r>
              <a:rPr lang="en-CA" sz="2400" dirty="0">
                <a:latin typeface="Arial" panose="020B0604020202020204" pitchFamily="34" charset="0"/>
                <a:cs typeface="Arial" panose="020B0604020202020204" pitchFamily="34" charset="0"/>
              </a:rPr>
              <a:t>T</a:t>
            </a:r>
            <a:r>
              <a:rPr lang="en-CA" sz="2400" dirty="0" smtClean="0">
                <a:latin typeface="Arial" panose="020B0604020202020204" pitchFamily="34" charset="0"/>
                <a:cs typeface="Arial" panose="020B0604020202020204" pitchFamily="34" charset="0"/>
              </a:rPr>
              <a:t>echnical, best practice, safety alerts</a:t>
            </a:r>
          </a:p>
          <a:p>
            <a:r>
              <a:rPr lang="en-CA" sz="2800" dirty="0" smtClean="0">
                <a:latin typeface="Arial" panose="020B0604020202020204" pitchFamily="34" charset="0"/>
                <a:cs typeface="Arial" panose="020B0604020202020204" pitchFamily="34" charset="0"/>
              </a:rPr>
              <a:t>Safety Management Systems documents</a:t>
            </a:r>
          </a:p>
          <a:p>
            <a:endParaRPr lang="en-CA" sz="2800" dirty="0">
              <a:latin typeface="Arial" panose="020B0604020202020204" pitchFamily="34" charset="0"/>
              <a:cs typeface="Arial" panose="020B0604020202020204" pitchFamily="34" charset="0"/>
            </a:endParaRPr>
          </a:p>
        </p:txBody>
      </p:sp>
      <p:sp>
        <p:nvSpPr>
          <p:cNvPr id="6" name="AutoShape 2" descr="data:image/jpeg;base64,/9j/4AAQSkZJRgABAQAAAQABAAD/2wCEAAkGBxQSEBUUEhQUFBQWFBYVFBYVFRgVFxYYGRgYFxgaGRYgHSkgGBolHBYWIjEhJSkrLi4uFyA0ODMtNygtLisBCgoKDg0OGhAQGywkHRwsLCwsNywsLCwsLC4sLCwsLCwtLSwsLCwsLCwsLCwsLS4sLCwsLCwsLCwsLCwsLywsLP/AABEIALcBFAMBIgACEQEDEQH/xAAcAAABBQEBAQAAAAAAAAAAAAAAAQQFBgcCAwj/xAA8EAACAQMDAgQEBAQGAQQDAAABAgMABBEFEiEGMRNBUWEHIjJxFEKBkSNSYrEVJDNyocGCQ9Hh8RYl8P/EABsBAQADAQEBAQAAAAAAAAAAAAABAgMEBQYH/8QAMBEBAQABAgQDBQcFAAAAAAAAAAECAxEEEiExE0FRBRQiYYEVQlJxkaHRMmLB4fD/2gAMAwEAAhEDEQA/ANhpaKKskUtJS0BRRRQLSUtJQLRRRQLSUUUBRS0UBSUUUBS0UUQKSlooCiiigKKSiiRRRRQFFFFAUUGigQ0UUUCGiiloEooooCiilxQJS0u2uHkA7so+5AoOhRUdca/ax/XcwL95U/tmpEUC0UlLQFFLijFAlLTPWFmNvJ+GKrPsYxFhkbscAj0NZrp83URmjedrdIg4MiF4k3LnkeZHFBqtLTa7v4oo/ElkSOPj5mYBee3zZxTGy6ps5XZI7mF2VS7AOOFHc/agl6bajqEVvGZJnWOMYyzHAGeBk1TL34u6bG5QPJJg4LRxkr+h86mNN12x1eCSJHEqsuJImBVwPdTyPvQelh1tYTzrDFcxvI30gZ5x74xVhrBtT1uw0y7aKPSsTQONrvKfurA88EVo+qdVzPpAv7FVZtod0fJwB9Y4/Mv/AFRC40uKway+Mt784aOJ2cBYsDbtYnAz33DtXXUek69DCbqa4YqBudYnAKA/0hQMD9aDdqZalrEFuMzSpH/uYCsn+FfxImkuFtb1/EEnEUpwGDeSnHfI86ovxMilXVbgT5Lb8pnt4Z+nb7UH0ND1VZujMlxEwUEthh2HtUHbfFLT5JkiSRiXYKG2MFye2SRUF8P+hNMutNikMYkkdf4j7iGV+QRwflxWW9d6B/h988CsSoCyRn8wBzjPuCKD6kFBqpfDHqYX1ihY/wAWLEco88js32I5q20SSiiloEopaSgKKKKBM0UYpcUHNLQTRUbhKzD4p2+rC5jbT5LloZEwyQ/+m6nzPkCCP2NahRUj54uemdeaN5Jfxe1VLMGueSBycKH5qiSzM4y7M/8AuZm/vX2ED/8Axr5g+IfT/wCB1GWIDETHxYfTY/OB/tbcv6CgtWlfBV5oklF5DskRXUpEzZVhkYORV36h6tfRLe1hmie7zHsEwIQEpxgg5524P71FfAjqTxIHsnPzw5kiz3MRIyP/ABY/swq4fEPp38fp8sQH8VR4kJ9JF5A/UZH60FAu/jYzW58G223JkCorEyJsPnxgls8ban+iuqtTmhunu7QhoYg0CLDJE0rHJCgMeRwOR61hejX/AOHuYZyM+FKjsp74VgWH3xmvrS0u1mjSSNtyOodCPMMMg0QxS71LqS6kwsM1urMAAkYjVQTj5mbLEDzPtXfVOiajY27TSa3mRefC8RkZj6Jk8t7YqK+KXVOoLfzQPLJBEGPhJGTGHj/K24ctnz5r26LvNBjt1lvi8t3yZBMskvOTjYACpGMck5oO+hPipcxTxxXsnjwOyrvYDfGWIAbdxuXnnNeHxt6dNveC4XJhuee5KiUZLD05HP71TddtDvM6QSRWs8jm23KcFc8AH7VrejOdZ0F7WVXF1Ag2F1Ybin+m4JHOQNp+9B4fCu8j1LS59MuDkxr8me/hsSVI90Yf2rINRsHt5ZIZBh42aN/Lt/0Rg/rVw6I0bU7S9iuI7K4IU4kGNoZG4Ycn05HuBV0+K3w9uLy7S4so1Yum2YMyphlxtbnvxwfsKCTtPh/pt5pkbW8So0kClJlOHD7fzHzO7gg1i+i6jNpt6smCskEhWRe24Dh1PqMZxW6fCfQL6whkguxH4e7fDtk3lSfrXtwOM/vUb1r8Kfxt61xFOsAkVfEUxliWAxuHI7jH7UET8adHS5toNTt/mUqokK+cb8o3HoeM+9Mfgb1EElksJSPDmBeLPbfj51/Uc/oa0bpzoz8Pp0ljPMbiJwyjKhSisOQOT2PI9KidL+EVlBIkge4Z0YMreJtwQfYUGOdd6AbC/khGQufEhb+hjlcf7Tx+grefh/1Cmp6cpfBcL4Vwv9WMdvQjn9alNa6ZtLxke5gSVkBClvIH+9ONJ0S3tQRbwxwhsbtihc47Z9aD5p6p6elstQkhjWQlHDwsisTtzlCMDy7fpWvyaDDrenRTXSPbXKLtaRl2MpGM5DD5kPf9a0QqM5wM+uOaJEDAhgCCCCD2IPcGgwyw6Hu7RyLXV7aNWPOJSpP3TkE0960+HscGnS3U10012MOZHbh/6FH9qmdY+ClnLIXhkkgBOdgCuo+2RkCuYfgvCcCa8uZVHZcgAf3xQUP4P6rJDqkcaZKTgpIo9ACwb9CP+a+jCKgOmejLSwybePDkYMjHc5H+49qsBNEkopaKgJRXEkqr3NNTfZ7Csc+I08OlqZjae15STqvc1Gz3pPFM5JjXl8T7Z0tP+mxrjo2pY33t/wC9eMl+fLiozxDSM9cF9s3KdLu08F7vOSe9FNN1FcN9qde6fCi0Ciilr7hyCqP8VejH1KGIwbPHic43naCj/UCcHsQD+hq8ZooMb6Q+FuoWl5Dcma2Xw2yyqztuQ8Ov0juM/Y4PlWyg0UYoM81P4QWc9zJM0s6iRy5jQoFBPLYO0nk5Pfzq5dO6NHZW6W8RcxpnbvbcQCc4z6e1SNFA11LTYbhNk8Ucq+kihh+mRxUba9GafG26Ozt1Ydj4akj96nKWgUf/AF7UZpKKBc0ZpKKILmikpaJFFJS1ASiloogUUUUBRSZooFriSQKMk4rzvJtiFh37VAy3BY5JzXie1PbE4O+HjN8rPpG+lo8/XyTDaiPIE/8AFecl4SOBj3zk1D7zTuVscDy4/avmM/bPF5y82fT5SR1e74xw5LHjsKA/HH2rxV8Hihm4rinEZXrcqvybFzXmTSFq891Z82PlEyPTdXJNcF65Jq81c9tocsdmiuGFFWuN9EdFupaSlr9PeYKKKKAFLSUtAZoooqAUtJRmq3UwnehaKTNGazvEaU+9P1NqWik3Ubqp75ofiidqWlrymuFRSzsqKO7MQoH3J4FN7LVYJiwhmilKY3CN1fbnOM4PHY/tT3zS23l/Y2p7QK5zRms7x+n8zauqK8rhyFJVS5AJCggFj6AngE+9VOx62Y6kLG5tXtnePxImeRHEn9I25GcBvM/TT3zfflx7Gy4mkrzkkCgsxCgdySAB9yajD1PZAEm7tuOT/GT/AN6wnG6mXaHKl80ZqGueqrRLUXJmVoWbajIC5dsldqKBlmyCMD0prcdYxQhWuori1jYhRJNH/DyeBuZS2zP9WKpdbXyT0PNcn4C++ajIe/Ne2syhnXaQQVyCDkEHsQaZGTAr4vjs89TWyuXd6GjPhO9wBH3FDy8n9ajzPXpLJz965PDbcr13UM3FcpPgYwP2rjxKnlNnRzSKvrSF64ZqmSodlq5315lq6VAa209LK3oi17k0Uqrx3ort8HP1ZLWKWiiv0J5xaQmig1zcVc8dK3C7WE7m1zqEcf8AqSRx+fzuq/3Pam1jr1tOXEM8UxQZcROJCB/45rz1zp+3u0dZ4o3LRtGHKKXUH+VsZGDzwazX4adRrpqXdjdnD20pMQAy0u5sbEHdiWwQP668jTz1NTTt5rvF7tFwuPiLaLKIV/EyTEArFHbSb2+wYDj3q2QOWUHDDIBwwwRnyI8jWc9D63Eb2Y3+6DUpW2hJhtCwgnw0hbsRjk+ZOavGt6Ml1HskaVRhgDFLJEeRjJ2MN32ORWOvOXOS2z1u+/6Jh87BRkkAeZJwP3oRgwypBHqCCKyToCwE9zcWGps9y9mcQRytmMxlj8+387fRy2cBhjzpxex/4Jq0DREx6feHw5I8kpHJ2BAP08kH7bqt7vjMrhvvltv8r+SN2hat1Bb2zKksn8RxlI0VpJGHqI1BYj3xXOndSW08nhpKBLjPhSBopcevhuAxH6VQtVZtO6j/ABlxn8LdxCASnlYWIQAE/lGYx7Yc+hqc+Lekxzaa9wCFmtwJoJlOGBB7Bh3BH/ODWmOjh8P93n8zc8k67jW9Sza1vElkbCGRIkRgDyysZfnAHPGTjyzxXjq/XZtbuG2mtHj8dysUjzRCNgCATnPHccHH1CubPTP8X0e3N4rJM0YdZR8skcgPyyIfLOAceh/aqvG93qVtYarDvkjhukMo+ieN0XZKp7rIDH5dj+1a44adyvTtvv8AzELr1Brc8d3BbfhYZYbl9iu8xA+VTI+6Pwz2CnHJzjyqqdTRjR9ZgvY1CWl1/AugoCojcYbHAHk3/g/rSrbXttf2FpOHnhiuS9vdgEnwjFJGY5sDhgWUbj3FW74j6clzp00LrIxfHh+HGZGWQfMh2jnGRgn0JqZZhljPK9/mG/xD6okskt1hEfiXM6wrJKCY4gcZdgCM4yPP1NRnUnVM2noJfxlndqpHiwMUhmIzgmHa5yw/lIPnTDTLCXUtLisNRtbqOVRhZzGNqFAfDcnPmp2kefPrU1o0N3ZxCKTTorh0G1Z7U28QcDhTIjlSjeuNwq3LhjNrtvO/br9RA9Z9aGUaY8E0kFldSMLiRDskUqVBjZ/yYy2cHyPOBXv8TekHSBLy2mnaayPiosjmX5QQzEOcvxtBxuxgHtVik6ce/tJYtTWMCR90UcOM24H04lx87+ZOMc47VxZ6JqMcH4b8XBJFt8MTvE5uBH2wRu2u+ONx+5BqZnjNuW7bfuhDdVIdZ0iC5gliQIy3EscxIhbwwfEjkIzgKc9+PXGcjjX2XVtM2JYMjSIrQyyGBIkII+dHD79uM9l5B96melOh20/xI4rpmtXff4EkSN3ADAuTyCABwB2quxdD+DczNPpyXkbOTALeVI444/JTbyOq7v6gT+lMMsJdpe3WFO+rOmZp9JtkgmSe7sjHMNjAiV0HzY9T6ZxnHvXpYXEeqWrLcahImV23VsVt4GjP5ldXRnUZBwwI7d69dN6QJvLe4itItOSEszhHDSzZBUIwT5FXsTy1XS90uCYgywQyEcgvGjkfYkcUz1JOk/P/ALyTsoeiLbRRbLORpIEZljZn8TO04O1v5c5x5enevWa45pertHuI5DLb4KYAMQGAMfy1T218qcSKyH3FfN63B56mplqbd79Xp6Fm0Wrx6cJLlQfMVTxryZ+ofbNO7fX0U5JGPMZrHLg8/R0Va1krrdURHfqyh423L54/t969Re8ZHNcl0cp0Z1Is1cls0wF4T6V341R4diu8PAaGPvTQSeleUk7Dg/2rXTxk7q27nrSY43GimAZj6n9KK6NvlVdml0UUV+gPMFFFAqLN5tRzisp62sJBrVteWdvNNJEQLgCIhSAMAq7YVjtYjgnGBWrkUAGvn5p6ujq3lxt7/kv0sVzWdOj1G1cT2bEr/ppKyxvn1WRSdn/xUF0lpGsWoKPLbyQgnw0md5JI1zwPECjdgeua0DbS7aTS4jl5Zh0+f+Doo990TPLqQv1ukgkVBGBHBuBXBzv3P8x5x2HYVKdT9JJqEccdxNLsTBZUCIHcfnJ2kqe/AOOasm2lC1rOG4q7XtsbxGWOipHCYWZ50PcTt4vGAMcjtxTFei7AMp/DJ8pyqksY1PqsZOwH3AqxBaAKvOB1vxbI5o5ApMVSuteqJbfULK1WRLeG43+LOVVmUj6QN3yrztBJB+qnNhrMlt4sl5eW1xZj/RmiQmQEfUJNgKDAq/2bb3yOZbaXFR1vrsUtstzBvnjb6fBQux8vp7jB757VFaRrVnq6yxGOXMEgEkUwMTg84O1Wzjgjn0q32bPPI5lmAoxWZdFD/C9YuNNYnwLn/MWZJzzzlAfXAI/8PetPrSez9P1qOZzivK8n8ONnKuwUZ2xqXc/ZR3NVbVtavzqkdnbweFAULPePC0qfSWwMMFXkBeTnPlTC46zmstThtLyS3mhuOI5Yh4ckT5CgSpvI2kkc8d/atJwWlEb1PdNdXQXs00MayxywY8SOZPDfB4yFz2zj9x61YttZR8WLKSxu4tUtnaLfi2u2RQxVW4EmCMbsDGT5qn62PUuj82/i6ddXMdxs8SKQ3DyJMSNwEiuSrBvXA59uK0nDaU+6bpHqPV7i3uYNn4QWx4naeYRSKM/UoJwQB5c5Pp3pt1jZ3stvJNp96yHwt8USRwssmBu4lKlssO2DjNRfSN9DrunyreQIJ1zbz5QBlYDKumfmTGSceTA14/CLU5ITPpV0f49mx8Ly3w5GCPUAkEezj0rWYydohL9F9QjUtM8VgxlCtFOiHa3iAc45GCwwR96oNrY28N2NPmhu0abLwyXUiPzjhVKEjHB8+/fvUvP/APpddzwtjqOd2ThYph5+gG5v2kPpTz4xWsE9isyTxLcW8m63YOpZ3GC0S4yS+AGC+qj1qM8JlNqtjlcbvGY9edPT2kgmCKIlbYCGLE57Fhj5R5edeENoWQFn4bBBQY4P71q+mapFqtosM8UyyyQkTKYJVRWA5IkK7Rk8jnPIqiRdLX1qrQGBZVDEwzeIAoB/mH1e+APWuPW07MPh7x06Wr169qr2g30ttctEXb5+VJOQfTvwc/8AVSs3Vc8dx4Rji+b6GLMit6Z7j2rw1zpyZ3U5RNmCGG4tnjPHpnmvQ2e9StxiX0+Xbj7Yrj1PBt5s5LbOv8tZzXpE2uuyxoWlEIAGSRuPFRuo9TH5DueNHGRIijj2IIJFNE0qLjIZgOwZ2Zf2JxT4n7Yrk5dDHLeY7/Tb+VvieKa3MZYhb3D3GXXxVeNNgTzJcKMfvV31K9uQ8X4SGCRN38YSNhscYwc9v3PtVQinIPFTNjqHua2x1NO2fBP0n+mdxvq0mG4UDhRSVU4tT470V2TUw9Iz5a0uikzRXquYUtJS0C0UgpaCrXfWYhvobSe3li8ckRysyFGI+xJ9BzjuKOutdvLKB7iGGGWKMguC7BwvmcYxx968vif0695ZZhH+YgcTQeu5TkgfcV52PWFtdWXhzhvGeMxy2xRvELkbWAXHYn83bmiEnquuSNpTXdkviyNAJIlxu5IB7Dk4549qrcevRyxBrfWVFxgN4c4iVC3mjR7Qy+nB4rj4XXM9mkljdQzJskLQNsZ18NznaXHHFTH4aRi6XmnR3BDNsmjEOJEz8uVYgq2MA/aiUZ8UtZkjgsm3sttLcxrdvAx+jglQ684OG7d8Vzr+n5h36Xb3kNyuGidAYo37HEquwV1IPmKfaB0SojvIp4ljtblgUtVbcIsDBYMPpYnnjtipXTtJvLaMRR3McsajEZnjLSIvkCysBJgcZIBoK51Z0q9/pLyTWscGohd5K7WZmj7jeO4ZR2J4yKsHQGqxX2mROqIAyGOZFAC7wNrgjHY9/wBae6dozxRSg3ErzTNueYhflOMARxkFEUDjGD75PNRvT/Q0Vnu8K4uRvk8VxvCq7+ZKhex9BQV74cyHTr+60qU4TebizLHG5G7qPft+oamfU+oxaZ1FFcK48O5QR3qjshPyxu3pkgHnyRq0bWtBtrsAXMKS7fpLDlfsw5H6GuLbpy0jhMC28QiJ3MhUMGI5BbPJPuagU34yRx/hYbyKaJLi1lEkB3qC4yu5Bz835Tj296tXS3VdvfRRtFIpkaNXeP8AMh43A/ZjipS30+GNQqRRqoOQAigA+vbvTgftQVD4mabeT28YsyWCyhriFX8J54+MoHyMeeRkZz7YqH1/p0X9otpbaebIblk8aVI4hCy8/KEJaRj2z2wc54FaPRRCrWWn3NzZPZ6jFGAYfCMyS7/FbGA4TaChGA3PnTXpfp/UrO0jgF3bOEUqviW8jFOTtAcSruAHkR+tXOiggekOlksElw5klnkMs8hAXc5JPCj6VGTx701l6BtXuDcyvcyTkbfE/EPEwXyUGLZwBxVopaJQj9I2LEF7aOVgAoMoMpwBgcuTk8Dn2qQtbCKJdkUUcaA5CoiooP2AxTukoPBxmmNzbZFNdZ6miguEtkR57p13rDFtyE/mZmIVB9zTC96xjt5FW+hmtA5wkj7HiJ9DIjEKfviqWbpivdSX9rFK0TMzygbmjijeVlGM5YKDtGCO+Krdp4N2hkt23qDhuCCD3wQa76uF3p2pDUAIY4rsiF2BaeNRhQruMKclQGwP5SM1oMGl4iG4xsxGWeOMRq5P5guT5Y8zXJrcLjlOjbDVsZjPZFai7q+jjOGdQfTPNaNq+kkqwXhtpCn3xxWX9GwqfGglXEwYlg31MOx/b/uuKcLJLlfL0a+L5Q6a6TYX3AqASSORx/3Xha6tIw3Rwll8suFJ+wrq90SGCNo8lfGO1c5Y7vLA9M1G6XcG3zFOCmCdrEfKR96vjo4zG2Te+W/oi5Xfqm4OrocYctGwOCrKcj9qKresPbySbuWO0AlckZ/T9KSt5oadm+1UuWT6uooor0nOKBRS0BS0lLQApNgznAz645/elFUr4h3t5ZxrdQS5ijkUzRbAcx5+Yhu9Bds0lREXUkDIroTICoY+GpfaDzzjtTnS9YhuELwyBwuQ2O6kdwVPIPtQP6Kq+i9Vte+KbSHckUhjLSts3MO+BgnHuaddM9TLdvLEUaKeBtssbEHHoykcMp9aCeFMtXvXhjLxwPOQCdqMoPAz+Y1W4dflutUnso38CO3RWdgAzyMwyNueAo+xqQ0k36XjxzBJbXbmOfhZAePlZRwfPnig9+kOpE1C28ZFKEOyPGx+ZGU4INS1wx2kK6q5HyluRn7ZGazcTppGsTLJkWl8pkQAZAmz8ygDzbP/ACK76JitxfTNcxtBdO+beGYnCxgYBiJ4LHucHIzQSOldR3MGqvZag8RR4vEtpETw1OPqU5J5/Xy96sP/AOU2eQDcRjccKzEqjHyCucK36Gq58YOn/HsxcIu6W1bxQP5oxy6H1BA7e1WCw/D6npyEorQzRD5cDC5GMAeRB/tUB3rutQ2du087bY1xyOSxPYKPMnNMH6ikWITPZXIjxuO3w3kVe+WjDZ7eQyazvTdJnvtPvtLaTdLZzr+HkY5yAdyqT9gR+tX7pTqdZYFS6/y91GoWaOX5TkDllJ4ZT3yKDq816We0Nxpht7gBScOXDFl5KYHZseRxzUV07r93q0Amtmjs0U7H3p40jSD6htyAiD35PtTHoW1Kazfta82LgMSP9PxyQWCeR/NnFeehpNY6xdiG2uJLKchyVTCxzc7toOMqeckevtQTPSvU85vZdPvwguYxvikjBVJ4/UAnhhkfsfSq5oGpJcX9/HqCXE9xHMyxQxrIyJAOFZUBABOfqPfIqa6/0C5nubO4sYwJ4G3GR5AilD3jYck5/wCzUlc9NtcSpdn/ACd6g274G8RXTvskBUbx/wAj1oIrQoL+C/8A4Mc/+HOBuS7kUvC3OTEdzNs7fKT6+1X2q7e6HcXKeFdXK+Ccb1giMTSAc7WcuxCnHO3FWEDAwOw4oM56y02ez1WLVYI2mi2CG6jQbpFTnLqvmMY/VfepXqjWtOu9OmR7iFkeM4XeviB8ZUCP6g4byxmrjXibZN27Ym7+baM/vUbDNNB0WSTpoQXsUzMQ3hoqFpkBcmI7TyME5x5LTnoGTUI7SK3urN8odvitKgxH5ZXJJI9PYVojV5sKjZO6JubbNU/qDpCCd/EdSso7SRko/wCpHer/ACpUQ9zE0zwBh4qKrMnmFbsfcVnlj6LSs7PSkaOJGMkrj6Wlbft+w7A01u7T1FaDd2dVvWhHEMyuqA9txAzXFqadt3bY5RUDDjjH/FFTBgDcqQQexHIP60lc/JkvvG1ilpKK9xxilooFAtFFFAtN9Rs1mheJxlXUqR7EYr3paDPvhRKLcXGnyYWS3lYr6vGx+U+9c9RQG01y0mt+BdForiNfzBVyHI9vWrZcdNW8lwbhk/jFQu8Eg4H2+9ObbSIkfxAuXxgMx3ED2J7UFbn1Zhqb20n+WtxGHRlG3xmJ+Yb8cY9O5qIu7L8LqiXllHJJEylLwrls88MM8sR7Vo0kSt9ShvuM10igDAAA9BQU7U9DZ7qPUrHibbsljcFBMnbByPlYeRxUxd6hcum2GAxynA3SFSiep4PzfapugtQVPrzpqa+hhSNo1kikWQStn5WX0UetPNV0F7y0aG6aMSHG2WNTlCDncuTkH7VPq2exz9qWghtA0aWCLw5rqS5Xbt/iKgOD6kDJ49a8NL6NtrZNkHjRqSSQszgHJyeM4FWCigaaVpcVspWFAgLFm7ksx7liSSx+9OJoVf6lVv8AcAf713TTUpMLgTJCx7FsH/gnmoDpFAGFAA9BwK6zVG6L6jma9ubK7lSSWM+JC6gKHjPsPMVeDQcS3CL9TKue24gf3rsHIyO1ZNDeBNZuYbu1kmS8x+G8VRwFXDKNxwF58qtWs6jFo9nEkERzLKsUUbMSqs/q2ThR6ftQW+ioS6S+SMujwSuBkxFCgb2VwSR+oqHi1EatZyG2lmtbmPKtGGw0ci5wHXzBx+1Bc2IHcgfeg1m3SVousWkhv2drmOQxOFYxmEp2KgdmPfd51oNjbCKJIwWYIoUFzuY4GMsfM0EfrHUUFvIkLktNLnw4oxudseePIe5Ipg3V8KXEcFxHNbSS8ReKo2Oe2A6kgH2NNuv57ezRb97dZbiMrHE5427sjLN5KMnmoTr3RDdWAmnuw0ygSWyxBQhlxlVQcs5Pbvn2qBoTish+I1veWd5HqPjgISIGMcY/hRk+YYnfnPf1Aq79FdTi5gjjn3R3artlidSrZXgtg+R71L67paXVvJBKMpIpB9vQj3BwahKrah0rHd2oEk80xKlopS+wjcMqdqbVIHuKz/o3T0nlubW/BluIh4a7yeIl4+T0Oec98Yq59P6ZqdpCLQC3eNGxHOztkR57eGByR5c031fouaW//GLcJCwAVfDj5I/qycE//FUsWJZ6FFAgjiXCDOASSeTk8mipey09412yTPK2Sd7BQefLAGMUVhcF919opKK7WLrNGaSigWiiigWikpaBaQmiqUNSaXWXtpiRGsStEvbcT9Rz54oLqGFNbjUoo2CvIqsxwoJwSfaqd1vbPZyQXkLPsjkCzJuJUxscE49u9SnWWjLfWJZAPECiWFh3DD5lwaCb1TVI7dC8m7aBkkAtx+lcQXUV3bb4z4kUiHGDjINMOkdVW8slZ8btuyVT5MMhgf2NV7oG9W2u7mwLDajmSHP8rclR9jQS3S+rRRztYCOSJol3IJG3blJxlWzzg0dUdVSWMsfixBoZG2B0PKueFBB8ifOo74jr4ElvfRnDwvtcDkvE3DD+x/SpPqhYb/TpACTlAybQdwYYKke+RQO4/wAd40bZhMLfWmCHUeWG86hYte8XVLi3nlaJIlXwo1JBfPdie59P0qR6K1mSS1iWeKRJQoVty4yR5/rXtrXTYkuEuoWEdxGMbiMh1PdWH/dBGnUriC8iWBZbm2k4k3DmE+RDHGR7VHrJ4fUTi5GUmgUWpblVK/WozwCatsxunXaAkZPBcHOPstdapoMVzEqTAsUIKv2dWH5gR2NQKj8SNMFq0Wp26hZLdx423jxIjwwPrir3YXazRJKhyrqGB+4zUbNoAkTw7iRpo8fQ2Bn747166HoUVomyHcE5wpYsBnyAPYUEB8VNN32guEIWe1cTRMTjODyufcV53Zt9c06NBJslYLImPqjlUd8exq5zQq4w6hh6EZFKkSr9KgfYYoIPRtQuYolS7hZpEAXxIvnWTHG7GcqTjsfWo/pLp+SK/vLxx4a3BTZFkZAUYLNjgEnNW7NLQUu36WuotSmu4JYYo5gA8RVmDEfnPIw1W+AMFG8gt5kDAz7CvWvG5m2KWwWx5KMk0BcQrIpV1DKRgqwBBHuDTCy0K2hOYoY0I7EL2+3p+lNdD6oiup5YArxyxY3JIu0kHzHqKmmYAZPA96DkqM5wM+uOf3rhhXmt/ETtEiE+gYZqP6h6gis03zCTb6ojPj74HFQHsi00mSm9jrP4q1E9sm7d9CudufufKozpfWZ7oSmaJIvDkMYCtuOV7+QqLFoevHzRTh15oqnKtunaKKK2ZilFFFAUtFFAUUtFAVC6508lxIkoJSaM5Rx39wfUGiig8dc0t7i2eKZwEKkEqOe1Rfw31bMBt3yWhcxhj+ZRwp++MUUUE6em4fEaRQULcvtOA33HrXs+hQFlbw13L2bHzfvS0UDt7VGxlQcdsjNdpEo7KB9hRRQd0E0UUBRRRUAooooConqnV/wls02M7SMj1GeaKKB5ZX6SqpU53KD2I700udbUT+Ail5Nu4jsAPuf+qKKDhOoEEwhkBR2+n8wP6jtUZqmvSHUorKMhA0Rld8ZOBwABS0USgOtbOWyu4dSV96qVinXABKMQuffFWXqjRzewxFZ3iRWWVwv/AKijna3saKKCB6ls1vrVls4lV4+Y5siMqy+nn5edS3Q+s/jbEGUZdcxSg8gspKn70UUERqOlTaazT2WGgPMtsxwo8y0Z/KfbtXXw5u/GtpZQNviXEj4Plk9qKKgWRhRRRV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076" name="Picture 4" descr="http://cf.ltkcdn.net/business/images/std/31363-425x282-Training_manu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88379">
            <a:off x="7530689" y="3594407"/>
            <a:ext cx="1462662" cy="97051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784" y="1551417"/>
            <a:ext cx="1758870" cy="94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http://image.shutterstock.com/display_pic_with_logo/388663/388663,1327346276,1/stock-photo-an-image-of-a-workplace-safety-rules-chart-934154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93801">
            <a:off x="7626228" y="2295903"/>
            <a:ext cx="1271119" cy="1327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11000">
            <a:off x="7056728" y="2647798"/>
            <a:ext cx="1043444" cy="1043444"/>
          </a:xfrm>
          <a:prstGeom prst="rect">
            <a:avLst/>
          </a:prstGeom>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9373" y="4617663"/>
            <a:ext cx="1363478" cy="103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13294" y="6021288"/>
            <a:ext cx="915635"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9</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473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latin typeface="Arial" panose="020B0604020202020204" pitchFamily="34" charset="0"/>
                <a:cs typeface="Arial" panose="020B0604020202020204" pitchFamily="34" charset="0"/>
              </a:rPr>
              <a:t>Introduce Yourself…</a:t>
            </a:r>
            <a:endParaRPr lang="en-CA" dirty="0"/>
          </a:p>
        </p:txBody>
      </p:sp>
      <p:sp>
        <p:nvSpPr>
          <p:cNvPr id="5" name="Content Placeholder 4"/>
          <p:cNvSpPr>
            <a:spLocks noGrp="1"/>
          </p:cNvSpPr>
          <p:nvPr>
            <p:ph idx="1"/>
          </p:nvPr>
        </p:nvSpPr>
        <p:spPr/>
        <p:txBody>
          <a:bodyPr>
            <a:normAutofit/>
          </a:bodyPr>
          <a:lstStyle/>
          <a:p>
            <a:r>
              <a:rPr lang="en-CA" sz="2800" dirty="0">
                <a:latin typeface="Arial" panose="020B0604020202020204" pitchFamily="34" charset="0"/>
                <a:cs typeface="Arial" panose="020B0604020202020204" pitchFamily="34" charset="0"/>
              </a:rPr>
              <a:t>Your name</a:t>
            </a:r>
          </a:p>
          <a:p>
            <a:r>
              <a:rPr lang="en-CA" sz="2800" dirty="0">
                <a:latin typeface="Arial" panose="020B0604020202020204" pitchFamily="34" charset="0"/>
                <a:cs typeface="Arial" panose="020B0604020202020204" pitchFamily="34" charset="0"/>
              </a:rPr>
              <a:t>Where you work</a:t>
            </a:r>
          </a:p>
          <a:p>
            <a:r>
              <a:rPr lang="en-CA" sz="2800" dirty="0" smtClean="0">
                <a:latin typeface="Arial" panose="020B0604020202020204" pitchFamily="34" charset="0"/>
                <a:cs typeface="Arial" panose="020B0604020202020204" pitchFamily="34" charset="0"/>
              </a:rPr>
              <a:t>Why are you here?</a:t>
            </a:r>
          </a:p>
          <a:p>
            <a:pPr lvl="1"/>
            <a:r>
              <a:rPr lang="en-CA" dirty="0" smtClean="0">
                <a:latin typeface="Arial" panose="020B0604020202020204" pitchFamily="34" charset="0"/>
                <a:cs typeface="Arial" panose="020B0604020202020204" pitchFamily="34" charset="0"/>
              </a:rPr>
              <a:t>Are </a:t>
            </a:r>
            <a:r>
              <a:rPr lang="en-CA" dirty="0">
                <a:latin typeface="Arial" panose="020B0604020202020204" pitchFamily="34" charset="0"/>
                <a:cs typeface="Arial" panose="020B0604020202020204" pitchFamily="34" charset="0"/>
              </a:rPr>
              <a:t>you on an OHC?</a:t>
            </a:r>
          </a:p>
          <a:p>
            <a:pPr lvl="1"/>
            <a:r>
              <a:rPr lang="en-CA" dirty="0">
                <a:latin typeface="Arial" panose="020B0604020202020204" pitchFamily="34" charset="0"/>
                <a:cs typeface="Arial" panose="020B0604020202020204" pitchFamily="34" charset="0"/>
              </a:rPr>
              <a:t>Are you a Supervisor?</a:t>
            </a:r>
          </a:p>
          <a:p>
            <a:r>
              <a:rPr lang="en-CA" sz="2800" dirty="0">
                <a:latin typeface="Arial" panose="020B0604020202020204" pitchFamily="34" charset="0"/>
                <a:cs typeface="Arial" panose="020B0604020202020204" pitchFamily="34" charset="0"/>
              </a:rPr>
              <a:t>What involvement have you </a:t>
            </a:r>
            <a:r>
              <a:rPr lang="en-CA" sz="2800" dirty="0" smtClean="0">
                <a:latin typeface="Arial" panose="020B0604020202020204" pitchFamily="34" charset="0"/>
                <a:cs typeface="Arial" panose="020B0604020202020204" pitchFamily="34" charset="0"/>
              </a:rPr>
              <a:t>had or will you have in </a:t>
            </a:r>
            <a:r>
              <a:rPr lang="en-CA" sz="2800" dirty="0">
                <a:latin typeface="Arial" panose="020B0604020202020204" pitchFamily="34" charset="0"/>
                <a:cs typeface="Arial" panose="020B0604020202020204" pitchFamily="34" charset="0"/>
              </a:rPr>
              <a:t>a workplace </a:t>
            </a:r>
            <a:r>
              <a:rPr lang="en-CA" sz="2800" dirty="0" smtClean="0">
                <a:latin typeface="Arial" panose="020B0604020202020204" pitchFamily="34" charset="0"/>
                <a:cs typeface="Arial" panose="020B0604020202020204" pitchFamily="34" charset="0"/>
              </a:rPr>
              <a:t>investigation?</a:t>
            </a:r>
            <a:endParaRPr lang="en-CA" sz="2800" dirty="0">
              <a:latin typeface="Arial" panose="020B0604020202020204" pitchFamily="34" charset="0"/>
              <a:cs typeface="Arial" panose="020B0604020202020204" pitchFamily="34" charset="0"/>
            </a:endParaRPr>
          </a:p>
          <a:p>
            <a:endParaRPr lang="en-CA" dirty="0"/>
          </a:p>
        </p:txBody>
      </p:sp>
      <p:pic>
        <p:nvPicPr>
          <p:cNvPr id="6" name="Picture 4" descr="C:\Users\bev.ward\AppData\Local\Microsoft\Windows\Temporary Internet Files\Content.IE5\WYM6OJE8\MC9004414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800" y="1619968"/>
            <a:ext cx="1734745" cy="17347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v.ward\AppData\Local\Microsoft\Windows\Temporary Internet Files\Content.IE5\WYM6OJE8\MC90044146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772" y="1550929"/>
            <a:ext cx="1803784" cy="18037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bev.ward\AppData\Local\Microsoft\Windows\Temporary Internet Files\Content.IE5\WYM6OJE8\MP90044224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4797152"/>
            <a:ext cx="1005576"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386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Using Documentary Evidence</a:t>
            </a:r>
          </a:p>
        </p:txBody>
      </p:sp>
      <p:sp>
        <p:nvSpPr>
          <p:cNvPr id="5" name="Content Placeholder 4"/>
          <p:cNvSpPr>
            <a:spLocks noGrp="1"/>
          </p:cNvSpPr>
          <p:nvPr>
            <p:ph idx="1"/>
          </p:nvPr>
        </p:nvSpPr>
        <p:spPr/>
        <p:txBody>
          <a:bodyPr>
            <a:normAutofit/>
          </a:bodyPr>
          <a:lstStyle/>
          <a:p>
            <a:pPr marL="0" indent="0">
              <a:buNone/>
            </a:pPr>
            <a:r>
              <a:rPr lang="en-CA" sz="2800" dirty="0" smtClean="0">
                <a:latin typeface="Arial" panose="020B0604020202020204" pitchFamily="34" charset="0"/>
                <a:cs typeface="Arial" panose="020B0604020202020204" pitchFamily="34" charset="0"/>
              </a:rPr>
              <a:t>Use it to help:</a:t>
            </a:r>
          </a:p>
          <a:p>
            <a:r>
              <a:rPr lang="en-CA" sz="2800" dirty="0" smtClean="0">
                <a:latin typeface="Arial" panose="020B0604020202020204" pitchFamily="34" charset="0"/>
                <a:cs typeface="Arial" panose="020B0604020202020204" pitchFamily="34" charset="0"/>
              </a:rPr>
              <a:t>Determine worker training</a:t>
            </a:r>
          </a:p>
          <a:p>
            <a:r>
              <a:rPr lang="en-CA" sz="2800" dirty="0" smtClean="0">
                <a:latin typeface="Arial" panose="020B0604020202020204" pitchFamily="34" charset="0"/>
                <a:cs typeface="Arial" panose="020B0604020202020204" pitchFamily="34" charset="0"/>
              </a:rPr>
              <a:t>Determine supervisor training</a:t>
            </a:r>
          </a:p>
          <a:p>
            <a:r>
              <a:rPr lang="en-CA" sz="2800" dirty="0" smtClean="0">
                <a:latin typeface="Arial" panose="020B0604020202020204" pitchFamily="34" charset="0"/>
                <a:cs typeface="Arial" panose="020B0604020202020204" pitchFamily="34" charset="0"/>
              </a:rPr>
              <a:t>Understand safe work practices and procedures</a:t>
            </a:r>
          </a:p>
          <a:p>
            <a:r>
              <a:rPr lang="en-CA" sz="2800" dirty="0" smtClean="0">
                <a:latin typeface="Arial" panose="020B0604020202020204" pitchFamily="34" charset="0"/>
                <a:cs typeface="Arial" panose="020B0604020202020204" pitchFamily="34" charset="0"/>
              </a:rPr>
              <a:t>Identify witnesses and questions to ask</a:t>
            </a:r>
          </a:p>
          <a:p>
            <a:r>
              <a:rPr lang="en-CA" sz="2800" dirty="0" smtClean="0">
                <a:latin typeface="Arial" panose="020B0604020202020204" pitchFamily="34" charset="0"/>
                <a:cs typeface="Arial" panose="020B0604020202020204" pitchFamily="34" charset="0"/>
              </a:rPr>
              <a:t>Check statements given by witnesses</a:t>
            </a:r>
          </a:p>
          <a:p>
            <a:r>
              <a:rPr lang="en-CA" sz="2800" dirty="0" smtClean="0">
                <a:latin typeface="Arial" panose="020B0604020202020204" pitchFamily="34" charset="0"/>
                <a:cs typeface="Arial" panose="020B0604020202020204" pitchFamily="34" charset="0"/>
              </a:rPr>
              <a:t>Monitor the SMS</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806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Conducting Research</a:t>
            </a:r>
          </a:p>
        </p:txBody>
      </p:sp>
      <p:sp>
        <p:nvSpPr>
          <p:cNvPr id="5" name="Content Placeholder 4"/>
          <p:cNvSpPr>
            <a:spLocks noGrp="1"/>
          </p:cNvSpPr>
          <p:nvPr>
            <p:ph idx="1"/>
          </p:nvPr>
        </p:nvSpPr>
        <p:spPr/>
        <p:txBody>
          <a:bodyPr>
            <a:normAutofit fontScale="85000" lnSpcReduction="20000"/>
          </a:bodyPr>
          <a:lstStyle/>
          <a:p>
            <a:pPr marL="0" indent="0">
              <a:lnSpc>
                <a:spcPct val="120000"/>
              </a:lnSpc>
              <a:buNone/>
            </a:pPr>
            <a:r>
              <a:rPr lang="en-CA" dirty="0" smtClean="0">
                <a:latin typeface="Arial" panose="020B0604020202020204" pitchFamily="34" charset="0"/>
                <a:cs typeface="Arial" panose="020B0604020202020204" pitchFamily="34" charset="0"/>
              </a:rPr>
              <a:t>Used to learn more about the physical and documentary evidence</a:t>
            </a:r>
          </a:p>
          <a:p>
            <a:r>
              <a:rPr lang="en-CA" dirty="0" smtClean="0">
                <a:latin typeface="Arial" panose="020B0604020202020204" pitchFamily="34" charset="0"/>
                <a:cs typeface="Arial" panose="020B0604020202020204" pitchFamily="34" charset="0"/>
              </a:rPr>
              <a:t>Benchmarking</a:t>
            </a:r>
          </a:p>
          <a:p>
            <a:pPr lvl="1"/>
            <a:r>
              <a:rPr lang="en-CA" dirty="0" smtClean="0">
                <a:latin typeface="Arial" panose="020B0604020202020204" pitchFamily="34" charset="0"/>
                <a:cs typeface="Arial" panose="020B0604020202020204" pitchFamily="34" charset="0"/>
              </a:rPr>
              <a:t>What are others doing?</a:t>
            </a:r>
          </a:p>
          <a:p>
            <a:pPr lvl="1"/>
            <a:r>
              <a:rPr lang="en-CA" dirty="0" smtClean="0">
                <a:latin typeface="Arial" panose="020B0604020202020204" pitchFamily="34" charset="0"/>
                <a:cs typeface="Arial" panose="020B0604020202020204" pitchFamily="34" charset="0"/>
              </a:rPr>
              <a:t>What are the best/industry practices?</a:t>
            </a:r>
          </a:p>
          <a:p>
            <a:pPr lvl="1"/>
            <a:r>
              <a:rPr lang="en-CA" dirty="0" smtClean="0">
                <a:latin typeface="Arial" panose="020B0604020202020204" pitchFamily="34" charset="0"/>
                <a:cs typeface="Arial" panose="020B0604020202020204" pitchFamily="34" charset="0"/>
              </a:rPr>
              <a:t>Have others had the same experiences?</a:t>
            </a:r>
          </a:p>
          <a:p>
            <a:pPr lvl="1"/>
            <a:r>
              <a:rPr lang="en-CA" dirty="0" smtClean="0">
                <a:latin typeface="Arial" panose="020B0604020202020204" pitchFamily="34" charset="0"/>
                <a:cs typeface="Arial" panose="020B0604020202020204" pitchFamily="34" charset="0"/>
              </a:rPr>
              <a:t>Have others made changes to their practices?</a:t>
            </a:r>
          </a:p>
          <a:p>
            <a:r>
              <a:rPr lang="en-CA" dirty="0" smtClean="0">
                <a:latin typeface="Arial" panose="020B0604020202020204" pitchFamily="34" charset="0"/>
                <a:cs typeface="Arial" panose="020B0604020202020204" pitchFamily="34" charset="0"/>
              </a:rPr>
              <a:t>Technical Research</a:t>
            </a:r>
          </a:p>
          <a:p>
            <a:pPr lvl="1"/>
            <a:r>
              <a:rPr lang="en-CA" dirty="0" smtClean="0">
                <a:latin typeface="Arial" panose="020B0604020202020204" pitchFamily="34" charset="0"/>
                <a:cs typeface="Arial" panose="020B0604020202020204" pitchFamily="34" charset="0"/>
              </a:rPr>
              <a:t>Internet</a:t>
            </a:r>
          </a:p>
          <a:p>
            <a:pPr lvl="1"/>
            <a:r>
              <a:rPr lang="en-CA" dirty="0" smtClean="0">
                <a:latin typeface="Arial" panose="020B0604020202020204" pitchFamily="34" charset="0"/>
                <a:cs typeface="Arial" panose="020B0604020202020204" pitchFamily="34" charset="0"/>
              </a:rPr>
              <a:t>Journals</a:t>
            </a:r>
          </a:p>
          <a:p>
            <a:pPr lvl="1"/>
            <a:r>
              <a:rPr lang="en-CA" dirty="0" smtClean="0">
                <a:latin typeface="Arial" panose="020B0604020202020204" pitchFamily="34" charset="0"/>
                <a:cs typeface="Arial" panose="020B0604020202020204" pitchFamily="34" charset="0"/>
              </a:rPr>
              <a:t>Subject matter experts</a:t>
            </a:r>
            <a:endParaRPr lang="en-CA" dirty="0">
              <a:latin typeface="Arial" panose="020B0604020202020204" pitchFamily="34" charset="0"/>
              <a:cs typeface="Arial" panose="020B0604020202020204" pitchFamily="34" charset="0"/>
            </a:endParaRPr>
          </a:p>
        </p:txBody>
      </p:sp>
      <p:pic>
        <p:nvPicPr>
          <p:cNvPr id="4098" name="Picture 2" descr="C:\Users\bev.ward\AppData\Local\Microsoft\Windows\Temporary Internet Files\Content.IE5\WYM6OJE8\MP9004092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0526" y="4000689"/>
            <a:ext cx="1131104" cy="1700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13294" y="6021288"/>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10</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121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latin typeface="Arial" panose="020B0604020202020204" pitchFamily="34" charset="0"/>
                <a:cs typeface="Arial" panose="020B0604020202020204" pitchFamily="34" charset="0"/>
              </a:rPr>
              <a:t>Collect </a:t>
            </a:r>
            <a:r>
              <a:rPr lang="en-CA" b="1" i="1" dirty="0" smtClean="0">
                <a:latin typeface="Arial" panose="020B0604020202020204" pitchFamily="34" charset="0"/>
                <a:cs typeface="Arial" panose="020B0604020202020204" pitchFamily="34" charset="0"/>
              </a:rPr>
              <a:t>Document Evidence </a:t>
            </a:r>
            <a:r>
              <a:rPr lang="en-CA" b="1" dirty="0" smtClean="0">
                <a:latin typeface="Arial" panose="020B0604020202020204" pitchFamily="34" charset="0"/>
                <a:cs typeface="Arial" panose="020B0604020202020204" pitchFamily="34" charset="0"/>
              </a:rPr>
              <a:t>for the Incident Scenario</a:t>
            </a:r>
            <a:endParaRPr lang="en-CA"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CA" b="1" dirty="0">
                <a:solidFill>
                  <a:schemeClr val="tx1"/>
                </a:solidFill>
                <a:latin typeface="Arial" panose="020B0604020202020204" pitchFamily="34" charset="0"/>
                <a:cs typeface="Arial" panose="020B0604020202020204" pitchFamily="34" charset="0"/>
              </a:rPr>
              <a:t>In 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25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Document </a:t>
            </a:r>
            <a:r>
              <a:rPr lang="en-CA" b="1" i="1" dirty="0">
                <a:solidFill>
                  <a:schemeClr val="tx1"/>
                </a:solidFill>
                <a:latin typeface="Arial" panose="020B0604020202020204" pitchFamily="34" charset="0"/>
                <a:cs typeface="Arial" panose="020B0604020202020204" pitchFamily="34" charset="0"/>
              </a:rPr>
              <a:t>Evidence</a:t>
            </a:r>
            <a:r>
              <a:rPr lang="en-CA" b="1" dirty="0">
                <a:solidFill>
                  <a:schemeClr val="tx1"/>
                </a:solidFill>
                <a:latin typeface="Arial" panose="020B0604020202020204" pitchFamily="34" charset="0"/>
                <a:cs typeface="Arial" panose="020B0604020202020204" pitchFamily="34" charset="0"/>
              </a:rPr>
              <a:t> questions</a:t>
            </a:r>
          </a:p>
          <a:p>
            <a:endParaRPr lang="en-CA" dirty="0"/>
          </a:p>
        </p:txBody>
      </p:sp>
      <p:pic>
        <p:nvPicPr>
          <p:cNvPr id="5"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2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4000" b="1" dirty="0">
                <a:latin typeface="Arial" pitchFamily="34" charset="0"/>
                <a:cs typeface="Arial" pitchFamily="34" charset="0"/>
              </a:rPr>
              <a:t>Return the scene to </a:t>
            </a:r>
            <a:r>
              <a:rPr lang="en-CA" sz="4000" b="1" dirty="0" smtClean="0">
                <a:latin typeface="Arial" pitchFamily="34" charset="0"/>
                <a:cs typeface="Arial" pitchFamily="34" charset="0"/>
              </a:rPr>
              <a:t>normal</a:t>
            </a:r>
            <a:endParaRPr lang="en-CA" sz="4000" b="1" dirty="0">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Once </a:t>
            </a:r>
            <a:r>
              <a:rPr lang="en-CA" sz="2400" dirty="0" smtClean="0">
                <a:latin typeface="Arial" panose="020B0604020202020204" pitchFamily="34" charset="0"/>
                <a:cs typeface="Arial" panose="020B0604020202020204" pitchFamily="34" charset="0"/>
              </a:rPr>
              <a:t>the required evidence is collected: </a:t>
            </a:r>
          </a:p>
          <a:p>
            <a:r>
              <a:rPr lang="en-CA" sz="2400" dirty="0" smtClean="0">
                <a:latin typeface="Arial" panose="020B0604020202020204" pitchFamily="34" charset="0"/>
                <a:cs typeface="Arial" panose="020B0604020202020204" pitchFamily="34" charset="0"/>
              </a:rPr>
              <a:t>Clean </a:t>
            </a:r>
            <a:r>
              <a:rPr lang="en-CA" sz="2400" dirty="0">
                <a:latin typeface="Arial" panose="020B0604020202020204" pitchFamily="34" charset="0"/>
                <a:cs typeface="Arial" panose="020B0604020202020204" pitchFamily="34" charset="0"/>
              </a:rPr>
              <a:t>and disinfect the area as required</a:t>
            </a:r>
          </a:p>
          <a:p>
            <a:r>
              <a:rPr lang="en-CA" sz="2400" dirty="0">
                <a:latin typeface="Arial" panose="020B0604020202020204" pitchFamily="34" charset="0"/>
                <a:cs typeface="Arial" panose="020B0604020202020204" pitchFamily="34" charset="0"/>
              </a:rPr>
              <a:t>Check equipment and materials to assess functionality</a:t>
            </a:r>
          </a:p>
          <a:p>
            <a:r>
              <a:rPr lang="en-CA" sz="2400" dirty="0">
                <a:latin typeface="Arial" panose="020B0604020202020204" pitchFamily="34" charset="0"/>
                <a:cs typeface="Arial" panose="020B0604020202020204" pitchFamily="34" charset="0"/>
              </a:rPr>
              <a:t>Ensure that the scene is returned to </a:t>
            </a:r>
            <a:r>
              <a:rPr lang="en-CA" sz="2400" dirty="0" smtClean="0">
                <a:latin typeface="Arial" panose="020B0604020202020204" pitchFamily="34" charset="0"/>
                <a:cs typeface="Arial" panose="020B0604020202020204" pitchFamily="34" charset="0"/>
              </a:rPr>
              <a:t>safe </a:t>
            </a:r>
            <a:r>
              <a:rPr lang="en-CA" sz="2400" dirty="0">
                <a:latin typeface="Arial" panose="020B0604020202020204" pitchFamily="34" charset="0"/>
                <a:cs typeface="Arial" panose="020B0604020202020204" pitchFamily="34" charset="0"/>
              </a:rPr>
              <a:t>use</a:t>
            </a:r>
          </a:p>
          <a:p>
            <a:r>
              <a:rPr lang="en-CA" sz="2400" dirty="0">
                <a:latin typeface="Arial" panose="020B0604020202020204" pitchFamily="34" charset="0"/>
                <a:cs typeface="Arial" panose="020B0604020202020204" pitchFamily="34" charset="0"/>
              </a:rPr>
              <a:t>Ensure that the incident will not be repeated</a:t>
            </a:r>
          </a:p>
          <a:p>
            <a:endParaRPr lang="en-CA" sz="2400" dirty="0" smtClean="0">
              <a:latin typeface="Arial" panose="020B0604020202020204" pitchFamily="34" charset="0"/>
              <a:cs typeface="Arial" panose="020B0604020202020204" pitchFamily="34" charset="0"/>
            </a:endParaRPr>
          </a:p>
          <a:p>
            <a:pPr marL="0" indent="0">
              <a:buNone/>
            </a:pPr>
            <a:r>
              <a:rPr lang="en-CA" sz="2400" dirty="0" smtClean="0">
                <a:latin typeface="Arial" panose="020B0604020202020204" pitchFamily="34" charset="0"/>
                <a:cs typeface="Arial" panose="020B0604020202020204" pitchFamily="34" charset="0"/>
              </a:rPr>
              <a:t>If in doubt about safety of processes or equipment</a:t>
            </a:r>
          </a:p>
          <a:p>
            <a:r>
              <a:rPr lang="en-CA" sz="2400" dirty="0" smtClean="0">
                <a:latin typeface="Arial" panose="020B0604020202020204" pitchFamily="34" charset="0"/>
                <a:cs typeface="Arial" panose="020B0604020202020204" pitchFamily="34" charset="0"/>
              </a:rPr>
              <a:t>Refer too those who are technically </a:t>
            </a:r>
            <a:r>
              <a:rPr lang="en-CA" sz="2400" dirty="0">
                <a:latin typeface="Arial" panose="020B0604020202020204" pitchFamily="34" charset="0"/>
                <a:cs typeface="Arial" panose="020B0604020202020204" pitchFamily="34" charset="0"/>
              </a:rPr>
              <a:t>qualified </a:t>
            </a:r>
          </a:p>
        </p:txBody>
      </p:sp>
    </p:spTree>
    <p:extLst>
      <p:ext uri="{BB962C8B-B14F-4D97-AF65-F5344CB8AC3E}">
        <p14:creationId xmlns:p14="http://schemas.microsoft.com/office/powerpoint/2010/main" val="2779715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a:ln>
            <a:solidFill>
              <a:schemeClr val="tx1"/>
            </a:solidFill>
          </a:ln>
        </p:spPr>
        <p:txBody>
          <a:bodyPr>
            <a:noAutofit/>
          </a:bodyPr>
          <a:lstStyle/>
          <a:p>
            <a:r>
              <a:rPr lang="en-US" sz="7200" b="1" dirty="0">
                <a:solidFill>
                  <a:srgbClr val="038543"/>
                </a:solidFill>
                <a:latin typeface="Arial" panose="020B0604020202020204" pitchFamily="34" charset="0"/>
                <a:cs typeface="Arial" panose="020B0604020202020204" pitchFamily="34" charset="0"/>
              </a:rPr>
              <a:t>C</a:t>
            </a:r>
            <a:r>
              <a:rPr lang="en-US" sz="3600" b="1" dirty="0">
                <a:latin typeface="Arial" panose="020B0604020202020204" pitchFamily="34" charset="0"/>
                <a:cs typeface="Arial" panose="020B0604020202020204" pitchFamily="34" charset="0"/>
              </a:rPr>
              <a:t>ollect the Evidence – </a:t>
            </a:r>
            <a:r>
              <a:rPr lang="en-US" sz="3600" b="1" dirty="0" smtClean="0">
                <a:latin typeface="Arial" panose="020B0604020202020204" pitchFamily="34" charset="0"/>
                <a:cs typeface="Arial" panose="020B0604020202020204" pitchFamily="34" charset="0"/>
              </a:rPr>
              <a:t>Witnesses</a:t>
            </a:r>
            <a:endParaRPr lang="en-CA" sz="3600" dirty="0">
              <a:latin typeface="Arial" panose="020B0604020202020204" pitchFamily="34" charset="0"/>
              <a:cs typeface="Arial" panose="020B0604020202020204" pitchFamily="34" charset="0"/>
            </a:endParaRPr>
          </a:p>
        </p:txBody>
      </p:sp>
      <p:grpSp>
        <p:nvGrpSpPr>
          <p:cNvPr id="6" name="Group 5"/>
          <p:cNvGrpSpPr/>
          <p:nvPr/>
        </p:nvGrpSpPr>
        <p:grpSpPr>
          <a:xfrm>
            <a:off x="1363547" y="1556795"/>
            <a:ext cx="6569305" cy="3423975"/>
            <a:chOff x="1099039" y="1752597"/>
            <a:chExt cx="6569305" cy="342397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39" y="1752597"/>
              <a:ext cx="3481972" cy="3404595"/>
            </a:xfrm>
            <a:prstGeom prst="rect">
              <a:avLst/>
            </a:prstGeom>
            <a:effectLst>
              <a:outerShdw blurRad="50800" dist="50800" dir="5400000" algn="ctr" rotWithShape="0">
                <a:schemeClr val="tx1"/>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303" y="1752600"/>
              <a:ext cx="2696041" cy="3423972"/>
            </a:xfrm>
            <a:prstGeom prst="rect">
              <a:avLst/>
            </a:prstGeom>
            <a:effectLst>
              <a:outerShdw blurRad="50800" dist="50800" dir="5400000" algn="ctr" rotWithShape="0">
                <a:schemeClr val="tx1"/>
              </a:outerShdw>
            </a:effectLst>
          </p:spPr>
        </p:pic>
      </p:grpSp>
      <p:sp>
        <p:nvSpPr>
          <p:cNvPr id="3" name="Rectangle 2"/>
          <p:cNvSpPr/>
          <p:nvPr/>
        </p:nvSpPr>
        <p:spPr>
          <a:xfrm>
            <a:off x="7740352" y="5949280"/>
            <a:ext cx="102675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11</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4680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Collect Interview Evidence</a:t>
            </a:r>
          </a:p>
        </p:txBody>
      </p:sp>
      <p:sp>
        <p:nvSpPr>
          <p:cNvPr id="5" name="Content Placeholder 4"/>
          <p:cNvSpPr>
            <a:spLocks noGrp="1"/>
          </p:cNvSpPr>
          <p:nvPr>
            <p:ph idx="1"/>
          </p:nvPr>
        </p:nvSpPr>
        <p:spPr/>
        <p:txBody>
          <a:bodyPr/>
          <a:lstStyle/>
          <a:p>
            <a:r>
              <a:rPr lang="en-CA" dirty="0" smtClean="0">
                <a:latin typeface="Arial" panose="020B0604020202020204" pitchFamily="34" charset="0"/>
                <a:cs typeface="Arial" panose="020B0604020202020204" pitchFamily="34" charset="0"/>
              </a:rPr>
              <a:t>Keep </a:t>
            </a:r>
            <a:r>
              <a:rPr lang="en-CA" dirty="0">
                <a:latin typeface="Arial" panose="020B0604020202020204" pitchFamily="34" charset="0"/>
                <a:cs typeface="Arial" panose="020B0604020202020204" pitchFamily="34" charset="0"/>
              </a:rPr>
              <a:t>an open </a:t>
            </a:r>
            <a:r>
              <a:rPr lang="en-CA" dirty="0" smtClean="0">
                <a:latin typeface="Arial" panose="020B0604020202020204" pitchFamily="34" charset="0"/>
                <a:cs typeface="Arial" panose="020B0604020202020204" pitchFamily="34" charset="0"/>
              </a:rPr>
              <a:t>mind </a:t>
            </a:r>
          </a:p>
          <a:p>
            <a:r>
              <a:rPr lang="en-CA" dirty="0" smtClean="0">
                <a:latin typeface="Arial" panose="020B0604020202020204" pitchFamily="34" charset="0"/>
                <a:cs typeface="Arial" panose="020B0604020202020204" pitchFamily="34" charset="0"/>
              </a:rPr>
              <a:t>Be </a:t>
            </a:r>
            <a:r>
              <a:rPr lang="en-CA" dirty="0">
                <a:latin typeface="Arial" panose="020B0604020202020204" pitchFamily="34" charset="0"/>
                <a:cs typeface="Arial" panose="020B0604020202020204" pitchFamily="34" charset="0"/>
              </a:rPr>
              <a:t>curious</a:t>
            </a:r>
          </a:p>
        </p:txBody>
      </p:sp>
    </p:spTree>
    <p:extLst>
      <p:ext uri="{BB962C8B-B14F-4D97-AF65-F5344CB8AC3E}">
        <p14:creationId xmlns:p14="http://schemas.microsoft.com/office/powerpoint/2010/main" val="16066230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Categories of </a:t>
            </a:r>
            <a:r>
              <a:rPr lang="en-CA" sz="4000" b="1" dirty="0" smtClean="0">
                <a:latin typeface="Arial" panose="020B0604020202020204" pitchFamily="34" charset="0"/>
                <a:cs typeface="Arial" panose="020B0604020202020204" pitchFamily="34" charset="0"/>
              </a:rPr>
              <a:t>Witnesses</a:t>
            </a:r>
            <a:endParaRPr lang="en-CA"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Autofit/>
          </a:bodyPr>
          <a:lstStyle/>
          <a:p>
            <a:pPr lvl="0"/>
            <a:r>
              <a:rPr lang="en-CA" sz="2400" dirty="0" smtClean="0">
                <a:latin typeface="Arial" panose="020B0604020202020204" pitchFamily="34" charset="0"/>
                <a:cs typeface="Arial" panose="020B0604020202020204" pitchFamily="34" charset="0"/>
              </a:rPr>
              <a:t>Eyewitnesses</a:t>
            </a:r>
            <a:endParaRPr lang="en-CA" sz="2400" dirty="0">
              <a:latin typeface="Arial" panose="020B0604020202020204" pitchFamily="34" charset="0"/>
              <a:cs typeface="Arial" panose="020B0604020202020204" pitchFamily="34" charset="0"/>
            </a:endParaRPr>
          </a:p>
          <a:p>
            <a:pPr lvl="0"/>
            <a:r>
              <a:rPr lang="en-CA" sz="2400" dirty="0">
                <a:latin typeface="Arial" panose="020B0604020202020204" pitchFamily="34" charset="0"/>
                <a:cs typeface="Arial" panose="020B0604020202020204" pitchFamily="34" charset="0"/>
              </a:rPr>
              <a:t>Those who came on the scene immediately after the </a:t>
            </a:r>
            <a:r>
              <a:rPr lang="en-CA" sz="2400" dirty="0" smtClean="0">
                <a:latin typeface="Arial" panose="020B0604020202020204" pitchFamily="34" charset="0"/>
                <a:cs typeface="Arial" panose="020B0604020202020204" pitchFamily="34" charset="0"/>
              </a:rPr>
              <a:t>incident</a:t>
            </a:r>
            <a:endParaRPr lang="en-CA" sz="2400" dirty="0">
              <a:latin typeface="Arial" panose="020B0604020202020204" pitchFamily="34" charset="0"/>
              <a:cs typeface="Arial" panose="020B0604020202020204" pitchFamily="34" charset="0"/>
            </a:endParaRPr>
          </a:p>
          <a:p>
            <a:pPr lvl="0"/>
            <a:r>
              <a:rPr lang="en-CA" sz="2400" dirty="0">
                <a:latin typeface="Arial" panose="020B0604020202020204" pitchFamily="34" charset="0"/>
                <a:cs typeface="Arial" panose="020B0604020202020204" pitchFamily="34" charset="0"/>
              </a:rPr>
              <a:t>Those who saw events leading to the </a:t>
            </a:r>
            <a:r>
              <a:rPr lang="en-CA" sz="2400" dirty="0" smtClean="0">
                <a:latin typeface="Arial" panose="020B0604020202020204" pitchFamily="34" charset="0"/>
                <a:cs typeface="Arial" panose="020B0604020202020204" pitchFamily="34" charset="0"/>
              </a:rPr>
              <a:t>incident </a:t>
            </a:r>
            <a:endParaRPr lang="en-CA" sz="2400" dirty="0">
              <a:latin typeface="Arial" panose="020B0604020202020204" pitchFamily="34" charset="0"/>
              <a:cs typeface="Arial" panose="020B0604020202020204" pitchFamily="34" charset="0"/>
            </a:endParaRPr>
          </a:p>
          <a:p>
            <a:pPr lvl="0"/>
            <a:r>
              <a:rPr lang="en-CA" sz="2400" dirty="0">
                <a:latin typeface="Arial" panose="020B0604020202020204" pitchFamily="34" charset="0"/>
                <a:cs typeface="Arial" panose="020B0604020202020204" pitchFamily="34" charset="0"/>
              </a:rPr>
              <a:t>Those who have information about the work tasks, processes, safety devices in use, materials, equipment and other conditions involved in the </a:t>
            </a:r>
            <a:r>
              <a:rPr lang="en-CA" sz="2400" dirty="0" smtClean="0">
                <a:latin typeface="Arial" panose="020B0604020202020204" pitchFamily="34" charset="0"/>
                <a:cs typeface="Arial" panose="020B0604020202020204" pitchFamily="34" charset="0"/>
              </a:rPr>
              <a:t>incident</a:t>
            </a:r>
            <a:endParaRPr lang="en-CA" sz="2400" dirty="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Those with expertise </a:t>
            </a:r>
          </a:p>
          <a:p>
            <a:endParaRPr lang="en-CA"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519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smtClean="0">
                <a:latin typeface="Arial" panose="020B0604020202020204" pitchFamily="34" charset="0"/>
                <a:cs typeface="Arial" panose="020B0604020202020204" pitchFamily="34" charset="0"/>
              </a:rPr>
              <a:t>Planning the Interviews</a:t>
            </a:r>
            <a:endParaRPr lang="en-CA" sz="4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r>
              <a:rPr lang="en-CA" sz="2800" dirty="0">
                <a:latin typeface="Arial" panose="020B0604020202020204" pitchFamily="34" charset="0"/>
                <a:cs typeface="Arial" panose="020B0604020202020204" pitchFamily="34" charset="0"/>
              </a:rPr>
              <a:t>Identify who to interview and the information that the interview may provide</a:t>
            </a:r>
          </a:p>
          <a:p>
            <a:r>
              <a:rPr lang="en-CA" sz="2800" dirty="0" smtClean="0">
                <a:latin typeface="Arial" panose="020B0604020202020204" pitchFamily="34" charset="0"/>
                <a:cs typeface="Arial" panose="020B0604020202020204" pitchFamily="34" charset="0"/>
              </a:rPr>
              <a:t>Use physical and documentary evidence to help prepare questions</a:t>
            </a:r>
          </a:p>
          <a:p>
            <a:r>
              <a:rPr lang="en-CA" sz="2800" dirty="0" smtClean="0">
                <a:latin typeface="Arial" panose="020B0604020202020204" pitchFamily="34" charset="0"/>
                <a:cs typeface="Arial" panose="020B0604020202020204" pitchFamily="34" charset="0"/>
              </a:rPr>
              <a:t>Find an appropriate interview location</a:t>
            </a:r>
          </a:p>
          <a:p>
            <a:r>
              <a:rPr lang="en-CA" sz="2800" dirty="0" smtClean="0">
                <a:latin typeface="Arial" panose="020B0604020202020204" pitchFamily="34" charset="0"/>
                <a:cs typeface="Arial" panose="020B0604020202020204" pitchFamily="34" charset="0"/>
              </a:rPr>
              <a:t>Minimize interruptions </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472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Effective Interviews </a:t>
            </a:r>
          </a:p>
        </p:txBody>
      </p:sp>
      <p:sp>
        <p:nvSpPr>
          <p:cNvPr id="5" name="Content Placeholder 4"/>
          <p:cNvSpPr>
            <a:spLocks noGrp="1"/>
          </p:cNvSpPr>
          <p:nvPr>
            <p:ph idx="1"/>
          </p:nvPr>
        </p:nvSpPr>
        <p:spPr/>
        <p:txBody>
          <a:bodyPr>
            <a:normAutofit/>
          </a:bodyPr>
          <a:lstStyle/>
          <a:p>
            <a:r>
              <a:rPr lang="en-CA" sz="2800" dirty="0">
                <a:latin typeface="Arial" panose="020B0604020202020204" pitchFamily="34" charset="0"/>
                <a:cs typeface="Arial" panose="020B0604020202020204" pitchFamily="34" charset="0"/>
              </a:rPr>
              <a:t>Interview within 24 hours if at all possible</a:t>
            </a:r>
          </a:p>
          <a:p>
            <a:pPr lvl="1"/>
            <a:r>
              <a:rPr lang="en-CA" dirty="0">
                <a:latin typeface="Arial" panose="020B0604020202020204" pitchFamily="34" charset="0"/>
                <a:cs typeface="Arial" panose="020B0604020202020204" pitchFamily="34" charset="0"/>
              </a:rPr>
              <a:t>Sooner if the witness won’t be available </a:t>
            </a:r>
          </a:p>
          <a:p>
            <a:r>
              <a:rPr lang="en-CA" sz="2800" dirty="0" smtClean="0">
                <a:latin typeface="Arial" panose="020B0604020202020204" pitchFamily="34" charset="0"/>
                <a:cs typeface="Arial" panose="020B0604020202020204" pitchFamily="34" charset="0"/>
              </a:rPr>
              <a:t>Set a schedule</a:t>
            </a:r>
          </a:p>
          <a:p>
            <a:r>
              <a:rPr lang="en-CA" sz="2800" dirty="0" smtClean="0">
                <a:latin typeface="Arial" panose="020B0604020202020204" pitchFamily="34" charset="0"/>
                <a:cs typeface="Arial" panose="020B0604020202020204" pitchFamily="34" charset="0"/>
              </a:rPr>
              <a:t>Put the interviewee at ease </a:t>
            </a:r>
          </a:p>
          <a:p>
            <a:pPr lvl="1"/>
            <a:r>
              <a:rPr lang="en-CA" dirty="0" smtClean="0">
                <a:latin typeface="Arial" panose="020B0604020202020204" pitchFamily="34" charset="0"/>
                <a:cs typeface="Arial" panose="020B0604020202020204" pitchFamily="34" charset="0"/>
              </a:rPr>
              <a:t>Assure they know the purpose is to collect information </a:t>
            </a:r>
            <a:r>
              <a:rPr lang="en-CA" b="1" dirty="0" smtClean="0">
                <a:latin typeface="Arial" panose="020B0604020202020204" pitchFamily="34" charset="0"/>
                <a:cs typeface="Arial" panose="020B0604020202020204" pitchFamily="34" charset="0"/>
              </a:rPr>
              <a:t>NOT</a:t>
            </a:r>
            <a:r>
              <a:rPr lang="en-CA" dirty="0" smtClean="0">
                <a:latin typeface="Arial" panose="020B0604020202020204" pitchFamily="34" charset="0"/>
                <a:cs typeface="Arial" panose="020B0604020202020204" pitchFamily="34" charset="0"/>
              </a:rPr>
              <a:t> to find blame</a:t>
            </a:r>
          </a:p>
          <a:p>
            <a:r>
              <a:rPr lang="en-CA" sz="2800" dirty="0" smtClean="0">
                <a:latin typeface="Arial" panose="020B0604020202020204" pitchFamily="34" charset="0"/>
                <a:cs typeface="Arial" panose="020B0604020202020204" pitchFamily="34" charset="0"/>
              </a:rPr>
              <a:t>Listen first, then take notes</a:t>
            </a:r>
          </a:p>
          <a:p>
            <a:r>
              <a:rPr lang="en-CA" sz="2800" dirty="0">
                <a:latin typeface="Arial" panose="020B0604020202020204" pitchFamily="34" charset="0"/>
                <a:cs typeface="Arial" panose="020B0604020202020204" pitchFamily="34" charset="0"/>
              </a:rPr>
              <a:t>Consider the background and credibility of each witness </a:t>
            </a:r>
            <a:r>
              <a:rPr lang="en-CA" sz="2800" dirty="0" smtClean="0">
                <a:latin typeface="Arial" panose="020B0604020202020204" pitchFamily="34" charset="0"/>
                <a:cs typeface="Arial" panose="020B0604020202020204" pitchFamily="34" charset="0"/>
              </a:rPr>
              <a:t>– all good – all bad</a:t>
            </a:r>
            <a:endParaRPr lang="en-CA" sz="28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22815734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Questioning Techniques</a:t>
            </a:r>
          </a:p>
        </p:txBody>
      </p:sp>
      <p:sp>
        <p:nvSpPr>
          <p:cNvPr id="5" name="Content Placeholder 4"/>
          <p:cNvSpPr>
            <a:spLocks noGrp="1"/>
          </p:cNvSpPr>
          <p:nvPr>
            <p:ph idx="1"/>
          </p:nvPr>
        </p:nvSpPr>
        <p:spPr/>
        <p:txBody>
          <a:bodyPr>
            <a:normAutofit/>
          </a:bodyPr>
          <a:lstStyle/>
          <a:p>
            <a:r>
              <a:rPr lang="en-CA" sz="2800" dirty="0" smtClean="0">
                <a:latin typeface="Arial" panose="020B0604020202020204" pitchFamily="34" charset="0"/>
                <a:cs typeface="Arial" panose="020B0604020202020204" pitchFamily="34" charset="0"/>
              </a:rPr>
              <a:t>Ask questions to:</a:t>
            </a:r>
          </a:p>
          <a:p>
            <a:pPr lvl="1"/>
            <a:r>
              <a:rPr lang="en-CA" dirty="0" smtClean="0">
                <a:latin typeface="Arial" panose="020B0604020202020204" pitchFamily="34" charset="0"/>
                <a:cs typeface="Arial" panose="020B0604020202020204" pitchFamily="34" charset="0"/>
              </a:rPr>
              <a:t> gain knowledge and details</a:t>
            </a:r>
          </a:p>
          <a:p>
            <a:pPr lvl="1"/>
            <a:r>
              <a:rPr lang="en-CA" dirty="0" smtClean="0">
                <a:latin typeface="Arial" panose="020B0604020202020204" pitchFamily="34" charset="0"/>
                <a:cs typeface="Arial" panose="020B0604020202020204" pitchFamily="34" charset="0"/>
              </a:rPr>
              <a:t>clarify an observation from the scene</a:t>
            </a:r>
          </a:p>
          <a:p>
            <a:r>
              <a:rPr lang="en-CA" sz="2800" dirty="0" smtClean="0">
                <a:latin typeface="Arial" panose="020B0604020202020204" pitchFamily="34" charset="0"/>
                <a:cs typeface="Arial" panose="020B0604020202020204" pitchFamily="34" charset="0"/>
              </a:rPr>
              <a:t>Ask open questions (not yes/no)</a:t>
            </a:r>
          </a:p>
          <a:p>
            <a:r>
              <a:rPr lang="en-CA" sz="2800" dirty="0" smtClean="0">
                <a:latin typeface="Arial" panose="020B0604020202020204" pitchFamily="34" charset="0"/>
                <a:cs typeface="Arial" panose="020B0604020202020204" pitchFamily="34" charset="0"/>
              </a:rPr>
              <a:t>Ask clarifying questions (yes/no) only to narrow down a detail</a:t>
            </a:r>
          </a:p>
          <a:p>
            <a:r>
              <a:rPr lang="en-CA" sz="2800" dirty="0" smtClean="0">
                <a:latin typeface="Arial" panose="020B0604020202020204" pitchFamily="34" charset="0"/>
                <a:cs typeface="Arial" panose="020B0604020202020204" pitchFamily="34" charset="0"/>
              </a:rPr>
              <a:t>Pause, give the person time to answer, don’t interrupt</a:t>
            </a:r>
          </a:p>
          <a:p>
            <a:endParaRPr lang="en-CA" dirty="0"/>
          </a:p>
        </p:txBody>
      </p:sp>
    </p:spTree>
    <p:extLst>
      <p:ext uri="{BB962C8B-B14F-4D97-AF65-F5344CB8AC3E}">
        <p14:creationId xmlns:p14="http://schemas.microsoft.com/office/powerpoint/2010/main" val="4172425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548679"/>
            <a:ext cx="8640960" cy="1200329"/>
          </a:xfrm>
          <a:prstGeom prst="rect">
            <a:avLst/>
          </a:prstGeom>
          <a:noFill/>
        </p:spPr>
        <p:txBody>
          <a:bodyPr wrap="square" rtlCol="0">
            <a:spAutoFit/>
          </a:bodyPr>
          <a:lstStyle/>
          <a:p>
            <a:endParaRPr lang="en-CA" dirty="0" smtClean="0">
              <a:latin typeface="Arial" pitchFamily="34" charset="0"/>
              <a:cs typeface="Arial" pitchFamily="34" charset="0"/>
            </a:endParaRPr>
          </a:p>
          <a:p>
            <a:pPr marL="285750" indent="-285750">
              <a:buFont typeface="Wingdings" pitchFamily="2" charset="2"/>
              <a:buChar char="§"/>
            </a:pPr>
            <a:endParaRPr lang="en-CA" dirty="0" smtClean="0">
              <a:latin typeface="Arial" pitchFamily="34" charset="0"/>
              <a:cs typeface="Arial" pitchFamily="34" charset="0"/>
            </a:endParaRPr>
          </a:p>
          <a:p>
            <a:pPr marL="285750" indent="-285750">
              <a:buFont typeface="Wingdings" pitchFamily="2" charset="2"/>
              <a:buChar char="§"/>
            </a:pPr>
            <a:endParaRPr lang="en-CA" dirty="0" smtClean="0">
              <a:latin typeface="Arial" pitchFamily="34" charset="0"/>
              <a:cs typeface="Arial" pitchFamily="34" charset="0"/>
            </a:endParaRPr>
          </a:p>
          <a:p>
            <a:pPr marL="285750" indent="-285750">
              <a:buFont typeface="Wingdings" pitchFamily="2" charset="2"/>
              <a:buChar char="§"/>
            </a:pPr>
            <a:endParaRPr lang="en-CA"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About This Course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13126">
            <a:off x="4024540" y="2071549"/>
            <a:ext cx="1840259" cy="184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494" y="4464398"/>
            <a:ext cx="2350959" cy="167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005064"/>
            <a:ext cx="2424725" cy="145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162967">
            <a:off x="1355245" y="1760636"/>
            <a:ext cx="1460455" cy="192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5519" y="3903507"/>
            <a:ext cx="1728192" cy="646331"/>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Hazardous  Conditions</a:t>
            </a:r>
          </a:p>
        </p:txBody>
      </p:sp>
      <p:sp>
        <p:nvSpPr>
          <p:cNvPr id="8" name="TextBox 7"/>
          <p:cNvSpPr txBox="1"/>
          <p:nvPr/>
        </p:nvSpPr>
        <p:spPr>
          <a:xfrm>
            <a:off x="5868144" y="1754913"/>
            <a:ext cx="1887662" cy="646331"/>
          </a:xfrm>
          <a:prstGeom prst="rect">
            <a:avLst/>
          </a:prstGeom>
          <a:noFill/>
        </p:spPr>
        <p:txBody>
          <a:bodyPr wrap="square" rtlCol="0">
            <a:spAutoFit/>
          </a:bodyPr>
          <a:lstStyle/>
          <a:p>
            <a:r>
              <a:rPr lang="en-CA" b="1" dirty="0" smtClean="0">
                <a:latin typeface="Arial" panose="020B0604020202020204" pitchFamily="34" charset="0"/>
                <a:cs typeface="Arial" panose="020B0604020202020204" pitchFamily="34" charset="0"/>
              </a:rPr>
              <a:t>Unsafe Behaviour</a:t>
            </a:r>
            <a:endParaRPr lang="en-CA" b="1" dirty="0">
              <a:latin typeface="Arial" panose="020B0604020202020204" pitchFamily="34" charset="0"/>
              <a:cs typeface="Arial" panose="020B0604020202020204" pitchFamily="34" charset="0"/>
            </a:endParaRPr>
          </a:p>
        </p:txBody>
      </p:sp>
      <p:sp>
        <p:nvSpPr>
          <p:cNvPr id="9" name="TextBox 8"/>
          <p:cNvSpPr txBox="1"/>
          <p:nvPr/>
        </p:nvSpPr>
        <p:spPr>
          <a:xfrm>
            <a:off x="804366" y="5981703"/>
            <a:ext cx="2304256" cy="646331"/>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Uncontrollable Acts</a:t>
            </a:r>
          </a:p>
        </p:txBody>
      </p:sp>
      <p:sp>
        <p:nvSpPr>
          <p:cNvPr id="10" name="TextBox 9"/>
          <p:cNvSpPr txBox="1"/>
          <p:nvPr/>
        </p:nvSpPr>
        <p:spPr>
          <a:xfrm>
            <a:off x="6264188" y="5491078"/>
            <a:ext cx="1944216" cy="369332"/>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Able to </a:t>
            </a:r>
            <a:r>
              <a:rPr lang="en-CA" b="1" dirty="0" smtClean="0">
                <a:latin typeface="Arial" panose="020B0604020202020204" pitchFamily="34" charset="0"/>
                <a:cs typeface="Arial" panose="020B0604020202020204" pitchFamily="34" charset="0"/>
              </a:rPr>
              <a:t>Prevent</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2291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Develop Standard Questions</a:t>
            </a:r>
          </a:p>
        </p:txBody>
      </p:sp>
      <p:sp>
        <p:nvSpPr>
          <p:cNvPr id="5" name="Content Placeholder 4"/>
          <p:cNvSpPr>
            <a:spLocks noGrp="1"/>
          </p:cNvSpPr>
          <p:nvPr>
            <p:ph idx="1"/>
          </p:nvPr>
        </p:nvSpPr>
        <p:spPr/>
        <p:txBody>
          <a:bodyPr>
            <a:normAutofit fontScale="92500" lnSpcReduction="20000"/>
          </a:bodyPr>
          <a:lstStyle/>
          <a:p>
            <a:r>
              <a:rPr lang="en-CA" sz="2800" dirty="0" smtClean="0">
                <a:latin typeface="Arial" panose="020B0604020202020204" pitchFamily="34" charset="0"/>
                <a:cs typeface="Arial" panose="020B0604020202020204" pitchFamily="34" charset="0"/>
              </a:rPr>
              <a:t>Standard </a:t>
            </a:r>
            <a:r>
              <a:rPr lang="en-CA" sz="2800" dirty="0">
                <a:latin typeface="Arial" panose="020B0604020202020204" pitchFamily="34" charset="0"/>
                <a:cs typeface="Arial" panose="020B0604020202020204" pitchFamily="34" charset="0"/>
              </a:rPr>
              <a:t>script for all </a:t>
            </a:r>
            <a:r>
              <a:rPr lang="en-CA" sz="2800" dirty="0" smtClean="0">
                <a:latin typeface="Arial" panose="020B0604020202020204" pitchFamily="34" charset="0"/>
                <a:cs typeface="Arial" panose="020B0604020202020204" pitchFamily="34" charset="0"/>
              </a:rPr>
              <a:t>interviewees</a:t>
            </a:r>
            <a:endParaRPr lang="en-CA" sz="2800" dirty="0">
              <a:latin typeface="Arial" panose="020B0604020202020204" pitchFamily="34" charset="0"/>
              <a:cs typeface="Arial" panose="020B0604020202020204" pitchFamily="34" charset="0"/>
            </a:endParaRPr>
          </a:p>
          <a:p>
            <a:r>
              <a:rPr lang="en-CA" sz="2800" dirty="0" smtClean="0">
                <a:latin typeface="Arial" panose="020B0604020202020204" pitchFamily="34" charset="0"/>
                <a:cs typeface="Arial" panose="020B0604020202020204" pitchFamily="34" charset="0"/>
              </a:rPr>
              <a:t>Look </a:t>
            </a:r>
            <a:r>
              <a:rPr lang="en-CA" sz="2800" dirty="0">
                <a:latin typeface="Arial" panose="020B0604020202020204" pitchFamily="34" charset="0"/>
                <a:cs typeface="Arial" panose="020B0604020202020204" pitchFamily="34" charset="0"/>
              </a:rPr>
              <a:t>for </a:t>
            </a:r>
            <a:r>
              <a:rPr lang="en-CA" sz="2800" dirty="0" smtClean="0">
                <a:latin typeface="Arial" panose="020B0604020202020204" pitchFamily="34" charset="0"/>
                <a:cs typeface="Arial" panose="020B0604020202020204" pitchFamily="34" charset="0"/>
              </a:rPr>
              <a:t>trends</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What were you doing when the incident occurred?</a:t>
            </a:r>
          </a:p>
          <a:p>
            <a:r>
              <a:rPr lang="en-CA" sz="2800" dirty="0">
                <a:latin typeface="Arial" panose="020B0604020202020204" pitchFamily="34" charset="0"/>
                <a:cs typeface="Arial" panose="020B0604020202020204" pitchFamily="34" charset="0"/>
              </a:rPr>
              <a:t>What did you see? What did you hear?</a:t>
            </a:r>
          </a:p>
          <a:p>
            <a:r>
              <a:rPr lang="en-CA" sz="2800" dirty="0">
                <a:latin typeface="Arial" panose="020B0604020202020204" pitchFamily="34" charset="0"/>
                <a:cs typeface="Arial" panose="020B0604020202020204" pitchFamily="34" charset="0"/>
              </a:rPr>
              <a:t>Who else was around at the time?</a:t>
            </a:r>
          </a:p>
          <a:p>
            <a:r>
              <a:rPr lang="en-CA" sz="2800" dirty="0" smtClean="0">
                <a:latin typeface="Arial" panose="020B0604020202020204" pitchFamily="34" charset="0"/>
                <a:cs typeface="Arial" panose="020B0604020202020204" pitchFamily="34" charset="0"/>
              </a:rPr>
              <a:t>What is the </a:t>
            </a:r>
            <a:r>
              <a:rPr lang="en-CA" sz="2800" dirty="0">
                <a:latin typeface="Arial" panose="020B0604020202020204" pitchFamily="34" charset="0"/>
                <a:cs typeface="Arial" panose="020B0604020202020204" pitchFamily="34" charset="0"/>
              </a:rPr>
              <a:t>standard procedure for the task?</a:t>
            </a:r>
          </a:p>
          <a:p>
            <a:r>
              <a:rPr lang="en-CA" sz="2800" dirty="0" smtClean="0">
                <a:latin typeface="Arial" panose="020B0604020202020204" pitchFamily="34" charset="0"/>
                <a:cs typeface="Arial" panose="020B0604020202020204" pitchFamily="34" charset="0"/>
              </a:rPr>
              <a:t>What training do workers receive in the </a:t>
            </a:r>
            <a:r>
              <a:rPr lang="en-CA" sz="2800" dirty="0">
                <a:latin typeface="Arial" panose="020B0604020202020204" pitchFamily="34" charset="0"/>
                <a:cs typeface="Arial" panose="020B0604020202020204" pitchFamily="34" charset="0"/>
              </a:rPr>
              <a:t>standard procedure?</a:t>
            </a:r>
          </a:p>
          <a:p>
            <a:r>
              <a:rPr lang="en-CA" sz="2800" dirty="0" smtClean="0">
                <a:latin typeface="Arial" panose="020B0604020202020204" pitchFamily="34" charset="0"/>
                <a:cs typeface="Arial" panose="020B0604020202020204" pitchFamily="34" charset="0"/>
              </a:rPr>
              <a:t>Who was supervising the work at </a:t>
            </a:r>
            <a:r>
              <a:rPr lang="en-CA" sz="2800" dirty="0">
                <a:latin typeface="Arial" panose="020B0604020202020204" pitchFamily="34" charset="0"/>
                <a:cs typeface="Arial" panose="020B0604020202020204" pitchFamily="34" charset="0"/>
              </a:rPr>
              <a:t>the time?</a:t>
            </a:r>
          </a:p>
          <a:p>
            <a:r>
              <a:rPr lang="en-CA" sz="2800" dirty="0">
                <a:latin typeface="Arial" panose="020B0604020202020204" pitchFamily="34" charset="0"/>
                <a:cs typeface="Arial" panose="020B0604020202020204" pitchFamily="34" charset="0"/>
              </a:rPr>
              <a:t>Is there anything else you’d like to add?</a:t>
            </a:r>
          </a:p>
        </p:txBody>
      </p:sp>
    </p:spTree>
    <p:extLst>
      <p:ext uri="{BB962C8B-B14F-4D97-AF65-F5344CB8AC3E}">
        <p14:creationId xmlns:p14="http://schemas.microsoft.com/office/powerpoint/2010/main" val="231199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latin typeface="Arial" panose="020B0604020202020204" pitchFamily="34" charset="0"/>
                <a:cs typeface="Arial" panose="020B0604020202020204" pitchFamily="34" charset="0"/>
              </a:rPr>
              <a:t>Interview Order</a:t>
            </a:r>
            <a:endParaRPr lang="en-CA" dirty="0"/>
          </a:p>
        </p:txBody>
      </p:sp>
      <p:sp>
        <p:nvSpPr>
          <p:cNvPr id="5" name="Content Placeholder 4"/>
          <p:cNvSpPr>
            <a:spLocks noGrp="1"/>
          </p:cNvSpPr>
          <p:nvPr>
            <p:ph idx="1"/>
          </p:nvPr>
        </p:nvSpPr>
        <p:spPr/>
        <p:txBody>
          <a:bodyPr>
            <a:normAutofit/>
          </a:bodyPr>
          <a:lstStyle/>
          <a:p>
            <a:r>
              <a:rPr lang="en-CA" sz="2800" dirty="0" smtClean="0">
                <a:latin typeface="Arial" panose="020B0604020202020204" pitchFamily="34" charset="0"/>
                <a:cs typeface="Arial" panose="020B0604020202020204" pitchFamily="34" charset="0"/>
              </a:rPr>
              <a:t>Interview those who were involved, saw it, or were 1</a:t>
            </a:r>
            <a:r>
              <a:rPr lang="en-CA" sz="2800" baseline="30000" dirty="0" smtClean="0">
                <a:latin typeface="Arial" panose="020B0604020202020204" pitchFamily="34" charset="0"/>
                <a:cs typeface="Arial" panose="020B0604020202020204" pitchFamily="34" charset="0"/>
              </a:rPr>
              <a:t>st</a:t>
            </a:r>
            <a:r>
              <a:rPr lang="en-CA" sz="2800" dirty="0" smtClean="0">
                <a:latin typeface="Arial" panose="020B0604020202020204" pitchFamily="34" charset="0"/>
                <a:cs typeface="Arial" panose="020B0604020202020204" pitchFamily="34" charset="0"/>
              </a:rPr>
              <a:t> on the scene</a:t>
            </a:r>
          </a:p>
          <a:p>
            <a:r>
              <a:rPr lang="en-CA" sz="2800" dirty="0" smtClean="0">
                <a:latin typeface="Arial" panose="020B0604020202020204" pitchFamily="34" charset="0"/>
                <a:cs typeface="Arial" panose="020B0604020202020204" pitchFamily="34" charset="0"/>
              </a:rPr>
              <a:t>Next, interview those who know what was happening before the incident</a:t>
            </a:r>
          </a:p>
          <a:p>
            <a:r>
              <a:rPr lang="en-CA" sz="2800" dirty="0" smtClean="0">
                <a:latin typeface="Arial" panose="020B0604020202020204" pitchFamily="34" charset="0"/>
                <a:cs typeface="Arial" panose="020B0604020202020204" pitchFamily="34" charset="0"/>
              </a:rPr>
              <a:t>Finally, interview others like a trainer, technical expert, other workers</a:t>
            </a:r>
          </a:p>
          <a:p>
            <a:r>
              <a:rPr lang="en-CA" sz="2800" dirty="0" smtClean="0">
                <a:latin typeface="Arial" panose="020B0604020202020204" pitchFamily="34" charset="0"/>
                <a:cs typeface="Arial" panose="020B0604020202020204" pitchFamily="34" charset="0"/>
              </a:rPr>
              <a:t>Conduct follow-up interviews as required</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818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a:latin typeface="Arial" panose="020B0604020202020204" pitchFamily="34" charset="0"/>
                <a:cs typeface="Arial" panose="020B0604020202020204" pitchFamily="34" charset="0"/>
              </a:rPr>
              <a:t>Collect </a:t>
            </a:r>
            <a:r>
              <a:rPr lang="en-CA" b="1" i="1" dirty="0" smtClean="0">
                <a:latin typeface="Arial" panose="020B0604020202020204" pitchFamily="34" charset="0"/>
                <a:cs typeface="Arial" panose="020B0604020202020204" pitchFamily="34" charset="0"/>
              </a:rPr>
              <a:t>Interview Evidence </a:t>
            </a:r>
            <a:r>
              <a:rPr lang="en-CA" b="1" dirty="0">
                <a:latin typeface="Arial" panose="020B0604020202020204" pitchFamily="34" charset="0"/>
                <a:cs typeface="Arial" panose="020B0604020202020204" pitchFamily="34" charset="0"/>
              </a:rPr>
              <a:t>for the </a:t>
            </a:r>
            <a:r>
              <a:rPr lang="en-CA" b="1" dirty="0" smtClean="0">
                <a:latin typeface="Arial" panose="020B0604020202020204" pitchFamily="34" charset="0"/>
                <a:cs typeface="Arial" panose="020B0604020202020204" pitchFamily="34" charset="0"/>
              </a:rPr>
              <a:t>Incident Scenario</a:t>
            </a:r>
            <a:endParaRPr lang="en-CA" dirty="0"/>
          </a:p>
        </p:txBody>
      </p:sp>
      <p:sp>
        <p:nvSpPr>
          <p:cNvPr id="3" name="Subtitle 2"/>
          <p:cNvSpPr>
            <a:spLocks noGrp="1"/>
          </p:cNvSpPr>
          <p:nvPr>
            <p:ph type="subTitle" idx="1"/>
          </p:nvPr>
        </p:nvSpPr>
        <p:spPr/>
        <p:txBody>
          <a:bodyPr>
            <a:normAutofit fontScale="92500" lnSpcReduction="20000"/>
          </a:bodyPr>
          <a:lstStyle/>
          <a:p>
            <a:r>
              <a:rPr lang="en-CA" b="1" dirty="0">
                <a:solidFill>
                  <a:schemeClr val="tx1"/>
                </a:solidFill>
                <a:latin typeface="Arial" panose="020B0604020202020204" pitchFamily="34" charset="0"/>
                <a:cs typeface="Arial" panose="020B0604020202020204" pitchFamily="34" charset="0"/>
              </a:rPr>
              <a:t> In your groups go to </a:t>
            </a:r>
            <a:r>
              <a:rPr lang="en-CA" b="1" u="sng" dirty="0">
                <a:solidFill>
                  <a:srgbClr val="008000"/>
                </a:solidFill>
                <a:latin typeface="Arial" panose="020B0604020202020204" pitchFamily="34" charset="0"/>
                <a:cs typeface="Arial" panose="020B0604020202020204" pitchFamily="34" charset="0"/>
              </a:rPr>
              <a:t>page 25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Interview </a:t>
            </a:r>
            <a:r>
              <a:rPr lang="en-CA" b="1" i="1" dirty="0">
                <a:solidFill>
                  <a:schemeClr val="tx1"/>
                </a:solidFill>
                <a:latin typeface="Arial" panose="020B0604020202020204" pitchFamily="34" charset="0"/>
                <a:cs typeface="Arial" panose="020B0604020202020204" pitchFamily="34" charset="0"/>
              </a:rPr>
              <a:t>Evidence</a:t>
            </a:r>
            <a:r>
              <a:rPr lang="en-CA" b="1" dirty="0">
                <a:solidFill>
                  <a:schemeClr val="tx1"/>
                </a:solidFill>
                <a:latin typeface="Arial" panose="020B0604020202020204" pitchFamily="34" charset="0"/>
                <a:cs typeface="Arial" panose="020B0604020202020204" pitchFamily="34" charset="0"/>
              </a:rPr>
              <a:t> questions</a:t>
            </a:r>
          </a:p>
          <a:p>
            <a:r>
              <a:rPr lang="en-CA" b="1" dirty="0" smtClean="0">
                <a:solidFill>
                  <a:schemeClr val="tx1"/>
                </a:solidFill>
                <a:latin typeface="Arial" panose="020B0604020202020204" pitchFamily="34" charset="0"/>
                <a:cs typeface="Arial" panose="020B0604020202020204" pitchFamily="34" charset="0"/>
              </a:rPr>
              <a:t>   </a:t>
            </a:r>
            <a:endParaRPr lang="en-CA" dirty="0"/>
          </a:p>
        </p:txBody>
      </p:sp>
      <p:pic>
        <p:nvPicPr>
          <p:cNvPr id="5"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349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a:ln>
            <a:solidFill>
              <a:schemeClr val="tx1"/>
            </a:solidFill>
          </a:ln>
        </p:spPr>
        <p:txBody>
          <a:bodyPr vert="horz" lIns="91440" tIns="45720" rIns="91440" bIns="45720" rtlCol="0" anchor="ctr">
            <a:normAutofit fontScale="90000"/>
          </a:bodyPr>
          <a:lstStyle/>
          <a:p>
            <a:r>
              <a:rPr lang="en-US" sz="8800" b="1" dirty="0">
                <a:solidFill>
                  <a:srgbClr val="038543"/>
                </a:solidFill>
                <a:latin typeface="Arial" panose="020B0604020202020204" pitchFamily="34" charset="0"/>
                <a:cs typeface="Arial" panose="020B0604020202020204" pitchFamily="34" charset="0"/>
              </a:rPr>
              <a:t>A</a:t>
            </a:r>
            <a:r>
              <a:rPr lang="en-US" b="1" dirty="0">
                <a:latin typeface="Arial" panose="020B0604020202020204" pitchFamily="34" charset="0"/>
                <a:cs typeface="Arial" panose="020B0604020202020204" pitchFamily="34" charset="0"/>
              </a:rPr>
              <a:t>nalyze</a:t>
            </a:r>
            <a:r>
              <a:rPr lang="en-US" sz="8800" b="1" dirty="0">
                <a:solidFill>
                  <a:srgbClr val="038543"/>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Incident Factors</a:t>
            </a:r>
            <a:endParaRPr lang="en-CA" b="1"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600200"/>
            <a:ext cx="5842992" cy="4525963"/>
          </a:xfrm>
        </p:spPr>
        <p:txBody>
          <a:bodyPr>
            <a:normAutofit fontScale="92500" lnSpcReduction="20000"/>
          </a:bodyPr>
          <a:lstStyle/>
          <a:p>
            <a:pPr marL="552450" indent="-552450"/>
            <a:r>
              <a:rPr lang="en-US" altLang="en-US" sz="3600" b="1" u="sng" dirty="0">
                <a:solidFill>
                  <a:srgbClr val="00CC00"/>
                </a:solidFill>
                <a:latin typeface="Arial" panose="020B0604020202020204" pitchFamily="34" charset="0"/>
                <a:cs typeface="Arial" panose="020B0604020202020204" pitchFamily="34" charset="0"/>
              </a:rPr>
              <a:t>P</a:t>
            </a:r>
            <a:r>
              <a:rPr lang="en-US" altLang="en-US" sz="3600" b="1" dirty="0">
                <a:latin typeface="Arial" panose="020B0604020202020204" pitchFamily="34" charset="0"/>
                <a:cs typeface="Arial" panose="020B0604020202020204" pitchFamily="34" charset="0"/>
              </a:rPr>
              <a:t>eople</a:t>
            </a:r>
          </a:p>
          <a:p>
            <a:pPr marL="952500" lvl="1" indent="-552450"/>
            <a:r>
              <a:rPr lang="en-US" altLang="en-US" sz="2400" dirty="0">
                <a:latin typeface="Arial" panose="020B0604020202020204" pitchFamily="34" charset="0"/>
                <a:cs typeface="Arial" panose="020B0604020202020204" pitchFamily="34" charset="0"/>
              </a:rPr>
              <a:t>Supervision, training, orientation, etc.</a:t>
            </a:r>
          </a:p>
          <a:p>
            <a:pPr marL="552450" indent="-552450"/>
            <a:r>
              <a:rPr lang="en-US" altLang="en-US" sz="3600" b="1" u="sng" dirty="0" smtClean="0">
                <a:solidFill>
                  <a:srgbClr val="FF00FF"/>
                </a:solidFill>
                <a:latin typeface="Arial" panose="020B0604020202020204" pitchFamily="34" charset="0"/>
                <a:cs typeface="Arial" panose="020B0604020202020204" pitchFamily="34" charset="0"/>
              </a:rPr>
              <a:t>M</a:t>
            </a:r>
            <a:r>
              <a:rPr lang="en-US" altLang="en-US" sz="3600" b="1" dirty="0" smtClean="0">
                <a:latin typeface="Arial" panose="020B0604020202020204" pitchFamily="34" charset="0"/>
                <a:cs typeface="Arial" panose="020B0604020202020204" pitchFamily="34" charset="0"/>
              </a:rPr>
              <a:t>aterial</a:t>
            </a:r>
          </a:p>
          <a:p>
            <a:pPr marL="952500" lvl="1" indent="-552450"/>
            <a:r>
              <a:rPr lang="en-US" altLang="en-US" sz="2400" dirty="0" smtClean="0">
                <a:latin typeface="Arial" panose="020B0604020202020204" pitchFamily="34" charset="0"/>
                <a:cs typeface="Arial" panose="020B0604020202020204" pitchFamily="34" charset="0"/>
              </a:rPr>
              <a:t>Substances, tools, equipment, etc.</a:t>
            </a:r>
          </a:p>
          <a:p>
            <a:pPr marL="552450" indent="-552450"/>
            <a:r>
              <a:rPr lang="en-US" altLang="en-US" sz="3600" b="1" u="sng" dirty="0" smtClean="0">
                <a:solidFill>
                  <a:srgbClr val="FFCC00"/>
                </a:solidFill>
                <a:latin typeface="Arial" panose="020B0604020202020204" pitchFamily="34" charset="0"/>
                <a:cs typeface="Arial" panose="020B0604020202020204" pitchFamily="34" charset="0"/>
              </a:rPr>
              <a:t>E</a:t>
            </a:r>
            <a:r>
              <a:rPr lang="en-US" altLang="en-US" sz="3600" b="1" dirty="0" smtClean="0">
                <a:latin typeface="Arial" panose="020B0604020202020204" pitchFamily="34" charset="0"/>
                <a:cs typeface="Arial" panose="020B0604020202020204" pitchFamily="34" charset="0"/>
              </a:rPr>
              <a:t>nvironment</a:t>
            </a:r>
          </a:p>
          <a:p>
            <a:pPr marL="952500" lvl="1" indent="-552450"/>
            <a:r>
              <a:rPr lang="en-US" altLang="en-US" sz="2400" dirty="0">
                <a:latin typeface="Arial" panose="020B0604020202020204" pitchFamily="34" charset="0"/>
                <a:cs typeface="Arial" panose="020B0604020202020204" pitchFamily="34" charset="0"/>
              </a:rPr>
              <a:t>Workplace </a:t>
            </a:r>
            <a:r>
              <a:rPr lang="en-US" altLang="en-US" sz="2400" dirty="0" smtClean="0">
                <a:latin typeface="Arial" panose="020B0604020202020204" pitchFamily="34" charset="0"/>
                <a:cs typeface="Arial" panose="020B0604020202020204" pitchFamily="34" charset="0"/>
              </a:rPr>
              <a:t>conditions, etc.</a:t>
            </a:r>
            <a:endParaRPr lang="en-US" altLang="en-US" sz="2400" dirty="0">
              <a:latin typeface="Arial" panose="020B0604020202020204" pitchFamily="34" charset="0"/>
              <a:cs typeface="Arial" panose="020B0604020202020204" pitchFamily="34" charset="0"/>
            </a:endParaRPr>
          </a:p>
          <a:p>
            <a:pPr marL="552450" indent="-552450"/>
            <a:r>
              <a:rPr lang="en-US" altLang="en-US" sz="3600" b="1" u="sng" dirty="0" smtClean="0">
                <a:solidFill>
                  <a:srgbClr val="990000"/>
                </a:solidFill>
                <a:latin typeface="Arial" panose="020B0604020202020204" pitchFamily="34" charset="0"/>
                <a:cs typeface="Arial" panose="020B0604020202020204" pitchFamily="34" charset="0"/>
              </a:rPr>
              <a:t>W</a:t>
            </a:r>
            <a:r>
              <a:rPr lang="en-US" altLang="en-US" sz="3600" b="1" dirty="0" smtClean="0">
                <a:latin typeface="Arial" panose="020B0604020202020204" pitchFamily="34" charset="0"/>
                <a:cs typeface="Arial" panose="020B0604020202020204" pitchFamily="34" charset="0"/>
              </a:rPr>
              <a:t>ork process</a:t>
            </a:r>
          </a:p>
          <a:p>
            <a:pPr marL="952500" lvl="1" indent="-552450"/>
            <a:r>
              <a:rPr lang="en-US" altLang="en-US" sz="2400" dirty="0">
                <a:latin typeface="Arial" panose="020B0604020202020204" pitchFamily="34" charset="0"/>
                <a:cs typeface="Arial" panose="020B0604020202020204" pitchFamily="34" charset="0"/>
              </a:rPr>
              <a:t>Work </a:t>
            </a:r>
            <a:r>
              <a:rPr lang="en-US" altLang="en-US" sz="2400" dirty="0" smtClean="0">
                <a:latin typeface="Arial" panose="020B0604020202020204" pitchFamily="34" charset="0"/>
                <a:cs typeface="Arial" panose="020B0604020202020204" pitchFamily="34" charset="0"/>
              </a:rPr>
              <a:t>flow, work design, alignment with JSA and procedures </a:t>
            </a:r>
          </a:p>
          <a:p>
            <a:pPr marL="552450" indent="-552450"/>
            <a:r>
              <a:rPr lang="en-US" altLang="en-US" sz="3600" b="1" u="sng" dirty="0" smtClean="0">
                <a:solidFill>
                  <a:srgbClr val="0066FF"/>
                </a:solidFill>
                <a:latin typeface="Arial" panose="020B0604020202020204" pitchFamily="34" charset="0"/>
                <a:cs typeface="Arial" panose="020B0604020202020204" pitchFamily="34" charset="0"/>
              </a:rPr>
              <a:t>S</a:t>
            </a:r>
            <a:r>
              <a:rPr lang="en-US" altLang="en-US" sz="3600" b="1" dirty="0" smtClean="0">
                <a:latin typeface="Arial" panose="020B0604020202020204" pitchFamily="34" charset="0"/>
                <a:cs typeface="Arial" panose="020B0604020202020204" pitchFamily="34" charset="0"/>
              </a:rPr>
              <a:t>ystem</a:t>
            </a:r>
          </a:p>
          <a:p>
            <a:pPr marL="952500" lvl="1" indent="-552450"/>
            <a:r>
              <a:rPr lang="en-US" altLang="en-US" sz="2400" dirty="0" smtClean="0">
                <a:latin typeface="Arial" panose="020B0604020202020204" pitchFamily="34" charset="0"/>
                <a:cs typeface="Arial" panose="020B0604020202020204" pitchFamily="34" charset="0"/>
              </a:rPr>
              <a:t>Policies</a:t>
            </a:r>
            <a:r>
              <a:rPr lang="en-US" altLang="en-US" sz="2400" dirty="0">
                <a:latin typeface="Arial" panose="020B0604020202020204" pitchFamily="34" charset="0"/>
                <a:cs typeface="Arial" panose="020B0604020202020204" pitchFamily="34" charset="0"/>
              </a:rPr>
              <a:t>, procedures plans, </a:t>
            </a:r>
            <a:r>
              <a:rPr lang="en-US" altLang="en-US" sz="2400" dirty="0" smtClean="0">
                <a:latin typeface="Arial" panose="020B0604020202020204" pitchFamily="34" charset="0"/>
                <a:cs typeface="Arial" panose="020B0604020202020204" pitchFamily="34" charset="0"/>
              </a:rPr>
              <a:t>JSA, etc</a:t>
            </a:r>
            <a:r>
              <a:rPr lang="en-US" altLang="en-US" sz="2400" dirty="0">
                <a:latin typeface="Arial" panose="020B0604020202020204" pitchFamily="34" charset="0"/>
                <a:cs typeface="Arial" panose="020B0604020202020204" pitchFamily="34" charset="0"/>
              </a:rPr>
              <a:t>.</a:t>
            </a:r>
          </a:p>
          <a:p>
            <a:pPr algn="r"/>
            <a:endParaRPr lang="en-CA" dirty="0"/>
          </a:p>
        </p:txBody>
      </p:sp>
      <p:pic>
        <p:nvPicPr>
          <p:cNvPr id="7" name="Picture 4" descr="MCj043958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46235">
            <a:off x="6360161" y="1793423"/>
            <a:ext cx="2502424" cy="199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12360" y="5877272"/>
            <a:ext cx="1080120" cy="369332"/>
          </a:xfrm>
          <a:prstGeom prst="rect">
            <a:avLst/>
          </a:prstGeom>
          <a:noFill/>
        </p:spPr>
        <p:txBody>
          <a:bodyPr wrap="square" rtlCol="0">
            <a:spAutoFit/>
          </a:bodyPr>
          <a:lstStyle/>
          <a:p>
            <a:r>
              <a:rPr lang="en-CA" dirty="0" smtClean="0">
                <a:latin typeface="Arial" panose="020B0604020202020204" pitchFamily="34" charset="0"/>
                <a:cs typeface="Arial" panose="020B0604020202020204" pitchFamily="34" charset="0"/>
              </a:rPr>
              <a:t>Page 12</a:t>
            </a:r>
            <a:endParaRPr lang="en-CA" dirty="0">
              <a:latin typeface="Arial" panose="020B0604020202020204" pitchFamily="34" charset="0"/>
              <a:cs typeface="Arial" panose="020B0604020202020204" pitchFamily="34" charset="0"/>
            </a:endParaRPr>
          </a:p>
        </p:txBody>
      </p:sp>
      <p:sp>
        <p:nvSpPr>
          <p:cNvPr id="6" name="Rectangle 5"/>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437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b="1" dirty="0">
                <a:latin typeface="Arial" panose="020B0604020202020204" pitchFamily="34" charset="0"/>
                <a:cs typeface="Arial" panose="020B0604020202020204" pitchFamily="34" charset="0"/>
              </a:rPr>
              <a:t>The Role of Human </a:t>
            </a:r>
            <a:r>
              <a:rPr lang="en-GB" altLang="en-US" b="1" dirty="0" smtClean="0">
                <a:latin typeface="Arial" panose="020B0604020202020204" pitchFamily="34" charset="0"/>
                <a:cs typeface="Arial" panose="020B0604020202020204" pitchFamily="34" charset="0"/>
              </a:rPr>
              <a:t>Error</a:t>
            </a:r>
            <a:endParaRPr lang="en-CA"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algn="ctr">
              <a:buFontTx/>
              <a:buNone/>
            </a:pPr>
            <a:r>
              <a:rPr lang="en-GB" altLang="en-US" sz="2800" i="1" dirty="0">
                <a:latin typeface="Arial" panose="020B0604020202020204" pitchFamily="34" charset="0"/>
                <a:cs typeface="Arial" panose="020B0604020202020204" pitchFamily="34" charset="0"/>
              </a:rPr>
              <a:t>“The actions of people account for 96% of all injuries” – (DuPont</a:t>
            </a:r>
            <a:r>
              <a:rPr lang="en-GB" altLang="en-US" sz="2800" i="1" dirty="0" smtClean="0">
                <a:latin typeface="Arial" panose="020B0604020202020204" pitchFamily="34" charset="0"/>
                <a:cs typeface="Arial" panose="020B0604020202020204" pitchFamily="34" charset="0"/>
              </a:rPr>
              <a:t>)</a:t>
            </a:r>
          </a:p>
          <a:p>
            <a:pPr algn="ctr">
              <a:buFontTx/>
              <a:buNone/>
            </a:pPr>
            <a:endParaRPr lang="en-GB" altLang="en-US" sz="2800" i="1" dirty="0">
              <a:latin typeface="Arial" panose="020B0604020202020204" pitchFamily="34" charset="0"/>
              <a:cs typeface="Arial" panose="020B0604020202020204" pitchFamily="34" charset="0"/>
            </a:endParaRPr>
          </a:p>
          <a:p>
            <a:pPr algn="ctr">
              <a:buFontTx/>
              <a:buNone/>
            </a:pPr>
            <a:r>
              <a:rPr lang="en-GB" altLang="en-US" sz="2800" i="1" dirty="0">
                <a:latin typeface="Arial" panose="020B0604020202020204" pitchFamily="34" charset="0"/>
                <a:cs typeface="Arial" panose="020B0604020202020204" pitchFamily="34" charset="0"/>
              </a:rPr>
              <a:t>“80-90% of accidents are due to human error” (Heinrich et al, 1980</a:t>
            </a:r>
            <a:r>
              <a:rPr lang="en-GB" altLang="en-US" sz="2800" i="1" dirty="0" smtClean="0">
                <a:latin typeface="Arial" panose="020B0604020202020204" pitchFamily="34" charset="0"/>
                <a:cs typeface="Arial" panose="020B0604020202020204" pitchFamily="34" charset="0"/>
              </a:rPr>
              <a:t>)</a:t>
            </a:r>
          </a:p>
          <a:p>
            <a:pPr algn="ctr">
              <a:buFontTx/>
              <a:buNone/>
            </a:pPr>
            <a:endParaRPr lang="en-GB" altLang="en-US" sz="2800" i="1" dirty="0">
              <a:latin typeface="Arial" panose="020B0604020202020204" pitchFamily="34" charset="0"/>
              <a:cs typeface="Arial" panose="020B0604020202020204" pitchFamily="34" charset="0"/>
            </a:endParaRPr>
          </a:p>
          <a:p>
            <a:pPr algn="ctr">
              <a:buFontTx/>
              <a:buNone/>
            </a:pPr>
            <a:r>
              <a:rPr lang="en-GB" altLang="en-US" sz="2800" i="1" dirty="0">
                <a:latin typeface="Arial" panose="020B0604020202020204" pitchFamily="34" charset="0"/>
                <a:cs typeface="Arial" panose="020B0604020202020204" pitchFamily="34" charset="0"/>
              </a:rPr>
              <a:t>“50-90% of accidents according to statistics are due to human failings” – </a:t>
            </a:r>
            <a:r>
              <a:rPr lang="en-GB" altLang="en-US" sz="2800" i="1" dirty="0" err="1">
                <a:latin typeface="Arial" panose="020B0604020202020204" pitchFamily="34" charset="0"/>
                <a:cs typeface="Arial" panose="020B0604020202020204" pitchFamily="34" charset="0"/>
              </a:rPr>
              <a:t>Kletz</a:t>
            </a:r>
            <a:r>
              <a:rPr lang="en-GB" altLang="en-US" sz="2800" i="1" dirty="0">
                <a:latin typeface="Arial" panose="020B0604020202020204" pitchFamily="34" charset="0"/>
                <a:cs typeface="Arial" panose="020B0604020202020204" pitchFamily="34" charset="0"/>
              </a:rPr>
              <a:t> (1990)</a:t>
            </a:r>
          </a:p>
          <a:p>
            <a:endParaRPr lang="en-CA" dirty="0"/>
          </a:p>
        </p:txBody>
      </p:sp>
    </p:spTree>
    <p:extLst>
      <p:ext uri="{BB962C8B-B14F-4D97-AF65-F5344CB8AC3E}">
        <p14:creationId xmlns:p14="http://schemas.microsoft.com/office/powerpoint/2010/main" val="313917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i="1" dirty="0" smtClean="0">
                <a:latin typeface="Arial" panose="020B0604020202020204" pitchFamily="34" charset="0"/>
                <a:cs typeface="Arial" panose="020B0604020202020204" pitchFamily="34" charset="0"/>
              </a:rPr>
              <a:t>Analyze Incident Factors </a:t>
            </a:r>
            <a:r>
              <a:rPr lang="en-CA" b="1" dirty="0" smtClean="0">
                <a:latin typeface="Arial" panose="020B0604020202020204" pitchFamily="34" charset="0"/>
                <a:cs typeface="Arial" panose="020B0604020202020204" pitchFamily="34" charset="0"/>
              </a:rPr>
              <a:t>for </a:t>
            </a:r>
            <a:r>
              <a:rPr lang="en-CA" b="1" dirty="0">
                <a:latin typeface="Arial" panose="020B0604020202020204" pitchFamily="34" charset="0"/>
                <a:cs typeface="Arial" panose="020B0604020202020204" pitchFamily="34" charset="0"/>
              </a:rPr>
              <a:t>the </a:t>
            </a:r>
            <a:r>
              <a:rPr lang="en-CA" b="1" dirty="0" smtClean="0">
                <a:latin typeface="Arial" panose="020B0604020202020204" pitchFamily="34" charset="0"/>
                <a:cs typeface="Arial" panose="020B0604020202020204" pitchFamily="34" charset="0"/>
              </a:rPr>
              <a:t>Incident Scenario</a:t>
            </a:r>
            <a:endParaRPr lang="en-CA" dirty="0"/>
          </a:p>
        </p:txBody>
      </p:sp>
      <p:sp>
        <p:nvSpPr>
          <p:cNvPr id="3" name="Subtitle 2"/>
          <p:cNvSpPr>
            <a:spLocks noGrp="1"/>
          </p:cNvSpPr>
          <p:nvPr>
            <p:ph type="subTitle" idx="1"/>
          </p:nvPr>
        </p:nvSpPr>
        <p:spPr/>
        <p:txBody>
          <a:bodyPr>
            <a:normAutofit fontScale="92500" lnSpcReduction="10000"/>
          </a:bodyPr>
          <a:lstStyle/>
          <a:p>
            <a:r>
              <a:rPr lang="en-CA" b="1" dirty="0">
                <a:solidFill>
                  <a:schemeClr val="tx1"/>
                </a:solidFill>
                <a:latin typeface="Arial" panose="020B0604020202020204" pitchFamily="34" charset="0"/>
                <a:cs typeface="Arial" panose="020B0604020202020204" pitchFamily="34" charset="0"/>
              </a:rPr>
              <a:t> In 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26 and your handout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Analysis of Incident Factors</a:t>
            </a:r>
            <a:r>
              <a:rPr lang="en-CA" b="1" dirty="0" smtClean="0">
                <a:solidFill>
                  <a:schemeClr val="tx1"/>
                </a:solidFill>
                <a:latin typeface="Arial" panose="020B0604020202020204" pitchFamily="34" charset="0"/>
                <a:cs typeface="Arial" panose="020B0604020202020204" pitchFamily="34" charset="0"/>
              </a:rPr>
              <a:t> </a:t>
            </a:r>
            <a:r>
              <a:rPr lang="en-CA" b="1" dirty="0">
                <a:solidFill>
                  <a:schemeClr val="tx1"/>
                </a:solidFill>
                <a:latin typeface="Arial" panose="020B0604020202020204" pitchFamily="34" charset="0"/>
                <a:cs typeface="Arial" panose="020B0604020202020204" pitchFamily="34" charset="0"/>
              </a:rPr>
              <a:t>questions</a:t>
            </a:r>
          </a:p>
          <a:p>
            <a:endParaRPr lang="en-CA" dirty="0"/>
          </a:p>
        </p:txBody>
      </p:sp>
      <p:pic>
        <p:nvPicPr>
          <p:cNvPr id="5"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401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a:ln>
            <a:solidFill>
              <a:schemeClr val="tx1"/>
            </a:solidFill>
          </a:ln>
        </p:spPr>
        <p:txBody>
          <a:bodyPr>
            <a:normAutofit fontScale="90000"/>
          </a:bodyPr>
          <a:lstStyle/>
          <a:p>
            <a:r>
              <a:rPr lang="en-US" sz="8800" b="1" dirty="0">
                <a:solidFill>
                  <a:srgbClr val="038543"/>
                </a:solidFill>
                <a:latin typeface="Arial" panose="020B0604020202020204" pitchFamily="34" charset="0"/>
                <a:cs typeface="Arial" panose="020B0604020202020204" pitchFamily="34" charset="0"/>
              </a:rPr>
              <a:t>A</a:t>
            </a:r>
            <a:r>
              <a:rPr lang="en-US" b="1" dirty="0">
                <a:latin typeface="Arial" panose="020B0604020202020204" pitchFamily="34" charset="0"/>
                <a:cs typeface="Arial" panose="020B0604020202020204" pitchFamily="34" charset="0"/>
              </a:rPr>
              <a:t>nalyze</a:t>
            </a:r>
            <a:r>
              <a:rPr lang="en-CA" b="1" dirty="0">
                <a:latin typeface="Arial" panose="020B0604020202020204" pitchFamily="34" charset="0"/>
                <a:cs typeface="Arial" panose="020B0604020202020204" pitchFamily="34" charset="0"/>
              </a:rPr>
              <a:t> </a:t>
            </a:r>
            <a:r>
              <a:rPr lang="en-CA" b="1" dirty="0" smtClean="0">
                <a:latin typeface="Arial" panose="020B0604020202020204" pitchFamily="34" charset="0"/>
                <a:cs typeface="Arial" panose="020B0604020202020204" pitchFamily="34" charset="0"/>
              </a:rPr>
              <a:t>Evidence - WHY</a:t>
            </a:r>
            <a:endParaRPr lang="en-CA" dirty="0"/>
          </a:p>
        </p:txBody>
      </p:sp>
      <p:sp>
        <p:nvSpPr>
          <p:cNvPr id="5" name="Content Placeholder 4"/>
          <p:cNvSpPr>
            <a:spLocks noGrp="1"/>
          </p:cNvSpPr>
          <p:nvPr>
            <p:ph sz="half" idx="1"/>
          </p:nvPr>
        </p:nvSpPr>
        <p:spPr/>
        <p:txBody>
          <a:bodyPr>
            <a:normAutofit/>
          </a:bodyPr>
          <a:lstStyle/>
          <a:p>
            <a:pPr marL="0" indent="0">
              <a:buNone/>
            </a:pPr>
            <a:r>
              <a:rPr lang="en-CA" sz="2400" dirty="0" smtClean="0">
                <a:latin typeface="Arial" panose="020B0604020202020204" pitchFamily="34" charset="0"/>
                <a:cs typeface="Arial" panose="020B0604020202020204" pitchFamily="34" charset="0"/>
              </a:rPr>
              <a:t>Start linking together the evidence and incident factors to clarify discrepancies and identify:</a:t>
            </a:r>
          </a:p>
          <a:p>
            <a:r>
              <a:rPr lang="en-CA" sz="2400" dirty="0" smtClean="0">
                <a:latin typeface="Arial" panose="020B0604020202020204" pitchFamily="34" charset="0"/>
                <a:cs typeface="Arial" panose="020B0604020202020204" pitchFamily="34" charset="0"/>
              </a:rPr>
              <a:t>direct cause</a:t>
            </a:r>
          </a:p>
          <a:p>
            <a:r>
              <a:rPr lang="en-CA" sz="2400" dirty="0" smtClean="0">
                <a:latin typeface="Arial" panose="020B0604020202020204" pitchFamily="34" charset="0"/>
                <a:cs typeface="Arial" panose="020B0604020202020204" pitchFamily="34" charset="0"/>
              </a:rPr>
              <a:t>indirect causes</a:t>
            </a:r>
          </a:p>
          <a:p>
            <a:r>
              <a:rPr lang="en-CA" sz="2400" dirty="0" smtClean="0">
                <a:latin typeface="Arial" panose="020B0604020202020204" pitchFamily="34" charset="0"/>
                <a:cs typeface="Arial" panose="020B0604020202020204" pitchFamily="34" charset="0"/>
              </a:rPr>
              <a:t>root causes (system level problems)</a:t>
            </a:r>
            <a:endParaRPr lang="en-CA"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523787"/>
            <a:ext cx="3747686" cy="3906096"/>
          </a:xfrm>
          <a:prstGeom prst="rect">
            <a:avLst/>
          </a:prstGeom>
          <a:ln w="38100">
            <a:solidFill>
              <a:schemeClr val="tx1"/>
            </a:solidFill>
          </a:ln>
        </p:spPr>
      </p:pic>
      <p:sp>
        <p:nvSpPr>
          <p:cNvPr id="7" name="TextBox 6"/>
          <p:cNvSpPr txBox="1"/>
          <p:nvPr/>
        </p:nvSpPr>
        <p:spPr>
          <a:xfrm>
            <a:off x="679281" y="5610212"/>
            <a:ext cx="7467600" cy="400110"/>
          </a:xfrm>
          <a:prstGeom prst="rect">
            <a:avLst/>
          </a:prstGeom>
          <a:noFill/>
        </p:spPr>
        <p:txBody>
          <a:bodyPr wrap="square" rtlCol="0">
            <a:spAutoFit/>
          </a:bodyPr>
          <a:lstStyle/>
          <a:p>
            <a:pPr algn="ctr"/>
            <a:r>
              <a:rPr lang="en-US" sz="2000" b="1" dirty="0" smtClean="0"/>
              <a:t>What seems like a straight-forward event rarely has a </a:t>
            </a:r>
            <a:r>
              <a:rPr lang="en-US" sz="2000" b="1" dirty="0" smtClean="0">
                <a:solidFill>
                  <a:srgbClr val="038543"/>
                </a:solidFill>
              </a:rPr>
              <a:t>SINGLE </a:t>
            </a:r>
            <a:r>
              <a:rPr lang="en-US" sz="2000" b="1" dirty="0" smtClean="0"/>
              <a:t>cause</a:t>
            </a:r>
          </a:p>
        </p:txBody>
      </p:sp>
      <p:sp>
        <p:nvSpPr>
          <p:cNvPr id="2" name="Rectangle 1"/>
          <p:cNvSpPr/>
          <p:nvPr/>
        </p:nvSpPr>
        <p:spPr>
          <a:xfrm>
            <a:off x="7635850" y="6020137"/>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15</a:t>
            </a:r>
            <a:endParaRPr lang="en-CA"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611074"/>
            <a:ext cx="648072" cy="739648"/>
          </a:xfrm>
          <a:prstGeom prst="rect">
            <a:avLst/>
          </a:prstGeom>
        </p:spPr>
      </p:pic>
      <p:sp>
        <p:nvSpPr>
          <p:cNvPr id="8" name="Rectangle 7"/>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478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b="1" dirty="0">
                <a:latin typeface="Arial" panose="020B0604020202020204" pitchFamily="34" charset="0"/>
                <a:cs typeface="Arial" panose="020B0604020202020204" pitchFamily="34" charset="0"/>
              </a:rPr>
              <a:t>Identify the Direct Cause</a:t>
            </a:r>
          </a:p>
        </p:txBody>
      </p:sp>
      <p:sp>
        <p:nvSpPr>
          <p:cNvPr id="5" name="Content Placeholder 4"/>
          <p:cNvSpPr>
            <a:spLocks noGrp="1"/>
          </p:cNvSpPr>
          <p:nvPr>
            <p:ph idx="1"/>
          </p:nvPr>
        </p:nvSpPr>
        <p:spPr/>
        <p:txBody>
          <a:bodyPr>
            <a:normAutofit/>
          </a:bodyPr>
          <a:lstStyle/>
          <a:p>
            <a:r>
              <a:rPr lang="en-CA" sz="2800" dirty="0" smtClean="0">
                <a:latin typeface="Arial" panose="020B0604020202020204" pitchFamily="34" charset="0"/>
                <a:cs typeface="Arial" panose="020B0604020202020204" pitchFamily="34" charset="0"/>
              </a:rPr>
              <a:t>Usually happens immediately before the incident</a:t>
            </a:r>
          </a:p>
          <a:p>
            <a:r>
              <a:rPr lang="en-CA" sz="2800" dirty="0" smtClean="0">
                <a:latin typeface="Arial" panose="020B0604020202020204" pitchFamily="34" charset="0"/>
                <a:cs typeface="Arial" panose="020B0604020202020204" pitchFamily="34" charset="0"/>
              </a:rPr>
              <a:t>The following actions help to describe the Direct Cause</a:t>
            </a:r>
          </a:p>
          <a:p>
            <a:pPr lvl="1"/>
            <a:r>
              <a:rPr lang="en-CA" sz="2400" dirty="0" smtClean="0">
                <a:latin typeface="Arial" panose="020B0604020202020204" pitchFamily="34" charset="0"/>
                <a:cs typeface="Arial" panose="020B0604020202020204" pitchFamily="34" charset="0"/>
              </a:rPr>
              <a:t>Struck by</a:t>
            </a:r>
          </a:p>
          <a:p>
            <a:pPr lvl="1"/>
            <a:r>
              <a:rPr lang="en-CA" sz="2400" dirty="0" smtClean="0">
                <a:latin typeface="Arial" panose="020B0604020202020204" pitchFamily="34" charset="0"/>
                <a:cs typeface="Arial" panose="020B0604020202020204" pitchFamily="34" charset="0"/>
              </a:rPr>
              <a:t>Fall</a:t>
            </a:r>
          </a:p>
          <a:p>
            <a:pPr lvl="1"/>
            <a:r>
              <a:rPr lang="en-CA" sz="2400" dirty="0" smtClean="0">
                <a:latin typeface="Arial" panose="020B0604020202020204" pitchFamily="34" charset="0"/>
                <a:cs typeface="Arial" panose="020B0604020202020204" pitchFamily="34" charset="0"/>
              </a:rPr>
              <a:t>Caught in, on, between</a:t>
            </a:r>
          </a:p>
          <a:p>
            <a:pPr lvl="1"/>
            <a:r>
              <a:rPr lang="en-CA" sz="2400" dirty="0" smtClean="0">
                <a:latin typeface="Arial" panose="020B0604020202020204" pitchFamily="34" charset="0"/>
                <a:cs typeface="Arial" panose="020B0604020202020204" pitchFamily="34" charset="0"/>
              </a:rPr>
              <a:t>Contact with, exposure to, etc.</a:t>
            </a:r>
          </a:p>
          <a:p>
            <a:r>
              <a:rPr lang="en-CA" sz="2800" dirty="0" smtClean="0">
                <a:latin typeface="Arial" panose="020B0604020202020204" pitchFamily="34" charset="0"/>
                <a:cs typeface="Arial" panose="020B0604020202020204" pitchFamily="34" charset="0"/>
              </a:rPr>
              <a:t>Often involves an unsafe act or substandard conditions</a:t>
            </a:r>
            <a:endParaRPr lang="en-CA" sz="2800" dirty="0">
              <a:latin typeface="Arial" panose="020B0604020202020204" pitchFamily="34" charset="0"/>
              <a:cs typeface="Arial" panose="020B0604020202020204" pitchFamily="34" charset="0"/>
            </a:endParaRPr>
          </a:p>
        </p:txBody>
      </p:sp>
      <p:sp>
        <p:nvSpPr>
          <p:cNvPr id="6" name="Rectangle 5"/>
          <p:cNvSpPr/>
          <p:nvPr/>
        </p:nvSpPr>
        <p:spPr>
          <a:xfrm>
            <a:off x="7635850" y="6020137"/>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15</a:t>
            </a:r>
            <a:endParaRPr lang="en-CA" dirty="0">
              <a:latin typeface="Arial" panose="020B0604020202020204" pitchFamily="34" charset="0"/>
              <a:cs typeface="Arial" panose="020B0604020202020204" pitchFamily="34" charset="0"/>
            </a:endParaRPr>
          </a:p>
        </p:txBody>
      </p:sp>
      <p:sp>
        <p:nvSpPr>
          <p:cNvPr id="7" name="Rectangle 6"/>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638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i="1" dirty="0" smtClean="0">
                <a:latin typeface="Arial" panose="020B0604020202020204" pitchFamily="34" charset="0"/>
                <a:cs typeface="Arial" panose="020B0604020202020204" pitchFamily="34" charset="0"/>
              </a:rPr>
              <a:t>Analyze the Evidence </a:t>
            </a:r>
            <a:r>
              <a:rPr lang="en-CA" b="1" dirty="0">
                <a:latin typeface="Arial" panose="020B0604020202020204" pitchFamily="34" charset="0"/>
                <a:cs typeface="Arial" panose="020B0604020202020204" pitchFamily="34" charset="0"/>
              </a:rPr>
              <a:t>for the </a:t>
            </a:r>
            <a:r>
              <a:rPr lang="en-CA" b="1" dirty="0" smtClean="0">
                <a:latin typeface="Arial" panose="020B0604020202020204" pitchFamily="34" charset="0"/>
                <a:cs typeface="Arial" panose="020B0604020202020204" pitchFamily="34" charset="0"/>
              </a:rPr>
              <a:t>Incident Scenario</a:t>
            </a:r>
            <a:endParaRPr lang="en-CA" dirty="0"/>
          </a:p>
        </p:txBody>
      </p:sp>
      <p:sp>
        <p:nvSpPr>
          <p:cNvPr id="3" name="Subtitle 2"/>
          <p:cNvSpPr>
            <a:spLocks noGrp="1"/>
          </p:cNvSpPr>
          <p:nvPr>
            <p:ph type="subTitle" idx="1"/>
          </p:nvPr>
        </p:nvSpPr>
        <p:spPr/>
        <p:txBody>
          <a:bodyPr>
            <a:noAutofit/>
          </a:bodyPr>
          <a:lstStyle/>
          <a:p>
            <a:r>
              <a:rPr lang="en-CA" b="1" dirty="0">
                <a:solidFill>
                  <a:schemeClr val="tx1"/>
                </a:solidFill>
                <a:latin typeface="Arial" panose="020B0604020202020204" pitchFamily="34" charset="0"/>
                <a:cs typeface="Arial" panose="020B0604020202020204" pitchFamily="34" charset="0"/>
              </a:rPr>
              <a:t>In 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27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Analyze the Evidence </a:t>
            </a:r>
            <a:r>
              <a:rPr lang="en-CA" b="1" dirty="0" smtClean="0">
                <a:solidFill>
                  <a:schemeClr val="tx1"/>
                </a:solidFill>
                <a:latin typeface="Arial" panose="020B0604020202020204" pitchFamily="34" charset="0"/>
                <a:cs typeface="Arial" panose="020B0604020202020204" pitchFamily="34" charset="0"/>
              </a:rPr>
              <a:t>questions</a:t>
            </a:r>
            <a:endParaRPr lang="en-CA" b="1" dirty="0">
              <a:solidFill>
                <a:schemeClr val="tx1"/>
              </a:solidFill>
              <a:latin typeface="Arial" panose="020B0604020202020204" pitchFamily="34" charset="0"/>
              <a:cs typeface="Arial" panose="020B0604020202020204" pitchFamily="34" charset="0"/>
            </a:endParaRPr>
          </a:p>
          <a:p>
            <a:r>
              <a:rPr lang="en-CA" b="1" dirty="0" smtClean="0">
                <a:solidFill>
                  <a:schemeClr val="tx1"/>
                </a:solidFill>
                <a:latin typeface="Arial" panose="020B0604020202020204" pitchFamily="34" charset="0"/>
                <a:cs typeface="Arial" panose="020B0604020202020204" pitchFamily="34" charset="0"/>
              </a:rPr>
              <a:t>  </a:t>
            </a:r>
            <a:endParaRPr lang="en-CA" b="1" dirty="0">
              <a:solidFill>
                <a:schemeClr val="tx1"/>
              </a:solidFill>
              <a:latin typeface="Arial" panose="020B0604020202020204" pitchFamily="34" charset="0"/>
              <a:cs typeface="Arial" panose="020B0604020202020204" pitchFamily="34" charset="0"/>
            </a:endParaRPr>
          </a:p>
        </p:txBody>
      </p:sp>
      <p:pic>
        <p:nvPicPr>
          <p:cNvPr id="4097"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93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latin typeface="Arial" panose="020B0604020202020204" pitchFamily="34" charset="0"/>
                <a:cs typeface="Arial" panose="020B0604020202020204" pitchFamily="34" charset="0"/>
              </a:rPr>
              <a:t>Identify the </a:t>
            </a:r>
            <a:r>
              <a:rPr lang="en-CA" b="1" dirty="0" smtClean="0">
                <a:latin typeface="Arial" panose="020B0604020202020204" pitchFamily="34" charset="0"/>
                <a:cs typeface="Arial" panose="020B0604020202020204" pitchFamily="34" charset="0"/>
              </a:rPr>
              <a:t>Indirect Cause(s)</a:t>
            </a:r>
            <a:endParaRPr lang="en-CA" dirty="0"/>
          </a:p>
        </p:txBody>
      </p:sp>
      <p:sp>
        <p:nvSpPr>
          <p:cNvPr id="5" name="Content Placeholder 4"/>
          <p:cNvSpPr>
            <a:spLocks noGrp="1"/>
          </p:cNvSpPr>
          <p:nvPr>
            <p:ph idx="1"/>
          </p:nvPr>
        </p:nvSpPr>
        <p:spPr/>
        <p:txBody>
          <a:bodyPr>
            <a:normAutofit/>
          </a:bodyPr>
          <a:lstStyle/>
          <a:p>
            <a:r>
              <a:rPr lang="en-CA" sz="2800" dirty="0" smtClean="0">
                <a:latin typeface="Arial" panose="020B0604020202020204" pitchFamily="34" charset="0"/>
                <a:cs typeface="Arial" panose="020B0604020202020204" pitchFamily="34" charset="0"/>
              </a:rPr>
              <a:t>These conditions usually set the stage for the incident</a:t>
            </a:r>
          </a:p>
          <a:p>
            <a:r>
              <a:rPr lang="en-CA" sz="2800" dirty="0" smtClean="0">
                <a:latin typeface="Arial" panose="020B0604020202020204" pitchFamily="34" charset="0"/>
                <a:cs typeface="Arial" panose="020B0604020202020204" pitchFamily="34" charset="0"/>
              </a:rPr>
              <a:t>Examples:</a:t>
            </a:r>
          </a:p>
          <a:p>
            <a:pPr lvl="1"/>
            <a:r>
              <a:rPr lang="en-CA" sz="2400" dirty="0" smtClean="0">
                <a:latin typeface="Arial" panose="020B0604020202020204" pitchFamily="34" charset="0"/>
                <a:cs typeface="Arial" panose="020B0604020202020204" pitchFamily="34" charset="0"/>
              </a:rPr>
              <a:t>Lack of training</a:t>
            </a:r>
          </a:p>
          <a:p>
            <a:pPr lvl="1"/>
            <a:r>
              <a:rPr lang="en-CA" sz="2400" dirty="0" smtClean="0">
                <a:latin typeface="Arial" panose="020B0604020202020204" pitchFamily="34" charset="0"/>
                <a:cs typeface="Arial" panose="020B0604020202020204" pitchFamily="34" charset="0"/>
              </a:rPr>
              <a:t>Departures from safe work practices/standard work</a:t>
            </a:r>
          </a:p>
          <a:p>
            <a:pPr lvl="1"/>
            <a:r>
              <a:rPr lang="en-CA" sz="2400" dirty="0" smtClean="0">
                <a:latin typeface="Arial" panose="020B0604020202020204" pitchFamily="34" charset="0"/>
                <a:cs typeface="Arial" panose="020B0604020202020204" pitchFamily="34" charset="0"/>
              </a:rPr>
              <a:t>Not following MSDS/SDS</a:t>
            </a:r>
          </a:p>
          <a:p>
            <a:pPr lvl="1"/>
            <a:r>
              <a:rPr lang="en-CA" sz="2400" dirty="0" smtClean="0">
                <a:latin typeface="Arial" panose="020B0604020202020204" pitchFamily="34" charset="0"/>
                <a:cs typeface="Arial" panose="020B0604020202020204" pitchFamily="34" charset="0"/>
              </a:rPr>
              <a:t>Using inadequate or defective equipment or materials</a:t>
            </a:r>
          </a:p>
          <a:p>
            <a:pPr lvl="1"/>
            <a:r>
              <a:rPr lang="en-CA" sz="2400" dirty="0" smtClean="0">
                <a:latin typeface="Arial" panose="020B0604020202020204" pitchFamily="34" charset="0"/>
                <a:cs typeface="Arial" panose="020B0604020202020204" pitchFamily="34" charset="0"/>
              </a:rPr>
              <a:t>Inadequate PPE</a:t>
            </a:r>
            <a:endParaRPr lang="en-CA" sz="2400" dirty="0">
              <a:latin typeface="Arial" panose="020B0604020202020204" pitchFamily="34" charset="0"/>
              <a:cs typeface="Arial" panose="020B0604020202020204" pitchFamily="34" charset="0"/>
            </a:endParaRPr>
          </a:p>
        </p:txBody>
      </p:sp>
      <p:sp>
        <p:nvSpPr>
          <p:cNvPr id="6" name="Rectangle 5"/>
          <p:cNvSpPr/>
          <p:nvPr/>
        </p:nvSpPr>
        <p:spPr>
          <a:xfrm>
            <a:off x="7635850" y="6020137"/>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15</a:t>
            </a:r>
            <a:endParaRPr lang="en-CA" dirty="0">
              <a:latin typeface="Arial" panose="020B0604020202020204" pitchFamily="34" charset="0"/>
              <a:cs typeface="Arial" panose="020B0604020202020204" pitchFamily="34" charset="0"/>
            </a:endParaRPr>
          </a:p>
        </p:txBody>
      </p:sp>
      <p:sp>
        <p:nvSpPr>
          <p:cNvPr id="7" name="Rectangle 6"/>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92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a:solidFill>
                  <a:prstClr val="black"/>
                </a:solidFill>
                <a:latin typeface="Arial" panose="020B0604020202020204" pitchFamily="34" charset="0"/>
                <a:cs typeface="Arial" panose="020B0604020202020204" pitchFamily="34" charset="0"/>
              </a:rPr>
              <a:t>This </a:t>
            </a:r>
            <a:r>
              <a:rPr lang="en-CA" b="1" dirty="0" smtClean="0">
                <a:solidFill>
                  <a:prstClr val="black"/>
                </a:solidFill>
                <a:latin typeface="Arial" panose="020B0604020202020204" pitchFamily="34" charset="0"/>
                <a:cs typeface="Arial" panose="020B0604020202020204" pitchFamily="34" charset="0"/>
              </a:rPr>
              <a:t>workshop </a:t>
            </a:r>
            <a:r>
              <a:rPr lang="en-CA" b="1" dirty="0">
                <a:solidFill>
                  <a:prstClr val="black"/>
                </a:solidFill>
                <a:latin typeface="Arial" panose="020B0604020202020204" pitchFamily="34" charset="0"/>
                <a:cs typeface="Arial" panose="020B0604020202020204" pitchFamily="34" charset="0"/>
              </a:rPr>
              <a:t>is </a:t>
            </a:r>
            <a:r>
              <a:rPr lang="en-CA" b="1" dirty="0" smtClean="0">
                <a:solidFill>
                  <a:prstClr val="black"/>
                </a:solidFill>
                <a:latin typeface="Arial" panose="020B0604020202020204" pitchFamily="34" charset="0"/>
                <a:cs typeface="Arial" panose="020B0604020202020204" pitchFamily="34" charset="0"/>
              </a:rPr>
              <a:t>5 modules</a:t>
            </a:r>
            <a:endParaRPr lang="en-CA" dirty="0"/>
          </a:p>
        </p:txBody>
      </p:sp>
      <p:sp>
        <p:nvSpPr>
          <p:cNvPr id="5" name="Content Placeholder 4"/>
          <p:cNvSpPr>
            <a:spLocks noGrp="1"/>
          </p:cNvSpPr>
          <p:nvPr>
            <p:ph idx="1"/>
          </p:nvPr>
        </p:nvSpPr>
        <p:spPr/>
        <p:txBody>
          <a:bodyPr/>
          <a:lstStyle/>
          <a:p>
            <a:r>
              <a:rPr lang="en-CA" sz="2800" dirty="0" smtClean="0">
                <a:latin typeface="Arial" panose="020B0604020202020204" pitchFamily="34" charset="0"/>
                <a:cs typeface="Arial" panose="020B0604020202020204" pitchFamily="34" charset="0"/>
              </a:rPr>
              <a:t>Introduction</a:t>
            </a:r>
            <a:endParaRPr lang="en-CA" sz="2800" dirty="0">
              <a:latin typeface="Arial" panose="020B0604020202020204" pitchFamily="34" charset="0"/>
              <a:cs typeface="Arial" panose="020B0604020202020204" pitchFamily="34" charset="0"/>
            </a:endParaRPr>
          </a:p>
          <a:p>
            <a:r>
              <a:rPr lang="en-CA" sz="2800" dirty="0" smtClean="0">
                <a:latin typeface="Arial" panose="020B0604020202020204" pitchFamily="34" charset="0"/>
                <a:cs typeface="Arial" panose="020B0604020202020204" pitchFamily="34" charset="0"/>
              </a:rPr>
              <a:t>Effective incident reporting and investigation programs</a:t>
            </a:r>
          </a:p>
          <a:p>
            <a:r>
              <a:rPr lang="en-CA" sz="2800" dirty="0" smtClean="0">
                <a:latin typeface="Arial" panose="020B0604020202020204" pitchFamily="34" charset="0"/>
                <a:cs typeface="Arial" panose="020B0604020202020204" pitchFamily="34" charset="0"/>
              </a:rPr>
              <a:t>Regulatory requirements</a:t>
            </a:r>
          </a:p>
          <a:p>
            <a:r>
              <a:rPr lang="en-CA" sz="2800" dirty="0" smtClean="0">
                <a:latin typeface="Arial" panose="020B0604020202020204" pitchFamily="34" charset="0"/>
                <a:cs typeface="Arial" panose="020B0604020202020204" pitchFamily="34" charset="0"/>
              </a:rPr>
              <a:t>Investigation techniques</a:t>
            </a:r>
          </a:p>
          <a:p>
            <a:r>
              <a:rPr lang="en-CA" sz="2800" dirty="0" smtClean="0">
                <a:latin typeface="Arial" panose="020B0604020202020204" pitchFamily="34" charset="0"/>
                <a:cs typeface="Arial" panose="020B0604020202020204" pitchFamily="34" charset="0"/>
              </a:rPr>
              <a:t>Reporting, recommendations and follow-up</a:t>
            </a:r>
          </a:p>
          <a:p>
            <a:pPr marL="0" indent="0" algn="ctr">
              <a:lnSpc>
                <a:spcPct val="200000"/>
              </a:lnSpc>
              <a:buNone/>
            </a:pPr>
            <a:r>
              <a:rPr lang="en-CA" b="1" dirty="0" smtClean="0">
                <a:latin typeface="Arial" panose="020B0604020202020204" pitchFamily="34" charset="0"/>
                <a:cs typeface="Arial" panose="020B0604020202020204" pitchFamily="34" charset="0"/>
              </a:rPr>
              <a:t>Please follow along in your workbooks</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1277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i="1" dirty="0" smtClean="0">
                <a:latin typeface="Arial" panose="020B0604020202020204" pitchFamily="34" charset="0"/>
                <a:cs typeface="Arial" panose="020B0604020202020204" pitchFamily="34" charset="0"/>
              </a:rPr>
              <a:t>Analyze the Evidence </a:t>
            </a:r>
            <a:r>
              <a:rPr lang="en-CA" b="1" dirty="0">
                <a:latin typeface="Arial" panose="020B0604020202020204" pitchFamily="34" charset="0"/>
                <a:cs typeface="Arial" panose="020B0604020202020204" pitchFamily="34" charset="0"/>
              </a:rPr>
              <a:t>for the </a:t>
            </a:r>
            <a:r>
              <a:rPr lang="en-CA" b="1" dirty="0" smtClean="0">
                <a:latin typeface="Arial" panose="020B0604020202020204" pitchFamily="34" charset="0"/>
                <a:cs typeface="Arial" panose="020B0604020202020204" pitchFamily="34" charset="0"/>
              </a:rPr>
              <a:t>Incident Scenario</a:t>
            </a:r>
            <a:endParaRPr lang="en-CA" dirty="0"/>
          </a:p>
        </p:txBody>
      </p:sp>
      <p:sp>
        <p:nvSpPr>
          <p:cNvPr id="3" name="Subtitle 2"/>
          <p:cNvSpPr>
            <a:spLocks noGrp="1"/>
          </p:cNvSpPr>
          <p:nvPr>
            <p:ph type="subTitle" idx="1"/>
          </p:nvPr>
        </p:nvSpPr>
        <p:spPr/>
        <p:txBody>
          <a:bodyPr>
            <a:noAutofit/>
          </a:bodyPr>
          <a:lstStyle/>
          <a:p>
            <a:r>
              <a:rPr lang="en-CA" b="1" dirty="0">
                <a:solidFill>
                  <a:schemeClr val="tx1"/>
                </a:solidFill>
                <a:latin typeface="Arial" panose="020B0604020202020204" pitchFamily="34" charset="0"/>
                <a:cs typeface="Arial" panose="020B0604020202020204" pitchFamily="34" charset="0"/>
              </a:rPr>
              <a:t>In 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27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Analyze the Evidence </a:t>
            </a:r>
            <a:r>
              <a:rPr lang="en-CA" b="1" dirty="0" smtClean="0">
                <a:solidFill>
                  <a:schemeClr val="tx1"/>
                </a:solidFill>
                <a:latin typeface="Arial" panose="020B0604020202020204" pitchFamily="34" charset="0"/>
                <a:cs typeface="Arial" panose="020B0604020202020204" pitchFamily="34" charset="0"/>
              </a:rPr>
              <a:t>questions</a:t>
            </a:r>
            <a:endParaRPr lang="en-CA" b="1" dirty="0">
              <a:solidFill>
                <a:schemeClr val="tx1"/>
              </a:solidFill>
              <a:latin typeface="Arial" panose="020B0604020202020204" pitchFamily="34" charset="0"/>
              <a:cs typeface="Arial" panose="020B0604020202020204" pitchFamily="34" charset="0"/>
            </a:endParaRPr>
          </a:p>
          <a:p>
            <a:r>
              <a:rPr lang="en-CA" b="1" dirty="0" smtClean="0">
                <a:solidFill>
                  <a:schemeClr val="tx1"/>
                </a:solidFill>
                <a:latin typeface="Arial" panose="020B0604020202020204" pitchFamily="34" charset="0"/>
                <a:cs typeface="Arial" panose="020B0604020202020204" pitchFamily="34" charset="0"/>
              </a:rPr>
              <a:t>  </a:t>
            </a:r>
            <a:endParaRPr lang="en-CA" b="1" dirty="0">
              <a:solidFill>
                <a:schemeClr val="tx1"/>
              </a:solidFill>
              <a:latin typeface="Arial" panose="020B0604020202020204" pitchFamily="34" charset="0"/>
              <a:cs typeface="Arial" panose="020B0604020202020204" pitchFamily="34" charset="0"/>
            </a:endParaRPr>
          </a:p>
        </p:txBody>
      </p:sp>
      <p:pic>
        <p:nvPicPr>
          <p:cNvPr id="4097"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903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latin typeface="Arial" panose="020B0604020202020204" pitchFamily="34" charset="0"/>
                <a:cs typeface="Arial" panose="020B0604020202020204" pitchFamily="34" charset="0"/>
              </a:rPr>
              <a:t>Identify the </a:t>
            </a:r>
            <a:r>
              <a:rPr lang="en-CA" b="1" dirty="0" smtClean="0">
                <a:latin typeface="Arial" panose="020B0604020202020204" pitchFamily="34" charset="0"/>
                <a:cs typeface="Arial" panose="020B0604020202020204" pitchFamily="34" charset="0"/>
              </a:rPr>
              <a:t>Root </a:t>
            </a:r>
            <a:r>
              <a:rPr lang="en-CA" b="1" dirty="0">
                <a:latin typeface="Arial" panose="020B0604020202020204" pitchFamily="34" charset="0"/>
                <a:cs typeface="Arial" panose="020B0604020202020204" pitchFamily="34" charset="0"/>
              </a:rPr>
              <a:t>Cause(s)</a:t>
            </a:r>
            <a:endParaRPr lang="en-CA" dirty="0"/>
          </a:p>
        </p:txBody>
      </p:sp>
      <p:sp>
        <p:nvSpPr>
          <p:cNvPr id="5" name="Content Placeholder 4"/>
          <p:cNvSpPr>
            <a:spLocks noGrp="1"/>
          </p:cNvSpPr>
          <p:nvPr>
            <p:ph idx="1"/>
          </p:nvPr>
        </p:nvSpPr>
        <p:spPr/>
        <p:txBody>
          <a:bodyPr/>
          <a:lstStyle/>
          <a:p>
            <a:r>
              <a:rPr lang="en-CA" sz="2800" dirty="0" smtClean="0">
                <a:latin typeface="Arial" panose="020B0604020202020204" pitchFamily="34" charset="0"/>
                <a:cs typeface="Arial" panose="020B0604020202020204" pitchFamily="34" charset="0"/>
              </a:rPr>
              <a:t>Root causes explain why substandard acts and conditions exist</a:t>
            </a:r>
          </a:p>
          <a:p>
            <a:r>
              <a:rPr lang="en-CA" sz="2800" dirty="0" smtClean="0">
                <a:latin typeface="Arial" panose="020B0604020202020204" pitchFamily="34" charset="0"/>
                <a:cs typeface="Arial" panose="020B0604020202020204" pitchFamily="34" charset="0"/>
              </a:rPr>
              <a:t>Examples:</a:t>
            </a:r>
          </a:p>
          <a:p>
            <a:pPr lvl="1"/>
            <a:r>
              <a:rPr lang="en-CA" sz="2200" dirty="0">
                <a:latin typeface="Arial" panose="020B0604020202020204" pitchFamily="34" charset="0"/>
                <a:cs typeface="Arial" panose="020B0604020202020204" pitchFamily="34" charset="0"/>
              </a:rPr>
              <a:t>L</a:t>
            </a:r>
            <a:r>
              <a:rPr lang="en-CA" sz="2200" dirty="0" smtClean="0">
                <a:latin typeface="Arial" panose="020B0604020202020204" pitchFamily="34" charset="0"/>
                <a:cs typeface="Arial" panose="020B0604020202020204" pitchFamily="34" charset="0"/>
              </a:rPr>
              <a:t>ack </a:t>
            </a:r>
            <a:r>
              <a:rPr lang="en-CA" sz="2200" dirty="0">
                <a:latin typeface="Arial" panose="020B0604020202020204" pitchFamily="34" charset="0"/>
                <a:cs typeface="Arial" panose="020B0604020202020204" pitchFamily="34" charset="0"/>
              </a:rPr>
              <a:t>of </a:t>
            </a:r>
            <a:r>
              <a:rPr lang="en-CA" sz="2200" dirty="0" smtClean="0">
                <a:latin typeface="Arial" panose="020B0604020202020204" pitchFamily="34" charset="0"/>
                <a:cs typeface="Arial" panose="020B0604020202020204" pitchFamily="34" charset="0"/>
              </a:rPr>
              <a:t>knowledge could mean inadequate training and/or orientation </a:t>
            </a:r>
            <a:r>
              <a:rPr lang="en-CA" sz="2200" b="1" dirty="0" smtClean="0">
                <a:latin typeface="Arial" panose="020B0604020202020204" pitchFamily="34" charset="0"/>
                <a:cs typeface="Arial" panose="020B0604020202020204" pitchFamily="34" charset="0"/>
              </a:rPr>
              <a:t>systems</a:t>
            </a:r>
          </a:p>
          <a:p>
            <a:pPr lvl="1"/>
            <a:r>
              <a:rPr lang="en-CA" sz="2200" dirty="0" smtClean="0">
                <a:latin typeface="Arial" panose="020B0604020202020204" pitchFamily="34" charset="0"/>
                <a:cs typeface="Arial" panose="020B0604020202020204" pitchFamily="34" charset="0"/>
              </a:rPr>
              <a:t>Worn, damaged or broken equipment could mean inadequate inspection or preventative maintenance </a:t>
            </a:r>
            <a:r>
              <a:rPr lang="en-CA" sz="2200" b="1" dirty="0" smtClean="0">
                <a:latin typeface="Arial" panose="020B0604020202020204" pitchFamily="34" charset="0"/>
                <a:cs typeface="Arial" panose="020B0604020202020204" pitchFamily="34" charset="0"/>
              </a:rPr>
              <a:t>systems</a:t>
            </a:r>
          </a:p>
          <a:p>
            <a:pPr lvl="1"/>
            <a:r>
              <a:rPr lang="en-CA" sz="2200" dirty="0" smtClean="0">
                <a:latin typeface="Arial" panose="020B0604020202020204" pitchFamily="34" charset="0"/>
                <a:cs typeface="Arial" panose="020B0604020202020204" pitchFamily="34" charset="0"/>
              </a:rPr>
              <a:t>Trained worker not following safe work procedures could mean inadequate supervision </a:t>
            </a:r>
            <a:r>
              <a:rPr lang="en-CA" sz="2200" b="1" dirty="0" smtClean="0">
                <a:latin typeface="Arial" panose="020B0604020202020204" pitchFamily="34" charset="0"/>
                <a:cs typeface="Arial" panose="020B0604020202020204" pitchFamily="34" charset="0"/>
              </a:rPr>
              <a:t>systems</a:t>
            </a:r>
            <a:endParaRPr lang="en-CA" sz="2200" b="1" dirty="0">
              <a:latin typeface="Arial" panose="020B0604020202020204" pitchFamily="34" charset="0"/>
              <a:cs typeface="Arial" panose="020B0604020202020204" pitchFamily="34" charset="0"/>
            </a:endParaRPr>
          </a:p>
        </p:txBody>
      </p:sp>
      <p:sp>
        <p:nvSpPr>
          <p:cNvPr id="6" name="Rectangle 5"/>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
        <p:nvSpPr>
          <p:cNvPr id="7" name="Rectangle 6"/>
          <p:cNvSpPr/>
          <p:nvPr/>
        </p:nvSpPr>
        <p:spPr>
          <a:xfrm>
            <a:off x="7827955" y="6008306"/>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15</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2582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latin typeface="Arial" pitchFamily="34" charset="0"/>
                <a:cs typeface="Arial" pitchFamily="34" charset="0"/>
              </a:rPr>
              <a:t>SMS </a:t>
            </a:r>
            <a:r>
              <a:rPr lang="en-CA" b="1" dirty="0" smtClean="0">
                <a:latin typeface="Arial" pitchFamily="34" charset="0"/>
                <a:cs typeface="Arial" pitchFamily="34" charset="0"/>
              </a:rPr>
              <a:t>Elements</a:t>
            </a:r>
            <a:endParaRPr lang="en-CA" dirty="0"/>
          </a:p>
        </p:txBody>
      </p:sp>
      <p:sp>
        <p:nvSpPr>
          <p:cNvPr id="6" name="Content Placeholder 5"/>
          <p:cNvSpPr>
            <a:spLocks noGrp="1"/>
          </p:cNvSpPr>
          <p:nvPr>
            <p:ph sz="half" idx="2"/>
          </p:nvPr>
        </p:nvSpPr>
        <p:spPr>
          <a:xfrm>
            <a:off x="4724400" y="1600199"/>
            <a:ext cx="4038600" cy="4525963"/>
          </a:xfrm>
        </p:spPr>
        <p:txBody>
          <a:bodyPr>
            <a:normAutofit fontScale="92500" lnSpcReduction="20000"/>
          </a:bodyPr>
          <a:lstStyle/>
          <a:p>
            <a:pPr marL="0" lvl="0" indent="0">
              <a:buNone/>
            </a:pPr>
            <a:r>
              <a:rPr lang="en-CA" sz="2000" dirty="0">
                <a:solidFill>
                  <a:prstClr val="black"/>
                </a:solidFill>
                <a:latin typeface="Arial" panose="020B0604020202020204" pitchFamily="34" charset="0"/>
                <a:cs typeface="Arial" panose="020B0604020202020204" pitchFamily="34" charset="0"/>
              </a:rPr>
              <a:t>2.4 Procurement</a:t>
            </a:r>
          </a:p>
          <a:p>
            <a:pPr marL="0" lvl="0" indent="0">
              <a:buNone/>
            </a:pPr>
            <a:r>
              <a:rPr lang="en-CA" sz="2000" b="1" dirty="0" smtClean="0">
                <a:solidFill>
                  <a:prstClr val="black"/>
                </a:solidFill>
                <a:latin typeface="Arial" panose="020B0604020202020204" pitchFamily="34" charset="0"/>
                <a:cs typeface="Arial" panose="020B0604020202020204" pitchFamily="34" charset="0"/>
              </a:rPr>
              <a:t>3 Training and Communications</a:t>
            </a:r>
          </a:p>
          <a:p>
            <a:pPr marL="0" lvl="0" indent="0">
              <a:buNone/>
            </a:pPr>
            <a:r>
              <a:rPr lang="en-CA" sz="2000" dirty="0" smtClean="0">
                <a:solidFill>
                  <a:prstClr val="black"/>
                </a:solidFill>
                <a:latin typeface="Arial" panose="020B0604020202020204" pitchFamily="34" charset="0"/>
                <a:cs typeface="Arial" panose="020B0604020202020204" pitchFamily="34" charset="0"/>
              </a:rPr>
              <a:t>3.1 </a:t>
            </a:r>
            <a:r>
              <a:rPr lang="en-CA" sz="2000" dirty="0">
                <a:solidFill>
                  <a:prstClr val="black"/>
                </a:solidFill>
                <a:latin typeface="Arial" panose="020B0604020202020204" pitchFamily="34" charset="0"/>
                <a:cs typeface="Arial" panose="020B0604020202020204" pitchFamily="34" charset="0"/>
              </a:rPr>
              <a:t>Training</a:t>
            </a:r>
          </a:p>
          <a:p>
            <a:pPr marL="0" lvl="0" indent="0">
              <a:buNone/>
            </a:pPr>
            <a:r>
              <a:rPr lang="en-CA" sz="2000" dirty="0">
                <a:solidFill>
                  <a:prstClr val="black"/>
                </a:solidFill>
                <a:latin typeface="Arial" panose="020B0604020202020204" pitchFamily="34" charset="0"/>
                <a:cs typeface="Arial" panose="020B0604020202020204" pitchFamily="34" charset="0"/>
              </a:rPr>
              <a:t>3.2 </a:t>
            </a:r>
            <a:r>
              <a:rPr lang="en-CA" sz="2000" dirty="0" smtClean="0">
                <a:solidFill>
                  <a:prstClr val="black"/>
                </a:solidFill>
                <a:latin typeface="Arial" panose="020B0604020202020204" pitchFamily="34" charset="0"/>
                <a:cs typeface="Arial" panose="020B0604020202020204" pitchFamily="34" charset="0"/>
              </a:rPr>
              <a:t>Orientations</a:t>
            </a:r>
            <a:endParaRPr lang="en-CA" sz="2000" dirty="0">
              <a:solidFill>
                <a:prstClr val="black"/>
              </a:solidFill>
              <a:latin typeface="Arial" panose="020B0604020202020204" pitchFamily="34" charset="0"/>
              <a:cs typeface="Arial" panose="020B0604020202020204" pitchFamily="34" charset="0"/>
            </a:endParaRPr>
          </a:p>
          <a:p>
            <a:pPr marL="0" lvl="0" indent="0">
              <a:buNone/>
            </a:pPr>
            <a:r>
              <a:rPr lang="en-CA" sz="2000" dirty="0">
                <a:solidFill>
                  <a:prstClr val="black"/>
                </a:solidFill>
                <a:latin typeface="Arial" panose="020B0604020202020204" pitchFamily="34" charset="0"/>
                <a:cs typeface="Arial" panose="020B0604020202020204" pitchFamily="34" charset="0"/>
              </a:rPr>
              <a:t>3.3 Occupational Health Committee</a:t>
            </a:r>
          </a:p>
          <a:p>
            <a:pPr marL="0" lvl="0" indent="0">
              <a:buNone/>
            </a:pPr>
            <a:r>
              <a:rPr lang="en-CA" sz="2000" dirty="0">
                <a:solidFill>
                  <a:prstClr val="black"/>
                </a:solidFill>
                <a:latin typeface="Arial" panose="020B0604020202020204" pitchFamily="34" charset="0"/>
                <a:cs typeface="Arial" panose="020B0604020202020204" pitchFamily="34" charset="0"/>
              </a:rPr>
              <a:t>3.4 Communication</a:t>
            </a:r>
          </a:p>
          <a:p>
            <a:pPr marL="0" lvl="0" indent="0">
              <a:buNone/>
            </a:pPr>
            <a:r>
              <a:rPr lang="en-CA" sz="2000" dirty="0">
                <a:solidFill>
                  <a:prstClr val="black"/>
                </a:solidFill>
                <a:latin typeface="Arial" panose="020B0604020202020204" pitchFamily="34" charset="0"/>
                <a:cs typeface="Arial" panose="020B0604020202020204" pitchFamily="34" charset="0"/>
              </a:rPr>
              <a:t>3.5 Document Development, Review and Communication</a:t>
            </a:r>
          </a:p>
          <a:p>
            <a:pPr marL="0" lvl="0" indent="0">
              <a:buNone/>
            </a:pPr>
            <a:r>
              <a:rPr lang="en-CA" sz="2000" dirty="0">
                <a:solidFill>
                  <a:prstClr val="black"/>
                </a:solidFill>
                <a:latin typeface="Arial" panose="020B0604020202020204" pitchFamily="34" charset="0"/>
                <a:cs typeface="Arial" panose="020B0604020202020204" pitchFamily="34" charset="0"/>
              </a:rPr>
              <a:t>3.6 Employee Involvement</a:t>
            </a:r>
          </a:p>
          <a:p>
            <a:pPr marL="0" lvl="0" indent="0">
              <a:buNone/>
            </a:pPr>
            <a:r>
              <a:rPr lang="en-CA" sz="2000" b="1" dirty="0" smtClean="0">
                <a:solidFill>
                  <a:prstClr val="black"/>
                </a:solidFill>
                <a:latin typeface="Arial" panose="020B0604020202020204" pitchFamily="34" charset="0"/>
                <a:cs typeface="Arial" panose="020B0604020202020204" pitchFamily="34" charset="0"/>
              </a:rPr>
              <a:t>4 Inspections</a:t>
            </a:r>
          </a:p>
          <a:p>
            <a:pPr marL="0" lvl="0" indent="0">
              <a:buNone/>
            </a:pPr>
            <a:r>
              <a:rPr lang="en-CA" sz="2000" dirty="0" smtClean="0">
                <a:solidFill>
                  <a:prstClr val="black"/>
                </a:solidFill>
                <a:latin typeface="Arial" panose="020B0604020202020204" pitchFamily="34" charset="0"/>
                <a:cs typeface="Arial" panose="020B0604020202020204" pitchFamily="34" charset="0"/>
              </a:rPr>
              <a:t>4.1 Inspections</a:t>
            </a:r>
          </a:p>
          <a:p>
            <a:pPr marL="0" lvl="0" indent="0">
              <a:buNone/>
            </a:pPr>
            <a:r>
              <a:rPr lang="en-CA" sz="2000" b="1" dirty="0" smtClean="0">
                <a:solidFill>
                  <a:prstClr val="black"/>
                </a:solidFill>
                <a:latin typeface="Arial" panose="020B0604020202020204" pitchFamily="34" charset="0"/>
                <a:cs typeface="Arial" panose="020B0604020202020204" pitchFamily="34" charset="0"/>
              </a:rPr>
              <a:t>5 Reporting and Investigation</a:t>
            </a:r>
            <a:endParaRPr lang="en-CA" sz="2000" b="1" dirty="0">
              <a:solidFill>
                <a:prstClr val="black"/>
              </a:solidFill>
              <a:latin typeface="Arial" panose="020B0604020202020204" pitchFamily="34" charset="0"/>
              <a:cs typeface="Arial" panose="020B0604020202020204" pitchFamily="34" charset="0"/>
            </a:endParaRPr>
          </a:p>
          <a:p>
            <a:pPr marL="0" lvl="0" indent="0">
              <a:buNone/>
            </a:pPr>
            <a:r>
              <a:rPr lang="en-CA" sz="2000" dirty="0">
                <a:solidFill>
                  <a:prstClr val="black"/>
                </a:solidFill>
                <a:latin typeface="Arial" panose="020B0604020202020204" pitchFamily="34" charset="0"/>
                <a:cs typeface="Arial" panose="020B0604020202020204" pitchFamily="34" charset="0"/>
              </a:rPr>
              <a:t>5.1 Reporting</a:t>
            </a:r>
          </a:p>
          <a:p>
            <a:pPr marL="0" lvl="0" indent="0">
              <a:buNone/>
            </a:pPr>
            <a:r>
              <a:rPr lang="en-CA" sz="2000" dirty="0">
                <a:solidFill>
                  <a:prstClr val="black"/>
                </a:solidFill>
                <a:latin typeface="Arial" panose="020B0604020202020204" pitchFamily="34" charset="0"/>
                <a:cs typeface="Arial" panose="020B0604020202020204" pitchFamily="34" charset="0"/>
              </a:rPr>
              <a:t>5.2 Investigations</a:t>
            </a:r>
          </a:p>
          <a:p>
            <a:pPr marL="0" lvl="0" indent="0">
              <a:buNone/>
            </a:pPr>
            <a:r>
              <a:rPr lang="en-CA" sz="2000" b="1" dirty="0">
                <a:solidFill>
                  <a:prstClr val="black"/>
                </a:solidFill>
                <a:latin typeface="Arial" panose="020B0604020202020204" pitchFamily="34" charset="0"/>
                <a:cs typeface="Arial" panose="020B0604020202020204" pitchFamily="34" charset="0"/>
              </a:rPr>
              <a:t>6.1 Emergencies</a:t>
            </a:r>
          </a:p>
        </p:txBody>
      </p:sp>
      <p:sp>
        <p:nvSpPr>
          <p:cNvPr id="8" name="Content Placeholder 7"/>
          <p:cNvSpPr>
            <a:spLocks noGrp="1"/>
          </p:cNvSpPr>
          <p:nvPr>
            <p:ph sz="half" idx="1"/>
          </p:nvPr>
        </p:nvSpPr>
        <p:spPr>
          <a:xfrm>
            <a:off x="304800" y="1600200"/>
            <a:ext cx="4191000" cy="4525963"/>
          </a:xfrm>
        </p:spPr>
        <p:txBody>
          <a:bodyPr>
            <a:normAutofit fontScale="92500" lnSpcReduction="20000"/>
          </a:bodyPr>
          <a:lstStyle/>
          <a:p>
            <a:pPr marL="0" lvl="0" indent="0">
              <a:buNone/>
            </a:pPr>
            <a:r>
              <a:rPr lang="en-CA" sz="2000" b="1" dirty="0" smtClean="0">
                <a:solidFill>
                  <a:prstClr val="black"/>
                </a:solidFill>
                <a:latin typeface="Arial" panose="020B0604020202020204" pitchFamily="34" charset="0"/>
                <a:cs typeface="Arial" panose="020B0604020202020204" pitchFamily="34" charset="0"/>
              </a:rPr>
              <a:t>1 Management and Leadership</a:t>
            </a:r>
            <a:r>
              <a:rPr lang="en-CA" sz="2000" dirty="0" smtClean="0">
                <a:solidFill>
                  <a:prstClr val="black"/>
                </a:solidFill>
                <a:latin typeface="Arial" panose="020B0604020202020204" pitchFamily="34" charset="0"/>
                <a:cs typeface="Arial" panose="020B0604020202020204" pitchFamily="34" charset="0"/>
              </a:rPr>
              <a:t> </a:t>
            </a:r>
          </a:p>
          <a:p>
            <a:pPr marL="0" lvl="0" indent="0">
              <a:buNone/>
            </a:pPr>
            <a:r>
              <a:rPr lang="en-CA" sz="2000" dirty="0" smtClean="0">
                <a:solidFill>
                  <a:prstClr val="black"/>
                </a:solidFill>
                <a:latin typeface="Arial" panose="020B0604020202020204" pitchFamily="34" charset="0"/>
                <a:cs typeface="Arial" panose="020B0604020202020204" pitchFamily="34" charset="0"/>
              </a:rPr>
              <a:t>1.1 Governance</a:t>
            </a:r>
            <a:endParaRPr lang="en-CA" sz="2000" dirty="0">
              <a:solidFill>
                <a:prstClr val="black"/>
              </a:solidFill>
              <a:latin typeface="Arial" panose="020B0604020202020204" pitchFamily="34" charset="0"/>
              <a:cs typeface="Arial" panose="020B0604020202020204" pitchFamily="34" charset="0"/>
            </a:endParaRPr>
          </a:p>
          <a:p>
            <a:pPr marL="0" lvl="0" indent="0">
              <a:buNone/>
            </a:pPr>
            <a:r>
              <a:rPr lang="en-CA" sz="2000" dirty="0">
                <a:solidFill>
                  <a:prstClr val="black"/>
                </a:solidFill>
                <a:latin typeface="Arial" panose="020B0604020202020204" pitchFamily="34" charset="0"/>
                <a:cs typeface="Arial" panose="020B0604020202020204" pitchFamily="34" charset="0"/>
              </a:rPr>
              <a:t>1.2 Senior Management  </a:t>
            </a:r>
            <a:r>
              <a:rPr lang="en-CA" sz="2000" dirty="0" smtClean="0">
                <a:solidFill>
                  <a:prstClr val="black"/>
                </a:solidFill>
                <a:latin typeface="Arial" panose="020B0604020202020204" pitchFamily="34" charset="0"/>
                <a:cs typeface="Arial" panose="020B0604020202020204" pitchFamily="34" charset="0"/>
              </a:rPr>
              <a:t>     </a:t>
            </a:r>
            <a:r>
              <a:rPr lang="en-CA" sz="2000" dirty="0">
                <a:solidFill>
                  <a:prstClr val="black"/>
                </a:solidFill>
                <a:latin typeface="Arial" panose="020B0604020202020204" pitchFamily="34" charset="0"/>
                <a:cs typeface="Arial" panose="020B0604020202020204" pitchFamily="34" charset="0"/>
              </a:rPr>
              <a:t>Involvement</a:t>
            </a:r>
          </a:p>
          <a:p>
            <a:pPr marL="0" lvl="0" indent="0">
              <a:buNone/>
            </a:pPr>
            <a:r>
              <a:rPr lang="en-CA" sz="2000" dirty="0">
                <a:solidFill>
                  <a:prstClr val="black"/>
                </a:solidFill>
                <a:latin typeface="Arial" panose="020B0604020202020204" pitchFamily="34" charset="0"/>
                <a:cs typeface="Arial" panose="020B0604020202020204" pitchFamily="34" charset="0"/>
              </a:rPr>
              <a:t>1.3 Health &amp; Safety Policy</a:t>
            </a:r>
          </a:p>
          <a:p>
            <a:pPr marL="0" lvl="0" indent="0">
              <a:buNone/>
            </a:pPr>
            <a:r>
              <a:rPr lang="en-CA" sz="2000" dirty="0">
                <a:solidFill>
                  <a:prstClr val="black"/>
                </a:solidFill>
                <a:latin typeface="Arial" panose="020B0604020202020204" pitchFamily="34" charset="0"/>
                <a:cs typeface="Arial" panose="020B0604020202020204" pitchFamily="34" charset="0"/>
              </a:rPr>
              <a:t>1.4 Worker Rights</a:t>
            </a:r>
          </a:p>
          <a:p>
            <a:pPr marL="0" lvl="0" indent="0">
              <a:buNone/>
            </a:pPr>
            <a:r>
              <a:rPr lang="en-CA" sz="2000" dirty="0">
                <a:solidFill>
                  <a:prstClr val="black"/>
                </a:solidFill>
                <a:latin typeface="Arial" panose="020B0604020202020204" pitchFamily="34" charset="0"/>
                <a:cs typeface="Arial" panose="020B0604020202020204" pitchFamily="34" charset="0"/>
              </a:rPr>
              <a:t>1.5 Responsibilities</a:t>
            </a:r>
          </a:p>
          <a:p>
            <a:pPr marL="0" lvl="0" indent="0">
              <a:buNone/>
            </a:pPr>
            <a:r>
              <a:rPr lang="en-CA" sz="2000" dirty="0">
                <a:solidFill>
                  <a:prstClr val="black"/>
                </a:solidFill>
                <a:latin typeface="Arial" panose="020B0604020202020204" pitchFamily="34" charset="0"/>
                <a:cs typeface="Arial" panose="020B0604020202020204" pitchFamily="34" charset="0"/>
              </a:rPr>
              <a:t>1.6 Accountability</a:t>
            </a:r>
          </a:p>
          <a:p>
            <a:pPr marL="0" lvl="0" indent="0">
              <a:buNone/>
            </a:pPr>
            <a:r>
              <a:rPr lang="en-CA" sz="2000" dirty="0">
                <a:solidFill>
                  <a:prstClr val="black"/>
                </a:solidFill>
                <a:latin typeface="Arial" panose="020B0604020202020204" pitchFamily="34" charset="0"/>
                <a:cs typeface="Arial" panose="020B0604020202020204" pitchFamily="34" charset="0"/>
              </a:rPr>
              <a:t>1.7 Safety Rules</a:t>
            </a:r>
          </a:p>
          <a:p>
            <a:pPr marL="0" lvl="0" indent="0">
              <a:buNone/>
            </a:pPr>
            <a:r>
              <a:rPr lang="en-CA" sz="2000" dirty="0">
                <a:solidFill>
                  <a:prstClr val="black"/>
                </a:solidFill>
                <a:latin typeface="Arial" panose="020B0604020202020204" pitchFamily="34" charset="0"/>
                <a:cs typeface="Arial" panose="020B0604020202020204" pitchFamily="34" charset="0"/>
              </a:rPr>
              <a:t>1.8 Measurement</a:t>
            </a:r>
          </a:p>
          <a:p>
            <a:pPr marL="0" lvl="0" indent="0">
              <a:buNone/>
            </a:pPr>
            <a:r>
              <a:rPr lang="en-CA" sz="2000" b="1" dirty="0" smtClean="0">
                <a:solidFill>
                  <a:prstClr val="black"/>
                </a:solidFill>
                <a:latin typeface="Arial" panose="020B0604020202020204" pitchFamily="34" charset="0"/>
                <a:cs typeface="Arial" panose="020B0604020202020204" pitchFamily="34" charset="0"/>
              </a:rPr>
              <a:t>2 Hazard Identification and Control</a:t>
            </a:r>
          </a:p>
          <a:p>
            <a:pPr marL="0" indent="0">
              <a:buNone/>
            </a:pPr>
            <a:r>
              <a:rPr lang="en-CA" sz="2000" dirty="0" smtClean="0">
                <a:solidFill>
                  <a:prstClr val="black"/>
                </a:solidFill>
                <a:latin typeface="Arial" panose="020B0604020202020204" pitchFamily="34" charset="0"/>
                <a:cs typeface="Arial" panose="020B0604020202020204" pitchFamily="34" charset="0"/>
              </a:rPr>
              <a:t>2.1 Risk </a:t>
            </a:r>
            <a:r>
              <a:rPr lang="en-CA" sz="2000" dirty="0">
                <a:solidFill>
                  <a:prstClr val="black"/>
                </a:solidFill>
                <a:latin typeface="Arial" panose="020B0604020202020204" pitchFamily="34" charset="0"/>
                <a:cs typeface="Arial" panose="020B0604020202020204" pitchFamily="34" charset="0"/>
              </a:rPr>
              <a:t>Assessment</a:t>
            </a:r>
          </a:p>
          <a:p>
            <a:pPr marL="0" lvl="0" indent="0">
              <a:buNone/>
            </a:pPr>
            <a:r>
              <a:rPr lang="en-CA" sz="2000" dirty="0" smtClean="0">
                <a:solidFill>
                  <a:prstClr val="black"/>
                </a:solidFill>
                <a:latin typeface="Arial" panose="020B0604020202020204" pitchFamily="34" charset="0"/>
                <a:cs typeface="Arial" panose="020B0604020202020204" pitchFamily="34" charset="0"/>
              </a:rPr>
              <a:t>2.2 Safe Work </a:t>
            </a:r>
            <a:r>
              <a:rPr lang="en-CA" sz="2000" dirty="0">
                <a:solidFill>
                  <a:prstClr val="black"/>
                </a:solidFill>
                <a:latin typeface="Arial" panose="020B0604020202020204" pitchFamily="34" charset="0"/>
                <a:cs typeface="Arial" panose="020B0604020202020204" pitchFamily="34" charset="0"/>
              </a:rPr>
              <a:t>Practices/Procedures </a:t>
            </a:r>
          </a:p>
          <a:p>
            <a:pPr marL="0" lvl="0" indent="0">
              <a:buNone/>
            </a:pPr>
            <a:r>
              <a:rPr lang="en-CA" sz="2000" dirty="0">
                <a:solidFill>
                  <a:prstClr val="black"/>
                </a:solidFill>
                <a:latin typeface="Arial" panose="020B0604020202020204" pitchFamily="34" charset="0"/>
                <a:cs typeface="Arial" panose="020B0604020202020204" pitchFamily="34" charset="0"/>
              </a:rPr>
              <a:t>2.3 Personal Protective Equipment (PPE)</a:t>
            </a:r>
          </a:p>
          <a:p>
            <a:endParaRPr lang="en-CA" dirty="0"/>
          </a:p>
        </p:txBody>
      </p:sp>
      <p:sp>
        <p:nvSpPr>
          <p:cNvPr id="5" name="Rectangle 4"/>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43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i="1" dirty="0" smtClean="0">
                <a:latin typeface="Arial" panose="020B0604020202020204" pitchFamily="34" charset="0"/>
                <a:cs typeface="Arial" panose="020B0604020202020204" pitchFamily="34" charset="0"/>
              </a:rPr>
              <a:t>Analyze the Evidence </a:t>
            </a:r>
            <a:r>
              <a:rPr lang="en-CA" b="1" dirty="0">
                <a:latin typeface="Arial" panose="020B0604020202020204" pitchFamily="34" charset="0"/>
                <a:cs typeface="Arial" panose="020B0604020202020204" pitchFamily="34" charset="0"/>
              </a:rPr>
              <a:t>for the </a:t>
            </a:r>
            <a:r>
              <a:rPr lang="en-CA" b="1" dirty="0" smtClean="0">
                <a:latin typeface="Arial" panose="020B0604020202020204" pitchFamily="34" charset="0"/>
                <a:cs typeface="Arial" panose="020B0604020202020204" pitchFamily="34" charset="0"/>
              </a:rPr>
              <a:t>Incident Scenario</a:t>
            </a:r>
            <a:endParaRPr lang="en-CA" dirty="0"/>
          </a:p>
        </p:txBody>
      </p:sp>
      <p:sp>
        <p:nvSpPr>
          <p:cNvPr id="3" name="Subtitle 2"/>
          <p:cNvSpPr>
            <a:spLocks noGrp="1"/>
          </p:cNvSpPr>
          <p:nvPr>
            <p:ph type="subTitle" idx="1"/>
          </p:nvPr>
        </p:nvSpPr>
        <p:spPr/>
        <p:txBody>
          <a:bodyPr>
            <a:noAutofit/>
          </a:bodyPr>
          <a:lstStyle/>
          <a:p>
            <a:r>
              <a:rPr lang="en-CA" b="1" dirty="0">
                <a:solidFill>
                  <a:schemeClr val="tx1"/>
                </a:solidFill>
                <a:latin typeface="Arial" panose="020B0604020202020204" pitchFamily="34" charset="0"/>
                <a:cs typeface="Arial" panose="020B0604020202020204" pitchFamily="34" charset="0"/>
              </a:rPr>
              <a:t>In 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27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Analyze the Evidence </a:t>
            </a:r>
            <a:r>
              <a:rPr lang="en-CA" b="1" dirty="0" smtClean="0">
                <a:solidFill>
                  <a:schemeClr val="tx1"/>
                </a:solidFill>
                <a:latin typeface="Arial" panose="020B0604020202020204" pitchFamily="34" charset="0"/>
                <a:cs typeface="Arial" panose="020B0604020202020204" pitchFamily="34" charset="0"/>
              </a:rPr>
              <a:t>questions</a:t>
            </a:r>
            <a:endParaRPr lang="en-CA" b="1" dirty="0">
              <a:solidFill>
                <a:schemeClr val="tx1"/>
              </a:solidFill>
              <a:latin typeface="Arial" panose="020B0604020202020204" pitchFamily="34" charset="0"/>
              <a:cs typeface="Arial" panose="020B0604020202020204" pitchFamily="34" charset="0"/>
            </a:endParaRPr>
          </a:p>
          <a:p>
            <a:r>
              <a:rPr lang="en-CA" b="1" dirty="0" smtClean="0">
                <a:solidFill>
                  <a:schemeClr val="tx1"/>
                </a:solidFill>
                <a:latin typeface="Arial" panose="020B0604020202020204" pitchFamily="34" charset="0"/>
                <a:cs typeface="Arial" panose="020B0604020202020204" pitchFamily="34" charset="0"/>
              </a:rPr>
              <a:t>  </a:t>
            </a:r>
            <a:endParaRPr lang="en-CA" b="1" dirty="0">
              <a:solidFill>
                <a:schemeClr val="tx1"/>
              </a:solidFill>
              <a:latin typeface="Arial" panose="020B0604020202020204" pitchFamily="34" charset="0"/>
              <a:cs typeface="Arial" panose="020B0604020202020204" pitchFamily="34" charset="0"/>
            </a:endParaRPr>
          </a:p>
        </p:txBody>
      </p:sp>
      <p:pic>
        <p:nvPicPr>
          <p:cNvPr id="4097"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63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a:ln>
            <a:solidFill>
              <a:schemeClr val="tx1"/>
            </a:solidFill>
          </a:ln>
        </p:spPr>
        <p:txBody>
          <a:bodyPr>
            <a:normAutofit fontScale="90000"/>
          </a:bodyPr>
          <a:lstStyle/>
          <a:p>
            <a:r>
              <a:rPr lang="en-US" b="1" dirty="0" smtClean="0">
                <a:solidFill>
                  <a:srgbClr val="038543"/>
                </a:solidFill>
                <a:latin typeface="Arial" panose="020B0604020202020204" pitchFamily="34" charset="0"/>
                <a:cs typeface="Arial" panose="020B0604020202020204" pitchFamily="34" charset="0"/>
              </a:rPr>
              <a:t>R</a:t>
            </a:r>
            <a:r>
              <a:rPr lang="en-CA" b="1" dirty="0" smtClean="0">
                <a:latin typeface="Arial" panose="020B0604020202020204" pitchFamily="34" charset="0"/>
                <a:cs typeface="Arial" panose="020B0604020202020204" pitchFamily="34" charset="0"/>
              </a:rPr>
              <a:t>eporting,  Recommendations and Follow-up</a:t>
            </a:r>
            <a:endParaRPr lang="en-CA" dirty="0"/>
          </a:p>
        </p:txBody>
      </p:sp>
      <p:pic>
        <p:nvPicPr>
          <p:cNvPr id="10242" name="Picture 2" descr="https://encrypted-tbn1.gstatic.com/images?q=tbn:ANd9GcQewQ2_O66aWtq0sXsYWGrUTTmhwpn6_kqzmaFpmzbGjbrz_d6m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42734"/>
            <a:ext cx="4968552" cy="333654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6093296"/>
            <a:ext cx="237566" cy="369332"/>
          </a:xfrm>
          <a:prstGeom prst="rect">
            <a:avLst/>
          </a:prstGeom>
        </p:spPr>
        <p:txBody>
          <a:bodyPr wrap="none">
            <a:spAutoFit/>
          </a:bodyPr>
          <a:lstStyle/>
          <a:p>
            <a:r>
              <a:rPr lang="en-CA" dirty="0" smtClean="0"/>
              <a:t> </a:t>
            </a:r>
            <a:endParaRPr lang="en-CA" dirty="0"/>
          </a:p>
        </p:txBody>
      </p:sp>
      <p:sp>
        <p:nvSpPr>
          <p:cNvPr id="3" name="Rectangle 2"/>
          <p:cNvSpPr/>
          <p:nvPr/>
        </p:nvSpPr>
        <p:spPr>
          <a:xfrm>
            <a:off x="7668344" y="5908630"/>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16</a:t>
            </a:r>
            <a:endParaRPr lang="en-CA" dirty="0">
              <a:latin typeface="Arial" panose="020B0604020202020204" pitchFamily="34" charset="0"/>
              <a:cs typeface="Arial" panose="020B0604020202020204" pitchFamily="34" charset="0"/>
            </a:endParaRPr>
          </a:p>
        </p:txBody>
      </p:sp>
      <p:sp>
        <p:nvSpPr>
          <p:cNvPr id="6" name="Rectangle 5"/>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5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a:solidFill>
                  <a:srgbClr val="038543"/>
                </a:solidFill>
                <a:latin typeface="Arial" panose="020B0604020202020204" pitchFamily="34" charset="0"/>
                <a:cs typeface="Arial" panose="020B0604020202020204" pitchFamily="34" charset="0"/>
              </a:rPr>
              <a:t>R</a:t>
            </a:r>
            <a:r>
              <a:rPr lang="en-US" sz="3600" b="1" dirty="0">
                <a:solidFill>
                  <a:prstClr val="black"/>
                </a:solidFill>
                <a:latin typeface="Arial" panose="020B0604020202020204" pitchFamily="34" charset="0"/>
                <a:cs typeface="Arial" panose="020B0604020202020204" pitchFamily="34" charset="0"/>
              </a:rPr>
              <a:t>eporting and Recommendation</a:t>
            </a:r>
            <a:endParaRPr lang="en-CA" sz="3600" dirty="0"/>
          </a:p>
        </p:txBody>
      </p:sp>
      <p:sp>
        <p:nvSpPr>
          <p:cNvPr id="5" name="Content Placeholder 4"/>
          <p:cNvSpPr>
            <a:spLocks noGrp="1"/>
          </p:cNvSpPr>
          <p:nvPr>
            <p:ph idx="1"/>
          </p:nvPr>
        </p:nvSpPr>
        <p:spPr/>
        <p:txBody>
          <a:bodyPr/>
          <a:lstStyle/>
          <a:p>
            <a:pPr marL="0" indent="0">
              <a:buNone/>
            </a:pPr>
            <a:r>
              <a:rPr lang="en-CA" sz="2800" dirty="0">
                <a:latin typeface="Arial" panose="020B0604020202020204" pitchFamily="34" charset="0"/>
                <a:cs typeface="Arial" panose="020B0604020202020204" pitchFamily="34" charset="0"/>
              </a:rPr>
              <a:t>The intent of the report is </a:t>
            </a:r>
            <a:r>
              <a:rPr lang="en-CA" sz="2800" dirty="0" smtClean="0">
                <a:latin typeface="Arial" panose="020B0604020202020204" pitchFamily="34" charset="0"/>
                <a:cs typeface="Arial" panose="020B0604020202020204" pitchFamily="34" charset="0"/>
              </a:rPr>
              <a:t>to:</a:t>
            </a:r>
          </a:p>
          <a:p>
            <a:r>
              <a:rPr lang="en-CA" sz="2800" dirty="0" smtClean="0">
                <a:latin typeface="Arial" panose="020B0604020202020204" pitchFamily="34" charset="0"/>
                <a:cs typeface="Arial" panose="020B0604020202020204" pitchFamily="34" charset="0"/>
              </a:rPr>
              <a:t>Detail specific recommendations </a:t>
            </a:r>
          </a:p>
          <a:p>
            <a:r>
              <a:rPr lang="en-CA" sz="2800" dirty="0" smtClean="0">
                <a:latin typeface="Arial" panose="020B0604020202020204" pitchFamily="34" charset="0"/>
                <a:cs typeface="Arial" panose="020B0604020202020204" pitchFamily="34" charset="0"/>
              </a:rPr>
              <a:t>Effect change</a:t>
            </a:r>
          </a:p>
          <a:p>
            <a:r>
              <a:rPr lang="en-CA" sz="2800" dirty="0" smtClean="0">
                <a:latin typeface="Arial" panose="020B0604020202020204" pitchFamily="34" charset="0"/>
                <a:cs typeface="Arial" panose="020B0604020202020204" pitchFamily="34" charset="0"/>
              </a:rPr>
              <a:t>Improve the health and safety at the workplace</a:t>
            </a:r>
          </a:p>
          <a:p>
            <a:endParaRPr lang="en-CA" dirty="0" smtClean="0"/>
          </a:p>
          <a:p>
            <a:endParaRPr lang="en-CA" dirty="0"/>
          </a:p>
        </p:txBody>
      </p:sp>
      <p:pic>
        <p:nvPicPr>
          <p:cNvPr id="3075" name="Picture 3" descr="C:\Users\bev.ward\AppData\Local\Microsoft\Windows\Temporary Internet Files\Content.IE5\1UG163AW\MC9000552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933056"/>
            <a:ext cx="1891335" cy="185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582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itchFamily="34" charset="0"/>
                <a:cs typeface="Arial" pitchFamily="34" charset="0"/>
              </a:rPr>
              <a:t>Hazard Control Methods</a:t>
            </a:r>
            <a:endParaRPr lang="en-CA" b="1"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369254"/>
              </p:ext>
            </p:extLst>
          </p:nvPr>
        </p:nvGraphicFramePr>
        <p:xfrm>
          <a:off x="457200" y="1600200"/>
          <a:ext cx="8229533" cy="3040380"/>
        </p:xfrm>
        <a:graphic>
          <a:graphicData uri="http://schemas.openxmlformats.org/drawingml/2006/table">
            <a:tbl>
              <a:tblPr>
                <a:tableStyleId>{5940675A-B579-460E-94D1-54222C63F5DA}</a:tableStyleId>
              </a:tblPr>
              <a:tblGrid>
                <a:gridCol w="2543378"/>
                <a:gridCol w="2641199"/>
                <a:gridCol w="3044956"/>
              </a:tblGrid>
              <a:tr h="288032">
                <a:tc>
                  <a:txBody>
                    <a:bodyPr/>
                    <a:lstStyle/>
                    <a:p>
                      <a:pPr algn="ctr">
                        <a:lnSpc>
                          <a:spcPts val="1500"/>
                        </a:lnSpc>
                        <a:spcAft>
                          <a:spcPts val="0"/>
                        </a:spcAft>
                      </a:pPr>
                      <a:endParaRPr lang="en-CA" sz="1800" b="1" dirty="0" smtClean="0">
                        <a:effectLst/>
                        <a:latin typeface="Arial" pitchFamily="34" charset="0"/>
                        <a:cs typeface="Arial" pitchFamily="34" charset="0"/>
                      </a:endParaRPr>
                    </a:p>
                    <a:p>
                      <a:pPr algn="ctr">
                        <a:lnSpc>
                          <a:spcPts val="1500"/>
                        </a:lnSpc>
                        <a:spcAft>
                          <a:spcPts val="0"/>
                        </a:spcAft>
                      </a:pPr>
                      <a:r>
                        <a:rPr lang="en-CA" sz="1800" b="1" dirty="0" smtClean="0">
                          <a:effectLst/>
                          <a:latin typeface="Arial" pitchFamily="34" charset="0"/>
                          <a:cs typeface="Arial" pitchFamily="34" charset="0"/>
                        </a:rPr>
                        <a:t>At </a:t>
                      </a:r>
                      <a:r>
                        <a:rPr lang="en-CA" sz="1800" b="1" dirty="0">
                          <a:effectLst/>
                          <a:latin typeface="Arial" pitchFamily="34" charset="0"/>
                          <a:cs typeface="Arial" pitchFamily="34" charset="0"/>
                        </a:rPr>
                        <a:t>the </a:t>
                      </a:r>
                      <a:r>
                        <a:rPr lang="en-CA" sz="1800" b="1" dirty="0" smtClean="0">
                          <a:effectLst/>
                          <a:latin typeface="Arial" pitchFamily="34" charset="0"/>
                          <a:cs typeface="Arial" pitchFamily="34" charset="0"/>
                        </a:rPr>
                        <a:t>source</a:t>
                      </a:r>
                    </a:p>
                    <a:p>
                      <a:pPr algn="ctr">
                        <a:lnSpc>
                          <a:spcPts val="1500"/>
                        </a:lnSpc>
                        <a:spcAft>
                          <a:spcPts val="0"/>
                        </a:spcAft>
                      </a:pPr>
                      <a:endParaRPr lang="en-CA" sz="1800" b="1" dirty="0">
                        <a:effectLst/>
                        <a:latin typeface="Arial" pitchFamily="34" charset="0"/>
                        <a:ea typeface="Calibri"/>
                        <a:cs typeface="Arial" pitchFamily="34" charset="0"/>
                      </a:endParaRPr>
                    </a:p>
                  </a:txBody>
                  <a:tcPr marL="93165" marR="93165" marT="0" marB="0"/>
                </a:tc>
                <a:tc>
                  <a:txBody>
                    <a:bodyPr/>
                    <a:lstStyle/>
                    <a:p>
                      <a:pPr algn="ctr">
                        <a:lnSpc>
                          <a:spcPts val="1500"/>
                        </a:lnSpc>
                        <a:spcAft>
                          <a:spcPts val="0"/>
                        </a:spcAft>
                      </a:pPr>
                      <a:endParaRPr lang="en-CA" sz="1800" b="1" dirty="0" smtClean="0">
                        <a:effectLst/>
                        <a:latin typeface="Arial" pitchFamily="34" charset="0"/>
                        <a:cs typeface="Arial" pitchFamily="34" charset="0"/>
                      </a:endParaRPr>
                    </a:p>
                    <a:p>
                      <a:pPr algn="ctr">
                        <a:lnSpc>
                          <a:spcPts val="1500"/>
                        </a:lnSpc>
                        <a:spcAft>
                          <a:spcPts val="0"/>
                        </a:spcAft>
                      </a:pPr>
                      <a:r>
                        <a:rPr lang="en-CA" sz="1800" b="1" dirty="0" smtClean="0">
                          <a:effectLst/>
                          <a:latin typeface="Arial" pitchFamily="34" charset="0"/>
                          <a:cs typeface="Arial" pitchFamily="34" charset="0"/>
                        </a:rPr>
                        <a:t>Along </a:t>
                      </a:r>
                      <a:r>
                        <a:rPr lang="en-CA" sz="1800" b="1" dirty="0">
                          <a:effectLst/>
                          <a:latin typeface="Arial" pitchFamily="34" charset="0"/>
                          <a:cs typeface="Arial" pitchFamily="34" charset="0"/>
                        </a:rPr>
                        <a:t>the path</a:t>
                      </a:r>
                      <a:endParaRPr lang="en-CA" sz="1800" b="1" dirty="0">
                        <a:effectLst/>
                        <a:latin typeface="Arial" pitchFamily="34" charset="0"/>
                        <a:ea typeface="Calibri"/>
                        <a:cs typeface="Arial" pitchFamily="34" charset="0"/>
                      </a:endParaRPr>
                    </a:p>
                  </a:txBody>
                  <a:tcPr marL="93165" marR="93165" marT="0" marB="0"/>
                </a:tc>
                <a:tc>
                  <a:txBody>
                    <a:bodyPr/>
                    <a:lstStyle/>
                    <a:p>
                      <a:pPr algn="ctr">
                        <a:lnSpc>
                          <a:spcPts val="1500"/>
                        </a:lnSpc>
                        <a:spcAft>
                          <a:spcPts val="0"/>
                        </a:spcAft>
                      </a:pPr>
                      <a:endParaRPr lang="en-CA" sz="1800" b="1" dirty="0" smtClean="0">
                        <a:effectLst/>
                        <a:latin typeface="Arial" pitchFamily="34" charset="0"/>
                        <a:cs typeface="Arial" pitchFamily="34" charset="0"/>
                      </a:endParaRPr>
                    </a:p>
                    <a:p>
                      <a:pPr algn="ctr">
                        <a:lnSpc>
                          <a:spcPts val="1500"/>
                        </a:lnSpc>
                        <a:spcAft>
                          <a:spcPts val="0"/>
                        </a:spcAft>
                      </a:pPr>
                      <a:r>
                        <a:rPr lang="en-CA" sz="1800" b="1" dirty="0" smtClean="0">
                          <a:effectLst/>
                          <a:latin typeface="Arial" pitchFamily="34" charset="0"/>
                          <a:cs typeface="Arial" pitchFamily="34" charset="0"/>
                        </a:rPr>
                        <a:t>At </a:t>
                      </a:r>
                      <a:r>
                        <a:rPr lang="en-CA" sz="1800" b="1" dirty="0">
                          <a:effectLst/>
                          <a:latin typeface="Arial" pitchFamily="34" charset="0"/>
                          <a:cs typeface="Arial" pitchFamily="34" charset="0"/>
                        </a:rPr>
                        <a:t>the worker</a:t>
                      </a:r>
                      <a:endParaRPr lang="en-CA" sz="1800" b="1" dirty="0">
                        <a:effectLst/>
                        <a:latin typeface="Arial" pitchFamily="34" charset="0"/>
                        <a:ea typeface="Calibri"/>
                        <a:cs typeface="Arial" pitchFamily="34" charset="0"/>
                      </a:endParaRPr>
                    </a:p>
                  </a:txBody>
                  <a:tcPr marL="93165" marR="93165" marT="0" marB="0"/>
                </a:tc>
              </a:tr>
              <a:tr h="1728192">
                <a:tc>
                  <a:txBody>
                    <a:bodyPr/>
                    <a:lstStyle/>
                    <a:p>
                      <a:pPr>
                        <a:lnSpc>
                          <a:spcPct val="150000"/>
                        </a:lnSpc>
                        <a:spcAft>
                          <a:spcPts val="0"/>
                        </a:spcAft>
                      </a:pPr>
                      <a:r>
                        <a:rPr lang="en-CA" sz="1800" dirty="0" smtClean="0">
                          <a:effectLst/>
                          <a:latin typeface="Arial" pitchFamily="34" charset="0"/>
                          <a:cs typeface="Arial" pitchFamily="34" charset="0"/>
                        </a:rPr>
                        <a:t>Elimination</a:t>
                      </a:r>
                      <a:endParaRPr lang="en-CA" sz="1800" dirty="0">
                        <a:effectLst/>
                        <a:latin typeface="Arial" pitchFamily="34" charset="0"/>
                        <a:cs typeface="Arial" pitchFamily="34" charset="0"/>
                      </a:endParaRPr>
                    </a:p>
                    <a:p>
                      <a:pPr>
                        <a:lnSpc>
                          <a:spcPct val="150000"/>
                        </a:lnSpc>
                        <a:spcAft>
                          <a:spcPts val="0"/>
                        </a:spcAft>
                      </a:pPr>
                      <a:r>
                        <a:rPr lang="en-CA" sz="1800" dirty="0" smtClean="0">
                          <a:effectLst/>
                          <a:latin typeface="Arial" pitchFamily="34" charset="0"/>
                          <a:cs typeface="Arial" pitchFamily="34" charset="0"/>
                        </a:rPr>
                        <a:t>Substitution</a:t>
                      </a:r>
                      <a:endParaRPr lang="en-CA" sz="1800" dirty="0">
                        <a:effectLst/>
                        <a:latin typeface="Arial" pitchFamily="34" charset="0"/>
                        <a:cs typeface="Arial" pitchFamily="34" charset="0"/>
                      </a:endParaRPr>
                    </a:p>
                    <a:p>
                      <a:pPr>
                        <a:lnSpc>
                          <a:spcPct val="150000"/>
                        </a:lnSpc>
                        <a:spcAft>
                          <a:spcPts val="0"/>
                        </a:spcAft>
                      </a:pPr>
                      <a:r>
                        <a:rPr lang="en-CA" sz="1800" dirty="0" smtClean="0">
                          <a:effectLst/>
                          <a:latin typeface="Arial" pitchFamily="34" charset="0"/>
                          <a:cs typeface="Arial" pitchFamily="34" charset="0"/>
                        </a:rPr>
                        <a:t>Redesign</a:t>
                      </a:r>
                      <a:endParaRPr lang="en-CA" sz="1800" dirty="0">
                        <a:effectLst/>
                        <a:latin typeface="Arial" pitchFamily="34" charset="0"/>
                        <a:cs typeface="Arial" pitchFamily="34" charset="0"/>
                      </a:endParaRPr>
                    </a:p>
                    <a:p>
                      <a:pPr>
                        <a:lnSpc>
                          <a:spcPct val="150000"/>
                        </a:lnSpc>
                        <a:spcAft>
                          <a:spcPts val="0"/>
                        </a:spcAft>
                      </a:pPr>
                      <a:r>
                        <a:rPr lang="en-CA" sz="1800" dirty="0" smtClean="0">
                          <a:effectLst/>
                          <a:latin typeface="Arial" pitchFamily="34" charset="0"/>
                          <a:cs typeface="Arial" pitchFamily="34" charset="0"/>
                        </a:rPr>
                        <a:t>Isolation</a:t>
                      </a:r>
                      <a:endParaRPr lang="en-CA" sz="1800" dirty="0">
                        <a:effectLst/>
                        <a:latin typeface="Arial" pitchFamily="34" charset="0"/>
                        <a:cs typeface="Arial" pitchFamily="34" charset="0"/>
                      </a:endParaRPr>
                    </a:p>
                    <a:p>
                      <a:pPr>
                        <a:lnSpc>
                          <a:spcPct val="150000"/>
                        </a:lnSpc>
                        <a:spcAft>
                          <a:spcPts val="0"/>
                        </a:spcAft>
                      </a:pPr>
                      <a:r>
                        <a:rPr lang="en-CA" sz="1800" dirty="0" smtClean="0">
                          <a:effectLst/>
                          <a:latin typeface="Arial" pitchFamily="34" charset="0"/>
                          <a:cs typeface="Arial" pitchFamily="34" charset="0"/>
                        </a:rPr>
                        <a:t>Automation</a:t>
                      </a:r>
                      <a:endParaRPr lang="en-CA" sz="1800" dirty="0">
                        <a:effectLst/>
                        <a:latin typeface="Arial" pitchFamily="34" charset="0"/>
                        <a:ea typeface="Calibri"/>
                        <a:cs typeface="Arial" pitchFamily="34" charset="0"/>
                      </a:endParaRPr>
                    </a:p>
                  </a:txBody>
                  <a:tcPr marL="93165" marR="93165" marT="0" marB="0"/>
                </a:tc>
                <a:tc>
                  <a:txBody>
                    <a:bodyPr/>
                    <a:lstStyle/>
                    <a:p>
                      <a:pPr marL="0" algn="l" defTabSz="914400" rtl="0" eaLnBrk="1" latinLnBrk="0" hangingPunct="1">
                        <a:lnSpc>
                          <a:spcPct val="150000"/>
                        </a:lnSpc>
                        <a:spcAft>
                          <a:spcPts val="0"/>
                        </a:spcAft>
                      </a:pPr>
                      <a:r>
                        <a:rPr lang="en-CA" sz="1800" kern="1200" dirty="0">
                          <a:solidFill>
                            <a:schemeClr val="tx1"/>
                          </a:solidFill>
                          <a:effectLst/>
                          <a:latin typeface="Arial" pitchFamily="34" charset="0"/>
                          <a:ea typeface="+mn-ea"/>
                          <a:cs typeface="Arial" pitchFamily="34" charset="0"/>
                        </a:rPr>
                        <a:t>B</a:t>
                      </a:r>
                      <a:r>
                        <a:rPr lang="en-CA" sz="1800" kern="1200" dirty="0" smtClean="0">
                          <a:solidFill>
                            <a:schemeClr val="tx1"/>
                          </a:solidFill>
                          <a:effectLst/>
                          <a:latin typeface="Arial" pitchFamily="34" charset="0"/>
                          <a:ea typeface="+mn-ea"/>
                          <a:cs typeface="Arial" pitchFamily="34" charset="0"/>
                        </a:rPr>
                        <a:t>arriers</a:t>
                      </a:r>
                      <a:endParaRPr lang="en-CA" sz="1800" kern="1200" dirty="0">
                        <a:solidFill>
                          <a:schemeClr val="tx1"/>
                        </a:solidFill>
                        <a:effectLst/>
                        <a:latin typeface="Arial" pitchFamily="34" charset="0"/>
                        <a:ea typeface="+mn-ea"/>
                        <a:cs typeface="Arial" pitchFamily="34" charset="0"/>
                      </a:endParaRPr>
                    </a:p>
                    <a:p>
                      <a:pPr marL="0" algn="l" defTabSz="914400" rtl="0" eaLnBrk="1" latinLnBrk="0" hangingPunct="1">
                        <a:lnSpc>
                          <a:spcPct val="150000"/>
                        </a:lnSpc>
                        <a:spcAft>
                          <a:spcPts val="0"/>
                        </a:spcAft>
                      </a:pPr>
                      <a:r>
                        <a:rPr lang="en-CA" sz="1800" kern="1200" dirty="0">
                          <a:solidFill>
                            <a:schemeClr val="tx1"/>
                          </a:solidFill>
                          <a:effectLst/>
                          <a:latin typeface="Arial" pitchFamily="34" charset="0"/>
                          <a:ea typeface="+mn-ea"/>
                          <a:cs typeface="Arial" pitchFamily="34" charset="0"/>
                        </a:rPr>
                        <a:t>A</a:t>
                      </a:r>
                      <a:r>
                        <a:rPr lang="en-CA" sz="1800" kern="1200" dirty="0" smtClean="0">
                          <a:solidFill>
                            <a:schemeClr val="tx1"/>
                          </a:solidFill>
                          <a:effectLst/>
                          <a:latin typeface="Arial" pitchFamily="34" charset="0"/>
                          <a:ea typeface="+mn-ea"/>
                          <a:cs typeface="Arial" pitchFamily="34" charset="0"/>
                        </a:rPr>
                        <a:t>bsorption</a:t>
                      </a:r>
                      <a:endParaRPr lang="en-CA" sz="1800" kern="1200" dirty="0">
                        <a:solidFill>
                          <a:schemeClr val="tx1"/>
                        </a:solidFill>
                        <a:effectLst/>
                        <a:latin typeface="Arial" pitchFamily="34" charset="0"/>
                        <a:ea typeface="+mn-ea"/>
                        <a:cs typeface="Arial" pitchFamily="34" charset="0"/>
                      </a:endParaRPr>
                    </a:p>
                    <a:p>
                      <a:pPr marL="0" algn="l" defTabSz="914400" rtl="0" eaLnBrk="1" latinLnBrk="0" hangingPunct="1">
                        <a:lnSpc>
                          <a:spcPct val="150000"/>
                        </a:lnSpc>
                        <a:spcAft>
                          <a:spcPts val="0"/>
                        </a:spcAft>
                      </a:pPr>
                      <a:r>
                        <a:rPr lang="en-CA" sz="1800" kern="1200" dirty="0">
                          <a:solidFill>
                            <a:schemeClr val="tx1"/>
                          </a:solidFill>
                          <a:effectLst/>
                          <a:latin typeface="Arial" pitchFamily="34" charset="0"/>
                          <a:ea typeface="+mn-ea"/>
                          <a:cs typeface="Arial" pitchFamily="34" charset="0"/>
                        </a:rPr>
                        <a:t>D</a:t>
                      </a:r>
                      <a:r>
                        <a:rPr lang="en-CA" sz="1800" kern="1200" dirty="0" smtClean="0">
                          <a:solidFill>
                            <a:schemeClr val="tx1"/>
                          </a:solidFill>
                          <a:effectLst/>
                          <a:latin typeface="Arial" pitchFamily="34" charset="0"/>
                          <a:ea typeface="+mn-ea"/>
                          <a:cs typeface="Arial" pitchFamily="34" charset="0"/>
                        </a:rPr>
                        <a:t>ilution</a:t>
                      </a:r>
                      <a:endParaRPr lang="en-CA" sz="1800" kern="1200" dirty="0">
                        <a:solidFill>
                          <a:schemeClr val="tx1"/>
                        </a:solidFill>
                        <a:effectLst/>
                        <a:latin typeface="Arial" pitchFamily="34" charset="0"/>
                        <a:ea typeface="+mn-ea"/>
                        <a:cs typeface="Arial" pitchFamily="34" charset="0"/>
                      </a:endParaRPr>
                    </a:p>
                  </a:txBody>
                  <a:tcPr marL="93165" marR="93165" marT="0" marB="0"/>
                </a:tc>
                <a:tc>
                  <a:txBody>
                    <a:bodyPr/>
                    <a:lstStyle/>
                    <a:p>
                      <a:pPr marL="0" algn="l" defTabSz="914400" rtl="0" eaLnBrk="1" latinLnBrk="0" hangingPunct="1">
                        <a:lnSpc>
                          <a:spcPct val="150000"/>
                        </a:lnSpc>
                        <a:spcAft>
                          <a:spcPts val="0"/>
                        </a:spcAft>
                      </a:pPr>
                      <a:r>
                        <a:rPr lang="en-CA" sz="1800" kern="1200" dirty="0">
                          <a:solidFill>
                            <a:schemeClr val="tx1"/>
                          </a:solidFill>
                          <a:effectLst/>
                          <a:latin typeface="Arial" pitchFamily="34" charset="0"/>
                          <a:ea typeface="+mn-ea"/>
                          <a:cs typeface="Arial" pitchFamily="34" charset="0"/>
                        </a:rPr>
                        <a:t>T</a:t>
                      </a:r>
                      <a:r>
                        <a:rPr lang="en-CA" sz="1800" kern="1200" dirty="0" smtClean="0">
                          <a:solidFill>
                            <a:schemeClr val="tx1"/>
                          </a:solidFill>
                          <a:effectLst/>
                          <a:latin typeface="Arial" pitchFamily="34" charset="0"/>
                          <a:ea typeface="+mn-ea"/>
                          <a:cs typeface="Arial" pitchFamily="34" charset="0"/>
                        </a:rPr>
                        <a:t>raining</a:t>
                      </a:r>
                      <a:endParaRPr lang="en-CA" sz="1800" kern="1200" dirty="0">
                        <a:solidFill>
                          <a:schemeClr val="tx1"/>
                        </a:solidFill>
                        <a:effectLst/>
                        <a:latin typeface="Arial" pitchFamily="34" charset="0"/>
                        <a:ea typeface="+mn-ea"/>
                        <a:cs typeface="Arial" pitchFamily="34" charset="0"/>
                      </a:endParaRPr>
                    </a:p>
                    <a:p>
                      <a:pPr marL="0" algn="l" defTabSz="914400" rtl="0" eaLnBrk="1" latinLnBrk="0" hangingPunct="1">
                        <a:lnSpc>
                          <a:spcPct val="150000"/>
                        </a:lnSpc>
                        <a:spcAft>
                          <a:spcPts val="0"/>
                        </a:spcAft>
                      </a:pPr>
                      <a:r>
                        <a:rPr lang="en-CA" sz="1800" kern="1200" dirty="0">
                          <a:solidFill>
                            <a:schemeClr val="tx1"/>
                          </a:solidFill>
                          <a:effectLst/>
                          <a:latin typeface="Arial" pitchFamily="34" charset="0"/>
                          <a:ea typeface="+mn-ea"/>
                          <a:cs typeface="Arial" pitchFamily="34" charset="0"/>
                        </a:rPr>
                        <a:t>S</a:t>
                      </a:r>
                      <a:r>
                        <a:rPr lang="en-CA" sz="1800" kern="1200" dirty="0" smtClean="0">
                          <a:solidFill>
                            <a:schemeClr val="tx1"/>
                          </a:solidFill>
                          <a:effectLst/>
                          <a:latin typeface="Arial" pitchFamily="34" charset="0"/>
                          <a:ea typeface="+mn-ea"/>
                          <a:cs typeface="Arial" pitchFamily="34" charset="0"/>
                        </a:rPr>
                        <a:t>upervision</a:t>
                      </a:r>
                      <a:endParaRPr lang="en-CA" sz="1800" kern="1200" dirty="0">
                        <a:solidFill>
                          <a:schemeClr val="tx1"/>
                        </a:solidFill>
                        <a:effectLst/>
                        <a:latin typeface="Arial" pitchFamily="34" charset="0"/>
                        <a:ea typeface="+mn-ea"/>
                        <a:cs typeface="Arial" pitchFamily="34" charset="0"/>
                      </a:endParaRPr>
                    </a:p>
                    <a:p>
                      <a:pPr marL="0" algn="l" defTabSz="914400" rtl="0" eaLnBrk="1" latinLnBrk="0" hangingPunct="1">
                        <a:lnSpc>
                          <a:spcPct val="150000"/>
                        </a:lnSpc>
                        <a:spcAft>
                          <a:spcPts val="0"/>
                        </a:spcAft>
                      </a:pPr>
                      <a:r>
                        <a:rPr lang="en-CA" sz="1800" kern="1200" dirty="0">
                          <a:solidFill>
                            <a:schemeClr val="tx1"/>
                          </a:solidFill>
                          <a:effectLst/>
                          <a:latin typeface="Arial" pitchFamily="34" charset="0"/>
                          <a:ea typeface="+mn-ea"/>
                          <a:cs typeface="Arial" pitchFamily="34" charset="0"/>
                        </a:rPr>
                        <a:t>P</a:t>
                      </a:r>
                      <a:r>
                        <a:rPr lang="en-CA" sz="1800" kern="1200" dirty="0" smtClean="0">
                          <a:solidFill>
                            <a:schemeClr val="tx1"/>
                          </a:solidFill>
                          <a:effectLst/>
                          <a:latin typeface="Arial" pitchFamily="34" charset="0"/>
                          <a:ea typeface="+mn-ea"/>
                          <a:cs typeface="Arial" pitchFamily="34" charset="0"/>
                        </a:rPr>
                        <a:t>olicies </a:t>
                      </a:r>
                      <a:r>
                        <a:rPr lang="en-CA" sz="1800" kern="1200" dirty="0">
                          <a:solidFill>
                            <a:schemeClr val="tx1"/>
                          </a:solidFill>
                          <a:effectLst/>
                          <a:latin typeface="Arial" pitchFamily="34" charset="0"/>
                          <a:ea typeface="+mn-ea"/>
                          <a:cs typeface="Arial" pitchFamily="34" charset="0"/>
                        </a:rPr>
                        <a:t>&amp; procedures</a:t>
                      </a:r>
                    </a:p>
                    <a:p>
                      <a:pPr marL="0" algn="l" defTabSz="914400" rtl="0" eaLnBrk="1" latinLnBrk="0" hangingPunct="1">
                        <a:lnSpc>
                          <a:spcPct val="150000"/>
                        </a:lnSpc>
                        <a:spcAft>
                          <a:spcPts val="0"/>
                        </a:spcAft>
                      </a:pPr>
                      <a:r>
                        <a:rPr lang="en-CA" sz="1800" kern="1200" dirty="0" smtClean="0">
                          <a:solidFill>
                            <a:schemeClr val="tx1"/>
                          </a:solidFill>
                          <a:effectLst/>
                          <a:latin typeface="Arial" pitchFamily="34" charset="0"/>
                          <a:ea typeface="+mn-ea"/>
                          <a:cs typeface="Arial" pitchFamily="34" charset="0"/>
                        </a:rPr>
                        <a:t>Hygiene </a:t>
                      </a:r>
                      <a:r>
                        <a:rPr lang="en-CA" sz="1800" kern="1200" dirty="0">
                          <a:solidFill>
                            <a:schemeClr val="tx1"/>
                          </a:solidFill>
                          <a:effectLst/>
                          <a:latin typeface="Arial" pitchFamily="34" charset="0"/>
                          <a:ea typeface="+mn-ea"/>
                          <a:cs typeface="Arial" pitchFamily="34" charset="0"/>
                        </a:rPr>
                        <a:t>practices</a:t>
                      </a:r>
                    </a:p>
                    <a:p>
                      <a:pPr marL="0" algn="l" defTabSz="914400" rtl="0" eaLnBrk="1" latinLnBrk="0" hangingPunct="1">
                        <a:lnSpc>
                          <a:spcPct val="150000"/>
                        </a:lnSpc>
                        <a:spcAft>
                          <a:spcPts val="0"/>
                        </a:spcAft>
                      </a:pPr>
                      <a:r>
                        <a:rPr lang="en-CA" sz="1800" kern="1200" dirty="0" smtClean="0">
                          <a:solidFill>
                            <a:schemeClr val="tx1"/>
                          </a:solidFill>
                          <a:effectLst/>
                          <a:latin typeface="Arial" pitchFamily="34" charset="0"/>
                          <a:ea typeface="+mn-ea"/>
                          <a:cs typeface="Arial" pitchFamily="34" charset="0"/>
                        </a:rPr>
                        <a:t>Administrative</a:t>
                      </a:r>
                      <a:endParaRPr lang="en-CA" sz="1800" kern="1200" dirty="0">
                        <a:solidFill>
                          <a:schemeClr val="tx1"/>
                        </a:solidFill>
                        <a:effectLst/>
                        <a:latin typeface="Arial" pitchFamily="34" charset="0"/>
                        <a:ea typeface="+mn-ea"/>
                        <a:cs typeface="Arial" pitchFamily="34" charset="0"/>
                      </a:endParaRPr>
                    </a:p>
                    <a:p>
                      <a:pPr marL="0" algn="l" defTabSz="914400" rtl="0" eaLnBrk="1" latinLnBrk="0" hangingPunct="1">
                        <a:lnSpc>
                          <a:spcPct val="150000"/>
                        </a:lnSpc>
                        <a:spcAft>
                          <a:spcPts val="0"/>
                        </a:spcAft>
                      </a:pPr>
                      <a:r>
                        <a:rPr lang="en-CA" sz="1800" kern="1200" dirty="0" smtClean="0">
                          <a:solidFill>
                            <a:schemeClr val="tx1"/>
                          </a:solidFill>
                          <a:effectLst/>
                          <a:latin typeface="Arial" pitchFamily="34" charset="0"/>
                          <a:ea typeface="+mn-ea"/>
                          <a:cs typeface="Arial" pitchFamily="34" charset="0"/>
                        </a:rPr>
                        <a:t>PPE</a:t>
                      </a:r>
                      <a:endParaRPr lang="en-CA" sz="1800" kern="1200" dirty="0">
                        <a:solidFill>
                          <a:schemeClr val="tx1"/>
                        </a:solidFill>
                        <a:effectLst/>
                        <a:latin typeface="Arial" pitchFamily="34" charset="0"/>
                        <a:ea typeface="+mn-ea"/>
                        <a:cs typeface="Arial" pitchFamily="34" charset="0"/>
                      </a:endParaRPr>
                    </a:p>
                  </a:txBody>
                  <a:tcPr marL="93165" marR="93165" marT="0" marB="0"/>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53136"/>
            <a:ext cx="8280920" cy="72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68344" y="5962370"/>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16</a:t>
            </a:r>
            <a:endParaRPr lang="en-CA" dirty="0">
              <a:latin typeface="Arial" panose="020B0604020202020204" pitchFamily="34" charset="0"/>
              <a:cs typeface="Arial" panose="020B0604020202020204" pitchFamily="34" charset="0"/>
            </a:endParaRPr>
          </a:p>
        </p:txBody>
      </p:sp>
      <p:sp>
        <p:nvSpPr>
          <p:cNvPr id="3" name="TextBox 2"/>
          <p:cNvSpPr txBox="1"/>
          <p:nvPr/>
        </p:nvSpPr>
        <p:spPr>
          <a:xfrm>
            <a:off x="457200" y="5810085"/>
            <a:ext cx="3096344" cy="673902"/>
          </a:xfrm>
          <a:prstGeom prst="rect">
            <a:avLst/>
          </a:prstGeom>
          <a:noFill/>
          <a:ln>
            <a:solidFill>
              <a:schemeClr val="tx1"/>
            </a:solidFill>
          </a:ln>
        </p:spPr>
        <p:txBody>
          <a:bodyPr wrap="square" rtlCol="0">
            <a:spAutoFit/>
          </a:bodyPr>
          <a:lstStyle/>
          <a:p>
            <a:pPr algn="ctr">
              <a:lnSpc>
                <a:spcPts val="1500"/>
              </a:lnSpc>
            </a:pPr>
            <a:endParaRPr lang="en-CA" b="1" dirty="0" smtClean="0">
              <a:latin typeface="Arial" pitchFamily="34" charset="0"/>
              <a:cs typeface="Arial" pitchFamily="34" charset="0"/>
            </a:endParaRPr>
          </a:p>
          <a:p>
            <a:pPr algn="ctr">
              <a:lnSpc>
                <a:spcPts val="1500"/>
              </a:lnSpc>
            </a:pPr>
            <a:r>
              <a:rPr lang="en-CA" b="1" dirty="0" smtClean="0">
                <a:latin typeface="Arial" pitchFamily="34" charset="0"/>
                <a:cs typeface="Arial" pitchFamily="34" charset="0"/>
              </a:rPr>
              <a:t>Short </a:t>
            </a:r>
            <a:r>
              <a:rPr lang="en-CA" b="1" dirty="0">
                <a:latin typeface="Arial" pitchFamily="34" charset="0"/>
                <a:cs typeface="Arial" pitchFamily="34" charset="0"/>
              </a:rPr>
              <a:t>term - - Long </a:t>
            </a:r>
            <a:r>
              <a:rPr lang="en-CA" b="1" dirty="0" smtClean="0">
                <a:latin typeface="Arial" pitchFamily="34" charset="0"/>
                <a:cs typeface="Arial" pitchFamily="34" charset="0"/>
              </a:rPr>
              <a:t>term</a:t>
            </a:r>
          </a:p>
          <a:p>
            <a:pPr algn="ctr">
              <a:lnSpc>
                <a:spcPts val="1500"/>
              </a:lnSpc>
            </a:pPr>
            <a:endParaRPr lang="en-CA" b="1" dirty="0">
              <a:latin typeface="Arial" pitchFamily="34" charset="0"/>
              <a:cs typeface="Arial" pitchFamily="34" charset="0"/>
            </a:endParaRPr>
          </a:p>
        </p:txBody>
      </p:sp>
    </p:spTree>
    <p:extLst>
      <p:ext uri="{BB962C8B-B14F-4D97-AF65-F5344CB8AC3E}">
        <p14:creationId xmlns:p14="http://schemas.microsoft.com/office/powerpoint/2010/main" val="29005503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467544" y="404664"/>
          <a:ext cx="8136904" cy="1447269"/>
        </p:xfrm>
        <a:graphic>
          <a:graphicData uri="http://schemas.openxmlformats.org/drawingml/2006/table">
            <a:tbl>
              <a:tblPr firstRow="1" firstCol="1" bandRow="1">
                <a:tableStyleId>{5C22544A-7EE6-4342-B048-85BDC9FD1C3A}</a:tableStyleId>
              </a:tblPr>
              <a:tblGrid>
                <a:gridCol w="1639450"/>
                <a:gridCol w="6497454"/>
              </a:tblGrid>
              <a:tr h="140889">
                <a:tc>
                  <a:txBody>
                    <a:bodyPr/>
                    <a:lstStyle/>
                    <a:p>
                      <a:pPr algn="ctr">
                        <a:lnSpc>
                          <a:spcPct val="115000"/>
                        </a:lnSpc>
                        <a:spcAft>
                          <a:spcPts val="1000"/>
                        </a:spcAft>
                      </a:pPr>
                      <a:r>
                        <a:rPr lang="en-CA" sz="1100" dirty="0">
                          <a:solidFill>
                            <a:schemeClr val="tx1"/>
                          </a:solidFill>
                          <a:effectLst/>
                        </a:rPr>
                        <a:t>Actual Harm Rating</a:t>
                      </a:r>
                      <a:endParaRPr lang="en-C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CA" sz="1100">
                          <a:solidFill>
                            <a:sysClr val="windowText" lastClr="000000"/>
                          </a:solidFill>
                          <a:effectLst/>
                        </a:rPr>
                        <a:t>Description </a:t>
                      </a:r>
                      <a:endParaRPr lang="en-CA"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53">
                <a:tc>
                  <a:txBody>
                    <a:bodyPr/>
                    <a:lstStyle/>
                    <a:p>
                      <a:pPr>
                        <a:lnSpc>
                          <a:spcPct val="115000"/>
                        </a:lnSpc>
                        <a:spcAft>
                          <a:spcPts val="1000"/>
                        </a:spcAft>
                      </a:pPr>
                      <a:r>
                        <a:rPr lang="en-CA" sz="1100" dirty="0">
                          <a:solidFill>
                            <a:sysClr val="windowText" lastClr="000000"/>
                          </a:solidFill>
                          <a:effectLst/>
                        </a:rPr>
                        <a:t>1 Minor</a:t>
                      </a:r>
                      <a:endParaRPr lang="en-C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CA" sz="1100" dirty="0">
                          <a:solidFill>
                            <a:sysClr val="windowText" lastClr="000000"/>
                          </a:solidFill>
                          <a:effectLst/>
                        </a:rPr>
                        <a:t>An incident that has contacted or affected a patient/worker and resulted in no injury or minor injury/haram requiring minimal intervention or first aid.</a:t>
                      </a:r>
                      <a:endParaRPr lang="en-C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889">
                <a:tc>
                  <a:txBody>
                    <a:bodyPr/>
                    <a:lstStyle/>
                    <a:p>
                      <a:pPr>
                        <a:lnSpc>
                          <a:spcPct val="115000"/>
                        </a:lnSpc>
                        <a:spcAft>
                          <a:spcPts val="1000"/>
                        </a:spcAft>
                      </a:pPr>
                      <a:r>
                        <a:rPr lang="en-CA" sz="1100">
                          <a:solidFill>
                            <a:sysClr val="windowText" lastClr="000000"/>
                          </a:solidFill>
                          <a:effectLst/>
                        </a:rPr>
                        <a:t>2 Moderate</a:t>
                      </a:r>
                      <a:endParaRPr lang="en-CA"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CA" sz="1100" dirty="0">
                          <a:solidFill>
                            <a:sysClr val="windowText" lastClr="000000"/>
                          </a:solidFill>
                          <a:effectLst/>
                        </a:rPr>
                        <a:t>Harm/Injury which requires professional or medical treatment beyond first aid.</a:t>
                      </a:r>
                      <a:endParaRPr lang="en-C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53">
                <a:tc>
                  <a:txBody>
                    <a:bodyPr/>
                    <a:lstStyle/>
                    <a:p>
                      <a:pPr>
                        <a:lnSpc>
                          <a:spcPct val="115000"/>
                        </a:lnSpc>
                        <a:spcAft>
                          <a:spcPts val="1000"/>
                        </a:spcAft>
                      </a:pPr>
                      <a:r>
                        <a:rPr lang="en-CA" sz="1100" dirty="0">
                          <a:solidFill>
                            <a:sysClr val="windowText" lastClr="000000"/>
                          </a:solidFill>
                          <a:effectLst/>
                        </a:rPr>
                        <a:t>3 Major</a:t>
                      </a:r>
                      <a:endParaRPr lang="en-C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CA" sz="1100" dirty="0">
                          <a:solidFill>
                            <a:sysClr val="windowText" lastClr="000000"/>
                          </a:solidFill>
                          <a:effectLst/>
                        </a:rPr>
                        <a:t>Harm/injury resulting in physical and/or emotional harm and lessening of bodily function. Temporary loss of function. Long term incapacity/disability.</a:t>
                      </a:r>
                      <a:endParaRPr lang="en-C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53">
                <a:tc>
                  <a:txBody>
                    <a:bodyPr/>
                    <a:lstStyle/>
                    <a:p>
                      <a:pPr>
                        <a:lnSpc>
                          <a:spcPct val="115000"/>
                        </a:lnSpc>
                        <a:spcAft>
                          <a:spcPts val="1000"/>
                        </a:spcAft>
                      </a:pPr>
                      <a:r>
                        <a:rPr lang="en-CA" sz="1100" dirty="0">
                          <a:solidFill>
                            <a:sysClr val="windowText" lastClr="000000"/>
                          </a:solidFill>
                          <a:effectLst/>
                        </a:rPr>
                        <a:t>4 Severe</a:t>
                      </a:r>
                      <a:endParaRPr lang="en-C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en-CA" sz="1100" dirty="0">
                          <a:solidFill>
                            <a:sysClr val="windowText" lastClr="000000"/>
                          </a:solidFill>
                          <a:effectLst/>
                        </a:rPr>
                        <a:t>Death or significant harm resulting in irreversible complications including permanent major loss of function.</a:t>
                      </a:r>
                      <a:endParaRPr lang="en-C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nvPr>
        </p:nvGraphicFramePr>
        <p:xfrm>
          <a:off x="467544" y="2204864"/>
          <a:ext cx="5937250" cy="771144"/>
        </p:xfrm>
        <a:graphic>
          <a:graphicData uri="http://schemas.openxmlformats.org/drawingml/2006/table">
            <a:tbl>
              <a:tblPr firstRow="1" firstCol="1" bandRow="1">
                <a:tableStyleId>{5C22544A-7EE6-4342-B048-85BDC9FD1C3A}</a:tableStyleId>
              </a:tblPr>
              <a:tblGrid>
                <a:gridCol w="968375"/>
                <a:gridCol w="4968875"/>
              </a:tblGrid>
              <a:tr h="0">
                <a:tc>
                  <a:txBody>
                    <a:bodyPr/>
                    <a:lstStyle/>
                    <a:p>
                      <a:pPr marL="0" algn="l" defTabSz="914400" rtl="0" eaLnBrk="1" latinLnBrk="0" hangingPunct="1">
                        <a:lnSpc>
                          <a:spcPct val="115000"/>
                        </a:lnSpc>
                        <a:spcAft>
                          <a:spcPts val="1000"/>
                        </a:spcAft>
                      </a:pPr>
                      <a:r>
                        <a:rPr lang="en-CA" sz="1100" b="1" kern="1200" dirty="0">
                          <a:solidFill>
                            <a:sysClr val="windowText" lastClr="000000"/>
                          </a:solidFill>
                          <a:effectLst/>
                          <a:latin typeface="+mn-lt"/>
                          <a:ea typeface="+mn-ea"/>
                          <a:cs typeface="+mn-cs"/>
                        </a:rPr>
                        <a:t>Frequent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CA" sz="1100" b="1" kern="1200" dirty="0">
                          <a:solidFill>
                            <a:sysClr val="windowText" lastClr="000000"/>
                          </a:solidFill>
                          <a:effectLst/>
                          <a:latin typeface="+mn-lt"/>
                          <a:ea typeface="+mn-ea"/>
                          <a:cs typeface="+mn-cs"/>
                        </a:rPr>
                        <a:t>Possibility of repeated occurrence </a:t>
                      </a:r>
                      <a:r>
                        <a:rPr lang="en-CA" sz="1100" dirty="0">
                          <a:ln w="3175">
                            <a:solidFill>
                              <a:schemeClr val="tx1"/>
                            </a:solidFill>
                          </a:ln>
                          <a:solidFill>
                            <a:schemeClr val="tx1"/>
                          </a:solidFill>
                          <a:effectLst/>
                        </a:rPr>
                        <a:t>(</a:t>
                      </a:r>
                      <a:r>
                        <a:rPr lang="en-CA" sz="1100" b="1" kern="1200" dirty="0">
                          <a:solidFill>
                            <a:sysClr val="windowText" lastClr="000000"/>
                          </a:solidFill>
                          <a:effectLst/>
                          <a:latin typeface="+mn-lt"/>
                          <a:ea typeface="+mn-ea"/>
                          <a:cs typeface="+mn-cs"/>
                        </a:rPr>
                        <a:t>daily, weekly or monthly)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l" defTabSz="914400" rtl="0" eaLnBrk="1" latinLnBrk="0" hangingPunct="1">
                        <a:lnSpc>
                          <a:spcPct val="115000"/>
                        </a:lnSpc>
                        <a:spcAft>
                          <a:spcPts val="1000"/>
                        </a:spcAft>
                      </a:pPr>
                      <a:r>
                        <a:rPr lang="en-CA" sz="1100" b="1" kern="1200" dirty="0">
                          <a:solidFill>
                            <a:sysClr val="windowText" lastClr="000000"/>
                          </a:solidFill>
                          <a:effectLst/>
                          <a:latin typeface="+mn-lt"/>
                          <a:ea typeface="+mn-ea"/>
                          <a:cs typeface="+mn-cs"/>
                        </a:rPr>
                        <a:t>Occasional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CA" sz="1100" kern="1200" dirty="0">
                          <a:solidFill>
                            <a:sysClr val="windowText" lastClr="000000"/>
                          </a:solidFill>
                          <a:effectLst/>
                          <a:latin typeface="+mn-lt"/>
                          <a:ea typeface="+mn-ea"/>
                          <a:cs typeface="+mn-cs"/>
                        </a:rPr>
                        <a:t>Possibility of occurrence (several times in 1 to 2 years)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l" defTabSz="914400" rtl="0" eaLnBrk="1" latinLnBrk="0" hangingPunct="1">
                        <a:lnSpc>
                          <a:spcPct val="115000"/>
                        </a:lnSpc>
                        <a:spcAft>
                          <a:spcPts val="1000"/>
                        </a:spcAft>
                      </a:pPr>
                      <a:r>
                        <a:rPr lang="en-CA" sz="1100" b="1" kern="1200" dirty="0">
                          <a:solidFill>
                            <a:sysClr val="windowText" lastClr="000000"/>
                          </a:solidFill>
                          <a:effectLst/>
                          <a:latin typeface="+mn-lt"/>
                          <a:ea typeface="+mn-ea"/>
                          <a:cs typeface="+mn-cs"/>
                        </a:rPr>
                        <a:t>Uncommon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CA" sz="1100" kern="1200" dirty="0">
                          <a:solidFill>
                            <a:sysClr val="windowText" lastClr="000000"/>
                          </a:solidFill>
                          <a:effectLst/>
                          <a:latin typeface="+mn-lt"/>
                          <a:ea typeface="+mn-ea"/>
                          <a:cs typeface="+mn-cs"/>
                        </a:rPr>
                        <a:t>Possibility of isolated occurrence (2 to 5 years)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l" defTabSz="914400" rtl="0" eaLnBrk="1" latinLnBrk="0" hangingPunct="1">
                        <a:lnSpc>
                          <a:spcPct val="115000"/>
                        </a:lnSpc>
                        <a:spcAft>
                          <a:spcPts val="1000"/>
                        </a:spcAft>
                      </a:pPr>
                      <a:r>
                        <a:rPr lang="en-CA" sz="1100" b="1" kern="1200" dirty="0">
                          <a:solidFill>
                            <a:sysClr val="windowText" lastClr="000000"/>
                          </a:solidFill>
                          <a:effectLst/>
                          <a:latin typeface="+mn-lt"/>
                          <a:ea typeface="+mn-ea"/>
                          <a:cs typeface="+mn-cs"/>
                        </a:rPr>
                        <a:t>Remote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pPr>
                      <a:r>
                        <a:rPr lang="en-CA" sz="1100" kern="1200" dirty="0">
                          <a:solidFill>
                            <a:sysClr val="windowText" lastClr="000000"/>
                          </a:solidFill>
                          <a:effectLst/>
                          <a:latin typeface="+mn-lt"/>
                          <a:ea typeface="+mn-ea"/>
                          <a:cs typeface="+mn-cs"/>
                        </a:rPr>
                        <a:t>Not likely to occur (may happen outside of 5 years)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11"/>
          <p:cNvPicPr>
            <a:picLocks noChangeAspect="1"/>
          </p:cNvPicPr>
          <p:nvPr/>
        </p:nvPicPr>
        <p:blipFill>
          <a:blip r:embed="rId3"/>
          <a:stretch>
            <a:fillRect/>
          </a:stretch>
        </p:blipFill>
        <p:spPr>
          <a:xfrm>
            <a:off x="467544" y="3212976"/>
            <a:ext cx="8343900" cy="2524125"/>
          </a:xfrm>
          <a:prstGeom prst="rect">
            <a:avLst/>
          </a:prstGeom>
        </p:spPr>
      </p:pic>
    </p:spTree>
    <p:extLst>
      <p:ext uri="{BB962C8B-B14F-4D97-AF65-F5344CB8AC3E}">
        <p14:creationId xmlns:p14="http://schemas.microsoft.com/office/powerpoint/2010/main" val="531786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normAutofit/>
          </a:bodyPr>
          <a:lstStyle/>
          <a:p>
            <a:r>
              <a:rPr lang="en-US" b="1" dirty="0" smtClean="0">
                <a:latin typeface="Arial" panose="020B0604020202020204" pitchFamily="34" charset="0"/>
                <a:cs typeface="Arial" panose="020B0604020202020204" pitchFamily="34" charset="0"/>
              </a:rPr>
              <a:t>Develop</a:t>
            </a:r>
            <a:r>
              <a:rPr lang="en-US" b="1" dirty="0" smtClean="0">
                <a:solidFill>
                  <a:srgbClr val="038543"/>
                </a:solidFill>
                <a:latin typeface="Arial" panose="020B0604020202020204" pitchFamily="34" charset="0"/>
                <a:cs typeface="Arial" panose="020B0604020202020204" pitchFamily="34" charset="0"/>
              </a:rPr>
              <a:t> R</a:t>
            </a:r>
            <a:r>
              <a:rPr lang="en-US" b="1" dirty="0" smtClean="0">
                <a:solidFill>
                  <a:prstClr val="black"/>
                </a:solidFill>
                <a:latin typeface="Arial" panose="020B0604020202020204" pitchFamily="34" charset="0"/>
                <a:cs typeface="Arial" panose="020B0604020202020204" pitchFamily="34" charset="0"/>
              </a:rPr>
              <a:t>ecommendations</a:t>
            </a:r>
            <a:endParaRPr lang="en-CA" dirty="0"/>
          </a:p>
        </p:txBody>
      </p:sp>
      <p:sp>
        <p:nvSpPr>
          <p:cNvPr id="5" name="Content Placeholder 4"/>
          <p:cNvSpPr>
            <a:spLocks noGrp="1"/>
          </p:cNvSpPr>
          <p:nvPr>
            <p:ph idx="1"/>
          </p:nvPr>
        </p:nvSpPr>
        <p:spPr/>
        <p:txBody>
          <a:bodyPr>
            <a:noAutofit/>
          </a:bodyPr>
          <a:lstStyle/>
          <a:p>
            <a:pPr marL="0" indent="0">
              <a:buNone/>
            </a:pPr>
            <a:r>
              <a:rPr lang="en-CA" sz="2000" dirty="0" smtClean="0">
                <a:latin typeface="Arial" panose="020B0604020202020204" pitchFamily="34" charset="0"/>
                <a:cs typeface="Arial" panose="020B0604020202020204" pitchFamily="34" charset="0"/>
              </a:rPr>
              <a:t>Recommend short and long term corrective action:</a:t>
            </a:r>
          </a:p>
          <a:p>
            <a:pPr marL="57150" indent="0">
              <a:buNone/>
            </a:pPr>
            <a:r>
              <a:rPr lang="en-CA" sz="2000" b="1" dirty="0" smtClean="0">
                <a:latin typeface="Arial" panose="020B0604020202020204" pitchFamily="34" charset="0"/>
                <a:cs typeface="Arial" panose="020B0604020202020204" pitchFamily="34" charset="0"/>
              </a:rPr>
              <a:t>Direct causes</a:t>
            </a:r>
            <a:r>
              <a:rPr lang="en-CA" sz="2000" dirty="0" smtClean="0">
                <a:latin typeface="Arial" panose="020B0604020202020204" pitchFamily="34" charset="0"/>
                <a:cs typeface="Arial" panose="020B0604020202020204" pitchFamily="34" charset="0"/>
              </a:rPr>
              <a:t> </a:t>
            </a:r>
          </a:p>
          <a:p>
            <a:pPr lvl="1"/>
            <a:r>
              <a:rPr lang="en-CA" sz="2000" dirty="0">
                <a:latin typeface="Arial" panose="020B0604020202020204" pitchFamily="34" charset="0"/>
                <a:cs typeface="Arial" panose="020B0604020202020204" pitchFamily="34" charset="0"/>
              </a:rPr>
              <a:t>S</a:t>
            </a:r>
            <a:r>
              <a:rPr lang="en-CA" sz="2000" dirty="0" smtClean="0">
                <a:latin typeface="Arial" panose="020B0604020202020204" pitchFamily="34" charset="0"/>
                <a:cs typeface="Arial" panose="020B0604020202020204" pitchFamily="34" charset="0"/>
              </a:rPr>
              <a:t>uch as ensuring all hazards are identified at the workplace</a:t>
            </a:r>
          </a:p>
          <a:p>
            <a:pPr marL="57150" indent="0">
              <a:buNone/>
            </a:pPr>
            <a:r>
              <a:rPr lang="en-CA" sz="2000" b="1" dirty="0" smtClean="0">
                <a:latin typeface="Arial" panose="020B0604020202020204" pitchFamily="34" charset="0"/>
                <a:cs typeface="Arial" panose="020B0604020202020204" pitchFamily="34" charset="0"/>
              </a:rPr>
              <a:t>Indirect causes</a:t>
            </a:r>
            <a:r>
              <a:rPr lang="en-CA" sz="2000" dirty="0" smtClean="0">
                <a:latin typeface="Arial" panose="020B0604020202020204" pitchFamily="34" charset="0"/>
                <a:cs typeface="Arial" panose="020B0604020202020204" pitchFamily="34" charset="0"/>
              </a:rPr>
              <a:t> </a:t>
            </a:r>
          </a:p>
          <a:p>
            <a:pPr lvl="1"/>
            <a:r>
              <a:rPr lang="en-CA" sz="2000" dirty="0" smtClean="0">
                <a:latin typeface="Arial" panose="020B0604020202020204" pitchFamily="34" charset="0"/>
                <a:cs typeface="Arial" panose="020B0604020202020204" pitchFamily="34" charset="0"/>
              </a:rPr>
              <a:t>Such as  </a:t>
            </a:r>
            <a:r>
              <a:rPr lang="en-CA" sz="2000" dirty="0">
                <a:latin typeface="Arial" panose="020B0604020202020204" pitchFamily="34" charset="0"/>
                <a:cs typeface="Arial" panose="020B0604020202020204" pitchFamily="34" charset="0"/>
              </a:rPr>
              <a:t>ensuring workers are trained in the safe work practices for their job</a:t>
            </a:r>
          </a:p>
          <a:p>
            <a:pPr marL="57150" indent="0">
              <a:buNone/>
            </a:pPr>
            <a:r>
              <a:rPr lang="en-CA" sz="2000" b="1" dirty="0">
                <a:latin typeface="Arial" panose="020B0604020202020204" pitchFamily="34" charset="0"/>
                <a:cs typeface="Arial" panose="020B0604020202020204" pitchFamily="34" charset="0"/>
              </a:rPr>
              <a:t>Root </a:t>
            </a:r>
            <a:r>
              <a:rPr lang="en-CA" sz="2000" b="1" dirty="0" smtClean="0">
                <a:latin typeface="Arial" panose="020B0604020202020204" pitchFamily="34" charset="0"/>
                <a:cs typeface="Arial" panose="020B0604020202020204" pitchFamily="34" charset="0"/>
              </a:rPr>
              <a:t>causes</a:t>
            </a:r>
            <a:endParaRPr lang="en-CA" sz="2000" dirty="0" smtClean="0">
              <a:latin typeface="Arial" panose="020B0604020202020204" pitchFamily="34" charset="0"/>
              <a:cs typeface="Arial" panose="020B0604020202020204" pitchFamily="34" charset="0"/>
            </a:endParaRPr>
          </a:p>
          <a:p>
            <a:pPr lvl="1"/>
            <a:r>
              <a:rPr lang="en-CA" sz="2000" dirty="0">
                <a:latin typeface="Arial" panose="020B0604020202020204" pitchFamily="34" charset="0"/>
                <a:cs typeface="Arial" panose="020B0604020202020204" pitchFamily="34" charset="0"/>
              </a:rPr>
              <a:t>Such as reviewing the SMS to insure that processes are in place to identify and control hazards, and to ensure adequate training, orientation and supervision processes are in place</a:t>
            </a:r>
          </a:p>
        </p:txBody>
      </p:sp>
      <p:sp>
        <p:nvSpPr>
          <p:cNvPr id="6" name="Rectangle 5"/>
          <p:cNvSpPr/>
          <p:nvPr/>
        </p:nvSpPr>
        <p:spPr>
          <a:xfrm>
            <a:off x="7668344" y="5908630"/>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17</a:t>
            </a:r>
            <a:endParaRPr lang="en-CA" dirty="0">
              <a:latin typeface="Arial" panose="020B0604020202020204" pitchFamily="34" charset="0"/>
              <a:cs typeface="Arial" panose="020B0604020202020204" pitchFamily="34" charset="0"/>
            </a:endParaRPr>
          </a:p>
        </p:txBody>
      </p:sp>
      <p:sp>
        <p:nvSpPr>
          <p:cNvPr id="7" name="Rectangle 6"/>
          <p:cNvSpPr/>
          <p:nvPr/>
        </p:nvSpPr>
        <p:spPr>
          <a:xfrm>
            <a:off x="6990626" y="6265769"/>
            <a:ext cx="1890261" cy="369332"/>
          </a:xfrm>
          <a:prstGeom prst="rect">
            <a:avLst/>
          </a:prstGeom>
        </p:spPr>
        <p:txBody>
          <a:bodyPr wrap="none">
            <a:spAutoFit/>
          </a:bodyPr>
          <a:lstStyle/>
          <a:p>
            <a:r>
              <a:rPr lang="en-CA" dirty="0" smtClean="0">
                <a:latin typeface="Arial" panose="020B0604020202020204" pitchFamily="34" charset="0"/>
                <a:cs typeface="Arial" panose="020B0604020202020204" pitchFamily="34" charset="0"/>
              </a:rPr>
              <a:t>Diagram at Back</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5018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Arial" panose="020B0604020202020204" pitchFamily="34" charset="0"/>
                <a:cs typeface="Arial" panose="020B0604020202020204" pitchFamily="34" charset="0"/>
              </a:rPr>
              <a:t>Develop </a:t>
            </a:r>
            <a:r>
              <a:rPr lang="en-US" b="1" i="1" dirty="0" smtClean="0">
                <a:latin typeface="Arial" panose="020B0604020202020204" pitchFamily="34" charset="0"/>
                <a:cs typeface="Arial" panose="020B0604020202020204" pitchFamily="34" charset="0"/>
              </a:rPr>
              <a:t>Recommendations </a:t>
            </a:r>
            <a:r>
              <a:rPr lang="en-CA" b="1" dirty="0">
                <a:latin typeface="Arial" panose="020B0604020202020204" pitchFamily="34" charset="0"/>
                <a:cs typeface="Arial" panose="020B0604020202020204" pitchFamily="34" charset="0"/>
              </a:rPr>
              <a:t>for the Incident Scenario</a:t>
            </a:r>
            <a:endParaRPr lang="en-CA" i="1" dirty="0"/>
          </a:p>
        </p:txBody>
      </p:sp>
      <p:sp>
        <p:nvSpPr>
          <p:cNvPr id="3" name="Subtitle 2"/>
          <p:cNvSpPr>
            <a:spLocks noGrp="1"/>
          </p:cNvSpPr>
          <p:nvPr>
            <p:ph type="subTitle" idx="1"/>
          </p:nvPr>
        </p:nvSpPr>
        <p:spPr/>
        <p:txBody>
          <a:bodyPr>
            <a:noAutofit/>
          </a:bodyPr>
          <a:lstStyle/>
          <a:p>
            <a:r>
              <a:rPr lang="en-CA" b="1" dirty="0">
                <a:solidFill>
                  <a:schemeClr val="tx1"/>
                </a:solidFill>
                <a:latin typeface="Arial" panose="020B0604020202020204" pitchFamily="34" charset="0"/>
                <a:cs typeface="Arial" panose="020B0604020202020204" pitchFamily="34" charset="0"/>
              </a:rPr>
              <a:t>In 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28 </a:t>
            </a:r>
            <a:r>
              <a:rPr lang="en-CA" b="1" dirty="0">
                <a:solidFill>
                  <a:schemeClr val="tx1"/>
                </a:solidFill>
                <a:latin typeface="Arial" panose="020B0604020202020204" pitchFamily="34" charset="0"/>
                <a:cs typeface="Arial" panose="020B0604020202020204" pitchFamily="34" charset="0"/>
              </a:rPr>
              <a:t>and answer the </a:t>
            </a:r>
            <a:r>
              <a:rPr lang="en-CA" b="1" i="1" dirty="0">
                <a:solidFill>
                  <a:schemeClr val="tx1"/>
                </a:solidFill>
                <a:latin typeface="Arial" panose="020B0604020202020204" pitchFamily="34" charset="0"/>
                <a:cs typeface="Arial" panose="020B0604020202020204" pitchFamily="34" charset="0"/>
              </a:rPr>
              <a:t>Analyze the Evidence </a:t>
            </a:r>
            <a:r>
              <a:rPr lang="en-CA" b="1" dirty="0" smtClean="0">
                <a:solidFill>
                  <a:schemeClr val="tx1"/>
                </a:solidFill>
                <a:latin typeface="Arial" panose="020B0604020202020204" pitchFamily="34" charset="0"/>
                <a:cs typeface="Arial" panose="020B0604020202020204" pitchFamily="34" charset="0"/>
              </a:rPr>
              <a:t>questions</a:t>
            </a:r>
            <a:endParaRPr lang="en-CA" b="1" dirty="0">
              <a:solidFill>
                <a:schemeClr val="tx1"/>
              </a:solidFill>
              <a:latin typeface="Arial" panose="020B0604020202020204" pitchFamily="34" charset="0"/>
              <a:cs typeface="Arial" panose="020B0604020202020204" pitchFamily="34" charset="0"/>
            </a:endParaRPr>
          </a:p>
        </p:txBody>
      </p:sp>
      <p:pic>
        <p:nvPicPr>
          <p:cNvPr id="4097"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89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548679"/>
            <a:ext cx="8640960" cy="1200329"/>
          </a:xfrm>
          <a:prstGeom prst="rect">
            <a:avLst/>
          </a:prstGeom>
          <a:noFill/>
        </p:spPr>
        <p:txBody>
          <a:bodyPr wrap="square" rtlCol="0">
            <a:spAutoFit/>
          </a:bodyPr>
          <a:lstStyle/>
          <a:p>
            <a:endParaRPr lang="en-CA" dirty="0" smtClean="0">
              <a:latin typeface="Arial" pitchFamily="34" charset="0"/>
              <a:cs typeface="Arial" pitchFamily="34" charset="0"/>
            </a:endParaRPr>
          </a:p>
          <a:p>
            <a:pPr marL="285750" indent="-285750">
              <a:buFont typeface="Wingdings" pitchFamily="2" charset="2"/>
              <a:buChar char="§"/>
            </a:pPr>
            <a:endParaRPr lang="en-CA" dirty="0" smtClean="0">
              <a:latin typeface="Arial" pitchFamily="34" charset="0"/>
              <a:cs typeface="Arial" pitchFamily="34" charset="0"/>
            </a:endParaRPr>
          </a:p>
          <a:p>
            <a:pPr marL="285750" indent="-285750">
              <a:buFont typeface="Wingdings" pitchFamily="2" charset="2"/>
              <a:buChar char="§"/>
            </a:pPr>
            <a:endParaRPr lang="en-CA" dirty="0" smtClean="0">
              <a:latin typeface="Arial" pitchFamily="34" charset="0"/>
              <a:cs typeface="Arial" pitchFamily="34" charset="0"/>
            </a:endParaRPr>
          </a:p>
          <a:p>
            <a:pPr marL="285750" indent="-285750">
              <a:buFont typeface="Wingdings" pitchFamily="2" charset="2"/>
              <a:buChar char="§"/>
            </a:pPr>
            <a:endParaRPr lang="en-CA"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CA" b="1" dirty="0">
                <a:solidFill>
                  <a:prstClr val="black"/>
                </a:solidFill>
                <a:latin typeface="Arial" panose="020B0604020202020204" pitchFamily="34" charset="0"/>
                <a:cs typeface="Arial" panose="020B0604020202020204" pitchFamily="34" charset="0"/>
              </a:rPr>
              <a:t>Definitions</a:t>
            </a:r>
            <a:endParaRPr lang="en-CA"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62500" lnSpcReduction="20000"/>
          </a:bodyPr>
          <a:lstStyle/>
          <a:p>
            <a:pPr marL="0" indent="0">
              <a:buNone/>
            </a:pPr>
            <a:r>
              <a:rPr lang="en-CA" sz="3400" b="1" dirty="0">
                <a:latin typeface="Arial" panose="020B0604020202020204" pitchFamily="34" charset="0"/>
                <a:cs typeface="Arial" panose="020B0604020202020204" pitchFamily="34" charset="0"/>
              </a:rPr>
              <a:t>Accident:</a:t>
            </a:r>
          </a:p>
          <a:p>
            <a:r>
              <a:rPr lang="en-CA" dirty="0">
                <a:latin typeface="Arial" panose="020B0604020202020204" pitchFamily="34" charset="0"/>
                <a:cs typeface="Arial" panose="020B0604020202020204" pitchFamily="34" charset="0"/>
              </a:rPr>
              <a:t>Not defined in legislation</a:t>
            </a:r>
          </a:p>
          <a:p>
            <a:r>
              <a:rPr lang="en-CA" dirty="0">
                <a:latin typeface="Arial" panose="020B0604020202020204" pitchFamily="34" charset="0"/>
                <a:cs typeface="Arial" panose="020B0604020202020204" pitchFamily="34" charset="0"/>
              </a:rPr>
              <a:t>An unwanted, unplanned event that results in a loss (production, property or human) – </a:t>
            </a:r>
            <a:r>
              <a:rPr lang="en-CA" sz="1800" i="1" dirty="0">
                <a:latin typeface="Arial" panose="020B0604020202020204" pitchFamily="34" charset="0"/>
                <a:cs typeface="Arial" panose="020B0604020202020204" pitchFamily="34" charset="0"/>
              </a:rPr>
              <a:t>SASWH SMS Standards 2012</a:t>
            </a:r>
            <a:endParaRPr lang="en-CA" i="1" dirty="0">
              <a:latin typeface="Arial" panose="020B0604020202020204" pitchFamily="34" charset="0"/>
              <a:cs typeface="Arial" panose="020B0604020202020204" pitchFamily="34" charset="0"/>
            </a:endParaRPr>
          </a:p>
          <a:p>
            <a:pPr marL="0" indent="0">
              <a:buNone/>
            </a:pPr>
            <a:endParaRPr lang="en-CA" dirty="0" smtClean="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r>
              <a:rPr lang="en-CA" sz="3400" b="1" dirty="0">
                <a:latin typeface="Arial" panose="020B0604020202020204" pitchFamily="34" charset="0"/>
                <a:cs typeface="Arial" panose="020B0604020202020204" pitchFamily="34" charset="0"/>
              </a:rPr>
              <a:t>Dangerous Occurrence:</a:t>
            </a:r>
          </a:p>
          <a:p>
            <a:r>
              <a:rPr lang="en-CA" dirty="0">
                <a:latin typeface="Arial" panose="020B0604020202020204" pitchFamily="34" charset="0"/>
                <a:cs typeface="Arial" panose="020B0604020202020204" pitchFamily="34" charset="0"/>
              </a:rPr>
              <a:t>Defined in Regulation 9</a:t>
            </a:r>
          </a:p>
          <a:p>
            <a:r>
              <a:rPr lang="en-CA" dirty="0">
                <a:latin typeface="Arial" panose="020B0604020202020204" pitchFamily="34" charset="0"/>
                <a:cs typeface="Arial" panose="020B0604020202020204" pitchFamily="34" charset="0"/>
              </a:rPr>
              <a:t>Basically, any incident that could have injured, hospitalized or caused the death of a worker, but didn’t</a:t>
            </a:r>
          </a:p>
          <a:p>
            <a:pPr marL="0" indent="0">
              <a:buNone/>
            </a:pPr>
            <a:endParaRPr lang="en-CA" dirty="0">
              <a:latin typeface="Arial" panose="020B0604020202020204" pitchFamily="34" charset="0"/>
              <a:cs typeface="Arial" panose="020B0604020202020204" pitchFamily="34" charset="0"/>
            </a:endParaRPr>
          </a:p>
          <a:p>
            <a:endParaRPr lang="en-CA" dirty="0"/>
          </a:p>
        </p:txBody>
      </p:sp>
      <p:sp>
        <p:nvSpPr>
          <p:cNvPr id="7" name="Content Placeholder 6"/>
          <p:cNvSpPr>
            <a:spLocks noGrp="1"/>
          </p:cNvSpPr>
          <p:nvPr>
            <p:ph sz="half" idx="2"/>
          </p:nvPr>
        </p:nvSpPr>
        <p:spPr/>
        <p:txBody>
          <a:bodyPr>
            <a:normAutofit fontScale="62500" lnSpcReduction="20000"/>
          </a:bodyPr>
          <a:lstStyle/>
          <a:p>
            <a:pPr marL="0" indent="0">
              <a:buNone/>
            </a:pPr>
            <a:r>
              <a:rPr lang="en-CA" sz="3400" b="1" dirty="0">
                <a:latin typeface="Arial" panose="020B0604020202020204" pitchFamily="34" charset="0"/>
                <a:cs typeface="Arial" panose="020B0604020202020204" pitchFamily="34" charset="0"/>
              </a:rPr>
              <a:t>Incident:</a:t>
            </a:r>
          </a:p>
          <a:p>
            <a:r>
              <a:rPr lang="en-CA" dirty="0">
                <a:latin typeface="Arial" panose="020B0604020202020204" pitchFamily="34" charset="0"/>
                <a:cs typeface="Arial" panose="020B0604020202020204" pitchFamily="34" charset="0"/>
              </a:rPr>
              <a:t>Not defined in legislation</a:t>
            </a:r>
          </a:p>
          <a:p>
            <a:r>
              <a:rPr lang="en-CA" dirty="0">
                <a:latin typeface="Arial" panose="020B0604020202020204" pitchFamily="34" charset="0"/>
                <a:cs typeface="Arial" panose="020B0604020202020204" pitchFamily="34" charset="0"/>
              </a:rPr>
              <a:t>An unwanted, unplanned event that results in or could have resulted in a loss (production, property or human) – </a:t>
            </a:r>
            <a:r>
              <a:rPr lang="en-CA" sz="1800" i="1" dirty="0">
                <a:latin typeface="Arial" panose="020B0604020202020204" pitchFamily="34" charset="0"/>
                <a:cs typeface="Arial" panose="020B0604020202020204" pitchFamily="34" charset="0"/>
              </a:rPr>
              <a:t>SASWH SMS Standards 2012</a:t>
            </a:r>
          </a:p>
          <a:p>
            <a:r>
              <a:rPr lang="en-CA" dirty="0">
                <a:latin typeface="Arial" panose="020B0604020202020204" pitchFamily="34" charset="0"/>
                <a:cs typeface="Arial" panose="020B0604020202020204" pitchFamily="34" charset="0"/>
              </a:rPr>
              <a:t>Often also refers to a near miss</a:t>
            </a:r>
          </a:p>
          <a:p>
            <a:pPr marL="0" indent="0">
              <a:buNone/>
            </a:pPr>
            <a:endParaRPr lang="en-US" altLang="en-US" b="1" dirty="0" smtClean="0">
              <a:latin typeface="Arial" charset="0"/>
            </a:endParaRPr>
          </a:p>
          <a:p>
            <a:pPr marL="0" indent="0">
              <a:buNone/>
            </a:pPr>
            <a:r>
              <a:rPr lang="en-US" altLang="en-US" sz="3400" b="1" dirty="0">
                <a:latin typeface="Arial" panose="020B0604020202020204" pitchFamily="34" charset="0"/>
                <a:cs typeface="Arial" panose="020B0604020202020204" pitchFamily="34" charset="0"/>
              </a:rPr>
              <a:t>Adverse Event</a:t>
            </a:r>
          </a:p>
          <a:p>
            <a:r>
              <a:rPr lang="en-US" altLang="en-US" dirty="0" smtClean="0">
                <a:latin typeface="Arial" charset="0"/>
              </a:rPr>
              <a:t>Unintended </a:t>
            </a:r>
            <a:r>
              <a:rPr lang="en-US" altLang="en-US" dirty="0">
                <a:latin typeface="Arial" charset="0"/>
              </a:rPr>
              <a:t>injuries or complications resulting in death, disability or prolonged hospital stay that arise from health care management</a:t>
            </a:r>
            <a:r>
              <a:rPr lang="en-US" altLang="en-US" dirty="0" smtClean="0">
                <a:latin typeface="Arial" charset="0"/>
              </a:rPr>
              <a:t>. </a:t>
            </a:r>
            <a:r>
              <a:rPr lang="en-US" altLang="en-US" sz="1800" i="1" dirty="0">
                <a:latin typeface="Arial" panose="020B0604020202020204" pitchFamily="34" charset="0"/>
                <a:cs typeface="Arial" panose="020B0604020202020204" pitchFamily="34" charset="0"/>
              </a:rPr>
              <a:t>The Canadian Patient Safety </a:t>
            </a:r>
            <a:r>
              <a:rPr lang="en-US" altLang="en-US" sz="1800" i="1" dirty="0" smtClean="0">
                <a:latin typeface="Arial" panose="020B0604020202020204" pitchFamily="34" charset="0"/>
                <a:cs typeface="Arial" panose="020B0604020202020204" pitchFamily="34" charset="0"/>
              </a:rPr>
              <a:t>Dictionary</a:t>
            </a:r>
            <a:endParaRPr lang="en-CA" dirty="0"/>
          </a:p>
        </p:txBody>
      </p:sp>
      <p:sp>
        <p:nvSpPr>
          <p:cNvPr id="8" name="TextBox 7"/>
          <p:cNvSpPr txBox="1"/>
          <p:nvPr/>
        </p:nvSpPr>
        <p:spPr>
          <a:xfrm>
            <a:off x="7668344" y="6105722"/>
            <a:ext cx="1224136" cy="369332"/>
          </a:xfrm>
          <a:prstGeom prst="rect">
            <a:avLst/>
          </a:prstGeom>
          <a:noFill/>
        </p:spPr>
        <p:txBody>
          <a:bodyPr wrap="square" rtlCol="0">
            <a:spAutoFit/>
          </a:bodyPr>
          <a:lstStyle/>
          <a:p>
            <a:r>
              <a:rPr lang="en-CA" dirty="0" smtClean="0">
                <a:latin typeface="Arial" panose="020B0604020202020204" pitchFamily="34" charset="0"/>
                <a:cs typeface="Arial" panose="020B0604020202020204" pitchFamily="34" charset="0"/>
              </a:rPr>
              <a:t>Page 1</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4468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a:solidFill>
                  <a:srgbClr val="038543"/>
                </a:solidFill>
                <a:latin typeface="Arial" panose="020B0604020202020204" pitchFamily="34" charset="0"/>
                <a:cs typeface="Arial" panose="020B0604020202020204" pitchFamily="34" charset="0"/>
              </a:rPr>
              <a:t>R</a:t>
            </a:r>
            <a:r>
              <a:rPr lang="en-US" sz="3600" b="1" dirty="0">
                <a:latin typeface="Arial" panose="020B0604020202020204" pitchFamily="34" charset="0"/>
                <a:cs typeface="Arial" panose="020B0604020202020204" pitchFamily="34" charset="0"/>
              </a:rPr>
              <a:t>eporting and Recommendation</a:t>
            </a:r>
            <a:endParaRPr lang="en-CA" sz="3600" dirty="0"/>
          </a:p>
        </p:txBody>
      </p:sp>
      <p:sp>
        <p:nvSpPr>
          <p:cNvPr id="5" name="Content Placeholder 4"/>
          <p:cNvSpPr>
            <a:spLocks noGrp="1"/>
          </p:cNvSpPr>
          <p:nvPr>
            <p:ph idx="1"/>
          </p:nvPr>
        </p:nvSpPr>
        <p:spPr/>
        <p:txBody>
          <a:bodyPr>
            <a:normAutofit/>
          </a:bodyPr>
          <a:lstStyle/>
          <a:p>
            <a:pPr marL="0" indent="0">
              <a:buNone/>
            </a:pPr>
            <a:r>
              <a:rPr lang="en-CA" sz="2600" dirty="0" smtClean="0">
                <a:latin typeface="Arial" panose="020B0604020202020204" pitchFamily="34" charset="0"/>
                <a:cs typeface="Arial" panose="020B0604020202020204" pitchFamily="34" charset="0"/>
              </a:rPr>
              <a:t>The </a:t>
            </a:r>
            <a:r>
              <a:rPr lang="en-CA" sz="2600" dirty="0">
                <a:latin typeface="Arial" panose="020B0604020202020204" pitchFamily="34" charset="0"/>
                <a:cs typeface="Arial" panose="020B0604020202020204" pitchFamily="34" charset="0"/>
              </a:rPr>
              <a:t>investigation report </a:t>
            </a:r>
            <a:r>
              <a:rPr lang="en-CA" sz="2600" dirty="0" smtClean="0">
                <a:latin typeface="Arial" panose="020B0604020202020204" pitchFamily="34" charset="0"/>
                <a:cs typeface="Arial" panose="020B0604020202020204" pitchFamily="34" charset="0"/>
              </a:rPr>
              <a:t>should </a:t>
            </a:r>
            <a:r>
              <a:rPr lang="en-CA" sz="2600" dirty="0">
                <a:latin typeface="Arial" panose="020B0604020202020204" pitchFamily="34" charset="0"/>
                <a:cs typeface="Arial" panose="020B0604020202020204" pitchFamily="34" charset="0"/>
              </a:rPr>
              <a:t>include</a:t>
            </a:r>
            <a:r>
              <a:rPr lang="en-CA" sz="2600" dirty="0" smtClean="0">
                <a:latin typeface="Arial" panose="020B0604020202020204" pitchFamily="34" charset="0"/>
                <a:cs typeface="Arial" panose="020B0604020202020204" pitchFamily="34" charset="0"/>
              </a:rPr>
              <a:t>:</a:t>
            </a:r>
          </a:p>
          <a:p>
            <a:r>
              <a:rPr lang="en-CA" sz="2600" dirty="0" smtClean="0">
                <a:latin typeface="Arial" panose="020B0604020202020204" pitchFamily="34" charset="0"/>
                <a:cs typeface="Arial" panose="020B0604020202020204" pitchFamily="34" charset="0"/>
              </a:rPr>
              <a:t>Description of the incident in detail</a:t>
            </a:r>
            <a:endParaRPr lang="en-CA" sz="2600" dirty="0">
              <a:latin typeface="Arial" panose="020B0604020202020204" pitchFamily="34" charset="0"/>
              <a:cs typeface="Arial" panose="020B0604020202020204" pitchFamily="34" charset="0"/>
            </a:endParaRPr>
          </a:p>
          <a:p>
            <a:r>
              <a:rPr lang="en-CA" sz="2600" dirty="0">
                <a:latin typeface="Arial" panose="020B0604020202020204" pitchFamily="34" charset="0"/>
                <a:cs typeface="Arial" panose="020B0604020202020204" pitchFamily="34" charset="0"/>
              </a:rPr>
              <a:t>Factors that led to the </a:t>
            </a:r>
            <a:r>
              <a:rPr lang="en-CA" sz="2600" dirty="0" smtClean="0">
                <a:latin typeface="Arial" panose="020B0604020202020204" pitchFamily="34" charset="0"/>
                <a:cs typeface="Arial" panose="020B0604020202020204" pitchFamily="34" charset="0"/>
              </a:rPr>
              <a:t>incident as determined by the investigation </a:t>
            </a:r>
          </a:p>
          <a:p>
            <a:r>
              <a:rPr lang="en-CA" sz="2600" dirty="0" smtClean="0">
                <a:latin typeface="Arial" panose="020B0604020202020204" pitchFamily="34" charset="0"/>
                <a:cs typeface="Arial" panose="020B0604020202020204" pitchFamily="34" charset="0"/>
              </a:rPr>
              <a:t>Incident direct, indirect and root causes</a:t>
            </a:r>
          </a:p>
          <a:p>
            <a:r>
              <a:rPr lang="en-CA" sz="2600" dirty="0" smtClean="0">
                <a:latin typeface="Arial" panose="020B0604020202020204" pitchFamily="34" charset="0"/>
                <a:cs typeface="Arial" panose="020B0604020202020204" pitchFamily="34" charset="0"/>
              </a:rPr>
              <a:t>Risk of inaction</a:t>
            </a:r>
          </a:p>
          <a:p>
            <a:r>
              <a:rPr lang="en-CA" sz="2600" dirty="0" smtClean="0">
                <a:latin typeface="Arial" panose="020B0604020202020204" pitchFamily="34" charset="0"/>
                <a:cs typeface="Arial" panose="020B0604020202020204" pitchFamily="34" charset="0"/>
              </a:rPr>
              <a:t>Make recommendations for corrective action</a:t>
            </a:r>
            <a:endParaRPr lang="en-CA" sz="2600" dirty="0">
              <a:latin typeface="Arial" panose="020B0604020202020204" pitchFamily="34" charset="0"/>
              <a:cs typeface="Arial" panose="020B0604020202020204" pitchFamily="34" charset="0"/>
            </a:endParaRPr>
          </a:p>
          <a:p>
            <a:pPr lvl="1"/>
            <a:r>
              <a:rPr lang="en-CA" sz="2600" dirty="0">
                <a:latin typeface="Arial" panose="020B0604020202020204" pitchFamily="34" charset="0"/>
                <a:cs typeface="Arial" panose="020B0604020202020204" pitchFamily="34" charset="0"/>
              </a:rPr>
              <a:t>Short and long term</a:t>
            </a:r>
          </a:p>
          <a:p>
            <a:r>
              <a:rPr lang="en-CA" sz="2600" dirty="0" smtClean="0">
                <a:latin typeface="Arial" panose="020B0604020202020204" pitchFamily="34" charset="0"/>
                <a:cs typeface="Arial" panose="020B0604020202020204" pitchFamily="34" charset="0"/>
              </a:rPr>
              <a:t>Ensure </a:t>
            </a:r>
            <a:r>
              <a:rPr lang="en-CA" sz="2600" dirty="0">
                <a:latin typeface="Arial" panose="020B0604020202020204" pitchFamily="34" charset="0"/>
                <a:cs typeface="Arial" panose="020B0604020202020204" pitchFamily="34" charset="0"/>
              </a:rPr>
              <a:t>a follow-up </a:t>
            </a:r>
            <a:r>
              <a:rPr lang="en-CA" sz="2600" dirty="0" smtClean="0">
                <a:latin typeface="Arial" panose="020B0604020202020204" pitchFamily="34" charset="0"/>
                <a:cs typeface="Arial" panose="020B0604020202020204" pitchFamily="34" charset="0"/>
              </a:rPr>
              <a:t>mechanism</a:t>
            </a:r>
          </a:p>
          <a:p>
            <a:endParaRPr lang="en-CA" sz="26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marL="0" indent="0">
              <a:buNone/>
            </a:pPr>
            <a:endParaRPr lang="en-CA" sz="2600" dirty="0" smtClean="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9186744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i="1" dirty="0">
                <a:latin typeface="Arial" panose="020B0604020202020204" pitchFamily="34" charset="0"/>
                <a:cs typeface="Arial" panose="020B0604020202020204" pitchFamily="34" charset="0"/>
              </a:rPr>
              <a:t>Write the Report</a:t>
            </a:r>
            <a:r>
              <a:rPr lang="en-CA" dirty="0"/>
              <a:t/>
            </a:r>
            <a:br>
              <a:rPr lang="en-CA" dirty="0"/>
            </a:br>
            <a:r>
              <a:rPr lang="en-CA" b="1" dirty="0" smtClean="0">
                <a:latin typeface="Arial" panose="020B0604020202020204" pitchFamily="34" charset="0"/>
                <a:cs typeface="Arial" panose="020B0604020202020204" pitchFamily="34" charset="0"/>
              </a:rPr>
              <a:t>for </a:t>
            </a:r>
            <a:r>
              <a:rPr lang="en-CA" b="1" dirty="0">
                <a:latin typeface="Arial" panose="020B0604020202020204" pitchFamily="34" charset="0"/>
                <a:cs typeface="Arial" panose="020B0604020202020204" pitchFamily="34" charset="0"/>
              </a:rPr>
              <a:t>the Incident </a:t>
            </a:r>
            <a:r>
              <a:rPr lang="en-CA" b="1" dirty="0" smtClean="0">
                <a:latin typeface="Arial" panose="020B0604020202020204" pitchFamily="34" charset="0"/>
                <a:cs typeface="Arial" panose="020B0604020202020204" pitchFamily="34" charset="0"/>
              </a:rPr>
              <a:t>Scenario</a:t>
            </a:r>
            <a:endParaRPr lang="en-CA" dirty="0"/>
          </a:p>
        </p:txBody>
      </p:sp>
      <p:sp>
        <p:nvSpPr>
          <p:cNvPr id="3" name="Subtitle 2"/>
          <p:cNvSpPr>
            <a:spLocks noGrp="1"/>
          </p:cNvSpPr>
          <p:nvPr>
            <p:ph type="subTitle" idx="1"/>
          </p:nvPr>
        </p:nvSpPr>
        <p:spPr/>
        <p:txBody>
          <a:bodyPr>
            <a:noAutofit/>
          </a:bodyPr>
          <a:lstStyle/>
          <a:p>
            <a:r>
              <a:rPr lang="en-CA" b="1" dirty="0">
                <a:solidFill>
                  <a:schemeClr val="tx1"/>
                </a:solidFill>
                <a:latin typeface="Arial" panose="020B0604020202020204" pitchFamily="34" charset="0"/>
                <a:cs typeface="Arial" panose="020B0604020202020204" pitchFamily="34" charset="0"/>
              </a:rPr>
              <a:t>In your groups go to </a:t>
            </a:r>
            <a:r>
              <a:rPr lang="en-CA" b="1" u="sng" dirty="0">
                <a:solidFill>
                  <a:srgbClr val="008000"/>
                </a:solidFill>
                <a:latin typeface="Arial" panose="020B0604020202020204" pitchFamily="34" charset="0"/>
                <a:cs typeface="Arial" panose="020B0604020202020204" pitchFamily="34" charset="0"/>
              </a:rPr>
              <a:t>page </a:t>
            </a:r>
            <a:r>
              <a:rPr lang="en-CA" b="1" u="sng" dirty="0" smtClean="0">
                <a:solidFill>
                  <a:srgbClr val="008000"/>
                </a:solidFill>
                <a:latin typeface="Arial" panose="020B0604020202020204" pitchFamily="34" charset="0"/>
                <a:cs typeface="Arial" panose="020B0604020202020204" pitchFamily="34" charset="0"/>
              </a:rPr>
              <a:t>29 </a:t>
            </a:r>
            <a:r>
              <a:rPr lang="en-CA" b="1" dirty="0">
                <a:solidFill>
                  <a:schemeClr val="tx1"/>
                </a:solidFill>
                <a:latin typeface="Arial" panose="020B0604020202020204" pitchFamily="34" charset="0"/>
                <a:cs typeface="Arial" panose="020B0604020202020204" pitchFamily="34" charset="0"/>
              </a:rPr>
              <a:t>and answer the </a:t>
            </a:r>
            <a:r>
              <a:rPr lang="en-CA" b="1" i="1" dirty="0" smtClean="0">
                <a:solidFill>
                  <a:schemeClr val="tx1"/>
                </a:solidFill>
                <a:latin typeface="Arial" panose="020B0604020202020204" pitchFamily="34" charset="0"/>
                <a:cs typeface="Arial" panose="020B0604020202020204" pitchFamily="34" charset="0"/>
              </a:rPr>
              <a:t>Write the Report  </a:t>
            </a:r>
            <a:r>
              <a:rPr lang="en-CA" b="1" dirty="0">
                <a:solidFill>
                  <a:schemeClr val="tx1"/>
                </a:solidFill>
                <a:latin typeface="Arial" panose="020B0604020202020204" pitchFamily="34" charset="0"/>
                <a:cs typeface="Arial" panose="020B0604020202020204" pitchFamily="34" charset="0"/>
              </a:rPr>
              <a:t>questions</a:t>
            </a:r>
          </a:p>
          <a:p>
            <a:endParaRPr lang="en-CA" b="1" dirty="0" smtClean="0">
              <a:solidFill>
                <a:schemeClr val="tx1"/>
              </a:solidFill>
              <a:latin typeface="Arial" panose="020B0604020202020204" pitchFamily="34" charset="0"/>
              <a:cs typeface="Arial" panose="020B0604020202020204" pitchFamily="34" charset="0"/>
            </a:endParaRPr>
          </a:p>
        </p:txBody>
      </p:sp>
      <p:pic>
        <p:nvPicPr>
          <p:cNvPr id="4097" name="Picture 1" descr="C:\Users\bev.ward\AppData\Local\Microsoft\Windows\Temporary Internet Files\Content.IE5\9U68DXUF\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98072"/>
            <a:ext cx="2376264" cy="175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453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b="1" dirty="0">
                <a:solidFill>
                  <a:srgbClr val="038543"/>
                </a:solidFill>
                <a:latin typeface="Arial" panose="020B0604020202020204" pitchFamily="34" charset="0"/>
                <a:cs typeface="Arial" panose="020B0604020202020204" pitchFamily="34" charset="0"/>
              </a:rPr>
              <a:t>T</a:t>
            </a:r>
            <a:r>
              <a:rPr lang="en-US" sz="4000" b="1" dirty="0">
                <a:latin typeface="Arial" panose="020B0604020202020204" pitchFamily="34" charset="0"/>
                <a:cs typeface="Arial" panose="020B0604020202020204" pitchFamily="34" charset="0"/>
              </a:rPr>
              <a:t>ake </a:t>
            </a:r>
            <a:r>
              <a:rPr lang="en-US" sz="4000" b="1" dirty="0" smtClean="0">
                <a:latin typeface="Arial" panose="020B0604020202020204" pitchFamily="34" charset="0"/>
                <a:cs typeface="Arial" panose="020B0604020202020204" pitchFamily="34" charset="0"/>
              </a:rPr>
              <a:t>Action</a:t>
            </a:r>
            <a:endParaRPr lang="en-CA"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CA" sz="2000" b="1" dirty="0" smtClean="0">
                <a:latin typeface="Arial" panose="020B0604020202020204" pitchFamily="34" charset="0"/>
                <a:cs typeface="Arial" panose="020B0604020202020204" pitchFamily="34" charset="0"/>
              </a:rPr>
              <a:t>Employer/Management</a:t>
            </a:r>
            <a:r>
              <a:rPr lang="en-CA" sz="2000" dirty="0" smtClean="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is responsible </a:t>
            </a:r>
            <a:r>
              <a:rPr lang="en-CA" sz="2000" dirty="0" smtClean="0">
                <a:latin typeface="Arial" panose="020B0604020202020204" pitchFamily="34" charset="0"/>
                <a:cs typeface="Arial" panose="020B0604020202020204" pitchFamily="34" charset="0"/>
              </a:rPr>
              <a:t>for:</a:t>
            </a:r>
          </a:p>
          <a:p>
            <a:r>
              <a:rPr lang="en-CA" sz="2000" dirty="0">
                <a:latin typeface="Arial" panose="020B0604020202020204" pitchFamily="34" charset="0"/>
                <a:cs typeface="Arial" panose="020B0604020202020204" pitchFamily="34" charset="0"/>
              </a:rPr>
              <a:t>Acting on the recommendations, and the development of a </a:t>
            </a:r>
            <a:r>
              <a:rPr lang="en-CA" sz="2000" dirty="0" smtClean="0">
                <a:latin typeface="Arial" panose="020B0604020202020204" pitchFamily="34" charset="0"/>
                <a:cs typeface="Arial" panose="020B0604020202020204" pitchFamily="34" charset="0"/>
              </a:rPr>
              <a:t>plan</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Implementation of the corrective action</a:t>
            </a:r>
          </a:p>
          <a:p>
            <a:pPr marL="0" indent="0">
              <a:buNone/>
            </a:pP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Supervisors</a:t>
            </a:r>
            <a:r>
              <a:rPr lang="en-CA" sz="2000" dirty="0">
                <a:latin typeface="Arial" panose="020B0604020202020204" pitchFamily="34" charset="0"/>
                <a:cs typeface="Arial" panose="020B0604020202020204" pitchFamily="34" charset="0"/>
              </a:rPr>
              <a:t> are responsible for:</a:t>
            </a:r>
          </a:p>
          <a:p>
            <a:pPr marL="232045" indent="-232045"/>
            <a:r>
              <a:rPr lang="en-CA" sz="2000" dirty="0">
                <a:latin typeface="Arial" panose="020B0604020202020204" pitchFamily="34" charset="0"/>
                <a:cs typeface="Arial" panose="020B0604020202020204" pitchFamily="34" charset="0"/>
              </a:rPr>
              <a:t>Working with leadership and OHC </a:t>
            </a:r>
            <a:r>
              <a:rPr lang="en-CA" sz="2000" dirty="0" smtClean="0">
                <a:latin typeface="Arial" panose="020B0604020202020204" pitchFamily="34" charset="0"/>
                <a:cs typeface="Arial" panose="020B0604020202020204" pitchFamily="34" charset="0"/>
              </a:rPr>
              <a:t>on </a:t>
            </a:r>
            <a:r>
              <a:rPr lang="en-CA" sz="2000" dirty="0">
                <a:latin typeface="Arial" panose="020B0604020202020204" pitchFamily="34" charset="0"/>
                <a:cs typeface="Arial" panose="020B0604020202020204" pitchFamily="34" charset="0"/>
              </a:rPr>
              <a:t>implementation and follow up</a:t>
            </a:r>
          </a:p>
          <a:p>
            <a:pPr marL="232045" indent="-232045"/>
            <a:r>
              <a:rPr lang="en-CA" sz="2000" dirty="0">
                <a:latin typeface="Arial" panose="020B0604020202020204" pitchFamily="34" charset="0"/>
                <a:cs typeface="Arial" panose="020B0604020202020204" pitchFamily="34" charset="0"/>
              </a:rPr>
              <a:t>Communication of corrective action to all </a:t>
            </a:r>
            <a:r>
              <a:rPr lang="en-CA" sz="2000" dirty="0" smtClean="0">
                <a:latin typeface="Arial" panose="020B0604020202020204" pitchFamily="34" charset="0"/>
                <a:cs typeface="Arial" panose="020B0604020202020204" pitchFamily="34" charset="0"/>
              </a:rPr>
              <a:t>employees</a:t>
            </a:r>
          </a:p>
          <a:p>
            <a:pPr marL="0" indent="0">
              <a:buNone/>
            </a:pPr>
            <a:r>
              <a:rPr lang="en-CA" sz="2000" b="1" dirty="0">
                <a:latin typeface="Arial" panose="020B0604020202020204" pitchFamily="34" charset="0"/>
                <a:cs typeface="Arial" panose="020B0604020202020204" pitchFamily="34" charset="0"/>
              </a:rPr>
              <a:t>Workers</a:t>
            </a:r>
            <a:r>
              <a:rPr lang="en-CA" sz="2000" dirty="0">
                <a:latin typeface="Arial" panose="020B0604020202020204" pitchFamily="34" charset="0"/>
                <a:cs typeface="Arial" panose="020B0604020202020204" pitchFamily="34" charset="0"/>
              </a:rPr>
              <a:t> are responsible for</a:t>
            </a:r>
          </a:p>
          <a:p>
            <a:pPr marL="232045" indent="-232045"/>
            <a:r>
              <a:rPr lang="en-CA" sz="2000" dirty="0">
                <a:latin typeface="Arial" panose="020B0604020202020204" pitchFamily="34" charset="0"/>
                <a:cs typeface="Arial" panose="020B0604020202020204" pitchFamily="34" charset="0"/>
              </a:rPr>
              <a:t>Following safe work procedures determined by the corrective action </a:t>
            </a:r>
          </a:p>
          <a:p>
            <a:pPr marL="232045" indent="-232045"/>
            <a:r>
              <a:rPr lang="en-CA" sz="2000" dirty="0">
                <a:latin typeface="Arial" panose="020B0604020202020204" pitchFamily="34" charset="0"/>
                <a:cs typeface="Arial" panose="020B0604020202020204" pitchFamily="34" charset="0"/>
              </a:rPr>
              <a:t>Identifying to their supervisor if the corrective action does not work</a:t>
            </a:r>
          </a:p>
          <a:p>
            <a:pPr marL="0" indent="0">
              <a:buNone/>
            </a:pPr>
            <a:r>
              <a:rPr lang="en-CA" sz="2000" b="1" dirty="0">
                <a:latin typeface="Arial" panose="020B0604020202020204" pitchFamily="34" charset="0"/>
                <a:cs typeface="Arial" panose="020B0604020202020204" pitchFamily="34" charset="0"/>
              </a:rPr>
              <a:t>OHC</a:t>
            </a:r>
            <a:r>
              <a:rPr lang="en-CA" sz="2000" dirty="0">
                <a:latin typeface="Arial" panose="020B0604020202020204" pitchFamily="34" charset="0"/>
                <a:cs typeface="Arial" panose="020B0604020202020204" pitchFamily="34" charset="0"/>
              </a:rPr>
              <a:t> are responsible for</a:t>
            </a:r>
          </a:p>
          <a:p>
            <a:pPr marL="232045" indent="-232045"/>
            <a:r>
              <a:rPr lang="en-CA" sz="2000" dirty="0">
                <a:latin typeface="Arial" panose="020B0604020202020204" pitchFamily="34" charset="0"/>
                <a:cs typeface="Arial" panose="020B0604020202020204" pitchFamily="34" charset="0"/>
              </a:rPr>
              <a:t>Monitoring the effectiveness of the control</a:t>
            </a:r>
          </a:p>
          <a:p>
            <a:pPr marL="232045" indent="-232045"/>
            <a:r>
              <a:rPr lang="en-CA" sz="2000" dirty="0">
                <a:latin typeface="Arial" panose="020B0604020202020204" pitchFamily="34" charset="0"/>
                <a:cs typeface="Arial" panose="020B0604020202020204" pitchFamily="34" charset="0"/>
              </a:rPr>
              <a:t>Reporting to management</a:t>
            </a:r>
          </a:p>
          <a:p>
            <a:endParaRPr lang="en-CA" dirty="0"/>
          </a:p>
        </p:txBody>
      </p:sp>
      <p:sp>
        <p:nvSpPr>
          <p:cNvPr id="4" name="Rectangle 3"/>
          <p:cNvSpPr/>
          <p:nvPr/>
        </p:nvSpPr>
        <p:spPr>
          <a:xfrm>
            <a:off x="7668344" y="5908630"/>
            <a:ext cx="1043876" cy="369332"/>
          </a:xfrm>
          <a:prstGeom prst="rect">
            <a:avLst/>
          </a:prstGeom>
        </p:spPr>
        <p:txBody>
          <a:bodyPr wrap="none">
            <a:spAutoFit/>
          </a:bodyPr>
          <a:lstStyle/>
          <a:p>
            <a:r>
              <a:rPr lang="en-CA" dirty="0">
                <a:latin typeface="Arial" panose="020B0604020202020204" pitchFamily="34" charset="0"/>
                <a:cs typeface="Arial" panose="020B0604020202020204" pitchFamily="34" charset="0"/>
              </a:rPr>
              <a:t>Page </a:t>
            </a:r>
            <a:r>
              <a:rPr lang="en-CA" dirty="0" smtClean="0">
                <a:latin typeface="Arial" panose="020B0604020202020204" pitchFamily="34" charset="0"/>
                <a:cs typeface="Arial" panose="020B0604020202020204" pitchFamily="34" charset="0"/>
              </a:rPr>
              <a:t>18</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6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8800" b="1" dirty="0">
                <a:solidFill>
                  <a:srgbClr val="038543"/>
                </a:solidFill>
                <a:latin typeface="Arial" panose="020B0604020202020204" pitchFamily="34" charset="0"/>
                <a:cs typeface="Arial" panose="020B0604020202020204" pitchFamily="34" charset="0"/>
              </a:rPr>
              <a:t>T</a:t>
            </a:r>
            <a:r>
              <a:rPr lang="en-US" b="1" dirty="0">
                <a:latin typeface="Arial" panose="020B0604020202020204" pitchFamily="34" charset="0"/>
                <a:cs typeface="Arial" panose="020B0604020202020204" pitchFamily="34" charset="0"/>
              </a:rPr>
              <a:t>ake Action</a:t>
            </a:r>
            <a:endParaRPr lang="en-CA" dirty="0"/>
          </a:p>
        </p:txBody>
      </p:sp>
      <p:sp>
        <p:nvSpPr>
          <p:cNvPr id="5" name="Content Placeholder 4"/>
          <p:cNvSpPr>
            <a:spLocks noGrp="1"/>
          </p:cNvSpPr>
          <p:nvPr>
            <p:ph idx="1"/>
          </p:nvPr>
        </p:nvSpPr>
        <p:spPr/>
        <p:txBody>
          <a:bodyPr/>
          <a:lstStyle/>
          <a:p>
            <a:pPr marL="0" indent="0">
              <a:buNone/>
            </a:pPr>
            <a:r>
              <a:rPr lang="en-CA" sz="2800" b="1" dirty="0">
                <a:latin typeface="Arial" panose="020B0604020202020204" pitchFamily="34" charset="0"/>
                <a:cs typeface="Arial" panose="020B0604020202020204" pitchFamily="34" charset="0"/>
              </a:rPr>
              <a:t>Process </a:t>
            </a:r>
            <a:r>
              <a:rPr lang="en-CA" sz="2800" b="1" dirty="0" smtClean="0">
                <a:latin typeface="Arial" panose="020B0604020202020204" pitchFamily="34" charset="0"/>
                <a:cs typeface="Arial" panose="020B0604020202020204" pitchFamily="34" charset="0"/>
              </a:rPr>
              <a:t>to implement recommendations:</a:t>
            </a:r>
            <a:endParaRPr lang="en-CA" sz="2800" b="1"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Employer reviews the investigation report</a:t>
            </a:r>
          </a:p>
          <a:p>
            <a:r>
              <a:rPr lang="en-CA" sz="2800" dirty="0">
                <a:latin typeface="Arial" panose="020B0604020202020204" pitchFamily="34" charset="0"/>
                <a:cs typeface="Arial" panose="020B0604020202020204" pitchFamily="34" charset="0"/>
              </a:rPr>
              <a:t>Employer reviews the recommendations</a:t>
            </a:r>
          </a:p>
          <a:p>
            <a:r>
              <a:rPr lang="en-CA" sz="2800" dirty="0">
                <a:latin typeface="Arial" panose="020B0604020202020204" pitchFamily="34" charset="0"/>
                <a:cs typeface="Arial" panose="020B0604020202020204" pitchFamily="34" charset="0"/>
              </a:rPr>
              <a:t>Employer decides what action will be taken</a:t>
            </a:r>
          </a:p>
          <a:p>
            <a:r>
              <a:rPr lang="en-CA" sz="2800" dirty="0">
                <a:latin typeface="Arial" panose="020B0604020202020204" pitchFamily="34" charset="0"/>
                <a:cs typeface="Arial" panose="020B0604020202020204" pitchFamily="34" charset="0"/>
              </a:rPr>
              <a:t>OHC/Rep provides input and monitors the effectiveness of the employers corrective actions</a:t>
            </a:r>
          </a:p>
          <a:p>
            <a:endParaRPr lang="en-CA" dirty="0" smtClean="0"/>
          </a:p>
          <a:p>
            <a:pPr marL="0" indent="0">
              <a:buNone/>
            </a:pPr>
            <a:r>
              <a:rPr lang="en-CA" dirty="0" smtClean="0"/>
              <a:t>* Accountability  </a:t>
            </a:r>
            <a:endParaRPr lang="en-CA" dirty="0"/>
          </a:p>
        </p:txBody>
      </p:sp>
    </p:spTree>
    <p:extLst>
      <p:ext uri="{BB962C8B-B14F-4D97-AF65-F5344CB8AC3E}">
        <p14:creationId xmlns:p14="http://schemas.microsoft.com/office/powerpoint/2010/main" val="42685597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smtClean="0">
                <a:latin typeface="Arial" panose="020B0604020202020204" pitchFamily="34" charset="0"/>
                <a:cs typeface="Arial" panose="020B0604020202020204" pitchFamily="34" charset="0"/>
              </a:rPr>
              <a:t>Follow-up</a:t>
            </a:r>
            <a:endParaRPr lang="en-CA" b="1"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060848"/>
            <a:ext cx="360040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0814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Major Reasons Incidents Re-Occur</a:t>
            </a:r>
            <a:endParaRPr lang="en-CA" sz="36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r>
              <a:rPr lang="en-US" sz="2400" dirty="0">
                <a:latin typeface="Arial" panose="020B0604020202020204" pitchFamily="34" charset="0"/>
                <a:cs typeface="Arial" panose="020B0604020202020204" pitchFamily="34" charset="0"/>
              </a:rPr>
              <a:t>Investigations are not done</a:t>
            </a:r>
          </a:p>
          <a:p>
            <a:r>
              <a:rPr lang="en-US" sz="2400" dirty="0">
                <a:latin typeface="Arial" panose="020B0604020202020204" pitchFamily="34" charset="0"/>
                <a:cs typeface="Arial" panose="020B0604020202020204" pitchFamily="34" charset="0"/>
              </a:rPr>
              <a:t>Direct, </a:t>
            </a:r>
            <a:r>
              <a:rPr lang="en-US" sz="2400" dirty="0" smtClean="0">
                <a:latin typeface="Arial" panose="020B0604020202020204" pitchFamily="34" charset="0"/>
                <a:cs typeface="Arial" panose="020B0604020202020204" pitchFamily="34" charset="0"/>
              </a:rPr>
              <a:t>indirect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root </a:t>
            </a:r>
            <a:r>
              <a:rPr lang="en-US" sz="2400" dirty="0">
                <a:latin typeface="Arial" panose="020B0604020202020204" pitchFamily="34" charset="0"/>
                <a:cs typeface="Arial" panose="020B0604020202020204" pitchFamily="34" charset="0"/>
              </a:rPr>
              <a:t>causes not fully considered</a:t>
            </a:r>
          </a:p>
          <a:p>
            <a:r>
              <a:rPr lang="en-US" sz="2400" dirty="0">
                <a:latin typeface="Arial" panose="020B0604020202020204" pitchFamily="34" charset="0"/>
                <a:cs typeface="Arial" panose="020B0604020202020204" pitchFamily="34" charset="0"/>
              </a:rPr>
              <a:t>Poor communication with employees on cause and corrective actions</a:t>
            </a:r>
          </a:p>
          <a:p>
            <a:r>
              <a:rPr lang="en-US" sz="2400" dirty="0">
                <a:latin typeface="Arial" panose="020B0604020202020204" pitchFamily="34" charset="0"/>
                <a:cs typeface="Arial" panose="020B0604020202020204" pitchFamily="34" charset="0"/>
              </a:rPr>
              <a:t>Corrective actions; not implemented or followed up</a:t>
            </a:r>
          </a:p>
          <a:p>
            <a:endParaRPr lang="en-US" b="1" dirty="0"/>
          </a:p>
          <a:p>
            <a:endParaRPr lang="en-US" b="1" dirty="0"/>
          </a:p>
          <a:p>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38118">
            <a:off x="7045508" y="4341523"/>
            <a:ext cx="1642883" cy="1642883"/>
          </a:xfrm>
          <a:prstGeom prst="rect">
            <a:avLst/>
          </a:prstGeom>
        </p:spPr>
      </p:pic>
    </p:spTree>
    <p:extLst>
      <p:ext uri="{BB962C8B-B14F-4D97-AF65-F5344CB8AC3E}">
        <p14:creationId xmlns:p14="http://schemas.microsoft.com/office/powerpoint/2010/main" val="6834540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Remember</a:t>
            </a:r>
            <a:endParaRPr lang="en-CA" dirty="0"/>
          </a:p>
        </p:txBody>
      </p:sp>
      <p:sp>
        <p:nvSpPr>
          <p:cNvPr id="6" name="Content Placeholder 5"/>
          <p:cNvSpPr>
            <a:spLocks noGrp="1"/>
          </p:cNvSpPr>
          <p:nvPr>
            <p:ph idx="1"/>
          </p:nvPr>
        </p:nvSpPr>
        <p:spPr/>
        <p:txBody>
          <a:bodyPr>
            <a:normAutofit/>
          </a:bodyPr>
          <a:lstStyle/>
          <a:p>
            <a:pPr marL="171450" indent="-171450"/>
            <a:r>
              <a:rPr lang="en-CA" sz="2400" dirty="0" smtClean="0">
                <a:latin typeface="Arial" panose="020B0604020202020204" pitchFamily="34" charset="0"/>
                <a:cs typeface="Arial" panose="020B0604020202020204" pitchFamily="34" charset="0"/>
              </a:rPr>
              <a:t>Incidents </a:t>
            </a:r>
            <a:r>
              <a:rPr lang="en-CA" sz="2400" dirty="0">
                <a:latin typeface="Arial" panose="020B0604020202020204" pitchFamily="34" charset="0"/>
                <a:cs typeface="Arial" panose="020B0604020202020204" pitchFamily="34" charset="0"/>
              </a:rPr>
              <a:t>don’t just happen. They are caused.</a:t>
            </a:r>
          </a:p>
          <a:p>
            <a:pPr marL="171450" indent="-171450"/>
            <a:r>
              <a:rPr lang="en-CA" sz="2400" dirty="0">
                <a:latin typeface="Arial" panose="020B0604020202020204" pitchFamily="34" charset="0"/>
                <a:cs typeface="Arial" panose="020B0604020202020204" pitchFamily="34" charset="0"/>
              </a:rPr>
              <a:t>Incidents can be prevented if causes are eliminated </a:t>
            </a:r>
          </a:p>
          <a:p>
            <a:pPr marL="171450" indent="-171450"/>
            <a:r>
              <a:rPr lang="en-CA" sz="2400" dirty="0">
                <a:latin typeface="Arial" panose="020B0604020202020204" pitchFamily="34" charset="0"/>
                <a:cs typeface="Arial" panose="020B0604020202020204" pitchFamily="34" charset="0"/>
              </a:rPr>
              <a:t>Causes can be eliminated if all incidents are investigated properly</a:t>
            </a:r>
          </a:p>
          <a:p>
            <a:pPr marL="171450" indent="-171450"/>
            <a:r>
              <a:rPr lang="en-CA" sz="2400" dirty="0">
                <a:latin typeface="Arial" panose="020B0604020202020204" pitchFamily="34" charset="0"/>
                <a:cs typeface="Arial" panose="020B0604020202020204" pitchFamily="34" charset="0"/>
              </a:rPr>
              <a:t>Unless the causes are eliminated, the same situation will reoccur</a:t>
            </a:r>
          </a:p>
          <a:p>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77072"/>
            <a:ext cx="3168352" cy="1594265"/>
          </a:xfrm>
          <a:prstGeom prst="rect">
            <a:avLst/>
          </a:prstGeom>
          <a:ln w="12700">
            <a:solidFill>
              <a:schemeClr val="tx1"/>
            </a:solidFill>
          </a:ln>
        </p:spPr>
      </p:pic>
    </p:spTree>
    <p:extLst>
      <p:ext uri="{BB962C8B-B14F-4D97-AF65-F5344CB8AC3E}">
        <p14:creationId xmlns:p14="http://schemas.microsoft.com/office/powerpoint/2010/main" val="35114905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000" b="1" dirty="0" smtClean="0">
                <a:latin typeface="Arial" panose="020B0604020202020204" pitchFamily="34" charset="0"/>
                <a:cs typeface="Arial" panose="020B0604020202020204" pitchFamily="34" charset="0"/>
              </a:rPr>
              <a:t>Thanks for your participation</a:t>
            </a:r>
            <a:endParaRPr lang="en-CA" sz="4000" b="1" dirty="0">
              <a:latin typeface="Arial" panose="020B0604020202020204" pitchFamily="34" charset="0"/>
              <a:cs typeface="Arial" panose="020B0604020202020204" pitchFamily="34" charset="0"/>
            </a:endParaRPr>
          </a:p>
        </p:txBody>
      </p:sp>
      <p:sp>
        <p:nvSpPr>
          <p:cNvPr id="4" name="TextBox 3"/>
          <p:cNvSpPr txBox="1"/>
          <p:nvPr/>
        </p:nvSpPr>
        <p:spPr>
          <a:xfrm>
            <a:off x="755576" y="620688"/>
            <a:ext cx="7704856" cy="1569660"/>
          </a:xfrm>
          <a:prstGeom prst="rect">
            <a:avLst/>
          </a:prstGeom>
          <a:noFill/>
        </p:spPr>
        <p:txBody>
          <a:bodyPr wrap="square" rtlCol="0">
            <a:spAutoFit/>
          </a:bodyPr>
          <a:lstStyle/>
          <a:p>
            <a:pPr algn="ctr"/>
            <a:r>
              <a:rPr lang="en-CA" sz="3200" b="1" dirty="0">
                <a:latin typeface="Arial" panose="020B0604020202020204" pitchFamily="34" charset="0"/>
                <a:cs typeface="Arial" panose="020B0604020202020204" pitchFamily="34" charset="0"/>
              </a:rPr>
              <a:t>Please complete and hand in your evaluation on page 30 of your </a:t>
            </a:r>
            <a:r>
              <a:rPr lang="en-CA" sz="3200" b="1" dirty="0" smtClean="0">
                <a:latin typeface="Arial" panose="020B0604020202020204" pitchFamily="34" charset="0"/>
                <a:cs typeface="Arial" panose="020B0604020202020204" pitchFamily="34" charset="0"/>
              </a:rPr>
              <a:t>workbook</a:t>
            </a:r>
            <a:endParaRPr lang="en-CA" sz="3200" dirty="0"/>
          </a:p>
        </p:txBody>
      </p:sp>
    </p:spTree>
    <p:extLst>
      <p:ext uri="{BB962C8B-B14F-4D97-AF65-F5344CB8AC3E}">
        <p14:creationId xmlns:p14="http://schemas.microsoft.com/office/powerpoint/2010/main" val="48067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uneral_Prevent_It_Vid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31640" y="836712"/>
            <a:ext cx="6741120" cy="5055840"/>
          </a:xfrm>
          <a:prstGeom prst="rect">
            <a:avLst/>
          </a:prstGeom>
        </p:spPr>
      </p:pic>
    </p:spTree>
    <p:extLst>
      <p:ext uri="{BB962C8B-B14F-4D97-AF65-F5344CB8AC3E}">
        <p14:creationId xmlns:p14="http://schemas.microsoft.com/office/powerpoint/2010/main" val="4128323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vol="100000">
                <p:cTn id="7" fill="hold" display="0">
                  <p:stCondLst>
                    <p:cond delay="indefinite"/>
                  </p:stCondLst>
                </p:cTn>
                <p:tgtEl>
                  <p:spTgt spid="7"/>
                </p:tgtEl>
              </p:cMediaNode>
            </p:video>
          </p:childTnLst>
        </p:cTn>
      </p:par>
    </p:tnLst>
  </p:timing>
</p:sld>
</file>

<file path=ppt/theme/theme1.xml><?xml version="1.0" encoding="utf-8"?>
<a:theme xmlns:a="http://schemas.openxmlformats.org/drawingml/2006/main" name="SASWH PowerPoint Templat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SASWH PowerPoint Template - FINAL</Template>
  <TotalTime>25052</TotalTime>
  <Words>11299</Words>
  <Application>Microsoft Office PowerPoint</Application>
  <PresentationFormat>On-screen Show (4:3)</PresentationFormat>
  <Paragraphs>1458</Paragraphs>
  <Slides>87</Slides>
  <Notes>87</Notes>
  <HiddenSlides>3</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87</vt:i4>
      </vt:variant>
    </vt:vector>
  </HeadingPairs>
  <TitlesOfParts>
    <vt:vector size="93" baseType="lpstr">
      <vt:lpstr>Arial</vt:lpstr>
      <vt:lpstr>Calibri</vt:lpstr>
      <vt:lpstr>Times New Roman</vt:lpstr>
      <vt:lpstr>Wingdings</vt:lpstr>
      <vt:lpstr>SASWH PowerPoint Template - FINAL</vt:lpstr>
      <vt:lpstr>Custom Design</vt:lpstr>
      <vt:lpstr>PowerPoint Presentation</vt:lpstr>
      <vt:lpstr>Housekeeping Details</vt:lpstr>
      <vt:lpstr>Workers and Patients</vt:lpstr>
      <vt:lpstr>Learning Objectives</vt:lpstr>
      <vt:lpstr>Introduce Yourself…</vt:lpstr>
      <vt:lpstr>About This Course</vt:lpstr>
      <vt:lpstr>This workshop is 5 modules</vt:lpstr>
      <vt:lpstr>Definitions</vt:lpstr>
      <vt:lpstr>PowerPoint Presentation</vt:lpstr>
      <vt:lpstr>Reasons for Investigating</vt:lpstr>
      <vt:lpstr>PowerPoint Presentation</vt:lpstr>
      <vt:lpstr>Human Factors</vt:lpstr>
      <vt:lpstr>Organizational Error Chain System Approach </vt:lpstr>
      <vt:lpstr>PowerPoint Presentation</vt:lpstr>
      <vt:lpstr>Effective Incident Reporting and Investigation Programs</vt:lpstr>
      <vt:lpstr>Incident Reporting Standards</vt:lpstr>
      <vt:lpstr>Incident Investigation Standards</vt:lpstr>
      <vt:lpstr>Incident Reporting and Investigation Program</vt:lpstr>
      <vt:lpstr>Employer’s Role</vt:lpstr>
      <vt:lpstr>The Supervisor’s Role</vt:lpstr>
      <vt:lpstr>Worker’s Role</vt:lpstr>
      <vt:lpstr>OHC Role</vt:lpstr>
      <vt:lpstr>The Investigation Team</vt:lpstr>
      <vt:lpstr>Benefits of Worker Involvement</vt:lpstr>
      <vt:lpstr>Training</vt:lpstr>
      <vt:lpstr>Forms</vt:lpstr>
      <vt:lpstr>Investigation Kit</vt:lpstr>
      <vt:lpstr>Regulatory Requirements Reporting, Investigating, Reviewing</vt:lpstr>
      <vt:lpstr>OH&amp;S Summary</vt:lpstr>
      <vt:lpstr>Incident Scenario</vt:lpstr>
      <vt:lpstr>    Determine the legislated requirements for the Incident Scenario     </vt:lpstr>
      <vt:lpstr>Investigation Techniques</vt:lpstr>
      <vt:lpstr>Domino Theory</vt:lpstr>
      <vt:lpstr>Degree of Investigation</vt:lpstr>
      <vt:lpstr>Principles for Investigation Success</vt:lpstr>
      <vt:lpstr>PowerPoint Presentation</vt:lpstr>
      <vt:lpstr>Incident Causes</vt:lpstr>
      <vt:lpstr>When an Incident Occurs…</vt:lpstr>
      <vt:lpstr>First Things First</vt:lpstr>
      <vt:lpstr>Get the BIG Picture</vt:lpstr>
      <vt:lpstr>Get the Big Picture for the Incident Scenario</vt:lpstr>
      <vt:lpstr>The process for success</vt:lpstr>
      <vt:lpstr>Collect the Evidence</vt:lpstr>
      <vt:lpstr>Collect the Evidence – Physical</vt:lpstr>
      <vt:lpstr>Handling Physical Evidence</vt:lpstr>
      <vt:lpstr>Take Photos or Video</vt:lpstr>
      <vt:lpstr>Sketches</vt:lpstr>
      <vt:lpstr>Collect Physical Evidence for the Incident Scenario</vt:lpstr>
      <vt:lpstr>Collect the Evidence – Documentation</vt:lpstr>
      <vt:lpstr>Using Documentary Evidence</vt:lpstr>
      <vt:lpstr>Conducting Research</vt:lpstr>
      <vt:lpstr>Collect Document Evidence for the Incident Scenario</vt:lpstr>
      <vt:lpstr>Return the scene to normal</vt:lpstr>
      <vt:lpstr>Collect the Evidence – Witnesses</vt:lpstr>
      <vt:lpstr>Collect Interview Evidence</vt:lpstr>
      <vt:lpstr>Categories of Witnesses</vt:lpstr>
      <vt:lpstr>Planning the Interviews</vt:lpstr>
      <vt:lpstr>Effective Interviews </vt:lpstr>
      <vt:lpstr>Questioning Techniques</vt:lpstr>
      <vt:lpstr>Develop Standard Questions</vt:lpstr>
      <vt:lpstr>Interview Order</vt:lpstr>
      <vt:lpstr>Collect Interview Evidence for the Incident Scenario</vt:lpstr>
      <vt:lpstr>Analyze Incident Factors</vt:lpstr>
      <vt:lpstr>The Role of Human Error</vt:lpstr>
      <vt:lpstr>Analyze Incident Factors for the Incident Scenario</vt:lpstr>
      <vt:lpstr>Analyze Evidence - WHY</vt:lpstr>
      <vt:lpstr>Identify the Direct Cause</vt:lpstr>
      <vt:lpstr>Analyze the Evidence for the Incident Scenario</vt:lpstr>
      <vt:lpstr>Identify the Indirect Cause(s)</vt:lpstr>
      <vt:lpstr>Analyze the Evidence for the Incident Scenario</vt:lpstr>
      <vt:lpstr>Identify the Root Cause(s)</vt:lpstr>
      <vt:lpstr>SMS Elements</vt:lpstr>
      <vt:lpstr>Analyze the Evidence for the Incident Scenario</vt:lpstr>
      <vt:lpstr>Reporting,  Recommendations and Follow-up</vt:lpstr>
      <vt:lpstr>Reporting and Recommendation</vt:lpstr>
      <vt:lpstr>Hazard Control Methods</vt:lpstr>
      <vt:lpstr>PowerPoint Presentation</vt:lpstr>
      <vt:lpstr>Develop Recommendations</vt:lpstr>
      <vt:lpstr>Develop Recommendations for the Incident Scenario</vt:lpstr>
      <vt:lpstr>Reporting and Recommendation</vt:lpstr>
      <vt:lpstr>Write the Report for the Incident Scenario</vt:lpstr>
      <vt:lpstr>Take Action</vt:lpstr>
      <vt:lpstr>Take Action</vt:lpstr>
      <vt:lpstr>Follow-up</vt:lpstr>
      <vt:lpstr>Major Reasons Incidents Re-Occur</vt:lpstr>
      <vt:lpstr>Remember</vt:lpstr>
      <vt:lpstr>Thanks for your participation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 Ward</dc:creator>
  <cp:lastModifiedBy>Duncan, Sindi SASWH</cp:lastModifiedBy>
  <cp:revision>1013</cp:revision>
  <cp:lastPrinted>2018-01-04T14:24:04Z</cp:lastPrinted>
  <dcterms:created xsi:type="dcterms:W3CDTF">2014-01-02T17:17:00Z</dcterms:created>
  <dcterms:modified xsi:type="dcterms:W3CDTF">2020-02-26T18:01:18Z</dcterms:modified>
</cp:coreProperties>
</file>