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89" r:id="rId3"/>
    <p:sldId id="378" r:id="rId4"/>
    <p:sldId id="368" r:id="rId5"/>
    <p:sldId id="353" r:id="rId6"/>
    <p:sldId id="375" r:id="rId7"/>
    <p:sldId id="304" r:id="rId8"/>
    <p:sldId id="290" r:id="rId9"/>
    <p:sldId id="342" r:id="rId10"/>
    <p:sldId id="357" r:id="rId11"/>
    <p:sldId id="370" r:id="rId12"/>
  </p:sldIdLst>
  <p:sldSz cx="9144000" cy="6858000" type="screen4x3"/>
  <p:notesSz cx="70104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89"/>
            <p14:sldId id="378"/>
            <p14:sldId id="368"/>
            <p14:sldId id="353"/>
            <p14:sldId id="375"/>
            <p14:sldId id="304"/>
            <p14:sldId id="290"/>
            <p14:sldId id="342"/>
            <p14:sldId id="357"/>
            <p14:sldId id="370"/>
          </p14:sldIdLst>
        </p14:section>
        <p14:section name="Overview and Objectives" id="{ABA716BF-3A5C-4ADB-94C9-CFEF84EBA240}">
          <p14:sldIdLst/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CC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34567" autoAdjust="0"/>
    <p:restoredTop sz="86449" autoAdjust="0"/>
  </p:normalViewPr>
  <p:slideViewPr>
    <p:cSldViewPr>
      <p:cViewPr varScale="1">
        <p:scale>
          <a:sx n="77" d="100"/>
          <a:sy n="77" d="100"/>
        </p:scale>
        <p:origin x="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90" y="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49482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9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67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Read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71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6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44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8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Brief overview of navigating the website/ resources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0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4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5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855B8-27A2-4BF1-B91C-C5CA9626E6C1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39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0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75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855B8-27A2-4BF1-B91C-C5CA9626E6C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316139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273A24-443F-BF4F-9E84-84EC5EBE3C0F}"/>
              </a:ext>
            </a:extLst>
          </p:cNvPr>
          <p:cNvSpPr/>
          <p:nvPr userDrawn="1"/>
        </p:nvSpPr>
        <p:spPr>
          <a:xfrm>
            <a:off x="0" y="2269221"/>
            <a:ext cx="9144000" cy="41578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13716" tIns="13716" rIns="13716" bIns="13716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5F8200D-B3B4-4148-9C6D-568491394D5E}"/>
              </a:ext>
            </a:extLst>
          </p:cNvPr>
          <p:cNvSpPr/>
          <p:nvPr userDrawn="1"/>
        </p:nvSpPr>
        <p:spPr>
          <a:xfrm>
            <a:off x="46325" y="1326846"/>
            <a:ext cx="1027136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29D34ED-79DE-2446-9395-DDA4722F187C}"/>
              </a:ext>
            </a:extLst>
          </p:cNvPr>
          <p:cNvSpPr/>
          <p:nvPr userDrawn="1"/>
        </p:nvSpPr>
        <p:spPr>
          <a:xfrm>
            <a:off x="1656133" y="1325880"/>
            <a:ext cx="1027136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4068D8B-FCBD-9043-A778-F9E3EB1FB9D3}"/>
              </a:ext>
            </a:extLst>
          </p:cNvPr>
          <p:cNvSpPr/>
          <p:nvPr userDrawn="1"/>
        </p:nvSpPr>
        <p:spPr>
          <a:xfrm>
            <a:off x="4862612" y="1325880"/>
            <a:ext cx="1023542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7AA7307-0F3C-BE4F-8289-31F0B27316F2}"/>
              </a:ext>
            </a:extLst>
          </p:cNvPr>
          <p:cNvSpPr/>
          <p:nvPr userDrawn="1"/>
        </p:nvSpPr>
        <p:spPr>
          <a:xfrm>
            <a:off x="6461893" y="1325880"/>
            <a:ext cx="1023542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F985EA3-C591-1F46-B398-FF28856FDB78}"/>
              </a:ext>
            </a:extLst>
          </p:cNvPr>
          <p:cNvSpPr/>
          <p:nvPr userDrawn="1"/>
        </p:nvSpPr>
        <p:spPr>
          <a:xfrm>
            <a:off x="41148" y="1328930"/>
            <a:ext cx="1027138" cy="13695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3716" tIns="13716" rIns="13716" bIns="13716" anchor="ctr" anchorCtr="1"/>
          <a:lstStyle/>
          <a:p>
            <a:pPr algn="ctr">
              <a:lnSpc>
                <a:spcPct val="85000"/>
              </a:lnSpc>
              <a:spcBef>
                <a:spcPts val="15"/>
              </a:spcBef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0AA7426-D0A9-1144-BDFB-A2CD3ABBF841}"/>
              </a:ext>
            </a:extLst>
          </p:cNvPr>
          <p:cNvSpPr/>
          <p:nvPr userDrawn="1"/>
        </p:nvSpPr>
        <p:spPr>
          <a:xfrm>
            <a:off x="1656132" y="1327964"/>
            <a:ext cx="1027137" cy="13695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3716" tIns="13716" rIns="13716" bIns="13716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3A541760-3579-3541-8582-EE306D55BFFB}"/>
              </a:ext>
            </a:extLst>
          </p:cNvPr>
          <p:cNvSpPr/>
          <p:nvPr userDrawn="1"/>
        </p:nvSpPr>
        <p:spPr>
          <a:xfrm>
            <a:off x="4867769" y="1327964"/>
            <a:ext cx="1023543" cy="13695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3716" tIns="13716" rIns="13716" bIns="13716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35A8E1DC-C43B-074B-8A90-6F9EABBB4BA4}"/>
              </a:ext>
            </a:extLst>
          </p:cNvPr>
          <p:cNvSpPr/>
          <p:nvPr userDrawn="1"/>
        </p:nvSpPr>
        <p:spPr>
          <a:xfrm>
            <a:off x="3257550" y="1325880"/>
            <a:ext cx="1027136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FEE3A366-64CF-F74B-92EE-2A831059C7E9}"/>
              </a:ext>
            </a:extLst>
          </p:cNvPr>
          <p:cNvSpPr/>
          <p:nvPr userDrawn="1"/>
        </p:nvSpPr>
        <p:spPr>
          <a:xfrm>
            <a:off x="6456734" y="1327964"/>
            <a:ext cx="1023543" cy="136951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3716" tIns="13716" rIns="13716" bIns="13716" anchor="ctr" anchorCtr="1"/>
          <a:lstStyle/>
          <a:p>
            <a:pPr algn="ctr">
              <a:lnSpc>
                <a:spcPct val="85000"/>
              </a:lnSpc>
              <a:spcBef>
                <a:spcPts val="15"/>
              </a:spcBef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F57B189-54BE-4647-8C20-06C0DB75C419}"/>
              </a:ext>
            </a:extLst>
          </p:cNvPr>
          <p:cNvSpPr/>
          <p:nvPr userDrawn="1"/>
        </p:nvSpPr>
        <p:spPr>
          <a:xfrm>
            <a:off x="8065009" y="1325880"/>
            <a:ext cx="1027136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0AAF55E1-7B1E-D444-B87C-2908C39FEE77}"/>
              </a:ext>
            </a:extLst>
          </p:cNvPr>
          <p:cNvSpPr/>
          <p:nvPr userDrawn="1"/>
        </p:nvSpPr>
        <p:spPr>
          <a:xfrm>
            <a:off x="3257550" y="1326921"/>
            <a:ext cx="1027137" cy="13695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3716" tIns="13716" rIns="13716" bIns="13716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0C752DD5-E82A-4D49-B083-42200C07519A}"/>
              </a:ext>
            </a:extLst>
          </p:cNvPr>
          <p:cNvSpPr/>
          <p:nvPr userDrawn="1"/>
        </p:nvSpPr>
        <p:spPr>
          <a:xfrm>
            <a:off x="8065008" y="1326921"/>
            <a:ext cx="1027137" cy="13695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3716" tIns="13716" rIns="13716" bIns="13716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1" name="AutoShape 110">
            <a:extLst>
              <a:ext uri="{FF2B5EF4-FFF2-40B4-BE49-F238E27FC236}">
                <a16:creationId xmlns:a16="http://schemas.microsoft.com/office/drawing/2014/main" xmlns="" id="{4740BF11-121E-FA4F-A0B2-545FE62EA0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3269" y="1901952"/>
            <a:ext cx="563892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AutoShape 110">
            <a:extLst>
              <a:ext uri="{FF2B5EF4-FFF2-40B4-BE49-F238E27FC236}">
                <a16:creationId xmlns:a16="http://schemas.microsoft.com/office/drawing/2014/main" xmlns="" id="{AFA85E8E-6A00-3044-BBBA-588898110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3461" y="1901952"/>
            <a:ext cx="563892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3" name="AutoShape 110">
            <a:extLst>
              <a:ext uri="{FF2B5EF4-FFF2-40B4-BE49-F238E27FC236}">
                <a16:creationId xmlns:a16="http://schemas.microsoft.com/office/drawing/2014/main" xmlns="" id="{BD7D58B3-98A6-4649-8A78-96DF752614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78500" y="1901952"/>
            <a:ext cx="563892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4" name="AutoShape 110">
            <a:extLst>
              <a:ext uri="{FF2B5EF4-FFF2-40B4-BE49-F238E27FC236}">
                <a16:creationId xmlns:a16="http://schemas.microsoft.com/office/drawing/2014/main" xmlns="" id="{99C182F0-8A7C-504A-9A54-449A83F388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75252" y="1901952"/>
            <a:ext cx="563892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5" name="AutoShape 110">
            <a:extLst>
              <a:ext uri="{FF2B5EF4-FFF2-40B4-BE49-F238E27FC236}">
                <a16:creationId xmlns:a16="http://schemas.microsoft.com/office/drawing/2014/main" xmlns="" id="{9D1051D0-507B-AD4A-B0AD-E475849C00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5434" y="1901952"/>
            <a:ext cx="563892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xmlns="" id="{C7AC686A-1508-BF48-911D-61D82AABC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42" y="258764"/>
            <a:ext cx="1021961" cy="24813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xmlns="" id="{B876D68E-F284-354A-92F8-5F7734744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42" y="506896"/>
            <a:ext cx="1021961" cy="618324"/>
          </a:xfr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buNone/>
              <a:defRPr sz="10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 algn="ctr">
              <a:lnSpc>
                <a:spcPct val="85000"/>
              </a:lnSpc>
            </a:pPr>
            <a:r>
              <a:rPr lang="en-US" sz="1050" smtClean="0">
                <a:solidFill>
                  <a:srgbClr val="6B6B6B"/>
                </a:solidFill>
              </a:rPr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xmlns="" id="{72B3DBB3-1959-194A-B523-EB85330EED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49010" y="258764"/>
            <a:ext cx="1021961" cy="24813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xmlns="" id="{22B58263-52CE-A840-BE43-6EC1E908E0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9010" y="506896"/>
            <a:ext cx="1021961" cy="618324"/>
          </a:xfr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buNone/>
              <a:defRPr sz="10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 algn="ctr">
              <a:lnSpc>
                <a:spcPct val="85000"/>
              </a:lnSpc>
            </a:pPr>
            <a:r>
              <a:rPr lang="en-US" sz="1050" smtClean="0">
                <a:solidFill>
                  <a:srgbClr val="6B6B6B"/>
                </a:solidFill>
              </a:rPr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xmlns="" id="{26EB032E-EC81-0A4B-B52C-8C2C4C3F2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6786" y="258764"/>
            <a:ext cx="1021961" cy="24813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xmlns="" id="{E142B6AC-952F-7848-BBE6-347DCB7B89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6786" y="506896"/>
            <a:ext cx="1021961" cy="618324"/>
          </a:xfr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buNone/>
              <a:defRPr sz="10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 algn="ctr">
              <a:lnSpc>
                <a:spcPct val="85000"/>
              </a:lnSpc>
            </a:pPr>
            <a:r>
              <a:rPr lang="en-US" sz="1050" smtClean="0">
                <a:solidFill>
                  <a:srgbClr val="6B6B6B"/>
                </a:solidFill>
              </a:rPr>
              <a:t>Click to edit Master text styles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xmlns="" id="{E0489ECC-6BF5-5B4E-90C3-BEE52E4247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9472" y="258764"/>
            <a:ext cx="1021961" cy="24813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xmlns="" id="{F5FDBE0B-BF91-454F-884E-BD1DBC7FBA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39472" y="506896"/>
            <a:ext cx="1021961" cy="618324"/>
          </a:xfr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buNone/>
              <a:defRPr sz="10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 algn="ctr">
              <a:lnSpc>
                <a:spcPct val="85000"/>
              </a:lnSpc>
            </a:pPr>
            <a:r>
              <a:rPr lang="en-US" sz="1050" smtClean="0">
                <a:solidFill>
                  <a:srgbClr val="6B6B6B"/>
                </a:solidFill>
              </a:rPr>
              <a:t>Click to edit Master text styles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xmlns="" id="{BFA5A588-B7EF-C54C-845B-1DE2DEB664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4702" y="258764"/>
            <a:ext cx="1021961" cy="24813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xmlns="" id="{EB929D32-6BE2-A740-9A19-3C58C9989F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702" y="506896"/>
            <a:ext cx="1021961" cy="618324"/>
          </a:xfr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buNone/>
              <a:defRPr sz="10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 algn="ctr">
              <a:lnSpc>
                <a:spcPct val="85000"/>
              </a:lnSpc>
            </a:pPr>
            <a:r>
              <a:rPr lang="en-US" sz="1050" smtClean="0">
                <a:solidFill>
                  <a:srgbClr val="6B6B6B"/>
                </a:solidFill>
              </a:rPr>
              <a:t>Click to edit Master text styles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xmlns="" id="{28EEF54E-168F-DA4E-944A-F77FE6A16B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37386" y="258764"/>
            <a:ext cx="1021961" cy="24813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7">
            <a:extLst>
              <a:ext uri="{FF2B5EF4-FFF2-40B4-BE49-F238E27FC236}">
                <a16:creationId xmlns:a16="http://schemas.microsoft.com/office/drawing/2014/main" xmlns="" id="{198BA63D-3812-4B40-A56C-E9D3715494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37386" y="506896"/>
            <a:ext cx="1021961" cy="618324"/>
          </a:xfr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buNone/>
              <a:defRPr sz="10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 algn="ctr">
              <a:lnSpc>
                <a:spcPct val="85000"/>
              </a:lnSpc>
            </a:pPr>
            <a:r>
              <a:rPr lang="en-US" sz="1050" smtClean="0">
                <a:solidFill>
                  <a:srgbClr val="6B6B6B"/>
                </a:solidFill>
              </a:rPr>
              <a:t>Click to edit Master text styles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xmlns="" id="{761076FF-D12B-874E-B2F7-D7211892E9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6738" y="3198482"/>
            <a:ext cx="3718322" cy="268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xmlns="" id="{3A9C68A9-C47F-6248-80FB-A955A9DC3F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67770" y="3178673"/>
            <a:ext cx="3718322" cy="268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1C57B-256E-4EA5-95B2-273397D4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3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1.m4a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m4a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4.png"/><Relationship Id="rId2" Type="http://schemas.microsoft.com/office/2007/relationships/media" Target="../media/media10.m4a"/><Relationship Id="rId1" Type="http://schemas.openxmlformats.org/officeDocument/2006/relationships/tags" Target="../tags/tag18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11.m4a"/><Relationship Id="rId7" Type="http://schemas.openxmlformats.org/officeDocument/2006/relationships/hyperlink" Target="http://www.saswh.ca/" TargetMode="External"/><Relationship Id="rId2" Type="http://schemas.microsoft.com/office/2007/relationships/media" Target="../media/media11.m4a"/><Relationship Id="rId1" Type="http://schemas.openxmlformats.org/officeDocument/2006/relationships/tags" Target="../tags/tag19.xml"/><Relationship Id="rId6" Type="http://schemas.openxmlformats.org/officeDocument/2006/relationships/image" Target="../media/image11.tiff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3.xml"/><Relationship Id="rId5" Type="http://schemas.openxmlformats.org/officeDocument/2006/relationships/audio" Target="../media/media2.m4a"/><Relationship Id="rId4" Type="http://schemas.microsoft.com/office/2007/relationships/media" Target="../media/media2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9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3.xml"/><Relationship Id="rId5" Type="http://schemas.openxmlformats.org/officeDocument/2006/relationships/audio" Target="../media/media5.m4a"/><Relationship Id="rId4" Type="http://schemas.microsoft.com/office/2007/relationships/media" Target="../media/media5.m4a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6.m4a"/><Relationship Id="rId7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tags" Target="../tags/tag13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4.png"/><Relationship Id="rId2" Type="http://schemas.microsoft.com/office/2007/relationships/media" Target="../media/media7.m4a"/><Relationship Id="rId1" Type="http://schemas.openxmlformats.org/officeDocument/2006/relationships/tags" Target="../tags/tag14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media" Target="../media/media8.m4a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8.m4a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9.m4a"/><Relationship Id="rId7" Type="http://schemas.openxmlformats.org/officeDocument/2006/relationships/image" Target="../media/image5.jpeg"/><Relationship Id="rId2" Type="http://schemas.microsoft.com/office/2007/relationships/media" Target="../media/media9.m4a"/><Relationship Id="rId1" Type="http://schemas.openxmlformats.org/officeDocument/2006/relationships/tags" Target="../tags/tag17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15616" y="2209800"/>
            <a:ext cx="7848872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Safety Management System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 key driver to improve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Workplace Health and Safety.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A few tips on how </a:t>
            </a:r>
            <a:r>
              <a:rPr lang="en-US" dirty="0">
                <a:solidFill>
                  <a:schemeClr val="tx1"/>
                </a:solidFill>
              </a:rPr>
              <a:t>to get started….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152" y="6044927"/>
            <a:ext cx="1563473" cy="597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745" cy="1743075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8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2087940"/>
            <a:ext cx="7344816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6000" dirty="0" smtClean="0"/>
              <a:t>Desired Future State</a:t>
            </a:r>
          </a:p>
          <a:p>
            <a:endParaRPr lang="en-US" sz="3600" dirty="0" smtClean="0"/>
          </a:p>
          <a:p>
            <a:pPr algn="ctr"/>
            <a:r>
              <a:rPr lang="en-US" sz="2800" b="1" dirty="0" smtClean="0">
                <a:latin typeface="Bradley Hand ITC" panose="03070402050302030203" pitchFamily="66" charset="0"/>
              </a:rPr>
              <a:t>Zero Injuries </a:t>
            </a:r>
            <a:br>
              <a:rPr lang="en-US" sz="2800" b="1" dirty="0" smtClean="0">
                <a:latin typeface="Bradley Hand ITC" panose="03070402050302030203" pitchFamily="66" charset="0"/>
              </a:rPr>
            </a:br>
            <a:r>
              <a:rPr lang="en-US" sz="2800" b="1" dirty="0" smtClean="0">
                <a:latin typeface="Bradley Hand ITC" panose="03070402050302030203" pitchFamily="66" charset="0"/>
              </a:rPr>
              <a:t>Functioning Safety Management System</a:t>
            </a:r>
          </a:p>
        </p:txBody>
      </p:sp>
      <p:pic>
        <p:nvPicPr>
          <p:cNvPr id="4" name="Picture 2" descr="Safe Work Background No Log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11947" y="3126582"/>
            <a:ext cx="685800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669280"/>
      </p:ext>
    </p:extLst>
  </p:cSld>
  <p:clrMapOvr>
    <a:masterClrMapping/>
  </p:clrMapOvr>
  <p:transition spd="slow" advTm="942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74" y="1196752"/>
            <a:ext cx="4788408" cy="1292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7632" y="2767706"/>
            <a:ext cx="253409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Contact Us:</a:t>
            </a:r>
          </a:p>
          <a:p>
            <a:endParaRPr lang="en-US" sz="2400" dirty="0"/>
          </a:p>
          <a:p>
            <a:pPr algn="ctr"/>
            <a:r>
              <a:rPr lang="en-US" sz="2400" dirty="0" smtClean="0"/>
              <a:t>952 Albert Street</a:t>
            </a:r>
          </a:p>
          <a:p>
            <a:pPr algn="ctr"/>
            <a:r>
              <a:rPr lang="en-US" sz="2400" dirty="0" smtClean="0"/>
              <a:t>Regina SK  S4R 2P7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306.545.5595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hlinkClick r:id="rId7"/>
              </a:rPr>
              <a:t>info@saswh.ca</a:t>
            </a:r>
            <a:r>
              <a:rPr lang="en-US" sz="2400" dirty="0" smtClean="0"/>
              <a:t> </a:t>
            </a:r>
            <a:endParaRPr lang="en-C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949280"/>
            <a:ext cx="3919770" cy="1015874"/>
          </a:xfrm>
          <a:prstGeom prst="rect">
            <a:avLst/>
          </a:prstGeom>
        </p:spPr>
      </p:pic>
      <p:pic>
        <p:nvPicPr>
          <p:cNvPr id="7" name="Picture 2" descr="Safe Work Background No Log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11947" y="3126582"/>
            <a:ext cx="685800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185787"/>
      </p:ext>
    </p:extLst>
  </p:cSld>
  <p:clrMapOvr>
    <a:masterClrMapping/>
  </p:clrMapOvr>
  <p:transition spd="slow" advTm="2340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4422" y="908720"/>
            <a:ext cx="7770440" cy="662335"/>
          </a:xfrm>
        </p:spPr>
        <p:txBody>
          <a:bodyPr>
            <a:normAutofit fontScale="90000"/>
          </a:bodyPr>
          <a:lstStyle/>
          <a:p>
            <a:r>
              <a:rPr lang="en-CA" dirty="0"/>
              <a:t>Safety within the education sector is a priority:</a:t>
            </a:r>
            <a:br>
              <a:rPr lang="en-CA" dirty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44674" y="1700808"/>
            <a:ext cx="8077200" cy="489654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CA" sz="2400" b="1" dirty="0" smtClean="0"/>
              <a:t>Requires intention and commitment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400" b="1" dirty="0" smtClean="0"/>
              <a:t>The approach must be consistent and validated so that the work can be scalable </a:t>
            </a:r>
            <a:r>
              <a:rPr lang="en-CA" sz="2400" b="1" dirty="0"/>
              <a:t>and </a:t>
            </a:r>
            <a:r>
              <a:rPr lang="en-CA" sz="2400" b="1" dirty="0" smtClean="0"/>
              <a:t>implemented </a:t>
            </a:r>
            <a:r>
              <a:rPr lang="en-CA" sz="2400" b="1" dirty="0"/>
              <a:t>throughout the </a:t>
            </a:r>
            <a:r>
              <a:rPr lang="en-CA" sz="2400" b="1" dirty="0" smtClean="0"/>
              <a:t>entire school </a:t>
            </a:r>
            <a:r>
              <a:rPr lang="en-CA" sz="2400" b="1" dirty="0"/>
              <a:t>division.  </a:t>
            </a: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7702" y="4149079"/>
            <a:ext cx="7717160" cy="10801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dirty="0"/>
              <a:t>L</a:t>
            </a:r>
            <a:r>
              <a:rPr lang="en-CA" sz="2800" dirty="0" smtClean="0"/>
              <a:t>eadership commitment at all levels to improve safety in Saskatchewan schools.</a:t>
            </a:r>
            <a:endParaRPr lang="en-CA" sz="2800" dirty="0"/>
          </a:p>
        </p:txBody>
      </p:sp>
      <p:sp>
        <p:nvSpPr>
          <p:cNvPr id="5" name="Oval 4"/>
          <p:cNvSpPr/>
          <p:nvPr/>
        </p:nvSpPr>
        <p:spPr>
          <a:xfrm>
            <a:off x="1115616" y="4019326"/>
            <a:ext cx="2016224" cy="777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098" name="Picture 2" descr="Safe Work Background No Log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229745" y="4269581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1517140"/>
      </p:ext>
    </p:extLst>
  </p:cSld>
  <p:clrMapOvr>
    <a:masterClrMapping/>
  </p:clrMapOvr>
  <p:transition spd="slow" advTm="3693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6244F0E-E7B6-4A04-8DC8-B38361AF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52D932-072D-4F6F-9565-39F33727B1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08" y="817598"/>
            <a:ext cx="944765" cy="31407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Concept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70E200F5-D183-4DF6-86A3-F11C030AC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2117" y="804107"/>
            <a:ext cx="1131637" cy="314071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1400" dirty="0" smtClean="0"/>
              <a:t>Leadership</a:t>
            </a:r>
            <a:endParaRPr lang="en-US" sz="1400" dirty="0"/>
          </a:p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CE9017A3-B81B-498C-A1CB-30A53E854E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07864" y="804107"/>
            <a:ext cx="1447184" cy="316089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1400" dirty="0" smtClean="0"/>
              <a:t>Partners</a:t>
            </a:r>
            <a:endParaRPr lang="en-US" sz="14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390252FF-B760-47E7-9992-47728EA73C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7462" y="810083"/>
            <a:ext cx="1178116" cy="31407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1400" dirty="0" smtClean="0"/>
              <a:t>Current State</a:t>
            </a:r>
            <a:endParaRPr lang="en-US" sz="1400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A162ECDC-CAF5-41B3-94DD-E997C8F75F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70639" y="806125"/>
            <a:ext cx="1126862" cy="31407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1400" dirty="0" smtClean="0"/>
              <a:t>Action Plan</a:t>
            </a:r>
            <a:endParaRPr lang="en-US" sz="140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1AFBF0A8-4F67-4F19-939F-B48DF607D1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35301" y="817726"/>
            <a:ext cx="1408699" cy="32278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1400" dirty="0" smtClean="0"/>
              <a:t>Communication</a:t>
            </a:r>
            <a:endParaRPr lang="en-US" sz="1400" dirty="0"/>
          </a:p>
        </p:txBody>
      </p:sp>
      <p:sp>
        <p:nvSpPr>
          <p:cNvPr id="4" name="Freeform 18" descr="Icon of flow chart"/>
          <p:cNvSpPr>
            <a:spLocks/>
          </p:cNvSpPr>
          <p:nvPr/>
        </p:nvSpPr>
        <p:spPr bwMode="auto">
          <a:xfrm>
            <a:off x="1812318" y="1778532"/>
            <a:ext cx="706340" cy="447797"/>
          </a:xfrm>
          <a:custGeom>
            <a:avLst/>
            <a:gdLst/>
            <a:ahLst/>
            <a:cxnLst>
              <a:cxn ang="0">
                <a:pos x="2952" y="1466"/>
              </a:cxn>
              <a:cxn ang="0">
                <a:pos x="2952" y="1102"/>
              </a:cxn>
              <a:cxn ang="0">
                <a:pos x="1727" y="1102"/>
              </a:cxn>
              <a:cxn ang="0">
                <a:pos x="1727" y="822"/>
              </a:cxn>
              <a:cxn ang="0">
                <a:pos x="2270" y="822"/>
              </a:cxn>
              <a:cxn ang="0">
                <a:pos x="2270" y="0"/>
              </a:cxn>
              <a:cxn ang="0">
                <a:pos x="1073" y="0"/>
              </a:cxn>
              <a:cxn ang="0">
                <a:pos x="1073" y="822"/>
              </a:cxn>
              <a:cxn ang="0">
                <a:pos x="1615" y="822"/>
              </a:cxn>
              <a:cxn ang="0">
                <a:pos x="1615" y="1102"/>
              </a:cxn>
              <a:cxn ang="0">
                <a:pos x="392" y="1102"/>
              </a:cxn>
              <a:cxn ang="0">
                <a:pos x="392" y="1466"/>
              </a:cxn>
              <a:cxn ang="0">
                <a:pos x="0" y="1466"/>
              </a:cxn>
              <a:cxn ang="0">
                <a:pos x="0" y="2120"/>
              </a:cxn>
              <a:cxn ang="0">
                <a:pos x="951" y="2120"/>
              </a:cxn>
              <a:cxn ang="0">
                <a:pos x="951" y="1466"/>
              </a:cxn>
              <a:cxn ang="0">
                <a:pos x="504" y="1466"/>
              </a:cxn>
              <a:cxn ang="0">
                <a:pos x="504" y="1214"/>
              </a:cxn>
              <a:cxn ang="0">
                <a:pos x="1615" y="1214"/>
              </a:cxn>
              <a:cxn ang="0">
                <a:pos x="1615" y="1466"/>
              </a:cxn>
              <a:cxn ang="0">
                <a:pos x="1196" y="1466"/>
              </a:cxn>
              <a:cxn ang="0">
                <a:pos x="1196" y="2120"/>
              </a:cxn>
              <a:cxn ang="0">
                <a:pos x="2147" y="2120"/>
              </a:cxn>
              <a:cxn ang="0">
                <a:pos x="2147" y="1466"/>
              </a:cxn>
              <a:cxn ang="0">
                <a:pos x="1727" y="1466"/>
              </a:cxn>
              <a:cxn ang="0">
                <a:pos x="1727" y="1214"/>
              </a:cxn>
              <a:cxn ang="0">
                <a:pos x="2840" y="1214"/>
              </a:cxn>
              <a:cxn ang="0">
                <a:pos x="2840" y="1466"/>
              </a:cxn>
              <a:cxn ang="0">
                <a:pos x="2393" y="1466"/>
              </a:cxn>
              <a:cxn ang="0">
                <a:pos x="2393" y="2120"/>
              </a:cxn>
              <a:cxn ang="0">
                <a:pos x="3344" y="2120"/>
              </a:cxn>
              <a:cxn ang="0">
                <a:pos x="3344" y="1466"/>
              </a:cxn>
              <a:cxn ang="0">
                <a:pos x="2952" y="1466"/>
              </a:cxn>
            </a:cxnLst>
            <a:rect l="0" t="0" r="r" b="b"/>
            <a:pathLst>
              <a:path w="3344" h="2120">
                <a:moveTo>
                  <a:pt x="2952" y="1466"/>
                </a:moveTo>
                <a:lnTo>
                  <a:pt x="2952" y="1102"/>
                </a:lnTo>
                <a:lnTo>
                  <a:pt x="1727" y="1102"/>
                </a:lnTo>
                <a:lnTo>
                  <a:pt x="1727" y="822"/>
                </a:lnTo>
                <a:lnTo>
                  <a:pt x="2270" y="822"/>
                </a:lnTo>
                <a:lnTo>
                  <a:pt x="2270" y="0"/>
                </a:lnTo>
                <a:lnTo>
                  <a:pt x="1073" y="0"/>
                </a:lnTo>
                <a:lnTo>
                  <a:pt x="1073" y="822"/>
                </a:lnTo>
                <a:lnTo>
                  <a:pt x="1615" y="822"/>
                </a:lnTo>
                <a:lnTo>
                  <a:pt x="1615" y="1102"/>
                </a:lnTo>
                <a:lnTo>
                  <a:pt x="392" y="1102"/>
                </a:lnTo>
                <a:lnTo>
                  <a:pt x="392" y="1466"/>
                </a:lnTo>
                <a:lnTo>
                  <a:pt x="0" y="1466"/>
                </a:lnTo>
                <a:lnTo>
                  <a:pt x="0" y="2120"/>
                </a:lnTo>
                <a:lnTo>
                  <a:pt x="951" y="2120"/>
                </a:lnTo>
                <a:lnTo>
                  <a:pt x="951" y="1466"/>
                </a:lnTo>
                <a:lnTo>
                  <a:pt x="504" y="1466"/>
                </a:lnTo>
                <a:lnTo>
                  <a:pt x="504" y="1214"/>
                </a:lnTo>
                <a:lnTo>
                  <a:pt x="1615" y="1214"/>
                </a:lnTo>
                <a:lnTo>
                  <a:pt x="1615" y="1466"/>
                </a:lnTo>
                <a:lnTo>
                  <a:pt x="1196" y="1466"/>
                </a:lnTo>
                <a:lnTo>
                  <a:pt x="1196" y="2120"/>
                </a:lnTo>
                <a:lnTo>
                  <a:pt x="2147" y="2120"/>
                </a:lnTo>
                <a:lnTo>
                  <a:pt x="2147" y="1466"/>
                </a:lnTo>
                <a:lnTo>
                  <a:pt x="1727" y="1466"/>
                </a:lnTo>
                <a:lnTo>
                  <a:pt x="1727" y="1214"/>
                </a:lnTo>
                <a:lnTo>
                  <a:pt x="2840" y="1214"/>
                </a:lnTo>
                <a:lnTo>
                  <a:pt x="2840" y="1466"/>
                </a:lnTo>
                <a:lnTo>
                  <a:pt x="2393" y="1466"/>
                </a:lnTo>
                <a:lnTo>
                  <a:pt x="2393" y="2120"/>
                </a:lnTo>
                <a:lnTo>
                  <a:pt x="3344" y="2120"/>
                </a:lnTo>
                <a:lnTo>
                  <a:pt x="3344" y="1466"/>
                </a:lnTo>
                <a:lnTo>
                  <a:pt x="2952" y="146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13716" rIns="0" bIns="13716" anchor="ctr" anchorCtr="1">
            <a:norm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050" b="1" dirty="0"/>
          </a:p>
        </p:txBody>
      </p:sp>
      <p:sp>
        <p:nvSpPr>
          <p:cNvPr id="5" name="Freeform 71" descr="Icon of gears"/>
          <p:cNvSpPr>
            <a:spLocks noEditPoints="1"/>
          </p:cNvSpPr>
          <p:nvPr/>
        </p:nvSpPr>
        <p:spPr bwMode="auto">
          <a:xfrm>
            <a:off x="3491946" y="1691867"/>
            <a:ext cx="621128" cy="609833"/>
          </a:xfrm>
          <a:custGeom>
            <a:avLst/>
            <a:gdLst/>
            <a:ahLst/>
            <a:cxnLst>
              <a:cxn ang="0">
                <a:pos x="2762" y="601"/>
              </a:cxn>
              <a:cxn ang="0">
                <a:pos x="2283" y="0"/>
              </a:cxn>
              <a:cxn ang="0">
                <a:pos x="1262" y="325"/>
              </a:cxn>
              <a:cxn ang="0">
                <a:pos x="1219" y="1087"/>
              </a:cxn>
              <a:cxn ang="0">
                <a:pos x="1440" y="1801"/>
              </a:cxn>
              <a:cxn ang="0">
                <a:pos x="1919" y="2402"/>
              </a:cxn>
              <a:cxn ang="0">
                <a:pos x="2940" y="2077"/>
              </a:cxn>
              <a:cxn ang="0">
                <a:pos x="2983" y="1315"/>
              </a:cxn>
              <a:cxn ang="0">
                <a:pos x="2058" y="1619"/>
              </a:cxn>
              <a:cxn ang="0">
                <a:pos x="1957" y="1595"/>
              </a:cxn>
              <a:cxn ang="0">
                <a:pos x="1866" y="1549"/>
              </a:cxn>
              <a:cxn ang="0">
                <a:pos x="1790" y="1483"/>
              </a:cxn>
              <a:cxn ang="0">
                <a:pos x="1732" y="1401"/>
              </a:cxn>
              <a:cxn ang="0">
                <a:pos x="1694" y="1306"/>
              </a:cxn>
              <a:cxn ang="0">
                <a:pos x="1681" y="1201"/>
              </a:cxn>
              <a:cxn ang="0">
                <a:pos x="1690" y="1117"/>
              </a:cxn>
              <a:cxn ang="0">
                <a:pos x="1723" y="1019"/>
              </a:cxn>
              <a:cxn ang="0">
                <a:pos x="1777" y="935"/>
              </a:cxn>
              <a:cxn ang="0">
                <a:pos x="1850" y="865"/>
              </a:cxn>
              <a:cxn ang="0">
                <a:pos x="1937" y="814"/>
              </a:cxn>
              <a:cxn ang="0">
                <a:pos x="2037" y="786"/>
              </a:cxn>
              <a:cxn ang="0">
                <a:pos x="2122" y="782"/>
              </a:cxn>
              <a:cxn ang="0">
                <a:pos x="2225" y="801"/>
              </a:cxn>
              <a:cxn ang="0">
                <a:pos x="2318" y="842"/>
              </a:cxn>
              <a:cxn ang="0">
                <a:pos x="2397" y="905"/>
              </a:cxn>
              <a:cxn ang="0">
                <a:pos x="2460" y="984"/>
              </a:cxn>
              <a:cxn ang="0">
                <a:pos x="2501" y="1077"/>
              </a:cxn>
              <a:cxn ang="0">
                <a:pos x="2520" y="1179"/>
              </a:cxn>
              <a:cxn ang="0">
                <a:pos x="2516" y="1265"/>
              </a:cxn>
              <a:cxn ang="0">
                <a:pos x="2488" y="1365"/>
              </a:cxn>
              <a:cxn ang="0">
                <a:pos x="2437" y="1452"/>
              </a:cxn>
              <a:cxn ang="0">
                <a:pos x="2367" y="1525"/>
              </a:cxn>
              <a:cxn ang="0">
                <a:pos x="2283" y="1579"/>
              </a:cxn>
              <a:cxn ang="0">
                <a:pos x="2185" y="1612"/>
              </a:cxn>
              <a:cxn ang="0">
                <a:pos x="2101" y="1621"/>
              </a:cxn>
              <a:cxn ang="0">
                <a:pos x="1250" y="1981"/>
              </a:cxn>
              <a:cxn ang="0">
                <a:pos x="630" y="1776"/>
              </a:cxn>
              <a:cxn ang="0">
                <a:pos x="337" y="2137"/>
              </a:cxn>
              <a:cxn ang="0">
                <a:pos x="189" y="2567"/>
              </a:cxn>
              <a:cxn ang="0">
                <a:pos x="210" y="3034"/>
              </a:cxn>
              <a:cxn ang="0">
                <a:pos x="830" y="3240"/>
              </a:cxn>
              <a:cxn ang="0">
                <a:pos x="1123" y="2880"/>
              </a:cxn>
              <a:cxn ang="0">
                <a:pos x="1270" y="2450"/>
              </a:cxn>
              <a:cxn ang="0">
                <a:pos x="684" y="2676"/>
              </a:cxn>
              <a:cxn ang="0">
                <a:pos x="609" y="2640"/>
              </a:cxn>
              <a:cxn ang="0">
                <a:pos x="561" y="2575"/>
              </a:cxn>
              <a:cxn ang="0">
                <a:pos x="548" y="2508"/>
              </a:cxn>
              <a:cxn ang="0">
                <a:pos x="568" y="2427"/>
              </a:cxn>
              <a:cxn ang="0">
                <a:pos x="623" y="2366"/>
              </a:cxn>
              <a:cxn ang="0">
                <a:pos x="701" y="2338"/>
              </a:cxn>
              <a:cxn ang="0">
                <a:pos x="769" y="2345"/>
              </a:cxn>
              <a:cxn ang="0">
                <a:pos x="839" y="2388"/>
              </a:cxn>
              <a:cxn ang="0">
                <a:pos x="882" y="2458"/>
              </a:cxn>
              <a:cxn ang="0">
                <a:pos x="888" y="2526"/>
              </a:cxn>
              <a:cxn ang="0">
                <a:pos x="861" y="2604"/>
              </a:cxn>
              <a:cxn ang="0">
                <a:pos x="800" y="2658"/>
              </a:cxn>
              <a:cxn ang="0">
                <a:pos x="718" y="2679"/>
              </a:cxn>
            </a:cxnLst>
            <a:rect l="0" t="0" r="r" b="b"/>
            <a:pathLst>
              <a:path w="3300" h="3240">
                <a:moveTo>
                  <a:pt x="2988" y="1104"/>
                </a:moveTo>
                <a:lnTo>
                  <a:pt x="3300" y="1002"/>
                </a:lnTo>
                <a:lnTo>
                  <a:pt x="3193" y="674"/>
                </a:lnTo>
                <a:lnTo>
                  <a:pt x="2881" y="775"/>
                </a:lnTo>
                <a:lnTo>
                  <a:pt x="2762" y="601"/>
                </a:lnTo>
                <a:lnTo>
                  <a:pt x="2954" y="336"/>
                </a:lnTo>
                <a:lnTo>
                  <a:pt x="2674" y="133"/>
                </a:lnTo>
                <a:lnTo>
                  <a:pt x="2482" y="398"/>
                </a:lnTo>
                <a:lnTo>
                  <a:pt x="2283" y="327"/>
                </a:lnTo>
                <a:lnTo>
                  <a:pt x="2283" y="0"/>
                </a:lnTo>
                <a:lnTo>
                  <a:pt x="1937" y="0"/>
                </a:lnTo>
                <a:lnTo>
                  <a:pt x="1937" y="327"/>
                </a:lnTo>
                <a:lnTo>
                  <a:pt x="1734" y="387"/>
                </a:lnTo>
                <a:lnTo>
                  <a:pt x="1542" y="121"/>
                </a:lnTo>
                <a:lnTo>
                  <a:pt x="1262" y="325"/>
                </a:lnTo>
                <a:lnTo>
                  <a:pt x="1454" y="591"/>
                </a:lnTo>
                <a:lnTo>
                  <a:pt x="1326" y="758"/>
                </a:lnTo>
                <a:lnTo>
                  <a:pt x="1014" y="657"/>
                </a:lnTo>
                <a:lnTo>
                  <a:pt x="907" y="985"/>
                </a:lnTo>
                <a:lnTo>
                  <a:pt x="1219" y="1087"/>
                </a:lnTo>
                <a:lnTo>
                  <a:pt x="1214" y="1298"/>
                </a:lnTo>
                <a:lnTo>
                  <a:pt x="902" y="1399"/>
                </a:lnTo>
                <a:lnTo>
                  <a:pt x="1009" y="1728"/>
                </a:lnTo>
                <a:lnTo>
                  <a:pt x="1321" y="1627"/>
                </a:lnTo>
                <a:lnTo>
                  <a:pt x="1440" y="1801"/>
                </a:lnTo>
                <a:lnTo>
                  <a:pt x="1248" y="2066"/>
                </a:lnTo>
                <a:lnTo>
                  <a:pt x="1526" y="2269"/>
                </a:lnTo>
                <a:lnTo>
                  <a:pt x="1720" y="2004"/>
                </a:lnTo>
                <a:lnTo>
                  <a:pt x="1919" y="2075"/>
                </a:lnTo>
                <a:lnTo>
                  <a:pt x="1919" y="2402"/>
                </a:lnTo>
                <a:lnTo>
                  <a:pt x="2265" y="2403"/>
                </a:lnTo>
                <a:lnTo>
                  <a:pt x="2265" y="2075"/>
                </a:lnTo>
                <a:lnTo>
                  <a:pt x="2467" y="2015"/>
                </a:lnTo>
                <a:lnTo>
                  <a:pt x="2660" y="2281"/>
                </a:lnTo>
                <a:lnTo>
                  <a:pt x="2940" y="2077"/>
                </a:lnTo>
                <a:lnTo>
                  <a:pt x="2747" y="1811"/>
                </a:lnTo>
                <a:lnTo>
                  <a:pt x="2876" y="1645"/>
                </a:lnTo>
                <a:lnTo>
                  <a:pt x="3188" y="1746"/>
                </a:lnTo>
                <a:lnTo>
                  <a:pt x="3295" y="1416"/>
                </a:lnTo>
                <a:lnTo>
                  <a:pt x="2983" y="1315"/>
                </a:lnTo>
                <a:lnTo>
                  <a:pt x="2988" y="1104"/>
                </a:lnTo>
                <a:close/>
                <a:moveTo>
                  <a:pt x="2101" y="1621"/>
                </a:moveTo>
                <a:lnTo>
                  <a:pt x="2101" y="1621"/>
                </a:lnTo>
                <a:lnTo>
                  <a:pt x="2079" y="1620"/>
                </a:lnTo>
                <a:lnTo>
                  <a:pt x="2058" y="1619"/>
                </a:lnTo>
                <a:lnTo>
                  <a:pt x="2037" y="1616"/>
                </a:lnTo>
                <a:lnTo>
                  <a:pt x="2016" y="1612"/>
                </a:lnTo>
                <a:lnTo>
                  <a:pt x="1996" y="1608"/>
                </a:lnTo>
                <a:lnTo>
                  <a:pt x="1976" y="1601"/>
                </a:lnTo>
                <a:lnTo>
                  <a:pt x="1957" y="1595"/>
                </a:lnTo>
                <a:lnTo>
                  <a:pt x="1937" y="1588"/>
                </a:lnTo>
                <a:lnTo>
                  <a:pt x="1919" y="1579"/>
                </a:lnTo>
                <a:lnTo>
                  <a:pt x="1901" y="1570"/>
                </a:lnTo>
                <a:lnTo>
                  <a:pt x="1884" y="1560"/>
                </a:lnTo>
                <a:lnTo>
                  <a:pt x="1866" y="1549"/>
                </a:lnTo>
                <a:lnTo>
                  <a:pt x="1850" y="1538"/>
                </a:lnTo>
                <a:lnTo>
                  <a:pt x="1834" y="1525"/>
                </a:lnTo>
                <a:lnTo>
                  <a:pt x="1819" y="1512"/>
                </a:lnTo>
                <a:lnTo>
                  <a:pt x="1804" y="1498"/>
                </a:lnTo>
                <a:lnTo>
                  <a:pt x="1790" y="1483"/>
                </a:lnTo>
                <a:lnTo>
                  <a:pt x="1777" y="1468"/>
                </a:lnTo>
                <a:lnTo>
                  <a:pt x="1764" y="1452"/>
                </a:lnTo>
                <a:lnTo>
                  <a:pt x="1753" y="1436"/>
                </a:lnTo>
                <a:lnTo>
                  <a:pt x="1742" y="1418"/>
                </a:lnTo>
                <a:lnTo>
                  <a:pt x="1732" y="1401"/>
                </a:lnTo>
                <a:lnTo>
                  <a:pt x="1723" y="1383"/>
                </a:lnTo>
                <a:lnTo>
                  <a:pt x="1714" y="1365"/>
                </a:lnTo>
                <a:lnTo>
                  <a:pt x="1707" y="1345"/>
                </a:lnTo>
                <a:lnTo>
                  <a:pt x="1700" y="1326"/>
                </a:lnTo>
                <a:lnTo>
                  <a:pt x="1694" y="1306"/>
                </a:lnTo>
                <a:lnTo>
                  <a:pt x="1690" y="1286"/>
                </a:lnTo>
                <a:lnTo>
                  <a:pt x="1686" y="1265"/>
                </a:lnTo>
                <a:lnTo>
                  <a:pt x="1683" y="1244"/>
                </a:lnTo>
                <a:lnTo>
                  <a:pt x="1682" y="1223"/>
                </a:lnTo>
                <a:lnTo>
                  <a:pt x="1681" y="1201"/>
                </a:lnTo>
                <a:lnTo>
                  <a:pt x="1681" y="1201"/>
                </a:lnTo>
                <a:lnTo>
                  <a:pt x="1682" y="1179"/>
                </a:lnTo>
                <a:lnTo>
                  <a:pt x="1683" y="1158"/>
                </a:lnTo>
                <a:lnTo>
                  <a:pt x="1686" y="1137"/>
                </a:lnTo>
                <a:lnTo>
                  <a:pt x="1690" y="1117"/>
                </a:lnTo>
                <a:lnTo>
                  <a:pt x="1694" y="1096"/>
                </a:lnTo>
                <a:lnTo>
                  <a:pt x="1700" y="1077"/>
                </a:lnTo>
                <a:lnTo>
                  <a:pt x="1707" y="1057"/>
                </a:lnTo>
                <a:lnTo>
                  <a:pt x="1714" y="1037"/>
                </a:lnTo>
                <a:lnTo>
                  <a:pt x="1723" y="1019"/>
                </a:lnTo>
                <a:lnTo>
                  <a:pt x="1732" y="1001"/>
                </a:lnTo>
                <a:lnTo>
                  <a:pt x="1742" y="984"/>
                </a:lnTo>
                <a:lnTo>
                  <a:pt x="1753" y="966"/>
                </a:lnTo>
                <a:lnTo>
                  <a:pt x="1764" y="950"/>
                </a:lnTo>
                <a:lnTo>
                  <a:pt x="1777" y="935"/>
                </a:lnTo>
                <a:lnTo>
                  <a:pt x="1790" y="919"/>
                </a:lnTo>
                <a:lnTo>
                  <a:pt x="1804" y="905"/>
                </a:lnTo>
                <a:lnTo>
                  <a:pt x="1819" y="890"/>
                </a:lnTo>
                <a:lnTo>
                  <a:pt x="1834" y="877"/>
                </a:lnTo>
                <a:lnTo>
                  <a:pt x="1850" y="865"/>
                </a:lnTo>
                <a:lnTo>
                  <a:pt x="1866" y="853"/>
                </a:lnTo>
                <a:lnTo>
                  <a:pt x="1884" y="842"/>
                </a:lnTo>
                <a:lnTo>
                  <a:pt x="1901" y="833"/>
                </a:lnTo>
                <a:lnTo>
                  <a:pt x="1919" y="823"/>
                </a:lnTo>
                <a:lnTo>
                  <a:pt x="1937" y="814"/>
                </a:lnTo>
                <a:lnTo>
                  <a:pt x="1957" y="807"/>
                </a:lnTo>
                <a:lnTo>
                  <a:pt x="1976" y="801"/>
                </a:lnTo>
                <a:lnTo>
                  <a:pt x="1996" y="795"/>
                </a:lnTo>
                <a:lnTo>
                  <a:pt x="2016" y="790"/>
                </a:lnTo>
                <a:lnTo>
                  <a:pt x="2037" y="786"/>
                </a:lnTo>
                <a:lnTo>
                  <a:pt x="2058" y="783"/>
                </a:lnTo>
                <a:lnTo>
                  <a:pt x="2079" y="782"/>
                </a:lnTo>
                <a:lnTo>
                  <a:pt x="2101" y="781"/>
                </a:lnTo>
                <a:lnTo>
                  <a:pt x="2101" y="781"/>
                </a:lnTo>
                <a:lnTo>
                  <a:pt x="2122" y="782"/>
                </a:lnTo>
                <a:lnTo>
                  <a:pt x="2144" y="783"/>
                </a:lnTo>
                <a:lnTo>
                  <a:pt x="2165" y="786"/>
                </a:lnTo>
                <a:lnTo>
                  <a:pt x="2185" y="790"/>
                </a:lnTo>
                <a:lnTo>
                  <a:pt x="2206" y="795"/>
                </a:lnTo>
                <a:lnTo>
                  <a:pt x="2225" y="801"/>
                </a:lnTo>
                <a:lnTo>
                  <a:pt x="2245" y="807"/>
                </a:lnTo>
                <a:lnTo>
                  <a:pt x="2265" y="814"/>
                </a:lnTo>
                <a:lnTo>
                  <a:pt x="2283" y="823"/>
                </a:lnTo>
                <a:lnTo>
                  <a:pt x="2301" y="833"/>
                </a:lnTo>
                <a:lnTo>
                  <a:pt x="2318" y="842"/>
                </a:lnTo>
                <a:lnTo>
                  <a:pt x="2336" y="853"/>
                </a:lnTo>
                <a:lnTo>
                  <a:pt x="2352" y="865"/>
                </a:lnTo>
                <a:lnTo>
                  <a:pt x="2367" y="877"/>
                </a:lnTo>
                <a:lnTo>
                  <a:pt x="2383" y="890"/>
                </a:lnTo>
                <a:lnTo>
                  <a:pt x="2397" y="905"/>
                </a:lnTo>
                <a:lnTo>
                  <a:pt x="2412" y="919"/>
                </a:lnTo>
                <a:lnTo>
                  <a:pt x="2425" y="935"/>
                </a:lnTo>
                <a:lnTo>
                  <a:pt x="2437" y="950"/>
                </a:lnTo>
                <a:lnTo>
                  <a:pt x="2449" y="966"/>
                </a:lnTo>
                <a:lnTo>
                  <a:pt x="2460" y="984"/>
                </a:lnTo>
                <a:lnTo>
                  <a:pt x="2469" y="1001"/>
                </a:lnTo>
                <a:lnTo>
                  <a:pt x="2479" y="1019"/>
                </a:lnTo>
                <a:lnTo>
                  <a:pt x="2488" y="1037"/>
                </a:lnTo>
                <a:lnTo>
                  <a:pt x="2495" y="1057"/>
                </a:lnTo>
                <a:lnTo>
                  <a:pt x="2501" y="1077"/>
                </a:lnTo>
                <a:lnTo>
                  <a:pt x="2507" y="1096"/>
                </a:lnTo>
                <a:lnTo>
                  <a:pt x="2512" y="1117"/>
                </a:lnTo>
                <a:lnTo>
                  <a:pt x="2516" y="1137"/>
                </a:lnTo>
                <a:lnTo>
                  <a:pt x="2519" y="1158"/>
                </a:lnTo>
                <a:lnTo>
                  <a:pt x="2520" y="1179"/>
                </a:lnTo>
                <a:lnTo>
                  <a:pt x="2521" y="1201"/>
                </a:lnTo>
                <a:lnTo>
                  <a:pt x="2521" y="1201"/>
                </a:lnTo>
                <a:lnTo>
                  <a:pt x="2520" y="1223"/>
                </a:lnTo>
                <a:lnTo>
                  <a:pt x="2519" y="1244"/>
                </a:lnTo>
                <a:lnTo>
                  <a:pt x="2516" y="1265"/>
                </a:lnTo>
                <a:lnTo>
                  <a:pt x="2512" y="1286"/>
                </a:lnTo>
                <a:lnTo>
                  <a:pt x="2507" y="1306"/>
                </a:lnTo>
                <a:lnTo>
                  <a:pt x="2501" y="1326"/>
                </a:lnTo>
                <a:lnTo>
                  <a:pt x="2495" y="1345"/>
                </a:lnTo>
                <a:lnTo>
                  <a:pt x="2488" y="1365"/>
                </a:lnTo>
                <a:lnTo>
                  <a:pt x="2479" y="1383"/>
                </a:lnTo>
                <a:lnTo>
                  <a:pt x="2469" y="1401"/>
                </a:lnTo>
                <a:lnTo>
                  <a:pt x="2460" y="1418"/>
                </a:lnTo>
                <a:lnTo>
                  <a:pt x="2449" y="1436"/>
                </a:lnTo>
                <a:lnTo>
                  <a:pt x="2437" y="1452"/>
                </a:lnTo>
                <a:lnTo>
                  <a:pt x="2425" y="1468"/>
                </a:lnTo>
                <a:lnTo>
                  <a:pt x="2412" y="1483"/>
                </a:lnTo>
                <a:lnTo>
                  <a:pt x="2397" y="1498"/>
                </a:lnTo>
                <a:lnTo>
                  <a:pt x="2383" y="1512"/>
                </a:lnTo>
                <a:lnTo>
                  <a:pt x="2367" y="1525"/>
                </a:lnTo>
                <a:lnTo>
                  <a:pt x="2352" y="1538"/>
                </a:lnTo>
                <a:lnTo>
                  <a:pt x="2336" y="1549"/>
                </a:lnTo>
                <a:lnTo>
                  <a:pt x="2318" y="1560"/>
                </a:lnTo>
                <a:lnTo>
                  <a:pt x="2301" y="1570"/>
                </a:lnTo>
                <a:lnTo>
                  <a:pt x="2283" y="1579"/>
                </a:lnTo>
                <a:lnTo>
                  <a:pt x="2265" y="1588"/>
                </a:lnTo>
                <a:lnTo>
                  <a:pt x="2245" y="1595"/>
                </a:lnTo>
                <a:lnTo>
                  <a:pt x="2225" y="1601"/>
                </a:lnTo>
                <a:lnTo>
                  <a:pt x="2206" y="1608"/>
                </a:lnTo>
                <a:lnTo>
                  <a:pt x="2185" y="1612"/>
                </a:lnTo>
                <a:lnTo>
                  <a:pt x="2165" y="1616"/>
                </a:lnTo>
                <a:lnTo>
                  <a:pt x="2144" y="1619"/>
                </a:lnTo>
                <a:lnTo>
                  <a:pt x="2122" y="1620"/>
                </a:lnTo>
                <a:lnTo>
                  <a:pt x="2101" y="1621"/>
                </a:lnTo>
                <a:lnTo>
                  <a:pt x="2101" y="1621"/>
                </a:lnTo>
                <a:close/>
                <a:moveTo>
                  <a:pt x="1460" y="2388"/>
                </a:moveTo>
                <a:lnTo>
                  <a:pt x="1395" y="2187"/>
                </a:lnTo>
                <a:lnTo>
                  <a:pt x="1204" y="2249"/>
                </a:lnTo>
                <a:lnTo>
                  <a:pt x="1132" y="2143"/>
                </a:lnTo>
                <a:lnTo>
                  <a:pt x="1250" y="1981"/>
                </a:lnTo>
                <a:lnTo>
                  <a:pt x="1079" y="1858"/>
                </a:lnTo>
                <a:lnTo>
                  <a:pt x="961" y="2019"/>
                </a:lnTo>
                <a:lnTo>
                  <a:pt x="840" y="1976"/>
                </a:lnTo>
                <a:lnTo>
                  <a:pt x="840" y="1776"/>
                </a:lnTo>
                <a:lnTo>
                  <a:pt x="630" y="1776"/>
                </a:lnTo>
                <a:lnTo>
                  <a:pt x="630" y="1976"/>
                </a:lnTo>
                <a:lnTo>
                  <a:pt x="506" y="2012"/>
                </a:lnTo>
                <a:lnTo>
                  <a:pt x="389" y="1852"/>
                </a:lnTo>
                <a:lnTo>
                  <a:pt x="219" y="1975"/>
                </a:lnTo>
                <a:lnTo>
                  <a:pt x="337" y="2137"/>
                </a:lnTo>
                <a:lnTo>
                  <a:pt x="258" y="2239"/>
                </a:lnTo>
                <a:lnTo>
                  <a:pt x="68" y="2177"/>
                </a:lnTo>
                <a:lnTo>
                  <a:pt x="3" y="2376"/>
                </a:lnTo>
                <a:lnTo>
                  <a:pt x="192" y="2438"/>
                </a:lnTo>
                <a:lnTo>
                  <a:pt x="189" y="2567"/>
                </a:lnTo>
                <a:lnTo>
                  <a:pt x="0" y="2629"/>
                </a:lnTo>
                <a:lnTo>
                  <a:pt x="65" y="2829"/>
                </a:lnTo>
                <a:lnTo>
                  <a:pt x="254" y="2768"/>
                </a:lnTo>
                <a:lnTo>
                  <a:pt x="327" y="2874"/>
                </a:lnTo>
                <a:lnTo>
                  <a:pt x="210" y="3034"/>
                </a:lnTo>
                <a:lnTo>
                  <a:pt x="380" y="3159"/>
                </a:lnTo>
                <a:lnTo>
                  <a:pt x="497" y="2997"/>
                </a:lnTo>
                <a:lnTo>
                  <a:pt x="619" y="3040"/>
                </a:lnTo>
                <a:lnTo>
                  <a:pt x="619" y="3240"/>
                </a:lnTo>
                <a:lnTo>
                  <a:pt x="830" y="3240"/>
                </a:lnTo>
                <a:lnTo>
                  <a:pt x="830" y="3040"/>
                </a:lnTo>
                <a:lnTo>
                  <a:pt x="953" y="3003"/>
                </a:lnTo>
                <a:lnTo>
                  <a:pt x="1069" y="3165"/>
                </a:lnTo>
                <a:lnTo>
                  <a:pt x="1240" y="3041"/>
                </a:lnTo>
                <a:lnTo>
                  <a:pt x="1123" y="2880"/>
                </a:lnTo>
                <a:lnTo>
                  <a:pt x="1201" y="2778"/>
                </a:lnTo>
                <a:lnTo>
                  <a:pt x="1391" y="2840"/>
                </a:lnTo>
                <a:lnTo>
                  <a:pt x="1456" y="2639"/>
                </a:lnTo>
                <a:lnTo>
                  <a:pt x="1266" y="2577"/>
                </a:lnTo>
                <a:lnTo>
                  <a:pt x="1270" y="2450"/>
                </a:lnTo>
                <a:lnTo>
                  <a:pt x="1460" y="2388"/>
                </a:lnTo>
                <a:close/>
                <a:moveTo>
                  <a:pt x="718" y="2679"/>
                </a:moveTo>
                <a:lnTo>
                  <a:pt x="718" y="2679"/>
                </a:lnTo>
                <a:lnTo>
                  <a:pt x="701" y="2678"/>
                </a:lnTo>
                <a:lnTo>
                  <a:pt x="684" y="2676"/>
                </a:lnTo>
                <a:lnTo>
                  <a:pt x="668" y="2672"/>
                </a:lnTo>
                <a:lnTo>
                  <a:pt x="652" y="2666"/>
                </a:lnTo>
                <a:lnTo>
                  <a:pt x="637" y="2658"/>
                </a:lnTo>
                <a:lnTo>
                  <a:pt x="623" y="2650"/>
                </a:lnTo>
                <a:lnTo>
                  <a:pt x="609" y="2640"/>
                </a:lnTo>
                <a:lnTo>
                  <a:pt x="598" y="2630"/>
                </a:lnTo>
                <a:lnTo>
                  <a:pt x="587" y="2617"/>
                </a:lnTo>
                <a:lnTo>
                  <a:pt x="576" y="2604"/>
                </a:lnTo>
                <a:lnTo>
                  <a:pt x="568" y="2590"/>
                </a:lnTo>
                <a:lnTo>
                  <a:pt x="561" y="2575"/>
                </a:lnTo>
                <a:lnTo>
                  <a:pt x="555" y="2559"/>
                </a:lnTo>
                <a:lnTo>
                  <a:pt x="551" y="2543"/>
                </a:lnTo>
                <a:lnTo>
                  <a:pt x="549" y="2526"/>
                </a:lnTo>
                <a:lnTo>
                  <a:pt x="548" y="2508"/>
                </a:lnTo>
                <a:lnTo>
                  <a:pt x="548" y="2508"/>
                </a:lnTo>
                <a:lnTo>
                  <a:pt x="549" y="2491"/>
                </a:lnTo>
                <a:lnTo>
                  <a:pt x="551" y="2474"/>
                </a:lnTo>
                <a:lnTo>
                  <a:pt x="555" y="2458"/>
                </a:lnTo>
                <a:lnTo>
                  <a:pt x="561" y="2441"/>
                </a:lnTo>
                <a:lnTo>
                  <a:pt x="568" y="2427"/>
                </a:lnTo>
                <a:lnTo>
                  <a:pt x="576" y="2413"/>
                </a:lnTo>
                <a:lnTo>
                  <a:pt x="587" y="2399"/>
                </a:lnTo>
                <a:lnTo>
                  <a:pt x="598" y="2388"/>
                </a:lnTo>
                <a:lnTo>
                  <a:pt x="609" y="2376"/>
                </a:lnTo>
                <a:lnTo>
                  <a:pt x="623" y="2366"/>
                </a:lnTo>
                <a:lnTo>
                  <a:pt x="637" y="2358"/>
                </a:lnTo>
                <a:lnTo>
                  <a:pt x="652" y="2351"/>
                </a:lnTo>
                <a:lnTo>
                  <a:pt x="668" y="2345"/>
                </a:lnTo>
                <a:lnTo>
                  <a:pt x="684" y="2340"/>
                </a:lnTo>
                <a:lnTo>
                  <a:pt x="701" y="2338"/>
                </a:lnTo>
                <a:lnTo>
                  <a:pt x="718" y="2337"/>
                </a:lnTo>
                <a:lnTo>
                  <a:pt x="718" y="2337"/>
                </a:lnTo>
                <a:lnTo>
                  <a:pt x="736" y="2338"/>
                </a:lnTo>
                <a:lnTo>
                  <a:pt x="752" y="2340"/>
                </a:lnTo>
                <a:lnTo>
                  <a:pt x="769" y="2345"/>
                </a:lnTo>
                <a:lnTo>
                  <a:pt x="785" y="2351"/>
                </a:lnTo>
                <a:lnTo>
                  <a:pt x="800" y="2358"/>
                </a:lnTo>
                <a:lnTo>
                  <a:pt x="814" y="2366"/>
                </a:lnTo>
                <a:lnTo>
                  <a:pt x="828" y="2376"/>
                </a:lnTo>
                <a:lnTo>
                  <a:pt x="839" y="2388"/>
                </a:lnTo>
                <a:lnTo>
                  <a:pt x="850" y="2399"/>
                </a:lnTo>
                <a:lnTo>
                  <a:pt x="861" y="2413"/>
                </a:lnTo>
                <a:lnTo>
                  <a:pt x="869" y="2427"/>
                </a:lnTo>
                <a:lnTo>
                  <a:pt x="876" y="2441"/>
                </a:lnTo>
                <a:lnTo>
                  <a:pt x="882" y="2458"/>
                </a:lnTo>
                <a:lnTo>
                  <a:pt x="886" y="2474"/>
                </a:lnTo>
                <a:lnTo>
                  <a:pt x="888" y="2491"/>
                </a:lnTo>
                <a:lnTo>
                  <a:pt x="889" y="2508"/>
                </a:lnTo>
                <a:lnTo>
                  <a:pt x="889" y="2508"/>
                </a:lnTo>
                <a:lnTo>
                  <a:pt x="888" y="2526"/>
                </a:lnTo>
                <a:lnTo>
                  <a:pt x="886" y="2543"/>
                </a:lnTo>
                <a:lnTo>
                  <a:pt x="882" y="2559"/>
                </a:lnTo>
                <a:lnTo>
                  <a:pt x="876" y="2575"/>
                </a:lnTo>
                <a:lnTo>
                  <a:pt x="869" y="2590"/>
                </a:lnTo>
                <a:lnTo>
                  <a:pt x="861" y="2604"/>
                </a:lnTo>
                <a:lnTo>
                  <a:pt x="850" y="2617"/>
                </a:lnTo>
                <a:lnTo>
                  <a:pt x="839" y="2630"/>
                </a:lnTo>
                <a:lnTo>
                  <a:pt x="828" y="2640"/>
                </a:lnTo>
                <a:lnTo>
                  <a:pt x="814" y="2650"/>
                </a:lnTo>
                <a:lnTo>
                  <a:pt x="800" y="2658"/>
                </a:lnTo>
                <a:lnTo>
                  <a:pt x="785" y="2666"/>
                </a:lnTo>
                <a:lnTo>
                  <a:pt x="769" y="2672"/>
                </a:lnTo>
                <a:lnTo>
                  <a:pt x="752" y="2676"/>
                </a:lnTo>
                <a:lnTo>
                  <a:pt x="736" y="2678"/>
                </a:lnTo>
                <a:lnTo>
                  <a:pt x="718" y="2679"/>
                </a:lnTo>
                <a:lnTo>
                  <a:pt x="718" y="267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13716" rIns="0" bIns="13716" anchor="ctr" anchorCtr="1">
            <a:norm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050" b="1"/>
          </a:p>
        </p:txBody>
      </p:sp>
      <p:grpSp>
        <p:nvGrpSpPr>
          <p:cNvPr id="17" name="Group 365" descr="Icon of lightbulb"/>
          <p:cNvGrpSpPr>
            <a:grpSpLocks noChangeAspect="1"/>
          </p:cNvGrpSpPr>
          <p:nvPr/>
        </p:nvGrpSpPr>
        <p:grpSpPr>
          <a:xfrm>
            <a:off x="393303" y="1782391"/>
            <a:ext cx="347537" cy="612640"/>
            <a:chOff x="5102225" y="1727200"/>
            <a:chExt cx="2289175" cy="40354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" name="Freeform 44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600" y="4699000"/>
              <a:ext cx="1101725" cy="1063625"/>
            </a:xfrm>
            <a:custGeom>
              <a:avLst/>
              <a:gdLst/>
              <a:ahLst/>
              <a:cxnLst>
                <a:cxn ang="0">
                  <a:pos x="676" y="298"/>
                </a:cxn>
                <a:cxn ang="0">
                  <a:pos x="688" y="276"/>
                </a:cxn>
                <a:cxn ang="0">
                  <a:pos x="694" y="246"/>
                </a:cxn>
                <a:cxn ang="0">
                  <a:pos x="688" y="216"/>
                </a:cxn>
                <a:cxn ang="0">
                  <a:pos x="676" y="192"/>
                </a:cxn>
                <a:cxn ang="0">
                  <a:pos x="684" y="180"/>
                </a:cxn>
                <a:cxn ang="0">
                  <a:pos x="692" y="152"/>
                </a:cxn>
                <a:cxn ang="0">
                  <a:pos x="692" y="122"/>
                </a:cxn>
                <a:cxn ang="0">
                  <a:pos x="684" y="94"/>
                </a:cxn>
                <a:cxn ang="0">
                  <a:pos x="676" y="84"/>
                </a:cxn>
                <a:cxn ang="0">
                  <a:pos x="688" y="64"/>
                </a:cxn>
                <a:cxn ang="0">
                  <a:pos x="692" y="42"/>
                </a:cxn>
                <a:cxn ang="0">
                  <a:pos x="688" y="18"/>
                </a:cxn>
                <a:cxn ang="0">
                  <a:pos x="676" y="0"/>
                </a:cxn>
                <a:cxn ang="0">
                  <a:pos x="16" y="0"/>
                </a:cxn>
                <a:cxn ang="0">
                  <a:pos x="6" y="16"/>
                </a:cxn>
                <a:cxn ang="0">
                  <a:pos x="4" y="34"/>
                </a:cxn>
                <a:cxn ang="0">
                  <a:pos x="6" y="50"/>
                </a:cxn>
                <a:cxn ang="0">
                  <a:pos x="16" y="66"/>
                </a:cxn>
                <a:cxn ang="0">
                  <a:pos x="10" y="78"/>
                </a:cxn>
                <a:cxn ang="0">
                  <a:pos x="2" y="102"/>
                </a:cxn>
                <a:cxn ang="0">
                  <a:pos x="2" y="128"/>
                </a:cxn>
                <a:cxn ang="0">
                  <a:pos x="10" y="150"/>
                </a:cxn>
                <a:cxn ang="0">
                  <a:pos x="16" y="160"/>
                </a:cxn>
                <a:cxn ang="0">
                  <a:pos x="6" y="186"/>
                </a:cxn>
                <a:cxn ang="0">
                  <a:pos x="2" y="216"/>
                </a:cxn>
                <a:cxn ang="0">
                  <a:pos x="6" y="244"/>
                </a:cxn>
                <a:cxn ang="0">
                  <a:pos x="16" y="268"/>
                </a:cxn>
                <a:cxn ang="0">
                  <a:pos x="8" y="278"/>
                </a:cxn>
                <a:cxn ang="0">
                  <a:pos x="0" y="304"/>
                </a:cxn>
                <a:cxn ang="0">
                  <a:pos x="2" y="332"/>
                </a:cxn>
                <a:cxn ang="0">
                  <a:pos x="8" y="356"/>
                </a:cxn>
                <a:cxn ang="0">
                  <a:pos x="16" y="368"/>
                </a:cxn>
                <a:cxn ang="0">
                  <a:pos x="4" y="390"/>
                </a:cxn>
                <a:cxn ang="0">
                  <a:pos x="2" y="414"/>
                </a:cxn>
                <a:cxn ang="0">
                  <a:pos x="4" y="436"/>
                </a:cxn>
                <a:cxn ang="0">
                  <a:pos x="16" y="454"/>
                </a:cxn>
                <a:cxn ang="0">
                  <a:pos x="134" y="620"/>
                </a:cxn>
                <a:cxn ang="0">
                  <a:pos x="184" y="628"/>
                </a:cxn>
                <a:cxn ang="0">
                  <a:pos x="198" y="638"/>
                </a:cxn>
                <a:cxn ang="0">
                  <a:pos x="234" y="654"/>
                </a:cxn>
                <a:cxn ang="0">
                  <a:pos x="274" y="664"/>
                </a:cxn>
                <a:cxn ang="0">
                  <a:pos x="318" y="670"/>
                </a:cxn>
                <a:cxn ang="0">
                  <a:pos x="362" y="670"/>
                </a:cxn>
                <a:cxn ang="0">
                  <a:pos x="406" y="664"/>
                </a:cxn>
                <a:cxn ang="0">
                  <a:pos x="444" y="654"/>
                </a:cxn>
                <a:cxn ang="0">
                  <a:pos x="478" y="638"/>
                </a:cxn>
                <a:cxn ang="0">
                  <a:pos x="492" y="620"/>
                </a:cxn>
                <a:cxn ang="0">
                  <a:pos x="650" y="454"/>
                </a:cxn>
                <a:cxn ang="0">
                  <a:pos x="676" y="454"/>
                </a:cxn>
                <a:cxn ang="0">
                  <a:pos x="686" y="444"/>
                </a:cxn>
                <a:cxn ang="0">
                  <a:pos x="690" y="428"/>
                </a:cxn>
                <a:cxn ang="0">
                  <a:pos x="686" y="412"/>
                </a:cxn>
                <a:cxn ang="0">
                  <a:pos x="676" y="398"/>
                </a:cxn>
                <a:cxn ang="0">
                  <a:pos x="684" y="386"/>
                </a:cxn>
                <a:cxn ang="0">
                  <a:pos x="694" y="360"/>
                </a:cxn>
                <a:cxn ang="0">
                  <a:pos x="694" y="332"/>
                </a:cxn>
                <a:cxn ang="0">
                  <a:pos x="684" y="308"/>
                </a:cxn>
                <a:cxn ang="0">
                  <a:pos x="676" y="298"/>
                </a:cxn>
              </a:cxnLst>
              <a:rect l="0" t="0" r="r" b="b"/>
              <a:pathLst>
                <a:path w="694" h="670">
                  <a:moveTo>
                    <a:pt x="676" y="298"/>
                  </a:moveTo>
                  <a:lnTo>
                    <a:pt x="676" y="298"/>
                  </a:lnTo>
                  <a:lnTo>
                    <a:pt x="684" y="288"/>
                  </a:lnTo>
                  <a:lnTo>
                    <a:pt x="688" y="276"/>
                  </a:lnTo>
                  <a:lnTo>
                    <a:pt x="692" y="262"/>
                  </a:lnTo>
                  <a:lnTo>
                    <a:pt x="694" y="246"/>
                  </a:lnTo>
                  <a:lnTo>
                    <a:pt x="692" y="232"/>
                  </a:lnTo>
                  <a:lnTo>
                    <a:pt x="688" y="216"/>
                  </a:lnTo>
                  <a:lnTo>
                    <a:pt x="684" y="202"/>
                  </a:lnTo>
                  <a:lnTo>
                    <a:pt x="676" y="192"/>
                  </a:lnTo>
                  <a:lnTo>
                    <a:pt x="676" y="192"/>
                  </a:lnTo>
                  <a:lnTo>
                    <a:pt x="684" y="180"/>
                  </a:lnTo>
                  <a:lnTo>
                    <a:pt x="688" y="166"/>
                  </a:lnTo>
                  <a:lnTo>
                    <a:pt x="692" y="152"/>
                  </a:lnTo>
                  <a:lnTo>
                    <a:pt x="694" y="136"/>
                  </a:lnTo>
                  <a:lnTo>
                    <a:pt x="692" y="122"/>
                  </a:lnTo>
                  <a:lnTo>
                    <a:pt x="688" y="108"/>
                  </a:lnTo>
                  <a:lnTo>
                    <a:pt x="684" y="94"/>
                  </a:lnTo>
                  <a:lnTo>
                    <a:pt x="676" y="84"/>
                  </a:lnTo>
                  <a:lnTo>
                    <a:pt x="676" y="84"/>
                  </a:lnTo>
                  <a:lnTo>
                    <a:pt x="682" y="76"/>
                  </a:lnTo>
                  <a:lnTo>
                    <a:pt x="688" y="64"/>
                  </a:lnTo>
                  <a:lnTo>
                    <a:pt x="690" y="54"/>
                  </a:lnTo>
                  <a:lnTo>
                    <a:pt x="692" y="42"/>
                  </a:lnTo>
                  <a:lnTo>
                    <a:pt x="692" y="30"/>
                  </a:lnTo>
                  <a:lnTo>
                    <a:pt x="688" y="18"/>
                  </a:lnTo>
                  <a:lnTo>
                    <a:pt x="684" y="8"/>
                  </a:lnTo>
                  <a:lnTo>
                    <a:pt x="67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8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4" y="34"/>
                  </a:lnTo>
                  <a:lnTo>
                    <a:pt x="4" y="42"/>
                  </a:lnTo>
                  <a:lnTo>
                    <a:pt x="6" y="50"/>
                  </a:lnTo>
                  <a:lnTo>
                    <a:pt x="10" y="5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0" y="78"/>
                  </a:lnTo>
                  <a:lnTo>
                    <a:pt x="4" y="90"/>
                  </a:lnTo>
                  <a:lnTo>
                    <a:pt x="2" y="102"/>
                  </a:lnTo>
                  <a:lnTo>
                    <a:pt x="2" y="114"/>
                  </a:lnTo>
                  <a:lnTo>
                    <a:pt x="2" y="128"/>
                  </a:lnTo>
                  <a:lnTo>
                    <a:pt x="4" y="140"/>
                  </a:lnTo>
                  <a:lnTo>
                    <a:pt x="10" y="15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0" y="174"/>
                  </a:lnTo>
                  <a:lnTo>
                    <a:pt x="6" y="186"/>
                  </a:lnTo>
                  <a:lnTo>
                    <a:pt x="2" y="202"/>
                  </a:lnTo>
                  <a:lnTo>
                    <a:pt x="2" y="216"/>
                  </a:lnTo>
                  <a:lnTo>
                    <a:pt x="4" y="230"/>
                  </a:lnTo>
                  <a:lnTo>
                    <a:pt x="6" y="244"/>
                  </a:lnTo>
                  <a:lnTo>
                    <a:pt x="10" y="25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8" y="278"/>
                  </a:lnTo>
                  <a:lnTo>
                    <a:pt x="4" y="290"/>
                  </a:lnTo>
                  <a:lnTo>
                    <a:pt x="0" y="304"/>
                  </a:lnTo>
                  <a:lnTo>
                    <a:pt x="0" y="318"/>
                  </a:lnTo>
                  <a:lnTo>
                    <a:pt x="2" y="332"/>
                  </a:lnTo>
                  <a:lnTo>
                    <a:pt x="4" y="344"/>
                  </a:lnTo>
                  <a:lnTo>
                    <a:pt x="8" y="356"/>
                  </a:lnTo>
                  <a:lnTo>
                    <a:pt x="16" y="368"/>
                  </a:lnTo>
                  <a:lnTo>
                    <a:pt x="16" y="368"/>
                  </a:lnTo>
                  <a:lnTo>
                    <a:pt x="10" y="378"/>
                  </a:lnTo>
                  <a:lnTo>
                    <a:pt x="4" y="390"/>
                  </a:lnTo>
                  <a:lnTo>
                    <a:pt x="2" y="402"/>
                  </a:lnTo>
                  <a:lnTo>
                    <a:pt x="2" y="414"/>
                  </a:lnTo>
                  <a:lnTo>
                    <a:pt x="2" y="426"/>
                  </a:lnTo>
                  <a:lnTo>
                    <a:pt x="4" y="436"/>
                  </a:lnTo>
                  <a:lnTo>
                    <a:pt x="10" y="446"/>
                  </a:lnTo>
                  <a:lnTo>
                    <a:pt x="16" y="454"/>
                  </a:lnTo>
                  <a:lnTo>
                    <a:pt x="50" y="454"/>
                  </a:lnTo>
                  <a:lnTo>
                    <a:pt x="134" y="620"/>
                  </a:lnTo>
                  <a:lnTo>
                    <a:pt x="184" y="620"/>
                  </a:lnTo>
                  <a:lnTo>
                    <a:pt x="184" y="628"/>
                  </a:lnTo>
                  <a:lnTo>
                    <a:pt x="184" y="628"/>
                  </a:lnTo>
                  <a:lnTo>
                    <a:pt x="198" y="638"/>
                  </a:lnTo>
                  <a:lnTo>
                    <a:pt x="214" y="646"/>
                  </a:lnTo>
                  <a:lnTo>
                    <a:pt x="234" y="654"/>
                  </a:lnTo>
                  <a:lnTo>
                    <a:pt x="252" y="660"/>
                  </a:lnTo>
                  <a:lnTo>
                    <a:pt x="274" y="664"/>
                  </a:lnTo>
                  <a:lnTo>
                    <a:pt x="296" y="668"/>
                  </a:lnTo>
                  <a:lnTo>
                    <a:pt x="318" y="670"/>
                  </a:lnTo>
                  <a:lnTo>
                    <a:pt x="340" y="670"/>
                  </a:lnTo>
                  <a:lnTo>
                    <a:pt x="362" y="670"/>
                  </a:lnTo>
                  <a:lnTo>
                    <a:pt x="384" y="668"/>
                  </a:lnTo>
                  <a:lnTo>
                    <a:pt x="406" y="664"/>
                  </a:lnTo>
                  <a:lnTo>
                    <a:pt x="426" y="660"/>
                  </a:lnTo>
                  <a:lnTo>
                    <a:pt x="444" y="654"/>
                  </a:lnTo>
                  <a:lnTo>
                    <a:pt x="462" y="646"/>
                  </a:lnTo>
                  <a:lnTo>
                    <a:pt x="478" y="638"/>
                  </a:lnTo>
                  <a:lnTo>
                    <a:pt x="492" y="628"/>
                  </a:lnTo>
                  <a:lnTo>
                    <a:pt x="492" y="620"/>
                  </a:lnTo>
                  <a:lnTo>
                    <a:pt x="546" y="620"/>
                  </a:lnTo>
                  <a:lnTo>
                    <a:pt x="650" y="454"/>
                  </a:lnTo>
                  <a:lnTo>
                    <a:pt x="676" y="454"/>
                  </a:lnTo>
                  <a:lnTo>
                    <a:pt x="676" y="454"/>
                  </a:lnTo>
                  <a:lnTo>
                    <a:pt x="682" y="450"/>
                  </a:lnTo>
                  <a:lnTo>
                    <a:pt x="686" y="444"/>
                  </a:lnTo>
                  <a:lnTo>
                    <a:pt x="690" y="436"/>
                  </a:lnTo>
                  <a:lnTo>
                    <a:pt x="690" y="428"/>
                  </a:lnTo>
                  <a:lnTo>
                    <a:pt x="690" y="420"/>
                  </a:lnTo>
                  <a:lnTo>
                    <a:pt x="686" y="412"/>
                  </a:lnTo>
                  <a:lnTo>
                    <a:pt x="682" y="404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84" y="386"/>
                  </a:lnTo>
                  <a:lnTo>
                    <a:pt x="690" y="374"/>
                  </a:lnTo>
                  <a:lnTo>
                    <a:pt x="694" y="360"/>
                  </a:lnTo>
                  <a:lnTo>
                    <a:pt x="694" y="346"/>
                  </a:lnTo>
                  <a:lnTo>
                    <a:pt x="694" y="332"/>
                  </a:lnTo>
                  <a:lnTo>
                    <a:pt x="690" y="318"/>
                  </a:lnTo>
                  <a:lnTo>
                    <a:pt x="684" y="308"/>
                  </a:lnTo>
                  <a:lnTo>
                    <a:pt x="676" y="298"/>
                  </a:lnTo>
                  <a:lnTo>
                    <a:pt x="676" y="298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3716" rIns="0" bIns="13716" anchor="ctr" anchorCtr="1"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600" b="1" dirty="0"/>
            </a:p>
          </p:txBody>
        </p:sp>
        <p:sp>
          <p:nvSpPr>
            <p:cNvPr id="14" name="Freeform 45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2225" y="1727200"/>
              <a:ext cx="2289175" cy="2886075"/>
            </a:xfrm>
            <a:custGeom>
              <a:avLst/>
              <a:gdLst/>
              <a:ahLst/>
              <a:cxnLst>
                <a:cxn ang="0">
                  <a:pos x="354" y="1670"/>
                </a:cxn>
                <a:cxn ang="0">
                  <a:pos x="286" y="1428"/>
                </a:cxn>
                <a:cxn ang="0">
                  <a:pos x="180" y="1218"/>
                </a:cxn>
                <a:cxn ang="0">
                  <a:pos x="80" y="1062"/>
                </a:cxn>
                <a:cxn ang="0">
                  <a:pos x="22" y="904"/>
                </a:cxn>
                <a:cxn ang="0">
                  <a:pos x="0" y="732"/>
                </a:cxn>
                <a:cxn ang="0">
                  <a:pos x="0" y="710"/>
                </a:cxn>
                <a:cxn ang="0">
                  <a:pos x="26" y="546"/>
                </a:cxn>
                <a:cxn ang="0">
                  <a:pos x="94" y="370"/>
                </a:cxn>
                <a:cxn ang="0">
                  <a:pos x="194" y="226"/>
                </a:cxn>
                <a:cxn ang="0">
                  <a:pos x="320" y="118"/>
                </a:cxn>
                <a:cxn ang="0">
                  <a:pos x="466" y="44"/>
                </a:cxn>
                <a:cxn ang="0">
                  <a:pos x="622" y="6"/>
                </a:cxn>
                <a:cxn ang="0">
                  <a:pos x="718" y="0"/>
                </a:cxn>
                <a:cxn ang="0">
                  <a:pos x="876" y="16"/>
                </a:cxn>
                <a:cxn ang="0">
                  <a:pos x="1030" y="68"/>
                </a:cxn>
                <a:cxn ang="0">
                  <a:pos x="1168" y="156"/>
                </a:cxn>
                <a:cxn ang="0">
                  <a:pos x="1286" y="278"/>
                </a:cxn>
                <a:cxn ang="0">
                  <a:pos x="1376" y="434"/>
                </a:cxn>
                <a:cxn ang="0">
                  <a:pos x="1432" y="624"/>
                </a:cxn>
                <a:cxn ang="0">
                  <a:pos x="1442" y="714"/>
                </a:cxn>
                <a:cxn ang="0">
                  <a:pos x="1424" y="900"/>
                </a:cxn>
                <a:cxn ang="0">
                  <a:pos x="1354" y="1082"/>
                </a:cxn>
                <a:cxn ang="0">
                  <a:pos x="1298" y="1154"/>
                </a:cxn>
                <a:cxn ang="0">
                  <a:pos x="1174" y="1348"/>
                </a:cxn>
                <a:cxn ang="0">
                  <a:pos x="1090" y="1570"/>
                </a:cxn>
                <a:cxn ang="0">
                  <a:pos x="1066" y="1758"/>
                </a:cxn>
                <a:cxn ang="0">
                  <a:pos x="368" y="1818"/>
                </a:cxn>
                <a:cxn ang="0">
                  <a:pos x="994" y="1634"/>
                </a:cxn>
                <a:cxn ang="0">
                  <a:pos x="1064" y="1394"/>
                </a:cxn>
                <a:cxn ang="0">
                  <a:pos x="1180" y="1182"/>
                </a:cxn>
                <a:cxn ang="0">
                  <a:pos x="1286" y="1038"/>
                </a:cxn>
                <a:cxn ang="0">
                  <a:pos x="1346" y="882"/>
                </a:cxn>
                <a:cxn ang="0">
                  <a:pos x="1362" y="716"/>
                </a:cxn>
                <a:cxn ang="0">
                  <a:pos x="1336" y="564"/>
                </a:cxn>
                <a:cxn ang="0">
                  <a:pos x="1274" y="406"/>
                </a:cxn>
                <a:cxn ang="0">
                  <a:pos x="1182" y="280"/>
                </a:cxn>
                <a:cxn ang="0">
                  <a:pos x="1070" y="184"/>
                </a:cxn>
                <a:cxn ang="0">
                  <a:pos x="942" y="120"/>
                </a:cxn>
                <a:cxn ang="0">
                  <a:pos x="804" y="86"/>
                </a:cxn>
                <a:cxn ang="0">
                  <a:pos x="690" y="82"/>
                </a:cxn>
                <a:cxn ang="0">
                  <a:pos x="548" y="104"/>
                </a:cxn>
                <a:cxn ang="0">
                  <a:pos x="414" y="156"/>
                </a:cxn>
                <a:cxn ang="0">
                  <a:pos x="296" y="238"/>
                </a:cxn>
                <a:cxn ang="0">
                  <a:pos x="198" y="352"/>
                </a:cxn>
                <a:cxn ang="0">
                  <a:pos x="126" y="498"/>
                </a:cxn>
                <a:cxn ang="0">
                  <a:pos x="86" y="676"/>
                </a:cxn>
                <a:cxn ang="0">
                  <a:pos x="82" y="732"/>
                </a:cxn>
                <a:cxn ang="0">
                  <a:pos x="92" y="846"/>
                </a:cxn>
                <a:cxn ang="0">
                  <a:pos x="152" y="1026"/>
                </a:cxn>
                <a:cxn ang="0">
                  <a:pos x="292" y="1252"/>
                </a:cxn>
                <a:cxn ang="0">
                  <a:pos x="390" y="1474"/>
                </a:cxn>
                <a:cxn ang="0">
                  <a:pos x="444" y="1736"/>
                </a:cxn>
              </a:cxnLst>
              <a:rect l="0" t="0" r="r" b="b"/>
              <a:pathLst>
                <a:path w="1442" h="1818">
                  <a:moveTo>
                    <a:pt x="368" y="1818"/>
                  </a:moveTo>
                  <a:lnTo>
                    <a:pt x="366" y="1778"/>
                  </a:lnTo>
                  <a:lnTo>
                    <a:pt x="366" y="1778"/>
                  </a:lnTo>
                  <a:lnTo>
                    <a:pt x="362" y="1724"/>
                  </a:lnTo>
                  <a:lnTo>
                    <a:pt x="354" y="1670"/>
                  </a:lnTo>
                  <a:lnTo>
                    <a:pt x="346" y="1618"/>
                  </a:lnTo>
                  <a:lnTo>
                    <a:pt x="334" y="1568"/>
                  </a:lnTo>
                  <a:lnTo>
                    <a:pt x="320" y="1520"/>
                  </a:lnTo>
                  <a:lnTo>
                    <a:pt x="304" y="1474"/>
                  </a:lnTo>
                  <a:lnTo>
                    <a:pt x="286" y="1428"/>
                  </a:lnTo>
                  <a:lnTo>
                    <a:pt x="268" y="1384"/>
                  </a:lnTo>
                  <a:lnTo>
                    <a:pt x="246" y="1342"/>
                  </a:lnTo>
                  <a:lnTo>
                    <a:pt x="226" y="1300"/>
                  </a:lnTo>
                  <a:lnTo>
                    <a:pt x="202" y="1258"/>
                  </a:lnTo>
                  <a:lnTo>
                    <a:pt x="180" y="1218"/>
                  </a:lnTo>
                  <a:lnTo>
                    <a:pt x="132" y="1142"/>
                  </a:lnTo>
                  <a:lnTo>
                    <a:pt x="82" y="1068"/>
                  </a:lnTo>
                  <a:lnTo>
                    <a:pt x="82" y="1068"/>
                  </a:lnTo>
                  <a:lnTo>
                    <a:pt x="80" y="1066"/>
                  </a:lnTo>
                  <a:lnTo>
                    <a:pt x="80" y="1062"/>
                  </a:lnTo>
                  <a:lnTo>
                    <a:pt x="80" y="1062"/>
                  </a:lnTo>
                  <a:lnTo>
                    <a:pt x="62" y="1024"/>
                  </a:lnTo>
                  <a:lnTo>
                    <a:pt x="48" y="986"/>
                  </a:lnTo>
                  <a:lnTo>
                    <a:pt x="34" y="946"/>
                  </a:lnTo>
                  <a:lnTo>
                    <a:pt x="22" y="904"/>
                  </a:lnTo>
                  <a:lnTo>
                    <a:pt x="14" y="862"/>
                  </a:lnTo>
                  <a:lnTo>
                    <a:pt x="6" y="820"/>
                  </a:lnTo>
                  <a:lnTo>
                    <a:pt x="2" y="778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42" y="714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4" y="668"/>
                  </a:lnTo>
                  <a:lnTo>
                    <a:pt x="10" y="626"/>
                  </a:lnTo>
                  <a:lnTo>
                    <a:pt x="18" y="584"/>
                  </a:lnTo>
                  <a:lnTo>
                    <a:pt x="26" y="546"/>
                  </a:lnTo>
                  <a:lnTo>
                    <a:pt x="36" y="508"/>
                  </a:lnTo>
                  <a:lnTo>
                    <a:pt x="48" y="472"/>
                  </a:lnTo>
                  <a:lnTo>
                    <a:pt x="62" y="436"/>
                  </a:lnTo>
                  <a:lnTo>
                    <a:pt x="76" y="402"/>
                  </a:lnTo>
                  <a:lnTo>
                    <a:pt x="94" y="370"/>
                  </a:lnTo>
                  <a:lnTo>
                    <a:pt x="110" y="338"/>
                  </a:lnTo>
                  <a:lnTo>
                    <a:pt x="130" y="308"/>
                  </a:lnTo>
                  <a:lnTo>
                    <a:pt x="150" y="280"/>
                  </a:lnTo>
                  <a:lnTo>
                    <a:pt x="172" y="252"/>
                  </a:lnTo>
                  <a:lnTo>
                    <a:pt x="194" y="226"/>
                  </a:lnTo>
                  <a:lnTo>
                    <a:pt x="218" y="202"/>
                  </a:lnTo>
                  <a:lnTo>
                    <a:pt x="242" y="180"/>
                  </a:lnTo>
                  <a:lnTo>
                    <a:pt x="266" y="158"/>
                  </a:lnTo>
                  <a:lnTo>
                    <a:pt x="294" y="138"/>
                  </a:lnTo>
                  <a:lnTo>
                    <a:pt x="320" y="118"/>
                  </a:lnTo>
                  <a:lnTo>
                    <a:pt x="348" y="100"/>
                  </a:lnTo>
                  <a:lnTo>
                    <a:pt x="376" y="84"/>
                  </a:lnTo>
                  <a:lnTo>
                    <a:pt x="406" y="70"/>
                  </a:lnTo>
                  <a:lnTo>
                    <a:pt x="436" y="56"/>
                  </a:lnTo>
                  <a:lnTo>
                    <a:pt x="466" y="44"/>
                  </a:lnTo>
                  <a:lnTo>
                    <a:pt x="496" y="34"/>
                  </a:lnTo>
                  <a:lnTo>
                    <a:pt x="526" y="24"/>
                  </a:lnTo>
                  <a:lnTo>
                    <a:pt x="558" y="16"/>
                  </a:lnTo>
                  <a:lnTo>
                    <a:pt x="590" y="10"/>
                  </a:lnTo>
                  <a:lnTo>
                    <a:pt x="622" y="6"/>
                  </a:lnTo>
                  <a:lnTo>
                    <a:pt x="654" y="2"/>
                  </a:lnTo>
                  <a:lnTo>
                    <a:pt x="686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50" y="0"/>
                  </a:lnTo>
                  <a:lnTo>
                    <a:pt x="782" y="2"/>
                  </a:lnTo>
                  <a:lnTo>
                    <a:pt x="814" y="6"/>
                  </a:lnTo>
                  <a:lnTo>
                    <a:pt x="846" y="10"/>
                  </a:lnTo>
                  <a:lnTo>
                    <a:pt x="876" y="16"/>
                  </a:lnTo>
                  <a:lnTo>
                    <a:pt x="908" y="24"/>
                  </a:lnTo>
                  <a:lnTo>
                    <a:pt x="940" y="34"/>
                  </a:lnTo>
                  <a:lnTo>
                    <a:pt x="970" y="44"/>
                  </a:lnTo>
                  <a:lnTo>
                    <a:pt x="1000" y="56"/>
                  </a:lnTo>
                  <a:lnTo>
                    <a:pt x="1030" y="68"/>
                  </a:lnTo>
                  <a:lnTo>
                    <a:pt x="1058" y="84"/>
                  </a:lnTo>
                  <a:lnTo>
                    <a:pt x="1088" y="100"/>
                  </a:lnTo>
                  <a:lnTo>
                    <a:pt x="1114" y="118"/>
                  </a:lnTo>
                  <a:lnTo>
                    <a:pt x="1142" y="136"/>
                  </a:lnTo>
                  <a:lnTo>
                    <a:pt x="1168" y="156"/>
                  </a:lnTo>
                  <a:lnTo>
                    <a:pt x="1194" y="178"/>
                  </a:lnTo>
                  <a:lnTo>
                    <a:pt x="1218" y="200"/>
                  </a:lnTo>
                  <a:lnTo>
                    <a:pt x="1242" y="226"/>
                  </a:lnTo>
                  <a:lnTo>
                    <a:pt x="1264" y="250"/>
                  </a:lnTo>
                  <a:lnTo>
                    <a:pt x="1286" y="278"/>
                  </a:lnTo>
                  <a:lnTo>
                    <a:pt x="1306" y="306"/>
                  </a:lnTo>
                  <a:lnTo>
                    <a:pt x="1326" y="336"/>
                  </a:lnTo>
                  <a:lnTo>
                    <a:pt x="1344" y="368"/>
                  </a:lnTo>
                  <a:lnTo>
                    <a:pt x="1362" y="400"/>
                  </a:lnTo>
                  <a:lnTo>
                    <a:pt x="1376" y="434"/>
                  </a:lnTo>
                  <a:lnTo>
                    <a:pt x="1390" y="470"/>
                  </a:lnTo>
                  <a:lnTo>
                    <a:pt x="1404" y="506"/>
                  </a:lnTo>
                  <a:lnTo>
                    <a:pt x="1414" y="544"/>
                  </a:lnTo>
                  <a:lnTo>
                    <a:pt x="1424" y="584"/>
                  </a:lnTo>
                  <a:lnTo>
                    <a:pt x="1432" y="624"/>
                  </a:lnTo>
                  <a:lnTo>
                    <a:pt x="1438" y="666"/>
                  </a:lnTo>
                  <a:lnTo>
                    <a:pt x="1442" y="710"/>
                  </a:lnTo>
                  <a:lnTo>
                    <a:pt x="1442" y="710"/>
                  </a:lnTo>
                  <a:lnTo>
                    <a:pt x="1442" y="712"/>
                  </a:lnTo>
                  <a:lnTo>
                    <a:pt x="1442" y="714"/>
                  </a:lnTo>
                  <a:lnTo>
                    <a:pt x="1442" y="714"/>
                  </a:lnTo>
                  <a:lnTo>
                    <a:pt x="1442" y="760"/>
                  </a:lnTo>
                  <a:lnTo>
                    <a:pt x="1438" y="806"/>
                  </a:lnTo>
                  <a:lnTo>
                    <a:pt x="1434" y="854"/>
                  </a:lnTo>
                  <a:lnTo>
                    <a:pt x="1424" y="900"/>
                  </a:lnTo>
                  <a:lnTo>
                    <a:pt x="1412" y="946"/>
                  </a:lnTo>
                  <a:lnTo>
                    <a:pt x="1398" y="992"/>
                  </a:lnTo>
                  <a:lnTo>
                    <a:pt x="1378" y="1036"/>
                  </a:lnTo>
                  <a:lnTo>
                    <a:pt x="1354" y="1082"/>
                  </a:lnTo>
                  <a:lnTo>
                    <a:pt x="1354" y="1082"/>
                  </a:lnTo>
                  <a:lnTo>
                    <a:pt x="1352" y="1084"/>
                  </a:lnTo>
                  <a:lnTo>
                    <a:pt x="1350" y="1086"/>
                  </a:lnTo>
                  <a:lnTo>
                    <a:pt x="1350" y="1086"/>
                  </a:lnTo>
                  <a:lnTo>
                    <a:pt x="1324" y="1120"/>
                  </a:lnTo>
                  <a:lnTo>
                    <a:pt x="1298" y="1154"/>
                  </a:lnTo>
                  <a:lnTo>
                    <a:pt x="1270" y="1190"/>
                  </a:lnTo>
                  <a:lnTo>
                    <a:pt x="1246" y="1228"/>
                  </a:lnTo>
                  <a:lnTo>
                    <a:pt x="1220" y="1266"/>
                  </a:lnTo>
                  <a:lnTo>
                    <a:pt x="1198" y="1308"/>
                  </a:lnTo>
                  <a:lnTo>
                    <a:pt x="1174" y="1348"/>
                  </a:lnTo>
                  <a:lnTo>
                    <a:pt x="1154" y="1392"/>
                  </a:lnTo>
                  <a:lnTo>
                    <a:pt x="1134" y="1436"/>
                  </a:lnTo>
                  <a:lnTo>
                    <a:pt x="1118" y="1480"/>
                  </a:lnTo>
                  <a:lnTo>
                    <a:pt x="1102" y="1524"/>
                  </a:lnTo>
                  <a:lnTo>
                    <a:pt x="1090" y="1570"/>
                  </a:lnTo>
                  <a:lnTo>
                    <a:pt x="1080" y="1618"/>
                  </a:lnTo>
                  <a:lnTo>
                    <a:pt x="1072" y="1664"/>
                  </a:lnTo>
                  <a:lnTo>
                    <a:pt x="1068" y="1712"/>
                  </a:lnTo>
                  <a:lnTo>
                    <a:pt x="1066" y="1758"/>
                  </a:lnTo>
                  <a:lnTo>
                    <a:pt x="1066" y="1758"/>
                  </a:lnTo>
                  <a:lnTo>
                    <a:pt x="1066" y="1758"/>
                  </a:lnTo>
                  <a:lnTo>
                    <a:pt x="1066" y="1776"/>
                  </a:lnTo>
                  <a:lnTo>
                    <a:pt x="1066" y="1776"/>
                  </a:lnTo>
                  <a:lnTo>
                    <a:pt x="1068" y="1818"/>
                  </a:lnTo>
                  <a:lnTo>
                    <a:pt x="368" y="1818"/>
                  </a:lnTo>
                  <a:lnTo>
                    <a:pt x="368" y="1818"/>
                  </a:lnTo>
                  <a:close/>
                  <a:moveTo>
                    <a:pt x="986" y="1736"/>
                  </a:moveTo>
                  <a:lnTo>
                    <a:pt x="986" y="1736"/>
                  </a:lnTo>
                  <a:lnTo>
                    <a:pt x="988" y="1686"/>
                  </a:lnTo>
                  <a:lnTo>
                    <a:pt x="994" y="1634"/>
                  </a:lnTo>
                  <a:lnTo>
                    <a:pt x="1004" y="1584"/>
                  </a:lnTo>
                  <a:lnTo>
                    <a:pt x="1016" y="1536"/>
                  </a:lnTo>
                  <a:lnTo>
                    <a:pt x="1030" y="1488"/>
                  </a:lnTo>
                  <a:lnTo>
                    <a:pt x="1046" y="1440"/>
                  </a:lnTo>
                  <a:lnTo>
                    <a:pt x="1064" y="1394"/>
                  </a:lnTo>
                  <a:lnTo>
                    <a:pt x="1084" y="1350"/>
                  </a:lnTo>
                  <a:lnTo>
                    <a:pt x="1106" y="1306"/>
                  </a:lnTo>
                  <a:lnTo>
                    <a:pt x="1130" y="1262"/>
                  </a:lnTo>
                  <a:lnTo>
                    <a:pt x="1154" y="1222"/>
                  </a:lnTo>
                  <a:lnTo>
                    <a:pt x="1180" y="1182"/>
                  </a:lnTo>
                  <a:lnTo>
                    <a:pt x="1206" y="1144"/>
                  </a:lnTo>
                  <a:lnTo>
                    <a:pt x="1232" y="1106"/>
                  </a:lnTo>
                  <a:lnTo>
                    <a:pt x="1260" y="1070"/>
                  </a:lnTo>
                  <a:lnTo>
                    <a:pt x="1286" y="1038"/>
                  </a:lnTo>
                  <a:lnTo>
                    <a:pt x="1286" y="1038"/>
                  </a:lnTo>
                  <a:lnTo>
                    <a:pt x="1286" y="1038"/>
                  </a:lnTo>
                  <a:lnTo>
                    <a:pt x="1306" y="1000"/>
                  </a:lnTo>
                  <a:lnTo>
                    <a:pt x="1322" y="960"/>
                  </a:lnTo>
                  <a:lnTo>
                    <a:pt x="1336" y="922"/>
                  </a:lnTo>
                  <a:lnTo>
                    <a:pt x="1346" y="882"/>
                  </a:lnTo>
                  <a:lnTo>
                    <a:pt x="1352" y="842"/>
                  </a:lnTo>
                  <a:lnTo>
                    <a:pt x="1358" y="800"/>
                  </a:lnTo>
                  <a:lnTo>
                    <a:pt x="1360" y="758"/>
                  </a:lnTo>
                  <a:lnTo>
                    <a:pt x="1362" y="716"/>
                  </a:lnTo>
                  <a:lnTo>
                    <a:pt x="1362" y="716"/>
                  </a:lnTo>
                  <a:lnTo>
                    <a:pt x="1362" y="716"/>
                  </a:lnTo>
                  <a:lnTo>
                    <a:pt x="1358" y="676"/>
                  </a:lnTo>
                  <a:lnTo>
                    <a:pt x="1352" y="638"/>
                  </a:lnTo>
                  <a:lnTo>
                    <a:pt x="1344" y="600"/>
                  </a:lnTo>
                  <a:lnTo>
                    <a:pt x="1336" y="564"/>
                  </a:lnTo>
                  <a:lnTo>
                    <a:pt x="1326" y="530"/>
                  </a:lnTo>
                  <a:lnTo>
                    <a:pt x="1314" y="498"/>
                  </a:lnTo>
                  <a:lnTo>
                    <a:pt x="1302" y="466"/>
                  </a:lnTo>
                  <a:lnTo>
                    <a:pt x="1288" y="436"/>
                  </a:lnTo>
                  <a:lnTo>
                    <a:pt x="1274" y="406"/>
                  </a:lnTo>
                  <a:lnTo>
                    <a:pt x="1256" y="378"/>
                  </a:lnTo>
                  <a:lnTo>
                    <a:pt x="1240" y="352"/>
                  </a:lnTo>
                  <a:lnTo>
                    <a:pt x="1222" y="326"/>
                  </a:lnTo>
                  <a:lnTo>
                    <a:pt x="1202" y="302"/>
                  </a:lnTo>
                  <a:lnTo>
                    <a:pt x="1182" y="280"/>
                  </a:lnTo>
                  <a:lnTo>
                    <a:pt x="1162" y="258"/>
                  </a:lnTo>
                  <a:lnTo>
                    <a:pt x="1140" y="238"/>
                  </a:lnTo>
                  <a:lnTo>
                    <a:pt x="1118" y="218"/>
                  </a:lnTo>
                  <a:lnTo>
                    <a:pt x="1094" y="200"/>
                  </a:lnTo>
                  <a:lnTo>
                    <a:pt x="1070" y="184"/>
                  </a:lnTo>
                  <a:lnTo>
                    <a:pt x="1046" y="170"/>
                  </a:lnTo>
                  <a:lnTo>
                    <a:pt x="1020" y="154"/>
                  </a:lnTo>
                  <a:lnTo>
                    <a:pt x="994" y="142"/>
                  </a:lnTo>
                  <a:lnTo>
                    <a:pt x="968" y="130"/>
                  </a:lnTo>
                  <a:lnTo>
                    <a:pt x="942" y="120"/>
                  </a:lnTo>
                  <a:lnTo>
                    <a:pt x="914" y="112"/>
                  </a:lnTo>
                  <a:lnTo>
                    <a:pt x="888" y="104"/>
                  </a:lnTo>
                  <a:lnTo>
                    <a:pt x="860" y="96"/>
                  </a:lnTo>
                  <a:lnTo>
                    <a:pt x="832" y="90"/>
                  </a:lnTo>
                  <a:lnTo>
                    <a:pt x="804" y="86"/>
                  </a:lnTo>
                  <a:lnTo>
                    <a:pt x="774" y="84"/>
                  </a:lnTo>
                  <a:lnTo>
                    <a:pt x="718" y="80"/>
                  </a:lnTo>
                  <a:lnTo>
                    <a:pt x="718" y="80"/>
                  </a:lnTo>
                  <a:lnTo>
                    <a:pt x="718" y="80"/>
                  </a:lnTo>
                  <a:lnTo>
                    <a:pt x="690" y="82"/>
                  </a:lnTo>
                  <a:lnTo>
                    <a:pt x="660" y="84"/>
                  </a:lnTo>
                  <a:lnTo>
                    <a:pt x="632" y="86"/>
                  </a:lnTo>
                  <a:lnTo>
                    <a:pt x="604" y="90"/>
                  </a:lnTo>
                  <a:lnTo>
                    <a:pt x="576" y="96"/>
                  </a:lnTo>
                  <a:lnTo>
                    <a:pt x="548" y="104"/>
                  </a:lnTo>
                  <a:lnTo>
                    <a:pt x="520" y="112"/>
                  </a:lnTo>
                  <a:lnTo>
                    <a:pt x="494" y="120"/>
                  </a:lnTo>
                  <a:lnTo>
                    <a:pt x="466" y="130"/>
                  </a:lnTo>
                  <a:lnTo>
                    <a:pt x="440" y="142"/>
                  </a:lnTo>
                  <a:lnTo>
                    <a:pt x="414" y="156"/>
                  </a:lnTo>
                  <a:lnTo>
                    <a:pt x="390" y="170"/>
                  </a:lnTo>
                  <a:lnTo>
                    <a:pt x="366" y="184"/>
                  </a:lnTo>
                  <a:lnTo>
                    <a:pt x="342" y="202"/>
                  </a:lnTo>
                  <a:lnTo>
                    <a:pt x="318" y="220"/>
                  </a:lnTo>
                  <a:lnTo>
                    <a:pt x="296" y="238"/>
                  </a:lnTo>
                  <a:lnTo>
                    <a:pt x="274" y="258"/>
                  </a:lnTo>
                  <a:lnTo>
                    <a:pt x="254" y="280"/>
                  </a:lnTo>
                  <a:lnTo>
                    <a:pt x="234" y="304"/>
                  </a:lnTo>
                  <a:lnTo>
                    <a:pt x="216" y="328"/>
                  </a:lnTo>
                  <a:lnTo>
                    <a:pt x="198" y="352"/>
                  </a:lnTo>
                  <a:lnTo>
                    <a:pt x="180" y="380"/>
                  </a:lnTo>
                  <a:lnTo>
                    <a:pt x="164" y="406"/>
                  </a:lnTo>
                  <a:lnTo>
                    <a:pt x="150" y="436"/>
                  </a:lnTo>
                  <a:lnTo>
                    <a:pt x="138" y="466"/>
                  </a:lnTo>
                  <a:lnTo>
                    <a:pt x="126" y="498"/>
                  </a:lnTo>
                  <a:lnTo>
                    <a:pt x="114" y="530"/>
                  </a:lnTo>
                  <a:lnTo>
                    <a:pt x="104" y="566"/>
                  </a:lnTo>
                  <a:lnTo>
                    <a:pt x="96" y="600"/>
                  </a:lnTo>
                  <a:lnTo>
                    <a:pt x="90" y="638"/>
                  </a:lnTo>
                  <a:lnTo>
                    <a:pt x="86" y="676"/>
                  </a:lnTo>
                  <a:lnTo>
                    <a:pt x="82" y="714"/>
                  </a:lnTo>
                  <a:lnTo>
                    <a:pt x="82" y="714"/>
                  </a:lnTo>
                  <a:lnTo>
                    <a:pt x="82" y="714"/>
                  </a:lnTo>
                  <a:lnTo>
                    <a:pt x="82" y="714"/>
                  </a:lnTo>
                  <a:lnTo>
                    <a:pt x="82" y="732"/>
                  </a:lnTo>
                  <a:lnTo>
                    <a:pt x="82" y="732"/>
                  </a:lnTo>
                  <a:lnTo>
                    <a:pt x="82" y="732"/>
                  </a:lnTo>
                  <a:lnTo>
                    <a:pt x="82" y="772"/>
                  </a:lnTo>
                  <a:lnTo>
                    <a:pt x="86" y="808"/>
                  </a:lnTo>
                  <a:lnTo>
                    <a:pt x="92" y="846"/>
                  </a:lnTo>
                  <a:lnTo>
                    <a:pt x="100" y="882"/>
                  </a:lnTo>
                  <a:lnTo>
                    <a:pt x="112" y="920"/>
                  </a:lnTo>
                  <a:lnTo>
                    <a:pt x="124" y="956"/>
                  </a:lnTo>
                  <a:lnTo>
                    <a:pt x="136" y="990"/>
                  </a:lnTo>
                  <a:lnTo>
                    <a:pt x="152" y="1026"/>
                  </a:lnTo>
                  <a:lnTo>
                    <a:pt x="152" y="1026"/>
                  </a:lnTo>
                  <a:lnTo>
                    <a:pt x="152" y="1026"/>
                  </a:lnTo>
                  <a:lnTo>
                    <a:pt x="198" y="1098"/>
                  </a:lnTo>
                  <a:lnTo>
                    <a:pt x="246" y="1172"/>
                  </a:lnTo>
                  <a:lnTo>
                    <a:pt x="292" y="1252"/>
                  </a:lnTo>
                  <a:lnTo>
                    <a:pt x="314" y="1294"/>
                  </a:lnTo>
                  <a:lnTo>
                    <a:pt x="334" y="1338"/>
                  </a:lnTo>
                  <a:lnTo>
                    <a:pt x="354" y="1382"/>
                  </a:lnTo>
                  <a:lnTo>
                    <a:pt x="374" y="1428"/>
                  </a:lnTo>
                  <a:lnTo>
                    <a:pt x="390" y="1474"/>
                  </a:lnTo>
                  <a:lnTo>
                    <a:pt x="406" y="1524"/>
                  </a:lnTo>
                  <a:lnTo>
                    <a:pt x="418" y="1574"/>
                  </a:lnTo>
                  <a:lnTo>
                    <a:pt x="430" y="1626"/>
                  </a:lnTo>
                  <a:lnTo>
                    <a:pt x="438" y="1680"/>
                  </a:lnTo>
                  <a:lnTo>
                    <a:pt x="444" y="1736"/>
                  </a:lnTo>
                  <a:lnTo>
                    <a:pt x="444" y="1736"/>
                  </a:lnTo>
                  <a:lnTo>
                    <a:pt x="986" y="1736"/>
                  </a:lnTo>
                  <a:lnTo>
                    <a:pt x="986" y="1736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3716" rIns="0" bIns="13716" anchor="ctr" anchorCtr="1">
              <a:norm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050" b="1"/>
            </a:p>
          </p:txBody>
        </p:sp>
      </p:grpSp>
      <p:grpSp>
        <p:nvGrpSpPr>
          <p:cNvPr id="12" name="Group 54" descr="Icon of graph"/>
          <p:cNvGrpSpPr/>
          <p:nvPr/>
        </p:nvGrpSpPr>
        <p:grpSpPr>
          <a:xfrm>
            <a:off x="5099363" y="1768087"/>
            <a:ext cx="536225" cy="457394"/>
            <a:chOff x="1490663" y="846138"/>
            <a:chExt cx="381000" cy="323850"/>
          </a:xfrm>
          <a:solidFill>
            <a:srgbClr val="FFFFFF"/>
          </a:solidFill>
        </p:grpSpPr>
        <p:sp>
          <p:nvSpPr>
            <p:cNvPr id="7" name="Freeform 23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3" y="942975"/>
              <a:ext cx="381000" cy="227013"/>
            </a:xfrm>
            <a:custGeom>
              <a:avLst/>
              <a:gdLst/>
              <a:ahLst/>
              <a:cxnLst>
                <a:cxn ang="0">
                  <a:pos x="721" y="429"/>
                </a:cxn>
                <a:cxn ang="0">
                  <a:pos x="721" y="429"/>
                </a:cxn>
                <a:cxn ang="0">
                  <a:pos x="0" y="429"/>
                </a:cxn>
                <a:cxn ang="0">
                  <a:pos x="0" y="429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405"/>
                </a:cxn>
                <a:cxn ang="0">
                  <a:pos x="721" y="405"/>
                </a:cxn>
                <a:cxn ang="0">
                  <a:pos x="721" y="429"/>
                </a:cxn>
              </a:cxnLst>
              <a:rect l="0" t="0" r="r" b="b"/>
              <a:pathLst>
                <a:path w="721" h="429">
                  <a:moveTo>
                    <a:pt x="721" y="429"/>
                  </a:moveTo>
                  <a:lnTo>
                    <a:pt x="721" y="429"/>
                  </a:lnTo>
                  <a:lnTo>
                    <a:pt x="0" y="429"/>
                  </a:lnTo>
                  <a:lnTo>
                    <a:pt x="0" y="429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405"/>
                  </a:lnTo>
                  <a:lnTo>
                    <a:pt x="721" y="405"/>
                  </a:lnTo>
                  <a:lnTo>
                    <a:pt x="721" y="42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3716" rIns="0" bIns="13716" anchor="ctr" anchorCtr="1">
              <a:norm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050" b="1"/>
            </a:p>
          </p:txBody>
        </p:sp>
        <p:sp>
          <p:nvSpPr>
            <p:cNvPr id="8" name="Rectangle 24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1055688"/>
              <a:ext cx="69850" cy="1031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3716" rIns="0" bIns="13716" anchor="ctr" anchorCtr="1"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525" b="1"/>
            </a:p>
          </p:txBody>
        </p:sp>
        <p:sp>
          <p:nvSpPr>
            <p:cNvPr id="9" name="Rectangle 25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987425"/>
              <a:ext cx="69850" cy="1714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3716" rIns="0" bIns="13716" anchor="ctr" anchorCtr="1"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050" b="1"/>
            </a:p>
          </p:txBody>
        </p:sp>
        <p:sp>
          <p:nvSpPr>
            <p:cNvPr id="10" name="Rectangle 26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800" y="923925"/>
              <a:ext cx="69850" cy="2349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3716" rIns="0" bIns="13716" anchor="ctr" anchorCtr="1">
              <a:norm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050" b="1"/>
            </a:p>
          </p:txBody>
        </p:sp>
        <p:sp>
          <p:nvSpPr>
            <p:cNvPr id="11" name="Rectangle 27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700" y="846138"/>
              <a:ext cx="69850" cy="3127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3716" rIns="0" bIns="13716" anchor="ctr" anchorCtr="1">
              <a:norm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050" b="1"/>
            </a:p>
          </p:txBody>
        </p:sp>
      </p:grpSp>
      <p:sp>
        <p:nvSpPr>
          <p:cNvPr id="15" name="Freeform 5" descr="Icon of puzzle piece"/>
          <p:cNvSpPr>
            <a:spLocks/>
          </p:cNvSpPr>
          <p:nvPr/>
        </p:nvSpPr>
        <p:spPr bwMode="auto">
          <a:xfrm rot="2700000">
            <a:off x="6757976" y="1737203"/>
            <a:ext cx="464180" cy="628999"/>
          </a:xfrm>
          <a:custGeom>
            <a:avLst/>
            <a:gdLst/>
            <a:ahLst/>
            <a:cxnLst>
              <a:cxn ang="0">
                <a:pos x="1886" y="656"/>
              </a:cxn>
              <a:cxn ang="0">
                <a:pos x="1838" y="614"/>
              </a:cxn>
              <a:cxn ang="0">
                <a:pos x="1560" y="638"/>
              </a:cxn>
              <a:cxn ang="0">
                <a:pos x="1300" y="610"/>
              </a:cxn>
              <a:cxn ang="0">
                <a:pos x="1176" y="546"/>
              </a:cxn>
              <a:cxn ang="0">
                <a:pos x="1106" y="476"/>
              </a:cxn>
              <a:cxn ang="0">
                <a:pos x="1118" y="376"/>
              </a:cxn>
              <a:cxn ang="0">
                <a:pos x="1122" y="190"/>
              </a:cxn>
              <a:cxn ang="0">
                <a:pos x="1024" y="38"/>
              </a:cxn>
              <a:cxn ang="0">
                <a:pos x="912" y="0"/>
              </a:cxn>
              <a:cxn ang="0">
                <a:pos x="786" y="42"/>
              </a:cxn>
              <a:cxn ang="0">
                <a:pos x="724" y="168"/>
              </a:cxn>
              <a:cxn ang="0">
                <a:pos x="734" y="296"/>
              </a:cxn>
              <a:cxn ang="0">
                <a:pos x="756" y="446"/>
              </a:cxn>
              <a:cxn ang="0">
                <a:pos x="668" y="518"/>
              </a:cxn>
              <a:cxn ang="0">
                <a:pos x="574" y="536"/>
              </a:cxn>
              <a:cxn ang="0">
                <a:pos x="320" y="472"/>
              </a:cxn>
              <a:cxn ang="0">
                <a:pos x="84" y="422"/>
              </a:cxn>
              <a:cxn ang="0">
                <a:pos x="68" y="748"/>
              </a:cxn>
              <a:cxn ang="0">
                <a:pos x="114" y="932"/>
              </a:cxn>
              <a:cxn ang="0">
                <a:pos x="178" y="974"/>
              </a:cxn>
              <a:cxn ang="0">
                <a:pos x="274" y="938"/>
              </a:cxn>
              <a:cxn ang="0">
                <a:pos x="350" y="952"/>
              </a:cxn>
              <a:cxn ang="0">
                <a:pos x="412" y="1024"/>
              </a:cxn>
              <a:cxn ang="0">
                <a:pos x="424" y="1194"/>
              </a:cxn>
              <a:cxn ang="0">
                <a:pos x="386" y="1426"/>
              </a:cxn>
              <a:cxn ang="0">
                <a:pos x="322" y="1496"/>
              </a:cxn>
              <a:cxn ang="0">
                <a:pos x="206" y="1484"/>
              </a:cxn>
              <a:cxn ang="0">
                <a:pos x="72" y="1424"/>
              </a:cxn>
              <a:cxn ang="0">
                <a:pos x="14" y="1456"/>
              </a:cxn>
              <a:cxn ang="0">
                <a:pos x="0" y="1536"/>
              </a:cxn>
              <a:cxn ang="0">
                <a:pos x="60" y="1874"/>
              </a:cxn>
              <a:cxn ang="0">
                <a:pos x="162" y="2044"/>
              </a:cxn>
              <a:cxn ang="0">
                <a:pos x="530" y="2052"/>
              </a:cxn>
              <a:cxn ang="0">
                <a:pos x="690" y="2092"/>
              </a:cxn>
              <a:cxn ang="0">
                <a:pos x="700" y="2140"/>
              </a:cxn>
              <a:cxn ang="0">
                <a:pos x="658" y="2322"/>
              </a:cxn>
              <a:cxn ang="0">
                <a:pos x="644" y="2470"/>
              </a:cxn>
              <a:cxn ang="0">
                <a:pos x="730" y="2576"/>
              </a:cxn>
              <a:cxn ang="0">
                <a:pos x="900" y="2598"/>
              </a:cxn>
              <a:cxn ang="0">
                <a:pos x="1044" y="2520"/>
              </a:cxn>
              <a:cxn ang="0">
                <a:pos x="1070" y="2370"/>
              </a:cxn>
              <a:cxn ang="0">
                <a:pos x="1030" y="2206"/>
              </a:cxn>
              <a:cxn ang="0">
                <a:pos x="1016" y="2142"/>
              </a:cxn>
              <a:cxn ang="0">
                <a:pos x="1082" y="2076"/>
              </a:cxn>
              <a:cxn ang="0">
                <a:pos x="1432" y="2040"/>
              </a:cxn>
              <a:cxn ang="0">
                <a:pos x="1740" y="1830"/>
              </a:cxn>
              <a:cxn ang="0">
                <a:pos x="1722" y="1686"/>
              </a:cxn>
              <a:cxn ang="0">
                <a:pos x="1646" y="1654"/>
              </a:cxn>
              <a:cxn ang="0">
                <a:pos x="1500" y="1650"/>
              </a:cxn>
              <a:cxn ang="0">
                <a:pos x="1430" y="1584"/>
              </a:cxn>
              <a:cxn ang="0">
                <a:pos x="1400" y="1464"/>
              </a:cxn>
              <a:cxn ang="0">
                <a:pos x="1426" y="1278"/>
              </a:cxn>
              <a:cxn ang="0">
                <a:pos x="1476" y="1174"/>
              </a:cxn>
              <a:cxn ang="0">
                <a:pos x="1540" y="1156"/>
              </a:cxn>
              <a:cxn ang="0">
                <a:pos x="1698" y="1236"/>
              </a:cxn>
              <a:cxn ang="0">
                <a:pos x="1776" y="1252"/>
              </a:cxn>
              <a:cxn ang="0">
                <a:pos x="1854" y="1176"/>
              </a:cxn>
              <a:cxn ang="0">
                <a:pos x="1906" y="990"/>
              </a:cxn>
            </a:cxnLst>
            <a:rect l="0" t="0" r="r" b="b"/>
            <a:pathLst>
              <a:path w="1912" h="2600">
                <a:moveTo>
                  <a:pt x="1912" y="880"/>
                </a:moveTo>
                <a:lnTo>
                  <a:pt x="1912" y="880"/>
                </a:lnTo>
                <a:lnTo>
                  <a:pt x="1904" y="786"/>
                </a:lnTo>
                <a:lnTo>
                  <a:pt x="1900" y="738"/>
                </a:lnTo>
                <a:lnTo>
                  <a:pt x="1894" y="694"/>
                </a:lnTo>
                <a:lnTo>
                  <a:pt x="1886" y="656"/>
                </a:lnTo>
                <a:lnTo>
                  <a:pt x="1880" y="640"/>
                </a:lnTo>
                <a:lnTo>
                  <a:pt x="1874" y="628"/>
                </a:lnTo>
                <a:lnTo>
                  <a:pt x="1868" y="620"/>
                </a:lnTo>
                <a:lnTo>
                  <a:pt x="1858" y="614"/>
                </a:lnTo>
                <a:lnTo>
                  <a:pt x="1850" y="612"/>
                </a:lnTo>
                <a:lnTo>
                  <a:pt x="1838" y="614"/>
                </a:lnTo>
                <a:lnTo>
                  <a:pt x="1838" y="614"/>
                </a:lnTo>
                <a:lnTo>
                  <a:pt x="1822" y="620"/>
                </a:lnTo>
                <a:lnTo>
                  <a:pt x="1800" y="624"/>
                </a:lnTo>
                <a:lnTo>
                  <a:pt x="1736" y="632"/>
                </a:lnTo>
                <a:lnTo>
                  <a:pt x="1652" y="636"/>
                </a:lnTo>
                <a:lnTo>
                  <a:pt x="1560" y="638"/>
                </a:lnTo>
                <a:lnTo>
                  <a:pt x="1512" y="636"/>
                </a:lnTo>
                <a:lnTo>
                  <a:pt x="1464" y="634"/>
                </a:lnTo>
                <a:lnTo>
                  <a:pt x="1420" y="630"/>
                </a:lnTo>
                <a:lnTo>
                  <a:pt x="1376" y="626"/>
                </a:lnTo>
                <a:lnTo>
                  <a:pt x="1336" y="618"/>
                </a:lnTo>
                <a:lnTo>
                  <a:pt x="1300" y="610"/>
                </a:lnTo>
                <a:lnTo>
                  <a:pt x="1270" y="600"/>
                </a:lnTo>
                <a:lnTo>
                  <a:pt x="1258" y="594"/>
                </a:lnTo>
                <a:lnTo>
                  <a:pt x="1248" y="588"/>
                </a:lnTo>
                <a:lnTo>
                  <a:pt x="1248" y="588"/>
                </a:lnTo>
                <a:lnTo>
                  <a:pt x="1210" y="564"/>
                </a:lnTo>
                <a:lnTo>
                  <a:pt x="1176" y="546"/>
                </a:lnTo>
                <a:lnTo>
                  <a:pt x="1146" y="530"/>
                </a:lnTo>
                <a:lnTo>
                  <a:pt x="1134" y="520"/>
                </a:lnTo>
                <a:lnTo>
                  <a:pt x="1124" y="512"/>
                </a:lnTo>
                <a:lnTo>
                  <a:pt x="1116" y="502"/>
                </a:lnTo>
                <a:lnTo>
                  <a:pt x="1110" y="490"/>
                </a:lnTo>
                <a:lnTo>
                  <a:pt x="1106" y="476"/>
                </a:lnTo>
                <a:lnTo>
                  <a:pt x="1102" y="462"/>
                </a:lnTo>
                <a:lnTo>
                  <a:pt x="1104" y="444"/>
                </a:lnTo>
                <a:lnTo>
                  <a:pt x="1106" y="424"/>
                </a:lnTo>
                <a:lnTo>
                  <a:pt x="1110" y="402"/>
                </a:lnTo>
                <a:lnTo>
                  <a:pt x="1118" y="376"/>
                </a:lnTo>
                <a:lnTo>
                  <a:pt x="1118" y="376"/>
                </a:lnTo>
                <a:lnTo>
                  <a:pt x="1126" y="346"/>
                </a:lnTo>
                <a:lnTo>
                  <a:pt x="1132" y="316"/>
                </a:lnTo>
                <a:lnTo>
                  <a:pt x="1134" y="284"/>
                </a:lnTo>
                <a:lnTo>
                  <a:pt x="1132" y="254"/>
                </a:lnTo>
                <a:lnTo>
                  <a:pt x="1128" y="222"/>
                </a:lnTo>
                <a:lnTo>
                  <a:pt x="1122" y="190"/>
                </a:lnTo>
                <a:lnTo>
                  <a:pt x="1112" y="160"/>
                </a:lnTo>
                <a:lnTo>
                  <a:pt x="1100" y="132"/>
                </a:lnTo>
                <a:lnTo>
                  <a:pt x="1084" y="104"/>
                </a:lnTo>
                <a:lnTo>
                  <a:pt x="1068" y="80"/>
                </a:lnTo>
                <a:lnTo>
                  <a:pt x="1048" y="58"/>
                </a:lnTo>
                <a:lnTo>
                  <a:pt x="1024" y="38"/>
                </a:lnTo>
                <a:lnTo>
                  <a:pt x="1000" y="22"/>
                </a:lnTo>
                <a:lnTo>
                  <a:pt x="974" y="10"/>
                </a:lnTo>
                <a:lnTo>
                  <a:pt x="958" y="6"/>
                </a:lnTo>
                <a:lnTo>
                  <a:pt x="944" y="4"/>
                </a:lnTo>
                <a:lnTo>
                  <a:pt x="928" y="2"/>
                </a:lnTo>
                <a:lnTo>
                  <a:pt x="912" y="0"/>
                </a:lnTo>
                <a:lnTo>
                  <a:pt x="912" y="0"/>
                </a:lnTo>
                <a:lnTo>
                  <a:pt x="882" y="2"/>
                </a:lnTo>
                <a:lnTo>
                  <a:pt x="854" y="8"/>
                </a:lnTo>
                <a:lnTo>
                  <a:pt x="828" y="16"/>
                </a:lnTo>
                <a:lnTo>
                  <a:pt x="806" y="28"/>
                </a:lnTo>
                <a:lnTo>
                  <a:pt x="786" y="42"/>
                </a:lnTo>
                <a:lnTo>
                  <a:pt x="770" y="58"/>
                </a:lnTo>
                <a:lnTo>
                  <a:pt x="756" y="78"/>
                </a:lnTo>
                <a:lnTo>
                  <a:pt x="744" y="98"/>
                </a:lnTo>
                <a:lnTo>
                  <a:pt x="734" y="120"/>
                </a:lnTo>
                <a:lnTo>
                  <a:pt x="728" y="144"/>
                </a:lnTo>
                <a:lnTo>
                  <a:pt x="724" y="168"/>
                </a:lnTo>
                <a:lnTo>
                  <a:pt x="722" y="194"/>
                </a:lnTo>
                <a:lnTo>
                  <a:pt x="722" y="218"/>
                </a:lnTo>
                <a:lnTo>
                  <a:pt x="724" y="244"/>
                </a:lnTo>
                <a:lnTo>
                  <a:pt x="728" y="270"/>
                </a:lnTo>
                <a:lnTo>
                  <a:pt x="734" y="296"/>
                </a:lnTo>
                <a:lnTo>
                  <a:pt x="734" y="296"/>
                </a:lnTo>
                <a:lnTo>
                  <a:pt x="758" y="374"/>
                </a:lnTo>
                <a:lnTo>
                  <a:pt x="764" y="402"/>
                </a:lnTo>
                <a:lnTo>
                  <a:pt x="764" y="416"/>
                </a:lnTo>
                <a:lnTo>
                  <a:pt x="764" y="426"/>
                </a:lnTo>
                <a:lnTo>
                  <a:pt x="760" y="436"/>
                </a:lnTo>
                <a:lnTo>
                  <a:pt x="756" y="446"/>
                </a:lnTo>
                <a:lnTo>
                  <a:pt x="748" y="458"/>
                </a:lnTo>
                <a:lnTo>
                  <a:pt x="738" y="468"/>
                </a:lnTo>
                <a:lnTo>
                  <a:pt x="724" y="478"/>
                </a:lnTo>
                <a:lnTo>
                  <a:pt x="708" y="490"/>
                </a:lnTo>
                <a:lnTo>
                  <a:pt x="668" y="518"/>
                </a:lnTo>
                <a:lnTo>
                  <a:pt x="668" y="518"/>
                </a:lnTo>
                <a:lnTo>
                  <a:pt x="654" y="524"/>
                </a:lnTo>
                <a:lnTo>
                  <a:pt x="640" y="528"/>
                </a:lnTo>
                <a:lnTo>
                  <a:pt x="626" y="532"/>
                </a:lnTo>
                <a:lnTo>
                  <a:pt x="610" y="536"/>
                </a:lnTo>
                <a:lnTo>
                  <a:pt x="592" y="536"/>
                </a:lnTo>
                <a:lnTo>
                  <a:pt x="574" y="536"/>
                </a:lnTo>
                <a:lnTo>
                  <a:pt x="536" y="534"/>
                </a:lnTo>
                <a:lnTo>
                  <a:pt x="494" y="526"/>
                </a:lnTo>
                <a:lnTo>
                  <a:pt x="452" y="516"/>
                </a:lnTo>
                <a:lnTo>
                  <a:pt x="408" y="504"/>
                </a:lnTo>
                <a:lnTo>
                  <a:pt x="364" y="488"/>
                </a:lnTo>
                <a:lnTo>
                  <a:pt x="320" y="472"/>
                </a:lnTo>
                <a:lnTo>
                  <a:pt x="278" y="454"/>
                </a:lnTo>
                <a:lnTo>
                  <a:pt x="202" y="420"/>
                </a:lnTo>
                <a:lnTo>
                  <a:pt x="140" y="388"/>
                </a:lnTo>
                <a:lnTo>
                  <a:pt x="98" y="366"/>
                </a:lnTo>
                <a:lnTo>
                  <a:pt x="98" y="366"/>
                </a:lnTo>
                <a:lnTo>
                  <a:pt x="84" y="422"/>
                </a:lnTo>
                <a:lnTo>
                  <a:pt x="72" y="472"/>
                </a:lnTo>
                <a:lnTo>
                  <a:pt x="64" y="518"/>
                </a:lnTo>
                <a:lnTo>
                  <a:pt x="60" y="566"/>
                </a:lnTo>
                <a:lnTo>
                  <a:pt x="58" y="620"/>
                </a:lnTo>
                <a:lnTo>
                  <a:pt x="62" y="678"/>
                </a:lnTo>
                <a:lnTo>
                  <a:pt x="68" y="748"/>
                </a:lnTo>
                <a:lnTo>
                  <a:pt x="80" y="832"/>
                </a:lnTo>
                <a:lnTo>
                  <a:pt x="80" y="832"/>
                </a:lnTo>
                <a:lnTo>
                  <a:pt x="90" y="874"/>
                </a:lnTo>
                <a:lnTo>
                  <a:pt x="100" y="906"/>
                </a:lnTo>
                <a:lnTo>
                  <a:pt x="106" y="920"/>
                </a:lnTo>
                <a:lnTo>
                  <a:pt x="114" y="932"/>
                </a:lnTo>
                <a:lnTo>
                  <a:pt x="120" y="942"/>
                </a:lnTo>
                <a:lnTo>
                  <a:pt x="128" y="950"/>
                </a:lnTo>
                <a:lnTo>
                  <a:pt x="136" y="958"/>
                </a:lnTo>
                <a:lnTo>
                  <a:pt x="144" y="962"/>
                </a:lnTo>
                <a:lnTo>
                  <a:pt x="162" y="970"/>
                </a:lnTo>
                <a:lnTo>
                  <a:pt x="178" y="974"/>
                </a:lnTo>
                <a:lnTo>
                  <a:pt x="196" y="974"/>
                </a:lnTo>
                <a:lnTo>
                  <a:pt x="212" y="970"/>
                </a:lnTo>
                <a:lnTo>
                  <a:pt x="228" y="964"/>
                </a:lnTo>
                <a:lnTo>
                  <a:pt x="242" y="958"/>
                </a:lnTo>
                <a:lnTo>
                  <a:pt x="256" y="950"/>
                </a:lnTo>
                <a:lnTo>
                  <a:pt x="274" y="938"/>
                </a:lnTo>
                <a:lnTo>
                  <a:pt x="280" y="932"/>
                </a:lnTo>
                <a:lnTo>
                  <a:pt x="280" y="932"/>
                </a:lnTo>
                <a:lnTo>
                  <a:pt x="302" y="934"/>
                </a:lnTo>
                <a:lnTo>
                  <a:pt x="320" y="938"/>
                </a:lnTo>
                <a:lnTo>
                  <a:pt x="336" y="944"/>
                </a:lnTo>
                <a:lnTo>
                  <a:pt x="350" y="952"/>
                </a:lnTo>
                <a:lnTo>
                  <a:pt x="362" y="960"/>
                </a:lnTo>
                <a:lnTo>
                  <a:pt x="374" y="970"/>
                </a:lnTo>
                <a:lnTo>
                  <a:pt x="384" y="978"/>
                </a:lnTo>
                <a:lnTo>
                  <a:pt x="392" y="988"/>
                </a:lnTo>
                <a:lnTo>
                  <a:pt x="404" y="1008"/>
                </a:lnTo>
                <a:lnTo>
                  <a:pt x="412" y="1024"/>
                </a:lnTo>
                <a:lnTo>
                  <a:pt x="416" y="1040"/>
                </a:lnTo>
                <a:lnTo>
                  <a:pt x="416" y="1040"/>
                </a:lnTo>
                <a:lnTo>
                  <a:pt x="418" y="1060"/>
                </a:lnTo>
                <a:lnTo>
                  <a:pt x="422" y="1116"/>
                </a:lnTo>
                <a:lnTo>
                  <a:pt x="424" y="1154"/>
                </a:lnTo>
                <a:lnTo>
                  <a:pt x="424" y="1194"/>
                </a:lnTo>
                <a:lnTo>
                  <a:pt x="422" y="1238"/>
                </a:lnTo>
                <a:lnTo>
                  <a:pt x="418" y="1282"/>
                </a:lnTo>
                <a:lnTo>
                  <a:pt x="414" y="1328"/>
                </a:lnTo>
                <a:lnTo>
                  <a:pt x="406" y="1370"/>
                </a:lnTo>
                <a:lnTo>
                  <a:pt x="394" y="1408"/>
                </a:lnTo>
                <a:lnTo>
                  <a:pt x="386" y="1426"/>
                </a:lnTo>
                <a:lnTo>
                  <a:pt x="378" y="1442"/>
                </a:lnTo>
                <a:lnTo>
                  <a:pt x="370" y="1458"/>
                </a:lnTo>
                <a:lnTo>
                  <a:pt x="360" y="1470"/>
                </a:lnTo>
                <a:lnTo>
                  <a:pt x="348" y="1482"/>
                </a:lnTo>
                <a:lnTo>
                  <a:pt x="334" y="1490"/>
                </a:lnTo>
                <a:lnTo>
                  <a:pt x="322" y="1496"/>
                </a:lnTo>
                <a:lnTo>
                  <a:pt x="306" y="1500"/>
                </a:lnTo>
                <a:lnTo>
                  <a:pt x="290" y="1502"/>
                </a:lnTo>
                <a:lnTo>
                  <a:pt x="272" y="1500"/>
                </a:lnTo>
                <a:lnTo>
                  <a:pt x="272" y="1500"/>
                </a:lnTo>
                <a:lnTo>
                  <a:pt x="236" y="1492"/>
                </a:lnTo>
                <a:lnTo>
                  <a:pt x="206" y="1484"/>
                </a:lnTo>
                <a:lnTo>
                  <a:pt x="178" y="1476"/>
                </a:lnTo>
                <a:lnTo>
                  <a:pt x="156" y="1466"/>
                </a:lnTo>
                <a:lnTo>
                  <a:pt x="120" y="1450"/>
                </a:lnTo>
                <a:lnTo>
                  <a:pt x="92" y="1434"/>
                </a:lnTo>
                <a:lnTo>
                  <a:pt x="82" y="1428"/>
                </a:lnTo>
                <a:lnTo>
                  <a:pt x="72" y="1424"/>
                </a:lnTo>
                <a:lnTo>
                  <a:pt x="62" y="1424"/>
                </a:lnTo>
                <a:lnTo>
                  <a:pt x="54" y="1424"/>
                </a:lnTo>
                <a:lnTo>
                  <a:pt x="46" y="1426"/>
                </a:lnTo>
                <a:lnTo>
                  <a:pt x="36" y="1432"/>
                </a:lnTo>
                <a:lnTo>
                  <a:pt x="26" y="1442"/>
                </a:lnTo>
                <a:lnTo>
                  <a:pt x="14" y="1456"/>
                </a:lnTo>
                <a:lnTo>
                  <a:pt x="14" y="1456"/>
                </a:lnTo>
                <a:lnTo>
                  <a:pt x="10" y="1464"/>
                </a:lnTo>
                <a:lnTo>
                  <a:pt x="6" y="1474"/>
                </a:lnTo>
                <a:lnTo>
                  <a:pt x="2" y="1488"/>
                </a:lnTo>
                <a:lnTo>
                  <a:pt x="2" y="1502"/>
                </a:lnTo>
                <a:lnTo>
                  <a:pt x="0" y="1536"/>
                </a:lnTo>
                <a:lnTo>
                  <a:pt x="4" y="1578"/>
                </a:lnTo>
                <a:lnTo>
                  <a:pt x="8" y="1624"/>
                </a:lnTo>
                <a:lnTo>
                  <a:pt x="16" y="1674"/>
                </a:lnTo>
                <a:lnTo>
                  <a:pt x="26" y="1724"/>
                </a:lnTo>
                <a:lnTo>
                  <a:pt x="38" y="1776"/>
                </a:lnTo>
                <a:lnTo>
                  <a:pt x="60" y="1874"/>
                </a:lnTo>
                <a:lnTo>
                  <a:pt x="82" y="1960"/>
                </a:lnTo>
                <a:lnTo>
                  <a:pt x="106" y="2040"/>
                </a:lnTo>
                <a:lnTo>
                  <a:pt x="116" y="2040"/>
                </a:lnTo>
                <a:lnTo>
                  <a:pt x="116" y="2040"/>
                </a:lnTo>
                <a:lnTo>
                  <a:pt x="134" y="2044"/>
                </a:lnTo>
                <a:lnTo>
                  <a:pt x="162" y="2044"/>
                </a:lnTo>
                <a:lnTo>
                  <a:pt x="246" y="2044"/>
                </a:lnTo>
                <a:lnTo>
                  <a:pt x="354" y="2042"/>
                </a:lnTo>
                <a:lnTo>
                  <a:pt x="414" y="2044"/>
                </a:lnTo>
                <a:lnTo>
                  <a:pt x="474" y="2048"/>
                </a:lnTo>
                <a:lnTo>
                  <a:pt x="474" y="2048"/>
                </a:lnTo>
                <a:lnTo>
                  <a:pt x="530" y="2052"/>
                </a:lnTo>
                <a:lnTo>
                  <a:pt x="576" y="2056"/>
                </a:lnTo>
                <a:lnTo>
                  <a:pt x="614" y="2062"/>
                </a:lnTo>
                <a:lnTo>
                  <a:pt x="646" y="2068"/>
                </a:lnTo>
                <a:lnTo>
                  <a:pt x="668" y="2076"/>
                </a:lnTo>
                <a:lnTo>
                  <a:pt x="684" y="2086"/>
                </a:lnTo>
                <a:lnTo>
                  <a:pt x="690" y="2092"/>
                </a:lnTo>
                <a:lnTo>
                  <a:pt x="696" y="2098"/>
                </a:lnTo>
                <a:lnTo>
                  <a:pt x="698" y="2104"/>
                </a:lnTo>
                <a:lnTo>
                  <a:pt x="700" y="2110"/>
                </a:lnTo>
                <a:lnTo>
                  <a:pt x="700" y="2110"/>
                </a:lnTo>
                <a:lnTo>
                  <a:pt x="700" y="2124"/>
                </a:lnTo>
                <a:lnTo>
                  <a:pt x="700" y="2140"/>
                </a:lnTo>
                <a:lnTo>
                  <a:pt x="696" y="2164"/>
                </a:lnTo>
                <a:lnTo>
                  <a:pt x="692" y="2194"/>
                </a:lnTo>
                <a:lnTo>
                  <a:pt x="684" y="2230"/>
                </a:lnTo>
                <a:lnTo>
                  <a:pt x="674" y="2272"/>
                </a:lnTo>
                <a:lnTo>
                  <a:pt x="658" y="2322"/>
                </a:lnTo>
                <a:lnTo>
                  <a:pt x="658" y="2322"/>
                </a:lnTo>
                <a:lnTo>
                  <a:pt x="650" y="2348"/>
                </a:lnTo>
                <a:lnTo>
                  <a:pt x="644" y="2372"/>
                </a:lnTo>
                <a:lnTo>
                  <a:pt x="640" y="2398"/>
                </a:lnTo>
                <a:lnTo>
                  <a:pt x="638" y="2424"/>
                </a:lnTo>
                <a:lnTo>
                  <a:pt x="640" y="2448"/>
                </a:lnTo>
                <a:lnTo>
                  <a:pt x="644" y="2470"/>
                </a:lnTo>
                <a:lnTo>
                  <a:pt x="650" y="2492"/>
                </a:lnTo>
                <a:lnTo>
                  <a:pt x="658" y="2512"/>
                </a:lnTo>
                <a:lnTo>
                  <a:pt x="672" y="2530"/>
                </a:lnTo>
                <a:lnTo>
                  <a:pt x="688" y="2548"/>
                </a:lnTo>
                <a:lnTo>
                  <a:pt x="706" y="2562"/>
                </a:lnTo>
                <a:lnTo>
                  <a:pt x="730" y="2576"/>
                </a:lnTo>
                <a:lnTo>
                  <a:pt x="756" y="2586"/>
                </a:lnTo>
                <a:lnTo>
                  <a:pt x="786" y="2594"/>
                </a:lnTo>
                <a:lnTo>
                  <a:pt x="822" y="2598"/>
                </a:lnTo>
                <a:lnTo>
                  <a:pt x="860" y="2600"/>
                </a:lnTo>
                <a:lnTo>
                  <a:pt x="860" y="2600"/>
                </a:lnTo>
                <a:lnTo>
                  <a:pt x="900" y="2598"/>
                </a:lnTo>
                <a:lnTo>
                  <a:pt x="934" y="2592"/>
                </a:lnTo>
                <a:lnTo>
                  <a:pt x="964" y="2584"/>
                </a:lnTo>
                <a:lnTo>
                  <a:pt x="988" y="2572"/>
                </a:lnTo>
                <a:lnTo>
                  <a:pt x="1010" y="2556"/>
                </a:lnTo>
                <a:lnTo>
                  <a:pt x="1028" y="2538"/>
                </a:lnTo>
                <a:lnTo>
                  <a:pt x="1044" y="2520"/>
                </a:lnTo>
                <a:lnTo>
                  <a:pt x="1054" y="2498"/>
                </a:lnTo>
                <a:lnTo>
                  <a:pt x="1062" y="2474"/>
                </a:lnTo>
                <a:lnTo>
                  <a:pt x="1068" y="2450"/>
                </a:lnTo>
                <a:lnTo>
                  <a:pt x="1070" y="2424"/>
                </a:lnTo>
                <a:lnTo>
                  <a:pt x="1072" y="2396"/>
                </a:lnTo>
                <a:lnTo>
                  <a:pt x="1070" y="2370"/>
                </a:lnTo>
                <a:lnTo>
                  <a:pt x="1066" y="2342"/>
                </a:lnTo>
                <a:lnTo>
                  <a:pt x="1062" y="2314"/>
                </a:lnTo>
                <a:lnTo>
                  <a:pt x="1056" y="2286"/>
                </a:lnTo>
                <a:lnTo>
                  <a:pt x="1056" y="2286"/>
                </a:lnTo>
                <a:lnTo>
                  <a:pt x="1042" y="2240"/>
                </a:lnTo>
                <a:lnTo>
                  <a:pt x="1030" y="2206"/>
                </a:lnTo>
                <a:lnTo>
                  <a:pt x="1020" y="2184"/>
                </a:lnTo>
                <a:lnTo>
                  <a:pt x="1014" y="2168"/>
                </a:lnTo>
                <a:lnTo>
                  <a:pt x="1014" y="2162"/>
                </a:lnTo>
                <a:lnTo>
                  <a:pt x="1012" y="2156"/>
                </a:lnTo>
                <a:lnTo>
                  <a:pt x="1014" y="2150"/>
                </a:lnTo>
                <a:lnTo>
                  <a:pt x="1016" y="2142"/>
                </a:lnTo>
                <a:lnTo>
                  <a:pt x="1028" y="2124"/>
                </a:lnTo>
                <a:lnTo>
                  <a:pt x="1046" y="2098"/>
                </a:lnTo>
                <a:lnTo>
                  <a:pt x="1046" y="2098"/>
                </a:lnTo>
                <a:lnTo>
                  <a:pt x="1054" y="2090"/>
                </a:lnTo>
                <a:lnTo>
                  <a:pt x="1066" y="2082"/>
                </a:lnTo>
                <a:lnTo>
                  <a:pt x="1082" y="2076"/>
                </a:lnTo>
                <a:lnTo>
                  <a:pt x="1102" y="2070"/>
                </a:lnTo>
                <a:lnTo>
                  <a:pt x="1148" y="2062"/>
                </a:lnTo>
                <a:lnTo>
                  <a:pt x="1202" y="2056"/>
                </a:lnTo>
                <a:lnTo>
                  <a:pt x="1262" y="2050"/>
                </a:lnTo>
                <a:lnTo>
                  <a:pt x="1322" y="2046"/>
                </a:lnTo>
                <a:lnTo>
                  <a:pt x="1432" y="2040"/>
                </a:lnTo>
                <a:lnTo>
                  <a:pt x="1732" y="2040"/>
                </a:lnTo>
                <a:lnTo>
                  <a:pt x="1732" y="2040"/>
                </a:lnTo>
                <a:lnTo>
                  <a:pt x="1736" y="1994"/>
                </a:lnTo>
                <a:lnTo>
                  <a:pt x="1738" y="1946"/>
                </a:lnTo>
                <a:lnTo>
                  <a:pt x="1740" y="1890"/>
                </a:lnTo>
                <a:lnTo>
                  <a:pt x="1740" y="1830"/>
                </a:lnTo>
                <a:lnTo>
                  <a:pt x="1738" y="1772"/>
                </a:lnTo>
                <a:lnTo>
                  <a:pt x="1734" y="1744"/>
                </a:lnTo>
                <a:lnTo>
                  <a:pt x="1732" y="1722"/>
                </a:lnTo>
                <a:lnTo>
                  <a:pt x="1726" y="1702"/>
                </a:lnTo>
                <a:lnTo>
                  <a:pt x="1722" y="1686"/>
                </a:lnTo>
                <a:lnTo>
                  <a:pt x="1722" y="1686"/>
                </a:lnTo>
                <a:lnTo>
                  <a:pt x="1714" y="1674"/>
                </a:lnTo>
                <a:lnTo>
                  <a:pt x="1704" y="1666"/>
                </a:lnTo>
                <a:lnTo>
                  <a:pt x="1692" y="1660"/>
                </a:lnTo>
                <a:lnTo>
                  <a:pt x="1678" y="1656"/>
                </a:lnTo>
                <a:lnTo>
                  <a:pt x="1662" y="1654"/>
                </a:lnTo>
                <a:lnTo>
                  <a:pt x="1646" y="1654"/>
                </a:lnTo>
                <a:lnTo>
                  <a:pt x="1610" y="1656"/>
                </a:lnTo>
                <a:lnTo>
                  <a:pt x="1572" y="1658"/>
                </a:lnTo>
                <a:lnTo>
                  <a:pt x="1552" y="1658"/>
                </a:lnTo>
                <a:lnTo>
                  <a:pt x="1534" y="1658"/>
                </a:lnTo>
                <a:lnTo>
                  <a:pt x="1516" y="1654"/>
                </a:lnTo>
                <a:lnTo>
                  <a:pt x="1500" y="1650"/>
                </a:lnTo>
                <a:lnTo>
                  <a:pt x="1484" y="1642"/>
                </a:lnTo>
                <a:lnTo>
                  <a:pt x="1470" y="1632"/>
                </a:lnTo>
                <a:lnTo>
                  <a:pt x="1470" y="1632"/>
                </a:lnTo>
                <a:lnTo>
                  <a:pt x="1454" y="1618"/>
                </a:lnTo>
                <a:lnTo>
                  <a:pt x="1438" y="1596"/>
                </a:lnTo>
                <a:lnTo>
                  <a:pt x="1430" y="1584"/>
                </a:lnTo>
                <a:lnTo>
                  <a:pt x="1422" y="1570"/>
                </a:lnTo>
                <a:lnTo>
                  <a:pt x="1416" y="1554"/>
                </a:lnTo>
                <a:lnTo>
                  <a:pt x="1410" y="1534"/>
                </a:lnTo>
                <a:lnTo>
                  <a:pt x="1406" y="1514"/>
                </a:lnTo>
                <a:lnTo>
                  <a:pt x="1402" y="1490"/>
                </a:lnTo>
                <a:lnTo>
                  <a:pt x="1400" y="1464"/>
                </a:lnTo>
                <a:lnTo>
                  <a:pt x="1402" y="1434"/>
                </a:lnTo>
                <a:lnTo>
                  <a:pt x="1404" y="1400"/>
                </a:lnTo>
                <a:lnTo>
                  <a:pt x="1408" y="1364"/>
                </a:lnTo>
                <a:lnTo>
                  <a:pt x="1416" y="1324"/>
                </a:lnTo>
                <a:lnTo>
                  <a:pt x="1426" y="1278"/>
                </a:lnTo>
                <a:lnTo>
                  <a:pt x="1426" y="1278"/>
                </a:lnTo>
                <a:lnTo>
                  <a:pt x="1438" y="1238"/>
                </a:lnTo>
                <a:lnTo>
                  <a:pt x="1444" y="1220"/>
                </a:lnTo>
                <a:lnTo>
                  <a:pt x="1452" y="1206"/>
                </a:lnTo>
                <a:lnTo>
                  <a:pt x="1460" y="1192"/>
                </a:lnTo>
                <a:lnTo>
                  <a:pt x="1468" y="1182"/>
                </a:lnTo>
                <a:lnTo>
                  <a:pt x="1476" y="1174"/>
                </a:lnTo>
                <a:lnTo>
                  <a:pt x="1484" y="1166"/>
                </a:lnTo>
                <a:lnTo>
                  <a:pt x="1492" y="1160"/>
                </a:lnTo>
                <a:lnTo>
                  <a:pt x="1502" y="1158"/>
                </a:lnTo>
                <a:lnTo>
                  <a:pt x="1512" y="1156"/>
                </a:lnTo>
                <a:lnTo>
                  <a:pt x="1520" y="1154"/>
                </a:lnTo>
                <a:lnTo>
                  <a:pt x="1540" y="1156"/>
                </a:lnTo>
                <a:lnTo>
                  <a:pt x="1562" y="1162"/>
                </a:lnTo>
                <a:lnTo>
                  <a:pt x="1584" y="1172"/>
                </a:lnTo>
                <a:lnTo>
                  <a:pt x="1606" y="1184"/>
                </a:lnTo>
                <a:lnTo>
                  <a:pt x="1650" y="1210"/>
                </a:lnTo>
                <a:lnTo>
                  <a:pt x="1674" y="1224"/>
                </a:lnTo>
                <a:lnTo>
                  <a:pt x="1698" y="1236"/>
                </a:lnTo>
                <a:lnTo>
                  <a:pt x="1720" y="1246"/>
                </a:lnTo>
                <a:lnTo>
                  <a:pt x="1744" y="1252"/>
                </a:lnTo>
                <a:lnTo>
                  <a:pt x="1744" y="1252"/>
                </a:lnTo>
                <a:lnTo>
                  <a:pt x="1756" y="1254"/>
                </a:lnTo>
                <a:lnTo>
                  <a:pt x="1766" y="1254"/>
                </a:lnTo>
                <a:lnTo>
                  <a:pt x="1776" y="1252"/>
                </a:lnTo>
                <a:lnTo>
                  <a:pt x="1786" y="1248"/>
                </a:lnTo>
                <a:lnTo>
                  <a:pt x="1796" y="1244"/>
                </a:lnTo>
                <a:lnTo>
                  <a:pt x="1806" y="1238"/>
                </a:lnTo>
                <a:lnTo>
                  <a:pt x="1824" y="1222"/>
                </a:lnTo>
                <a:lnTo>
                  <a:pt x="1840" y="1200"/>
                </a:lnTo>
                <a:lnTo>
                  <a:pt x="1854" y="1176"/>
                </a:lnTo>
                <a:lnTo>
                  <a:pt x="1866" y="1148"/>
                </a:lnTo>
                <a:lnTo>
                  <a:pt x="1878" y="1120"/>
                </a:lnTo>
                <a:lnTo>
                  <a:pt x="1888" y="1088"/>
                </a:lnTo>
                <a:lnTo>
                  <a:pt x="1896" y="1056"/>
                </a:lnTo>
                <a:lnTo>
                  <a:pt x="1902" y="1022"/>
                </a:lnTo>
                <a:lnTo>
                  <a:pt x="1906" y="990"/>
                </a:lnTo>
                <a:lnTo>
                  <a:pt x="1910" y="960"/>
                </a:lnTo>
                <a:lnTo>
                  <a:pt x="1912" y="930"/>
                </a:lnTo>
                <a:lnTo>
                  <a:pt x="1912" y="904"/>
                </a:lnTo>
                <a:lnTo>
                  <a:pt x="1912" y="880"/>
                </a:lnTo>
                <a:lnTo>
                  <a:pt x="1912" y="88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13716" rIns="0" bIns="13716" anchor="ctr" anchorCtr="1">
            <a:norm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825" b="1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5351" y="1736386"/>
            <a:ext cx="686672" cy="49440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393303" y="3212976"/>
            <a:ext cx="4033540" cy="2682875"/>
          </a:xfrm>
        </p:spPr>
        <p:txBody>
          <a:bodyPr>
            <a:normAutofit lnSpcReduction="10000"/>
          </a:bodyPr>
          <a:lstStyle/>
          <a:p>
            <a:r>
              <a:rPr lang="en-CA" sz="2200" dirty="0" smtClean="0"/>
              <a:t>Improve safety in school division with Safety Management System</a:t>
            </a:r>
          </a:p>
          <a:p>
            <a:pPr marL="0" indent="0">
              <a:buNone/>
            </a:pPr>
            <a:endParaRPr lang="en-CA" sz="2200" dirty="0" smtClean="0"/>
          </a:p>
          <a:p>
            <a:r>
              <a:rPr lang="en-CA" sz="2200" dirty="0" smtClean="0"/>
              <a:t>Senior leadership and support</a:t>
            </a:r>
          </a:p>
          <a:p>
            <a:endParaRPr lang="en-CA" sz="2200" dirty="0" smtClean="0"/>
          </a:p>
          <a:p>
            <a:r>
              <a:rPr lang="en-CA" sz="2200" dirty="0" smtClean="0"/>
              <a:t>Build a team of experts</a:t>
            </a:r>
            <a:endParaRPr lang="en-CA" sz="22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4890365" y="3099768"/>
            <a:ext cx="3718322" cy="2682875"/>
          </a:xfrm>
        </p:spPr>
        <p:txBody>
          <a:bodyPr>
            <a:noAutofit/>
          </a:bodyPr>
          <a:lstStyle/>
          <a:p>
            <a:r>
              <a:rPr lang="en-CA" sz="2200" dirty="0" smtClean="0"/>
              <a:t>Readiness assessment and identify the top three hazards</a:t>
            </a:r>
          </a:p>
          <a:p>
            <a:r>
              <a:rPr lang="en-CA" sz="2200" dirty="0" smtClean="0"/>
              <a:t>Access and utilize resources that are now available</a:t>
            </a:r>
          </a:p>
          <a:p>
            <a:r>
              <a:rPr lang="en-CA" sz="2200" dirty="0" smtClean="0"/>
              <a:t>Check in with front line workers and make safety visible.</a:t>
            </a:r>
            <a:endParaRPr lang="en-CA" sz="2200" dirty="0"/>
          </a:p>
        </p:txBody>
      </p:sp>
      <p:pic>
        <p:nvPicPr>
          <p:cNvPr id="62" name="Audio 6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619887"/>
      </p:ext>
    </p:extLst>
  </p:cSld>
  <p:clrMapOvr>
    <a:masterClrMapping/>
  </p:clrMapOvr>
  <p:transition spd="slow" advTm="7463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afe Work Background No Log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-423627" y="1891834"/>
            <a:ext cx="17502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Current State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393507" y="3819085"/>
            <a:ext cx="171183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Strategies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-376975" y="5783171"/>
            <a:ext cx="172189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OHC 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926371" y="1637138"/>
            <a:ext cx="1828953" cy="11407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Identify Schools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64056" y="1581701"/>
            <a:ext cx="1629926" cy="114072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Data Collection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1051" y="3555496"/>
            <a:ext cx="1939286" cy="100553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Pre and Post Assessment Against SMS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28221" y="1611439"/>
            <a:ext cx="1936955" cy="114072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Readiness Assessment (pre)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09256" y="3549661"/>
            <a:ext cx="2058774" cy="100553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Confirm Top Three Injuries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58482" y="1581701"/>
            <a:ext cx="1916097" cy="114909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Observation Tours</a:t>
            </a:r>
          </a:p>
          <a:p>
            <a:pPr algn="ctr"/>
            <a:r>
              <a:rPr lang="en-CA" sz="1200" dirty="0" smtClean="0">
                <a:solidFill>
                  <a:schemeClr val="tx1"/>
                </a:solidFill>
              </a:rPr>
              <a:t>meet with OHC Co-chairs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3606" y="5243689"/>
            <a:ext cx="1894315" cy="119558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Engage Onsite OHC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15398" y="3540850"/>
            <a:ext cx="2088400" cy="100553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Set Targets for Improvement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13399" y="3500225"/>
            <a:ext cx="1552315" cy="102658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Action Plan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86227" y="5243688"/>
            <a:ext cx="1894315" cy="119558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Job Safety Analysis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86244" y="5177702"/>
            <a:ext cx="1894315" cy="119558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Safety Education and Training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48671" y="5209738"/>
            <a:ext cx="1681772" cy="11275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SMS Audit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(post)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8153" y="2974824"/>
            <a:ext cx="20162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Make Safety Visual</a:t>
            </a:r>
            <a:endParaRPr lang="en-CA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17902" y="4690998"/>
            <a:ext cx="38698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Solid Action Plan with Key Deliverables</a:t>
            </a:r>
            <a:endParaRPr lang="en-CA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20805" y="6529397"/>
            <a:ext cx="67687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Communicate with Onsite Teams and Identify Your Safety Champions</a:t>
            </a:r>
            <a:endParaRPr lang="en-CA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90568" y="924266"/>
            <a:ext cx="36004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Communicate Steps in the Process</a:t>
            </a:r>
            <a:endParaRPr lang="en-CA" b="1" dirty="0"/>
          </a:p>
        </p:txBody>
      </p:sp>
      <p:sp>
        <p:nvSpPr>
          <p:cNvPr id="24" name="Right Arrow 23"/>
          <p:cNvSpPr/>
          <p:nvPr/>
        </p:nvSpPr>
        <p:spPr>
          <a:xfrm>
            <a:off x="635958" y="2045831"/>
            <a:ext cx="290226" cy="21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ight Arrow 28"/>
          <p:cNvSpPr/>
          <p:nvPr/>
        </p:nvSpPr>
        <p:spPr>
          <a:xfrm>
            <a:off x="2834160" y="2080594"/>
            <a:ext cx="290226" cy="21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ight Arrow 29"/>
          <p:cNvSpPr/>
          <p:nvPr/>
        </p:nvSpPr>
        <p:spPr>
          <a:xfrm>
            <a:off x="4996018" y="2071783"/>
            <a:ext cx="290226" cy="21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ight Arrow 30"/>
          <p:cNvSpPr/>
          <p:nvPr/>
        </p:nvSpPr>
        <p:spPr>
          <a:xfrm>
            <a:off x="7189333" y="2071783"/>
            <a:ext cx="290226" cy="21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ight Arrow 31"/>
          <p:cNvSpPr/>
          <p:nvPr/>
        </p:nvSpPr>
        <p:spPr>
          <a:xfrm>
            <a:off x="642430" y="3946199"/>
            <a:ext cx="290226" cy="21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ight Arrow 32"/>
          <p:cNvSpPr/>
          <p:nvPr/>
        </p:nvSpPr>
        <p:spPr>
          <a:xfrm>
            <a:off x="2767034" y="3964209"/>
            <a:ext cx="290226" cy="21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ight Arrow 33"/>
          <p:cNvSpPr/>
          <p:nvPr/>
        </p:nvSpPr>
        <p:spPr>
          <a:xfrm>
            <a:off x="5086454" y="3946199"/>
            <a:ext cx="290226" cy="21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ight Arrow 34"/>
          <p:cNvSpPr/>
          <p:nvPr/>
        </p:nvSpPr>
        <p:spPr>
          <a:xfrm>
            <a:off x="7322222" y="3937387"/>
            <a:ext cx="290226" cy="21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ight Arrow 35"/>
          <p:cNvSpPr/>
          <p:nvPr/>
        </p:nvSpPr>
        <p:spPr>
          <a:xfrm>
            <a:off x="671728" y="5753253"/>
            <a:ext cx="290226" cy="21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ight Arrow 36"/>
          <p:cNvSpPr/>
          <p:nvPr/>
        </p:nvSpPr>
        <p:spPr>
          <a:xfrm>
            <a:off x="2796001" y="5727187"/>
            <a:ext cx="290226" cy="21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ight Arrow 37"/>
          <p:cNvSpPr/>
          <p:nvPr/>
        </p:nvSpPr>
        <p:spPr>
          <a:xfrm>
            <a:off x="5003929" y="5705572"/>
            <a:ext cx="290226" cy="21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ight Arrow 38"/>
          <p:cNvSpPr/>
          <p:nvPr/>
        </p:nvSpPr>
        <p:spPr>
          <a:xfrm>
            <a:off x="7199252" y="5688633"/>
            <a:ext cx="290226" cy="21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4" name="Audio 4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 rot="20860477">
            <a:off x="8063472" y="6461473"/>
            <a:ext cx="360040" cy="29473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770357"/>
      </p:ext>
    </p:extLst>
  </p:cSld>
  <p:clrMapOvr>
    <a:masterClrMapping/>
  </p:clrMapOvr>
  <p:transition spd="slow" advTm="9576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t>Safety is a must do can’t fail….</a:t>
            </a:r>
            <a:endParaRPr lang="en-US" sz="40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4653136"/>
            <a:ext cx="8077200" cy="4896543"/>
          </a:xfrm>
        </p:spPr>
        <p:txBody>
          <a:bodyPr>
            <a:normAutofit/>
          </a:bodyPr>
          <a:lstStyle/>
          <a:p>
            <a:r>
              <a:rPr lang="en-CA" sz="2600" dirty="0" smtClean="0"/>
              <a:t>Saskatchewan </a:t>
            </a:r>
            <a:r>
              <a:rPr lang="en-CA" sz="2600" dirty="0"/>
              <a:t>Workers’ Compensation Board </a:t>
            </a:r>
          </a:p>
          <a:p>
            <a:r>
              <a:rPr lang="en-CA" sz="2600" dirty="0"/>
              <a:t>Ministry of Labour Relations and Workplace Safety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9872" y="1412632"/>
            <a:ext cx="8119628" cy="2808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600" dirty="0"/>
              <a:t>Legislative requirements</a:t>
            </a:r>
          </a:p>
          <a:p>
            <a:pPr lvl="1"/>
            <a:r>
              <a:rPr lang="en-CA" i="1" dirty="0"/>
              <a:t>The Education </a:t>
            </a:r>
            <a:r>
              <a:rPr lang="en-CA" i="1" dirty="0" smtClean="0"/>
              <a:t>Act, </a:t>
            </a:r>
            <a:r>
              <a:rPr lang="en-CA" i="1" dirty="0"/>
              <a:t>1995</a:t>
            </a:r>
          </a:p>
          <a:p>
            <a:pPr lvl="1"/>
            <a:r>
              <a:rPr lang="en-CA" i="1" dirty="0"/>
              <a:t>The School Bus Operating Regulations, 1987</a:t>
            </a:r>
          </a:p>
          <a:p>
            <a:pPr lvl="1"/>
            <a:r>
              <a:rPr lang="en-CA" i="1" dirty="0"/>
              <a:t>The Traffic Safety Act</a:t>
            </a:r>
          </a:p>
          <a:p>
            <a:pPr lvl="1"/>
            <a:r>
              <a:rPr lang="en-CA" dirty="0"/>
              <a:t>Student Transportation Legislation and Best Practices</a:t>
            </a:r>
          </a:p>
          <a:p>
            <a:pPr lvl="1"/>
            <a:r>
              <a:rPr lang="en-CA" i="1" dirty="0" smtClean="0"/>
              <a:t>The Saskatchewan </a:t>
            </a:r>
            <a:r>
              <a:rPr lang="en-CA" i="1" dirty="0"/>
              <a:t>Employment Act</a:t>
            </a:r>
          </a:p>
          <a:p>
            <a:pPr lvl="1"/>
            <a:r>
              <a:rPr lang="en-CA" i="1" dirty="0" smtClean="0"/>
              <a:t>The Occupational </a:t>
            </a:r>
            <a:r>
              <a:rPr lang="en-CA" i="1" dirty="0"/>
              <a:t>Health and Safety Regulations, </a:t>
            </a:r>
            <a:r>
              <a:rPr lang="en-CA" i="1" dirty="0" smtClean="0"/>
              <a:t>2020</a:t>
            </a:r>
            <a:endParaRPr lang="en-CA" i="1" dirty="0"/>
          </a:p>
        </p:txBody>
      </p:sp>
      <p:pic>
        <p:nvPicPr>
          <p:cNvPr id="5122" name="Picture 2" descr="Safe Work Background No Log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99617" y="3122461"/>
            <a:ext cx="685800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5063586"/>
      </p:ext>
    </p:extLst>
  </p:cSld>
  <p:clrMapOvr>
    <a:masterClrMapping/>
  </p:clrMapOvr>
  <p:transition spd="slow" advTm="3879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afe Work Background No Log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99617" y="3122461"/>
            <a:ext cx="685800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992" y="1072486"/>
            <a:ext cx="8572896" cy="5105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955" y="1893591"/>
            <a:ext cx="1249788" cy="34140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70010" y="1629979"/>
            <a:ext cx="1173581" cy="319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554665" y="2254170"/>
            <a:ext cx="1142006" cy="3359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508609" y="2596326"/>
            <a:ext cx="1224136" cy="319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540380" y="2910908"/>
            <a:ext cx="1224136" cy="319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02288" y="7468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Top Ten OHS Contraventions Issued from 2016 to 2021</a:t>
            </a:r>
            <a:r>
              <a:rPr lang="en-US" altLang="en-US" sz="1400" dirty="0"/>
              <a:t> </a:t>
            </a:r>
            <a:r>
              <a:rPr lang="en-US" altLang="en-US" sz="1600" dirty="0"/>
              <a:t>(YTD – September 30)</a:t>
            </a:r>
            <a:br>
              <a:rPr lang="en-US" altLang="en-US" sz="1600" dirty="0"/>
            </a:br>
            <a:r>
              <a:rPr lang="en-US" altLang="en-US" sz="3200" b="1" dirty="0"/>
              <a:t>Elementary and Secondary Education (G12)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971456"/>
      </p:ext>
    </p:extLst>
  </p:cSld>
  <p:clrMapOvr>
    <a:masterClrMapping/>
  </p:clrMapOvr>
  <p:transition spd="slow" advTm="1743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717" y="1628800"/>
            <a:ext cx="1368152" cy="7920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smtClean="0">
                <a:solidFill>
                  <a:schemeClr val="tx1"/>
                </a:solidFill>
              </a:rPr>
              <a:t>Management &amp;</a:t>
            </a:r>
          </a:p>
          <a:p>
            <a:pPr algn="ctr"/>
            <a:r>
              <a:rPr lang="en-CA" sz="1500" dirty="0" smtClean="0">
                <a:solidFill>
                  <a:schemeClr val="tx1"/>
                </a:solidFill>
              </a:rPr>
              <a:t>Leadership</a:t>
            </a:r>
            <a:endParaRPr lang="en-CA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1911079"/>
            <a:ext cx="1440160" cy="606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3131840" y="1916832"/>
            <a:ext cx="1224136" cy="60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3300972" y="1628801"/>
            <a:ext cx="1537284" cy="7920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tx1"/>
                </a:solidFill>
              </a:rPr>
              <a:t>Training &amp;</a:t>
            </a:r>
          </a:p>
          <a:p>
            <a:pPr algn="ctr"/>
            <a:r>
              <a:rPr lang="en-CA" sz="1400" dirty="0" smtClean="0">
                <a:solidFill>
                  <a:schemeClr val="tx1"/>
                </a:solidFill>
              </a:rPr>
              <a:t>Communication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205339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020742" y="1628801"/>
            <a:ext cx="1152128" cy="7920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smtClean="0">
                <a:solidFill>
                  <a:schemeClr val="tx1"/>
                </a:solidFill>
              </a:rPr>
              <a:t>Inspections</a:t>
            </a:r>
            <a:endParaRPr lang="en-CA" sz="15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3336" y="1628801"/>
            <a:ext cx="1343000" cy="7920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smtClean="0">
                <a:solidFill>
                  <a:schemeClr val="tx1"/>
                </a:solidFill>
              </a:rPr>
              <a:t>Investigation</a:t>
            </a:r>
            <a:endParaRPr lang="en-CA" sz="15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0352" y="1628801"/>
            <a:ext cx="1224135" cy="7920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smtClean="0">
                <a:solidFill>
                  <a:schemeClr val="tx1"/>
                </a:solidFill>
              </a:rPr>
              <a:t>Emergency Response</a:t>
            </a:r>
            <a:endParaRPr lang="en-CA" sz="15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7704" y="1628801"/>
            <a:ext cx="1296143" cy="7920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smtClean="0">
                <a:solidFill>
                  <a:schemeClr val="tx1"/>
                </a:solidFill>
              </a:rPr>
              <a:t>Hazard </a:t>
            </a:r>
          </a:p>
          <a:p>
            <a:pPr algn="ctr"/>
            <a:r>
              <a:rPr lang="en-CA" sz="1500" dirty="0" smtClean="0">
                <a:solidFill>
                  <a:schemeClr val="tx1"/>
                </a:solidFill>
              </a:rPr>
              <a:t>Identification &amp; Control</a:t>
            </a:r>
            <a:endParaRPr lang="en-CA" sz="1500" dirty="0">
              <a:solidFill>
                <a:schemeClr val="tx1"/>
              </a:solidFill>
            </a:endParaRPr>
          </a:p>
        </p:txBody>
      </p:sp>
      <p:sp>
        <p:nvSpPr>
          <p:cNvPr id="18" name="Flowchart: Magnetic Disk 17"/>
          <p:cNvSpPr/>
          <p:nvPr/>
        </p:nvSpPr>
        <p:spPr>
          <a:xfrm>
            <a:off x="251518" y="2488288"/>
            <a:ext cx="1368154" cy="479502"/>
          </a:xfrm>
          <a:prstGeom prst="flowChartMagneticDis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Governance</a:t>
            </a:r>
            <a:endParaRPr lang="en-CA" sz="1600" dirty="0"/>
          </a:p>
        </p:txBody>
      </p:sp>
      <p:sp>
        <p:nvSpPr>
          <p:cNvPr id="19" name="Flowchart: Magnetic Disk 18"/>
          <p:cNvSpPr/>
          <p:nvPr/>
        </p:nvSpPr>
        <p:spPr>
          <a:xfrm>
            <a:off x="251520" y="2967791"/>
            <a:ext cx="1368152" cy="821250"/>
          </a:xfrm>
          <a:prstGeom prst="flowChartMagneticDis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Senior Management </a:t>
            </a:r>
          </a:p>
          <a:p>
            <a:pPr algn="ctr"/>
            <a:r>
              <a:rPr lang="en-CA" sz="1400" dirty="0" smtClean="0"/>
              <a:t>Involvement</a:t>
            </a:r>
            <a:endParaRPr lang="en-CA" sz="1400" dirty="0"/>
          </a:p>
        </p:txBody>
      </p:sp>
      <p:sp>
        <p:nvSpPr>
          <p:cNvPr id="20" name="Flowchart: Magnetic Disk 19"/>
          <p:cNvSpPr/>
          <p:nvPr/>
        </p:nvSpPr>
        <p:spPr>
          <a:xfrm>
            <a:off x="251520" y="3789040"/>
            <a:ext cx="1368152" cy="648072"/>
          </a:xfrm>
          <a:prstGeom prst="flowChartMagneticDis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smtClean="0"/>
              <a:t>Health &amp; Safety Policy</a:t>
            </a:r>
            <a:endParaRPr lang="en-CA" sz="1500" dirty="0"/>
          </a:p>
        </p:txBody>
      </p:sp>
      <p:sp>
        <p:nvSpPr>
          <p:cNvPr id="21" name="Flowchart: Magnetic Disk 20"/>
          <p:cNvSpPr/>
          <p:nvPr/>
        </p:nvSpPr>
        <p:spPr>
          <a:xfrm>
            <a:off x="251518" y="4437113"/>
            <a:ext cx="1368154" cy="504056"/>
          </a:xfrm>
          <a:prstGeom prst="flowChartMagneticDis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smtClean="0"/>
              <a:t>Worker Rights</a:t>
            </a:r>
            <a:endParaRPr lang="en-CA" sz="1500" dirty="0"/>
          </a:p>
        </p:txBody>
      </p:sp>
      <p:sp>
        <p:nvSpPr>
          <p:cNvPr id="22" name="Flowchart: Magnetic Disk 21"/>
          <p:cNvSpPr/>
          <p:nvPr/>
        </p:nvSpPr>
        <p:spPr>
          <a:xfrm>
            <a:off x="271915" y="4941169"/>
            <a:ext cx="1347757" cy="504055"/>
          </a:xfrm>
          <a:prstGeom prst="flowChartMagneticDis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smtClean="0"/>
              <a:t>Responsibility</a:t>
            </a:r>
            <a:endParaRPr lang="en-CA" sz="1500" dirty="0"/>
          </a:p>
        </p:txBody>
      </p:sp>
      <p:sp>
        <p:nvSpPr>
          <p:cNvPr id="23" name="Flowchart: Magnetic Disk 22"/>
          <p:cNvSpPr/>
          <p:nvPr/>
        </p:nvSpPr>
        <p:spPr>
          <a:xfrm>
            <a:off x="251521" y="5445224"/>
            <a:ext cx="1368151" cy="504055"/>
          </a:xfrm>
          <a:prstGeom prst="flowChartMagneticDis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smtClean="0"/>
              <a:t>Accountability</a:t>
            </a:r>
            <a:endParaRPr lang="en-CA" sz="1500" dirty="0"/>
          </a:p>
        </p:txBody>
      </p:sp>
      <p:sp>
        <p:nvSpPr>
          <p:cNvPr id="24" name="Flowchart: Magnetic Disk 23"/>
          <p:cNvSpPr/>
          <p:nvPr/>
        </p:nvSpPr>
        <p:spPr>
          <a:xfrm>
            <a:off x="251521" y="5949281"/>
            <a:ext cx="1368151" cy="432048"/>
          </a:xfrm>
          <a:prstGeom prst="flowChartMagneticDis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smtClean="0"/>
              <a:t>Safety Rules</a:t>
            </a:r>
            <a:endParaRPr lang="en-CA" sz="1500" dirty="0"/>
          </a:p>
        </p:txBody>
      </p:sp>
      <p:sp>
        <p:nvSpPr>
          <p:cNvPr id="25" name="Flowchart: Magnetic Disk 24"/>
          <p:cNvSpPr/>
          <p:nvPr/>
        </p:nvSpPr>
        <p:spPr>
          <a:xfrm>
            <a:off x="251518" y="6381328"/>
            <a:ext cx="1368154" cy="476671"/>
          </a:xfrm>
          <a:prstGeom prst="flowChartMagneticDis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smtClean="0"/>
              <a:t>Measurement</a:t>
            </a:r>
            <a:endParaRPr lang="en-CA" sz="1500" dirty="0"/>
          </a:p>
        </p:txBody>
      </p:sp>
      <p:sp>
        <p:nvSpPr>
          <p:cNvPr id="26" name="Flowchart: Magnetic Disk 25"/>
          <p:cNvSpPr/>
          <p:nvPr/>
        </p:nvSpPr>
        <p:spPr>
          <a:xfrm>
            <a:off x="1907703" y="2510590"/>
            <a:ext cx="1296143" cy="630377"/>
          </a:xfrm>
          <a:prstGeom prst="flowChartMagneticDisk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Risk Assessment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27" name="Flowchart: Magnetic Disk 26"/>
          <p:cNvSpPr/>
          <p:nvPr/>
        </p:nvSpPr>
        <p:spPr>
          <a:xfrm>
            <a:off x="1907704" y="3225624"/>
            <a:ext cx="1296144" cy="887452"/>
          </a:xfrm>
          <a:prstGeom prst="flowChartMagneticDisk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Safe Work Practices/ Procedures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1907704" y="4250287"/>
            <a:ext cx="1296142" cy="612648"/>
          </a:xfrm>
          <a:prstGeom prst="flowChartMagneticDisk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PPE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29" name="Flowchart: Magnetic Disk 28"/>
          <p:cNvSpPr/>
          <p:nvPr/>
        </p:nvSpPr>
        <p:spPr>
          <a:xfrm>
            <a:off x="1907704" y="4941169"/>
            <a:ext cx="1296142" cy="612648"/>
          </a:xfrm>
          <a:prstGeom prst="flowChartMagneticDisk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Procurement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30" name="Flowchart: Magnetic Disk 29"/>
          <p:cNvSpPr/>
          <p:nvPr/>
        </p:nvSpPr>
        <p:spPr>
          <a:xfrm>
            <a:off x="3347864" y="2518049"/>
            <a:ext cx="1490392" cy="707576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Training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31" name="Flowchart: Magnetic Disk 30"/>
          <p:cNvSpPr/>
          <p:nvPr/>
        </p:nvSpPr>
        <p:spPr>
          <a:xfrm>
            <a:off x="3347864" y="3225624"/>
            <a:ext cx="1490392" cy="673749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Orientation</a:t>
            </a:r>
            <a:endParaRPr lang="en-CA" sz="1600" dirty="0"/>
          </a:p>
        </p:txBody>
      </p:sp>
      <p:sp>
        <p:nvSpPr>
          <p:cNvPr id="32" name="Flowchart: Magnetic Disk 31"/>
          <p:cNvSpPr/>
          <p:nvPr/>
        </p:nvSpPr>
        <p:spPr>
          <a:xfrm>
            <a:off x="3347862" y="3864884"/>
            <a:ext cx="1490392" cy="544034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OHC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33" name="Flowchart: Magnetic Disk 32"/>
          <p:cNvSpPr/>
          <p:nvPr/>
        </p:nvSpPr>
        <p:spPr>
          <a:xfrm>
            <a:off x="3336992" y="4451209"/>
            <a:ext cx="1512132" cy="681262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Communication</a:t>
            </a:r>
            <a:endParaRPr lang="en-CA" sz="1600" dirty="0"/>
          </a:p>
        </p:txBody>
      </p:sp>
      <p:sp>
        <p:nvSpPr>
          <p:cNvPr id="34" name="Flowchart: Magnetic Disk 33"/>
          <p:cNvSpPr/>
          <p:nvPr/>
        </p:nvSpPr>
        <p:spPr>
          <a:xfrm>
            <a:off x="3347862" y="5174762"/>
            <a:ext cx="1537284" cy="1237946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Document development, review and communication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35" name="Flowchart: Magnetic Disk 34"/>
          <p:cNvSpPr/>
          <p:nvPr/>
        </p:nvSpPr>
        <p:spPr>
          <a:xfrm>
            <a:off x="5004048" y="2488288"/>
            <a:ext cx="1152128" cy="71936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Inspections</a:t>
            </a:r>
            <a:endParaRPr lang="en-CA" sz="1600" dirty="0"/>
          </a:p>
        </p:txBody>
      </p:sp>
      <p:sp>
        <p:nvSpPr>
          <p:cNvPr id="36" name="Flowchart: Magnetic Disk 35"/>
          <p:cNvSpPr/>
          <p:nvPr/>
        </p:nvSpPr>
        <p:spPr>
          <a:xfrm>
            <a:off x="6253336" y="2488288"/>
            <a:ext cx="1343000" cy="701388"/>
          </a:xfrm>
          <a:prstGeom prst="flowChartMagneticDis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Reporting</a:t>
            </a:r>
            <a:endParaRPr lang="en-CA" sz="1600" dirty="0"/>
          </a:p>
        </p:txBody>
      </p:sp>
      <p:sp>
        <p:nvSpPr>
          <p:cNvPr id="37" name="Flowchart: Magnetic Disk 36"/>
          <p:cNvSpPr/>
          <p:nvPr/>
        </p:nvSpPr>
        <p:spPr>
          <a:xfrm>
            <a:off x="6253336" y="3286725"/>
            <a:ext cx="1343000" cy="612648"/>
          </a:xfrm>
          <a:prstGeom prst="flowChartMagneticDis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Investigation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8" name="Flowchart: Magnetic Disk 37"/>
          <p:cNvSpPr/>
          <p:nvPr/>
        </p:nvSpPr>
        <p:spPr>
          <a:xfrm>
            <a:off x="7740352" y="2518049"/>
            <a:ext cx="1224135" cy="649330"/>
          </a:xfrm>
          <a:prstGeom prst="flowChartMagneticDisk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smtClean="0"/>
              <a:t>Emergencies</a:t>
            </a:r>
            <a:endParaRPr lang="en-CA" sz="1500" dirty="0"/>
          </a:p>
        </p:txBody>
      </p:sp>
      <p:sp>
        <p:nvSpPr>
          <p:cNvPr id="40" name="Flowchart: Magnetic Disk 39"/>
          <p:cNvSpPr/>
          <p:nvPr/>
        </p:nvSpPr>
        <p:spPr>
          <a:xfrm>
            <a:off x="7740352" y="3654243"/>
            <a:ext cx="1224134" cy="727682"/>
          </a:xfrm>
          <a:prstGeom prst="flowChartMagneticDisk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smtClean="0"/>
              <a:t>Business Continuity</a:t>
            </a:r>
            <a:endParaRPr lang="en-CA" sz="1500" dirty="0"/>
          </a:p>
        </p:txBody>
      </p:sp>
      <p:sp>
        <p:nvSpPr>
          <p:cNvPr id="2" name="Down Arrow 1"/>
          <p:cNvSpPr/>
          <p:nvPr/>
        </p:nvSpPr>
        <p:spPr>
          <a:xfrm>
            <a:off x="8257101" y="3255584"/>
            <a:ext cx="190636" cy="389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67544" y="663729"/>
            <a:ext cx="8298437" cy="488401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4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4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Management System – Six Elements</a:t>
            </a:r>
            <a:endParaRPr lang="en-CA" sz="2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" descr="Safe Work Background No Log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4" name="Audio 4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909904"/>
      </p:ext>
    </p:extLst>
  </p:cSld>
  <p:clrMapOvr>
    <a:masterClrMapping/>
  </p:clrMapOvr>
  <p:transition spd="slow" advTm="3646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47664" y="239276"/>
            <a:ext cx="661831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Top Three Injuries/Hazards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048672" cy="4824536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38544"/>
              </p:ext>
            </p:extLst>
          </p:nvPr>
        </p:nvGraphicFramePr>
        <p:xfrm>
          <a:off x="6300192" y="1124744"/>
          <a:ext cx="2448272" cy="899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/>
              </a:tblGrid>
              <a:tr h="5391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7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G-12 Education Sector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700" dirty="0">
                        <a:solidFill>
                          <a:srgbClr val="2A2723"/>
                        </a:solidFill>
                        <a:effectLst/>
                        <a:latin typeface="Gotham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700" dirty="0">
                        <a:effectLst/>
                      </a:endParaRPr>
                    </a:p>
                  </a:txBody>
                  <a:tcPr marL="49452" marR="49452" marT="0" marB="0"/>
                </a:tc>
              </a:tr>
            </a:tbl>
          </a:graphicData>
        </a:graphic>
      </p:graphicFrame>
      <p:pic>
        <p:nvPicPr>
          <p:cNvPr id="8194" name="Picture 2" descr="Safe Work Background No Log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237199" y="4251833"/>
            <a:ext cx="9108504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8633003"/>
      </p:ext>
    </p:extLst>
  </p:cSld>
  <p:clrMapOvr>
    <a:masterClrMapping/>
  </p:clrMapOvr>
  <p:transition spd="slow" advTm="5092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6" y="57151"/>
            <a:ext cx="8364820" cy="6584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1530" y="1772816"/>
            <a:ext cx="3388785" cy="1569660"/>
          </a:xfrm>
          <a:prstGeom prst="rect">
            <a:avLst/>
          </a:prstGeom>
          <a:solidFill>
            <a:srgbClr val="BFBFBF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Be sure to check out the resources and templates that are now available on this website. </a:t>
            </a:r>
            <a:endParaRPr lang="en-CA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49155" y="5631359"/>
            <a:ext cx="2648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/>
              <a:t>Next steps</a:t>
            </a:r>
            <a:endParaRPr lang="en-CA" sz="4400" dirty="0"/>
          </a:p>
        </p:txBody>
      </p:sp>
      <p:pic>
        <p:nvPicPr>
          <p:cNvPr id="6" name="Picture 2" descr="Safe Work Background No Log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11947" y="3126582"/>
            <a:ext cx="685800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9146172"/>
      </p:ext>
    </p:extLst>
  </p:cSld>
  <p:clrMapOvr>
    <a:masterClrMapping/>
  </p:clrMapOvr>
  <p:transition spd="slow" advTm="2137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  <p:tag name="TIMING" val="|34.1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  <p:tag name="TIMING" val="|14.1|0.8|0.6|0.8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  <p:tag name="TIMING" val="|34.6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363</Words>
  <Application>Microsoft Office PowerPoint</Application>
  <PresentationFormat>On-screen Show (4:3)</PresentationFormat>
  <Paragraphs>116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Bradley Hand ITC</vt:lpstr>
      <vt:lpstr>Calibri</vt:lpstr>
      <vt:lpstr>Georgia</vt:lpstr>
      <vt:lpstr>Gotham Light</vt:lpstr>
      <vt:lpstr>Impact</vt:lpstr>
      <vt:lpstr>Times New Roman</vt:lpstr>
      <vt:lpstr>Wingdings</vt:lpstr>
      <vt:lpstr>Training</vt:lpstr>
      <vt:lpstr>Safety Management System  a key driver to improve  Workplace Health and Safety.     A few tips on how to get started…. </vt:lpstr>
      <vt:lpstr>Safety within the education sector is a priority: </vt:lpstr>
      <vt:lpstr>Slide 1</vt:lpstr>
      <vt:lpstr>PowerPoint Presentation</vt:lpstr>
      <vt:lpstr>Safety is a must do can’t fail….</vt:lpstr>
      <vt:lpstr>Top Ten OHS Contraventions Issued from 2016 to 2021 (YTD – September 30) Elementary and Secondary Education (G12)</vt:lpstr>
      <vt:lpstr>   Safety Management System – Six Elements</vt:lpstr>
      <vt:lpstr>Top Three Injuries/Hazards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2017-09-19T22:52:09Z</dcterms:created>
  <dcterms:modified xsi:type="dcterms:W3CDTF">2021-11-12T18:03:06Z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B580CC68-3F8B-460E-97B9-7156C6DBC636</vt:lpwstr>
  </property>
  <property fmtid="{D5CDD505-2E9C-101B-9397-08002B2CF9AE}" pid="3" name="ArticulatePath">
    <vt:lpwstr>SECPSD- Progress in Safety with SASWH June 2021</vt:lpwstr>
  </property>
</Properties>
</file>