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9"/>
  </p:notesMasterIdLst>
  <p:handoutMasterIdLst>
    <p:handoutMasterId r:id="rId40"/>
  </p:handoutMasterIdLst>
  <p:sldIdLst>
    <p:sldId id="264" r:id="rId4"/>
    <p:sldId id="374" r:id="rId5"/>
    <p:sldId id="370" r:id="rId6"/>
    <p:sldId id="433" r:id="rId7"/>
    <p:sldId id="434" r:id="rId8"/>
    <p:sldId id="412" r:id="rId9"/>
    <p:sldId id="413" r:id="rId10"/>
    <p:sldId id="414" r:id="rId11"/>
    <p:sldId id="415" r:id="rId12"/>
    <p:sldId id="416" r:id="rId13"/>
    <p:sldId id="417" r:id="rId14"/>
    <p:sldId id="372" r:id="rId15"/>
    <p:sldId id="430" r:id="rId16"/>
    <p:sldId id="443" r:id="rId17"/>
    <p:sldId id="444" r:id="rId18"/>
    <p:sldId id="272" r:id="rId19"/>
    <p:sldId id="338" r:id="rId20"/>
    <p:sldId id="366" r:id="rId21"/>
    <p:sldId id="339" r:id="rId22"/>
    <p:sldId id="436" r:id="rId23"/>
    <p:sldId id="435" r:id="rId24"/>
    <p:sldId id="314" r:id="rId25"/>
    <p:sldId id="278" r:id="rId26"/>
    <p:sldId id="367" r:id="rId27"/>
    <p:sldId id="375" r:id="rId28"/>
    <p:sldId id="422" r:id="rId29"/>
    <p:sldId id="386" r:id="rId30"/>
    <p:sldId id="438" r:id="rId31"/>
    <p:sldId id="437" r:id="rId32"/>
    <p:sldId id="439" r:id="rId33"/>
    <p:sldId id="388" r:id="rId34"/>
    <p:sldId id="441" r:id="rId35"/>
    <p:sldId id="442" r:id="rId36"/>
    <p:sldId id="406" r:id="rId37"/>
    <p:sldId id="387" r:id="rId3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78330" autoAdjust="0"/>
  </p:normalViewPr>
  <p:slideViewPr>
    <p:cSldViewPr showGuides="1">
      <p:cViewPr varScale="1">
        <p:scale>
          <a:sx n="52" d="100"/>
          <a:sy n="52" d="100"/>
        </p:scale>
        <p:origin x="158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60386-FF38-4638-8D69-6ECC6525FBE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0E85636-B11D-46ED-9BA9-BA9F95C762AA}">
      <dgm:prSet phldrT="[Text]"/>
      <dgm:spPr>
        <a:xfrm>
          <a:off x="786328" y="343"/>
          <a:ext cx="583167" cy="58316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Identify Hazards</a:t>
          </a:r>
          <a:endParaRPr lang="en-CA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5FE6DE0-0132-484B-992B-F6983E56D130}" type="parTrans" cxnId="{401D02F5-E6F2-4887-B7F4-C9229DA8F43F}">
      <dgm:prSet/>
      <dgm:spPr/>
      <dgm:t>
        <a:bodyPr/>
        <a:lstStyle/>
        <a:p>
          <a:endParaRPr lang="en-CA"/>
        </a:p>
      </dgm:t>
    </dgm:pt>
    <dgm:pt modelId="{3A6ED1C2-E7D2-4F61-9ACA-9B9BF3343C6C}" type="sibTrans" cxnId="{401D02F5-E6F2-4887-B7F4-C9229DA8F43F}">
      <dgm:prSet/>
      <dgm:spPr>
        <a:xfrm rot="2700000">
          <a:off x="1306869" y="499908"/>
          <a:ext cx="154867" cy="196819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C92FDE7-83E9-4574-ADCD-BC7A4423214C}">
      <dgm:prSet phldrT="[Text]"/>
      <dgm:spPr>
        <a:xfrm>
          <a:off x="1405308" y="619323"/>
          <a:ext cx="583167" cy="58316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Risks</a:t>
          </a:r>
          <a:endParaRPr lang="en-CA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D2A9DF6-E20F-4C9E-AA37-D57C42023391}" type="parTrans" cxnId="{1C034E76-6709-4FC9-8B68-2DCC7EE4349B}">
      <dgm:prSet/>
      <dgm:spPr/>
      <dgm:t>
        <a:bodyPr/>
        <a:lstStyle/>
        <a:p>
          <a:endParaRPr lang="en-CA"/>
        </a:p>
      </dgm:t>
    </dgm:pt>
    <dgm:pt modelId="{73A753C3-274F-4343-920B-B74B6843D268}" type="sibTrans" cxnId="{1C034E76-6709-4FC9-8B68-2DCC7EE4349B}">
      <dgm:prSet/>
      <dgm:spPr>
        <a:xfrm rot="8100000">
          <a:off x="1313068" y="1118888"/>
          <a:ext cx="154867" cy="196819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5C3FD17-5D88-4D55-B9B4-54269CF530ED}">
      <dgm:prSet phldrT="[Text]"/>
      <dgm:spPr>
        <a:xfrm>
          <a:off x="786328" y="1238303"/>
          <a:ext cx="583167" cy="58316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Eliminate or Control</a:t>
          </a:r>
          <a:endParaRPr lang="en-CA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F8FA3B-457B-42CD-834F-C2B0D5853F67}" type="parTrans" cxnId="{2B1305F6-CC0E-4814-AE3B-B81A35081E47}">
      <dgm:prSet/>
      <dgm:spPr/>
      <dgm:t>
        <a:bodyPr/>
        <a:lstStyle/>
        <a:p>
          <a:endParaRPr lang="en-CA"/>
        </a:p>
      </dgm:t>
    </dgm:pt>
    <dgm:pt modelId="{1DAA450B-18A6-4215-9E9C-C80F00FAB3A8}" type="sibTrans" cxnId="{2B1305F6-CC0E-4814-AE3B-B81A35081E47}">
      <dgm:prSet/>
      <dgm:spPr>
        <a:xfrm rot="13500000">
          <a:off x="694088" y="1125087"/>
          <a:ext cx="154867" cy="196819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5DF3D75-3708-4FC7-AB08-9656F775D4A2}">
      <dgm:prSet phldrT="[Text]"/>
      <dgm:spPr>
        <a:xfrm>
          <a:off x="167348" y="619323"/>
          <a:ext cx="583167" cy="58316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  <a:p>
          <a:r>
            <a:rPr lang="en-CA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</a:t>
          </a:r>
          <a:endParaRPr lang="en-CA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56C0AEC-EFC5-4BCE-BAAA-69387E130830}" type="parTrans" cxnId="{F90D7DC5-B037-4F6D-B750-46D0D9195A9D}">
      <dgm:prSet/>
      <dgm:spPr/>
      <dgm:t>
        <a:bodyPr/>
        <a:lstStyle/>
        <a:p>
          <a:endParaRPr lang="en-CA"/>
        </a:p>
      </dgm:t>
    </dgm:pt>
    <dgm:pt modelId="{3F08BCB8-60FE-4CFA-8A42-1E64085A3959}" type="sibTrans" cxnId="{F90D7DC5-B037-4F6D-B750-46D0D9195A9D}">
      <dgm:prSet/>
      <dgm:spPr>
        <a:xfrm rot="18900000">
          <a:off x="687889" y="506107"/>
          <a:ext cx="154867" cy="196819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5D7EC21-1451-4719-8AE0-C09473BD16D4}" type="pres">
      <dgm:prSet presAssocID="{B3D60386-FF38-4638-8D69-6ECC6525FB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9F7D9C3-415B-463A-BC20-861BD944B643}" type="pres">
      <dgm:prSet presAssocID="{D0E85636-B11D-46ED-9BA9-BA9F95C762AA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CA"/>
        </a:p>
      </dgm:t>
    </dgm:pt>
    <dgm:pt modelId="{EE27F91E-027A-435F-858B-C5A6E74147B6}" type="pres">
      <dgm:prSet presAssocID="{3A6ED1C2-E7D2-4F61-9ACA-9B9BF3343C6C}" presName="sib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CA"/>
        </a:p>
      </dgm:t>
    </dgm:pt>
    <dgm:pt modelId="{CEEB7D51-345B-4574-9620-31BAE4F6A5B9}" type="pres">
      <dgm:prSet presAssocID="{3A6ED1C2-E7D2-4F61-9ACA-9B9BF3343C6C}" presName="connectorText" presStyleLbl="sibTrans2D1" presStyleIdx="0" presStyleCnt="4"/>
      <dgm:spPr/>
      <dgm:t>
        <a:bodyPr/>
        <a:lstStyle/>
        <a:p>
          <a:endParaRPr lang="en-CA"/>
        </a:p>
      </dgm:t>
    </dgm:pt>
    <dgm:pt modelId="{B9056C4B-922A-454A-BE8B-77965E90CB72}" type="pres">
      <dgm:prSet presAssocID="{6C92FDE7-83E9-4574-ADCD-BC7A4423214C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CA"/>
        </a:p>
      </dgm:t>
    </dgm:pt>
    <dgm:pt modelId="{4F59C137-57CE-4638-9309-0A962960F3D7}" type="pres">
      <dgm:prSet presAssocID="{73A753C3-274F-4343-920B-B74B6843D268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CA"/>
        </a:p>
      </dgm:t>
    </dgm:pt>
    <dgm:pt modelId="{797F6F77-9C88-417A-A7DA-7BBB95FEEAD6}" type="pres">
      <dgm:prSet presAssocID="{73A753C3-274F-4343-920B-B74B6843D268}" presName="connectorText" presStyleLbl="sibTrans2D1" presStyleIdx="1" presStyleCnt="4"/>
      <dgm:spPr/>
      <dgm:t>
        <a:bodyPr/>
        <a:lstStyle/>
        <a:p>
          <a:endParaRPr lang="en-CA"/>
        </a:p>
      </dgm:t>
    </dgm:pt>
    <dgm:pt modelId="{57F269B0-8B6F-4DA8-B926-803AB8BA5A51}" type="pres">
      <dgm:prSet presAssocID="{A5C3FD17-5D88-4D55-B9B4-54269CF530ED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CA"/>
        </a:p>
      </dgm:t>
    </dgm:pt>
    <dgm:pt modelId="{70FF9B18-6492-4963-A703-2304416FF4D8}" type="pres">
      <dgm:prSet presAssocID="{1DAA450B-18A6-4215-9E9C-C80F00FAB3A8}" presName="sib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CA"/>
        </a:p>
      </dgm:t>
    </dgm:pt>
    <dgm:pt modelId="{08A0E74A-C12E-41CC-8777-D2C8064AA52E}" type="pres">
      <dgm:prSet presAssocID="{1DAA450B-18A6-4215-9E9C-C80F00FAB3A8}" presName="connectorText" presStyleLbl="sibTrans2D1" presStyleIdx="2" presStyleCnt="4"/>
      <dgm:spPr/>
      <dgm:t>
        <a:bodyPr/>
        <a:lstStyle/>
        <a:p>
          <a:endParaRPr lang="en-CA"/>
        </a:p>
      </dgm:t>
    </dgm:pt>
    <dgm:pt modelId="{0E32CD43-58A1-4421-BEFC-D933020C2769}" type="pres">
      <dgm:prSet presAssocID="{15DF3D75-3708-4FC7-AB08-9656F775D4A2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CA"/>
        </a:p>
      </dgm:t>
    </dgm:pt>
    <dgm:pt modelId="{36EA1AB2-8465-4265-9923-B633C20645AC}" type="pres">
      <dgm:prSet presAssocID="{3F08BCB8-60FE-4CFA-8A42-1E64085A3959}" presName="sib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CA"/>
        </a:p>
      </dgm:t>
    </dgm:pt>
    <dgm:pt modelId="{2A5AFE80-5B02-4BAF-9B49-04152A2294CF}" type="pres">
      <dgm:prSet presAssocID="{3F08BCB8-60FE-4CFA-8A42-1E64085A3959}" presName="connectorText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1A18BB60-D08A-4FEC-AA0E-AFF070AAB517}" type="presOf" srcId="{3A6ED1C2-E7D2-4F61-9ACA-9B9BF3343C6C}" destId="{CEEB7D51-345B-4574-9620-31BAE4F6A5B9}" srcOrd="1" destOrd="0" presId="urn:microsoft.com/office/officeart/2005/8/layout/cycle2"/>
    <dgm:cxn modelId="{E0B10DD3-7BC3-408B-9A10-5438CBA17217}" type="presOf" srcId="{3A6ED1C2-E7D2-4F61-9ACA-9B9BF3343C6C}" destId="{EE27F91E-027A-435F-858B-C5A6E74147B6}" srcOrd="0" destOrd="0" presId="urn:microsoft.com/office/officeart/2005/8/layout/cycle2"/>
    <dgm:cxn modelId="{827C603D-C482-46FC-9E33-4E79B528FAC1}" type="presOf" srcId="{A5C3FD17-5D88-4D55-B9B4-54269CF530ED}" destId="{57F269B0-8B6F-4DA8-B926-803AB8BA5A51}" srcOrd="0" destOrd="0" presId="urn:microsoft.com/office/officeart/2005/8/layout/cycle2"/>
    <dgm:cxn modelId="{FD1DD35B-6404-4302-99CC-577148EC5CE6}" type="presOf" srcId="{1DAA450B-18A6-4215-9E9C-C80F00FAB3A8}" destId="{08A0E74A-C12E-41CC-8777-D2C8064AA52E}" srcOrd="1" destOrd="0" presId="urn:microsoft.com/office/officeart/2005/8/layout/cycle2"/>
    <dgm:cxn modelId="{28A3A40B-9355-4DEC-A26D-031600351D22}" type="presOf" srcId="{6C92FDE7-83E9-4574-ADCD-BC7A4423214C}" destId="{B9056C4B-922A-454A-BE8B-77965E90CB72}" srcOrd="0" destOrd="0" presId="urn:microsoft.com/office/officeart/2005/8/layout/cycle2"/>
    <dgm:cxn modelId="{401D02F5-E6F2-4887-B7F4-C9229DA8F43F}" srcId="{B3D60386-FF38-4638-8D69-6ECC6525FBE6}" destId="{D0E85636-B11D-46ED-9BA9-BA9F95C762AA}" srcOrd="0" destOrd="0" parTransId="{45FE6DE0-0132-484B-992B-F6983E56D130}" sibTransId="{3A6ED1C2-E7D2-4F61-9ACA-9B9BF3343C6C}"/>
    <dgm:cxn modelId="{2B1305F6-CC0E-4814-AE3B-B81A35081E47}" srcId="{B3D60386-FF38-4638-8D69-6ECC6525FBE6}" destId="{A5C3FD17-5D88-4D55-B9B4-54269CF530ED}" srcOrd="2" destOrd="0" parTransId="{F8F8FA3B-457B-42CD-834F-C2B0D5853F67}" sibTransId="{1DAA450B-18A6-4215-9E9C-C80F00FAB3A8}"/>
    <dgm:cxn modelId="{40249B35-AEAB-464F-88EF-AA704D2D939B}" type="presOf" srcId="{1DAA450B-18A6-4215-9E9C-C80F00FAB3A8}" destId="{70FF9B18-6492-4963-A703-2304416FF4D8}" srcOrd="0" destOrd="0" presId="urn:microsoft.com/office/officeart/2005/8/layout/cycle2"/>
    <dgm:cxn modelId="{F90D7DC5-B037-4F6D-B750-46D0D9195A9D}" srcId="{B3D60386-FF38-4638-8D69-6ECC6525FBE6}" destId="{15DF3D75-3708-4FC7-AB08-9656F775D4A2}" srcOrd="3" destOrd="0" parTransId="{756C0AEC-EFC5-4BCE-BAAA-69387E130830}" sibTransId="{3F08BCB8-60FE-4CFA-8A42-1E64085A3959}"/>
    <dgm:cxn modelId="{1C034E76-6709-4FC9-8B68-2DCC7EE4349B}" srcId="{B3D60386-FF38-4638-8D69-6ECC6525FBE6}" destId="{6C92FDE7-83E9-4574-ADCD-BC7A4423214C}" srcOrd="1" destOrd="0" parTransId="{5D2A9DF6-E20F-4C9E-AA37-D57C42023391}" sibTransId="{73A753C3-274F-4343-920B-B74B6843D268}"/>
    <dgm:cxn modelId="{CE6B099F-A557-4321-9C3D-B8359534B0DF}" type="presOf" srcId="{D0E85636-B11D-46ED-9BA9-BA9F95C762AA}" destId="{F9F7D9C3-415B-463A-BC20-861BD944B643}" srcOrd="0" destOrd="0" presId="urn:microsoft.com/office/officeart/2005/8/layout/cycle2"/>
    <dgm:cxn modelId="{33062F02-5311-409E-BDAE-B467C164DA31}" type="presOf" srcId="{3F08BCB8-60FE-4CFA-8A42-1E64085A3959}" destId="{2A5AFE80-5B02-4BAF-9B49-04152A2294CF}" srcOrd="1" destOrd="0" presId="urn:microsoft.com/office/officeart/2005/8/layout/cycle2"/>
    <dgm:cxn modelId="{054E1FBF-E430-4D9D-BC75-ED4F6EE4575C}" type="presOf" srcId="{73A753C3-274F-4343-920B-B74B6843D268}" destId="{4F59C137-57CE-4638-9309-0A962960F3D7}" srcOrd="0" destOrd="0" presId="urn:microsoft.com/office/officeart/2005/8/layout/cycle2"/>
    <dgm:cxn modelId="{AEA205B5-E8D9-4757-BB1C-46A3CD8E2467}" type="presOf" srcId="{B3D60386-FF38-4638-8D69-6ECC6525FBE6}" destId="{65D7EC21-1451-4719-8AE0-C09473BD16D4}" srcOrd="0" destOrd="0" presId="urn:microsoft.com/office/officeart/2005/8/layout/cycle2"/>
    <dgm:cxn modelId="{27B32ACF-1E08-4AF1-A934-3A42273DE87F}" type="presOf" srcId="{73A753C3-274F-4343-920B-B74B6843D268}" destId="{797F6F77-9C88-417A-A7DA-7BBB95FEEAD6}" srcOrd="1" destOrd="0" presId="urn:microsoft.com/office/officeart/2005/8/layout/cycle2"/>
    <dgm:cxn modelId="{CDE9E36F-C545-45F9-B274-E4AFC95561B3}" type="presOf" srcId="{15DF3D75-3708-4FC7-AB08-9656F775D4A2}" destId="{0E32CD43-58A1-4421-BEFC-D933020C2769}" srcOrd="0" destOrd="0" presId="urn:microsoft.com/office/officeart/2005/8/layout/cycle2"/>
    <dgm:cxn modelId="{D7865951-F678-40B1-9F2A-A5B6A824FF61}" type="presOf" srcId="{3F08BCB8-60FE-4CFA-8A42-1E64085A3959}" destId="{36EA1AB2-8465-4265-9923-B633C20645AC}" srcOrd="0" destOrd="0" presId="urn:microsoft.com/office/officeart/2005/8/layout/cycle2"/>
    <dgm:cxn modelId="{DB752993-A6EE-42DF-8C8C-0FB418045852}" type="presParOf" srcId="{65D7EC21-1451-4719-8AE0-C09473BD16D4}" destId="{F9F7D9C3-415B-463A-BC20-861BD944B643}" srcOrd="0" destOrd="0" presId="urn:microsoft.com/office/officeart/2005/8/layout/cycle2"/>
    <dgm:cxn modelId="{E9933472-A4E4-4796-A2E7-2B6FE5939075}" type="presParOf" srcId="{65D7EC21-1451-4719-8AE0-C09473BD16D4}" destId="{EE27F91E-027A-435F-858B-C5A6E74147B6}" srcOrd="1" destOrd="0" presId="urn:microsoft.com/office/officeart/2005/8/layout/cycle2"/>
    <dgm:cxn modelId="{2D4496F5-4968-4AC4-8237-CDA633DCAB58}" type="presParOf" srcId="{EE27F91E-027A-435F-858B-C5A6E74147B6}" destId="{CEEB7D51-345B-4574-9620-31BAE4F6A5B9}" srcOrd="0" destOrd="0" presId="urn:microsoft.com/office/officeart/2005/8/layout/cycle2"/>
    <dgm:cxn modelId="{87A30AA2-2684-4FA7-BE31-7922DFA141DD}" type="presParOf" srcId="{65D7EC21-1451-4719-8AE0-C09473BD16D4}" destId="{B9056C4B-922A-454A-BE8B-77965E90CB72}" srcOrd="2" destOrd="0" presId="urn:microsoft.com/office/officeart/2005/8/layout/cycle2"/>
    <dgm:cxn modelId="{DFFD9E53-29C6-4D16-9D51-6342E1DC9C52}" type="presParOf" srcId="{65D7EC21-1451-4719-8AE0-C09473BD16D4}" destId="{4F59C137-57CE-4638-9309-0A962960F3D7}" srcOrd="3" destOrd="0" presId="urn:microsoft.com/office/officeart/2005/8/layout/cycle2"/>
    <dgm:cxn modelId="{D5C71783-4A9D-4053-8EE7-17DDC77C920C}" type="presParOf" srcId="{4F59C137-57CE-4638-9309-0A962960F3D7}" destId="{797F6F77-9C88-417A-A7DA-7BBB95FEEAD6}" srcOrd="0" destOrd="0" presId="urn:microsoft.com/office/officeart/2005/8/layout/cycle2"/>
    <dgm:cxn modelId="{19B6E5D0-C2BC-4BE8-9435-66EBBF23EF52}" type="presParOf" srcId="{65D7EC21-1451-4719-8AE0-C09473BD16D4}" destId="{57F269B0-8B6F-4DA8-B926-803AB8BA5A51}" srcOrd="4" destOrd="0" presId="urn:microsoft.com/office/officeart/2005/8/layout/cycle2"/>
    <dgm:cxn modelId="{0589B3AA-9D2F-4BC6-901F-F9A682037098}" type="presParOf" srcId="{65D7EC21-1451-4719-8AE0-C09473BD16D4}" destId="{70FF9B18-6492-4963-A703-2304416FF4D8}" srcOrd="5" destOrd="0" presId="urn:microsoft.com/office/officeart/2005/8/layout/cycle2"/>
    <dgm:cxn modelId="{7E805554-332B-455E-A2BC-DA46F4B6C099}" type="presParOf" srcId="{70FF9B18-6492-4963-A703-2304416FF4D8}" destId="{08A0E74A-C12E-41CC-8777-D2C8064AA52E}" srcOrd="0" destOrd="0" presId="urn:microsoft.com/office/officeart/2005/8/layout/cycle2"/>
    <dgm:cxn modelId="{01D16D9E-4785-4485-95F4-AFA2D17B1813}" type="presParOf" srcId="{65D7EC21-1451-4719-8AE0-C09473BD16D4}" destId="{0E32CD43-58A1-4421-BEFC-D933020C2769}" srcOrd="6" destOrd="0" presId="urn:microsoft.com/office/officeart/2005/8/layout/cycle2"/>
    <dgm:cxn modelId="{9248981A-DFEC-47AE-B16A-3B23BCE11B54}" type="presParOf" srcId="{65D7EC21-1451-4719-8AE0-C09473BD16D4}" destId="{36EA1AB2-8465-4265-9923-B633C20645AC}" srcOrd="7" destOrd="0" presId="urn:microsoft.com/office/officeart/2005/8/layout/cycle2"/>
    <dgm:cxn modelId="{108BE076-24E8-4111-818C-56FD40A7AB73}" type="presParOf" srcId="{36EA1AB2-8465-4265-9923-B633C20645AC}" destId="{2A5AFE80-5B02-4BAF-9B49-04152A2294C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7D9C3-415B-463A-BC20-861BD944B643}">
      <dsp:nvSpPr>
        <dsp:cNvPr id="0" name=""/>
        <dsp:cNvSpPr/>
      </dsp:nvSpPr>
      <dsp:spPr>
        <a:xfrm>
          <a:off x="1011762" y="289"/>
          <a:ext cx="852380" cy="85238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Identify Hazards</a:t>
          </a:r>
          <a:endParaRPr lang="en-CA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36590" y="125117"/>
        <a:ext cx="602724" cy="602724"/>
      </dsp:txXfrm>
    </dsp:sp>
    <dsp:sp modelId="{EE27F91E-027A-435F-858B-C5A6E74147B6}">
      <dsp:nvSpPr>
        <dsp:cNvPr id="0" name=""/>
        <dsp:cNvSpPr/>
      </dsp:nvSpPr>
      <dsp:spPr>
        <a:xfrm rot="2700000">
          <a:off x="1772692" y="730858"/>
          <a:ext cx="226956" cy="28767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782663" y="764322"/>
        <a:ext cx="158869" cy="172606"/>
      </dsp:txXfrm>
    </dsp:sp>
    <dsp:sp modelId="{B9056C4B-922A-454A-BE8B-77965E90CB72}">
      <dsp:nvSpPr>
        <dsp:cNvPr id="0" name=""/>
        <dsp:cNvSpPr/>
      </dsp:nvSpPr>
      <dsp:spPr>
        <a:xfrm>
          <a:off x="1917282" y="905809"/>
          <a:ext cx="852380" cy="85238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Assess Risks</a:t>
          </a:r>
          <a:endParaRPr lang="en-CA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042110" y="1030637"/>
        <a:ext cx="602724" cy="602724"/>
      </dsp:txXfrm>
    </dsp:sp>
    <dsp:sp modelId="{4F59C137-57CE-4638-9309-0A962960F3D7}">
      <dsp:nvSpPr>
        <dsp:cNvPr id="0" name=""/>
        <dsp:cNvSpPr/>
      </dsp:nvSpPr>
      <dsp:spPr>
        <a:xfrm rot="8100000">
          <a:off x="1781776" y="1636379"/>
          <a:ext cx="226956" cy="28767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839892" y="1669843"/>
        <a:ext cx="158869" cy="172606"/>
      </dsp:txXfrm>
    </dsp:sp>
    <dsp:sp modelId="{57F269B0-8B6F-4DA8-B926-803AB8BA5A51}">
      <dsp:nvSpPr>
        <dsp:cNvPr id="0" name=""/>
        <dsp:cNvSpPr/>
      </dsp:nvSpPr>
      <dsp:spPr>
        <a:xfrm>
          <a:off x="1011762" y="1811330"/>
          <a:ext cx="852380" cy="85238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Eliminate or Control</a:t>
          </a:r>
          <a:endParaRPr lang="en-CA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36590" y="1936158"/>
        <a:ext cx="602724" cy="602724"/>
      </dsp:txXfrm>
    </dsp:sp>
    <dsp:sp modelId="{70FF9B18-6492-4963-A703-2304416FF4D8}">
      <dsp:nvSpPr>
        <dsp:cNvPr id="0" name=""/>
        <dsp:cNvSpPr/>
      </dsp:nvSpPr>
      <dsp:spPr>
        <a:xfrm rot="13500000">
          <a:off x="876256" y="1645462"/>
          <a:ext cx="226956" cy="28767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934372" y="1727070"/>
        <a:ext cx="158869" cy="172606"/>
      </dsp:txXfrm>
    </dsp:sp>
    <dsp:sp modelId="{0E32CD43-58A1-4421-BEFC-D933020C2769}">
      <dsp:nvSpPr>
        <dsp:cNvPr id="0" name=""/>
        <dsp:cNvSpPr/>
      </dsp:nvSpPr>
      <dsp:spPr>
        <a:xfrm>
          <a:off x="106242" y="905809"/>
          <a:ext cx="852380" cy="852380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4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0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</a:t>
          </a:r>
          <a:endParaRPr lang="en-CA" sz="1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1070" y="1030637"/>
        <a:ext cx="602724" cy="602724"/>
      </dsp:txXfrm>
    </dsp:sp>
    <dsp:sp modelId="{36EA1AB2-8465-4265-9923-B633C20645AC}">
      <dsp:nvSpPr>
        <dsp:cNvPr id="0" name=""/>
        <dsp:cNvSpPr/>
      </dsp:nvSpPr>
      <dsp:spPr>
        <a:xfrm rot="18900000">
          <a:off x="867172" y="739942"/>
          <a:ext cx="226956" cy="28767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77143" y="821550"/>
        <a:ext cx="158869" cy="17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8A483-13BC-471C-B500-BFBF5B58BD7D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13172-D9A4-4DD0-B891-63EF9710B7E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06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93ABA-7C51-4CEA-BB26-32001CF782A1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9AC8-7EAC-4A8C-8348-064D37CECDD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853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F28F00-406C-4007-8290-2A8C8AC0B648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6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37EDA37-18B9-483D-A20D-EDCA91C589B1}" type="slidenum">
              <a:rPr lang="en-CA" altLang="en-US" sz="1200" smtClean="0"/>
              <a:pPr/>
              <a:t>21</a:t>
            </a:fld>
            <a:endParaRPr lang="en-CA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3161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C738FE-9615-4F79-A798-055A0452020D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9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0E8AD8-92F4-4B68-8FF4-200798969BF6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66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9AC8-7EAC-4A8C-8348-064D37CECDD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75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702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9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5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49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80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1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9AC8-7EAC-4A8C-8348-064D37CECDDB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0860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68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67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71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baseline="0" dirty="0" smtClean="0"/>
          </a:p>
          <a:p>
            <a:pPr eaLnBrk="1" hangingPunct="1"/>
            <a:r>
              <a:rPr lang="en-CA" altLang="en-US" dirty="0" smtClean="0"/>
              <a:t>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541BB-D54D-4498-B908-772DB8A7155E}" type="slidenum">
              <a:rPr lang="en-CA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CA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5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9AC8-7EAC-4A8C-8348-064D37CECDDB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863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37EDA37-18B9-483D-A20D-EDCA91C589B1}" type="slidenum">
              <a:rPr lang="en-CA" altLang="en-US" sz="1200" smtClean="0"/>
              <a:pPr/>
              <a:t>6</a:t>
            </a:fld>
            <a:endParaRPr lang="en-CA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3381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9AC8-7EAC-4A8C-8348-064D37CECDDB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85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2EEF99-ACD1-48B1-9DFE-B61F0EF4D4CB}" type="slidenum">
              <a:rPr lang="en-CA" altLang="en-US" smtClean="0"/>
              <a:pPr eaLnBrk="1" hangingPunct="1"/>
              <a:t>16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71782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3F0267D-19C5-416C-A677-705AA33B2215}" type="slidenum">
              <a:rPr lang="en-CA" altLang="en-US" sz="1200" smtClean="0"/>
              <a:pPr/>
              <a:t>17</a:t>
            </a:fld>
            <a:endParaRPr lang="en-CA" alt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504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9AC8-7EAC-4A8C-8348-064D37CECDD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40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E37EDA37-18B9-483D-A20D-EDCA91C589B1}" type="slidenum">
              <a:rPr lang="en-CA" altLang="en-US" sz="1200" smtClean="0"/>
              <a:pPr/>
              <a:t>19</a:t>
            </a:fld>
            <a:endParaRPr lang="en-CA" alt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77048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381328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39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584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736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422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458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322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122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42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3201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88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069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9249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456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216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847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63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19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43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03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1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1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0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8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11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2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22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31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59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604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64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401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53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FEC55-492D-4700-991E-3AA8744B8CE5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44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79F7-1551-41A5-B553-ACDB28A51F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694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6DF8-8D30-4ECD-A909-C127FDE805F9}" type="datetimeFigureOut">
              <a:rPr lang="en-CA" smtClean="0"/>
              <a:t>2021-03-18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1299-4A67-4C23-BCA8-286A1B950CE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1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6DF8-8D30-4ECD-A909-C127FDE805F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2021-03-18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1299-4A67-4C23-BCA8-286A1B950CE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tif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gif"/><Relationship Id="rId10" Type="http://schemas.openxmlformats.org/officeDocument/2006/relationships/hyperlink" Target="http://www.google.ca/url?sa=i&amp;rct=j&amp;q=emergency+exit&amp;source=images&amp;cd=&amp;cad=rja&amp;docid=cpnf_HulbxC40M&amp;tbnid=KUMTUFIs5P6NwM:&amp;ved=0CAUQjRw&amp;url=http://www.diyderby.co.uk/emergency-exit-sign--300-x-200--code-1516-1024-p.asp&amp;ei=QLCsUdr6KbHAiwKK4oGIAw&amp;bvm=bv.47244034,d.cGE&amp;psig=AFQjCNEHeDDTSshOuxMPcGStjXgRJUFY3Q&amp;ust=1370358160572824" TargetMode="External"/><Relationship Id="rId4" Type="http://schemas.openxmlformats.org/officeDocument/2006/relationships/hyperlink" Target="http://www.google.ca/url?sa=i&amp;rct=j&amp;q=smoke+free+logo&amp;source=images&amp;cd=&amp;cad=rja&amp;docid=OrqWvQgo8nFXXM&amp;tbnid=_WXEHF8c4TeGUM:&amp;ved=0CAUQjRw&amp;url=http://www.notobacco.org/photos/&amp;ei=LiKmUdr_BOXDigK99oCYBA&amp;bvm=bv.47008514,d.cGE&amp;psig=AFQjCNELvIo1YNXruUGiFUYEW71Ljuqc_w&amp;ust=1369928615805221" TargetMode="Externa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130425"/>
            <a:ext cx="8062664" cy="14700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 Moving And Repositioning Techniques (SMART</a:t>
            </a: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en-US" altLang="en-US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581128"/>
            <a:ext cx="6656784" cy="108012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Participant Training</a:t>
            </a:r>
          </a:p>
          <a:p>
            <a:pPr eaLnBrk="1" hangingPunct="1"/>
            <a:r>
              <a:rPr lang="en-US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 </a:t>
            </a:r>
          </a:p>
          <a:p>
            <a:pPr eaLnBrk="1" hangingPunct="1"/>
            <a:r>
              <a:rPr lang="en-US" alt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91344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worker’s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duties include: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providing clear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obtaining assistance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(s) duties include: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managing the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All workers involved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in the moving task: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ensure safety of the moving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stop the moving task when they identify any risks that may jeopardize the safety of the moving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64" y="1332407"/>
            <a:ext cx="8229600" cy="176069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compromised safe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body mechanics?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the load too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heavy, awkward or unstable during the move?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3595388"/>
            <a:ext cx="8229600" cy="6256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373488"/>
            <a:ext cx="8229600" cy="16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went well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the recommended moving technique should 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risks were eliminated or managed</a:t>
            </a:r>
          </a:p>
          <a:p>
            <a:pPr marL="0" indent="0">
              <a:buFont typeface="Arial" pitchFamily="34" charset="0"/>
              <a:buNone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82154"/>
          </a:xfrm>
        </p:spPr>
        <p:txBody>
          <a:bodyPr/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Posture and Safe Body Mechanics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Learning outcomes: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the human body properly by applying principles of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static and dynamic muscle actions as potential risk factors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 body mechanics assists with reducing injuries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of musculoskeletal injuries (MSIs) must be eliminated or managed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Neutral Position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Neutral Spine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Standing Posture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Sitting Posture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Lying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Muscle Action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CA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(with movement)</a:t>
            </a:r>
            <a:endParaRPr lang="en-C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C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(without movement)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Ergonomics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06" y="1268760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Ergonomics is fitting the job to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worker.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set-up of a workstation and use of optimal work techniques can make the difference between comfort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pain.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frequent stretch breaks, task changes, job rotation, etc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you can minimize your potential 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injury.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Ergonomics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improves productivity, efficiency, effectiveness and saves time.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Biomechanics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Biomechanics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is the study of the body as though it was simply a machine. The main aim of biomechanics is to study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the way the body produces force and generates movement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Body mechanics focuses on the forces which different movements create on the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body.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structure of each part of the human body is directly related to its function.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Principles of</a:t>
            </a:r>
            <a:br>
              <a:rPr lang="en-CA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Safe Body Mechanics</a:t>
            </a:r>
            <a:br>
              <a:rPr lang="en-CA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and Plan Ahead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 Stance – stride or parallel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the Three Natural Curves of the Spine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Core, Buttocks and Thigh and Calf Muscles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a Safe and Effective Grip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 Within Your Comfort Zone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Weight Transfer When Performing a Moving Task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6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0737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SMART Checkpoints to</a:t>
            </a:r>
            <a:b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Safe Body Mechanics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ory.ouellette\AppData\Local\Microsoft\Windows\Temporary Internet Files\Content.Outlook\CS11FKLT\TLR checkpoints sn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18007"/>
            <a:ext cx="4861982" cy="38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Musculoskeletal Injuries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Work-related MSIs may be defined 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injuries, illnesses or diseases of muscles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Including tendons, ligaments, bursae, nerves, joints, cartilage (including intervertebral discs), bones and supporting blood vessels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Preventative/Corrective Action: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document and report concerns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consult an appropriate health care provider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supervisor would promptly initiate an investigation to determine the root cause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then take corrective measures to avoid further injuries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22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12776"/>
            <a:ext cx="7342584" cy="41768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/>
              <a:t> </a:t>
            </a:r>
          </a:p>
          <a:p>
            <a:pPr marL="0" indent="0">
              <a:buNone/>
            </a:pPr>
            <a:endParaRPr lang="en-US" altLang="en-US" sz="3600" dirty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59640"/>
            <a:ext cx="8229600" cy="1216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hazard is a situation that poses a level of threat to life, health, property, process or environment. Basically, it is anything that can cause an injury or illness.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09459"/>
              </p:ext>
            </p:extLst>
          </p:nvPr>
        </p:nvGraphicFramePr>
        <p:xfrm>
          <a:off x="6084168" y="2565200"/>
          <a:ext cx="2875905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2359036"/>
            <a:ext cx="6491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Hazard identification and control is required at all stages of a work process including: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prior to establishing and using a work place;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planning and designing work processes;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selecting, purchasing, installing and using equipment;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before changes are made to the workplace or systems of work; and,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whenever there is new information about work processes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332656"/>
            <a:ext cx="7535206" cy="79174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Housekeeping Details</a:t>
            </a:r>
          </a:p>
        </p:txBody>
      </p:sp>
      <p:pic>
        <p:nvPicPr>
          <p:cNvPr id="6" name="Picture 2" descr="http://t2.gstatic.com/images?q=tbn:ANd9GcREjaYY25fBmZxlRGfeVR8SqhsoWacF_TmQYxo1SsV-5TsYGI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33" y="1627646"/>
            <a:ext cx="1524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otobacco.org/photos/large/photo07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42" y="1593859"/>
            <a:ext cx="1656228" cy="16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22" y="1627646"/>
            <a:ext cx="1484891" cy="14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http://t1.gstatic.com/images?q=tbn:ANd9GcRCu3CMXtXcwQap-ubP2xXBb2Cku-hNLgUIDnIoAJFc2TTfh-C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3" y="1484784"/>
            <a:ext cx="17921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t3.gstatic.com/images?q=tbn:ANd9GcQkN9jaPDyXDjMIxPtMKh03V443lp2zwHqJep-mg-LkZRiFYwV-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09" y="3398484"/>
            <a:ext cx="2303938" cy="17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415" y="3396023"/>
            <a:ext cx="1997903" cy="199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www.diyderby.co.uk/ekmps/shops/bartlam/images/emergency-exit-sign-300-x-200-code-1516-1024-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1" y="3648999"/>
            <a:ext cx="2231437" cy="14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7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 Hazard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87220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Hazard Control Methods</a:t>
            </a:r>
            <a:endParaRPr lang="en-CA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effective corrective action or preventative measure will focus on controlling a hazard at the source, without introducing any new or potential risks.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1438277" y="2996952"/>
            <a:ext cx="5907405" cy="285750"/>
          </a:xfrm>
          <a:prstGeom prst="rightArrow">
            <a:avLst>
              <a:gd name="adj1" fmla="val 50000"/>
              <a:gd name="adj2" fmla="val 21643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791580" y="34003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Effective			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636406"/>
              </p:ext>
            </p:extLst>
          </p:nvPr>
        </p:nvGraphicFramePr>
        <p:xfrm>
          <a:off x="683567" y="3864279"/>
          <a:ext cx="7416824" cy="2776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439"/>
                <a:gridCol w="2509233"/>
                <a:gridCol w="2675152"/>
              </a:tblGrid>
              <a:tr h="3435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source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Along the path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worker</a:t>
                      </a:r>
                      <a:endParaRPr lang="en-CA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/>
                </a:tc>
              </a:tr>
              <a:tr h="145236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Elimination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Substitution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Redesign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Automation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Barriers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Absorption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Dilution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Supervision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 &amp; procedures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Hygiene practices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CA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PPE</a:t>
                      </a:r>
                      <a:endParaRPr lang="en-CA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54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12776"/>
            <a:ext cx="7342584" cy="41768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 smtClean="0"/>
              <a:t> </a:t>
            </a:r>
          </a:p>
          <a:p>
            <a:pPr marL="0" indent="0">
              <a:buNone/>
            </a:pPr>
            <a:endParaRPr lang="en-US" altLang="en-US" sz="3600" dirty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  <a:p>
            <a:pPr marL="0" indent="0" eaLnBrk="1" hangingPunct="1">
              <a:buNone/>
            </a:pPr>
            <a:endParaRPr lang="en-US" altLang="en-US" sz="3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Learning outcomes: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risks in self, environment, equipment, object/task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ways to eliminate or manage risks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Moment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Risk Assessment – using the full risk assessment process prior to performing a moving task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is any factor that has the potential to jeopardize the safety of those involved in the moving task.</a:t>
            </a:r>
          </a:p>
          <a:p>
            <a:pPr marL="0" indent="0">
              <a:buNone/>
            </a:pP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SMART, 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 is the process by which the worker identifies and eliminates or manages risks in order to select the safest moving technique.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55" y="6381328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SELF Risk Assessment</a:t>
            </a:r>
            <a:b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“All About YOU!”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1304"/>
            <a:ext cx="9136306" cy="4284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964488" cy="1143000"/>
          </a:xfrm>
        </p:spPr>
        <p:txBody>
          <a:bodyPr/>
          <a:lstStyle/>
          <a:p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CA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31" y="1197352"/>
            <a:ext cx="8636957" cy="54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Risk Assessment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9192"/>
            <a:ext cx="9029824" cy="370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Autofit/>
          </a:bodyPr>
          <a:lstStyle/>
          <a:p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OBJECT </a:t>
            </a: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  <a:r>
              <a:rPr lang="en-CA" altLang="en-US" sz="3200" b="1" dirty="0"/>
              <a:t/>
            </a:r>
            <a:br>
              <a:rPr lang="en-CA" altLang="en-US" sz="3200" b="1" dirty="0"/>
            </a:b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9120"/>
            <a:ext cx="8900331" cy="28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eaLnBrk="1" hangingPunct="1"/>
            <a:r>
              <a:rPr lang="en-US" alt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Moment </a:t>
            </a: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229600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Verify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</a:p>
          <a:p>
            <a:pPr eaLnBrk="1" hangingPunct="1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24136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Safe Body Mechanics</a:t>
            </a:r>
            <a:b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Exercise</a:t>
            </a:r>
            <a:r>
              <a:rPr lang="en-US" altLang="en-US" sz="3600" dirty="0" smtClean="0"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cs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pic>
        <p:nvPicPr>
          <p:cNvPr id="5" name="Picture 4" descr="Cook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960440" cy="360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oilet clea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024336" cy="374418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7095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Safe Body Mechanics</a:t>
            </a:r>
            <a:b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Exercise</a:t>
            </a:r>
            <a:r>
              <a:rPr lang="en-US" altLang="en-US" sz="3600" dirty="0" smtClean="0"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cs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pic>
        <p:nvPicPr>
          <p:cNvPr id="7" name="Picture 6" descr="Office wor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312368" cy="424847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8" name="Picture 7" descr="Laundry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74441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Manual Handling Strategies</a:t>
            </a:r>
            <a:r>
              <a:rPr lang="en-US" altLang="en-US" sz="3600" dirty="0" smtClean="0"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cs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1988840"/>
            <a:ext cx="4536504" cy="4176464"/>
          </a:xfrm>
        </p:spPr>
        <p:txBody>
          <a:bodyPr/>
          <a:lstStyle/>
          <a:p>
            <a:pPr marL="0" indent="0">
              <a:buNone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De-casing/breakdown</a:t>
            </a: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Variation</a:t>
            </a: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Micro-breaks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Trip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Storage/Retrieval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</a:p>
          <a:p>
            <a:pPr marL="0" indent="0">
              <a:buNone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Chunking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Completion</a:t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– 3 times, each technique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Return demonstration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Ensure you: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 body mechanics,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risk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 process and safe moving techniques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time for hands-on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receive mentoring, coaching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General Moving Techniques</a:t>
            </a:r>
            <a:r>
              <a:rPr lang="en-US" altLang="en-US" sz="3600" dirty="0" smtClean="0"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cs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8840"/>
            <a:ext cx="8229600" cy="36724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Outcomes: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most appropriate situation for use of a technique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preparatory steps for moving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objects including use of 1-2-3-command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standard moving techniques (pushing/pulling, lifting, repositioning)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, communicate and evaluate a moving task</a:t>
            </a:r>
          </a:p>
          <a:p>
            <a:pPr eaLnBrk="1" hangingPunct="1"/>
            <a:endParaRPr lang="en-US" alt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2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73616" cy="864096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General Moving Techniques</a:t>
            </a:r>
            <a:r>
              <a:rPr lang="en-US" altLang="en-US" sz="3600" dirty="0" smtClean="0"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cs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548" y="1268760"/>
            <a:ext cx="8229600" cy="4824536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Pushing/Pulling Wheeled Equipment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pic>
        <p:nvPicPr>
          <p:cNvPr id="5" name="Picture 4" descr="cart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1" t="7639" r="15292" b="3546"/>
          <a:stretch/>
        </p:blipFill>
        <p:spPr bwMode="auto">
          <a:xfrm>
            <a:off x="3059832" y="2420888"/>
            <a:ext cx="3024336" cy="3440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03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73616" cy="730209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General Moving Techniques</a:t>
            </a:r>
            <a:r>
              <a:rPr lang="en-US" altLang="en-US" sz="3600" dirty="0" smtClean="0"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cs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548" y="1052737"/>
            <a:ext cx="8229600" cy="547084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manageable items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near the floor: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Golfer’s Lift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		One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Handed Partial Squat Lift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Tripod Lift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  <a:tab pos="4657725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Diagonal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Lift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pic>
        <p:nvPicPr>
          <p:cNvPr id="6" name="Picture 5" descr="Golfers - plug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r="8371" b="6760"/>
          <a:stretch>
            <a:fillRect/>
          </a:stretch>
        </p:blipFill>
        <p:spPr bwMode="auto">
          <a:xfrm>
            <a:off x="755576" y="1670722"/>
            <a:ext cx="2592288" cy="165618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1404448"/>
            <a:ext cx="2016224" cy="230865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764062"/>
            <a:ext cx="1656184" cy="20702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Picture 8" descr="diagonal lift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26888" r="28931" b="12263"/>
          <a:stretch>
            <a:fillRect/>
          </a:stretch>
        </p:blipFill>
        <p:spPr bwMode="auto">
          <a:xfrm>
            <a:off x="5508104" y="4054684"/>
            <a:ext cx="1512168" cy="2038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0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373616" cy="730209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SMART General Moving Techniques</a:t>
            </a:r>
            <a:r>
              <a:rPr lang="en-US" altLang="en-US" sz="3600" dirty="0" smtClean="0"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cs typeface="Arial" panose="020B0604020202020204" pitchFamily="34" charset="0"/>
              </a:rPr>
            </a:b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548" y="1052737"/>
            <a:ext cx="8229600" cy="547084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</a:tabLs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</a:tabLs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  <a:tabLst>
                <a:tab pos="542925" algn="l"/>
              </a:tabLst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Power Lift			Repositioning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pic>
        <p:nvPicPr>
          <p:cNvPr id="10" name="Picture 9" descr="power lif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b="6944"/>
          <a:stretch>
            <a:fillRect/>
          </a:stretch>
        </p:blipFill>
        <p:spPr bwMode="auto">
          <a:xfrm>
            <a:off x="755576" y="1404448"/>
            <a:ext cx="2988660" cy="36807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1" name="Pictur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/>
          <a:stretch/>
        </p:blipFill>
        <p:spPr bwMode="auto">
          <a:xfrm>
            <a:off x="4572000" y="2060848"/>
            <a:ext cx="3528392" cy="302433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21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SASWH Resources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229600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 and resources – visit www.saswh.ca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Talks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SMART material order form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Semi-secure area: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username SMART1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assword SMART2</a:t>
            </a: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 and General Moving Techniques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532037"/>
            <a:ext cx="8229600" cy="384929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learned: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Posture and Safe Body Mechanics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Risk Assessment Process - Eliminate or Manage Risks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Selecting and Using an Appropriate Moving Technique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Evaluate, Communicate, Document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the Moment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Risk Assessment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Resources on SASWH’s website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Aware…Be Healthy…Be Safe</a:t>
            </a:r>
          </a:p>
          <a:p>
            <a:pPr marL="0" indent="0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earn Today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Laws to follow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Importance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posture and safe body mechanics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identify risks in a moving task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 moving techniques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importance of evaluation, communication, and documentation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Accountability and Legislation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accountability mean to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Saskatchewan’s Occupational Health and Safety Legislation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 Responsibilities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Rights of a Worker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 to Know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 to Refuse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Right 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articipate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Workers Responsibilities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Steps to a Moving Task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ssess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1254442"/>
            <a:ext cx="2952328" cy="42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 risk assessment of self, environment, equipment,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object/task, not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just once, but also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In the Moment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the task is being performed.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utilizes the following steps:</a:t>
            </a:r>
          </a:p>
          <a:p>
            <a:pPr marL="447675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1.	identify the risk(s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7675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	collect information about the risk factor(s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) 3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	analyze the information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64" y="1196752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 appropriate moving technique:</a:t>
            </a:r>
          </a:p>
          <a:p>
            <a:pPr lvl="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based on the risk assessment of the worker,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, available and appropriate equipment, the object and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eliminates or manages the risk of injury to the worker(s)</a:t>
            </a:r>
          </a:p>
          <a:p>
            <a:pPr lvl="0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considered to be the safest moving task for the worker(s) at the time of the move and in the environment where the moving task is performed</a:t>
            </a:r>
          </a:p>
        </p:txBody>
      </p:sp>
    </p:spTree>
    <p:extLst>
      <p:ext uri="{BB962C8B-B14F-4D97-AF65-F5344CB8AC3E}">
        <p14:creationId xmlns:p14="http://schemas.microsoft.com/office/powerpoint/2010/main" val="746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worker(s) has on the appropriate footwear and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PPE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plan for the move is in place:</a:t>
            </a:r>
          </a:p>
          <a:p>
            <a:pPr marL="719138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Appropriate equipment required is available for use.</a:t>
            </a:r>
          </a:p>
          <a:p>
            <a:pPr marL="719138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Assistance is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have been clarified and communicated.</a:t>
            </a:r>
          </a:p>
          <a:p>
            <a:pPr marL="719138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“1-2-3-command” has been determined.</a:t>
            </a:r>
          </a:p>
          <a:p>
            <a:pPr marL="719138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route is planned.</a:t>
            </a:r>
          </a:p>
          <a:p>
            <a:pPr marL="719138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second location has been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pathway is clear of any obstacles, lighting is adequate, noise is minimized.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The worker(s) ensures clear visibility to start and perform the move (e.g., load height and width).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523579"/>
            <a:ext cx="1903116" cy="20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SWH PowerPoint Templat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SASWH PowerPoint Template - FINAL</Template>
  <TotalTime>5819</TotalTime>
  <Words>1171</Words>
  <Application>Microsoft Office PowerPoint</Application>
  <PresentationFormat>On-screen Show (4:3)</PresentationFormat>
  <Paragraphs>306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Rounded MT Bold</vt:lpstr>
      <vt:lpstr>Calibri</vt:lpstr>
      <vt:lpstr>Times</vt:lpstr>
      <vt:lpstr>Times New Roman</vt:lpstr>
      <vt:lpstr>Wingdings</vt:lpstr>
      <vt:lpstr>SASWH PowerPoint Template - FINAL</vt:lpstr>
      <vt:lpstr>Custom Design</vt:lpstr>
      <vt:lpstr>1_Custom Design</vt:lpstr>
      <vt:lpstr>Safe Moving And Repositioning Techniques (SMART®) Program© </vt:lpstr>
      <vt:lpstr>Housekeeping Details</vt:lpstr>
      <vt:lpstr>Successful Completion </vt:lpstr>
      <vt:lpstr>What You Will Learn Today </vt:lpstr>
      <vt:lpstr>Accountability and Legislation </vt:lpstr>
      <vt:lpstr>Steps to a Moving Task</vt:lpstr>
      <vt:lpstr>Assess</vt:lpstr>
      <vt:lpstr>Select</vt:lpstr>
      <vt:lpstr>Prepare</vt:lpstr>
      <vt:lpstr>Move</vt:lpstr>
      <vt:lpstr>Evaluate</vt:lpstr>
      <vt:lpstr>Safe Posture and Safe Body Mechanics</vt:lpstr>
      <vt:lpstr>Safe Posture</vt:lpstr>
      <vt:lpstr>Ergonomics</vt:lpstr>
      <vt:lpstr>Biomechanics</vt:lpstr>
      <vt:lpstr>SMART Principles of Safe Body Mechanics </vt:lpstr>
      <vt:lpstr>SMART Checkpoints to Safe Body Mechanics</vt:lpstr>
      <vt:lpstr>Musculoskeletal Injuries</vt:lpstr>
      <vt:lpstr>Hazard</vt:lpstr>
      <vt:lpstr>Controlling Hazard</vt:lpstr>
      <vt:lpstr>Risk Assessment</vt:lpstr>
      <vt:lpstr>SELF Risk Assessment “All About YOU!”</vt:lpstr>
      <vt:lpstr>ENVIRONMENT Risk Assessment</vt:lpstr>
      <vt:lpstr>EQUIPMENT Risk Assessment</vt:lpstr>
      <vt:lpstr>OBJECT Risk Assessment </vt:lpstr>
      <vt:lpstr>In the Moment Risk Assessment</vt:lpstr>
      <vt:lpstr>Safe Body Mechanics Review Exercise </vt:lpstr>
      <vt:lpstr>Safe Body Mechanics Review Exercise </vt:lpstr>
      <vt:lpstr>SMART Manual Handling Strategies </vt:lpstr>
      <vt:lpstr>SMART General Moving Techniques </vt:lpstr>
      <vt:lpstr>SMART General Moving Techniques </vt:lpstr>
      <vt:lpstr>SMART General Moving Techniques </vt:lpstr>
      <vt:lpstr>SMART General Moving Techniques </vt:lpstr>
      <vt:lpstr>SASWH Resources</vt:lpstr>
      <vt:lpstr>Summary Risk Assessment and General Moving Techniques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Transferring Lifting Repositioning (TLR)</dc:title>
  <dc:creator>Laura Beach</dc:creator>
  <cp:lastModifiedBy>Duncan, Sindi SASWH</cp:lastModifiedBy>
  <cp:revision>335</cp:revision>
  <cp:lastPrinted>2016-05-12T15:19:14Z</cp:lastPrinted>
  <dcterms:created xsi:type="dcterms:W3CDTF">2014-05-26T14:48:03Z</dcterms:created>
  <dcterms:modified xsi:type="dcterms:W3CDTF">2021-03-18T17:20:46Z</dcterms:modified>
</cp:coreProperties>
</file>