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4"/>
  </p:notesMasterIdLst>
  <p:handoutMasterIdLst>
    <p:handoutMasterId r:id="rId35"/>
  </p:handoutMasterIdLst>
  <p:sldIdLst>
    <p:sldId id="437" r:id="rId3"/>
    <p:sldId id="438" r:id="rId4"/>
    <p:sldId id="369" r:id="rId5"/>
    <p:sldId id="345" r:id="rId6"/>
    <p:sldId id="439" r:id="rId7"/>
    <p:sldId id="440" r:id="rId8"/>
    <p:sldId id="441" r:id="rId9"/>
    <p:sldId id="473" r:id="rId10"/>
    <p:sldId id="478" r:id="rId11"/>
    <p:sldId id="443" r:id="rId12"/>
    <p:sldId id="474" r:id="rId13"/>
    <p:sldId id="477" r:id="rId14"/>
    <p:sldId id="446" r:id="rId15"/>
    <p:sldId id="476" r:id="rId16"/>
    <p:sldId id="475" r:id="rId17"/>
    <p:sldId id="449" r:id="rId18"/>
    <p:sldId id="480" r:id="rId19"/>
    <p:sldId id="482" r:id="rId20"/>
    <p:sldId id="479" r:id="rId21"/>
    <p:sldId id="469" r:id="rId22"/>
    <p:sldId id="484" r:id="rId23"/>
    <p:sldId id="454" r:id="rId24"/>
    <p:sldId id="450" r:id="rId25"/>
    <p:sldId id="456" r:id="rId26"/>
    <p:sldId id="458" r:id="rId27"/>
    <p:sldId id="459" r:id="rId28"/>
    <p:sldId id="460" r:id="rId29"/>
    <p:sldId id="461" r:id="rId30"/>
    <p:sldId id="462" r:id="rId31"/>
    <p:sldId id="463" r:id="rId32"/>
    <p:sldId id="467" r:id="rId3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78330" autoAdjust="0"/>
  </p:normalViewPr>
  <p:slideViewPr>
    <p:cSldViewPr showGuides="1">
      <p:cViewPr varScale="1">
        <p:scale>
          <a:sx n="51" d="100"/>
          <a:sy n="51" d="100"/>
        </p:scale>
        <p:origin x="127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8A483-13BC-471C-B500-BFBF5B58BD7D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13172-D9A4-4DD0-B891-63EF9710B7EA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506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3ABA-7C51-4CEA-BB26-32001CF782A1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19AC8-7EAC-4A8C-8348-064D37CECDD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853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F28F00-406C-4007-8290-2A8C8AC0B648}" type="slidenum">
              <a:rPr lang="en-CA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CA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28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7805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F42FC45-EA66-4213-B8D9-78A752AAF22F}" type="slidenum">
              <a:rPr lang="en-CA" altLang="en-US" sz="1200" smtClean="0"/>
              <a:pPr/>
              <a:t>4</a:t>
            </a:fld>
            <a:endParaRPr lang="en-CA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7730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F42FC45-EA66-4213-B8D9-78A752AAF22F}" type="slidenum">
              <a:rPr lang="en-CA" altLang="en-US" sz="1200" smtClean="0"/>
              <a:pPr/>
              <a:t>7</a:t>
            </a:fld>
            <a:endParaRPr lang="en-CA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9063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DF42FC45-EA66-4213-B8D9-78A752AAF22F}" type="slidenum">
              <a:rPr lang="en-CA" altLang="en-US" sz="1200" smtClean="0"/>
              <a:pPr/>
              <a:t>10</a:t>
            </a:fld>
            <a:endParaRPr lang="en-CA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904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2348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19AC8-7EAC-4A8C-8348-064D37CECDDB}" type="slidenum">
              <a:rPr lang="en-CA" smtClean="0"/>
              <a:t>28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588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736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456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2165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8476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1030770" y="2083218"/>
            <a:ext cx="4173455" cy="68012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 b="1" i="0" baseline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 smtClean="0"/>
              <a:t>SUBTITLE HERE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1024479" y="1338841"/>
            <a:ext cx="6821325" cy="744378"/>
          </a:xfrm>
          <a:prstGeom prst="rect">
            <a:avLst/>
          </a:prstGeom>
        </p:spPr>
        <p:txBody>
          <a:bodyPr vert="horz"/>
          <a:lstStyle>
            <a:lvl1pPr marL="0" indent="0" algn="l">
              <a:lnSpc>
                <a:spcPct val="70000"/>
              </a:lnSpc>
              <a:buNone/>
              <a:defRPr sz="4050" b="1" i="0" baseline="0">
                <a:solidFill>
                  <a:srgbClr val="F9D53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 smtClean="0"/>
              <a:t>DIVIDER SLIDE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099" y="6131930"/>
            <a:ext cx="1449772" cy="50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58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63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1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43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03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51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1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42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88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711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42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222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311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745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322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122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742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320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881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924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6DF8-8D30-4ECD-A909-C127FDE805F9}" type="datetimeFigureOut">
              <a:rPr lang="en-CA" smtClean="0"/>
              <a:t>2020-12-01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1299-4A67-4C23-BCA8-286A1B950C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71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1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6DF8-8D30-4ECD-A909-C127FDE805F9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2020-12-01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01299-4A67-4C23-BCA8-286A1B950CED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tiff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924944"/>
            <a:ext cx="1780200" cy="1215900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31840" y="2656594"/>
            <a:ext cx="8352928" cy="17526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Mobility </a:t>
            </a:r>
          </a:p>
          <a:p>
            <a:pPr algn="l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Assessment</a:t>
            </a:r>
            <a:endPara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"/>
            <a:ext cx="91344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381328"/>
            <a:ext cx="1903116" cy="2089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81020" y="493359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SASWH acknowledges the Saskatchewan Health </a:t>
            </a:r>
            <a:r>
              <a:rPr lang="en-CA" dirty="0" smtClean="0"/>
              <a:t>Authority-Saskatoon</a:t>
            </a:r>
          </a:p>
          <a:p>
            <a:pPr algn="ctr"/>
            <a:r>
              <a:rPr lang="en-CA" dirty="0" smtClean="0"/>
              <a:t>for the concept to develop </a:t>
            </a:r>
            <a:r>
              <a:rPr lang="en-CA" dirty="0"/>
              <a:t>this PowerPoint </a:t>
            </a:r>
            <a:r>
              <a:rPr lang="en-CA" dirty="0" smtClean="0"/>
              <a:t>to further</a:t>
            </a:r>
          </a:p>
          <a:p>
            <a:pPr algn="ctr"/>
            <a:r>
              <a:rPr lang="en-CA" dirty="0" smtClean="0"/>
              <a:t>support </a:t>
            </a:r>
            <a:r>
              <a:rPr lang="en-CA" dirty="0"/>
              <a:t>TLR Client Mobility Risk Assessment </a:t>
            </a:r>
            <a:endParaRPr lang="en-CA" dirty="0" smtClean="0"/>
          </a:p>
          <a:p>
            <a:pPr algn="ctr"/>
            <a:r>
              <a:rPr lang="en-CA" dirty="0" smtClean="0"/>
              <a:t>(</a:t>
            </a:r>
            <a:r>
              <a:rPr lang="en-CA" dirty="0"/>
              <a:t>Oct/20)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32" y="199533"/>
            <a:ext cx="7344816" cy="1143000"/>
          </a:xfrm>
        </p:spPr>
        <p:txBody>
          <a:bodyPr>
            <a:normAutofit/>
          </a:bodyPr>
          <a:lstStyle/>
          <a:p>
            <a:r>
              <a:rPr lang="en-CA" sz="4000" b="1" dirty="0" smtClean="0">
                <a:cs typeface="Arial" panose="020B0604020202020204" pitchFamily="34" charset="0"/>
              </a:rPr>
              <a:t>Areas </a:t>
            </a:r>
            <a:r>
              <a:rPr lang="en-CA" sz="4000" b="1" dirty="0">
                <a:cs typeface="Arial" panose="020B0604020202020204" pitchFamily="34" charset="0"/>
              </a:rPr>
              <a:t>of risk: Cognitive </a:t>
            </a:r>
            <a:r>
              <a:rPr lang="en-CA" sz="4000" b="1" dirty="0" smtClean="0">
                <a:cs typeface="Arial" panose="020B0604020202020204" pitchFamily="34" charset="0"/>
              </a:rPr>
              <a:t>Status</a:t>
            </a:r>
            <a:endParaRPr lang="en-US" altLang="en-US" sz="4000" b="1" dirty="0" smtClean="0">
              <a:cs typeface="Arial" panose="020B0604020202020204" pitchFamily="34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971599" y="1916832"/>
            <a:ext cx="7485881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Is </a:t>
            </a:r>
            <a:r>
              <a:rPr lang="en-CA" sz="2400" b="1" dirty="0" smtClean="0">
                <a:cs typeface="Arial" panose="020B0604020202020204" pitchFamily="34" charset="0"/>
              </a:rPr>
              <a:t>short-term </a:t>
            </a:r>
            <a:r>
              <a:rPr lang="en-CA" sz="2400" b="1" dirty="0">
                <a:cs typeface="Arial" panose="020B0604020202020204" pitchFamily="34" charset="0"/>
              </a:rPr>
              <a:t>memory part of the diagnosis?</a:t>
            </a:r>
          </a:p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Does client exhibit appropriate judgement?</a:t>
            </a:r>
          </a:p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Is client’s ability to make decisions compromised?</a:t>
            </a:r>
          </a:p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Alertness?  </a:t>
            </a:r>
            <a:r>
              <a:rPr lang="en-CA" sz="2400" dirty="0">
                <a:cs typeface="Arial" panose="020B0604020202020204" pitchFamily="34" charset="0"/>
              </a:rPr>
              <a:t>(May depend on many factors)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4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Managing Risks </a:t>
            </a:r>
            <a:r>
              <a:rPr lang="en-CA" b="1" dirty="0" smtClean="0"/>
              <a:t>of </a:t>
            </a:r>
            <a:r>
              <a:rPr lang="en-CA" b="1" dirty="0"/>
              <a:t>Cognitive </a:t>
            </a:r>
            <a:r>
              <a:rPr lang="en-CA" b="1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CA" sz="3400" b="1" dirty="0" smtClean="0"/>
              <a:t>Is </a:t>
            </a:r>
            <a:r>
              <a:rPr lang="en-CA" sz="3400" b="1" dirty="0"/>
              <a:t>short-term memory part of the diagnosis? Do they exhibit appropriate judgement? Is their ability to make decisions compromised?</a:t>
            </a:r>
          </a:p>
          <a:p>
            <a:endParaRPr lang="en-CA" sz="3400" dirty="0"/>
          </a:p>
          <a:p>
            <a:pPr marL="457200" indent="-457200"/>
            <a:r>
              <a:rPr lang="en-CA" sz="3400" dirty="0"/>
              <a:t>Give short, clear, step by step instructions to decrease frustration or confusion</a:t>
            </a:r>
          </a:p>
          <a:p>
            <a:pPr marL="457200" indent="-457200"/>
            <a:r>
              <a:rPr lang="en-CA" sz="3400" dirty="0"/>
              <a:t>Allow client time to process the instructions, before moving to next task</a:t>
            </a:r>
          </a:p>
          <a:p>
            <a:pPr marL="457200" indent="-457200"/>
            <a:r>
              <a:rPr lang="en-CA" sz="3400" dirty="0"/>
              <a:t>Gauge clients response to ensure the appropriate decision is being made </a:t>
            </a:r>
          </a:p>
          <a:p>
            <a:endParaRPr lang="en-CA" sz="3400" dirty="0"/>
          </a:p>
          <a:p>
            <a:pPr marL="0" indent="0">
              <a:buNone/>
            </a:pPr>
            <a:r>
              <a:rPr lang="en-CA" sz="3400" dirty="0" smtClean="0"/>
              <a:t>Move </a:t>
            </a:r>
            <a:r>
              <a:rPr lang="en-CA" sz="3400" dirty="0"/>
              <a:t>may need to be delayed if client exhibits poor judgement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0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Managing </a:t>
            </a:r>
            <a:r>
              <a:rPr lang="en-CA" sz="4000" b="1" dirty="0" smtClean="0"/>
              <a:t>Risks </a:t>
            </a:r>
            <a:r>
              <a:rPr lang="en-CA" sz="4000" b="1" dirty="0"/>
              <a:t>of Cognitive </a:t>
            </a:r>
            <a:r>
              <a:rPr lang="en-CA" sz="4000" b="1" dirty="0" smtClean="0"/>
              <a:t>Status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endParaRPr lang="en-CA" dirty="0"/>
          </a:p>
          <a:p>
            <a:pPr marL="0" indent="0">
              <a:buNone/>
            </a:pPr>
            <a:r>
              <a:rPr lang="en-CA" sz="2400" b="1" dirty="0"/>
              <a:t>Alertness?  </a:t>
            </a:r>
            <a:r>
              <a:rPr lang="en-CA" sz="2400" dirty="0"/>
              <a:t>(May depend on many factors)</a:t>
            </a:r>
          </a:p>
          <a:p>
            <a:pPr marL="457200" indent="-457200">
              <a:lnSpc>
                <a:spcPct val="150000"/>
              </a:lnSpc>
            </a:pPr>
            <a:r>
              <a:rPr lang="en-CA" sz="2400" dirty="0"/>
              <a:t>Diagnosis</a:t>
            </a:r>
          </a:p>
          <a:p>
            <a:pPr marL="457200" indent="-457200">
              <a:lnSpc>
                <a:spcPct val="150000"/>
              </a:lnSpc>
            </a:pPr>
            <a:r>
              <a:rPr lang="en-CA" sz="2400" dirty="0"/>
              <a:t>Time of day (e.g. </a:t>
            </a:r>
            <a:r>
              <a:rPr lang="en-CA" sz="2400" dirty="0" err="1"/>
              <a:t>sundowning</a:t>
            </a:r>
            <a:r>
              <a:rPr lang="en-CA" sz="2400" dirty="0"/>
              <a:t>)</a:t>
            </a:r>
          </a:p>
          <a:p>
            <a:pPr marL="457200" indent="-457200">
              <a:lnSpc>
                <a:spcPct val="150000"/>
              </a:lnSpc>
            </a:pPr>
            <a:r>
              <a:rPr lang="en-CA" sz="2400" dirty="0"/>
              <a:t>Side effects from medications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CA" sz="2400" dirty="0"/>
              <a:t>Move may need to be delayed if there is a decreased level of consciousness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4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b="1" dirty="0">
                <a:cs typeface="Arial" panose="020B0604020202020204" pitchFamily="34" charset="0"/>
              </a:rPr>
              <a:t>Areas of risk: Emotional &amp; Behavioural </a:t>
            </a:r>
            <a:r>
              <a:rPr lang="en-CA" sz="4000" b="1" dirty="0" smtClean="0">
                <a:cs typeface="Arial" panose="020B0604020202020204" pitchFamily="34" charset="0"/>
              </a:rPr>
              <a:t>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268960"/>
          </a:xfrm>
        </p:spPr>
        <p:txBody>
          <a:bodyPr/>
          <a:lstStyle/>
          <a:p>
            <a:endParaRPr lang="en-CA" sz="2400" b="1" dirty="0" smtClean="0">
              <a:cs typeface="Arial" panose="020B0604020202020204" pitchFamily="34" charset="0"/>
            </a:endParaRPr>
          </a:p>
          <a:p>
            <a:r>
              <a:rPr lang="en-CA" sz="2400" b="1" dirty="0" smtClean="0">
                <a:cs typeface="Arial" panose="020B0604020202020204" pitchFamily="34" charset="0"/>
              </a:rPr>
              <a:t>Will their mood affect a safe move?</a:t>
            </a:r>
          </a:p>
          <a:p>
            <a:r>
              <a:rPr lang="en-CA" sz="2400" b="1" dirty="0" smtClean="0">
                <a:cs typeface="Arial" panose="020B0604020202020204" pitchFamily="34" charset="0"/>
              </a:rPr>
              <a:t>Does the client display stable moods?</a:t>
            </a:r>
          </a:p>
          <a:p>
            <a:r>
              <a:rPr lang="en-CA" sz="2400" b="1" dirty="0" smtClean="0">
                <a:cs typeface="Arial" panose="020B0604020202020204" pitchFamily="34" charset="0"/>
              </a:rPr>
              <a:t>Does the client display predictable/cooperative behaviours?</a:t>
            </a:r>
          </a:p>
          <a:p>
            <a:r>
              <a:rPr lang="en-CA" sz="2400" b="1" dirty="0" smtClean="0">
                <a:cs typeface="Arial" panose="020B0604020202020204" pitchFamily="34" charset="0"/>
              </a:rPr>
              <a:t>Is there history of mood variances, aggressive, or abusive behaviour?</a:t>
            </a:r>
            <a:endParaRPr lang="en-CA" sz="2400" b="1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1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8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Managing Risks of Emotional &amp; Behavioural Status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2800" b="1" dirty="0" smtClean="0"/>
          </a:p>
          <a:p>
            <a:pPr marL="0" indent="0">
              <a:buNone/>
            </a:pPr>
            <a:r>
              <a:rPr lang="en-CA" sz="2400" b="1" dirty="0" smtClean="0"/>
              <a:t>Will </a:t>
            </a:r>
            <a:r>
              <a:rPr lang="en-CA" sz="2400" b="1" dirty="0"/>
              <a:t>their mood affect a safe move</a:t>
            </a:r>
            <a:r>
              <a:rPr lang="en-CA" sz="2400" b="1" dirty="0" smtClean="0"/>
              <a:t>?</a:t>
            </a:r>
          </a:p>
          <a:p>
            <a:pPr marL="0" indent="0">
              <a:buNone/>
            </a:pPr>
            <a:endParaRPr lang="en-CA" sz="2400" b="1" dirty="0"/>
          </a:p>
          <a:p>
            <a:r>
              <a:rPr lang="en-CA" sz="2400" dirty="0"/>
              <a:t>Check for any client history of mood variances as certain diagnosis can alter a clients mood </a:t>
            </a:r>
          </a:p>
          <a:p>
            <a:r>
              <a:rPr lang="en-US" sz="2400" dirty="0"/>
              <a:t>Mood can vary throughout the day </a:t>
            </a:r>
            <a:r>
              <a:rPr lang="en-US" sz="2400" dirty="0" smtClean="0"/>
              <a:t>(e.g. </a:t>
            </a:r>
            <a:r>
              <a:rPr lang="en-US" sz="2400" dirty="0" err="1" smtClean="0"/>
              <a:t>sundowning</a:t>
            </a:r>
            <a:r>
              <a:rPr lang="en-US" sz="2400" dirty="0"/>
              <a:t>)</a:t>
            </a:r>
          </a:p>
          <a:p>
            <a:r>
              <a:rPr lang="en-CA" sz="2400" dirty="0"/>
              <a:t>Delay move if client is uncooperative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012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4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Managing Risks of Emotional &amp; Behavioural Status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CA" sz="4000" dirty="0"/>
          </a:p>
          <a:p>
            <a:pPr marL="0" indent="0">
              <a:buNone/>
            </a:pPr>
            <a:r>
              <a:rPr lang="en-CA" sz="3400" b="1" dirty="0" smtClean="0"/>
              <a:t>Does the client display stable moods?</a:t>
            </a:r>
            <a:r>
              <a:rPr lang="en-CA" sz="3400" b="1" dirty="0">
                <a:cs typeface="Arial" panose="020B0604020202020204" pitchFamily="34" charset="0"/>
              </a:rPr>
              <a:t> Does the client display predictable/cooperative behaviours</a:t>
            </a:r>
            <a:r>
              <a:rPr lang="en-CA" sz="3400" b="1" dirty="0" smtClean="0">
                <a:cs typeface="Arial" panose="020B0604020202020204" pitchFamily="34" charset="0"/>
              </a:rPr>
              <a:t>?</a:t>
            </a:r>
            <a:r>
              <a:rPr lang="en-CA" sz="3400" b="1" dirty="0">
                <a:cs typeface="Arial" panose="020B0604020202020204" pitchFamily="34" charset="0"/>
              </a:rPr>
              <a:t> Is there history of mood variances, aggressive, or abusive behaviour?</a:t>
            </a:r>
          </a:p>
          <a:p>
            <a:pPr marL="0" indent="0">
              <a:buNone/>
            </a:pPr>
            <a:endParaRPr lang="en-CA" sz="3400" b="1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CA" sz="3400" dirty="0" smtClean="0"/>
              <a:t>Delay </a:t>
            </a:r>
            <a:r>
              <a:rPr lang="en-CA" sz="3400" dirty="0"/>
              <a:t>move in order to allow a cooling down period</a:t>
            </a:r>
          </a:p>
          <a:p>
            <a:pPr>
              <a:lnSpc>
                <a:spcPct val="150000"/>
              </a:lnSpc>
            </a:pPr>
            <a:r>
              <a:rPr lang="en-CA" sz="3400" dirty="0"/>
              <a:t>Involve a worker or family member who has an approach that the client may respond favorably to</a:t>
            </a:r>
          </a:p>
          <a:p>
            <a:pPr>
              <a:lnSpc>
                <a:spcPct val="150000"/>
              </a:lnSpc>
            </a:pPr>
            <a:r>
              <a:rPr lang="en-CA" sz="3400" dirty="0"/>
              <a:t>Assess the reason for the behavior e.g. pain, fatigue, depression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60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>
                <a:cs typeface="Arial" panose="020B0604020202020204" pitchFamily="34" charset="0"/>
              </a:rPr>
              <a:t>Areas of risk: Medical </a:t>
            </a:r>
            <a:r>
              <a:rPr lang="en-CA" sz="4000" b="1" dirty="0" smtClean="0">
                <a:cs typeface="Arial" panose="020B0604020202020204" pitchFamily="34" charset="0"/>
              </a:rPr>
              <a:t>Status</a:t>
            </a:r>
            <a:endParaRPr lang="en-US" sz="40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>
                <a:cs typeface="Arial" panose="020B0604020202020204" pitchFamily="34" charset="0"/>
              </a:rPr>
              <a:t>Are there medical conditions, diagnosis or skin integrity concerns?</a:t>
            </a:r>
            <a:endParaRPr lang="en-CA" sz="2400" b="1" dirty="0">
              <a:cs typeface="Arial" panose="020B0604020202020204" pitchFamily="34" charset="0"/>
            </a:endParaRPr>
          </a:p>
          <a:p>
            <a:r>
              <a:rPr lang="en-CA" sz="2400" b="1" dirty="0" smtClean="0">
                <a:cs typeface="Arial" panose="020B0604020202020204" pitchFamily="34" charset="0"/>
              </a:rPr>
              <a:t>Is body </a:t>
            </a:r>
            <a:r>
              <a:rPr lang="en-CA" sz="2400" b="1" dirty="0">
                <a:cs typeface="Arial" panose="020B0604020202020204" pitchFamily="34" charset="0"/>
              </a:rPr>
              <a:t>awareness/weight </a:t>
            </a:r>
            <a:r>
              <a:rPr lang="en-CA" sz="2400" b="1" dirty="0" smtClean="0">
                <a:cs typeface="Arial" panose="020B0604020202020204" pitchFamily="34" charset="0"/>
              </a:rPr>
              <a:t>distribution an area of concern?</a:t>
            </a:r>
            <a:endParaRPr lang="en-CA" sz="2400" b="1" dirty="0">
              <a:cs typeface="Arial" panose="020B0604020202020204" pitchFamily="34" charset="0"/>
            </a:endParaRPr>
          </a:p>
          <a:p>
            <a:r>
              <a:rPr lang="en-CA" sz="2400" b="1" dirty="0">
                <a:cs typeface="Arial" panose="020B0604020202020204" pitchFamily="34" charset="0"/>
              </a:rPr>
              <a:t>Will an attachment/appliance affect a safe move?</a:t>
            </a:r>
          </a:p>
          <a:p>
            <a:r>
              <a:rPr lang="en-CA" sz="2400" b="1" dirty="0">
                <a:cs typeface="Arial" panose="020B0604020202020204" pitchFamily="34" charset="0"/>
              </a:rPr>
              <a:t>Will pain/fatigue affect a safe move?</a:t>
            </a:r>
          </a:p>
          <a:p>
            <a:r>
              <a:rPr lang="en-CA" sz="2400" b="1" dirty="0">
                <a:cs typeface="Arial" panose="020B0604020202020204" pitchFamily="34" charset="0"/>
              </a:rPr>
              <a:t>What medications are being </a:t>
            </a:r>
            <a:r>
              <a:rPr lang="en-CA" sz="2400" b="1" dirty="0" smtClean="0">
                <a:cs typeface="Arial" panose="020B0604020202020204" pitchFamily="34" charset="0"/>
              </a:rPr>
              <a:t>taken that may interfere with a safe move?</a:t>
            </a:r>
            <a:endParaRPr lang="en-CA" sz="2400" b="1" dirty="0">
              <a:cs typeface="Arial" panose="020B0604020202020204" pitchFamily="34" charset="0"/>
            </a:endParaRPr>
          </a:p>
          <a:p>
            <a:r>
              <a:rPr lang="en-CA" sz="2400" b="1" dirty="0">
                <a:cs typeface="Arial" panose="020B0604020202020204" pitchFamily="34" charset="0"/>
              </a:rPr>
              <a:t>Are any mobility assistive devices used by the client?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96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Managing Risks of Medical </a:t>
            </a:r>
            <a:r>
              <a:rPr lang="en-CA" sz="4000" b="1" dirty="0" smtClean="0"/>
              <a:t>Status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CA" sz="2800" dirty="0"/>
          </a:p>
          <a:p>
            <a:pPr marL="0" indent="0">
              <a:lnSpc>
                <a:spcPct val="100000"/>
              </a:lnSpc>
              <a:buNone/>
            </a:pPr>
            <a:r>
              <a:rPr lang="en-CA" sz="2800" b="1" dirty="0"/>
              <a:t>Are there medical conditions, diagnosis or skin integrity issues? Are there body awareness or weight distribution issues</a:t>
            </a:r>
            <a:r>
              <a:rPr lang="en-CA" sz="2800" b="1" dirty="0" smtClean="0"/>
              <a:t>?</a:t>
            </a:r>
          </a:p>
          <a:p>
            <a:pPr marL="0" indent="0">
              <a:lnSpc>
                <a:spcPct val="100000"/>
              </a:lnSpc>
              <a:buNone/>
            </a:pPr>
            <a:endParaRPr lang="en-CA" sz="2800" b="1" dirty="0"/>
          </a:p>
          <a:p>
            <a:pPr marL="457200" indent="-457200"/>
            <a:r>
              <a:rPr lang="en-CA" sz="2400" dirty="0"/>
              <a:t>The level of assistance may need to be increased</a:t>
            </a:r>
          </a:p>
          <a:p>
            <a:pPr marL="457200" indent="-457200"/>
            <a:r>
              <a:rPr lang="en-CA" sz="2400" dirty="0"/>
              <a:t>Consider a </a:t>
            </a:r>
            <a:r>
              <a:rPr lang="en-CA" sz="2400" dirty="0" smtClean="0"/>
              <a:t>specialized </a:t>
            </a:r>
            <a:r>
              <a:rPr lang="en-CA" sz="2400" dirty="0"/>
              <a:t>c</a:t>
            </a:r>
            <a:r>
              <a:rPr lang="en-CA" sz="2400" dirty="0" smtClean="0"/>
              <a:t>lient </a:t>
            </a:r>
            <a:r>
              <a:rPr lang="en-CA" sz="2400" dirty="0"/>
              <a:t>m</a:t>
            </a:r>
            <a:r>
              <a:rPr lang="en-CA" sz="2400" dirty="0" smtClean="0"/>
              <a:t>obility </a:t>
            </a:r>
            <a:r>
              <a:rPr lang="en-CA" sz="2400" dirty="0"/>
              <a:t>r</a:t>
            </a:r>
            <a:r>
              <a:rPr lang="en-CA" sz="2400" dirty="0" smtClean="0"/>
              <a:t>isk </a:t>
            </a:r>
            <a:r>
              <a:rPr lang="en-CA" sz="2400" dirty="0"/>
              <a:t>a</a:t>
            </a:r>
            <a:r>
              <a:rPr lang="en-CA" sz="2400" dirty="0" smtClean="0"/>
              <a:t>ssessment</a:t>
            </a:r>
            <a:endParaRPr lang="en-CA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1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Managing Risks of Medical </a:t>
            </a:r>
            <a:r>
              <a:rPr lang="en-CA" sz="4000" b="1" dirty="0" smtClean="0"/>
              <a:t>Status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963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 smtClean="0"/>
              <a:t>Will </a:t>
            </a:r>
            <a:r>
              <a:rPr lang="en-CA" sz="2400" b="1" dirty="0"/>
              <a:t>an attachment/appliance affect a safe move?</a:t>
            </a:r>
          </a:p>
          <a:p>
            <a:pPr marL="457200" indent="-457200"/>
            <a:r>
              <a:rPr lang="en-CA" sz="2400" dirty="0"/>
              <a:t>Ensure training needed for proper application of devices is provided</a:t>
            </a:r>
          </a:p>
          <a:p>
            <a:pPr marL="457200" indent="-457200"/>
            <a:r>
              <a:rPr lang="en-CA" sz="2400" dirty="0"/>
              <a:t>Consider a s</a:t>
            </a:r>
            <a:r>
              <a:rPr lang="en-CA" sz="2400" dirty="0" smtClean="0"/>
              <a:t>pecialized </a:t>
            </a:r>
            <a:r>
              <a:rPr lang="en-CA" sz="2400" dirty="0"/>
              <a:t>c</a:t>
            </a:r>
            <a:r>
              <a:rPr lang="en-CA" sz="2400" dirty="0" smtClean="0"/>
              <a:t>lient mobility risk assessment</a:t>
            </a:r>
            <a:endParaRPr lang="en-CA" sz="2400" dirty="0"/>
          </a:p>
          <a:p>
            <a:pPr marL="457200" indent="-457200"/>
            <a:endParaRPr lang="en-CA" sz="2400" dirty="0"/>
          </a:p>
          <a:p>
            <a:pPr marL="0" indent="0">
              <a:buNone/>
            </a:pPr>
            <a:r>
              <a:rPr lang="en-CA" sz="2400" b="1" dirty="0"/>
              <a:t>Will pain/fatigue affect a safe move?</a:t>
            </a:r>
          </a:p>
          <a:p>
            <a:pPr marL="457200" indent="-457200"/>
            <a:r>
              <a:rPr lang="en-CA" sz="2400" dirty="0"/>
              <a:t>Clients with stiffness from arthritis may need a slower pace</a:t>
            </a:r>
          </a:p>
          <a:p>
            <a:pPr marL="457200" indent="-457200"/>
            <a:r>
              <a:rPr lang="en-CA" sz="2400" dirty="0"/>
              <a:t>Daily activities that tire clients may require additional workers to </a:t>
            </a:r>
            <a:r>
              <a:rPr lang="en-CA" sz="2400" dirty="0" smtClean="0"/>
              <a:t>assist with the moving task after activities</a:t>
            </a:r>
            <a:endParaRPr lang="en-CA" sz="2400" dirty="0"/>
          </a:p>
          <a:p>
            <a:pPr marL="457200" indent="-457200"/>
            <a:r>
              <a:rPr lang="en-CA" sz="2400" dirty="0"/>
              <a:t>Timing of specific medications may need to be considered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73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/>
              <a:t>Managing Risks of Medical Status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 smtClean="0"/>
              <a:t> </a:t>
            </a:r>
            <a:r>
              <a:rPr lang="en-CA" sz="2400" b="1" dirty="0" smtClean="0"/>
              <a:t>What </a:t>
            </a:r>
            <a:r>
              <a:rPr lang="en-CA" sz="2400" b="1" dirty="0"/>
              <a:t>medications are being taken?</a:t>
            </a:r>
          </a:p>
          <a:p>
            <a:pPr marL="457200" indent="-457200"/>
            <a:r>
              <a:rPr lang="en-CA" sz="2400" dirty="0"/>
              <a:t>Understanding potential side affects </a:t>
            </a:r>
          </a:p>
          <a:p>
            <a:pPr marL="457200" indent="-457200"/>
            <a:r>
              <a:rPr lang="en-CA" sz="2400" dirty="0"/>
              <a:t>Additional workers may be required for assistance</a:t>
            </a:r>
          </a:p>
          <a:p>
            <a:endParaRPr lang="en-CA" sz="2400" dirty="0"/>
          </a:p>
          <a:p>
            <a:pPr marL="0" indent="0">
              <a:buNone/>
            </a:pPr>
            <a:r>
              <a:rPr lang="en-CA" sz="2400" dirty="0"/>
              <a:t>Move may need to be delayed </a:t>
            </a:r>
          </a:p>
          <a:p>
            <a:pPr marL="457200" indent="-457200"/>
            <a:endParaRPr lang="en-CA" sz="2400" dirty="0"/>
          </a:p>
          <a:p>
            <a:pPr marL="0" indent="0">
              <a:buNone/>
            </a:pPr>
            <a:r>
              <a:rPr lang="en-CA" sz="2400" b="1" dirty="0"/>
              <a:t>Are mobility assistive devices used by client?</a:t>
            </a:r>
          </a:p>
          <a:p>
            <a:pPr marL="457200" indent="-457200"/>
            <a:r>
              <a:rPr lang="en-CA" sz="2400" dirty="0"/>
              <a:t>Ensure device is used during Part B testing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0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>
                <a:cs typeface="Arial" panose="020B0604020202020204" pitchFamily="34" charset="0"/>
              </a:rPr>
              <a:t>Material </a:t>
            </a:r>
            <a:r>
              <a:rPr lang="en-CA" sz="4000" b="1" dirty="0" smtClean="0">
                <a:cs typeface="Arial" panose="020B0604020202020204" pitchFamily="34" charset="0"/>
              </a:rPr>
              <a:t>Required</a:t>
            </a:r>
            <a:endParaRPr lang="en-US" sz="4000" dirty="0"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Participant</a:t>
            </a:r>
            <a:r>
              <a:rPr lang="en-CA" sz="2400" dirty="0" smtClean="0">
                <a:cs typeface="Arial" panose="020B0604020202020204" pitchFamily="34" charset="0"/>
              </a:rPr>
              <a:t> </a:t>
            </a: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Handbook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Mobility Record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Quick Reference Card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Bed or Chair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Transfer Belt</a:t>
            </a:r>
          </a:p>
          <a:p>
            <a:endParaRPr lang="en-CA" dirty="0" smtClean="0">
              <a:solidFill>
                <a:schemeClr val="tx1"/>
              </a:solidFill>
            </a:endParaRP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84" y="634180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72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 B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Testing and Observation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653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b="1" dirty="0">
                <a:cs typeface="Arial" panose="020B0604020202020204" pitchFamily="34" charset="0"/>
              </a:rPr>
              <a:t>Physical and Functional </a:t>
            </a:r>
            <a:r>
              <a:rPr lang="en-CA" sz="4000" b="1" dirty="0" smtClean="0">
                <a:cs typeface="Arial" panose="020B0604020202020204" pitchFamily="34" charset="0"/>
              </a:rPr>
              <a:t>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endParaRPr lang="en-CA" sz="40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b="1" dirty="0">
                <a:cs typeface="Arial" panose="020B0604020202020204" pitchFamily="34" charset="0"/>
              </a:rPr>
              <a:t>Pre-mobilization testing </a:t>
            </a:r>
          </a:p>
          <a:p>
            <a:pPr lvl="0"/>
            <a:r>
              <a:rPr lang="en-CA" sz="2600" b="1" dirty="0">
                <a:cs typeface="Arial" panose="020B0604020202020204" pitchFamily="34" charset="0"/>
              </a:rPr>
              <a:t>Upper limb tests</a:t>
            </a:r>
          </a:p>
          <a:p>
            <a:pPr lvl="0"/>
            <a:r>
              <a:rPr lang="en-CA" sz="2600" b="1" dirty="0">
                <a:cs typeface="Arial" panose="020B0604020202020204" pitchFamily="34" charset="0"/>
              </a:rPr>
              <a:t>Lower limb tests</a:t>
            </a:r>
          </a:p>
          <a:p>
            <a:pPr lvl="0"/>
            <a:r>
              <a:rPr lang="en-CA" sz="2600" b="1" dirty="0">
                <a:cs typeface="Arial" panose="020B0604020202020204" pitchFamily="34" charset="0"/>
              </a:rPr>
              <a:t>Core tests</a:t>
            </a:r>
          </a:p>
          <a:p>
            <a:pPr lvl="0"/>
            <a:endParaRPr lang="en-CA" sz="26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b="1" dirty="0">
                <a:cs typeface="Arial" panose="020B0604020202020204" pitchFamily="34" charset="0"/>
              </a:rPr>
              <a:t>Mobilization testing </a:t>
            </a:r>
          </a:p>
          <a:p>
            <a:pPr marL="457200" lvl="0" indent="-457200"/>
            <a:r>
              <a:rPr lang="en-CA" sz="2600" b="1" dirty="0">
                <a:cs typeface="Arial" panose="020B0604020202020204" pitchFamily="34" charset="0"/>
              </a:rPr>
              <a:t>Sitting tests</a:t>
            </a:r>
          </a:p>
          <a:p>
            <a:pPr marL="457200" lvl="0" indent="-457200"/>
            <a:r>
              <a:rPr lang="en-CA" sz="2600" b="1" dirty="0">
                <a:cs typeface="Arial" panose="020B0604020202020204" pitchFamily="34" charset="0"/>
              </a:rPr>
              <a:t>Standing tests (transfer belt required)</a:t>
            </a:r>
          </a:p>
          <a:p>
            <a:pPr marL="457200" lvl="0" indent="-457200"/>
            <a:r>
              <a:rPr lang="en-CA" sz="2600" b="1" dirty="0">
                <a:cs typeface="Arial" panose="020B0604020202020204" pitchFamily="34" charset="0"/>
              </a:rPr>
              <a:t>Walking tests (transfer belt required)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2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>
                <a:cs typeface="Arial" panose="020B0604020202020204" pitchFamily="34" charset="0"/>
              </a:rPr>
              <a:t>Physical and functional status</a:t>
            </a:r>
            <a:r>
              <a:rPr lang="en-CA" sz="4000" b="1" dirty="0" smtClean="0">
                <a:cs typeface="Arial" panose="020B0604020202020204" pitchFamily="34" charset="0"/>
              </a:rPr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en-CA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3100" b="1" dirty="0">
                <a:cs typeface="Arial" panose="020B0604020202020204" pitchFamily="34" charset="0"/>
              </a:rPr>
              <a:t>Pre-mobilization testing </a:t>
            </a:r>
          </a:p>
          <a:p>
            <a:r>
              <a:rPr lang="en-CA" sz="3100" b="1" dirty="0" smtClean="0">
                <a:cs typeface="Arial" panose="020B0604020202020204" pitchFamily="34" charset="0"/>
              </a:rPr>
              <a:t>Requires</a:t>
            </a:r>
            <a:r>
              <a:rPr lang="en-CA" sz="3100" dirty="0" smtClean="0">
                <a:cs typeface="Arial" panose="020B0604020202020204" pitchFamily="34" charset="0"/>
              </a:rPr>
              <a:t> </a:t>
            </a:r>
            <a:r>
              <a:rPr lang="en-CA" sz="3100" dirty="0">
                <a:cs typeface="Arial" panose="020B0604020202020204" pitchFamily="34" charset="0"/>
              </a:rPr>
              <a:t>hands on approach by the worker completing the risk assessment</a:t>
            </a:r>
          </a:p>
          <a:p>
            <a:r>
              <a:rPr lang="en-CA" sz="3100" dirty="0">
                <a:cs typeface="Arial" panose="020B0604020202020204" pitchFamily="34" charset="0"/>
              </a:rPr>
              <a:t>The client can be assessed either in a seated or supine position</a:t>
            </a:r>
          </a:p>
          <a:p>
            <a:endParaRPr lang="en-CA" sz="31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3100" b="1" dirty="0" smtClean="0">
                <a:cs typeface="Arial" panose="020B0604020202020204" pitchFamily="34" charset="0"/>
              </a:rPr>
              <a:t>Mobilization </a:t>
            </a:r>
            <a:r>
              <a:rPr lang="en-CA" sz="3100" b="1" dirty="0">
                <a:cs typeface="Arial" panose="020B0604020202020204" pitchFamily="34" charset="0"/>
              </a:rPr>
              <a:t>testing </a:t>
            </a:r>
          </a:p>
          <a:p>
            <a:r>
              <a:rPr lang="en-CA" sz="3100" b="1" dirty="0" smtClean="0">
                <a:cs typeface="Arial" panose="020B0604020202020204" pitchFamily="34" charset="0"/>
              </a:rPr>
              <a:t>Requires</a:t>
            </a:r>
            <a:r>
              <a:rPr lang="en-CA" sz="3100" dirty="0" smtClean="0">
                <a:cs typeface="Arial" panose="020B0604020202020204" pitchFamily="34" charset="0"/>
              </a:rPr>
              <a:t> </a:t>
            </a:r>
            <a:r>
              <a:rPr lang="en-CA" sz="3100" dirty="0">
                <a:cs typeface="Arial" panose="020B0604020202020204" pitchFamily="34" charset="0"/>
              </a:rPr>
              <a:t>hands on approach by the worker completing the risk </a:t>
            </a:r>
            <a:r>
              <a:rPr lang="en-CA" sz="3100" dirty="0" smtClean="0">
                <a:cs typeface="Arial" panose="020B0604020202020204" pitchFamily="34" charset="0"/>
              </a:rPr>
              <a:t>assessment and use of a transfer belt</a:t>
            </a:r>
            <a:endParaRPr lang="en-CA" sz="3100" dirty="0">
              <a:cs typeface="Arial" panose="020B0604020202020204" pitchFamily="34" charset="0"/>
            </a:endParaRPr>
          </a:p>
          <a:p>
            <a:r>
              <a:rPr lang="en-CA" sz="3100" dirty="0">
                <a:cs typeface="Arial" panose="020B0604020202020204" pitchFamily="34" charset="0"/>
              </a:rPr>
              <a:t>The client requires a degree of mobility</a:t>
            </a:r>
          </a:p>
          <a:p>
            <a:r>
              <a:rPr lang="en-CA" sz="3100" dirty="0">
                <a:cs typeface="Arial" panose="020B0604020202020204" pitchFamily="34" charset="0"/>
              </a:rPr>
              <a:t>A second worker </a:t>
            </a:r>
            <a:r>
              <a:rPr lang="en-CA" sz="3100" b="1" dirty="0">
                <a:cs typeface="Arial" panose="020B0604020202020204" pitchFamily="34" charset="0"/>
              </a:rPr>
              <a:t>must</a:t>
            </a:r>
            <a:r>
              <a:rPr lang="en-CA" sz="3100" dirty="0">
                <a:cs typeface="Arial" panose="020B0604020202020204" pitchFamily="34" charset="0"/>
              </a:rPr>
              <a:t> be immediately available</a:t>
            </a:r>
            <a:endParaRPr lang="en-US" sz="3100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CA" b="1" dirty="0" smtClean="0">
                <a:cs typeface="Arial" panose="020B0604020202020204" pitchFamily="34" charset="0"/>
              </a:rPr>
              <a:t>Pre-mobilization testing</a:t>
            </a:r>
            <a:endParaRPr lang="en-CA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400" b="1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Upper </a:t>
            </a:r>
            <a:r>
              <a:rPr lang="en-CA" sz="2400" b="1" dirty="0">
                <a:cs typeface="Arial" panose="020B0604020202020204" pitchFamily="34" charset="0"/>
              </a:rPr>
              <a:t>limb </a:t>
            </a:r>
            <a:r>
              <a:rPr lang="en-CA" sz="2400" b="1" dirty="0" smtClean="0">
                <a:cs typeface="Arial" panose="020B0604020202020204" pitchFamily="34" charset="0"/>
              </a:rPr>
              <a:t>tests:</a:t>
            </a:r>
          </a:p>
          <a:p>
            <a:pPr marL="0" lvl="0" indent="0">
              <a:buNone/>
            </a:pPr>
            <a:endParaRPr lang="en-CA" sz="2400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dirty="0">
                <a:cs typeface="Arial" panose="020B0604020202020204" pitchFamily="34" charset="0"/>
              </a:rPr>
              <a:t>Does the client have the ability to grip, push and pull your hand </a:t>
            </a:r>
            <a:r>
              <a:rPr lang="en-CA" sz="2400" dirty="0" smtClean="0">
                <a:cs typeface="Arial" panose="020B0604020202020204" pitchFamily="34" charset="0"/>
              </a:rPr>
              <a:t>in a handshake approach?</a:t>
            </a:r>
          </a:p>
          <a:p>
            <a:r>
              <a:rPr lang="en-CA" sz="2400" dirty="0" smtClean="0">
                <a:cs typeface="Arial" panose="020B0604020202020204" pitchFamily="34" charset="0"/>
              </a:rPr>
              <a:t>On their right?</a:t>
            </a:r>
          </a:p>
          <a:p>
            <a:r>
              <a:rPr lang="en-CA" sz="2400" dirty="0" smtClean="0">
                <a:cs typeface="Arial" panose="020B0604020202020204" pitchFamily="34" charset="0"/>
              </a:rPr>
              <a:t>On their left?</a:t>
            </a:r>
            <a:endParaRPr lang="en-CA" sz="2400" dirty="0">
              <a:cs typeface="Arial" panose="020B0604020202020204" pitchFamily="34" charset="0"/>
            </a:endParaRPr>
          </a:p>
          <a:p>
            <a:pPr lvl="0"/>
            <a:endParaRPr lang="en-CA" sz="2400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4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What </a:t>
            </a:r>
            <a:r>
              <a:rPr lang="en-CA" sz="2400" b="1" dirty="0">
                <a:cs typeface="Arial" panose="020B0604020202020204" pitchFamily="34" charset="0"/>
              </a:rPr>
              <a:t>information will you gather from this test?</a:t>
            </a:r>
          </a:p>
          <a:p>
            <a:pPr lvl="0"/>
            <a:endParaRPr lang="en-CA" dirty="0" smtClean="0">
              <a:cs typeface="Arial" panose="020B0604020202020204" pitchFamily="34" charset="0"/>
            </a:endParaRPr>
          </a:p>
          <a:p>
            <a:pPr lvl="0"/>
            <a:endParaRPr lang="en-CA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77913"/>
              </p:ext>
            </p:extLst>
          </p:nvPr>
        </p:nvGraphicFramePr>
        <p:xfrm>
          <a:off x="270070" y="4846320"/>
          <a:ext cx="8229600" cy="1737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14800"/>
                <a:gridCol w="4114800"/>
              </a:tblGrid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Range of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motion in each shoulder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 to grip with each hand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Weight bearing 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through each shoulder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 and control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of each upper limb</a:t>
                      </a:r>
                      <a:endParaRPr lang="en-US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5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CA" sz="2600" b="1" dirty="0" smtClean="0">
                <a:cs typeface="Arial" panose="020B0604020202020204" pitchFamily="34" charset="0"/>
              </a:rPr>
              <a:t>Lower </a:t>
            </a:r>
            <a:r>
              <a:rPr lang="en-CA" sz="2600" b="1" dirty="0">
                <a:cs typeface="Arial" panose="020B0604020202020204" pitchFamily="34" charset="0"/>
              </a:rPr>
              <a:t>limb </a:t>
            </a:r>
            <a:r>
              <a:rPr lang="en-CA" sz="2600" b="1" dirty="0" smtClean="0">
                <a:cs typeface="Arial" panose="020B0604020202020204" pitchFamily="34" charset="0"/>
              </a:rPr>
              <a:t>tests:</a:t>
            </a:r>
          </a:p>
          <a:p>
            <a:pPr marL="0" lvl="0" indent="0">
              <a:buNone/>
            </a:pPr>
            <a:endParaRPr lang="en-CA" sz="2600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dirty="0">
                <a:cs typeface="Arial" panose="020B0604020202020204" pitchFamily="34" charset="0"/>
              </a:rPr>
              <a:t>Does the client have the ability to </a:t>
            </a:r>
            <a:r>
              <a:rPr lang="en-CA" sz="2600" dirty="0" smtClean="0">
                <a:cs typeface="Arial" panose="020B0604020202020204" pitchFamily="34" charset="0"/>
              </a:rPr>
              <a:t>lift one leg at a time off the bed or seated surface, and bend and straighten the knee? </a:t>
            </a:r>
          </a:p>
          <a:p>
            <a:pPr marL="0" lvl="0" indent="0">
              <a:buNone/>
            </a:pPr>
            <a:r>
              <a:rPr lang="en-CA" sz="2600" dirty="0">
                <a:cs typeface="Arial" panose="020B0604020202020204" pitchFamily="34" charset="0"/>
              </a:rPr>
              <a:t>Does the client have the ability </a:t>
            </a:r>
            <a:r>
              <a:rPr lang="en-CA" sz="2600" dirty="0" smtClean="0">
                <a:cs typeface="Arial" panose="020B0604020202020204" pitchFamily="34" charset="0"/>
              </a:rPr>
              <a:t>to move their foot up and down at the ankle?</a:t>
            </a:r>
          </a:p>
          <a:p>
            <a:pPr marL="0" lv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Tests </a:t>
            </a:r>
            <a:r>
              <a:rPr lang="en-CA" sz="2600" dirty="0">
                <a:cs typeface="Arial" panose="020B0604020202020204" pitchFamily="34" charset="0"/>
              </a:rPr>
              <a:t>needs to be conducted on both </a:t>
            </a:r>
            <a:r>
              <a:rPr lang="en-CA" sz="2600" dirty="0" smtClean="0">
                <a:cs typeface="Arial" panose="020B0604020202020204" pitchFamily="34" charset="0"/>
              </a:rPr>
              <a:t>legs</a:t>
            </a:r>
          </a:p>
          <a:p>
            <a:pPr lvl="0"/>
            <a:endParaRPr lang="en-CA" sz="2600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6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6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b="1" dirty="0" smtClean="0">
                <a:cs typeface="Arial" panose="020B0604020202020204" pitchFamily="34" charset="0"/>
              </a:rPr>
              <a:t>What information </a:t>
            </a:r>
            <a:r>
              <a:rPr lang="en-CA" sz="2600" b="1" dirty="0">
                <a:cs typeface="Arial" panose="020B0604020202020204" pitchFamily="34" charset="0"/>
              </a:rPr>
              <a:t>will you gather from this test?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71605"/>
              </p:ext>
            </p:extLst>
          </p:nvPr>
        </p:nvGraphicFramePr>
        <p:xfrm>
          <a:off x="323528" y="4650566"/>
          <a:ext cx="8229600" cy="2011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14800"/>
                <a:gridCol w="4114800"/>
              </a:tblGrid>
              <a:tr h="3626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Range of motion for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each hip, knee and ankle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Lower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limb strength and control for each hip, knee and ankle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Core strength for stabilization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Weight bearing ability through each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lower limb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5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59" y="332656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CA" sz="2600" b="1" dirty="0" smtClean="0">
                <a:cs typeface="Arial" panose="020B0604020202020204" pitchFamily="34" charset="0"/>
              </a:rPr>
              <a:t>Core testing:</a:t>
            </a:r>
          </a:p>
          <a:p>
            <a:pPr marL="0" lvl="0" indent="0">
              <a:buNone/>
            </a:pPr>
            <a:endParaRPr lang="en-CA" sz="26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In supine: </a:t>
            </a:r>
          </a:p>
          <a:p>
            <a:pPr marL="0" lv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Can the client bridge?</a:t>
            </a:r>
          </a:p>
          <a:p>
            <a:pPr marL="0" lv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Can the client roll from side to side?</a:t>
            </a:r>
          </a:p>
          <a:p>
            <a:pPr marL="0" lvl="0" indent="0">
              <a:buNone/>
            </a:pPr>
            <a:r>
              <a:rPr lang="en-CA" sz="2600" b="1" dirty="0" smtClean="0">
                <a:cs typeface="Arial" panose="020B0604020202020204" pitchFamily="34" charset="0"/>
              </a:rPr>
              <a:t>OR</a:t>
            </a:r>
          </a:p>
          <a:p>
            <a:pPr marL="0" lv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In sitting:</a:t>
            </a:r>
          </a:p>
          <a:p>
            <a:pPr mar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Raise their buttocks off a seated surface?</a:t>
            </a:r>
          </a:p>
          <a:p>
            <a:pPr marL="0" indent="0">
              <a:buNone/>
            </a:pPr>
            <a:r>
              <a:rPr lang="en-CA" sz="2600" dirty="0" smtClean="0">
                <a:cs typeface="Arial" panose="020B0604020202020204" pitchFamily="34" charset="0"/>
              </a:rPr>
              <a:t>Can they hip walk forward?</a:t>
            </a:r>
          </a:p>
          <a:p>
            <a:pPr lvl="0"/>
            <a:endParaRPr lang="en-CA" sz="26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600" b="1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600" b="1" dirty="0" smtClean="0">
                <a:cs typeface="Arial" panose="020B0604020202020204" pitchFamily="34" charset="0"/>
              </a:rPr>
              <a:t>What information will you gather from this test?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98503"/>
              </p:ext>
            </p:extLst>
          </p:nvPr>
        </p:nvGraphicFramePr>
        <p:xfrm>
          <a:off x="327359" y="4797152"/>
          <a:ext cx="8229600" cy="1463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00625"/>
                <a:gridCol w="4128975"/>
              </a:tblGrid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Balance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Possible hypotension (dizziness)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Endurance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Trunk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control and strength </a:t>
                      </a:r>
                      <a:endParaRPr lang="en-US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7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6" y="32997"/>
            <a:ext cx="8229600" cy="5196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 smtClean="0">
                <a:cs typeface="Arial" panose="020B0604020202020204" pitchFamily="34" charset="0"/>
              </a:rPr>
              <a:t>Mobilization testing</a:t>
            </a:r>
          </a:p>
          <a:p>
            <a:pPr marL="0" indent="0">
              <a:buNone/>
            </a:pPr>
            <a:endParaRPr lang="en-CA" sz="24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Sitting Tests:</a:t>
            </a:r>
          </a:p>
          <a:p>
            <a:pPr marL="0" lvl="0" indent="0">
              <a:buNone/>
            </a:pPr>
            <a:endParaRPr lang="en-CA" sz="24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Does </a:t>
            </a:r>
            <a:r>
              <a:rPr lang="en-CA" sz="2400" dirty="0">
                <a:cs typeface="Arial" panose="020B0604020202020204" pitchFamily="34" charset="0"/>
              </a:rPr>
              <a:t>the client have the ability to get themselves into a seated position?</a:t>
            </a:r>
          </a:p>
          <a:p>
            <a:pPr marL="0" lvl="0" indent="0">
              <a:buNone/>
            </a:pPr>
            <a:r>
              <a:rPr lang="en-CA" sz="2400" dirty="0">
                <a:cs typeface="Arial" panose="020B0604020202020204" pitchFamily="34" charset="0"/>
              </a:rPr>
              <a:t>Does the client have the ability to remain seated, with feet on floor, for 20 seconds?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Can the client </a:t>
            </a:r>
            <a:r>
              <a:rPr lang="en-CA" sz="2400" dirty="0">
                <a:cs typeface="Arial" panose="020B0604020202020204" pitchFamily="34" charset="0"/>
              </a:rPr>
              <a:t>right themselves if gently </a:t>
            </a:r>
            <a:r>
              <a:rPr lang="en-CA" sz="2400" dirty="0" smtClean="0">
                <a:cs typeface="Arial" panose="020B0604020202020204" pitchFamily="34" charset="0"/>
              </a:rPr>
              <a:t>“tipped” in all four directions?</a:t>
            </a:r>
            <a:endParaRPr lang="en-CA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If </a:t>
            </a:r>
            <a:r>
              <a:rPr lang="en-CA" sz="2400" b="1" dirty="0">
                <a:cs typeface="Arial" panose="020B0604020202020204" pitchFamily="34" charset="0"/>
              </a:rPr>
              <a:t>client </a:t>
            </a:r>
            <a:r>
              <a:rPr lang="en-CA" sz="2400" b="1" dirty="0" smtClean="0">
                <a:cs typeface="Arial" panose="020B0604020202020204" pitchFamily="34" charset="0"/>
              </a:rPr>
              <a:t>has a </a:t>
            </a:r>
            <a:r>
              <a:rPr lang="en-CA" sz="2400" b="1" dirty="0">
                <a:cs typeface="Arial" panose="020B0604020202020204" pitchFamily="34" charset="0"/>
              </a:rPr>
              <a:t>weaker side do not </a:t>
            </a:r>
            <a:r>
              <a:rPr lang="en-CA" sz="2400" b="1" dirty="0" smtClean="0">
                <a:cs typeface="Arial" panose="020B0604020202020204" pitchFamily="34" charset="0"/>
              </a:rPr>
              <a:t>tip in </a:t>
            </a:r>
            <a:r>
              <a:rPr lang="en-CA" sz="2400" b="1" dirty="0">
                <a:cs typeface="Arial" panose="020B0604020202020204" pitchFamily="34" charset="0"/>
              </a:rPr>
              <a:t>that direction</a:t>
            </a:r>
            <a:r>
              <a:rPr lang="en-CA" sz="2400" b="1" dirty="0" smtClean="0">
                <a:cs typeface="Arial" panose="020B0604020202020204" pitchFamily="34" charset="0"/>
              </a:rPr>
              <a:t>!</a:t>
            </a:r>
          </a:p>
          <a:p>
            <a:pPr marL="0" lvl="0" indent="0">
              <a:buNone/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What </a:t>
            </a:r>
            <a:r>
              <a:rPr lang="en-CA" sz="2400" b="1" dirty="0">
                <a:cs typeface="Arial" panose="020B0604020202020204" pitchFamily="34" charset="0"/>
              </a:rPr>
              <a:t>information will you gather from this </a:t>
            </a:r>
            <a:r>
              <a:rPr lang="en-CA" sz="2400" b="1" dirty="0" smtClean="0">
                <a:cs typeface="Arial" panose="020B0604020202020204" pitchFamily="34" charset="0"/>
              </a:rPr>
              <a:t>test</a:t>
            </a:r>
            <a:r>
              <a:rPr lang="en-CA" sz="2400" b="1" dirty="0">
                <a:cs typeface="Arial" panose="020B0604020202020204" pitchFamily="34" charset="0"/>
              </a:rPr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54991"/>
              </p:ext>
            </p:extLst>
          </p:nvPr>
        </p:nvGraphicFramePr>
        <p:xfrm>
          <a:off x="249889" y="5229200"/>
          <a:ext cx="8229600" cy="1463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14800"/>
                <a:gridCol w="4114800"/>
              </a:tblGrid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Balance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Possible hypotension (dizziness)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Endurance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Trunk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control and strength </a:t>
                      </a:r>
                      <a:endParaRPr lang="en-US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9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301608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sz="2400" b="1" dirty="0">
                <a:cs typeface="Arial" panose="020B0604020202020204" pitchFamily="34" charset="0"/>
              </a:rPr>
              <a:t>Standing Tests with Transfer </a:t>
            </a:r>
            <a:r>
              <a:rPr lang="en-CA" sz="2400" b="1" dirty="0" smtClean="0">
                <a:cs typeface="Arial" panose="020B0604020202020204" pitchFamily="34" charset="0"/>
              </a:rPr>
              <a:t>Belt:</a:t>
            </a:r>
            <a:endParaRPr lang="en-CA" sz="2400" b="1" dirty="0">
              <a:cs typeface="Arial" panose="020B0604020202020204" pitchFamily="34" charset="0"/>
            </a:endParaRPr>
          </a:p>
          <a:p>
            <a:pPr lvl="0"/>
            <a:endParaRPr lang="en-CA" sz="24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dirty="0">
                <a:cs typeface="Arial" panose="020B0604020202020204" pitchFamily="34" charset="0"/>
              </a:rPr>
              <a:t>Does the client have the ability </a:t>
            </a:r>
            <a:r>
              <a:rPr lang="en-CA" sz="2400" dirty="0" smtClean="0">
                <a:cs typeface="Arial" panose="020B0604020202020204" pitchFamily="34" charset="0"/>
              </a:rPr>
              <a:t>to: 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</a:t>
            </a:r>
            <a:r>
              <a:rPr lang="en-CA" sz="2400" dirty="0">
                <a:cs typeface="Arial" panose="020B0604020202020204" pitchFamily="34" charset="0"/>
              </a:rPr>
              <a:t>position themselves in preparation for standing ?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remain </a:t>
            </a:r>
            <a:r>
              <a:rPr lang="en-CA" sz="2400" dirty="0">
                <a:cs typeface="Arial" panose="020B0604020202020204" pitchFamily="34" charset="0"/>
              </a:rPr>
              <a:t>standing for 20 </a:t>
            </a:r>
            <a:r>
              <a:rPr lang="en-CA" sz="2400" dirty="0" smtClean="0">
                <a:cs typeface="Arial" panose="020B0604020202020204" pitchFamily="34" charset="0"/>
              </a:rPr>
              <a:t>seconds?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raise </a:t>
            </a:r>
            <a:r>
              <a:rPr lang="en-CA" sz="2400" dirty="0">
                <a:cs typeface="Arial" panose="020B0604020202020204" pitchFamily="34" charset="0"/>
              </a:rPr>
              <a:t>one arm at a </a:t>
            </a:r>
            <a:r>
              <a:rPr lang="en-CA" sz="2400" dirty="0" smtClean="0">
                <a:cs typeface="Arial" panose="020B0604020202020204" pitchFamily="34" charset="0"/>
              </a:rPr>
              <a:t>time to front and side and remain steady? </a:t>
            </a:r>
          </a:p>
          <a:p>
            <a:pPr marL="0" lvl="0" indent="0">
              <a:buNone/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What </a:t>
            </a:r>
            <a:r>
              <a:rPr lang="en-CA" sz="2400" b="1" dirty="0">
                <a:cs typeface="Arial" panose="020B0604020202020204" pitchFamily="34" charset="0"/>
              </a:rPr>
              <a:t>information will you gather from this test?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50017"/>
              </p:ext>
            </p:extLst>
          </p:nvPr>
        </p:nvGraphicFramePr>
        <p:xfrm>
          <a:off x="321279" y="4215369"/>
          <a:ext cx="8229600" cy="223796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14800"/>
                <a:gridCol w="4114800"/>
              </a:tblGrid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Balance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Possible hypotension (dizziness)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Endurance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Use their arms functionally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Leg strength and control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91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Trunk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pelvic strength and control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Capacity to bear weight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73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58935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Walking tests:</a:t>
            </a:r>
          </a:p>
          <a:p>
            <a:pPr marL="0" lvl="0" indent="0">
              <a:buNone/>
            </a:pPr>
            <a:endParaRPr lang="en-CA" sz="2400" b="1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dirty="0">
                <a:cs typeface="Arial" panose="020B0604020202020204" pitchFamily="34" charset="0"/>
              </a:rPr>
              <a:t>Does the client have the ability </a:t>
            </a:r>
            <a:r>
              <a:rPr lang="en-CA" sz="2400" dirty="0" smtClean="0">
                <a:cs typeface="Arial" panose="020B0604020202020204" pitchFamily="34" charset="0"/>
              </a:rPr>
              <a:t>to: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</a:t>
            </a:r>
            <a:r>
              <a:rPr lang="en-CA" sz="2400" dirty="0">
                <a:cs typeface="Arial" panose="020B0604020202020204" pitchFamily="34" charset="0"/>
              </a:rPr>
              <a:t>shift weight from one foot to the other?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</a:t>
            </a:r>
            <a:r>
              <a:rPr lang="en-CA" sz="2400" dirty="0">
                <a:cs typeface="Arial" panose="020B0604020202020204" pitchFamily="34" charset="0"/>
              </a:rPr>
              <a:t>walk </a:t>
            </a:r>
            <a:r>
              <a:rPr lang="en-CA" sz="2400" dirty="0" smtClean="0">
                <a:cs typeface="Arial" panose="020B0604020202020204" pitchFamily="34" charset="0"/>
              </a:rPr>
              <a:t>(or shuffle) on </a:t>
            </a:r>
            <a:r>
              <a:rPr lang="en-CA" sz="2400" dirty="0">
                <a:cs typeface="Arial" panose="020B0604020202020204" pitchFamily="34" charset="0"/>
              </a:rPr>
              <a:t>the spot?         </a:t>
            </a:r>
          </a:p>
          <a:p>
            <a:pPr marL="0" lvl="0" indent="0">
              <a:buNone/>
            </a:pPr>
            <a:r>
              <a:rPr lang="en-CA" sz="2400" dirty="0" smtClean="0">
                <a:cs typeface="Arial" panose="020B0604020202020204" pitchFamily="34" charset="0"/>
              </a:rPr>
              <a:t>- </a:t>
            </a:r>
            <a:r>
              <a:rPr lang="en-CA" sz="2400" dirty="0">
                <a:cs typeface="Arial" panose="020B0604020202020204" pitchFamily="34" charset="0"/>
              </a:rPr>
              <a:t>take 3 steps </a:t>
            </a:r>
            <a:r>
              <a:rPr lang="en-CA" sz="2400" dirty="0" smtClean="0">
                <a:cs typeface="Arial" panose="020B0604020202020204" pitchFamily="34" charset="0"/>
              </a:rPr>
              <a:t>forward and 3 steps back?</a:t>
            </a:r>
            <a:endParaRPr lang="en-CA" sz="2400" dirty="0"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400" dirty="0" smtClean="0"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CA" sz="2400" b="1" dirty="0" smtClean="0">
                <a:cs typeface="Arial" panose="020B0604020202020204" pitchFamily="34" charset="0"/>
              </a:rPr>
              <a:t>What information will you gather from this test?</a:t>
            </a:r>
          </a:p>
          <a:p>
            <a:pPr marL="0" lvl="0" indent="0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497690"/>
              </p:ext>
            </p:extLst>
          </p:nvPr>
        </p:nvGraphicFramePr>
        <p:xfrm>
          <a:off x="251520" y="3755476"/>
          <a:ext cx="8229600" cy="251228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14800"/>
                <a:gridCol w="4114800"/>
              </a:tblGrid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to c</a:t>
                      </a:r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omprehend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and cooperate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Pain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4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Trunk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control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Possible hypotension (dizziness)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Endurance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07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Dynamic balance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Ability to weight transfer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91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Strength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Safely walk on the spot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05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Weight bear while walking</a:t>
                      </a:r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latin typeface="+mn-lt"/>
                          <a:cs typeface="Arial" panose="020B0604020202020204" pitchFamily="34" charset="0"/>
                        </a:rPr>
                        <a:t>(or shuffling)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Arial" panose="020B0604020202020204" pitchFamily="34" charset="0"/>
                        </a:rPr>
                        <a:t>Coordinate functional movement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4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>
                <a:latin typeface="+mn-lt"/>
                <a:cs typeface="Arial" panose="020B0604020202020204" pitchFamily="34" charset="0"/>
              </a:rPr>
              <a:t>In the Moment </a:t>
            </a:r>
            <a:r>
              <a:rPr lang="en-US" sz="4000" b="1" dirty="0" smtClean="0">
                <a:latin typeface="+mn-lt"/>
                <a:cs typeface="Arial" panose="020B0604020202020204" pitchFamily="34" charset="0"/>
              </a:rPr>
              <a:t>Risk Assessment</a:t>
            </a:r>
            <a:endParaRPr lang="en-US" sz="4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466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Arial" panose="020B0604020202020204" pitchFamily="34" charset="0"/>
              </a:rPr>
              <a:t>This is a mental checklist to aide in identifying risks on a regular basis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cs typeface="Arial" panose="020B0604020202020204" pitchFamily="34" charset="0"/>
              </a:rPr>
              <a:t>Changes that alert the worker could include: </a:t>
            </a:r>
          </a:p>
          <a:p>
            <a:r>
              <a:rPr lang="en-US" sz="2400" dirty="0">
                <a:cs typeface="Arial" panose="020B0604020202020204" pitchFamily="34" charset="0"/>
              </a:rPr>
              <a:t>facial asymmetry		</a:t>
            </a:r>
            <a:endParaRPr lang="en-US" sz="2400" dirty="0" smtClean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paleness </a:t>
            </a:r>
            <a:r>
              <a:rPr lang="en-US" sz="2400" dirty="0">
                <a:cs typeface="Arial" panose="020B0604020202020204" pitchFamily="34" charset="0"/>
              </a:rPr>
              <a:t>and </a:t>
            </a:r>
            <a:r>
              <a:rPr lang="en-US" sz="2400" dirty="0" smtClean="0">
                <a:cs typeface="Arial" panose="020B0604020202020204" pitchFamily="34" charset="0"/>
              </a:rPr>
              <a:t>cyanosis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shortness </a:t>
            </a:r>
            <a:r>
              <a:rPr lang="en-US" sz="2400" dirty="0">
                <a:cs typeface="Arial" panose="020B0604020202020204" pitchFamily="34" charset="0"/>
              </a:rPr>
              <a:t>of breath	</a:t>
            </a:r>
            <a:endParaRPr lang="en-US" sz="2400" dirty="0" smtClean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slurring </a:t>
            </a:r>
            <a:r>
              <a:rPr lang="en-US" sz="2400" dirty="0">
                <a:cs typeface="Arial" panose="020B0604020202020204" pitchFamily="34" charset="0"/>
              </a:rPr>
              <a:t>or incoherent speech </a:t>
            </a:r>
            <a:endParaRPr lang="en-US" sz="2400" dirty="0" smtClean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not </a:t>
            </a:r>
            <a:r>
              <a:rPr lang="en-US" sz="2400" dirty="0">
                <a:cs typeface="Arial" panose="020B0604020202020204" pitchFamily="34" charset="0"/>
              </a:rPr>
              <a:t>sitting well in a chair (slumping or sliding out)</a:t>
            </a:r>
          </a:p>
          <a:p>
            <a:pPr marL="0" indent="0">
              <a:buNone/>
            </a:pPr>
            <a:endParaRPr lang="en-US" sz="2400" b="1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cs typeface="Arial" panose="020B0604020202020204" pitchFamily="34" charset="0"/>
              </a:rPr>
              <a:t>Remember </a:t>
            </a:r>
            <a:r>
              <a:rPr lang="en-US" sz="2400" b="1" dirty="0">
                <a:cs typeface="Arial" panose="020B0604020202020204" pitchFamily="34" charset="0"/>
              </a:rPr>
              <a:t>to incorporate self, environment and equipment assessments at the time of the move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6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>
                <a:cs typeface="Arial" panose="020B0604020202020204" pitchFamily="34" charset="0"/>
              </a:rPr>
              <a:t>Learning outcomes:</a:t>
            </a:r>
          </a:p>
          <a:p>
            <a:endParaRPr lang="en-CA" sz="2400" b="1" dirty="0" smtClean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CA" sz="2400" dirty="0" smtClean="0">
                <a:cs typeface="Arial" panose="020B0604020202020204" pitchFamily="34" charset="0"/>
              </a:rPr>
              <a:t>identify </a:t>
            </a:r>
            <a:r>
              <a:rPr lang="en-CA" sz="2400" dirty="0">
                <a:cs typeface="Arial" panose="020B0604020202020204" pitchFamily="34" charset="0"/>
              </a:rPr>
              <a:t>risks in the client’s ability to </a:t>
            </a:r>
            <a:r>
              <a:rPr lang="en-CA" sz="2400" dirty="0" smtClean="0">
                <a:cs typeface="Arial" panose="020B0604020202020204" pitchFamily="34" charset="0"/>
              </a:rPr>
              <a:t>mobilize</a:t>
            </a:r>
            <a:endParaRPr lang="en-CA" sz="24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CA" sz="2400" i="1" dirty="0">
                <a:cs typeface="Arial" panose="020B0604020202020204" pitchFamily="34" charset="0"/>
              </a:rPr>
              <a:t>Initial</a:t>
            </a:r>
            <a:r>
              <a:rPr lang="en-CA" sz="2400" dirty="0">
                <a:cs typeface="Arial" panose="020B0604020202020204" pitchFamily="34" charset="0"/>
              </a:rPr>
              <a:t> client mobility risk </a:t>
            </a:r>
            <a:r>
              <a:rPr lang="en-CA" sz="2400" dirty="0" smtClean="0">
                <a:cs typeface="Arial" panose="020B0604020202020204" pitchFamily="34" charset="0"/>
              </a:rPr>
              <a:t>assessment (provides </a:t>
            </a:r>
            <a:r>
              <a:rPr lang="en-CA" sz="2400" dirty="0">
                <a:cs typeface="Arial" panose="020B0604020202020204" pitchFamily="34" charset="0"/>
              </a:rPr>
              <a:t>baseline)</a:t>
            </a:r>
          </a:p>
          <a:p>
            <a:pPr>
              <a:spcBef>
                <a:spcPts val="0"/>
              </a:spcBef>
            </a:pPr>
            <a:r>
              <a:rPr lang="en-CA" sz="2400" dirty="0" smtClean="0">
                <a:cs typeface="Arial" panose="020B0604020202020204" pitchFamily="34" charset="0"/>
              </a:rPr>
              <a:t>documenting </a:t>
            </a:r>
            <a:r>
              <a:rPr lang="en-CA" sz="2400" dirty="0">
                <a:cs typeface="Arial" panose="020B0604020202020204" pitchFamily="34" charset="0"/>
              </a:rPr>
              <a:t>the </a:t>
            </a:r>
            <a:r>
              <a:rPr lang="en-CA" sz="2400" dirty="0" smtClean="0">
                <a:cs typeface="Arial" panose="020B0604020202020204" pitchFamily="34" charset="0"/>
              </a:rPr>
              <a:t>assessment </a:t>
            </a:r>
            <a:endParaRPr lang="en-CA" sz="24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CA" sz="2400" dirty="0" smtClean="0">
                <a:cs typeface="Arial" panose="020B0604020202020204" pitchFamily="34" charset="0"/>
              </a:rPr>
              <a:t>eliminate or </a:t>
            </a:r>
            <a:r>
              <a:rPr lang="en-CA" sz="2400" dirty="0">
                <a:cs typeface="Arial" panose="020B0604020202020204" pitchFamily="34" charset="0"/>
              </a:rPr>
              <a:t>manage </a:t>
            </a:r>
            <a:r>
              <a:rPr lang="en-CA" sz="2400" dirty="0" smtClean="0">
                <a:cs typeface="Arial" panose="020B0604020202020204" pitchFamily="34" charset="0"/>
              </a:rPr>
              <a:t>risks</a:t>
            </a:r>
          </a:p>
          <a:p>
            <a:pPr>
              <a:spcBef>
                <a:spcPts val="0"/>
              </a:spcBef>
            </a:pPr>
            <a:r>
              <a:rPr lang="en-CA" sz="2400" dirty="0" smtClean="0">
                <a:cs typeface="Arial" panose="020B0604020202020204" pitchFamily="34" charset="0"/>
              </a:rPr>
              <a:t>selecting appropriate moving technique</a:t>
            </a:r>
          </a:p>
          <a:p>
            <a:pPr>
              <a:spcBef>
                <a:spcPts val="0"/>
              </a:spcBef>
            </a:pPr>
            <a:r>
              <a:rPr lang="en-CA" sz="2400" dirty="0">
                <a:cs typeface="Arial" panose="020B0604020202020204" pitchFamily="34" charset="0"/>
              </a:rPr>
              <a:t>e</a:t>
            </a:r>
            <a:r>
              <a:rPr lang="en-CA" sz="2400" dirty="0" smtClean="0">
                <a:cs typeface="Arial" panose="020B0604020202020204" pitchFamily="34" charset="0"/>
              </a:rPr>
              <a:t>valuate and communicate</a:t>
            </a:r>
          </a:p>
          <a:p>
            <a:pPr>
              <a:spcBef>
                <a:spcPts val="0"/>
              </a:spcBef>
            </a:pPr>
            <a:r>
              <a:rPr lang="en-CA" sz="2400" i="1" dirty="0">
                <a:cs typeface="Arial" panose="020B0604020202020204" pitchFamily="34" charset="0"/>
              </a:rPr>
              <a:t>In the Moment</a:t>
            </a:r>
            <a:r>
              <a:rPr lang="en-CA" sz="2400" dirty="0">
                <a:cs typeface="Arial" panose="020B0604020202020204" pitchFamily="34" charset="0"/>
              </a:rPr>
              <a:t> risk assessment</a:t>
            </a:r>
          </a:p>
          <a:p>
            <a:pPr marL="0" indent="0">
              <a:spcBef>
                <a:spcPts val="0"/>
              </a:spcBef>
              <a:buNone/>
            </a:pPr>
            <a:endParaRPr lang="en-C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74" y="1672505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cs typeface="Arial" panose="020B0604020202020204" pitchFamily="34" charset="0"/>
              </a:rPr>
              <a:t>Workers may need to increase the level of assistance at the time of the move</a:t>
            </a:r>
            <a:endParaRPr lang="en-US" sz="2400" dirty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Workers </a:t>
            </a:r>
            <a:r>
              <a:rPr lang="en-US" sz="2400" b="1" dirty="0">
                <a:cs typeface="Arial" panose="020B0604020202020204" pitchFamily="34" charset="0"/>
              </a:rPr>
              <a:t>CAN NOT </a:t>
            </a:r>
            <a:r>
              <a:rPr lang="en-US" sz="2400" dirty="0">
                <a:cs typeface="Arial" panose="020B0604020202020204" pitchFamily="34" charset="0"/>
              </a:rPr>
              <a:t>decrease the level of assistance without a documented re-assessment </a:t>
            </a:r>
            <a:r>
              <a:rPr lang="en-US" sz="2400" dirty="0" smtClean="0">
                <a:cs typeface="Arial" panose="020B0604020202020204" pitchFamily="34" charset="0"/>
              </a:rPr>
              <a:t>completed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Any </a:t>
            </a:r>
            <a:r>
              <a:rPr lang="en-US" sz="2400" dirty="0">
                <a:cs typeface="Arial" panose="020B0604020202020204" pitchFamily="34" charset="0"/>
              </a:rPr>
              <a:t>changes to the level of assistance must be communicated and documented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After two </a:t>
            </a:r>
            <a:r>
              <a:rPr lang="en-US" sz="2400" dirty="0">
                <a:cs typeface="Arial" panose="020B0604020202020204" pitchFamily="34" charset="0"/>
              </a:rPr>
              <a:t>separate documented </a:t>
            </a:r>
            <a:r>
              <a:rPr lang="en-US" sz="2400" dirty="0" smtClean="0">
                <a:cs typeface="Arial" panose="020B0604020202020204" pitchFamily="34" charset="0"/>
              </a:rPr>
              <a:t>changes, </a:t>
            </a:r>
            <a:r>
              <a:rPr lang="en-US" sz="2400" dirty="0">
                <a:cs typeface="Arial" panose="020B0604020202020204" pitchFamily="34" charset="0"/>
              </a:rPr>
              <a:t>a </a:t>
            </a:r>
            <a:r>
              <a:rPr lang="en-US" sz="2400" dirty="0" smtClean="0">
                <a:cs typeface="Arial" panose="020B0604020202020204" pitchFamily="34" charset="0"/>
              </a:rPr>
              <a:t>re-assessment is completed</a:t>
            </a:r>
            <a:endParaRPr lang="en-US" sz="2400" dirty="0"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latin typeface="+mn-lt"/>
                <a:cs typeface="Arial" panose="020B0604020202020204" pitchFamily="34" charset="0"/>
              </a:rPr>
              <a:t>In the Moment </a:t>
            </a:r>
            <a:r>
              <a:rPr lang="en-US" sz="4000" b="1" dirty="0" smtClean="0">
                <a:latin typeface="+mn-lt"/>
                <a:cs typeface="Arial" panose="020B0604020202020204" pitchFamily="34" charset="0"/>
              </a:rPr>
              <a:t>Risk Assessment</a:t>
            </a:r>
            <a:endParaRPr lang="en-US" sz="4000" b="1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3870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cs typeface="Arial" panose="020B0604020202020204" pitchFamily="34" charset="0"/>
              </a:rPr>
              <a:t>Problem-Solving Risk Factors:</a:t>
            </a:r>
          </a:p>
          <a:p>
            <a:pPr marL="0" indent="0">
              <a:buNone/>
            </a:pPr>
            <a:endParaRPr lang="en-US" sz="2400" b="1" dirty="0" smtClean="0">
              <a:cs typeface="Arial" panose="020B0604020202020204" pitchFamily="34" charset="0"/>
            </a:endParaRPr>
          </a:p>
          <a:p>
            <a:r>
              <a:rPr lang="en-US" sz="2400" dirty="0" smtClean="0">
                <a:cs typeface="Arial" panose="020B0604020202020204" pitchFamily="34" charset="0"/>
              </a:rPr>
              <a:t>Select another safe approach at the time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Seek assistance to problem solve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Identify and schedule tasks for when working alone and team approach is safest.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Document and forward concerns to supervisor</a:t>
            </a:r>
          </a:p>
          <a:p>
            <a:r>
              <a:rPr lang="en-US" sz="2400" dirty="0" smtClean="0">
                <a:cs typeface="Arial" panose="020B0604020202020204" pitchFamily="34" charset="0"/>
              </a:rPr>
              <a:t>Forward concerns to OH&amp;S if not resolved at supervisor level</a:t>
            </a:r>
            <a:endParaRPr lang="en-US" sz="2400" dirty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453336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52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19570" y="593130"/>
            <a:ext cx="770485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cs typeface="Arial" panose="020B0604020202020204" pitchFamily="34" charset="0"/>
              </a:rPr>
              <a:t>Initial Client Mobility</a:t>
            </a:r>
            <a:br>
              <a:rPr lang="en-US" altLang="en-US" b="1" dirty="0" smtClean="0">
                <a:cs typeface="Arial" panose="020B0604020202020204" pitchFamily="34" charset="0"/>
              </a:rPr>
            </a:br>
            <a:r>
              <a:rPr lang="en-US" altLang="en-US" b="1" dirty="0" smtClean="0">
                <a:cs typeface="Arial" panose="020B0604020202020204" pitchFamily="34" charset="0"/>
              </a:rPr>
              <a:t>Risk Assessment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829058" y="2060848"/>
            <a:ext cx="7485881" cy="3970784"/>
          </a:xfrm>
        </p:spPr>
        <p:txBody>
          <a:bodyPr/>
          <a:lstStyle/>
          <a:p>
            <a:r>
              <a:rPr lang="en-CA" sz="2400" dirty="0">
                <a:cs typeface="Arial" panose="020B0604020202020204" pitchFamily="34" charset="0"/>
              </a:rPr>
              <a:t>conducted when the client </a:t>
            </a:r>
            <a:r>
              <a:rPr lang="en-CA" sz="2400" dirty="0" smtClean="0">
                <a:cs typeface="Arial" panose="020B0604020202020204" pitchFamily="34" charset="0"/>
              </a:rPr>
              <a:t>is assessed for their care plan to determine their baseline mobility</a:t>
            </a:r>
          </a:p>
          <a:p>
            <a:r>
              <a:rPr lang="en-CA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</a:t>
            </a:r>
            <a:r>
              <a:rPr lang="en-CA" sz="2400" dirty="0">
                <a:solidFill>
                  <a:prstClr val="black"/>
                </a:solidFill>
                <a:cs typeface="Arial" panose="020B0604020202020204" pitchFamily="34" charset="0"/>
              </a:rPr>
              <a:t>face to face with the </a:t>
            </a:r>
            <a:r>
              <a:rPr lang="en-CA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client</a:t>
            </a:r>
            <a:endParaRPr lang="en-CA" sz="2400" dirty="0" smtClean="0">
              <a:cs typeface="Arial" panose="020B0604020202020204" pitchFamily="34" charset="0"/>
            </a:endParaRPr>
          </a:p>
          <a:p>
            <a:r>
              <a:rPr lang="en-CA" sz="2400" dirty="0">
                <a:solidFill>
                  <a:prstClr val="black"/>
                </a:solidFill>
                <a:cs typeface="Arial" panose="020B0604020202020204" pitchFamily="34" charset="0"/>
              </a:rPr>
              <a:t>a</a:t>
            </a:r>
            <a:r>
              <a:rPr lang="en-CA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CA" sz="2400" dirty="0">
                <a:solidFill>
                  <a:prstClr val="black"/>
                </a:solidFill>
                <a:cs typeface="Arial" panose="020B0604020202020204" pitchFamily="34" charset="0"/>
              </a:rPr>
              <a:t>focused approach that requires listening, observing and documenting</a:t>
            </a:r>
          </a:p>
          <a:p>
            <a:r>
              <a:rPr lang="en-CA" sz="2400" dirty="0" smtClean="0">
                <a:cs typeface="Arial" panose="020B0604020202020204" pitchFamily="34" charset="0"/>
              </a:rPr>
              <a:t>conducted </a:t>
            </a:r>
            <a:r>
              <a:rPr lang="en-CA" sz="2400" b="1" dirty="0">
                <a:cs typeface="Arial" panose="020B0604020202020204" pitchFamily="34" charset="0"/>
              </a:rPr>
              <a:t>prior to moving</a:t>
            </a:r>
            <a:r>
              <a:rPr lang="en-CA" sz="2400" dirty="0">
                <a:cs typeface="Arial" panose="020B0604020202020204" pitchFamily="34" charset="0"/>
              </a:rPr>
              <a:t> the client </a:t>
            </a:r>
            <a:endParaRPr lang="en-CA" sz="2400" dirty="0" smtClean="0">
              <a:cs typeface="Arial" panose="020B0604020202020204" pitchFamily="34" charset="0"/>
            </a:endParaRPr>
          </a:p>
          <a:p>
            <a:r>
              <a:rPr lang="en-CA" sz="2400" dirty="0" smtClean="0">
                <a:cs typeface="Arial" panose="020B0604020202020204" pitchFamily="34" charset="0"/>
              </a:rPr>
              <a:t>documented </a:t>
            </a:r>
            <a:r>
              <a:rPr lang="en-CA" sz="2400" dirty="0">
                <a:cs typeface="Arial" panose="020B0604020202020204" pitchFamily="34" charset="0"/>
              </a:rPr>
              <a:t>on a TLR Mobility Record (or an employer’s comparable form) and becomes part of the client’s </a:t>
            </a:r>
            <a:r>
              <a:rPr lang="en-CA" sz="2400" dirty="0" smtClean="0">
                <a:cs typeface="Arial" panose="020B0604020202020204" pitchFamily="34" charset="0"/>
              </a:rPr>
              <a:t>chart</a:t>
            </a:r>
          </a:p>
          <a:p>
            <a:pPr marL="0" indent="0" eaLnBrk="1" hangingPunct="1">
              <a:buNone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3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>
                <a:cs typeface="Arial" panose="020B0604020202020204" pitchFamily="34" charset="0"/>
              </a:rPr>
              <a:t>Conducting the Assessment</a:t>
            </a:r>
            <a:endParaRPr lang="en-US" sz="4000" b="1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595538"/>
          </a:xfrm>
        </p:spPr>
        <p:txBody>
          <a:bodyPr>
            <a:normAutofit fontScale="92500"/>
          </a:bodyPr>
          <a:lstStyle/>
          <a:p>
            <a:endParaRPr lang="en-CA" dirty="0"/>
          </a:p>
          <a:p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t</a:t>
            </a:r>
            <a:r>
              <a:rPr lang="en-CA" sz="2600" dirty="0" smtClean="0">
                <a:solidFill>
                  <a:prstClr val="black"/>
                </a:solidFill>
                <a:cs typeface="Arial" panose="020B0604020202020204" pitchFamily="34" charset="0"/>
              </a:rPr>
              <a:t>he worker considers their approach and attitude</a:t>
            </a:r>
          </a:p>
          <a:p>
            <a:r>
              <a:rPr lang="en-CA" sz="2600" dirty="0" smtClean="0">
                <a:solidFill>
                  <a:prstClr val="black"/>
                </a:solidFill>
                <a:cs typeface="Arial" panose="020B0604020202020204" pitchFamily="34" charset="0"/>
              </a:rPr>
              <a:t>introduces </a:t>
            </a:r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themselves by providing name and job title </a:t>
            </a:r>
          </a:p>
          <a:p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CA" sz="2600" dirty="0" smtClean="0">
                <a:solidFill>
                  <a:prstClr val="black"/>
                </a:solidFill>
                <a:cs typeface="Arial" panose="020B0604020202020204" pitchFamily="34" charset="0"/>
              </a:rPr>
              <a:t>orker </a:t>
            </a:r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explains the assessment process and why it is necessary</a:t>
            </a:r>
          </a:p>
          <a:p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w</a:t>
            </a:r>
            <a:r>
              <a:rPr lang="en-CA" sz="2600" dirty="0" smtClean="0">
                <a:solidFill>
                  <a:prstClr val="black"/>
                </a:solidFill>
                <a:cs typeface="Arial" panose="020B0604020202020204" pitchFamily="34" charset="0"/>
              </a:rPr>
              <a:t>orker considers the potential for assaultive, aggressive or violent behaviour</a:t>
            </a:r>
          </a:p>
          <a:p>
            <a:r>
              <a:rPr lang="en-CA" sz="2600" dirty="0">
                <a:solidFill>
                  <a:prstClr val="black"/>
                </a:solidFill>
                <a:cs typeface="Arial" panose="020B0604020202020204" pitchFamily="34" charset="0"/>
              </a:rPr>
              <a:t>c</a:t>
            </a:r>
            <a:r>
              <a:rPr lang="en-CA" sz="2600" dirty="0" smtClean="0">
                <a:solidFill>
                  <a:prstClr val="black"/>
                </a:solidFill>
                <a:cs typeface="Arial" panose="020B0604020202020204" pitchFamily="34" charset="0"/>
              </a:rPr>
              <a:t>onsiders any existing mobility devices the client may have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C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C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8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7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cs typeface="Arial" panose="020B0604020202020204" pitchFamily="34" charset="0"/>
              </a:rPr>
              <a:t>Part A</a:t>
            </a:r>
          </a:p>
          <a:p>
            <a:endParaRPr lang="en-US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cs typeface="Arial" panose="020B0604020202020204" pitchFamily="34" charset="0"/>
              </a:rPr>
              <a:t>Verbal, Written and Observation</a:t>
            </a:r>
            <a:endParaRPr lang="en-US" dirty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653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2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99" y="260648"/>
            <a:ext cx="7920880" cy="1143000"/>
          </a:xfrm>
        </p:spPr>
        <p:txBody>
          <a:bodyPr>
            <a:normAutofit/>
          </a:bodyPr>
          <a:lstStyle/>
          <a:p>
            <a:r>
              <a:rPr lang="en-CA" sz="4000" b="1" dirty="0" smtClean="0">
                <a:cs typeface="Arial" panose="020B0604020202020204" pitchFamily="34" charset="0"/>
              </a:rPr>
              <a:t>Areas </a:t>
            </a:r>
            <a:r>
              <a:rPr lang="en-CA" sz="4000" b="1" dirty="0">
                <a:cs typeface="Arial" panose="020B0604020202020204" pitchFamily="34" charset="0"/>
              </a:rPr>
              <a:t>of risk: Communication </a:t>
            </a:r>
            <a:r>
              <a:rPr lang="en-CA" sz="4000" b="1" dirty="0" smtClean="0">
                <a:cs typeface="Arial" panose="020B0604020202020204" pitchFamily="34" charset="0"/>
              </a:rPr>
              <a:t>Status</a:t>
            </a:r>
            <a:endParaRPr lang="en-US" altLang="en-US" sz="4000" b="1" dirty="0" smtClean="0">
              <a:cs typeface="Arial" panose="020B0604020202020204" pitchFamily="34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971598" y="1844824"/>
            <a:ext cx="7485881" cy="44644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How do we communicate? </a:t>
            </a:r>
          </a:p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Is language a barrier?</a:t>
            </a:r>
          </a:p>
          <a:p>
            <a:pPr>
              <a:lnSpc>
                <a:spcPct val="150000"/>
              </a:lnSpc>
            </a:pPr>
            <a:r>
              <a:rPr lang="en-CA" sz="2400" b="1" dirty="0">
                <a:cs typeface="Arial" panose="020B0604020202020204" pitchFamily="34" charset="0"/>
              </a:rPr>
              <a:t>Will vision and hearing impact the move?</a:t>
            </a:r>
          </a:p>
          <a:p>
            <a:endParaRPr lang="en-CA" sz="2800" dirty="0"/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523579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5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Managing risks of Communication Status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45186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sz="2600" b="1" dirty="0"/>
              <a:t>H</a:t>
            </a:r>
            <a:r>
              <a:rPr lang="en-CA" sz="2600" b="1" dirty="0" smtClean="0"/>
              <a:t>ow </a:t>
            </a:r>
            <a:r>
              <a:rPr lang="en-CA" sz="2600" b="1" dirty="0"/>
              <a:t>do we communicate? </a:t>
            </a:r>
          </a:p>
          <a:p>
            <a:pPr marL="571500" indent="-571500"/>
            <a:r>
              <a:rPr lang="en-CA" sz="2600" dirty="0"/>
              <a:t>Use of sign </a:t>
            </a:r>
            <a:r>
              <a:rPr lang="en-CA" sz="2600" dirty="0" smtClean="0"/>
              <a:t>language, interpreter or devices</a:t>
            </a:r>
            <a:endParaRPr lang="en-CA" sz="2600" dirty="0"/>
          </a:p>
          <a:p>
            <a:pPr marL="571500" indent="-571500"/>
            <a:r>
              <a:rPr lang="en-CA" sz="2600" dirty="0"/>
              <a:t>For non verbal </a:t>
            </a:r>
            <a:r>
              <a:rPr lang="en-CA" sz="2600" dirty="0" smtClean="0"/>
              <a:t>– may </a:t>
            </a:r>
            <a:r>
              <a:rPr lang="en-CA" sz="2600" dirty="0"/>
              <a:t>require other methods of communication e.g. pen and </a:t>
            </a:r>
            <a:r>
              <a:rPr lang="en-CA" sz="2600" dirty="0" smtClean="0"/>
              <a:t>paper, hand gestures, nods</a:t>
            </a:r>
            <a:endParaRPr lang="en-CA" sz="2600" dirty="0"/>
          </a:p>
          <a:p>
            <a:pPr marL="571500" indent="-571500"/>
            <a:r>
              <a:rPr lang="en-CA" sz="2600" dirty="0"/>
              <a:t>If there is a decreased level of consciousness, move may need to be delayed.</a:t>
            </a:r>
          </a:p>
          <a:p>
            <a:endParaRPr lang="en-CA" sz="2600" b="1" dirty="0"/>
          </a:p>
          <a:p>
            <a:pPr marL="0" indent="0">
              <a:buNone/>
            </a:pPr>
            <a:r>
              <a:rPr lang="en-CA" sz="2600" b="1" dirty="0"/>
              <a:t>Is language a barrier?</a:t>
            </a:r>
          </a:p>
          <a:p>
            <a:pPr marL="571500" indent="-571500"/>
            <a:r>
              <a:rPr lang="en-CA" sz="2600" dirty="0"/>
              <a:t>May need interpreter/ family member</a:t>
            </a:r>
          </a:p>
          <a:p>
            <a:pPr marL="571500" indent="-571500"/>
            <a:r>
              <a:rPr lang="en-CA" sz="2600" dirty="0" smtClean="0"/>
              <a:t>Use of </a:t>
            </a:r>
            <a:r>
              <a:rPr lang="en-CA" sz="2600" dirty="0"/>
              <a:t>cue </a:t>
            </a:r>
            <a:r>
              <a:rPr lang="en-CA" sz="2600" dirty="0" smtClean="0"/>
              <a:t>cards</a:t>
            </a:r>
            <a:endParaRPr lang="en-CA" sz="2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71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Managing risks of Communication Status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971" y="1959820"/>
            <a:ext cx="8229600" cy="4525963"/>
          </a:xfrm>
        </p:spPr>
        <p:txBody>
          <a:bodyPr/>
          <a:lstStyle/>
          <a:p>
            <a:endParaRPr lang="en-CA" b="1" dirty="0"/>
          </a:p>
          <a:p>
            <a:pPr marL="0" indent="0">
              <a:buNone/>
            </a:pPr>
            <a:r>
              <a:rPr lang="en-CA" sz="2400" b="1" dirty="0"/>
              <a:t>Will vision and hearing impact the move?</a:t>
            </a:r>
          </a:p>
          <a:p>
            <a:pPr marL="571500" indent="-571500"/>
            <a:endParaRPr lang="en-CA" sz="2400" dirty="0"/>
          </a:p>
          <a:p>
            <a:pPr marL="571500" indent="-571500"/>
            <a:r>
              <a:rPr lang="en-CA" sz="2400" dirty="0" smtClean="0"/>
              <a:t>Ensure </a:t>
            </a:r>
            <a:r>
              <a:rPr lang="en-CA" sz="2400" dirty="0"/>
              <a:t>hearing aides are in the ears and functioning</a:t>
            </a:r>
          </a:p>
          <a:p>
            <a:pPr marL="571500" indent="-571500"/>
            <a:endParaRPr lang="en-CA" sz="2400" dirty="0"/>
          </a:p>
          <a:p>
            <a:pPr marL="571500" indent="-571500"/>
            <a:r>
              <a:rPr lang="en-CA" sz="2400" dirty="0"/>
              <a:t>Glasses are on and clean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381328"/>
            <a:ext cx="1903116" cy="2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9934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SASWH PowerPoint Template - FINAL</Template>
  <TotalTime>7903</TotalTime>
  <Words>1604</Words>
  <Application>Microsoft Office PowerPoint</Application>
  <PresentationFormat>On-screen Show (4:3)</PresentationFormat>
  <Paragraphs>292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</vt:lpstr>
      <vt:lpstr>Wingdings</vt:lpstr>
      <vt:lpstr>Custom Design</vt:lpstr>
      <vt:lpstr>1_Custom Design</vt:lpstr>
      <vt:lpstr>PowerPoint Presentation</vt:lpstr>
      <vt:lpstr>Material Required</vt:lpstr>
      <vt:lpstr>PowerPoint Presentation</vt:lpstr>
      <vt:lpstr>Initial Client Mobility Risk Assessment </vt:lpstr>
      <vt:lpstr>Conducting the Assessment</vt:lpstr>
      <vt:lpstr>PowerPoint Presentation</vt:lpstr>
      <vt:lpstr>Areas of risk: Communication Status</vt:lpstr>
      <vt:lpstr>Managing risks of Communication Status </vt:lpstr>
      <vt:lpstr>Managing risks of Communication Status </vt:lpstr>
      <vt:lpstr>Areas of risk: Cognitive Status</vt:lpstr>
      <vt:lpstr>Managing Risks of Cognitive Status</vt:lpstr>
      <vt:lpstr>Managing Risks of Cognitive Status</vt:lpstr>
      <vt:lpstr>Areas of risk: Emotional &amp; Behavioural Status</vt:lpstr>
      <vt:lpstr>Managing Risks of Emotional &amp; Behavioural Status </vt:lpstr>
      <vt:lpstr>Managing Risks of Emotional &amp; Behavioural Status </vt:lpstr>
      <vt:lpstr>Areas of risk: Medical Status</vt:lpstr>
      <vt:lpstr>Managing Risks of Medical Status</vt:lpstr>
      <vt:lpstr>Managing Risks of Medical Status</vt:lpstr>
      <vt:lpstr>Managing Risks of Medical Status </vt:lpstr>
      <vt:lpstr>PowerPoint Presentation</vt:lpstr>
      <vt:lpstr>Physical and Functional Status</vt:lpstr>
      <vt:lpstr>Physical and functional status: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the Moment Risk Assessment</vt:lpstr>
      <vt:lpstr>In the Moment Risk Assessment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Transferring Lifting Repositioning (TLR)</dc:title>
  <dc:creator>Laura Beach</dc:creator>
  <cp:lastModifiedBy>Duncan, Sindi SASWH</cp:lastModifiedBy>
  <cp:revision>392</cp:revision>
  <cp:lastPrinted>2016-05-12T15:19:14Z</cp:lastPrinted>
  <dcterms:created xsi:type="dcterms:W3CDTF">2014-05-26T14:48:03Z</dcterms:created>
  <dcterms:modified xsi:type="dcterms:W3CDTF">2020-12-01T15:51:22Z</dcterms:modified>
</cp:coreProperties>
</file>