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notesMasterIdLst>
    <p:notesMasterId r:id="rId44"/>
  </p:notesMasterIdLst>
  <p:handoutMasterIdLst>
    <p:handoutMasterId r:id="rId45"/>
  </p:handoutMasterIdLst>
  <p:sldIdLst>
    <p:sldId id="264" r:id="rId4"/>
    <p:sldId id="448" r:id="rId5"/>
    <p:sldId id="451" r:id="rId6"/>
    <p:sldId id="452" r:id="rId7"/>
    <p:sldId id="370" r:id="rId8"/>
    <p:sldId id="433" r:id="rId9"/>
    <p:sldId id="434" r:id="rId10"/>
    <p:sldId id="412" r:id="rId11"/>
    <p:sldId id="372" r:id="rId12"/>
    <p:sldId id="430" r:id="rId13"/>
    <p:sldId id="272" r:id="rId14"/>
    <p:sldId id="338" r:id="rId15"/>
    <p:sldId id="366" r:id="rId16"/>
    <p:sldId id="339" r:id="rId17"/>
    <p:sldId id="314" r:id="rId18"/>
    <p:sldId id="454" r:id="rId19"/>
    <p:sldId id="439" r:id="rId20"/>
    <p:sldId id="440" r:id="rId21"/>
    <p:sldId id="447" r:id="rId22"/>
    <p:sldId id="367" r:id="rId23"/>
    <p:sldId id="449" r:id="rId24"/>
    <p:sldId id="375" r:id="rId25"/>
    <p:sldId id="422" r:id="rId26"/>
    <p:sldId id="386" r:id="rId27"/>
    <p:sldId id="388" r:id="rId28"/>
    <p:sldId id="387" r:id="rId29"/>
    <p:sldId id="450" r:id="rId30"/>
    <p:sldId id="369" r:id="rId31"/>
    <p:sldId id="438" r:id="rId32"/>
    <p:sldId id="435" r:id="rId33"/>
    <p:sldId id="418" r:id="rId34"/>
    <p:sldId id="445" r:id="rId35"/>
    <p:sldId id="419" r:id="rId36"/>
    <p:sldId id="394" r:id="rId37"/>
    <p:sldId id="441" r:id="rId38"/>
    <p:sldId id="442" r:id="rId39"/>
    <p:sldId id="443" r:id="rId40"/>
    <p:sldId id="444" r:id="rId41"/>
    <p:sldId id="392" r:id="rId42"/>
    <p:sldId id="453" r:id="rId4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65" autoAdjust="0"/>
    <p:restoredTop sz="87744" autoAdjust="0"/>
  </p:normalViewPr>
  <p:slideViewPr>
    <p:cSldViewPr showGuides="1">
      <p:cViewPr varScale="1">
        <p:scale>
          <a:sx n="57" d="100"/>
          <a:sy n="57" d="100"/>
        </p:scale>
        <p:origin x="1109" y="62"/>
      </p:cViewPr>
      <p:guideLst>
        <p:guide orient="horz" pos="2160"/>
        <p:guide pos="2880"/>
      </p:guideLst>
    </p:cSldViewPr>
  </p:slideViewPr>
  <p:outlineViewPr>
    <p:cViewPr>
      <p:scale>
        <a:sx n="33" d="100"/>
        <a:sy n="33" d="100"/>
      </p:scale>
      <p:origin x="0" y="41202"/>
    </p:cViewPr>
  </p:outlineViewPr>
  <p:notesTextViewPr>
    <p:cViewPr>
      <p:scale>
        <a:sx n="3" d="2"/>
        <a:sy n="3" d="2"/>
      </p:scale>
      <p:origin x="0" y="0"/>
    </p:cViewPr>
  </p:notesTextViewPr>
  <p:sorterViewPr>
    <p:cViewPr>
      <p:scale>
        <a:sx n="100" d="100"/>
        <a:sy n="100" d="100"/>
      </p:scale>
      <p:origin x="0" y="-8275"/>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heme" Target="theme/theme1.xml"/><Relationship Id="rId8"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1440" tIns="45720" rIns="91440" bIns="45720" rtlCol="0"/>
          <a:lstStyle>
            <a:lvl1pPr algn="l">
              <a:defRPr sz="1200"/>
            </a:lvl1pPr>
          </a:lstStyle>
          <a:p>
            <a:endParaRPr lang="en-CA"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1440" tIns="45720" rIns="91440" bIns="45720" rtlCol="0"/>
          <a:lstStyle>
            <a:lvl1pPr algn="r">
              <a:defRPr sz="1200"/>
            </a:lvl1pPr>
          </a:lstStyle>
          <a:p>
            <a:fld id="{4A18A483-13BC-471C-B500-BFBF5B58BD7D}" type="datetimeFigureOut">
              <a:rPr lang="en-CA" smtClean="0"/>
              <a:t>2020-04-21</a:t>
            </a:fld>
            <a:endParaRPr lang="en-CA"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1440" tIns="45720" rIns="91440" bIns="45720" rtlCol="0" anchor="b"/>
          <a:lstStyle>
            <a:lvl1pPr algn="r">
              <a:defRPr sz="1200"/>
            </a:lvl1pPr>
          </a:lstStyle>
          <a:p>
            <a:fld id="{74513172-D9A4-4DD0-B891-63EF9710B7EA}" type="slidenum">
              <a:rPr lang="en-CA" smtClean="0"/>
              <a:t>‹#›</a:t>
            </a:fld>
            <a:endParaRPr lang="en-CA" dirty="0"/>
          </a:p>
        </p:txBody>
      </p:sp>
    </p:spTree>
    <p:extLst>
      <p:ext uri="{BB962C8B-B14F-4D97-AF65-F5344CB8AC3E}">
        <p14:creationId xmlns:p14="http://schemas.microsoft.com/office/powerpoint/2010/main" val="18650630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1440" tIns="45720" rIns="91440" bIns="45720" rtlCol="0"/>
          <a:lstStyle>
            <a:lvl1pPr algn="l">
              <a:defRPr sz="1200"/>
            </a:lvl1pPr>
          </a:lstStyle>
          <a:p>
            <a:endParaRPr lang="en-CA" dirty="0"/>
          </a:p>
        </p:txBody>
      </p:sp>
      <p:sp>
        <p:nvSpPr>
          <p:cNvPr id="3" name="Date Placeholder 2"/>
          <p:cNvSpPr>
            <a:spLocks noGrp="1"/>
          </p:cNvSpPr>
          <p:nvPr>
            <p:ph type="dt" idx="1"/>
          </p:nvPr>
        </p:nvSpPr>
        <p:spPr>
          <a:xfrm>
            <a:off x="3970938" y="0"/>
            <a:ext cx="3037840" cy="464820"/>
          </a:xfrm>
          <a:prstGeom prst="rect">
            <a:avLst/>
          </a:prstGeom>
        </p:spPr>
        <p:txBody>
          <a:bodyPr vert="horz" lIns="91440" tIns="45720" rIns="91440" bIns="45720" rtlCol="0"/>
          <a:lstStyle>
            <a:lvl1pPr algn="r">
              <a:defRPr sz="1200"/>
            </a:lvl1pPr>
          </a:lstStyle>
          <a:p>
            <a:fld id="{A6593ABA-7C51-4CEA-BB26-32001CF782A1}" type="datetimeFigureOut">
              <a:rPr lang="en-CA" smtClean="0"/>
              <a:t>2020-04-21</a:t>
            </a:fld>
            <a:endParaRPr lang="en-CA"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CA" dirty="0"/>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829967"/>
            <a:ext cx="3037840" cy="464820"/>
          </a:xfrm>
          <a:prstGeom prst="rect">
            <a:avLst/>
          </a:prstGeom>
        </p:spPr>
        <p:txBody>
          <a:bodyPr vert="horz" lIns="91440" tIns="45720" rIns="91440" bIns="45720" rtlCol="0" anchor="b"/>
          <a:lstStyle>
            <a:lvl1pPr algn="l">
              <a:defRPr sz="1200"/>
            </a:lvl1pPr>
          </a:lstStyle>
          <a:p>
            <a:endParaRPr lang="en-CA"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1440" tIns="45720" rIns="91440" bIns="45720" rtlCol="0" anchor="b"/>
          <a:lstStyle>
            <a:lvl1pPr algn="r">
              <a:defRPr sz="1200"/>
            </a:lvl1pPr>
          </a:lstStyle>
          <a:p>
            <a:fld id="{52B19AC8-7EAC-4A8C-8348-064D37CECDDB}" type="slidenum">
              <a:rPr lang="en-CA" smtClean="0"/>
              <a:t>‹#›</a:t>
            </a:fld>
            <a:endParaRPr lang="en-CA" dirty="0"/>
          </a:p>
        </p:txBody>
      </p:sp>
    </p:spTree>
    <p:extLst>
      <p:ext uri="{BB962C8B-B14F-4D97-AF65-F5344CB8AC3E}">
        <p14:creationId xmlns:p14="http://schemas.microsoft.com/office/powerpoint/2010/main" val="21585340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dirty="0" smtClean="0"/>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F7F28F00-406C-4007-8290-2A8C8AC0B648}" type="slidenum">
              <a:rPr lang="en-CA" altLang="en-US" smtClean="0">
                <a:latin typeface="Arial" charset="0"/>
              </a:rPr>
              <a:pPr eaLnBrk="1" hangingPunct="1">
                <a:spcBef>
                  <a:spcPct val="0"/>
                </a:spcBef>
              </a:pPr>
              <a:t>1</a:t>
            </a:fld>
            <a:endParaRPr lang="en-CA" altLang="en-US" dirty="0" smtClean="0">
              <a:latin typeface="Arial" charset="0"/>
            </a:endParaRPr>
          </a:p>
        </p:txBody>
      </p:sp>
    </p:spTree>
    <p:extLst>
      <p:ext uri="{BB962C8B-B14F-4D97-AF65-F5344CB8AC3E}">
        <p14:creationId xmlns:p14="http://schemas.microsoft.com/office/powerpoint/2010/main" val="36245442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B19AC8-7EAC-4A8C-8348-064D37CECDDB}" type="slidenum">
              <a:rPr lang="en-CA" smtClean="0"/>
              <a:t>10</a:t>
            </a:fld>
            <a:endParaRPr lang="en-CA" dirty="0"/>
          </a:p>
        </p:txBody>
      </p:sp>
    </p:spTree>
    <p:extLst>
      <p:ext uri="{BB962C8B-B14F-4D97-AF65-F5344CB8AC3E}">
        <p14:creationId xmlns:p14="http://schemas.microsoft.com/office/powerpoint/2010/main" val="33003756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dirty="0" smtClean="0"/>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F2EEF99-ACD1-48B1-9DFE-B61F0EF4D4CB}" type="slidenum">
              <a:rPr lang="en-CA" altLang="en-US" smtClean="0"/>
              <a:pPr eaLnBrk="1" hangingPunct="1"/>
              <a:t>11</a:t>
            </a:fld>
            <a:endParaRPr lang="en-CA" altLang="en-US" smtClean="0"/>
          </a:p>
        </p:txBody>
      </p:sp>
    </p:spTree>
    <p:extLst>
      <p:ext uri="{BB962C8B-B14F-4D97-AF65-F5344CB8AC3E}">
        <p14:creationId xmlns:p14="http://schemas.microsoft.com/office/powerpoint/2010/main" val="38948165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83F0267D-19C5-416C-A677-705AA33B2215}" type="slidenum">
              <a:rPr lang="en-CA" altLang="en-US" sz="1200" smtClean="0"/>
              <a:pPr/>
              <a:t>12</a:t>
            </a:fld>
            <a:endParaRPr lang="en-CA" altLang="en-US" sz="1200" smtClean="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p:spPr>
        <p:txBody>
          <a:bodyPr/>
          <a:lstStyle/>
          <a:p>
            <a:pPr eaLnBrk="1" hangingPunct="1"/>
            <a:endParaRPr lang="en-CA" altLang="en-US" dirty="0" smtClean="0"/>
          </a:p>
        </p:txBody>
      </p:sp>
    </p:spTree>
    <p:extLst>
      <p:ext uri="{BB962C8B-B14F-4D97-AF65-F5344CB8AC3E}">
        <p14:creationId xmlns:p14="http://schemas.microsoft.com/office/powerpoint/2010/main" val="14473042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52B19AC8-7EAC-4A8C-8348-064D37CECDDB}" type="slidenum">
              <a:rPr lang="en-CA" smtClean="0"/>
              <a:t>13</a:t>
            </a:fld>
            <a:endParaRPr lang="en-CA"/>
          </a:p>
        </p:txBody>
      </p:sp>
    </p:spTree>
    <p:extLst>
      <p:ext uri="{BB962C8B-B14F-4D97-AF65-F5344CB8AC3E}">
        <p14:creationId xmlns:p14="http://schemas.microsoft.com/office/powerpoint/2010/main" val="6604050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E37EDA37-18B9-483D-A20D-EDCA91C589B1}" type="slidenum">
              <a:rPr lang="en-CA" altLang="en-US" sz="1200" smtClean="0"/>
              <a:pPr/>
              <a:t>14</a:t>
            </a:fld>
            <a:endParaRPr lang="en-CA" altLang="en-US" sz="1200" smtClean="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p:spPr>
        <p:txBody>
          <a:bodyPr/>
          <a:lstStyle/>
          <a:p>
            <a:pPr eaLnBrk="1" hangingPunct="1"/>
            <a:endParaRPr lang="en-CA" altLang="en-US" b="0" baseline="0" dirty="0" smtClean="0"/>
          </a:p>
        </p:txBody>
      </p:sp>
    </p:spTree>
    <p:extLst>
      <p:ext uri="{BB962C8B-B14F-4D97-AF65-F5344CB8AC3E}">
        <p14:creationId xmlns:p14="http://schemas.microsoft.com/office/powerpoint/2010/main" val="2278579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CA" altLang="en-US" b="1" baseline="0" dirty="0" smtClean="0"/>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4AC738FE-9615-4F79-A798-055A0452020D}" type="slidenum">
              <a:rPr lang="en-CA" altLang="en-US" smtClean="0">
                <a:latin typeface="Arial" charset="0"/>
              </a:rPr>
              <a:pPr eaLnBrk="1" hangingPunct="1">
                <a:spcBef>
                  <a:spcPct val="0"/>
                </a:spcBef>
              </a:pPr>
              <a:t>15</a:t>
            </a:fld>
            <a:endParaRPr lang="en-CA" altLang="en-US" smtClean="0">
              <a:latin typeface="Arial" charset="0"/>
            </a:endParaRPr>
          </a:p>
        </p:txBody>
      </p:sp>
    </p:spTree>
    <p:extLst>
      <p:ext uri="{BB962C8B-B14F-4D97-AF65-F5344CB8AC3E}">
        <p14:creationId xmlns:p14="http://schemas.microsoft.com/office/powerpoint/2010/main" val="32048770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dirty="0" smtClean="0"/>
          </a:p>
        </p:txBody>
      </p:sp>
      <p:sp>
        <p:nvSpPr>
          <p:cNvPr id="65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2B0E8AD8-92F4-4B68-8FF4-200798969BF6}" type="slidenum">
              <a:rPr lang="en-CA" altLang="en-US" smtClean="0">
                <a:latin typeface="Arial" charset="0"/>
              </a:rPr>
              <a:pPr eaLnBrk="1" hangingPunct="1">
                <a:spcBef>
                  <a:spcPct val="0"/>
                </a:spcBef>
              </a:pPr>
              <a:t>16</a:t>
            </a:fld>
            <a:endParaRPr lang="en-CA" altLang="en-US" smtClean="0">
              <a:latin typeface="Arial" charset="0"/>
            </a:endParaRPr>
          </a:p>
        </p:txBody>
      </p:sp>
    </p:spTree>
    <p:extLst>
      <p:ext uri="{BB962C8B-B14F-4D97-AF65-F5344CB8AC3E}">
        <p14:creationId xmlns:p14="http://schemas.microsoft.com/office/powerpoint/2010/main" val="13010542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B19AC8-7EAC-4A8C-8348-064D37CECDDB}" type="slidenum">
              <a:rPr lang="en-CA" smtClean="0"/>
              <a:t>17</a:t>
            </a:fld>
            <a:endParaRPr lang="en-CA" dirty="0"/>
          </a:p>
        </p:txBody>
      </p:sp>
    </p:spTree>
    <p:extLst>
      <p:ext uri="{BB962C8B-B14F-4D97-AF65-F5344CB8AC3E}">
        <p14:creationId xmlns:p14="http://schemas.microsoft.com/office/powerpoint/2010/main" val="25289138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B19AC8-7EAC-4A8C-8348-064D37CECDDB}" type="slidenum">
              <a:rPr lang="en-CA" smtClean="0"/>
              <a:t>18</a:t>
            </a:fld>
            <a:endParaRPr lang="en-CA" dirty="0"/>
          </a:p>
        </p:txBody>
      </p:sp>
    </p:spTree>
    <p:extLst>
      <p:ext uri="{BB962C8B-B14F-4D97-AF65-F5344CB8AC3E}">
        <p14:creationId xmlns:p14="http://schemas.microsoft.com/office/powerpoint/2010/main" val="19434051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B19AC8-7EAC-4A8C-8348-064D37CECDDB}" type="slidenum">
              <a:rPr lang="en-CA" smtClean="0"/>
              <a:t>19</a:t>
            </a:fld>
            <a:endParaRPr lang="en-CA" dirty="0"/>
          </a:p>
        </p:txBody>
      </p:sp>
    </p:spTree>
    <p:extLst>
      <p:ext uri="{BB962C8B-B14F-4D97-AF65-F5344CB8AC3E}">
        <p14:creationId xmlns:p14="http://schemas.microsoft.com/office/powerpoint/2010/main" val="613047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52B19AC8-7EAC-4A8C-8348-064D37CECDDB}" type="slidenum">
              <a:rPr lang="en-CA" smtClean="0"/>
              <a:t>2</a:t>
            </a:fld>
            <a:endParaRPr lang="en-CA" dirty="0"/>
          </a:p>
        </p:txBody>
      </p:sp>
    </p:spTree>
    <p:extLst>
      <p:ext uri="{BB962C8B-B14F-4D97-AF65-F5344CB8AC3E}">
        <p14:creationId xmlns:p14="http://schemas.microsoft.com/office/powerpoint/2010/main" val="41271746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aseline="0" dirty="0" smtClean="0"/>
          </a:p>
        </p:txBody>
      </p:sp>
      <p:sp>
        <p:nvSpPr>
          <p:cNvPr id="4" name="Slide Number Placeholder 3"/>
          <p:cNvSpPr>
            <a:spLocks noGrp="1"/>
          </p:cNvSpPr>
          <p:nvPr>
            <p:ph type="sldNum" sz="quarter" idx="10"/>
          </p:nvPr>
        </p:nvSpPr>
        <p:spPr/>
        <p:txBody>
          <a:bodyPr/>
          <a:lstStyle/>
          <a:p>
            <a:fld id="{52B19AC8-7EAC-4A8C-8348-064D37CECDDB}" type="slidenum">
              <a:rPr lang="en-CA" smtClean="0"/>
              <a:t>20</a:t>
            </a:fld>
            <a:endParaRPr lang="en-CA"/>
          </a:p>
        </p:txBody>
      </p:sp>
    </p:spTree>
    <p:extLst>
      <p:ext uri="{BB962C8B-B14F-4D97-AF65-F5344CB8AC3E}">
        <p14:creationId xmlns:p14="http://schemas.microsoft.com/office/powerpoint/2010/main" val="3728753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Top left to right: stretcher, spine board, Camel</a:t>
            </a:r>
          </a:p>
          <a:p>
            <a:r>
              <a:rPr lang="en-US" baseline="0" dirty="0" smtClean="0"/>
              <a:t>Centre left to right: standard lift sheet (new), flannel, spine board</a:t>
            </a:r>
          </a:p>
          <a:p>
            <a:r>
              <a:rPr lang="en-US" baseline="0" dirty="0" smtClean="0"/>
              <a:t>Bottom left to right: slider board, rescue seat, KED, stair chair, </a:t>
            </a:r>
            <a:r>
              <a:rPr lang="en-US" baseline="0" smtClean="0"/>
              <a:t>short spine board</a:t>
            </a:r>
            <a:endParaRPr lang="en-US" dirty="0"/>
          </a:p>
        </p:txBody>
      </p:sp>
      <p:sp>
        <p:nvSpPr>
          <p:cNvPr id="4" name="Slide Number Placeholder 3"/>
          <p:cNvSpPr>
            <a:spLocks noGrp="1"/>
          </p:cNvSpPr>
          <p:nvPr>
            <p:ph type="sldNum" sz="quarter" idx="10"/>
          </p:nvPr>
        </p:nvSpPr>
        <p:spPr/>
        <p:txBody>
          <a:bodyPr/>
          <a:lstStyle/>
          <a:p>
            <a:fld id="{52B19AC8-7EAC-4A8C-8348-064D37CECDDB}" type="slidenum">
              <a:rPr lang="en-CA" smtClean="0"/>
              <a:t>21</a:t>
            </a:fld>
            <a:endParaRPr lang="en-CA" dirty="0"/>
          </a:p>
        </p:txBody>
      </p:sp>
    </p:spTree>
    <p:extLst>
      <p:ext uri="{BB962C8B-B14F-4D97-AF65-F5344CB8AC3E}">
        <p14:creationId xmlns:p14="http://schemas.microsoft.com/office/powerpoint/2010/main" val="33076390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B19AC8-7EAC-4A8C-8348-064D37CECDDB}" type="slidenum">
              <a:rPr lang="en-CA" smtClean="0"/>
              <a:t>22</a:t>
            </a:fld>
            <a:endParaRPr lang="en-CA" dirty="0"/>
          </a:p>
        </p:txBody>
      </p:sp>
    </p:spTree>
    <p:extLst>
      <p:ext uri="{BB962C8B-B14F-4D97-AF65-F5344CB8AC3E}">
        <p14:creationId xmlns:p14="http://schemas.microsoft.com/office/powerpoint/2010/main" val="29108613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CA" altLang="en-US" dirty="0" smtClean="0"/>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7CA541BB-D54D-4498-B908-772DB8A7155E}" type="slidenum">
              <a:rPr lang="en-CA" altLang="en-US" smtClean="0">
                <a:latin typeface="Arial" charset="0"/>
              </a:rPr>
              <a:pPr eaLnBrk="1" hangingPunct="1">
                <a:spcBef>
                  <a:spcPct val="0"/>
                </a:spcBef>
              </a:pPr>
              <a:t>23</a:t>
            </a:fld>
            <a:endParaRPr lang="en-CA" altLang="en-US" smtClean="0">
              <a:latin typeface="Arial" charset="0"/>
            </a:endParaRPr>
          </a:p>
        </p:txBody>
      </p:sp>
    </p:spTree>
    <p:extLst>
      <p:ext uri="{BB962C8B-B14F-4D97-AF65-F5344CB8AC3E}">
        <p14:creationId xmlns:p14="http://schemas.microsoft.com/office/powerpoint/2010/main" val="3555663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CA" altLang="en-US" dirty="0" smtClean="0"/>
              <a:t> </a:t>
            </a:r>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7CA541BB-D54D-4498-B908-772DB8A7155E}" type="slidenum">
              <a:rPr lang="en-CA" altLang="en-US" smtClean="0">
                <a:latin typeface="Arial" charset="0"/>
              </a:rPr>
              <a:pPr eaLnBrk="1" hangingPunct="1">
                <a:spcBef>
                  <a:spcPct val="0"/>
                </a:spcBef>
              </a:pPr>
              <a:t>24</a:t>
            </a:fld>
            <a:endParaRPr lang="en-CA" altLang="en-US" smtClean="0">
              <a:latin typeface="Arial" charset="0"/>
            </a:endParaRPr>
          </a:p>
        </p:txBody>
      </p:sp>
    </p:spTree>
    <p:extLst>
      <p:ext uri="{BB962C8B-B14F-4D97-AF65-F5344CB8AC3E}">
        <p14:creationId xmlns:p14="http://schemas.microsoft.com/office/powerpoint/2010/main" val="13503973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CA" altLang="en-US" dirty="0" smtClean="0"/>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7CA541BB-D54D-4498-B908-772DB8A7155E}" type="slidenum">
              <a:rPr lang="en-CA" altLang="en-US" smtClean="0">
                <a:latin typeface="Arial" charset="0"/>
              </a:rPr>
              <a:pPr eaLnBrk="1" hangingPunct="1">
                <a:spcBef>
                  <a:spcPct val="0"/>
                </a:spcBef>
              </a:pPr>
              <a:t>25</a:t>
            </a:fld>
            <a:endParaRPr lang="en-CA" altLang="en-US" smtClean="0">
              <a:latin typeface="Arial" charset="0"/>
            </a:endParaRPr>
          </a:p>
        </p:txBody>
      </p:sp>
    </p:spTree>
    <p:extLst>
      <p:ext uri="{BB962C8B-B14F-4D97-AF65-F5344CB8AC3E}">
        <p14:creationId xmlns:p14="http://schemas.microsoft.com/office/powerpoint/2010/main" val="12220211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CA" altLang="en-US" dirty="0" smtClean="0"/>
              <a:t> </a:t>
            </a:r>
          </a:p>
          <a:p>
            <a:pPr eaLnBrk="1" hangingPunct="1"/>
            <a:endParaRPr lang="en-CA" altLang="en-US" baseline="0" dirty="0" smtClean="0"/>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7CA541BB-D54D-4498-B908-772DB8A7155E}" type="slidenum">
              <a:rPr lang="en-CA" altLang="en-US" smtClean="0">
                <a:latin typeface="Arial" charset="0"/>
              </a:rPr>
              <a:pPr eaLnBrk="1" hangingPunct="1">
                <a:spcBef>
                  <a:spcPct val="0"/>
                </a:spcBef>
              </a:pPr>
              <a:t>26</a:t>
            </a:fld>
            <a:endParaRPr lang="en-CA" altLang="en-US" smtClean="0">
              <a:latin typeface="Arial" charset="0"/>
            </a:endParaRPr>
          </a:p>
        </p:txBody>
      </p:sp>
    </p:spTree>
    <p:extLst>
      <p:ext uri="{BB962C8B-B14F-4D97-AF65-F5344CB8AC3E}">
        <p14:creationId xmlns:p14="http://schemas.microsoft.com/office/powerpoint/2010/main" val="38635710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2B19AC8-7EAC-4A8C-8348-064D37CECDDB}" type="slidenum">
              <a:rPr lang="en-CA" smtClean="0"/>
              <a:t>27</a:t>
            </a:fld>
            <a:endParaRPr lang="en-CA" dirty="0"/>
          </a:p>
        </p:txBody>
      </p:sp>
    </p:spTree>
    <p:extLst>
      <p:ext uri="{BB962C8B-B14F-4D97-AF65-F5344CB8AC3E}">
        <p14:creationId xmlns:p14="http://schemas.microsoft.com/office/powerpoint/2010/main" val="9300151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52B19AC8-7EAC-4A8C-8348-064D37CECDDB}" type="slidenum">
              <a:rPr lang="en-CA" smtClean="0"/>
              <a:t>28</a:t>
            </a:fld>
            <a:endParaRPr lang="en-CA"/>
          </a:p>
        </p:txBody>
      </p:sp>
    </p:spTree>
    <p:extLst>
      <p:ext uri="{BB962C8B-B14F-4D97-AF65-F5344CB8AC3E}">
        <p14:creationId xmlns:p14="http://schemas.microsoft.com/office/powerpoint/2010/main" val="12178059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52B19AC8-7EAC-4A8C-8348-064D37CECDDB}" type="slidenum">
              <a:rPr lang="en-CA" smtClean="0"/>
              <a:t>29</a:t>
            </a:fld>
            <a:endParaRPr lang="en-CA" dirty="0"/>
          </a:p>
        </p:txBody>
      </p:sp>
    </p:spTree>
    <p:extLst>
      <p:ext uri="{BB962C8B-B14F-4D97-AF65-F5344CB8AC3E}">
        <p14:creationId xmlns:p14="http://schemas.microsoft.com/office/powerpoint/2010/main" val="33986395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52B19AC8-7EAC-4A8C-8348-064D37CECDDB}" type="slidenum">
              <a:rPr lang="en-CA" smtClean="0"/>
              <a:t>3</a:t>
            </a:fld>
            <a:endParaRPr lang="en-CA" dirty="0"/>
          </a:p>
        </p:txBody>
      </p:sp>
    </p:spTree>
    <p:extLst>
      <p:ext uri="{BB962C8B-B14F-4D97-AF65-F5344CB8AC3E}">
        <p14:creationId xmlns:p14="http://schemas.microsoft.com/office/powerpoint/2010/main" val="41271746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B19AC8-7EAC-4A8C-8348-064D37CECDDB}" type="slidenum">
              <a:rPr lang="en-CA" smtClean="0"/>
              <a:t>30</a:t>
            </a:fld>
            <a:endParaRPr lang="en-CA" dirty="0"/>
          </a:p>
        </p:txBody>
      </p:sp>
    </p:spTree>
    <p:extLst>
      <p:ext uri="{BB962C8B-B14F-4D97-AF65-F5344CB8AC3E}">
        <p14:creationId xmlns:p14="http://schemas.microsoft.com/office/powerpoint/2010/main" val="30160834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AE5405AD-A77A-4C0F-A31E-66EB4A615203}" type="slidenum">
              <a:rPr lang="en-CA" altLang="en-US" sz="1200" smtClean="0"/>
              <a:pPr/>
              <a:t>31</a:t>
            </a:fld>
            <a:endParaRPr lang="en-CA" altLang="en-US" sz="1200" dirty="0" smtClean="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p:spPr>
        <p:txBody>
          <a:bodyPr/>
          <a:lstStyle/>
          <a:p>
            <a:pPr lvl="0" eaLnBrk="1" hangingPunct="1">
              <a:buFontTx/>
              <a:buNone/>
            </a:pPr>
            <a:endParaRPr lang="en-CA" altLang="en-US" dirty="0" smtClean="0"/>
          </a:p>
        </p:txBody>
      </p:sp>
    </p:spTree>
    <p:extLst>
      <p:ext uri="{BB962C8B-B14F-4D97-AF65-F5344CB8AC3E}">
        <p14:creationId xmlns:p14="http://schemas.microsoft.com/office/powerpoint/2010/main" val="19865348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52B19AC8-7EAC-4A8C-8348-064D37CECDDB}" type="slidenum">
              <a:rPr lang="en-CA" smtClean="0"/>
              <a:t>32</a:t>
            </a:fld>
            <a:endParaRPr lang="en-CA" dirty="0"/>
          </a:p>
        </p:txBody>
      </p:sp>
    </p:spTree>
    <p:extLst>
      <p:ext uri="{BB962C8B-B14F-4D97-AF65-F5344CB8AC3E}">
        <p14:creationId xmlns:p14="http://schemas.microsoft.com/office/powerpoint/2010/main" val="24316567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B19AC8-7EAC-4A8C-8348-064D37CECDDB}" type="slidenum">
              <a:rPr lang="en-CA" smtClean="0"/>
              <a:t>33</a:t>
            </a:fld>
            <a:endParaRPr lang="en-CA" dirty="0"/>
          </a:p>
        </p:txBody>
      </p:sp>
    </p:spTree>
    <p:extLst>
      <p:ext uri="{BB962C8B-B14F-4D97-AF65-F5344CB8AC3E}">
        <p14:creationId xmlns:p14="http://schemas.microsoft.com/office/powerpoint/2010/main" val="5229808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CA" altLang="en-US" b="1" dirty="0" smtClean="0"/>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7CA541BB-D54D-4498-B908-772DB8A7155E}" type="slidenum">
              <a:rPr lang="en-CA" altLang="en-US" smtClean="0">
                <a:latin typeface="Arial" charset="0"/>
              </a:rPr>
              <a:pPr eaLnBrk="1" hangingPunct="1">
                <a:spcBef>
                  <a:spcPct val="0"/>
                </a:spcBef>
              </a:pPr>
              <a:t>34</a:t>
            </a:fld>
            <a:endParaRPr lang="en-CA" altLang="en-US" smtClean="0">
              <a:latin typeface="Arial" charset="0"/>
            </a:endParaRPr>
          </a:p>
        </p:txBody>
      </p:sp>
    </p:spTree>
    <p:extLst>
      <p:ext uri="{BB962C8B-B14F-4D97-AF65-F5344CB8AC3E}">
        <p14:creationId xmlns:p14="http://schemas.microsoft.com/office/powerpoint/2010/main" val="36512460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52B19AC8-7EAC-4A8C-8348-064D37CECDDB}" type="slidenum">
              <a:rPr lang="en-CA" smtClean="0"/>
              <a:t>35</a:t>
            </a:fld>
            <a:endParaRPr lang="en-CA" dirty="0"/>
          </a:p>
        </p:txBody>
      </p:sp>
    </p:spTree>
    <p:extLst>
      <p:ext uri="{BB962C8B-B14F-4D97-AF65-F5344CB8AC3E}">
        <p14:creationId xmlns:p14="http://schemas.microsoft.com/office/powerpoint/2010/main" val="18514332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2B19AC8-7EAC-4A8C-8348-064D37CECDDB}" type="slidenum">
              <a:rPr lang="en-CA" smtClean="0"/>
              <a:t>36</a:t>
            </a:fld>
            <a:endParaRPr lang="en-CA" dirty="0"/>
          </a:p>
        </p:txBody>
      </p:sp>
    </p:spTree>
    <p:extLst>
      <p:ext uri="{BB962C8B-B14F-4D97-AF65-F5344CB8AC3E}">
        <p14:creationId xmlns:p14="http://schemas.microsoft.com/office/powerpoint/2010/main" val="24806129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a:t>
            </a:r>
            <a:endParaRPr lang="en-US" dirty="0"/>
          </a:p>
        </p:txBody>
      </p:sp>
      <p:sp>
        <p:nvSpPr>
          <p:cNvPr id="4" name="Slide Number Placeholder 3"/>
          <p:cNvSpPr>
            <a:spLocks noGrp="1"/>
          </p:cNvSpPr>
          <p:nvPr>
            <p:ph type="sldNum" sz="quarter" idx="10"/>
          </p:nvPr>
        </p:nvSpPr>
        <p:spPr/>
        <p:txBody>
          <a:bodyPr/>
          <a:lstStyle/>
          <a:p>
            <a:fld id="{52B19AC8-7EAC-4A8C-8348-064D37CECDDB}" type="slidenum">
              <a:rPr lang="en-CA" smtClean="0"/>
              <a:t>37</a:t>
            </a:fld>
            <a:endParaRPr lang="en-CA" dirty="0"/>
          </a:p>
        </p:txBody>
      </p:sp>
    </p:spTree>
    <p:extLst>
      <p:ext uri="{BB962C8B-B14F-4D97-AF65-F5344CB8AC3E}">
        <p14:creationId xmlns:p14="http://schemas.microsoft.com/office/powerpoint/2010/main" val="26450005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B19AC8-7EAC-4A8C-8348-064D37CECDDB}" type="slidenum">
              <a:rPr lang="en-CA" smtClean="0"/>
              <a:t>38</a:t>
            </a:fld>
            <a:endParaRPr lang="en-CA" dirty="0"/>
          </a:p>
        </p:txBody>
      </p:sp>
    </p:spTree>
    <p:extLst>
      <p:ext uri="{BB962C8B-B14F-4D97-AF65-F5344CB8AC3E}">
        <p14:creationId xmlns:p14="http://schemas.microsoft.com/office/powerpoint/2010/main" val="24753838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CA" altLang="en-US" b="0" baseline="0" dirty="0" smtClean="0"/>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7CA541BB-D54D-4498-B908-772DB8A7155E}" type="slidenum">
              <a:rPr lang="en-CA" altLang="en-US" smtClean="0">
                <a:latin typeface="Arial" charset="0"/>
              </a:rPr>
              <a:pPr eaLnBrk="1" hangingPunct="1">
                <a:spcBef>
                  <a:spcPct val="0"/>
                </a:spcBef>
              </a:pPr>
              <a:t>39</a:t>
            </a:fld>
            <a:endParaRPr lang="en-CA" altLang="en-US" smtClean="0">
              <a:latin typeface="Arial" charset="0"/>
            </a:endParaRPr>
          </a:p>
        </p:txBody>
      </p:sp>
    </p:spTree>
    <p:extLst>
      <p:ext uri="{BB962C8B-B14F-4D97-AF65-F5344CB8AC3E}">
        <p14:creationId xmlns:p14="http://schemas.microsoft.com/office/powerpoint/2010/main" val="3049942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52B19AC8-7EAC-4A8C-8348-064D37CECDDB}" type="slidenum">
              <a:rPr lang="en-CA" smtClean="0"/>
              <a:t>4</a:t>
            </a:fld>
            <a:endParaRPr lang="en-CA" dirty="0"/>
          </a:p>
        </p:txBody>
      </p:sp>
    </p:spTree>
    <p:extLst>
      <p:ext uri="{BB962C8B-B14F-4D97-AF65-F5344CB8AC3E}">
        <p14:creationId xmlns:p14="http://schemas.microsoft.com/office/powerpoint/2010/main" val="41271746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52B19AC8-7EAC-4A8C-8348-064D37CECDDB}" type="slidenum">
              <a:rPr lang="en-CA" smtClean="0"/>
              <a:t>40</a:t>
            </a:fld>
            <a:endParaRPr lang="en-CA" dirty="0"/>
          </a:p>
        </p:txBody>
      </p:sp>
    </p:spTree>
    <p:extLst>
      <p:ext uri="{BB962C8B-B14F-4D97-AF65-F5344CB8AC3E}">
        <p14:creationId xmlns:p14="http://schemas.microsoft.com/office/powerpoint/2010/main" val="4127174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B19AC8-7EAC-4A8C-8348-064D37CECDDB}" type="slidenum">
              <a:rPr lang="en-CA" smtClean="0"/>
              <a:t>5</a:t>
            </a:fld>
            <a:endParaRPr lang="en-CA" dirty="0"/>
          </a:p>
        </p:txBody>
      </p:sp>
    </p:spTree>
    <p:extLst>
      <p:ext uri="{BB962C8B-B14F-4D97-AF65-F5344CB8AC3E}">
        <p14:creationId xmlns:p14="http://schemas.microsoft.com/office/powerpoint/2010/main" val="20686373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52B19AC8-7EAC-4A8C-8348-064D37CECDDB}" type="slidenum">
              <a:rPr lang="en-CA" smtClean="0"/>
              <a:t>6</a:t>
            </a:fld>
            <a:endParaRPr lang="en-CA" dirty="0"/>
          </a:p>
        </p:txBody>
      </p:sp>
    </p:spTree>
    <p:extLst>
      <p:ext uri="{BB962C8B-B14F-4D97-AF65-F5344CB8AC3E}">
        <p14:creationId xmlns:p14="http://schemas.microsoft.com/office/powerpoint/2010/main" val="14189430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B19AC8-7EAC-4A8C-8348-064D37CECDDB}" type="slidenum">
              <a:rPr lang="en-CA" smtClean="0"/>
              <a:t>7</a:t>
            </a:fld>
            <a:endParaRPr lang="en-CA" dirty="0"/>
          </a:p>
        </p:txBody>
      </p:sp>
    </p:spTree>
    <p:extLst>
      <p:ext uri="{BB962C8B-B14F-4D97-AF65-F5344CB8AC3E}">
        <p14:creationId xmlns:p14="http://schemas.microsoft.com/office/powerpoint/2010/main" val="15457333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fld id="{E37EDA37-18B9-483D-A20D-EDCA91C589B1}" type="slidenum">
              <a:rPr lang="en-CA" altLang="en-US" sz="1200" smtClean="0"/>
              <a:pPr/>
              <a:t>8</a:t>
            </a:fld>
            <a:endParaRPr lang="en-CA" altLang="en-US" sz="1200" smtClean="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p:spPr>
        <p:txBody>
          <a:bodyPr/>
          <a:lstStyle/>
          <a:p>
            <a:pPr eaLnBrk="1" hangingPunct="1"/>
            <a:endParaRPr lang="en-CA" altLang="en-US" b="0" baseline="0" dirty="0" smtClean="0"/>
          </a:p>
        </p:txBody>
      </p:sp>
    </p:spTree>
    <p:extLst>
      <p:ext uri="{BB962C8B-B14F-4D97-AF65-F5344CB8AC3E}">
        <p14:creationId xmlns:p14="http://schemas.microsoft.com/office/powerpoint/2010/main" val="17225781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52B19AC8-7EAC-4A8C-8348-064D37CECDDB}" type="slidenum">
              <a:rPr lang="en-CA" smtClean="0"/>
              <a:t>9</a:t>
            </a:fld>
            <a:endParaRPr lang="en-CA" dirty="0"/>
          </a:p>
        </p:txBody>
      </p:sp>
    </p:spTree>
    <p:extLst>
      <p:ext uri="{BB962C8B-B14F-4D97-AF65-F5344CB8AC3E}">
        <p14:creationId xmlns:p14="http://schemas.microsoft.com/office/powerpoint/2010/main" val="3858570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BBFEC55-492D-4700-991E-3AA8744B8CE5}" type="datetimeFigureOut">
              <a:rPr lang="en-CA" smtClean="0"/>
              <a:t>2020-04-21</a:t>
            </a:fld>
            <a:endParaRPr lang="en-CA"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CA" dirty="0"/>
          </a:p>
        </p:txBody>
      </p:sp>
      <p:sp>
        <p:nvSpPr>
          <p:cNvPr id="6" name="Slide Number Placeholder 5"/>
          <p:cNvSpPr>
            <a:spLocks noGrp="1"/>
          </p:cNvSpPr>
          <p:nvPr>
            <p:ph type="sldNum" sz="quarter" idx="12"/>
          </p:nvPr>
        </p:nvSpPr>
        <p:spPr/>
        <p:txBody>
          <a:bodyPr/>
          <a:lstStyle/>
          <a:p>
            <a:fld id="{14C279F7-1551-41A5-B553-ACDB28A51FF3}" type="slidenum">
              <a:rPr lang="en-CA" smtClean="0"/>
              <a:t>‹#›</a:t>
            </a:fld>
            <a:endParaRPr lang="en-CA"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04248" y="6381328"/>
            <a:ext cx="1903116" cy="208910"/>
          </a:xfrm>
          <a:prstGeom prst="rect">
            <a:avLst/>
          </a:prstGeom>
        </p:spPr>
      </p:pic>
    </p:spTree>
    <p:extLst>
      <p:ext uri="{BB962C8B-B14F-4D97-AF65-F5344CB8AC3E}">
        <p14:creationId xmlns:p14="http://schemas.microsoft.com/office/powerpoint/2010/main" val="11395692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BBFEC55-492D-4700-991E-3AA8744B8CE5}" type="datetimeFigureOut">
              <a:rPr lang="en-CA" smtClean="0"/>
              <a:t>2020-04-21</a:t>
            </a:fld>
            <a:endParaRPr lang="en-CA"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CA" dirty="0"/>
          </a:p>
        </p:txBody>
      </p:sp>
      <p:sp>
        <p:nvSpPr>
          <p:cNvPr id="6" name="Slide Number Placeholder 5"/>
          <p:cNvSpPr>
            <a:spLocks noGrp="1"/>
          </p:cNvSpPr>
          <p:nvPr>
            <p:ph type="sldNum" sz="quarter" idx="12"/>
          </p:nvPr>
        </p:nvSpPr>
        <p:spPr/>
        <p:txBody>
          <a:bodyPr/>
          <a:lstStyle/>
          <a:p>
            <a:fld id="{14C279F7-1551-41A5-B553-ACDB28A51FF3}" type="slidenum">
              <a:rPr lang="en-CA" smtClean="0"/>
              <a:t>‹#›</a:t>
            </a:fld>
            <a:endParaRPr lang="en-CA" dirty="0"/>
          </a:p>
        </p:txBody>
      </p:sp>
    </p:spTree>
    <p:extLst>
      <p:ext uri="{BB962C8B-B14F-4D97-AF65-F5344CB8AC3E}">
        <p14:creationId xmlns:p14="http://schemas.microsoft.com/office/powerpoint/2010/main" val="753933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BBFEC55-492D-4700-991E-3AA8744B8CE5}" type="datetimeFigureOut">
              <a:rPr lang="en-CA" smtClean="0"/>
              <a:t>2020-04-21</a:t>
            </a:fld>
            <a:endParaRPr lang="en-CA"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CA" dirty="0"/>
          </a:p>
        </p:txBody>
      </p:sp>
      <p:sp>
        <p:nvSpPr>
          <p:cNvPr id="6" name="Slide Number Placeholder 5"/>
          <p:cNvSpPr>
            <a:spLocks noGrp="1"/>
          </p:cNvSpPr>
          <p:nvPr>
            <p:ph type="sldNum" sz="quarter" idx="12"/>
          </p:nvPr>
        </p:nvSpPr>
        <p:spPr/>
        <p:txBody>
          <a:bodyPr/>
          <a:lstStyle/>
          <a:p>
            <a:fld id="{14C279F7-1551-41A5-B553-ACDB28A51FF3}" type="slidenum">
              <a:rPr lang="en-CA" smtClean="0"/>
              <a:t>‹#›</a:t>
            </a:fld>
            <a:endParaRPr lang="en-CA" dirty="0"/>
          </a:p>
        </p:txBody>
      </p:sp>
    </p:spTree>
    <p:extLst>
      <p:ext uri="{BB962C8B-B14F-4D97-AF65-F5344CB8AC3E}">
        <p14:creationId xmlns:p14="http://schemas.microsoft.com/office/powerpoint/2010/main" val="8858498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A4FC6DF8-8D30-4ECD-A909-C127FDE805F9}" type="datetimeFigureOut">
              <a:rPr lang="en-CA" smtClean="0"/>
              <a:t>2020-04-21</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31573601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A4FC6DF8-8D30-4ECD-A909-C127FDE805F9}" type="datetimeFigureOut">
              <a:rPr lang="en-CA" smtClean="0"/>
              <a:t>2020-04-21</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40442280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4FC6DF8-8D30-4ECD-A909-C127FDE805F9}" type="datetimeFigureOut">
              <a:rPr lang="en-CA" smtClean="0"/>
              <a:t>2020-04-21</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33274589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A4FC6DF8-8D30-4ECD-A909-C127FDE805F9}" type="datetimeFigureOut">
              <a:rPr lang="en-CA" smtClean="0"/>
              <a:t>2020-04-21</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11632297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A4FC6DF8-8D30-4ECD-A909-C127FDE805F9}" type="datetimeFigureOut">
              <a:rPr lang="en-CA" smtClean="0"/>
              <a:t>2020-04-21</a:t>
            </a:fld>
            <a:endParaRPr lang="en-CA" dirty="0"/>
          </a:p>
        </p:txBody>
      </p:sp>
      <p:sp>
        <p:nvSpPr>
          <p:cNvPr id="8" name="Footer Placeholder 7"/>
          <p:cNvSpPr>
            <a:spLocks noGrp="1"/>
          </p:cNvSpPr>
          <p:nvPr>
            <p:ph type="ftr" sz="quarter" idx="11"/>
          </p:nvPr>
        </p:nvSpPr>
        <p:spPr/>
        <p:txBody>
          <a:bodyPr/>
          <a:lstStyle/>
          <a:p>
            <a:endParaRPr lang="en-CA" dirty="0"/>
          </a:p>
        </p:txBody>
      </p:sp>
      <p:sp>
        <p:nvSpPr>
          <p:cNvPr id="9" name="Slide Number Placeholder 8"/>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8212276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A4FC6DF8-8D30-4ECD-A909-C127FDE805F9}" type="datetimeFigureOut">
              <a:rPr lang="en-CA" smtClean="0"/>
              <a:t>2020-04-21</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42474233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FC6DF8-8D30-4ECD-A909-C127FDE805F9}" type="datetimeFigureOut">
              <a:rPr lang="en-CA" smtClean="0"/>
              <a:t>2020-04-21</a:t>
            </a:fld>
            <a:endParaRPr lang="en-CA" dirty="0"/>
          </a:p>
        </p:txBody>
      </p:sp>
      <p:sp>
        <p:nvSpPr>
          <p:cNvPr id="3" name="Footer Placeholder 2"/>
          <p:cNvSpPr>
            <a:spLocks noGrp="1"/>
          </p:cNvSpPr>
          <p:nvPr>
            <p:ph type="ftr" sz="quarter" idx="11"/>
          </p:nvPr>
        </p:nvSpPr>
        <p:spPr/>
        <p:txBody>
          <a:bodyPr/>
          <a:lstStyle/>
          <a:p>
            <a:endParaRPr lang="en-CA" dirty="0"/>
          </a:p>
        </p:txBody>
      </p:sp>
      <p:sp>
        <p:nvSpPr>
          <p:cNvPr id="4" name="Slide Number Placeholder 3"/>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32732010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FC6DF8-8D30-4ECD-A909-C127FDE805F9}" type="datetimeFigureOut">
              <a:rPr lang="en-CA" smtClean="0"/>
              <a:t>2020-04-21</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508810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dirty="0" smtClean="0"/>
              <a:t>Click to edit Master title style</a:t>
            </a:r>
            <a:endParaRPr lang="en-CA" dirty="0"/>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BBFEC55-492D-4700-991E-3AA8744B8CE5}" type="datetimeFigureOut">
              <a:rPr lang="en-CA" smtClean="0"/>
              <a:t>2020-04-21</a:t>
            </a:fld>
            <a:endParaRPr lang="en-CA"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CA" dirty="0"/>
          </a:p>
        </p:txBody>
      </p:sp>
      <p:sp>
        <p:nvSpPr>
          <p:cNvPr id="6" name="Slide Number Placeholder 5"/>
          <p:cNvSpPr>
            <a:spLocks noGrp="1"/>
          </p:cNvSpPr>
          <p:nvPr>
            <p:ph type="sldNum" sz="quarter" idx="12"/>
          </p:nvPr>
        </p:nvSpPr>
        <p:spPr/>
        <p:txBody>
          <a:bodyPr/>
          <a:lstStyle/>
          <a:p>
            <a:fld id="{14C279F7-1551-41A5-B553-ACDB28A51FF3}" type="slidenum">
              <a:rPr lang="en-CA" smtClean="0"/>
              <a:t>‹#›</a:t>
            </a:fld>
            <a:endParaRPr lang="en-CA" dirty="0"/>
          </a:p>
        </p:txBody>
      </p:sp>
    </p:spTree>
    <p:extLst>
      <p:ext uri="{BB962C8B-B14F-4D97-AF65-F5344CB8AC3E}">
        <p14:creationId xmlns:p14="http://schemas.microsoft.com/office/powerpoint/2010/main" val="226069691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FC6DF8-8D30-4ECD-A909-C127FDE805F9}" type="datetimeFigureOut">
              <a:rPr lang="en-CA" smtClean="0"/>
              <a:t>2020-04-21</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6892495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A4FC6DF8-8D30-4ECD-A909-C127FDE805F9}" type="datetimeFigureOut">
              <a:rPr lang="en-CA" smtClean="0"/>
              <a:t>2020-04-21</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13445683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A4FC6DF8-8D30-4ECD-A909-C127FDE805F9}" type="datetimeFigureOut">
              <a:rPr lang="en-CA" smtClean="0"/>
              <a:t>2020-04-21</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34521655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A4FC6DF8-8D30-4ECD-A909-C127FDE805F9}" type="datetimeFigureOut">
              <a:rPr lang="en-CA" smtClean="0"/>
              <a:t>2020-04-21</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29484761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A4FC6DF8-8D30-4ECD-A909-C127FDE805F9}" type="datetimeFigureOut">
              <a:rPr lang="en-CA" smtClean="0">
                <a:solidFill>
                  <a:prstClr val="black">
                    <a:tint val="75000"/>
                  </a:prstClr>
                </a:solidFill>
              </a:rPr>
              <a:pPr/>
              <a:t>2020-04-21</a:t>
            </a:fld>
            <a:endParaRPr lang="en-CA"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CA"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0801299-4A67-4C23-BCA8-286A1B950CED}" type="slidenum">
              <a:rPr lang="en-CA" smtClean="0">
                <a:solidFill>
                  <a:prstClr val="black">
                    <a:tint val="75000"/>
                  </a:prstClr>
                </a:solidFill>
              </a:rPr>
              <a:pPr/>
              <a:t>‹#›</a:t>
            </a:fld>
            <a:endParaRPr lang="en-CA" dirty="0">
              <a:solidFill>
                <a:prstClr val="black">
                  <a:tint val="75000"/>
                </a:prstClr>
              </a:solidFill>
            </a:endParaRPr>
          </a:p>
        </p:txBody>
      </p:sp>
    </p:spTree>
    <p:extLst>
      <p:ext uri="{BB962C8B-B14F-4D97-AF65-F5344CB8AC3E}">
        <p14:creationId xmlns:p14="http://schemas.microsoft.com/office/powerpoint/2010/main" val="1164263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A4FC6DF8-8D30-4ECD-A909-C127FDE805F9}" type="datetimeFigureOut">
              <a:rPr lang="en-CA" smtClean="0">
                <a:solidFill>
                  <a:prstClr val="black">
                    <a:tint val="75000"/>
                  </a:prstClr>
                </a:solidFill>
              </a:rPr>
              <a:pPr/>
              <a:t>2020-04-21</a:t>
            </a:fld>
            <a:endParaRPr lang="en-CA"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CA"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0801299-4A67-4C23-BCA8-286A1B950CED}" type="slidenum">
              <a:rPr lang="en-CA" smtClean="0">
                <a:solidFill>
                  <a:prstClr val="black">
                    <a:tint val="75000"/>
                  </a:prstClr>
                </a:solidFill>
              </a:rPr>
              <a:pPr/>
              <a:t>‹#›</a:t>
            </a:fld>
            <a:endParaRPr lang="en-CA" dirty="0">
              <a:solidFill>
                <a:prstClr val="black">
                  <a:tint val="75000"/>
                </a:prstClr>
              </a:solidFill>
            </a:endParaRPr>
          </a:p>
        </p:txBody>
      </p:sp>
    </p:spTree>
    <p:extLst>
      <p:ext uri="{BB962C8B-B14F-4D97-AF65-F5344CB8AC3E}">
        <p14:creationId xmlns:p14="http://schemas.microsoft.com/office/powerpoint/2010/main" val="8235190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4FC6DF8-8D30-4ECD-A909-C127FDE805F9}" type="datetimeFigureOut">
              <a:rPr lang="en-CA" smtClean="0">
                <a:solidFill>
                  <a:prstClr val="black">
                    <a:tint val="75000"/>
                  </a:prstClr>
                </a:solidFill>
              </a:rPr>
              <a:pPr/>
              <a:t>2020-04-21</a:t>
            </a:fld>
            <a:endParaRPr lang="en-CA"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CA"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0801299-4A67-4C23-BCA8-286A1B950CED}" type="slidenum">
              <a:rPr lang="en-CA" smtClean="0">
                <a:solidFill>
                  <a:prstClr val="black">
                    <a:tint val="75000"/>
                  </a:prstClr>
                </a:solidFill>
              </a:rPr>
              <a:pPr/>
              <a:t>‹#›</a:t>
            </a:fld>
            <a:endParaRPr lang="en-CA" dirty="0">
              <a:solidFill>
                <a:prstClr val="black">
                  <a:tint val="75000"/>
                </a:prstClr>
              </a:solidFill>
            </a:endParaRPr>
          </a:p>
        </p:txBody>
      </p:sp>
    </p:spTree>
    <p:extLst>
      <p:ext uri="{BB962C8B-B14F-4D97-AF65-F5344CB8AC3E}">
        <p14:creationId xmlns:p14="http://schemas.microsoft.com/office/powerpoint/2010/main" val="6926438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A4FC6DF8-8D30-4ECD-A909-C127FDE805F9}" type="datetimeFigureOut">
              <a:rPr lang="en-CA" smtClean="0">
                <a:solidFill>
                  <a:prstClr val="black">
                    <a:tint val="75000"/>
                  </a:prstClr>
                </a:solidFill>
              </a:rPr>
              <a:pPr/>
              <a:t>2020-04-21</a:t>
            </a:fld>
            <a:endParaRPr lang="en-CA"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CA"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0801299-4A67-4C23-BCA8-286A1B950CED}" type="slidenum">
              <a:rPr lang="en-CA" smtClean="0">
                <a:solidFill>
                  <a:prstClr val="black">
                    <a:tint val="75000"/>
                  </a:prstClr>
                </a:solidFill>
              </a:rPr>
              <a:pPr/>
              <a:t>‹#›</a:t>
            </a:fld>
            <a:endParaRPr lang="en-CA" dirty="0">
              <a:solidFill>
                <a:prstClr val="black">
                  <a:tint val="75000"/>
                </a:prstClr>
              </a:solidFill>
            </a:endParaRPr>
          </a:p>
        </p:txBody>
      </p:sp>
    </p:spTree>
    <p:extLst>
      <p:ext uri="{BB962C8B-B14F-4D97-AF65-F5344CB8AC3E}">
        <p14:creationId xmlns:p14="http://schemas.microsoft.com/office/powerpoint/2010/main" val="12156030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A4FC6DF8-8D30-4ECD-A909-C127FDE805F9}" type="datetimeFigureOut">
              <a:rPr lang="en-CA" smtClean="0">
                <a:solidFill>
                  <a:prstClr val="black">
                    <a:tint val="75000"/>
                  </a:prstClr>
                </a:solidFill>
              </a:rPr>
              <a:pPr/>
              <a:t>2020-04-21</a:t>
            </a:fld>
            <a:endParaRPr lang="en-CA"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CA"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10801299-4A67-4C23-BCA8-286A1B950CED}" type="slidenum">
              <a:rPr lang="en-CA" smtClean="0">
                <a:solidFill>
                  <a:prstClr val="black">
                    <a:tint val="75000"/>
                  </a:prstClr>
                </a:solidFill>
              </a:rPr>
              <a:pPr/>
              <a:t>‹#›</a:t>
            </a:fld>
            <a:endParaRPr lang="en-CA" dirty="0">
              <a:solidFill>
                <a:prstClr val="black">
                  <a:tint val="75000"/>
                </a:prstClr>
              </a:solidFill>
            </a:endParaRPr>
          </a:p>
        </p:txBody>
      </p:sp>
    </p:spTree>
    <p:extLst>
      <p:ext uri="{BB962C8B-B14F-4D97-AF65-F5344CB8AC3E}">
        <p14:creationId xmlns:p14="http://schemas.microsoft.com/office/powerpoint/2010/main" val="11512518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A4FC6DF8-8D30-4ECD-A909-C127FDE805F9}" type="datetimeFigureOut">
              <a:rPr lang="en-CA" smtClean="0">
                <a:solidFill>
                  <a:prstClr val="black">
                    <a:tint val="75000"/>
                  </a:prstClr>
                </a:solidFill>
              </a:rPr>
              <a:pPr/>
              <a:t>2020-04-21</a:t>
            </a:fld>
            <a:endParaRPr lang="en-CA"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CA"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10801299-4A67-4C23-BCA8-286A1B950CED}" type="slidenum">
              <a:rPr lang="en-CA" smtClean="0">
                <a:solidFill>
                  <a:prstClr val="black">
                    <a:tint val="75000"/>
                  </a:prstClr>
                </a:solidFill>
              </a:rPr>
              <a:pPr/>
              <a:t>‹#›</a:t>
            </a:fld>
            <a:endParaRPr lang="en-CA" dirty="0">
              <a:solidFill>
                <a:prstClr val="black">
                  <a:tint val="75000"/>
                </a:prstClr>
              </a:solidFill>
            </a:endParaRPr>
          </a:p>
        </p:txBody>
      </p:sp>
    </p:spTree>
    <p:extLst>
      <p:ext uri="{BB962C8B-B14F-4D97-AF65-F5344CB8AC3E}">
        <p14:creationId xmlns:p14="http://schemas.microsoft.com/office/powerpoint/2010/main" val="4279710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BBFEC55-492D-4700-991E-3AA8744B8CE5}" type="datetimeFigureOut">
              <a:rPr lang="en-CA" smtClean="0"/>
              <a:t>2020-04-21</a:t>
            </a:fld>
            <a:endParaRPr lang="en-CA"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CA"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04248" y="6523579"/>
            <a:ext cx="1903116" cy="208910"/>
          </a:xfrm>
          <a:prstGeom prst="rect">
            <a:avLst/>
          </a:prstGeom>
        </p:spPr>
      </p:pic>
    </p:spTree>
    <p:extLst>
      <p:ext uri="{BB962C8B-B14F-4D97-AF65-F5344CB8AC3E}">
        <p14:creationId xmlns:p14="http://schemas.microsoft.com/office/powerpoint/2010/main" val="4225906810"/>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FC6DF8-8D30-4ECD-A909-C127FDE805F9}" type="datetimeFigureOut">
              <a:rPr lang="en-CA" smtClean="0">
                <a:solidFill>
                  <a:prstClr val="black">
                    <a:tint val="75000"/>
                  </a:prstClr>
                </a:solidFill>
              </a:rPr>
              <a:pPr/>
              <a:t>2020-04-21</a:t>
            </a:fld>
            <a:endParaRPr lang="en-CA"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CA"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10801299-4A67-4C23-BCA8-286A1B950CED}" type="slidenum">
              <a:rPr lang="en-CA" smtClean="0">
                <a:solidFill>
                  <a:prstClr val="black">
                    <a:tint val="75000"/>
                  </a:prstClr>
                </a:solidFill>
              </a:rPr>
              <a:pPr/>
              <a:t>‹#›</a:t>
            </a:fld>
            <a:endParaRPr lang="en-CA" dirty="0">
              <a:solidFill>
                <a:prstClr val="black">
                  <a:tint val="75000"/>
                </a:prstClr>
              </a:solidFill>
            </a:endParaRPr>
          </a:p>
        </p:txBody>
      </p:sp>
    </p:spTree>
    <p:extLst>
      <p:ext uri="{BB962C8B-B14F-4D97-AF65-F5344CB8AC3E}">
        <p14:creationId xmlns:p14="http://schemas.microsoft.com/office/powerpoint/2010/main" val="10177888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FC6DF8-8D30-4ECD-A909-C127FDE805F9}" type="datetimeFigureOut">
              <a:rPr lang="en-CA" smtClean="0">
                <a:solidFill>
                  <a:prstClr val="black">
                    <a:tint val="75000"/>
                  </a:prstClr>
                </a:solidFill>
              </a:rPr>
              <a:pPr/>
              <a:t>2020-04-21</a:t>
            </a:fld>
            <a:endParaRPr lang="en-CA"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CA"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0801299-4A67-4C23-BCA8-286A1B950CED}" type="slidenum">
              <a:rPr lang="en-CA" smtClean="0">
                <a:solidFill>
                  <a:prstClr val="black">
                    <a:tint val="75000"/>
                  </a:prstClr>
                </a:solidFill>
              </a:rPr>
              <a:pPr/>
              <a:t>‹#›</a:t>
            </a:fld>
            <a:endParaRPr lang="en-CA" dirty="0">
              <a:solidFill>
                <a:prstClr val="black">
                  <a:tint val="75000"/>
                </a:prstClr>
              </a:solidFill>
            </a:endParaRPr>
          </a:p>
        </p:txBody>
      </p:sp>
    </p:spTree>
    <p:extLst>
      <p:ext uri="{BB962C8B-B14F-4D97-AF65-F5344CB8AC3E}">
        <p14:creationId xmlns:p14="http://schemas.microsoft.com/office/powerpoint/2010/main" val="5217112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FC6DF8-8D30-4ECD-A909-C127FDE805F9}" type="datetimeFigureOut">
              <a:rPr lang="en-CA" smtClean="0">
                <a:solidFill>
                  <a:prstClr val="black">
                    <a:tint val="75000"/>
                  </a:prstClr>
                </a:solidFill>
              </a:rPr>
              <a:pPr/>
              <a:t>2020-04-21</a:t>
            </a:fld>
            <a:endParaRPr lang="en-CA"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CA"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0801299-4A67-4C23-BCA8-286A1B950CED}" type="slidenum">
              <a:rPr lang="en-CA" smtClean="0">
                <a:solidFill>
                  <a:prstClr val="black">
                    <a:tint val="75000"/>
                  </a:prstClr>
                </a:solidFill>
              </a:rPr>
              <a:pPr/>
              <a:t>‹#›</a:t>
            </a:fld>
            <a:endParaRPr lang="en-CA" dirty="0">
              <a:solidFill>
                <a:prstClr val="black">
                  <a:tint val="75000"/>
                </a:prstClr>
              </a:solidFill>
            </a:endParaRPr>
          </a:p>
        </p:txBody>
      </p:sp>
    </p:spTree>
    <p:extLst>
      <p:ext uri="{BB962C8B-B14F-4D97-AF65-F5344CB8AC3E}">
        <p14:creationId xmlns:p14="http://schemas.microsoft.com/office/powerpoint/2010/main" val="18763421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A4FC6DF8-8D30-4ECD-A909-C127FDE805F9}" type="datetimeFigureOut">
              <a:rPr lang="en-CA" smtClean="0">
                <a:solidFill>
                  <a:prstClr val="black">
                    <a:tint val="75000"/>
                  </a:prstClr>
                </a:solidFill>
              </a:rPr>
              <a:pPr/>
              <a:t>2020-04-21</a:t>
            </a:fld>
            <a:endParaRPr lang="en-CA"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CA"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0801299-4A67-4C23-BCA8-286A1B950CED}" type="slidenum">
              <a:rPr lang="en-CA" smtClean="0">
                <a:solidFill>
                  <a:prstClr val="black">
                    <a:tint val="75000"/>
                  </a:prstClr>
                </a:solidFill>
              </a:rPr>
              <a:pPr/>
              <a:t>‹#›</a:t>
            </a:fld>
            <a:endParaRPr lang="en-CA" dirty="0">
              <a:solidFill>
                <a:prstClr val="black">
                  <a:tint val="75000"/>
                </a:prstClr>
              </a:solidFill>
            </a:endParaRPr>
          </a:p>
        </p:txBody>
      </p:sp>
    </p:spTree>
    <p:extLst>
      <p:ext uri="{BB962C8B-B14F-4D97-AF65-F5344CB8AC3E}">
        <p14:creationId xmlns:p14="http://schemas.microsoft.com/office/powerpoint/2010/main" val="41122228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A4FC6DF8-8D30-4ECD-A909-C127FDE805F9}" type="datetimeFigureOut">
              <a:rPr lang="en-CA" smtClean="0">
                <a:solidFill>
                  <a:prstClr val="black">
                    <a:tint val="75000"/>
                  </a:prstClr>
                </a:solidFill>
              </a:rPr>
              <a:pPr/>
              <a:t>2020-04-21</a:t>
            </a:fld>
            <a:endParaRPr lang="en-CA"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CA"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0801299-4A67-4C23-BCA8-286A1B950CED}" type="slidenum">
              <a:rPr lang="en-CA" smtClean="0">
                <a:solidFill>
                  <a:prstClr val="black">
                    <a:tint val="75000"/>
                  </a:prstClr>
                </a:solidFill>
              </a:rPr>
              <a:pPr/>
              <a:t>‹#›</a:t>
            </a:fld>
            <a:endParaRPr lang="en-CA" dirty="0">
              <a:solidFill>
                <a:prstClr val="black">
                  <a:tint val="75000"/>
                </a:prstClr>
              </a:solidFill>
            </a:endParaRPr>
          </a:p>
        </p:txBody>
      </p:sp>
    </p:spTree>
    <p:extLst>
      <p:ext uri="{BB962C8B-B14F-4D97-AF65-F5344CB8AC3E}">
        <p14:creationId xmlns:p14="http://schemas.microsoft.com/office/powerpoint/2010/main" val="26912311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A4FC6DF8-8D30-4ECD-A909-C127FDE805F9}" type="datetimeFigureOut">
              <a:rPr lang="en-CA" smtClean="0">
                <a:solidFill>
                  <a:prstClr val="black">
                    <a:tint val="75000"/>
                  </a:prstClr>
                </a:solidFill>
              </a:rPr>
              <a:pPr/>
              <a:t>2020-04-21</a:t>
            </a:fld>
            <a:endParaRPr lang="en-CA"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CA"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10801299-4A67-4C23-BCA8-286A1B950CED}" type="slidenum">
              <a:rPr lang="en-CA" smtClean="0">
                <a:solidFill>
                  <a:prstClr val="black">
                    <a:tint val="75000"/>
                  </a:prstClr>
                </a:solidFill>
              </a:rPr>
              <a:pPr/>
              <a:t>‹#›</a:t>
            </a:fld>
            <a:endParaRPr lang="en-CA" dirty="0">
              <a:solidFill>
                <a:prstClr val="black">
                  <a:tint val="75000"/>
                </a:prstClr>
              </a:solidFill>
            </a:endParaRPr>
          </a:p>
        </p:txBody>
      </p:sp>
    </p:spTree>
    <p:extLst>
      <p:ext uri="{BB962C8B-B14F-4D97-AF65-F5344CB8AC3E}">
        <p14:creationId xmlns:p14="http://schemas.microsoft.com/office/powerpoint/2010/main" val="12955020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BBFEC55-492D-4700-991E-3AA8744B8CE5}" type="datetimeFigureOut">
              <a:rPr lang="en-CA" smtClean="0"/>
              <a:t>2020-04-21</a:t>
            </a:fld>
            <a:endParaRPr lang="en-CA"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CA" dirty="0"/>
          </a:p>
        </p:txBody>
      </p:sp>
      <p:sp>
        <p:nvSpPr>
          <p:cNvPr id="7" name="Slide Number Placeholder 6"/>
          <p:cNvSpPr>
            <a:spLocks noGrp="1"/>
          </p:cNvSpPr>
          <p:nvPr>
            <p:ph type="sldNum" sz="quarter" idx="12"/>
          </p:nvPr>
        </p:nvSpPr>
        <p:spPr/>
        <p:txBody>
          <a:bodyPr/>
          <a:lstStyle/>
          <a:p>
            <a:fld id="{14C279F7-1551-41A5-B553-ACDB28A51FF3}" type="slidenum">
              <a:rPr lang="en-CA" smtClean="0"/>
              <a:t>‹#›</a:t>
            </a:fld>
            <a:endParaRPr lang="en-CA" dirty="0"/>
          </a:p>
        </p:txBody>
      </p:sp>
    </p:spTree>
    <p:extLst>
      <p:ext uri="{BB962C8B-B14F-4D97-AF65-F5344CB8AC3E}">
        <p14:creationId xmlns:p14="http://schemas.microsoft.com/office/powerpoint/2010/main" val="40535915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6BBFEC55-492D-4700-991E-3AA8744B8CE5}" type="datetimeFigureOut">
              <a:rPr lang="en-CA" smtClean="0"/>
              <a:t>2020-04-21</a:t>
            </a:fld>
            <a:endParaRPr lang="en-CA"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CA" dirty="0"/>
          </a:p>
        </p:txBody>
      </p:sp>
      <p:sp>
        <p:nvSpPr>
          <p:cNvPr id="9" name="Slide Number Placeholder 8"/>
          <p:cNvSpPr>
            <a:spLocks noGrp="1"/>
          </p:cNvSpPr>
          <p:nvPr>
            <p:ph type="sldNum" sz="quarter" idx="12"/>
          </p:nvPr>
        </p:nvSpPr>
        <p:spPr/>
        <p:txBody>
          <a:bodyPr/>
          <a:lstStyle/>
          <a:p>
            <a:fld id="{14C279F7-1551-41A5-B553-ACDB28A51FF3}" type="slidenum">
              <a:rPr lang="en-CA" smtClean="0"/>
              <a:t>‹#›</a:t>
            </a:fld>
            <a:endParaRPr lang="en-CA" dirty="0"/>
          </a:p>
        </p:txBody>
      </p:sp>
    </p:spTree>
    <p:extLst>
      <p:ext uri="{BB962C8B-B14F-4D97-AF65-F5344CB8AC3E}">
        <p14:creationId xmlns:p14="http://schemas.microsoft.com/office/powerpoint/2010/main" val="13360480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CA"/>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6BBFEC55-492D-4700-991E-3AA8744B8CE5}" type="datetimeFigureOut">
              <a:rPr lang="en-CA" smtClean="0"/>
              <a:t>2020-04-21</a:t>
            </a:fld>
            <a:endParaRPr lang="en-CA"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CA" dirty="0"/>
          </a:p>
        </p:txBody>
      </p:sp>
      <p:sp>
        <p:nvSpPr>
          <p:cNvPr id="5" name="Slide Number Placeholder 4"/>
          <p:cNvSpPr>
            <a:spLocks noGrp="1"/>
          </p:cNvSpPr>
          <p:nvPr>
            <p:ph type="sldNum" sz="quarter" idx="12"/>
          </p:nvPr>
        </p:nvSpPr>
        <p:spPr/>
        <p:txBody>
          <a:bodyPr/>
          <a:lstStyle/>
          <a:p>
            <a:fld id="{14C279F7-1551-41A5-B553-ACDB28A51FF3}" type="slidenum">
              <a:rPr lang="en-CA" smtClean="0"/>
              <a:t>‹#›</a:t>
            </a:fld>
            <a:endParaRPr lang="en-CA" dirty="0"/>
          </a:p>
        </p:txBody>
      </p:sp>
    </p:spTree>
    <p:extLst>
      <p:ext uri="{BB962C8B-B14F-4D97-AF65-F5344CB8AC3E}">
        <p14:creationId xmlns:p14="http://schemas.microsoft.com/office/powerpoint/2010/main" val="1803648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6BBFEC55-492D-4700-991E-3AA8744B8CE5}" type="datetimeFigureOut">
              <a:rPr lang="en-CA" smtClean="0"/>
              <a:t>2020-04-21</a:t>
            </a:fld>
            <a:endParaRPr lang="en-CA"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CA" dirty="0"/>
          </a:p>
        </p:txBody>
      </p:sp>
      <p:sp>
        <p:nvSpPr>
          <p:cNvPr id="4" name="Slide Number Placeholder 3"/>
          <p:cNvSpPr>
            <a:spLocks noGrp="1"/>
          </p:cNvSpPr>
          <p:nvPr>
            <p:ph type="sldNum" sz="quarter" idx="12"/>
          </p:nvPr>
        </p:nvSpPr>
        <p:spPr/>
        <p:txBody>
          <a:bodyPr/>
          <a:lstStyle/>
          <a:p>
            <a:fld id="{14C279F7-1551-41A5-B553-ACDB28A51FF3}" type="slidenum">
              <a:rPr lang="en-CA" smtClean="0"/>
              <a:t>‹#›</a:t>
            </a:fld>
            <a:endParaRPr lang="en-CA" dirty="0"/>
          </a:p>
        </p:txBody>
      </p:sp>
    </p:spTree>
    <p:extLst>
      <p:ext uri="{BB962C8B-B14F-4D97-AF65-F5344CB8AC3E}">
        <p14:creationId xmlns:p14="http://schemas.microsoft.com/office/powerpoint/2010/main" val="2154012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BBFEC55-492D-4700-991E-3AA8744B8CE5}" type="datetimeFigureOut">
              <a:rPr lang="en-CA" smtClean="0"/>
              <a:t>2020-04-21</a:t>
            </a:fld>
            <a:endParaRPr lang="en-CA"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CA" dirty="0"/>
          </a:p>
        </p:txBody>
      </p:sp>
      <p:sp>
        <p:nvSpPr>
          <p:cNvPr id="7" name="Slide Number Placeholder 6"/>
          <p:cNvSpPr>
            <a:spLocks noGrp="1"/>
          </p:cNvSpPr>
          <p:nvPr>
            <p:ph type="sldNum" sz="quarter" idx="12"/>
          </p:nvPr>
        </p:nvSpPr>
        <p:spPr/>
        <p:txBody>
          <a:bodyPr/>
          <a:lstStyle/>
          <a:p>
            <a:fld id="{14C279F7-1551-41A5-B553-ACDB28A51FF3}" type="slidenum">
              <a:rPr lang="en-CA" smtClean="0"/>
              <a:t>‹#›</a:t>
            </a:fld>
            <a:endParaRPr lang="en-CA" dirty="0"/>
          </a:p>
        </p:txBody>
      </p:sp>
    </p:spTree>
    <p:extLst>
      <p:ext uri="{BB962C8B-B14F-4D97-AF65-F5344CB8AC3E}">
        <p14:creationId xmlns:p14="http://schemas.microsoft.com/office/powerpoint/2010/main" val="29155391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CA"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BBFEC55-492D-4700-991E-3AA8744B8CE5}" type="datetimeFigureOut">
              <a:rPr lang="en-CA" smtClean="0"/>
              <a:t>2020-04-21</a:t>
            </a:fld>
            <a:endParaRPr lang="en-CA"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CA" dirty="0"/>
          </a:p>
        </p:txBody>
      </p:sp>
      <p:sp>
        <p:nvSpPr>
          <p:cNvPr id="7" name="Slide Number Placeholder 6"/>
          <p:cNvSpPr>
            <a:spLocks noGrp="1"/>
          </p:cNvSpPr>
          <p:nvPr>
            <p:ph type="sldNum" sz="quarter" idx="12"/>
          </p:nvPr>
        </p:nvSpPr>
        <p:spPr/>
        <p:txBody>
          <a:bodyPr/>
          <a:lstStyle/>
          <a:p>
            <a:fld id="{14C279F7-1551-41A5-B553-ACDB28A51FF3}" type="slidenum">
              <a:rPr lang="en-CA" smtClean="0"/>
              <a:t>‹#›</a:t>
            </a:fld>
            <a:endParaRPr lang="en-CA" dirty="0"/>
          </a:p>
        </p:txBody>
      </p:sp>
    </p:spTree>
    <p:extLst>
      <p:ext uri="{BB962C8B-B14F-4D97-AF65-F5344CB8AC3E}">
        <p14:creationId xmlns:p14="http://schemas.microsoft.com/office/powerpoint/2010/main" val="22844529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C279F7-1551-41A5-B553-ACDB28A51FF3}" type="slidenum">
              <a:rPr lang="en-CA" smtClean="0"/>
              <a:t>‹#›</a:t>
            </a:fld>
            <a:endParaRPr lang="en-CA" dirty="0"/>
          </a:p>
        </p:txBody>
      </p:sp>
    </p:spTree>
    <p:extLst>
      <p:ext uri="{BB962C8B-B14F-4D97-AF65-F5344CB8AC3E}">
        <p14:creationId xmlns:p14="http://schemas.microsoft.com/office/powerpoint/2010/main" val="29169439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FC6DF8-8D30-4ECD-A909-C127FDE805F9}" type="datetimeFigureOut">
              <a:rPr lang="en-CA" smtClean="0"/>
              <a:t>2020-04-21</a:t>
            </a:fld>
            <a:endParaRPr lang="en-CA"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801299-4A67-4C23-BCA8-286A1B950CED}" type="slidenum">
              <a:rPr lang="en-CA" smtClean="0"/>
              <a:t>‹#›</a:t>
            </a:fld>
            <a:endParaRPr lang="en-CA" dirty="0"/>
          </a:p>
        </p:txBody>
      </p:sp>
    </p:spTree>
    <p:extLst>
      <p:ext uri="{BB962C8B-B14F-4D97-AF65-F5344CB8AC3E}">
        <p14:creationId xmlns:p14="http://schemas.microsoft.com/office/powerpoint/2010/main" val="42471605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FC6DF8-8D30-4ECD-A909-C127FDE805F9}" type="datetimeFigureOut">
              <a:rPr lang="en-CA" smtClean="0">
                <a:solidFill>
                  <a:prstClr val="black">
                    <a:tint val="75000"/>
                  </a:prstClr>
                </a:solidFill>
              </a:rPr>
              <a:pPr/>
              <a:t>2020-04-21</a:t>
            </a:fld>
            <a:endParaRPr lang="en-CA"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801299-4A67-4C23-BCA8-286A1B950CED}" type="slidenum">
              <a:rPr lang="en-CA" smtClean="0">
                <a:solidFill>
                  <a:prstClr val="black">
                    <a:tint val="75000"/>
                  </a:prstClr>
                </a:solidFill>
              </a:rPr>
              <a:pPr/>
              <a:t>‹#›</a:t>
            </a:fld>
            <a:endParaRPr lang="en-CA" dirty="0">
              <a:solidFill>
                <a:prstClr val="black">
                  <a:tint val="75000"/>
                </a:prstClr>
              </a:solidFill>
            </a:endParaRPr>
          </a:p>
        </p:txBody>
      </p:sp>
    </p:spTree>
    <p:extLst>
      <p:ext uri="{BB962C8B-B14F-4D97-AF65-F5344CB8AC3E}">
        <p14:creationId xmlns:p14="http://schemas.microsoft.com/office/powerpoint/2010/main" val="179033234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jpeg"/><Relationship Id="rId7" Type="http://schemas.openxmlformats.org/officeDocument/2006/relationships/image" Target="../media/image6.jpeg"/><Relationship Id="rId12" Type="http://schemas.openxmlformats.org/officeDocument/2006/relationships/image" Target="../media/image1.tif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9.jpeg"/><Relationship Id="rId5" Type="http://schemas.openxmlformats.org/officeDocument/2006/relationships/image" Target="../media/image4.gif"/><Relationship Id="rId10" Type="http://schemas.openxmlformats.org/officeDocument/2006/relationships/hyperlink" Target="http://www.google.ca/url?sa=i&amp;rct=j&amp;q=emergency+exit&amp;source=images&amp;cd=&amp;cad=rja&amp;docid=cpnf_HulbxC40M&amp;tbnid=KUMTUFIs5P6NwM:&amp;ved=0CAUQjRw&amp;url=http://www.diyderby.co.uk/emergency-exit-sign--300-x-200--code-1516-1024-p.asp&amp;ei=QLCsUdr6KbHAiwKK4oGIAw&amp;bvm=bv.47244034,d.cGE&amp;psig=AFQjCNEHeDDTSshOuxMPcGStjXgRJUFY3Q&amp;ust=1370358160572824" TargetMode="External"/><Relationship Id="rId4" Type="http://schemas.openxmlformats.org/officeDocument/2006/relationships/hyperlink" Target="http://www.google.ca/url?sa=i&amp;rct=j&amp;q=smoke+free+logo&amp;source=images&amp;cd=&amp;cad=rja&amp;docid=OrqWvQgo8nFXXM&amp;tbnid=_WXEHF8c4TeGUM:&amp;ved=0CAUQjRw&amp;url=http://www.notobacco.org/photos/&amp;ei=LiKmUdr_BOXDigK99oCYBA&amp;bvm=bv.47008514,d.cGE&amp;psig=AFQjCNELvIo1YNXruUGiFUYEW71Ljuqc_w&amp;ust=1369928615805221" TargetMode="External"/><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6.jpeg"/><Relationship Id="rId3" Type="http://schemas.openxmlformats.org/officeDocument/2006/relationships/image" Target="../media/image17.jpeg"/><Relationship Id="rId7" Type="http://schemas.openxmlformats.org/officeDocument/2006/relationships/image" Target="../media/image21.JPG"/><Relationship Id="rId12" Type="http://schemas.microsoft.com/office/2007/relationships/hdphoto" Target="../media/hdphoto1.wdp"/><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0.jpeg"/><Relationship Id="rId11" Type="http://schemas.openxmlformats.org/officeDocument/2006/relationships/image" Target="../media/image25.png"/><Relationship Id="rId5" Type="http://schemas.openxmlformats.org/officeDocument/2006/relationships/image" Target="../media/image19.jpeg"/><Relationship Id="rId10" Type="http://schemas.openxmlformats.org/officeDocument/2006/relationships/image" Target="../media/image24.jpeg"/><Relationship Id="rId4" Type="http://schemas.openxmlformats.org/officeDocument/2006/relationships/image" Target="../media/image18.JPG"/><Relationship Id="rId9" Type="http://schemas.openxmlformats.org/officeDocument/2006/relationships/image" Target="../media/image23.png"/><Relationship Id="rId1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tiff"/><Relationship Id="rId4" Type="http://schemas.openxmlformats.org/officeDocument/2006/relationships/image" Target="../media/image29.jpg"/></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tiff"/></Relationships>
</file>

<file path=ppt/slides/_rels/slide32.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34.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tiff"/></Relationships>
</file>

<file path=ppt/slides/_rels/slide9.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95536" y="1765537"/>
            <a:ext cx="8062664" cy="1470025"/>
          </a:xfrm>
        </p:spPr>
        <p:txBody>
          <a:bodyPr/>
          <a:lstStyle/>
          <a:p>
            <a:pPr eaLnBrk="1" hangingPunct="1"/>
            <a:r>
              <a:rPr lang="en-US" altLang="en-US" sz="4000" b="1" dirty="0" smtClean="0">
                <a:latin typeface="Arial" panose="020B0604020202020204" pitchFamily="34" charset="0"/>
                <a:cs typeface="Arial" panose="020B0604020202020204" pitchFamily="34" charset="0"/>
              </a:rPr>
              <a:t>Transferring Lifting Repositioning (TLR</a:t>
            </a:r>
            <a:r>
              <a:rPr lang="en-US" altLang="en-US" b="1" baseline="30000" dirty="0" smtClean="0">
                <a:latin typeface="Arial" panose="020B0604020202020204" pitchFamily="34" charset="0"/>
                <a:cs typeface="Arial" panose="020B0604020202020204" pitchFamily="34" charset="0"/>
              </a:rPr>
              <a:t>®</a:t>
            </a:r>
            <a:r>
              <a:rPr lang="en-US" altLang="en-US" sz="4000" b="1" dirty="0" smtClean="0">
                <a:latin typeface="Arial" panose="020B0604020202020204" pitchFamily="34" charset="0"/>
                <a:cs typeface="Arial" panose="020B0604020202020204" pitchFamily="34" charset="0"/>
              </a:rPr>
              <a:t>)</a:t>
            </a:r>
            <a:r>
              <a:rPr lang="en-US" altLang="en-US" b="1" dirty="0" smtClean="0">
                <a:latin typeface="Arial" panose="020B0604020202020204" pitchFamily="34" charset="0"/>
                <a:cs typeface="Arial" panose="020B0604020202020204" pitchFamily="34" charset="0"/>
              </a:rPr>
              <a:t> </a:t>
            </a:r>
            <a:r>
              <a:rPr lang="en-US" altLang="en-US" sz="4000" b="1" dirty="0" smtClean="0">
                <a:latin typeface="Arial" panose="020B0604020202020204" pitchFamily="34" charset="0"/>
                <a:cs typeface="Arial" panose="020B0604020202020204" pitchFamily="34" charset="0"/>
              </a:rPr>
              <a:t>Program</a:t>
            </a:r>
            <a:r>
              <a:rPr lang="en-US" altLang="en-US" b="1" baseline="30000" dirty="0" smtClean="0">
                <a:latin typeface="Arial" panose="020B0604020202020204" pitchFamily="34" charset="0"/>
                <a:cs typeface="Arial" panose="020B0604020202020204" pitchFamily="34" charset="0"/>
              </a:rPr>
              <a:t>©</a:t>
            </a:r>
            <a:r>
              <a:rPr lang="en-US" altLang="en-US" b="1" dirty="0" smtClean="0">
                <a:latin typeface="Arial" panose="020B0604020202020204" pitchFamily="34" charset="0"/>
                <a:cs typeface="Arial" panose="020B0604020202020204" pitchFamily="34" charset="0"/>
              </a:rPr>
              <a:t/>
            </a:r>
            <a:br>
              <a:rPr lang="en-US" altLang="en-US" b="1" dirty="0" smtClean="0">
                <a:latin typeface="Arial" panose="020B0604020202020204" pitchFamily="34" charset="0"/>
                <a:cs typeface="Arial" panose="020B0604020202020204" pitchFamily="34" charset="0"/>
              </a:rPr>
            </a:br>
            <a:endParaRPr lang="en-US" altLang="en-US" b="1" dirty="0" smtClean="0">
              <a:latin typeface="Arial" panose="020B0604020202020204" pitchFamily="34" charset="0"/>
              <a:cs typeface="Arial" panose="020B0604020202020204" pitchFamily="34" charset="0"/>
            </a:endParaRPr>
          </a:p>
        </p:txBody>
      </p:sp>
      <p:sp>
        <p:nvSpPr>
          <p:cNvPr id="2051" name="Rectangle 3"/>
          <p:cNvSpPr>
            <a:spLocks noGrp="1" noChangeArrowheads="1"/>
          </p:cNvSpPr>
          <p:nvPr>
            <p:ph type="subTitle" idx="1"/>
          </p:nvPr>
        </p:nvSpPr>
        <p:spPr>
          <a:xfrm>
            <a:off x="678805" y="3140968"/>
            <a:ext cx="7776864" cy="936104"/>
          </a:xfrm>
        </p:spPr>
        <p:txBody>
          <a:bodyPr/>
          <a:lstStyle/>
          <a:p>
            <a:pPr eaLnBrk="1" hangingPunct="1">
              <a:spcBef>
                <a:spcPts val="0"/>
              </a:spcBef>
            </a:pPr>
            <a:r>
              <a:rPr lang="en-US" altLang="en-US" sz="1600" b="1" dirty="0" smtClean="0">
                <a:solidFill>
                  <a:schemeClr val="tx1"/>
                </a:solidFill>
                <a:latin typeface="Arial" panose="020B0604020202020204" pitchFamily="34" charset="0"/>
                <a:cs typeface="Arial" panose="020B0604020202020204" pitchFamily="34" charset="0"/>
              </a:rPr>
              <a:t>Specifically for</a:t>
            </a:r>
            <a:r>
              <a:rPr lang="en-US" altLang="en-US" sz="4000" b="1" dirty="0" smtClean="0">
                <a:solidFill>
                  <a:schemeClr val="tx1"/>
                </a:solidFill>
                <a:latin typeface="Arial" panose="020B0604020202020204" pitchFamily="34" charset="0"/>
                <a:cs typeface="Arial" panose="020B0604020202020204" pitchFamily="34" charset="0"/>
              </a:rPr>
              <a:t> </a:t>
            </a:r>
          </a:p>
          <a:p>
            <a:pPr eaLnBrk="1" hangingPunct="1">
              <a:spcBef>
                <a:spcPts val="0"/>
              </a:spcBef>
            </a:pPr>
            <a:r>
              <a:rPr lang="en-US" altLang="en-US" sz="3600" b="1" dirty="0" smtClean="0">
                <a:solidFill>
                  <a:schemeClr val="tx1"/>
                </a:solidFill>
                <a:latin typeface="Arial" panose="020B0604020202020204" pitchFamily="34" charset="0"/>
                <a:cs typeface="Arial" panose="020B0604020202020204" pitchFamily="34" charset="0"/>
              </a:rPr>
              <a:t>Emergency Medical Services</a:t>
            </a:r>
            <a:r>
              <a:rPr lang="en-US" altLang="en-US" sz="4000" b="1" dirty="0" smtClean="0">
                <a:solidFill>
                  <a:schemeClr val="tx1"/>
                </a:solidFill>
                <a:latin typeface="Arial" panose="020B0604020202020204" pitchFamily="34" charset="0"/>
                <a:cs typeface="Arial" panose="020B0604020202020204" pitchFamily="34" charset="0"/>
              </a:rPr>
              <a:t> (EMS)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85"/>
            <a:ext cx="9134475" cy="1743075"/>
          </a:xfrm>
          <a:prstGeom prst="rect">
            <a:avLst/>
          </a:prstGeom>
        </p:spPr>
      </p:pic>
      <p:sp>
        <p:nvSpPr>
          <p:cNvPr id="5" name="Text Box 138"/>
          <p:cNvSpPr txBox="1"/>
          <p:nvPr/>
        </p:nvSpPr>
        <p:spPr>
          <a:xfrm>
            <a:off x="1562184" y="5229200"/>
            <a:ext cx="6048672" cy="864096"/>
          </a:xfrm>
          <a:prstGeom prst="rect">
            <a:avLst/>
          </a:prstGeom>
          <a:solidFill>
            <a:sysClr val="window" lastClr="FFFFFF"/>
          </a:solidFill>
          <a:ln w="25400" cap="flat" cmpd="sng" algn="ctr">
            <a:solidFill>
              <a:srgbClr val="C0504D"/>
            </a:solidFill>
            <a:prstDash val="solid"/>
          </a:ln>
          <a:effectLst>
            <a:glow rad="101600">
              <a:srgbClr val="C0504D">
                <a:satMod val="175000"/>
                <a:alpha val="40000"/>
              </a:srgbClr>
            </a:glow>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1600" dirty="0">
                <a:effectLst/>
                <a:latin typeface="Times New Roman"/>
                <a:ea typeface="Times New Roman"/>
              </a:rPr>
              <a:t>The TLR EMS program is intended for EMS only and supports classroom training facilitated by SASWH approved TLR EMS Trainers. Use of this information other than in EMS is not authorized.</a:t>
            </a:r>
            <a:endParaRPr lang="en-CA" sz="1600" dirty="0">
              <a:effectLst/>
              <a:latin typeface="Times New Roman"/>
              <a:ea typeface="Times New Roman"/>
            </a:endParaRPr>
          </a:p>
        </p:txBody>
      </p:sp>
    </p:spTree>
    <p:extLst>
      <p:ext uri="{BB962C8B-B14F-4D97-AF65-F5344CB8AC3E}">
        <p14:creationId xmlns:p14="http://schemas.microsoft.com/office/powerpoint/2010/main" val="17641722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Arial" panose="020B0604020202020204" pitchFamily="34" charset="0"/>
                <a:cs typeface="Arial" panose="020B0604020202020204" pitchFamily="34" charset="0"/>
              </a:rPr>
              <a:t>Good Posture </a:t>
            </a:r>
            <a:endParaRPr lang="en-US"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980728"/>
            <a:ext cx="8229600" cy="5145435"/>
          </a:xfrm>
        </p:spPr>
        <p:txBody>
          <a:bodyPr/>
          <a:lstStyle/>
          <a:p>
            <a:pPr marL="2868613" lvl="0" indent="-441325">
              <a:buFont typeface="Wingdings" panose="05000000000000000000" pitchFamily="2" charset="2"/>
              <a:buChar char="§"/>
            </a:pPr>
            <a:r>
              <a:rPr lang="en-CA" sz="2400" dirty="0">
                <a:latin typeface="Arial" panose="020B0604020202020204" pitchFamily="34" charset="0"/>
                <a:cs typeface="Arial" panose="020B0604020202020204" pitchFamily="34" charset="0"/>
              </a:rPr>
              <a:t>Neutral Position</a:t>
            </a:r>
          </a:p>
          <a:p>
            <a:pPr marL="2868613" lvl="0" indent="-441325">
              <a:buFont typeface="Wingdings" panose="05000000000000000000" pitchFamily="2" charset="2"/>
              <a:buChar char="§"/>
            </a:pPr>
            <a:r>
              <a:rPr lang="en-CA" sz="2400" dirty="0">
                <a:latin typeface="Arial" panose="020B0604020202020204" pitchFamily="34" charset="0"/>
                <a:cs typeface="Arial" panose="020B0604020202020204" pitchFamily="34" charset="0"/>
              </a:rPr>
              <a:t>Neutral Spine</a:t>
            </a:r>
          </a:p>
          <a:p>
            <a:pPr marL="2868613" indent="-441325">
              <a:buFont typeface="Wingdings" panose="05000000000000000000" pitchFamily="2" charset="2"/>
              <a:buChar char="§"/>
            </a:pPr>
            <a:r>
              <a:rPr lang="en-CA" sz="2400" dirty="0">
                <a:latin typeface="Arial" panose="020B0604020202020204" pitchFamily="34" charset="0"/>
                <a:cs typeface="Arial" panose="020B0604020202020204" pitchFamily="34" charset="0"/>
              </a:rPr>
              <a:t>Standing Posture</a:t>
            </a:r>
          </a:p>
          <a:p>
            <a:pPr marL="2868613" indent="-441325">
              <a:buFont typeface="Wingdings" panose="05000000000000000000" pitchFamily="2" charset="2"/>
              <a:buChar char="§"/>
            </a:pPr>
            <a:r>
              <a:rPr lang="en-CA" sz="2400" dirty="0">
                <a:latin typeface="Arial" panose="020B0604020202020204" pitchFamily="34" charset="0"/>
                <a:cs typeface="Arial" panose="020B0604020202020204" pitchFamily="34" charset="0"/>
              </a:rPr>
              <a:t>Sitting Posture</a:t>
            </a:r>
          </a:p>
          <a:p>
            <a:pPr marL="2868613" indent="-441325">
              <a:buFont typeface="Wingdings" panose="05000000000000000000" pitchFamily="2" charset="2"/>
              <a:buChar char="§"/>
            </a:pPr>
            <a:r>
              <a:rPr lang="en-CA" sz="2400" dirty="0">
                <a:latin typeface="Arial" panose="020B0604020202020204" pitchFamily="34" charset="0"/>
                <a:cs typeface="Arial" panose="020B0604020202020204" pitchFamily="34" charset="0"/>
              </a:rPr>
              <a:t>Lying </a:t>
            </a:r>
            <a:r>
              <a:rPr lang="en-CA" sz="2400" dirty="0" smtClean="0">
                <a:latin typeface="Arial" panose="020B0604020202020204" pitchFamily="34" charset="0"/>
                <a:cs typeface="Arial" panose="020B0604020202020204" pitchFamily="34" charset="0"/>
              </a:rPr>
              <a:t>Posture</a:t>
            </a:r>
          </a:p>
          <a:p>
            <a:pPr>
              <a:buFont typeface="Wingdings" panose="05000000000000000000" pitchFamily="2" charset="2"/>
              <a:buChar char="§"/>
            </a:pPr>
            <a:endParaRPr lang="en-CA" sz="2400" dirty="0" smtClean="0">
              <a:latin typeface="Arial" panose="020B0604020202020204" pitchFamily="34" charset="0"/>
              <a:cs typeface="Arial" panose="020B0604020202020204" pitchFamily="34" charset="0"/>
            </a:endParaRPr>
          </a:p>
          <a:p>
            <a:pPr marL="0" indent="0" algn="ctr">
              <a:spcBef>
                <a:spcPts val="0"/>
              </a:spcBef>
              <a:buNone/>
            </a:pPr>
            <a:r>
              <a:rPr lang="en-CA" sz="4400" b="1" dirty="0" smtClean="0">
                <a:latin typeface="Arial" panose="020B0604020202020204" pitchFamily="34" charset="0"/>
                <a:cs typeface="Arial" panose="020B0604020202020204" pitchFamily="34" charset="0"/>
              </a:rPr>
              <a:t>Muscle Action</a:t>
            </a:r>
          </a:p>
          <a:p>
            <a:pPr marL="2865438" indent="-438150">
              <a:buFont typeface="Wingdings" panose="05000000000000000000" pitchFamily="2" charset="2"/>
              <a:buChar char="§"/>
            </a:pPr>
            <a:r>
              <a:rPr lang="en-US" sz="2400" dirty="0" smtClean="0">
                <a:latin typeface="Arial" panose="020B0604020202020204" pitchFamily="34" charset="0"/>
                <a:cs typeface="Arial" panose="020B0604020202020204" pitchFamily="34" charset="0"/>
              </a:rPr>
              <a:t>Dynamic</a:t>
            </a:r>
          </a:p>
          <a:p>
            <a:pPr marL="2865438" indent="-438150">
              <a:buFont typeface="Wingdings" panose="05000000000000000000" pitchFamily="2" charset="2"/>
              <a:buChar char="§"/>
            </a:pPr>
            <a:r>
              <a:rPr lang="en-US" sz="2400" dirty="0" smtClean="0">
                <a:latin typeface="Arial" panose="020B0604020202020204" pitchFamily="34" charset="0"/>
                <a:cs typeface="Arial" panose="020B0604020202020204" pitchFamily="34" charset="0"/>
              </a:rPr>
              <a:t>Static</a:t>
            </a:r>
            <a:endParaRPr lang="en-US" sz="24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4248" y="6523579"/>
            <a:ext cx="1903116" cy="208910"/>
          </a:xfrm>
          <a:prstGeom prst="rect">
            <a:avLst/>
          </a:prstGeom>
        </p:spPr>
      </p:pic>
    </p:spTree>
    <p:extLst>
      <p:ext uri="{BB962C8B-B14F-4D97-AF65-F5344CB8AC3E}">
        <p14:creationId xmlns:p14="http://schemas.microsoft.com/office/powerpoint/2010/main" val="10885576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CA" altLang="en-US" b="1" dirty="0" smtClean="0">
                <a:latin typeface="Arial" panose="020B0604020202020204" pitchFamily="34" charset="0"/>
                <a:cs typeface="Arial" panose="020B0604020202020204" pitchFamily="34" charset="0"/>
              </a:rPr>
              <a:t>TLR EMS Principles of</a:t>
            </a:r>
            <a:br>
              <a:rPr lang="en-CA" altLang="en-US" b="1" dirty="0" smtClean="0">
                <a:latin typeface="Arial" panose="020B0604020202020204" pitchFamily="34" charset="0"/>
                <a:cs typeface="Arial" panose="020B0604020202020204" pitchFamily="34" charset="0"/>
              </a:rPr>
            </a:br>
            <a:r>
              <a:rPr lang="en-CA" altLang="en-US" b="1" dirty="0" smtClean="0">
                <a:latin typeface="Arial" panose="020B0604020202020204" pitchFamily="34" charset="0"/>
                <a:cs typeface="Arial" panose="020B0604020202020204" pitchFamily="34" charset="0"/>
              </a:rPr>
              <a:t>Safe Body Mechanics</a:t>
            </a:r>
            <a:r>
              <a:rPr lang="en-CA" altLang="en-US" sz="4000" dirty="0" smtClean="0">
                <a:latin typeface="Arial" panose="020B0604020202020204" pitchFamily="34" charset="0"/>
                <a:cs typeface="Arial" panose="020B0604020202020204" pitchFamily="34" charset="0"/>
              </a:rPr>
              <a:t/>
            </a:r>
            <a:br>
              <a:rPr lang="en-CA" altLang="en-US" sz="4000" dirty="0" smtClean="0">
                <a:latin typeface="Arial" panose="020B0604020202020204" pitchFamily="34" charset="0"/>
                <a:cs typeface="Arial" panose="020B0604020202020204" pitchFamily="34" charset="0"/>
              </a:rPr>
            </a:br>
            <a:endParaRPr lang="en-US" altLang="en-US" sz="4000" dirty="0" smtClean="0">
              <a:latin typeface="Arial" panose="020B0604020202020204" pitchFamily="34" charset="0"/>
              <a:cs typeface="Arial" panose="020B0604020202020204" pitchFamily="34" charset="0"/>
            </a:endParaRPr>
          </a:p>
        </p:txBody>
      </p:sp>
      <p:sp>
        <p:nvSpPr>
          <p:cNvPr id="14339" name="Rectangle 3"/>
          <p:cNvSpPr>
            <a:spLocks noGrp="1" noChangeArrowheads="1"/>
          </p:cNvSpPr>
          <p:nvPr>
            <p:ph idx="1"/>
          </p:nvPr>
        </p:nvSpPr>
        <p:spPr>
          <a:xfrm>
            <a:off x="477764" y="1997616"/>
            <a:ext cx="8229600" cy="4525963"/>
          </a:xfrm>
        </p:spPr>
        <p:txBody>
          <a:bodyPr/>
          <a:lstStyle/>
          <a:p>
            <a:pPr eaLnBrk="1" hangingPunct="1">
              <a:spcBef>
                <a:spcPts val="0"/>
              </a:spcBef>
              <a:buFont typeface="Wingdings" panose="05000000000000000000" pitchFamily="2" charset="2"/>
              <a:buChar char="§"/>
            </a:pPr>
            <a:r>
              <a:rPr lang="en-US" altLang="en-US" sz="2800" dirty="0" smtClean="0">
                <a:latin typeface="Arial" panose="020B0604020202020204" pitchFamily="34" charset="0"/>
                <a:cs typeface="Arial" panose="020B0604020202020204" pitchFamily="34" charset="0"/>
              </a:rPr>
              <a:t>Think and Plan Ahead</a:t>
            </a:r>
          </a:p>
          <a:p>
            <a:pPr eaLnBrk="1" hangingPunct="1">
              <a:spcBef>
                <a:spcPts val="0"/>
              </a:spcBef>
              <a:buFont typeface="Wingdings" panose="05000000000000000000" pitchFamily="2" charset="2"/>
              <a:buChar char="§"/>
            </a:pPr>
            <a:r>
              <a:rPr lang="en-US" altLang="en-US" sz="2800" dirty="0" smtClean="0">
                <a:latin typeface="Arial" panose="020B0604020202020204" pitchFamily="34" charset="0"/>
                <a:cs typeface="Arial" panose="020B0604020202020204" pitchFamily="34" charset="0"/>
              </a:rPr>
              <a:t>Safe Stance – stride or parallel</a:t>
            </a:r>
          </a:p>
          <a:p>
            <a:pPr eaLnBrk="1" hangingPunct="1">
              <a:spcBef>
                <a:spcPts val="0"/>
              </a:spcBef>
              <a:buFont typeface="Wingdings" panose="05000000000000000000" pitchFamily="2" charset="2"/>
              <a:buChar char="§"/>
            </a:pPr>
            <a:r>
              <a:rPr lang="en-US" altLang="en-US" sz="2800" dirty="0" smtClean="0">
                <a:latin typeface="Arial" panose="020B0604020202020204" pitchFamily="34" charset="0"/>
                <a:cs typeface="Arial" panose="020B0604020202020204" pitchFamily="34" charset="0"/>
              </a:rPr>
              <a:t>Maintain the Three Natural Curves of the Spine</a:t>
            </a:r>
          </a:p>
          <a:p>
            <a:pPr eaLnBrk="1" hangingPunct="1">
              <a:spcBef>
                <a:spcPts val="0"/>
              </a:spcBef>
              <a:buFont typeface="Wingdings" panose="05000000000000000000" pitchFamily="2" charset="2"/>
              <a:buChar char="§"/>
            </a:pPr>
            <a:r>
              <a:rPr lang="en-US" altLang="en-US" sz="2800" dirty="0" smtClean="0">
                <a:latin typeface="Arial" panose="020B0604020202020204" pitchFamily="34" charset="0"/>
                <a:cs typeface="Arial" panose="020B0604020202020204" pitchFamily="34" charset="0"/>
              </a:rPr>
              <a:t>Use the Core, Buttocks and Thigh and Calf Muscles</a:t>
            </a:r>
          </a:p>
          <a:p>
            <a:pPr eaLnBrk="1" hangingPunct="1">
              <a:spcBef>
                <a:spcPts val="0"/>
              </a:spcBef>
              <a:buFont typeface="Wingdings" panose="05000000000000000000" pitchFamily="2" charset="2"/>
              <a:buChar char="§"/>
            </a:pPr>
            <a:r>
              <a:rPr lang="en-US" altLang="en-US" sz="2800" dirty="0" smtClean="0">
                <a:latin typeface="Arial" panose="020B0604020202020204" pitchFamily="34" charset="0"/>
                <a:cs typeface="Arial" panose="020B0604020202020204" pitchFamily="34" charset="0"/>
              </a:rPr>
              <a:t>Use a Safe and Effective Grip</a:t>
            </a:r>
          </a:p>
          <a:p>
            <a:pPr eaLnBrk="1" hangingPunct="1">
              <a:spcBef>
                <a:spcPts val="0"/>
              </a:spcBef>
              <a:buFont typeface="Wingdings" panose="05000000000000000000" pitchFamily="2" charset="2"/>
              <a:buChar char="§"/>
            </a:pPr>
            <a:r>
              <a:rPr lang="en-US" altLang="en-US" sz="2800" dirty="0" smtClean="0">
                <a:latin typeface="Arial" panose="020B0604020202020204" pitchFamily="34" charset="0"/>
                <a:cs typeface="Arial" panose="020B0604020202020204" pitchFamily="34" charset="0"/>
              </a:rPr>
              <a:t>Work Within Your Comfort Zone</a:t>
            </a:r>
          </a:p>
          <a:p>
            <a:pPr eaLnBrk="1" hangingPunct="1">
              <a:spcBef>
                <a:spcPts val="0"/>
              </a:spcBef>
              <a:buFont typeface="Wingdings" panose="05000000000000000000" pitchFamily="2" charset="2"/>
              <a:buChar char="§"/>
            </a:pPr>
            <a:r>
              <a:rPr lang="en-US" altLang="en-US" sz="2800" dirty="0" smtClean="0">
                <a:latin typeface="Arial" panose="020B0604020202020204" pitchFamily="34" charset="0"/>
                <a:cs typeface="Arial" panose="020B0604020202020204" pitchFamily="34" charset="0"/>
              </a:rPr>
              <a:t>Use Weight Transfer When Performing a Moving Task</a:t>
            </a:r>
          </a:p>
          <a:p>
            <a:pPr marL="0" indent="0" eaLnBrk="1" hangingPunct="1">
              <a:spcBef>
                <a:spcPts val="0"/>
              </a:spcBef>
              <a:buNone/>
            </a:pPr>
            <a:endParaRPr lang="en-US" altLang="en-US" sz="2400" dirty="0" smtClean="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4248" y="6523579"/>
            <a:ext cx="1903116" cy="208910"/>
          </a:xfrm>
          <a:prstGeom prst="rect">
            <a:avLst/>
          </a:prstGeom>
        </p:spPr>
      </p:pic>
    </p:spTree>
    <p:extLst>
      <p:ext uri="{BB962C8B-B14F-4D97-AF65-F5344CB8AC3E}">
        <p14:creationId xmlns:p14="http://schemas.microsoft.com/office/powerpoint/2010/main" val="3478686828"/>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4248" y="6523579"/>
            <a:ext cx="1903116" cy="208910"/>
          </a:xfrm>
          <a:prstGeom prst="rect">
            <a:avLst/>
          </a:prstGeom>
        </p:spPr>
      </p:pic>
      <p:sp>
        <p:nvSpPr>
          <p:cNvPr id="3" name="TextBox 2"/>
          <p:cNvSpPr txBox="1"/>
          <p:nvPr/>
        </p:nvSpPr>
        <p:spPr>
          <a:xfrm>
            <a:off x="5294682" y="1772816"/>
            <a:ext cx="3237758" cy="1569660"/>
          </a:xfrm>
          <a:prstGeom prst="rect">
            <a:avLst/>
          </a:prstGeom>
          <a:noFill/>
        </p:spPr>
        <p:txBody>
          <a:bodyPr wrap="square" rtlCol="0">
            <a:spAutoFit/>
          </a:bodyPr>
          <a:lstStyle/>
          <a:p>
            <a:r>
              <a:rPr lang="en-CA" sz="2400" b="1" dirty="0" smtClean="0">
                <a:solidFill>
                  <a:srgbClr val="0070C0"/>
                </a:solidFill>
                <a:latin typeface="Arial" panose="020B0604020202020204" pitchFamily="34" charset="0"/>
                <a:cs typeface="Arial" panose="020B0604020202020204" pitchFamily="34" charset="0"/>
              </a:rPr>
              <a:t>TLR Checkpoints incorporates the Principles of Safe Body Mechanics</a:t>
            </a:r>
            <a:endParaRPr lang="en-CA" sz="2400" b="1" dirty="0">
              <a:solidFill>
                <a:srgbClr val="0070C0"/>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414000"/>
            <a:ext cx="4979457" cy="6444000"/>
          </a:xfrm>
          <a:prstGeom prst="rect">
            <a:avLst/>
          </a:prstGeom>
        </p:spPr>
      </p:pic>
    </p:spTree>
    <p:extLst>
      <p:ext uri="{BB962C8B-B14F-4D97-AF65-F5344CB8AC3E}">
        <p14:creationId xmlns:p14="http://schemas.microsoft.com/office/powerpoint/2010/main" val="23821617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dirty="0" smtClean="0">
                <a:latin typeface="Arial" panose="020B0604020202020204" pitchFamily="34" charset="0"/>
                <a:cs typeface="Arial" panose="020B0604020202020204" pitchFamily="34" charset="0"/>
              </a:rPr>
              <a:t>Musculoskeletal Injuries</a:t>
            </a:r>
            <a:endParaRPr lang="en-CA"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77764" y="1196752"/>
            <a:ext cx="8229600" cy="4709120"/>
          </a:xfrm>
        </p:spPr>
        <p:txBody>
          <a:bodyPr/>
          <a:lstStyle/>
          <a:p>
            <a:pPr marL="0" indent="0">
              <a:buNone/>
            </a:pPr>
            <a:r>
              <a:rPr lang="en-CA" sz="2400" dirty="0">
                <a:latin typeface="Arial" panose="020B0604020202020204" pitchFamily="34" charset="0"/>
                <a:cs typeface="Arial" panose="020B0604020202020204" pitchFamily="34" charset="0"/>
              </a:rPr>
              <a:t>Work-related MSIs may be defined </a:t>
            </a:r>
            <a:r>
              <a:rPr lang="en-CA" sz="2400" dirty="0" smtClean="0">
                <a:latin typeface="Arial" panose="020B0604020202020204" pitchFamily="34" charset="0"/>
                <a:cs typeface="Arial" panose="020B0604020202020204" pitchFamily="34" charset="0"/>
              </a:rPr>
              <a:t>as:</a:t>
            </a:r>
          </a:p>
          <a:p>
            <a:pPr>
              <a:buFont typeface="Wingdings" panose="05000000000000000000" pitchFamily="2" charset="2"/>
              <a:buChar char="§"/>
            </a:pPr>
            <a:r>
              <a:rPr lang="en-CA" sz="2400" dirty="0" smtClean="0">
                <a:latin typeface="Arial" panose="020B0604020202020204" pitchFamily="34" charset="0"/>
                <a:cs typeface="Arial" panose="020B0604020202020204" pitchFamily="34" charset="0"/>
              </a:rPr>
              <a:t>injuries</a:t>
            </a:r>
            <a:r>
              <a:rPr lang="en-CA" sz="2400" dirty="0">
                <a:latin typeface="Arial" panose="020B0604020202020204" pitchFamily="34" charset="0"/>
                <a:cs typeface="Arial" panose="020B0604020202020204" pitchFamily="34" charset="0"/>
              </a:rPr>
              <a:t>, illnesses or diseases of </a:t>
            </a:r>
            <a:r>
              <a:rPr lang="en-CA" sz="2400" dirty="0" smtClean="0">
                <a:latin typeface="Arial" panose="020B0604020202020204" pitchFamily="34" charset="0"/>
                <a:cs typeface="Arial" panose="020B0604020202020204" pitchFamily="34" charset="0"/>
              </a:rPr>
              <a:t>muscles</a:t>
            </a:r>
          </a:p>
          <a:p>
            <a:pPr lvl="1">
              <a:buFont typeface="Wingdings" panose="05000000000000000000" pitchFamily="2" charset="2"/>
              <a:buChar char="§"/>
            </a:pPr>
            <a:r>
              <a:rPr lang="en-CA" sz="2000" dirty="0" smtClean="0">
                <a:latin typeface="Arial" panose="020B0604020202020204" pitchFamily="34" charset="0"/>
                <a:cs typeface="Arial" panose="020B0604020202020204" pitchFamily="34" charset="0"/>
              </a:rPr>
              <a:t>Including tendons</a:t>
            </a:r>
            <a:r>
              <a:rPr lang="en-CA" sz="2000" dirty="0">
                <a:latin typeface="Arial" panose="020B0604020202020204" pitchFamily="34" charset="0"/>
                <a:cs typeface="Arial" panose="020B0604020202020204" pitchFamily="34" charset="0"/>
              </a:rPr>
              <a:t>, ligaments, bursae, nerves, joints, cartilage (including intervertebral discs), bones and supporting blood </a:t>
            </a:r>
            <a:r>
              <a:rPr lang="en-CA" sz="2000" dirty="0" smtClean="0">
                <a:latin typeface="Arial" panose="020B0604020202020204" pitchFamily="34" charset="0"/>
                <a:cs typeface="Arial" panose="020B0604020202020204" pitchFamily="34" charset="0"/>
              </a:rPr>
              <a:t>vessels</a:t>
            </a:r>
            <a:endParaRPr lang="en-CA" sz="2000" dirty="0">
              <a:latin typeface="Arial" panose="020B0604020202020204" pitchFamily="34" charset="0"/>
              <a:cs typeface="Arial" panose="020B0604020202020204" pitchFamily="34" charset="0"/>
            </a:endParaRPr>
          </a:p>
          <a:p>
            <a:pPr marL="0" indent="0">
              <a:buNone/>
            </a:pPr>
            <a:r>
              <a:rPr lang="en-CA" sz="2400" dirty="0" smtClean="0">
                <a:latin typeface="Arial" panose="020B0604020202020204" pitchFamily="34" charset="0"/>
                <a:cs typeface="Arial" panose="020B0604020202020204" pitchFamily="34" charset="0"/>
              </a:rPr>
              <a:t>Preventative/Corrective Action:</a:t>
            </a:r>
          </a:p>
          <a:p>
            <a:pPr>
              <a:buFont typeface="Wingdings" panose="05000000000000000000" pitchFamily="2" charset="2"/>
              <a:buChar char="§"/>
            </a:pPr>
            <a:r>
              <a:rPr lang="en-CA" sz="2400" dirty="0">
                <a:latin typeface="Arial" panose="020B0604020202020204" pitchFamily="34" charset="0"/>
                <a:cs typeface="Arial" panose="020B0604020202020204" pitchFamily="34" charset="0"/>
              </a:rPr>
              <a:t>d</a:t>
            </a:r>
            <a:r>
              <a:rPr lang="en-CA" sz="2400" dirty="0" smtClean="0">
                <a:latin typeface="Arial" panose="020B0604020202020204" pitchFamily="34" charset="0"/>
                <a:cs typeface="Arial" panose="020B0604020202020204" pitchFamily="34" charset="0"/>
              </a:rPr>
              <a:t>ocument </a:t>
            </a:r>
            <a:r>
              <a:rPr lang="en-CA" sz="2400" dirty="0">
                <a:latin typeface="Arial" panose="020B0604020202020204" pitchFamily="34" charset="0"/>
                <a:cs typeface="Arial" panose="020B0604020202020204" pitchFamily="34" charset="0"/>
              </a:rPr>
              <a:t>and </a:t>
            </a:r>
            <a:r>
              <a:rPr lang="en-CA" sz="2400" dirty="0" smtClean="0">
                <a:latin typeface="Arial" panose="020B0604020202020204" pitchFamily="34" charset="0"/>
                <a:cs typeface="Arial" panose="020B0604020202020204" pitchFamily="34" charset="0"/>
              </a:rPr>
              <a:t>report concerns </a:t>
            </a:r>
          </a:p>
          <a:p>
            <a:pPr>
              <a:buFont typeface="Wingdings" panose="05000000000000000000" pitchFamily="2" charset="2"/>
              <a:buChar char="§"/>
            </a:pPr>
            <a:r>
              <a:rPr lang="en-CA" sz="2400" dirty="0" smtClean="0">
                <a:latin typeface="Arial" panose="020B0604020202020204" pitchFamily="34" charset="0"/>
                <a:cs typeface="Arial" panose="020B0604020202020204" pitchFamily="34" charset="0"/>
              </a:rPr>
              <a:t>consult </a:t>
            </a:r>
            <a:r>
              <a:rPr lang="en-CA" sz="2400" dirty="0">
                <a:latin typeface="Arial" panose="020B0604020202020204" pitchFamily="34" charset="0"/>
                <a:cs typeface="Arial" panose="020B0604020202020204" pitchFamily="34" charset="0"/>
              </a:rPr>
              <a:t>an appropriate health care </a:t>
            </a:r>
            <a:r>
              <a:rPr lang="en-CA" sz="2400" dirty="0" smtClean="0">
                <a:latin typeface="Arial" panose="020B0604020202020204" pitchFamily="34" charset="0"/>
                <a:cs typeface="Arial" panose="020B0604020202020204" pitchFamily="34" charset="0"/>
              </a:rPr>
              <a:t>provider</a:t>
            </a:r>
          </a:p>
          <a:p>
            <a:pPr>
              <a:buFont typeface="Wingdings" panose="05000000000000000000" pitchFamily="2" charset="2"/>
              <a:buChar char="§"/>
            </a:pPr>
            <a:r>
              <a:rPr lang="en-CA" sz="2400" dirty="0" smtClean="0">
                <a:latin typeface="Arial" panose="020B0604020202020204" pitchFamily="34" charset="0"/>
                <a:cs typeface="Arial" panose="020B0604020202020204" pitchFamily="34" charset="0"/>
              </a:rPr>
              <a:t>supervisor would promptly </a:t>
            </a:r>
            <a:r>
              <a:rPr lang="en-CA" sz="2400" dirty="0">
                <a:latin typeface="Arial" panose="020B0604020202020204" pitchFamily="34" charset="0"/>
                <a:cs typeface="Arial" panose="020B0604020202020204" pitchFamily="34" charset="0"/>
              </a:rPr>
              <a:t>initiate an investigation to determine the root cause </a:t>
            </a:r>
            <a:endParaRPr lang="en-CA" sz="2400" dirty="0" smtClean="0">
              <a:latin typeface="Arial" panose="020B0604020202020204" pitchFamily="34" charset="0"/>
              <a:cs typeface="Arial" panose="020B0604020202020204" pitchFamily="34" charset="0"/>
            </a:endParaRPr>
          </a:p>
          <a:p>
            <a:pPr>
              <a:buFont typeface="Wingdings" panose="05000000000000000000" pitchFamily="2" charset="2"/>
              <a:buChar char="§"/>
            </a:pPr>
            <a:r>
              <a:rPr lang="en-CA" sz="2400" dirty="0" smtClean="0">
                <a:latin typeface="Arial" panose="020B0604020202020204" pitchFamily="34" charset="0"/>
                <a:cs typeface="Arial" panose="020B0604020202020204" pitchFamily="34" charset="0"/>
              </a:rPr>
              <a:t>then </a:t>
            </a:r>
            <a:r>
              <a:rPr lang="en-CA" sz="2400" dirty="0">
                <a:latin typeface="Arial" panose="020B0604020202020204" pitchFamily="34" charset="0"/>
                <a:cs typeface="Arial" panose="020B0604020202020204" pitchFamily="34" charset="0"/>
              </a:rPr>
              <a:t>take corrective measures to </a:t>
            </a:r>
            <a:r>
              <a:rPr lang="en-CA" sz="2400" dirty="0" smtClean="0">
                <a:latin typeface="Arial" panose="020B0604020202020204" pitchFamily="34" charset="0"/>
                <a:cs typeface="Arial" panose="020B0604020202020204" pitchFamily="34" charset="0"/>
              </a:rPr>
              <a:t>avoid </a:t>
            </a:r>
            <a:r>
              <a:rPr lang="en-CA" sz="2400" dirty="0">
                <a:latin typeface="Arial" panose="020B0604020202020204" pitchFamily="34" charset="0"/>
                <a:cs typeface="Arial" panose="020B0604020202020204" pitchFamily="34" charset="0"/>
              </a:rPr>
              <a:t>further </a:t>
            </a:r>
            <a:r>
              <a:rPr lang="en-CA" sz="2400" dirty="0" smtClean="0">
                <a:latin typeface="Arial" panose="020B0604020202020204" pitchFamily="34" charset="0"/>
                <a:cs typeface="Arial" panose="020B0604020202020204" pitchFamily="34" charset="0"/>
              </a:rPr>
              <a:t>injuries</a:t>
            </a:r>
            <a:endParaRPr lang="en-CA" sz="2400" dirty="0">
              <a:latin typeface="Arial" panose="020B0604020202020204" pitchFamily="34" charset="0"/>
              <a:cs typeface="Arial" panose="020B0604020202020204" pitchFamily="34" charset="0"/>
            </a:endParaRPr>
          </a:p>
          <a:p>
            <a:pPr marL="0" indent="0">
              <a:buNone/>
            </a:pPr>
            <a:endParaRPr lang="en-CA" sz="24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4248" y="6523579"/>
            <a:ext cx="1903116" cy="208910"/>
          </a:xfrm>
          <a:prstGeom prst="rect">
            <a:avLst/>
          </a:prstGeom>
        </p:spPr>
      </p:pic>
    </p:spTree>
    <p:extLst>
      <p:ext uri="{BB962C8B-B14F-4D97-AF65-F5344CB8AC3E}">
        <p14:creationId xmlns:p14="http://schemas.microsoft.com/office/powerpoint/2010/main" val="25422746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5"/>
          <p:cNvSpPr>
            <a:spLocks noGrp="1"/>
          </p:cNvSpPr>
          <p:nvPr>
            <p:ph type="sldNum" sz="quarter" idx="12"/>
          </p:nvPr>
        </p:nvSpPr>
        <p:spPr>
          <a:noFill/>
        </p:spPr>
        <p:txBody>
          <a:bodyPr/>
          <a:lstStyle>
            <a:lvl1pPr>
              <a:spcBef>
                <a:spcPct val="20000"/>
              </a:spcBef>
              <a:buChar char="•"/>
              <a:defRPr sz="3200">
                <a:solidFill>
                  <a:schemeClr val="tx1"/>
                </a:solidFill>
                <a:latin typeface="Times" pitchFamily="18" charset="0"/>
              </a:defRPr>
            </a:lvl1pPr>
            <a:lvl2pPr marL="742950" indent="-285750">
              <a:spcBef>
                <a:spcPct val="20000"/>
              </a:spcBef>
              <a:buChar char="–"/>
              <a:defRPr sz="2800">
                <a:solidFill>
                  <a:schemeClr val="tx1"/>
                </a:solidFill>
                <a:latin typeface="Times" pitchFamily="18" charset="0"/>
              </a:defRPr>
            </a:lvl2pPr>
            <a:lvl3pPr marL="1143000" indent="-228600">
              <a:spcBef>
                <a:spcPct val="20000"/>
              </a:spcBef>
              <a:buChar char="•"/>
              <a:defRPr sz="2400">
                <a:solidFill>
                  <a:schemeClr val="tx1"/>
                </a:solidFill>
                <a:latin typeface="Times" pitchFamily="18" charset="0"/>
              </a:defRPr>
            </a:lvl3pPr>
            <a:lvl4pPr marL="1600200" indent="-228600">
              <a:spcBef>
                <a:spcPct val="20000"/>
              </a:spcBef>
              <a:buChar char="–"/>
              <a:defRPr sz="2000">
                <a:solidFill>
                  <a:schemeClr val="tx1"/>
                </a:solidFill>
                <a:latin typeface="Times" pitchFamily="18" charset="0"/>
              </a:defRPr>
            </a:lvl4pPr>
            <a:lvl5pPr marL="2057400" indent="-22860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a:spcBef>
                <a:spcPct val="0"/>
              </a:spcBef>
              <a:buFontTx/>
              <a:buNone/>
            </a:pPr>
            <a:endParaRPr lang="en-US" altLang="en-US" sz="1400" dirty="0" smtClean="0"/>
          </a:p>
        </p:txBody>
      </p:sp>
      <p:sp>
        <p:nvSpPr>
          <p:cNvPr id="19459" name="Rectangle 2"/>
          <p:cNvSpPr>
            <a:spLocks noGrp="1" noChangeArrowheads="1"/>
          </p:cNvSpPr>
          <p:nvPr>
            <p:ph type="title"/>
          </p:nvPr>
        </p:nvSpPr>
        <p:spPr/>
        <p:txBody>
          <a:bodyPr/>
          <a:lstStyle/>
          <a:p>
            <a:pPr eaLnBrk="1" hangingPunct="1"/>
            <a:r>
              <a:rPr lang="en-US" altLang="en-US" b="1" dirty="0" smtClean="0">
                <a:latin typeface="Arial" panose="020B0604020202020204" pitchFamily="34" charset="0"/>
                <a:cs typeface="Arial" panose="020B0604020202020204" pitchFamily="34" charset="0"/>
              </a:rPr>
              <a:t>Risk Assessment</a:t>
            </a:r>
          </a:p>
        </p:txBody>
      </p:sp>
      <p:sp>
        <p:nvSpPr>
          <p:cNvPr id="19460" name="Rectangle 3"/>
          <p:cNvSpPr>
            <a:spLocks noGrp="1" noChangeArrowheads="1"/>
          </p:cNvSpPr>
          <p:nvPr>
            <p:ph type="body" idx="1"/>
          </p:nvPr>
        </p:nvSpPr>
        <p:spPr>
          <a:xfrm>
            <a:off x="1115616" y="1412776"/>
            <a:ext cx="7342584" cy="4176812"/>
          </a:xfrm>
        </p:spPr>
        <p:txBody>
          <a:bodyPr/>
          <a:lstStyle/>
          <a:p>
            <a:pPr marL="0" indent="0">
              <a:buNone/>
            </a:pPr>
            <a:r>
              <a:rPr lang="en-US" altLang="en-US" sz="3600" dirty="0" smtClean="0"/>
              <a:t> </a:t>
            </a:r>
          </a:p>
          <a:p>
            <a:pPr marL="0" indent="0">
              <a:buNone/>
            </a:pPr>
            <a:endParaRPr lang="en-US" altLang="en-US" sz="3600" dirty="0"/>
          </a:p>
          <a:p>
            <a:pPr marL="0" indent="0" eaLnBrk="1" hangingPunct="1">
              <a:buNone/>
            </a:pPr>
            <a:endParaRPr lang="en-US" altLang="en-US" sz="3600" dirty="0" smtClean="0"/>
          </a:p>
          <a:p>
            <a:pPr marL="0" indent="0" eaLnBrk="1" hangingPunct="1">
              <a:buNone/>
            </a:pPr>
            <a:endParaRPr lang="en-US" altLang="en-US" sz="3600" dirty="0" smtClean="0"/>
          </a:p>
          <a:p>
            <a:pPr marL="0" indent="0" eaLnBrk="1" hangingPunct="1">
              <a:buNone/>
            </a:pPr>
            <a:endParaRPr lang="en-US" altLang="en-US" sz="3600" dirty="0" smtClean="0"/>
          </a:p>
          <a:p>
            <a:pPr marL="0" indent="0" eaLnBrk="1" hangingPunct="1">
              <a:buNone/>
            </a:pPr>
            <a:endParaRPr lang="en-US" altLang="en-US" sz="3600" dirty="0" smtClean="0"/>
          </a:p>
          <a:p>
            <a:pPr marL="0" indent="0" eaLnBrk="1" hangingPunct="1">
              <a:buNone/>
            </a:pPr>
            <a:endParaRPr lang="en-US" altLang="en-US" sz="3600" dirty="0" smtClean="0"/>
          </a:p>
          <a:p>
            <a:pPr marL="0" indent="0" eaLnBrk="1" hangingPunct="1">
              <a:buNone/>
            </a:pPr>
            <a:endParaRPr lang="en-US" altLang="en-US" sz="3600" dirty="0" smtClean="0"/>
          </a:p>
        </p:txBody>
      </p:sp>
      <p:sp>
        <p:nvSpPr>
          <p:cNvPr id="5" name="Content Placeholder 2"/>
          <p:cNvSpPr txBox="1">
            <a:spLocks/>
          </p:cNvSpPr>
          <p:nvPr/>
        </p:nvSpPr>
        <p:spPr>
          <a:xfrm>
            <a:off x="457200" y="1268760"/>
            <a:ext cx="8229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buNone/>
            </a:pPr>
            <a:r>
              <a:rPr lang="en-CA" sz="2400" dirty="0">
                <a:latin typeface="Arial" panose="020B0604020202020204" pitchFamily="34" charset="0"/>
                <a:cs typeface="Arial" panose="020B0604020202020204" pitchFamily="34" charset="0"/>
              </a:rPr>
              <a:t>Learning outcomes:</a:t>
            </a:r>
          </a:p>
          <a:p>
            <a:pPr lvl="0">
              <a:spcBef>
                <a:spcPts val="0"/>
              </a:spcBef>
              <a:buFont typeface="Wingdings" panose="05000000000000000000" pitchFamily="2" charset="2"/>
              <a:buChar char="§"/>
            </a:pPr>
            <a:r>
              <a:rPr lang="en-CA" sz="2400" dirty="0" smtClean="0">
                <a:latin typeface="Arial" panose="020B0604020202020204" pitchFamily="34" charset="0"/>
                <a:cs typeface="Arial" panose="020B0604020202020204" pitchFamily="34" charset="0"/>
              </a:rPr>
              <a:t>Identify risks in self, environment, equipment, object/task, patient</a:t>
            </a:r>
          </a:p>
          <a:p>
            <a:pPr lvl="0">
              <a:spcBef>
                <a:spcPts val="0"/>
              </a:spcBef>
              <a:buFont typeface="Wingdings" panose="05000000000000000000" pitchFamily="2" charset="2"/>
              <a:buChar char="§"/>
            </a:pPr>
            <a:r>
              <a:rPr lang="en-CA" sz="2400" dirty="0" smtClean="0">
                <a:latin typeface="Arial" panose="020B0604020202020204" pitchFamily="34" charset="0"/>
                <a:cs typeface="Arial" panose="020B0604020202020204" pitchFamily="34" charset="0"/>
              </a:rPr>
              <a:t>Consider ways to eliminate or manage risks</a:t>
            </a:r>
          </a:p>
          <a:p>
            <a:pPr lvl="0">
              <a:spcBef>
                <a:spcPts val="0"/>
              </a:spcBef>
              <a:buFont typeface="Wingdings" panose="05000000000000000000" pitchFamily="2" charset="2"/>
              <a:buChar char="§"/>
            </a:pPr>
            <a:r>
              <a:rPr lang="en-CA" sz="2400" i="1" dirty="0" smtClean="0">
                <a:latin typeface="Arial" panose="020B0604020202020204" pitchFamily="34" charset="0"/>
                <a:cs typeface="Arial" panose="020B0604020202020204" pitchFamily="34" charset="0"/>
              </a:rPr>
              <a:t>In the Moment</a:t>
            </a:r>
            <a:r>
              <a:rPr lang="en-CA" sz="2400" dirty="0" smtClean="0">
                <a:latin typeface="Arial" panose="020B0604020202020204" pitchFamily="34" charset="0"/>
                <a:cs typeface="Arial" panose="020B0604020202020204" pitchFamily="34" charset="0"/>
              </a:rPr>
              <a:t> Risk Assessment – using the full risk assessment process prior to performing a moving task</a:t>
            </a:r>
          </a:p>
          <a:p>
            <a:pPr lvl="0">
              <a:spcBef>
                <a:spcPts val="0"/>
              </a:spcBef>
              <a:buFont typeface="Wingdings" panose="05000000000000000000" pitchFamily="2" charset="2"/>
              <a:buChar char="§"/>
            </a:pPr>
            <a:endParaRPr lang="en-CA" sz="2400" dirty="0">
              <a:latin typeface="Arial" panose="020B0604020202020204" pitchFamily="34" charset="0"/>
              <a:cs typeface="Arial" panose="020B0604020202020204" pitchFamily="34" charset="0"/>
            </a:endParaRPr>
          </a:p>
          <a:p>
            <a:pPr marL="0" indent="0">
              <a:buNone/>
            </a:pPr>
            <a:r>
              <a:rPr lang="en-CA" sz="2400" dirty="0">
                <a:latin typeface="Arial" panose="020B0604020202020204" pitchFamily="34" charset="0"/>
                <a:cs typeface="Arial" panose="020B0604020202020204" pitchFamily="34" charset="0"/>
              </a:rPr>
              <a:t>A </a:t>
            </a:r>
            <a:r>
              <a:rPr lang="en-CA" sz="2400" b="1" dirty="0">
                <a:solidFill>
                  <a:srgbClr val="FF0000"/>
                </a:solidFill>
                <a:latin typeface="Arial" panose="020B0604020202020204" pitchFamily="34" charset="0"/>
                <a:cs typeface="Arial" panose="020B0604020202020204" pitchFamily="34" charset="0"/>
              </a:rPr>
              <a:t>risk</a:t>
            </a:r>
            <a:r>
              <a:rPr lang="en-CA" sz="2400" dirty="0">
                <a:latin typeface="Arial" panose="020B0604020202020204" pitchFamily="34" charset="0"/>
                <a:cs typeface="Arial" panose="020B0604020202020204" pitchFamily="34" charset="0"/>
              </a:rPr>
              <a:t> is any factor that has the potential to jeopardize the safety of those involved in the moving task.</a:t>
            </a:r>
          </a:p>
          <a:p>
            <a:pPr marL="0" indent="0">
              <a:buNone/>
            </a:pPr>
            <a:endParaRPr lang="en-CA" sz="1200" dirty="0">
              <a:latin typeface="Arial" panose="020B0604020202020204" pitchFamily="34" charset="0"/>
              <a:cs typeface="Arial" panose="020B0604020202020204" pitchFamily="34" charset="0"/>
            </a:endParaRPr>
          </a:p>
          <a:p>
            <a:pPr marL="0" indent="0">
              <a:buNone/>
            </a:pPr>
            <a:r>
              <a:rPr lang="en-CA" sz="2400" dirty="0">
                <a:latin typeface="Arial" panose="020B0604020202020204" pitchFamily="34" charset="0"/>
                <a:cs typeface="Arial" panose="020B0604020202020204" pitchFamily="34" charset="0"/>
              </a:rPr>
              <a:t>In TLR, </a:t>
            </a:r>
            <a:r>
              <a:rPr lang="en-CA" sz="2400" b="1" dirty="0">
                <a:solidFill>
                  <a:srgbClr val="FF0000"/>
                </a:solidFill>
                <a:latin typeface="Arial" panose="020B0604020202020204" pitchFamily="34" charset="0"/>
                <a:cs typeface="Arial" panose="020B0604020202020204" pitchFamily="34" charset="0"/>
              </a:rPr>
              <a:t>Risk Assessment</a:t>
            </a:r>
            <a:r>
              <a:rPr lang="en-CA" sz="2400" dirty="0">
                <a:solidFill>
                  <a:srgbClr val="FF0000"/>
                </a:solidFill>
                <a:latin typeface="Arial" panose="020B0604020202020204" pitchFamily="34" charset="0"/>
                <a:cs typeface="Arial" panose="020B0604020202020204" pitchFamily="34" charset="0"/>
              </a:rPr>
              <a:t> </a:t>
            </a:r>
            <a:r>
              <a:rPr lang="en-CA" sz="2400" dirty="0">
                <a:latin typeface="Arial" panose="020B0604020202020204" pitchFamily="34" charset="0"/>
                <a:cs typeface="Arial" panose="020B0604020202020204" pitchFamily="34" charset="0"/>
              </a:rPr>
              <a:t>is the process by which the worker identifies and eliminates or manages risks in order to select the safest moving technique.</a:t>
            </a:r>
          </a:p>
          <a:p>
            <a:pPr lvl="0">
              <a:spcBef>
                <a:spcPts val="0"/>
              </a:spcBef>
              <a:buFont typeface="Wingdings" panose="05000000000000000000" pitchFamily="2" charset="2"/>
              <a:buChar char="§"/>
            </a:pPr>
            <a:endParaRPr lang="en-CA" sz="2400" dirty="0" smtClean="0">
              <a:latin typeface="Arial" panose="020B0604020202020204" pitchFamily="34" charset="0"/>
              <a:cs typeface="Arial" panose="020B0604020202020204" pitchFamily="34" charset="0"/>
            </a:endParaRPr>
          </a:p>
          <a:p>
            <a:pPr lvl="0">
              <a:spcBef>
                <a:spcPts val="0"/>
              </a:spcBef>
              <a:buFont typeface="Wingdings" panose="05000000000000000000" pitchFamily="2" charset="2"/>
              <a:buChar char="§"/>
            </a:pPr>
            <a:endParaRPr lang="en-CA" sz="2400" dirty="0">
              <a:latin typeface="Arial" panose="020B0604020202020204" pitchFamily="34" charset="0"/>
              <a:cs typeface="Arial" panose="020B0604020202020204" pitchFamily="34" charset="0"/>
            </a:endParaRPr>
          </a:p>
          <a:p>
            <a:pPr marL="0" lvl="0" indent="0">
              <a:spcBef>
                <a:spcPts val="0"/>
              </a:spcBef>
              <a:buNone/>
            </a:pPr>
            <a:endParaRPr lang="en-CA" sz="2400" dirty="0">
              <a:latin typeface="Arial" panose="020B0604020202020204" pitchFamily="34" charset="0"/>
              <a:cs typeface="Arial" panose="020B0604020202020204" pitchFamily="34" charset="0"/>
            </a:endParaRPr>
          </a:p>
          <a:p>
            <a:pPr marL="0" indent="0">
              <a:buFont typeface="Arial" pitchFamily="34" charset="0"/>
              <a:buNone/>
            </a:pPr>
            <a:endParaRPr lang="en-CA" sz="24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4248" y="6523579"/>
            <a:ext cx="1903116" cy="208910"/>
          </a:xfrm>
          <a:prstGeom prst="rect">
            <a:avLst/>
          </a:prstGeom>
        </p:spPr>
      </p:pic>
    </p:spTree>
    <p:extLst>
      <p:ext uri="{BB962C8B-B14F-4D97-AF65-F5344CB8AC3E}">
        <p14:creationId xmlns:p14="http://schemas.microsoft.com/office/powerpoint/2010/main" val="39905080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188640"/>
            <a:ext cx="8229600" cy="1143000"/>
          </a:xfrm>
        </p:spPr>
        <p:txBody>
          <a:bodyPr/>
          <a:lstStyle/>
          <a:p>
            <a:r>
              <a:rPr lang="en-CA" altLang="en-US" sz="4000" b="1" dirty="0" smtClean="0">
                <a:latin typeface="Arial" panose="020B0604020202020204" pitchFamily="34" charset="0"/>
                <a:cs typeface="Arial" panose="020B0604020202020204" pitchFamily="34" charset="0"/>
              </a:rPr>
              <a:t>Self-Risk Assessment</a:t>
            </a:r>
            <a:br>
              <a:rPr lang="en-CA" altLang="en-US" sz="4000" b="1" dirty="0" smtClean="0">
                <a:latin typeface="Arial" panose="020B0604020202020204" pitchFamily="34" charset="0"/>
                <a:cs typeface="Arial" panose="020B0604020202020204" pitchFamily="34" charset="0"/>
              </a:rPr>
            </a:br>
            <a:r>
              <a:rPr lang="en-CA" altLang="en-US" sz="4000" b="1" dirty="0" smtClean="0">
                <a:latin typeface="Arial" panose="020B0604020202020204" pitchFamily="34" charset="0"/>
                <a:cs typeface="Arial" panose="020B0604020202020204" pitchFamily="34" charset="0"/>
              </a:rPr>
              <a:t>“All About YOU!”</a:t>
            </a:r>
          </a:p>
        </p:txBody>
      </p:sp>
      <p:sp>
        <p:nvSpPr>
          <p:cNvPr id="9" name="Content Placeholder 8"/>
          <p:cNvSpPr>
            <a:spLocks noGrp="1"/>
          </p:cNvSpPr>
          <p:nvPr>
            <p:ph sz="half" idx="1"/>
          </p:nvPr>
        </p:nvSpPr>
        <p:spPr>
          <a:xfrm>
            <a:off x="457200" y="1556792"/>
            <a:ext cx="4038600" cy="4259226"/>
          </a:xfrm>
        </p:spPr>
        <p:txBody>
          <a:bodyPr/>
          <a:lstStyle/>
          <a:p>
            <a:pPr marL="0" indent="0">
              <a:buNone/>
            </a:pPr>
            <a:r>
              <a:rPr lang="en-CA" sz="1600" b="1" dirty="0" smtClean="0">
                <a:latin typeface="Arial" panose="020B0604020202020204" pitchFamily="34" charset="0"/>
                <a:cs typeface="Arial" panose="020B0604020202020204" pitchFamily="34" charset="0"/>
              </a:rPr>
              <a:t>Physical Status</a:t>
            </a:r>
          </a:p>
          <a:p>
            <a:r>
              <a:rPr lang="en-CA" sz="1600" dirty="0" smtClean="0">
                <a:latin typeface="Arial" panose="020B0604020202020204" pitchFamily="34" charset="0"/>
                <a:cs typeface="Arial" panose="020B0604020202020204" pitchFamily="34" charset="0"/>
              </a:rPr>
              <a:t>Previous injury/illness/surgery</a:t>
            </a:r>
          </a:p>
          <a:p>
            <a:r>
              <a:rPr lang="en-CA" sz="1600" dirty="0" smtClean="0">
                <a:latin typeface="Arial" panose="020B0604020202020204" pitchFamily="34" charset="0"/>
                <a:cs typeface="Arial" panose="020B0604020202020204" pitchFamily="34" charset="0"/>
              </a:rPr>
              <a:t>Height and weight relative to patient/other workers</a:t>
            </a:r>
          </a:p>
          <a:p>
            <a:r>
              <a:rPr lang="en-CA" sz="1600" dirty="0" smtClean="0">
                <a:latin typeface="Arial" panose="020B0604020202020204" pitchFamily="34" charset="0"/>
                <a:cs typeface="Arial" panose="020B0604020202020204" pitchFamily="34" charset="0"/>
              </a:rPr>
              <a:t>Safe body mechanics</a:t>
            </a:r>
          </a:p>
          <a:p>
            <a:r>
              <a:rPr lang="en-CA" sz="1600" dirty="0" smtClean="0">
                <a:latin typeface="Arial" panose="020B0604020202020204" pitchFamily="34" charset="0"/>
                <a:cs typeface="Arial" panose="020B0604020202020204" pitchFamily="34" charset="0"/>
              </a:rPr>
              <a:t>Good posture</a:t>
            </a:r>
          </a:p>
          <a:p>
            <a:r>
              <a:rPr lang="en-CA" sz="1600" dirty="0" smtClean="0">
                <a:latin typeface="Arial" panose="020B0604020202020204" pitchFamily="34" charset="0"/>
                <a:cs typeface="Arial" panose="020B0604020202020204" pitchFamily="34" charset="0"/>
              </a:rPr>
              <a:t>Physical fatigue</a:t>
            </a:r>
          </a:p>
          <a:p>
            <a:r>
              <a:rPr lang="en-CA" sz="1600" dirty="0" smtClean="0">
                <a:latin typeface="Arial" panose="020B0604020202020204" pitchFamily="34" charset="0"/>
                <a:cs typeface="Arial" panose="020B0604020202020204" pitchFamily="34" charset="0"/>
              </a:rPr>
              <a:t>Physical fitness</a:t>
            </a:r>
          </a:p>
          <a:p>
            <a:r>
              <a:rPr lang="en-CA" sz="1600" dirty="0" smtClean="0">
                <a:latin typeface="Arial" panose="020B0604020202020204" pitchFamily="34" charset="0"/>
                <a:cs typeface="Arial" panose="020B0604020202020204" pitchFamily="34" charset="0"/>
              </a:rPr>
              <a:t>Nutrition</a:t>
            </a:r>
          </a:p>
          <a:p>
            <a:r>
              <a:rPr lang="en-CA" sz="1600" dirty="0" smtClean="0">
                <a:latin typeface="Arial" panose="020B0604020202020204" pitchFamily="34" charset="0"/>
                <a:cs typeface="Arial" panose="020B0604020202020204" pitchFamily="34" charset="0"/>
              </a:rPr>
              <a:t>Stimulant/depressant usage</a:t>
            </a:r>
          </a:p>
          <a:p>
            <a:r>
              <a:rPr lang="en-CA" sz="1600" dirty="0" smtClean="0">
                <a:latin typeface="Arial" panose="020B0604020202020204" pitchFamily="34" charset="0"/>
                <a:cs typeface="Arial" panose="020B0604020202020204" pitchFamily="34" charset="0"/>
              </a:rPr>
              <a:t>Clothing</a:t>
            </a:r>
          </a:p>
          <a:p>
            <a:pPr marL="0" indent="0">
              <a:buNone/>
            </a:pPr>
            <a:r>
              <a:rPr lang="en-CA" sz="1600" b="1" dirty="0" smtClean="0">
                <a:latin typeface="Arial" panose="020B0604020202020204" pitchFamily="34" charset="0"/>
                <a:cs typeface="Arial" panose="020B0604020202020204" pitchFamily="34" charset="0"/>
              </a:rPr>
              <a:t>Emotional Status</a:t>
            </a:r>
          </a:p>
          <a:p>
            <a:r>
              <a:rPr lang="en-CA" sz="1600" dirty="0" smtClean="0">
                <a:latin typeface="Arial" panose="020B0604020202020204" pitchFamily="34" charset="0"/>
                <a:cs typeface="Arial" panose="020B0604020202020204" pitchFamily="34" charset="0"/>
              </a:rPr>
              <a:t>Stress</a:t>
            </a:r>
          </a:p>
          <a:p>
            <a:r>
              <a:rPr lang="en-CA" sz="1600" dirty="0" smtClean="0">
                <a:latin typeface="Arial" panose="020B0604020202020204" pitchFamily="34" charset="0"/>
                <a:cs typeface="Arial" panose="020B0604020202020204" pitchFamily="34" charset="0"/>
              </a:rPr>
              <a:t>Emotional fatigue</a:t>
            </a:r>
          </a:p>
          <a:p>
            <a:pPr marL="0" indent="0">
              <a:buNone/>
            </a:pPr>
            <a:endParaRPr lang="en-CA" sz="1600" dirty="0">
              <a:latin typeface="Arial" panose="020B0604020202020204" pitchFamily="34" charset="0"/>
              <a:cs typeface="Arial" panose="020B0604020202020204" pitchFamily="34" charset="0"/>
            </a:endParaRPr>
          </a:p>
        </p:txBody>
      </p:sp>
      <p:sp>
        <p:nvSpPr>
          <p:cNvPr id="10" name="Content Placeholder 9"/>
          <p:cNvSpPr>
            <a:spLocks noGrp="1"/>
          </p:cNvSpPr>
          <p:nvPr>
            <p:ph sz="half" idx="2"/>
          </p:nvPr>
        </p:nvSpPr>
        <p:spPr>
          <a:xfrm>
            <a:off x="4648200" y="1556792"/>
            <a:ext cx="4038600" cy="3989040"/>
          </a:xfrm>
        </p:spPr>
        <p:txBody>
          <a:bodyPr/>
          <a:lstStyle/>
          <a:p>
            <a:pPr marL="0" indent="0">
              <a:buNone/>
            </a:pPr>
            <a:r>
              <a:rPr lang="en-CA" sz="1600" b="1" dirty="0" smtClean="0">
                <a:latin typeface="Arial" panose="020B0604020202020204" pitchFamily="34" charset="0"/>
                <a:cs typeface="Arial" panose="020B0604020202020204" pitchFamily="34" charset="0"/>
              </a:rPr>
              <a:t>Training and Experience</a:t>
            </a:r>
            <a:endParaRPr lang="en-CA" sz="1600" b="1" dirty="0">
              <a:latin typeface="Arial" panose="020B0604020202020204" pitchFamily="34" charset="0"/>
              <a:cs typeface="Arial" panose="020B0604020202020204" pitchFamily="34" charset="0"/>
            </a:endParaRPr>
          </a:p>
          <a:p>
            <a:r>
              <a:rPr lang="en-CA" sz="1600" dirty="0" smtClean="0">
                <a:latin typeface="Arial" panose="020B0604020202020204" pitchFamily="34" charset="0"/>
                <a:cs typeface="Arial" panose="020B0604020202020204" pitchFamily="34" charset="0"/>
              </a:rPr>
              <a:t>Assessment and decision making</a:t>
            </a:r>
            <a:endParaRPr lang="en-CA" sz="1600" dirty="0">
              <a:latin typeface="Arial" panose="020B0604020202020204" pitchFamily="34" charset="0"/>
              <a:cs typeface="Arial" panose="020B0604020202020204" pitchFamily="34" charset="0"/>
            </a:endParaRPr>
          </a:p>
          <a:p>
            <a:r>
              <a:rPr lang="en-CA" sz="1600" dirty="0" smtClean="0">
                <a:latin typeface="Arial" panose="020B0604020202020204" pitchFamily="34" charset="0"/>
                <a:cs typeface="Arial" panose="020B0604020202020204" pitchFamily="34" charset="0"/>
              </a:rPr>
              <a:t>Ability to perform the move</a:t>
            </a:r>
            <a:endParaRPr lang="en-CA" sz="1600" dirty="0">
              <a:latin typeface="Arial" panose="020B0604020202020204" pitchFamily="34" charset="0"/>
              <a:cs typeface="Arial" panose="020B0604020202020204" pitchFamily="34" charset="0"/>
            </a:endParaRPr>
          </a:p>
          <a:p>
            <a:r>
              <a:rPr lang="en-CA" sz="1600" dirty="0" smtClean="0">
                <a:latin typeface="Arial" panose="020B0604020202020204" pitchFamily="34" charset="0"/>
                <a:cs typeface="Arial" panose="020B0604020202020204" pitchFamily="34" charset="0"/>
              </a:rPr>
              <a:t>Attitude and approach</a:t>
            </a:r>
            <a:endParaRPr lang="en-CA" sz="1600" dirty="0">
              <a:latin typeface="Arial" panose="020B0604020202020204" pitchFamily="34" charset="0"/>
              <a:cs typeface="Arial" panose="020B0604020202020204" pitchFamily="34" charset="0"/>
            </a:endParaRPr>
          </a:p>
          <a:p>
            <a:r>
              <a:rPr lang="en-CA" sz="1600" dirty="0" smtClean="0">
                <a:latin typeface="Arial" panose="020B0604020202020204" pitchFamily="34" charset="0"/>
                <a:cs typeface="Arial" panose="020B0604020202020204" pitchFamily="34" charset="0"/>
              </a:rPr>
              <a:t>Observation, awareness, focus</a:t>
            </a:r>
            <a:endParaRPr lang="en-CA" sz="1600" dirty="0">
              <a:latin typeface="Arial" panose="020B0604020202020204" pitchFamily="34" charset="0"/>
              <a:cs typeface="Arial" panose="020B0604020202020204" pitchFamily="34" charset="0"/>
            </a:endParaRPr>
          </a:p>
          <a:p>
            <a:r>
              <a:rPr lang="en-CA" sz="1600" dirty="0" smtClean="0">
                <a:latin typeface="Arial" panose="020B0604020202020204" pitchFamily="34" charset="0"/>
                <a:cs typeface="Arial" panose="020B0604020202020204" pitchFamily="34" charset="0"/>
              </a:rPr>
              <a:t>Policies and OH&amp;S legislation</a:t>
            </a:r>
            <a:endParaRPr lang="en-CA" sz="1600" dirty="0">
              <a:latin typeface="Arial" panose="020B0604020202020204" pitchFamily="34" charset="0"/>
              <a:cs typeface="Arial" panose="020B0604020202020204" pitchFamily="34" charset="0"/>
            </a:endParaRPr>
          </a:p>
          <a:p>
            <a:pPr marL="0" indent="0">
              <a:buNone/>
            </a:pPr>
            <a:r>
              <a:rPr lang="en-CA" sz="1600" b="1" dirty="0" smtClean="0">
                <a:latin typeface="Arial" panose="020B0604020202020204" pitchFamily="34" charset="0"/>
                <a:cs typeface="Arial" panose="020B0604020202020204" pitchFamily="34" charset="0"/>
              </a:rPr>
              <a:t>Communication Skills</a:t>
            </a:r>
            <a:endParaRPr lang="en-CA" sz="1600" b="1" dirty="0">
              <a:latin typeface="Arial" panose="020B0604020202020204" pitchFamily="34" charset="0"/>
              <a:cs typeface="Arial" panose="020B0604020202020204" pitchFamily="34" charset="0"/>
            </a:endParaRPr>
          </a:p>
          <a:p>
            <a:r>
              <a:rPr lang="en-CA" sz="1600" dirty="0" smtClean="0">
                <a:latin typeface="Arial" panose="020B0604020202020204" pitchFamily="34" charset="0"/>
                <a:cs typeface="Arial" panose="020B0604020202020204" pitchFamily="34" charset="0"/>
              </a:rPr>
              <a:t>With other workers, patient/family</a:t>
            </a:r>
            <a:endParaRPr lang="en-CA" sz="1600" dirty="0">
              <a:latin typeface="Arial" panose="020B0604020202020204" pitchFamily="34" charset="0"/>
              <a:cs typeface="Arial" panose="020B0604020202020204" pitchFamily="34" charset="0"/>
            </a:endParaRPr>
          </a:p>
          <a:p>
            <a:r>
              <a:rPr lang="en-CA" sz="1600" dirty="0" smtClean="0">
                <a:latin typeface="Arial" panose="020B0604020202020204" pitchFamily="34" charset="0"/>
                <a:cs typeface="Arial" panose="020B0604020202020204" pitchFamily="34" charset="0"/>
              </a:rPr>
              <a:t>Vision and hearing</a:t>
            </a:r>
          </a:p>
          <a:p>
            <a:pPr marL="0" indent="0">
              <a:buNone/>
            </a:pPr>
            <a:r>
              <a:rPr lang="en-CA" sz="1600" b="1" dirty="0" smtClean="0">
                <a:latin typeface="Arial" panose="020B0604020202020204" pitchFamily="34" charset="0"/>
                <a:cs typeface="Arial" panose="020B0604020202020204" pitchFamily="34" charset="0"/>
              </a:rPr>
              <a:t>Workload</a:t>
            </a:r>
          </a:p>
          <a:p>
            <a:r>
              <a:rPr lang="en-CA" sz="1600" dirty="0" smtClean="0">
                <a:latin typeface="Arial" panose="020B0604020202020204" pitchFamily="34" charset="0"/>
                <a:cs typeface="Arial" panose="020B0604020202020204" pitchFamily="34" charset="0"/>
              </a:rPr>
              <a:t>Time to safely perform the move</a:t>
            </a:r>
          </a:p>
          <a:p>
            <a:r>
              <a:rPr lang="en-CA" sz="1600" dirty="0" smtClean="0">
                <a:latin typeface="Arial" panose="020B0604020202020204" pitchFamily="34" charset="0"/>
                <a:cs typeface="Arial" panose="020B0604020202020204" pitchFamily="34" charset="0"/>
              </a:rPr>
              <a:t>Availability of assistance</a:t>
            </a:r>
          </a:p>
          <a:p>
            <a:r>
              <a:rPr lang="en-CA" sz="1600" dirty="0" smtClean="0">
                <a:latin typeface="Arial" panose="020B0604020202020204" pitchFamily="34" charset="0"/>
                <a:cs typeface="Arial" panose="020B0604020202020204" pitchFamily="34" charset="0"/>
              </a:rPr>
              <a:t>Extended shifts</a:t>
            </a:r>
          </a:p>
          <a:p>
            <a:endParaRPr lang="en-CA" sz="16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4248" y="6523579"/>
            <a:ext cx="1903116" cy="208910"/>
          </a:xfrm>
          <a:prstGeom prst="rect">
            <a:avLst/>
          </a:prstGeom>
        </p:spPr>
      </p:pic>
      <p:sp>
        <p:nvSpPr>
          <p:cNvPr id="11" name="TextBox 10"/>
          <p:cNvSpPr txBox="1"/>
          <p:nvPr/>
        </p:nvSpPr>
        <p:spPr>
          <a:xfrm>
            <a:off x="512168" y="5704704"/>
            <a:ext cx="6696744" cy="923330"/>
          </a:xfrm>
          <a:prstGeom prst="rect">
            <a:avLst/>
          </a:prstGeom>
          <a:noFill/>
        </p:spPr>
        <p:txBody>
          <a:bodyPr wrap="square" rtlCol="0">
            <a:spAutoFit/>
          </a:bodyPr>
          <a:lstStyle/>
          <a:p>
            <a:r>
              <a:rPr lang="en-CA" b="1" dirty="0" smtClean="0"/>
              <a:t>Additional EMS considerations:</a:t>
            </a:r>
          </a:p>
          <a:p>
            <a:pPr marL="285750" indent="-285750">
              <a:buFont typeface="Wingdings" panose="05000000000000000000" pitchFamily="2" charset="2"/>
              <a:buChar char="§"/>
            </a:pPr>
            <a:r>
              <a:rPr lang="en-CA" dirty="0" smtClean="0"/>
              <a:t>Time being stationary</a:t>
            </a:r>
          </a:p>
          <a:p>
            <a:pPr marL="285750" indent="-285750">
              <a:buFont typeface="Wingdings" panose="05000000000000000000" pitchFamily="2" charset="2"/>
              <a:buChar char="§"/>
            </a:pPr>
            <a:r>
              <a:rPr lang="en-CA" dirty="0" smtClean="0"/>
              <a:t>In a moving ambulance</a:t>
            </a:r>
            <a:endParaRPr lang="en-CA" dirty="0"/>
          </a:p>
        </p:txBody>
      </p:sp>
    </p:spTree>
    <p:extLst>
      <p:ext uri="{BB962C8B-B14F-4D97-AF65-F5344CB8AC3E}">
        <p14:creationId xmlns:p14="http://schemas.microsoft.com/office/powerpoint/2010/main" val="6041979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CA" altLang="en-US" sz="4000" b="1" dirty="0" smtClean="0">
                <a:latin typeface="Arial" panose="020B0604020202020204" pitchFamily="34" charset="0"/>
                <a:cs typeface="Arial" panose="020B0604020202020204" pitchFamily="34" charset="0"/>
              </a:rPr>
              <a:t>Environment Risk Assessment</a:t>
            </a:r>
          </a:p>
        </p:txBody>
      </p:sp>
      <p:sp>
        <p:nvSpPr>
          <p:cNvPr id="8" name="Content Placeholder 7"/>
          <p:cNvSpPr>
            <a:spLocks noGrp="1"/>
          </p:cNvSpPr>
          <p:nvPr>
            <p:ph sz="half" idx="2"/>
          </p:nvPr>
        </p:nvSpPr>
        <p:spPr>
          <a:xfrm>
            <a:off x="4621831" y="1168152"/>
            <a:ext cx="4038600" cy="2692896"/>
          </a:xfrm>
        </p:spPr>
        <p:txBody>
          <a:bodyPr/>
          <a:lstStyle/>
          <a:p>
            <a:pPr marL="0" indent="0">
              <a:buNone/>
            </a:pPr>
            <a:r>
              <a:rPr lang="en-CA" sz="1600" b="1" dirty="0" smtClean="0">
                <a:latin typeface="Arial" panose="020B0604020202020204" pitchFamily="34" charset="0"/>
                <a:cs typeface="Arial" panose="020B0604020202020204" pitchFamily="34" charset="0"/>
              </a:rPr>
              <a:t>Noise/Distraction</a:t>
            </a:r>
          </a:p>
          <a:p>
            <a:pPr marL="268288" indent="-268288"/>
            <a:r>
              <a:rPr lang="en-CA" sz="1600" dirty="0" smtClean="0">
                <a:latin typeface="Arial" panose="020B0604020202020204" pitchFamily="34" charset="0"/>
                <a:cs typeface="Arial" panose="020B0604020202020204" pitchFamily="34" charset="0"/>
              </a:rPr>
              <a:t>Technology/entertainment/events</a:t>
            </a:r>
          </a:p>
          <a:p>
            <a:pPr marL="268288" indent="-268288"/>
            <a:r>
              <a:rPr lang="en-CA" sz="1600" dirty="0" smtClean="0">
                <a:latin typeface="Arial" panose="020B0604020202020204" pitchFamily="34" charset="0"/>
                <a:cs typeface="Arial" panose="020B0604020202020204" pitchFamily="34" charset="0"/>
              </a:rPr>
              <a:t>Conversation</a:t>
            </a:r>
          </a:p>
          <a:p>
            <a:pPr marL="268288" indent="-268288"/>
            <a:r>
              <a:rPr lang="en-CA" sz="1600" dirty="0" smtClean="0">
                <a:latin typeface="Arial" panose="020B0604020202020204" pitchFamily="34" charset="0"/>
                <a:cs typeface="Arial" panose="020B0604020202020204" pitchFamily="34" charset="0"/>
              </a:rPr>
              <a:t>Voice tone</a:t>
            </a:r>
          </a:p>
          <a:p>
            <a:pPr marL="268288" indent="-268288"/>
            <a:r>
              <a:rPr lang="en-CA" sz="1600" dirty="0" smtClean="0">
                <a:latin typeface="Arial" panose="020B0604020202020204" pitchFamily="34" charset="0"/>
                <a:cs typeface="Arial" panose="020B0604020202020204" pitchFamily="34" charset="0"/>
              </a:rPr>
              <a:t>Distractions</a:t>
            </a:r>
          </a:p>
          <a:p>
            <a:pPr marL="0" indent="0">
              <a:buNone/>
            </a:pPr>
            <a:r>
              <a:rPr lang="en-CA" sz="1600" b="1" dirty="0">
                <a:latin typeface="Arial" panose="020B0604020202020204" pitchFamily="34" charset="0"/>
                <a:cs typeface="Arial" panose="020B0604020202020204" pitchFamily="34" charset="0"/>
              </a:rPr>
              <a:t>W</a:t>
            </a:r>
            <a:r>
              <a:rPr lang="en-CA" sz="1600" b="1" dirty="0" smtClean="0">
                <a:latin typeface="Arial" panose="020B0604020202020204" pitchFamily="34" charset="0"/>
                <a:cs typeface="Arial" panose="020B0604020202020204" pitchFamily="34" charset="0"/>
              </a:rPr>
              <a:t>orking Surfaces</a:t>
            </a:r>
          </a:p>
          <a:p>
            <a:pPr marL="268288" indent="-268288"/>
            <a:r>
              <a:rPr lang="en-CA" sz="1600" dirty="0" smtClean="0">
                <a:latin typeface="Arial" panose="020B0604020202020204" pitchFamily="34" charset="0"/>
                <a:cs typeface="Arial" panose="020B0604020202020204" pitchFamily="34" charset="0"/>
              </a:rPr>
              <a:t>Level/stability</a:t>
            </a:r>
          </a:p>
          <a:p>
            <a:pPr marL="268288" indent="-268288"/>
            <a:r>
              <a:rPr lang="en-CA" sz="1600" dirty="0" smtClean="0">
                <a:latin typeface="Arial" panose="020B0604020202020204" pitchFamily="34" charset="0"/>
                <a:cs typeface="Arial" panose="020B0604020202020204" pitchFamily="34" charset="0"/>
              </a:rPr>
              <a:t>Height/width</a:t>
            </a:r>
          </a:p>
          <a:p>
            <a:pPr marL="268288" indent="-268288"/>
            <a:r>
              <a:rPr lang="en-CA" sz="1600" dirty="0" smtClean="0">
                <a:latin typeface="Arial" panose="020B0604020202020204" pitchFamily="34" charset="0"/>
                <a:cs typeface="Arial" panose="020B0604020202020204" pitchFamily="34" charset="0"/>
              </a:rPr>
              <a:t>Friction</a:t>
            </a:r>
          </a:p>
          <a:p>
            <a:pPr marL="0" indent="19050"/>
            <a:endParaRPr lang="en-CA" sz="14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4248" y="6523579"/>
            <a:ext cx="1903116" cy="208910"/>
          </a:xfrm>
          <a:prstGeom prst="rect">
            <a:avLst/>
          </a:prstGeom>
        </p:spPr>
      </p:pic>
      <p:sp>
        <p:nvSpPr>
          <p:cNvPr id="9" name="Content Placeholder 8"/>
          <p:cNvSpPr>
            <a:spLocks noGrp="1"/>
          </p:cNvSpPr>
          <p:nvPr>
            <p:ph sz="half" idx="1"/>
          </p:nvPr>
        </p:nvSpPr>
        <p:spPr>
          <a:xfrm>
            <a:off x="467544" y="1196752"/>
            <a:ext cx="4038600" cy="4525963"/>
          </a:xfrm>
        </p:spPr>
        <p:txBody>
          <a:bodyPr/>
          <a:lstStyle/>
          <a:p>
            <a:pPr marL="0" indent="0">
              <a:spcBef>
                <a:spcPts val="0"/>
              </a:spcBef>
              <a:buNone/>
            </a:pPr>
            <a:r>
              <a:rPr lang="en-CA" sz="1600" b="1" dirty="0" smtClean="0">
                <a:latin typeface="Arial" panose="020B0604020202020204" pitchFamily="34" charset="0"/>
                <a:cs typeface="Arial" panose="020B0604020202020204" pitchFamily="34" charset="0"/>
              </a:rPr>
              <a:t>Potential for Violence/Aggression</a:t>
            </a:r>
          </a:p>
          <a:p>
            <a:pPr>
              <a:spcBef>
                <a:spcPts val="0"/>
              </a:spcBef>
            </a:pPr>
            <a:r>
              <a:rPr lang="en-CA" sz="1600" dirty="0" smtClean="0">
                <a:latin typeface="Arial" panose="020B0604020202020204" pitchFamily="34" charset="0"/>
                <a:cs typeface="Arial" panose="020B0604020202020204" pitchFamily="34" charset="0"/>
              </a:rPr>
              <a:t>Patient/family/visitors</a:t>
            </a:r>
          </a:p>
          <a:p>
            <a:pPr>
              <a:spcBef>
                <a:spcPts val="0"/>
              </a:spcBef>
            </a:pPr>
            <a:r>
              <a:rPr lang="en-CA" sz="1600" dirty="0" smtClean="0">
                <a:latin typeface="Arial" panose="020B0604020202020204" pitchFamily="34" charset="0"/>
                <a:cs typeface="Arial" panose="020B0604020202020204" pitchFamily="34" charset="0"/>
              </a:rPr>
              <a:t>Other workers</a:t>
            </a:r>
          </a:p>
          <a:p>
            <a:pPr marL="0" indent="0">
              <a:spcBef>
                <a:spcPts val="0"/>
              </a:spcBef>
              <a:buNone/>
            </a:pPr>
            <a:r>
              <a:rPr lang="en-CA" sz="1600" b="1" dirty="0" smtClean="0">
                <a:latin typeface="Arial" panose="020B0604020202020204" pitchFamily="34" charset="0"/>
                <a:cs typeface="Arial" panose="020B0604020202020204" pitchFamily="34" charset="0"/>
              </a:rPr>
              <a:t>Room/Area</a:t>
            </a:r>
          </a:p>
          <a:p>
            <a:pPr>
              <a:spcBef>
                <a:spcPts val="0"/>
              </a:spcBef>
            </a:pPr>
            <a:r>
              <a:rPr lang="en-CA" sz="1600" dirty="0" smtClean="0">
                <a:latin typeface="Arial" panose="020B0604020202020204" pitchFamily="34" charset="0"/>
                <a:cs typeface="Arial" panose="020B0604020202020204" pitchFamily="34" charset="0"/>
              </a:rPr>
              <a:t>Size/layout</a:t>
            </a:r>
          </a:p>
          <a:p>
            <a:pPr>
              <a:spcBef>
                <a:spcPts val="0"/>
              </a:spcBef>
            </a:pPr>
            <a:r>
              <a:rPr lang="en-CA" sz="1600" dirty="0" smtClean="0">
                <a:latin typeface="Arial" panose="020B0604020202020204" pitchFamily="34" charset="0"/>
                <a:cs typeface="Arial" panose="020B0604020202020204" pitchFamily="34" charset="0"/>
              </a:rPr>
              <a:t>Doorway</a:t>
            </a:r>
          </a:p>
          <a:p>
            <a:pPr>
              <a:spcBef>
                <a:spcPts val="0"/>
              </a:spcBef>
            </a:pPr>
            <a:r>
              <a:rPr lang="en-CA" sz="1600" dirty="0" smtClean="0">
                <a:latin typeface="Arial" panose="020B0604020202020204" pitchFamily="34" charset="0"/>
                <a:cs typeface="Arial" panose="020B0604020202020204" pitchFamily="34" charset="0"/>
              </a:rPr>
              <a:t>Floor</a:t>
            </a:r>
          </a:p>
          <a:p>
            <a:pPr>
              <a:spcBef>
                <a:spcPts val="0"/>
              </a:spcBef>
            </a:pPr>
            <a:r>
              <a:rPr lang="en-CA" sz="1600" dirty="0" smtClean="0">
                <a:latin typeface="Arial" panose="020B0604020202020204" pitchFamily="34" charset="0"/>
                <a:cs typeface="Arial" panose="020B0604020202020204" pitchFamily="34" charset="0"/>
              </a:rPr>
              <a:t>Clutter</a:t>
            </a:r>
          </a:p>
          <a:p>
            <a:pPr>
              <a:spcBef>
                <a:spcPts val="0"/>
              </a:spcBef>
            </a:pPr>
            <a:r>
              <a:rPr lang="en-CA" sz="1600" dirty="0" smtClean="0">
                <a:latin typeface="Arial" panose="020B0604020202020204" pitchFamily="34" charset="0"/>
                <a:cs typeface="Arial" panose="020B0604020202020204" pitchFamily="34" charset="0"/>
              </a:rPr>
              <a:t>Furniture</a:t>
            </a:r>
          </a:p>
          <a:p>
            <a:pPr>
              <a:spcBef>
                <a:spcPts val="0"/>
              </a:spcBef>
            </a:pPr>
            <a:r>
              <a:rPr lang="en-CA" sz="1600" dirty="0" smtClean="0">
                <a:latin typeface="Arial" panose="020B0604020202020204" pitchFamily="34" charset="0"/>
                <a:cs typeface="Arial" panose="020B0604020202020204" pitchFamily="34" charset="0"/>
              </a:rPr>
              <a:t>Climate</a:t>
            </a:r>
          </a:p>
          <a:p>
            <a:pPr marL="0" indent="0">
              <a:spcBef>
                <a:spcPts val="0"/>
              </a:spcBef>
              <a:buNone/>
            </a:pPr>
            <a:r>
              <a:rPr lang="en-CA" sz="1600" b="1" dirty="0" smtClean="0">
                <a:latin typeface="Arial" panose="020B0604020202020204" pitchFamily="34" charset="0"/>
                <a:cs typeface="Arial" panose="020B0604020202020204" pitchFamily="34" charset="0"/>
              </a:rPr>
              <a:t>Colors/Lighting</a:t>
            </a:r>
          </a:p>
          <a:p>
            <a:pPr>
              <a:spcBef>
                <a:spcPts val="0"/>
              </a:spcBef>
            </a:pPr>
            <a:r>
              <a:rPr lang="en-CA" sz="1600" dirty="0" smtClean="0">
                <a:latin typeface="Arial" panose="020B0604020202020204" pitchFamily="34" charset="0"/>
                <a:cs typeface="Arial" panose="020B0604020202020204" pitchFamily="34" charset="0"/>
              </a:rPr>
              <a:t>Colours</a:t>
            </a:r>
          </a:p>
          <a:p>
            <a:pPr>
              <a:spcBef>
                <a:spcPts val="0"/>
              </a:spcBef>
            </a:pPr>
            <a:r>
              <a:rPr lang="en-CA" sz="1600" dirty="0" smtClean="0">
                <a:latin typeface="Arial" panose="020B0604020202020204" pitchFamily="34" charset="0"/>
                <a:cs typeface="Arial" panose="020B0604020202020204" pitchFamily="34" charset="0"/>
              </a:rPr>
              <a:t>Lighting</a:t>
            </a:r>
          </a:p>
          <a:p>
            <a:pPr>
              <a:spcBef>
                <a:spcPts val="0"/>
              </a:spcBef>
            </a:pPr>
            <a:r>
              <a:rPr lang="en-CA" sz="1600" dirty="0" smtClean="0">
                <a:latin typeface="Arial" panose="020B0604020202020204" pitchFamily="34" charset="0"/>
                <a:cs typeface="Arial" panose="020B0604020202020204" pitchFamily="34" charset="0"/>
              </a:rPr>
              <a:t>Shiny surfaces</a:t>
            </a:r>
          </a:p>
          <a:p>
            <a:pPr>
              <a:spcBef>
                <a:spcPts val="0"/>
              </a:spcBef>
            </a:pPr>
            <a:r>
              <a:rPr lang="en-CA" sz="1600" dirty="0" smtClean="0">
                <a:latin typeface="Arial" panose="020B0604020202020204" pitchFamily="34" charset="0"/>
                <a:cs typeface="Arial" panose="020B0604020202020204" pitchFamily="34" charset="0"/>
              </a:rPr>
              <a:t>Shadows</a:t>
            </a:r>
          </a:p>
          <a:p>
            <a:pPr>
              <a:spcBef>
                <a:spcPts val="0"/>
              </a:spcBef>
            </a:pPr>
            <a:r>
              <a:rPr lang="en-CA" sz="1600" dirty="0" smtClean="0">
                <a:latin typeface="Arial" panose="020B0604020202020204" pitchFamily="34" charset="0"/>
                <a:cs typeface="Arial" panose="020B0604020202020204" pitchFamily="34" charset="0"/>
              </a:rPr>
              <a:t>Contrasts</a:t>
            </a:r>
          </a:p>
          <a:p>
            <a:pPr>
              <a:spcBef>
                <a:spcPts val="0"/>
              </a:spcBef>
            </a:pPr>
            <a:endParaRPr lang="en-CA" dirty="0"/>
          </a:p>
        </p:txBody>
      </p:sp>
      <p:sp>
        <p:nvSpPr>
          <p:cNvPr id="10" name="TextBox 9"/>
          <p:cNvSpPr txBox="1"/>
          <p:nvPr/>
        </p:nvSpPr>
        <p:spPr>
          <a:xfrm>
            <a:off x="3450339" y="4005064"/>
            <a:ext cx="3929973" cy="338554"/>
          </a:xfrm>
          <a:prstGeom prst="rect">
            <a:avLst/>
          </a:prstGeom>
          <a:noFill/>
        </p:spPr>
        <p:txBody>
          <a:bodyPr wrap="square" rtlCol="0">
            <a:spAutoFit/>
          </a:bodyPr>
          <a:lstStyle/>
          <a:p>
            <a:pPr indent="19050"/>
            <a:r>
              <a:rPr lang="en-CA" sz="1600" b="1" dirty="0" smtClean="0">
                <a:latin typeface="Arial" panose="020B0604020202020204" pitchFamily="34" charset="0"/>
                <a:cs typeface="Arial" panose="020B0604020202020204" pitchFamily="34" charset="0"/>
              </a:rPr>
              <a:t>Additional EMS Considerations</a:t>
            </a:r>
            <a:endParaRPr lang="en-CA" sz="1600" b="1" dirty="0">
              <a:latin typeface="Arial" panose="020B0604020202020204" pitchFamily="34" charset="0"/>
              <a:cs typeface="Arial" panose="020B0604020202020204" pitchFamily="34" charset="0"/>
            </a:endParaRPr>
          </a:p>
        </p:txBody>
      </p:sp>
      <p:grpSp>
        <p:nvGrpSpPr>
          <p:cNvPr id="13" name="Group 12"/>
          <p:cNvGrpSpPr/>
          <p:nvPr/>
        </p:nvGrpSpPr>
        <p:grpSpPr>
          <a:xfrm>
            <a:off x="2771800" y="4365104"/>
            <a:ext cx="5183254" cy="1830801"/>
            <a:chOff x="2771800" y="4653136"/>
            <a:chExt cx="5183254" cy="1830801"/>
          </a:xfrm>
        </p:grpSpPr>
        <p:sp>
          <p:nvSpPr>
            <p:cNvPr id="11" name="TextBox 10"/>
            <p:cNvSpPr txBox="1"/>
            <p:nvPr/>
          </p:nvSpPr>
          <p:spPr>
            <a:xfrm>
              <a:off x="2771800" y="4668055"/>
              <a:ext cx="2253952" cy="1815882"/>
            </a:xfrm>
            <a:prstGeom prst="rect">
              <a:avLst/>
            </a:prstGeom>
            <a:noFill/>
          </p:spPr>
          <p:txBody>
            <a:bodyPr wrap="square" rtlCol="0">
              <a:spAutoFit/>
            </a:bodyPr>
            <a:lstStyle/>
            <a:p>
              <a:pPr indent="19050"/>
              <a:r>
                <a:rPr lang="en-CA" sz="1600" b="1" dirty="0">
                  <a:latin typeface="Arial" panose="020B0604020202020204" pitchFamily="34" charset="0"/>
                  <a:cs typeface="Arial" panose="020B0604020202020204" pitchFamily="34" charset="0"/>
                </a:rPr>
                <a:t>Driving/walking </a:t>
              </a:r>
              <a:r>
                <a:rPr lang="en-CA" sz="1600" b="1" dirty="0" smtClean="0">
                  <a:latin typeface="Arial" panose="020B0604020202020204" pitchFamily="34" charset="0"/>
                  <a:cs typeface="Arial" panose="020B0604020202020204" pitchFamily="34" charset="0"/>
                </a:rPr>
                <a:t>up</a:t>
              </a:r>
            </a:p>
            <a:p>
              <a:pPr indent="19050"/>
              <a:r>
                <a:rPr lang="en-CA" sz="1600" b="1" dirty="0" smtClean="0">
                  <a:latin typeface="Arial" panose="020B0604020202020204" pitchFamily="34" charset="0"/>
                  <a:cs typeface="Arial" panose="020B0604020202020204" pitchFamily="34" charset="0"/>
                </a:rPr>
                <a:t>to </a:t>
              </a:r>
              <a:r>
                <a:rPr lang="en-CA" sz="1600" b="1" dirty="0">
                  <a:latin typeface="Arial" panose="020B0604020202020204" pitchFamily="34" charset="0"/>
                  <a:cs typeface="Arial" panose="020B0604020202020204" pitchFamily="34" charset="0"/>
                </a:rPr>
                <a:t>the scene</a:t>
              </a:r>
              <a:r>
                <a:rPr lang="en-CA" sz="1600" dirty="0">
                  <a:latin typeface="Arial" panose="020B0604020202020204" pitchFamily="34" charset="0"/>
                  <a:cs typeface="Arial" panose="020B0604020202020204" pitchFamily="34" charset="0"/>
                </a:rPr>
                <a:t>:</a:t>
              </a:r>
            </a:p>
            <a:p>
              <a:pPr marL="285750" indent="-285750">
                <a:buFont typeface="Wingdings" panose="05000000000000000000" pitchFamily="2" charset="2"/>
                <a:buChar char="§"/>
              </a:pPr>
              <a:r>
                <a:rPr lang="en-CA" sz="1600" dirty="0">
                  <a:latin typeface="Arial" panose="020B0604020202020204" pitchFamily="34" charset="0"/>
                  <a:cs typeface="Arial" panose="020B0604020202020204" pitchFamily="34" charset="0"/>
                </a:rPr>
                <a:t>Ruts</a:t>
              </a:r>
            </a:p>
            <a:p>
              <a:pPr marL="285750" indent="-285750">
                <a:buFont typeface="Wingdings" panose="05000000000000000000" pitchFamily="2" charset="2"/>
                <a:buChar char="§"/>
              </a:pPr>
              <a:r>
                <a:rPr lang="en-CA" sz="1600" dirty="0">
                  <a:latin typeface="Arial" panose="020B0604020202020204" pitchFamily="34" charset="0"/>
                  <a:cs typeface="Arial" panose="020B0604020202020204" pitchFamily="34" charset="0"/>
                </a:rPr>
                <a:t>Hills/slants</a:t>
              </a:r>
            </a:p>
            <a:p>
              <a:pPr marL="285750" indent="-285750">
                <a:buFont typeface="Wingdings" panose="05000000000000000000" pitchFamily="2" charset="2"/>
                <a:buChar char="§"/>
              </a:pPr>
              <a:r>
                <a:rPr lang="en-CA" sz="1600" dirty="0">
                  <a:latin typeface="Arial" panose="020B0604020202020204" pitchFamily="34" charset="0"/>
                  <a:cs typeface="Arial" panose="020B0604020202020204" pitchFamily="34" charset="0"/>
                </a:rPr>
                <a:t>Ice</a:t>
              </a:r>
            </a:p>
            <a:p>
              <a:pPr marL="285750" indent="-285750">
                <a:buFont typeface="Wingdings" panose="05000000000000000000" pitchFamily="2" charset="2"/>
                <a:buChar char="§"/>
              </a:pPr>
              <a:r>
                <a:rPr lang="en-CA" sz="1600" dirty="0">
                  <a:latin typeface="Arial" panose="020B0604020202020204" pitchFamily="34" charset="0"/>
                  <a:cs typeface="Arial" panose="020B0604020202020204" pitchFamily="34" charset="0"/>
                </a:rPr>
                <a:t>Puddles</a:t>
              </a:r>
            </a:p>
            <a:p>
              <a:pPr marL="285750" indent="-285750">
                <a:buFont typeface="Wingdings" panose="05000000000000000000" pitchFamily="2" charset="2"/>
                <a:buChar char="§"/>
              </a:pPr>
              <a:r>
                <a:rPr lang="en-CA" sz="1600" dirty="0" smtClean="0">
                  <a:latin typeface="Arial" panose="020B0604020202020204" pitchFamily="34" charset="0"/>
                  <a:cs typeface="Arial" panose="020B0604020202020204" pitchFamily="34" charset="0"/>
                </a:rPr>
                <a:t>Traffic</a:t>
              </a:r>
              <a:endParaRPr lang="en-CA" dirty="0"/>
            </a:p>
          </p:txBody>
        </p:sp>
        <p:sp>
          <p:nvSpPr>
            <p:cNvPr id="12" name="TextBox 11"/>
            <p:cNvSpPr txBox="1"/>
            <p:nvPr/>
          </p:nvSpPr>
          <p:spPr>
            <a:xfrm>
              <a:off x="5218750" y="4653136"/>
              <a:ext cx="2736304" cy="1815882"/>
            </a:xfrm>
            <a:prstGeom prst="rect">
              <a:avLst/>
            </a:prstGeom>
            <a:noFill/>
          </p:spPr>
          <p:txBody>
            <a:bodyPr wrap="square" rtlCol="0">
              <a:spAutoFit/>
            </a:bodyPr>
            <a:lstStyle/>
            <a:p>
              <a:r>
                <a:rPr lang="en-CA" sz="1600" b="1" dirty="0" smtClean="0">
                  <a:latin typeface="Arial" panose="020B0604020202020204" pitchFamily="34" charset="0"/>
                  <a:cs typeface="Arial" panose="020B0604020202020204" pitchFamily="34" charset="0"/>
                </a:rPr>
                <a:t>Other risks:</a:t>
              </a:r>
            </a:p>
            <a:p>
              <a:pPr marL="285750" indent="-285750">
                <a:buFont typeface="Wingdings" panose="05000000000000000000" pitchFamily="2" charset="2"/>
                <a:buChar char="§"/>
              </a:pPr>
              <a:r>
                <a:rPr lang="en-CA" sz="1600" dirty="0" smtClean="0">
                  <a:latin typeface="Arial" panose="020B0604020202020204" pitchFamily="34" charset="0"/>
                  <a:cs typeface="Arial" panose="020B0604020202020204" pitchFamily="34" charset="0"/>
                </a:rPr>
                <a:t>Other people</a:t>
              </a:r>
            </a:p>
            <a:p>
              <a:pPr marL="285750" indent="-285750">
                <a:buFont typeface="Wingdings" panose="05000000000000000000" pitchFamily="2" charset="2"/>
                <a:buChar char="§"/>
              </a:pPr>
              <a:r>
                <a:rPr lang="en-CA" sz="1600" dirty="0" smtClean="0">
                  <a:latin typeface="Arial" panose="020B0604020202020204" pitchFamily="34" charset="0"/>
                  <a:cs typeface="Arial" panose="020B0604020202020204" pitchFamily="34" charset="0"/>
                </a:rPr>
                <a:t>Temperature</a:t>
              </a:r>
            </a:p>
            <a:p>
              <a:pPr marL="285750" indent="-285750">
                <a:buFont typeface="Wingdings" panose="05000000000000000000" pitchFamily="2" charset="2"/>
                <a:buChar char="§"/>
              </a:pPr>
              <a:r>
                <a:rPr lang="en-CA" sz="1600" dirty="0" smtClean="0">
                  <a:latin typeface="Arial" panose="020B0604020202020204" pitchFamily="34" charset="0"/>
                  <a:cs typeface="Arial" panose="020B0604020202020204" pitchFamily="34" charset="0"/>
                </a:rPr>
                <a:t>Bed bugs/lice/scabies</a:t>
              </a:r>
            </a:p>
            <a:p>
              <a:pPr marL="285750" indent="-285750">
                <a:buFont typeface="Wingdings" panose="05000000000000000000" pitchFamily="2" charset="2"/>
                <a:buChar char="§"/>
              </a:pPr>
              <a:r>
                <a:rPr lang="en-CA" sz="1600" dirty="0" smtClean="0">
                  <a:latin typeface="Arial" panose="020B0604020202020204" pitchFamily="34" charset="0"/>
                  <a:cs typeface="Arial" panose="020B0604020202020204" pitchFamily="34" charset="0"/>
                </a:rPr>
                <a:t>Pets/pet excrement</a:t>
              </a:r>
            </a:p>
            <a:p>
              <a:pPr marL="285750" indent="-285750">
                <a:buFont typeface="Wingdings" panose="05000000000000000000" pitchFamily="2" charset="2"/>
                <a:buChar char="§"/>
              </a:pPr>
              <a:r>
                <a:rPr lang="en-CA" sz="1600" dirty="0" smtClean="0">
                  <a:latin typeface="Arial" panose="020B0604020202020204" pitchFamily="34" charset="0"/>
                  <a:cs typeface="Arial" panose="020B0604020202020204" pitchFamily="34" charset="0"/>
                </a:rPr>
                <a:t>Doors</a:t>
              </a:r>
            </a:p>
            <a:p>
              <a:pPr marL="285750" indent="-285750">
                <a:buFont typeface="Wingdings" panose="05000000000000000000" pitchFamily="2" charset="2"/>
                <a:buChar char="§"/>
              </a:pPr>
              <a:r>
                <a:rPr lang="en-CA" sz="1600" dirty="0" smtClean="0">
                  <a:latin typeface="Arial" panose="020B0604020202020204" pitchFamily="34" charset="0"/>
                  <a:cs typeface="Arial" panose="020B0604020202020204" pitchFamily="34" charset="0"/>
                </a:rPr>
                <a:t>Movable beds</a:t>
              </a:r>
              <a:endParaRPr lang="en-CA" sz="16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9187507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4333" t="22857" r="2092" b="776"/>
          <a:stretch/>
        </p:blipFill>
        <p:spPr>
          <a:xfrm>
            <a:off x="0" y="0"/>
            <a:ext cx="9157228" cy="6858000"/>
          </a:xfrm>
        </p:spPr>
      </p:pic>
    </p:spTree>
    <p:extLst>
      <p:ext uri="{BB962C8B-B14F-4D97-AF65-F5344CB8AC3E}">
        <p14:creationId xmlns:p14="http://schemas.microsoft.com/office/powerpoint/2010/main" val="36035189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15846"/>
          <a:stretch/>
        </p:blipFill>
        <p:spPr>
          <a:xfrm>
            <a:off x="1547664" y="0"/>
            <a:ext cx="6048671" cy="6917994"/>
          </a:xfrm>
        </p:spPr>
      </p:pic>
    </p:spTree>
    <p:extLst>
      <p:ext uri="{BB962C8B-B14F-4D97-AF65-F5344CB8AC3E}">
        <p14:creationId xmlns:p14="http://schemas.microsoft.com/office/powerpoint/2010/main" val="14109246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0491" r="2576" b="361"/>
          <a:stretch/>
        </p:blipFill>
        <p:spPr>
          <a:xfrm>
            <a:off x="0" y="-197868"/>
            <a:ext cx="9144000" cy="7054291"/>
          </a:xfrm>
          <a:blipFill>
            <a:blip r:embed="rId4"/>
            <a:tile tx="0" ty="0" sx="100000" sy="100000" flip="none" algn="tl"/>
          </a:blipFill>
        </p:spPr>
      </p:pic>
    </p:spTree>
    <p:extLst>
      <p:ext uri="{BB962C8B-B14F-4D97-AF65-F5344CB8AC3E}">
        <p14:creationId xmlns:p14="http://schemas.microsoft.com/office/powerpoint/2010/main" val="10628547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idx="4294967295"/>
          </p:nvPr>
        </p:nvSpPr>
        <p:spPr>
          <a:xfrm>
            <a:off x="971600" y="332656"/>
            <a:ext cx="7535206" cy="791741"/>
          </a:xfrm>
          <a:prstGeom prst="rect">
            <a:avLst/>
          </a:prstGeom>
        </p:spPr>
        <p:txBody>
          <a:bodyPr>
            <a:noAutofit/>
          </a:bodyPr>
          <a:lstStyle/>
          <a:p>
            <a:pPr algn="ctr" eaLnBrk="1" hangingPunct="1"/>
            <a:r>
              <a:rPr lang="en-US" sz="4400" b="1" dirty="0" smtClean="0">
                <a:latin typeface="Arial" pitchFamily="34" charset="0"/>
                <a:cs typeface="Arial" pitchFamily="34" charset="0"/>
              </a:rPr>
              <a:t>Housekeeping Details</a:t>
            </a:r>
          </a:p>
        </p:txBody>
      </p:sp>
      <p:pic>
        <p:nvPicPr>
          <p:cNvPr id="6" name="Picture 2" descr="http://t2.gstatic.com/images?q=tbn:ANd9GcREjaYY25fBmZxlRGfeVR8SqhsoWacF_TmQYxo1SsV-5TsYGIf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3768" y="1607825"/>
            <a:ext cx="1524000" cy="15144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www.notobacco.org/photos/large/photo07.gif">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86681" y="1552534"/>
            <a:ext cx="1656228" cy="16647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6366" y="3716523"/>
            <a:ext cx="1484891" cy="1439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1" descr="http://t1.gstatic.com/images?q=tbn:ANd9GcRCu3CMXtXcwQap-ubP2xXBb2Cku-hNLgUIDnIoAJFc2TTfh-C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5143" y="1484784"/>
            <a:ext cx="1792199" cy="18002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3" descr="http://t3.gstatic.com/images?q=tbn:ANd9GcQkN9jaPDyXDjMIxPtMKh03V443lp2zwHqJep-mg-LkZRiFYwV-"/>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52279" y="3573260"/>
            <a:ext cx="2303938" cy="172573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07649" y="3437173"/>
            <a:ext cx="1997903" cy="1997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descr="http://www.diyderby.co.uk/ekmps/shops/bartlam/images/emergency-exit-sign-300-x-200-code-1516-1024-p.jp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317070" y="1535901"/>
            <a:ext cx="2231437" cy="14919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04248" y="6523579"/>
            <a:ext cx="1903116" cy="208910"/>
          </a:xfrm>
          <a:prstGeom prst="rect">
            <a:avLst/>
          </a:prstGeom>
        </p:spPr>
      </p:pic>
    </p:spTree>
    <p:extLst>
      <p:ext uri="{BB962C8B-B14F-4D97-AF65-F5344CB8AC3E}">
        <p14:creationId xmlns:p14="http://schemas.microsoft.com/office/powerpoint/2010/main" val="34563438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4000" b="1" dirty="0" smtClean="0">
                <a:latin typeface="Arial" panose="020B0604020202020204" pitchFamily="34" charset="0"/>
                <a:cs typeface="Arial" panose="020B0604020202020204" pitchFamily="34" charset="0"/>
              </a:rPr>
              <a:t>Equipment Risk Assessm</a:t>
            </a:r>
            <a:r>
              <a:rPr lang="en-CA" b="1" dirty="0" smtClean="0">
                <a:latin typeface="Arial" panose="020B0604020202020204" pitchFamily="34" charset="0"/>
                <a:cs typeface="Arial" panose="020B0604020202020204" pitchFamily="34" charset="0"/>
              </a:rPr>
              <a:t>ent</a:t>
            </a:r>
            <a:endParaRPr lang="en-CA" b="1" dirty="0">
              <a:latin typeface="Arial" panose="020B0604020202020204" pitchFamily="34" charset="0"/>
              <a:cs typeface="Arial" panose="020B0604020202020204" pitchFamily="34" charset="0"/>
            </a:endParaRPr>
          </a:p>
        </p:txBody>
      </p:sp>
      <p:sp>
        <p:nvSpPr>
          <p:cNvPr id="6" name="Content Placeholder 5"/>
          <p:cNvSpPr>
            <a:spLocks noGrp="1"/>
          </p:cNvSpPr>
          <p:nvPr>
            <p:ph sz="half" idx="1"/>
          </p:nvPr>
        </p:nvSpPr>
        <p:spPr>
          <a:xfrm>
            <a:off x="971600" y="1340768"/>
            <a:ext cx="3236168" cy="2476872"/>
          </a:xfrm>
        </p:spPr>
        <p:txBody>
          <a:bodyPr/>
          <a:lstStyle/>
          <a:p>
            <a:pPr marL="0" indent="0">
              <a:buNone/>
            </a:pPr>
            <a:r>
              <a:rPr lang="en-CA" sz="1800" b="1" dirty="0" smtClean="0">
                <a:latin typeface="Arial" panose="020B0604020202020204" pitchFamily="34" charset="0"/>
                <a:cs typeface="Arial" panose="020B0604020202020204" pitchFamily="34" charset="0"/>
              </a:rPr>
              <a:t>Quantity</a:t>
            </a:r>
          </a:p>
          <a:p>
            <a:pPr>
              <a:buFont typeface="Wingdings" panose="05000000000000000000" pitchFamily="2" charset="2"/>
              <a:buChar char="§"/>
            </a:pPr>
            <a:r>
              <a:rPr lang="en-CA" sz="1800" dirty="0" smtClean="0">
                <a:latin typeface="Arial" panose="020B0604020202020204" pitchFamily="34" charset="0"/>
                <a:cs typeface="Arial" panose="020B0604020202020204" pitchFamily="34" charset="0"/>
              </a:rPr>
              <a:t>Accessible</a:t>
            </a:r>
          </a:p>
          <a:p>
            <a:pPr marL="0" indent="0">
              <a:buNone/>
            </a:pPr>
            <a:r>
              <a:rPr lang="en-CA" sz="1800" b="1" dirty="0" smtClean="0">
                <a:latin typeface="Arial" panose="020B0604020202020204" pitchFamily="34" charset="0"/>
                <a:cs typeface="Arial" panose="020B0604020202020204" pitchFamily="34" charset="0"/>
              </a:rPr>
              <a:t>Capacity</a:t>
            </a:r>
          </a:p>
          <a:p>
            <a:pPr>
              <a:buFont typeface="Wingdings" panose="05000000000000000000" pitchFamily="2" charset="2"/>
              <a:buChar char="§"/>
            </a:pPr>
            <a:r>
              <a:rPr lang="en-CA" sz="1800" dirty="0" smtClean="0">
                <a:latin typeface="Arial" panose="020B0604020202020204" pitchFamily="34" charset="0"/>
                <a:cs typeface="Arial" panose="020B0604020202020204" pitchFamily="34" charset="0"/>
              </a:rPr>
              <a:t>Ability</a:t>
            </a:r>
          </a:p>
          <a:p>
            <a:pPr marL="0" indent="0">
              <a:buNone/>
            </a:pPr>
            <a:r>
              <a:rPr lang="en-CA" sz="1800" b="1" dirty="0" smtClean="0">
                <a:latin typeface="Arial" panose="020B0604020202020204" pitchFamily="34" charset="0"/>
                <a:cs typeface="Arial" panose="020B0604020202020204" pitchFamily="34" charset="0"/>
              </a:rPr>
              <a:t>Quality</a:t>
            </a:r>
          </a:p>
          <a:p>
            <a:pPr>
              <a:buFont typeface="Wingdings" panose="05000000000000000000" pitchFamily="2" charset="2"/>
              <a:buChar char="§"/>
            </a:pPr>
            <a:r>
              <a:rPr lang="en-CA" sz="1800" dirty="0" smtClean="0">
                <a:latin typeface="Arial" panose="020B0604020202020204" pitchFamily="34" charset="0"/>
                <a:cs typeface="Arial" panose="020B0604020202020204" pitchFamily="34" charset="0"/>
              </a:rPr>
              <a:t>Function</a:t>
            </a:r>
          </a:p>
          <a:p>
            <a:pPr>
              <a:buFont typeface="Wingdings" panose="05000000000000000000" pitchFamily="2" charset="2"/>
              <a:buChar char="§"/>
            </a:pPr>
            <a:r>
              <a:rPr lang="en-CA" sz="1800" dirty="0">
                <a:latin typeface="Arial" panose="020B0604020202020204" pitchFamily="34" charset="0"/>
                <a:cs typeface="Arial" panose="020B0604020202020204" pitchFamily="34" charset="0"/>
              </a:rPr>
              <a:t>M</a:t>
            </a:r>
            <a:r>
              <a:rPr lang="en-CA" sz="1800" dirty="0" smtClean="0">
                <a:latin typeface="Arial" panose="020B0604020202020204" pitchFamily="34" charset="0"/>
                <a:cs typeface="Arial" panose="020B0604020202020204" pitchFamily="34" charset="0"/>
              </a:rPr>
              <a:t>aintenance</a:t>
            </a:r>
            <a:endParaRPr lang="en-CA" sz="1800" dirty="0">
              <a:latin typeface="Arial" panose="020B0604020202020204" pitchFamily="34" charset="0"/>
              <a:cs typeface="Arial" panose="020B0604020202020204" pitchFamily="34" charset="0"/>
            </a:endParaRPr>
          </a:p>
        </p:txBody>
      </p:sp>
      <p:sp>
        <p:nvSpPr>
          <p:cNvPr id="7" name="Content Placeholder 6"/>
          <p:cNvSpPr>
            <a:spLocks noGrp="1"/>
          </p:cNvSpPr>
          <p:nvPr>
            <p:ph sz="half" idx="2"/>
          </p:nvPr>
        </p:nvSpPr>
        <p:spPr>
          <a:xfrm>
            <a:off x="4648200" y="1384177"/>
            <a:ext cx="4038600" cy="1972816"/>
          </a:xfrm>
        </p:spPr>
        <p:txBody>
          <a:bodyPr/>
          <a:lstStyle/>
          <a:p>
            <a:pPr marL="0" indent="0">
              <a:buNone/>
            </a:pPr>
            <a:r>
              <a:rPr lang="en-CA" sz="1800" b="1" dirty="0" smtClean="0">
                <a:latin typeface="Arial" panose="020B0604020202020204" pitchFamily="34" charset="0"/>
                <a:cs typeface="Arial" panose="020B0604020202020204" pitchFamily="34" charset="0"/>
              </a:rPr>
              <a:t>Design</a:t>
            </a:r>
          </a:p>
          <a:p>
            <a:pPr>
              <a:buFont typeface="Wingdings" panose="05000000000000000000" pitchFamily="2" charset="2"/>
              <a:buChar char="§"/>
            </a:pPr>
            <a:r>
              <a:rPr lang="en-CA" sz="1800" dirty="0" smtClean="0">
                <a:latin typeface="Arial" panose="020B0604020202020204" pitchFamily="34" charset="0"/>
                <a:cs typeface="Arial" panose="020B0604020202020204" pitchFamily="34" charset="0"/>
              </a:rPr>
              <a:t>Ergonomically correct</a:t>
            </a:r>
          </a:p>
          <a:p>
            <a:pPr>
              <a:buFont typeface="Wingdings" panose="05000000000000000000" pitchFamily="2" charset="2"/>
              <a:buChar char="§"/>
            </a:pPr>
            <a:r>
              <a:rPr lang="en-CA" sz="1800" dirty="0" smtClean="0">
                <a:latin typeface="Arial" panose="020B0604020202020204" pitchFamily="34" charset="0"/>
                <a:cs typeface="Arial" panose="020B0604020202020204" pitchFamily="34" charset="0"/>
              </a:rPr>
              <a:t>Adjustable</a:t>
            </a:r>
          </a:p>
          <a:p>
            <a:pPr marL="0" indent="0">
              <a:buNone/>
            </a:pPr>
            <a:r>
              <a:rPr lang="en-CA" sz="1800" b="1" dirty="0" smtClean="0">
                <a:latin typeface="Arial" panose="020B0604020202020204" pitchFamily="34" charset="0"/>
                <a:cs typeface="Arial" panose="020B0604020202020204" pitchFamily="34" charset="0"/>
              </a:rPr>
              <a:t>Manufacturer's intended Use</a:t>
            </a:r>
          </a:p>
          <a:p>
            <a:pPr>
              <a:buFont typeface="Wingdings" panose="05000000000000000000" pitchFamily="2" charset="2"/>
              <a:buChar char="§"/>
            </a:pPr>
            <a:r>
              <a:rPr lang="en-CA" sz="1800" dirty="0" smtClean="0">
                <a:latin typeface="Arial" panose="020B0604020202020204" pitchFamily="34" charset="0"/>
                <a:cs typeface="Arial" panose="020B0604020202020204" pitchFamily="34" charset="0"/>
              </a:rPr>
              <a:t>Limitations</a:t>
            </a:r>
          </a:p>
          <a:p>
            <a:endParaRPr lang="en-CA" sz="18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4248" y="6523579"/>
            <a:ext cx="1903116" cy="208910"/>
          </a:xfrm>
          <a:prstGeom prst="rect">
            <a:avLst/>
          </a:prstGeom>
        </p:spPr>
      </p:pic>
      <p:sp>
        <p:nvSpPr>
          <p:cNvPr id="9" name="TextBox 8"/>
          <p:cNvSpPr txBox="1"/>
          <p:nvPr/>
        </p:nvSpPr>
        <p:spPr>
          <a:xfrm>
            <a:off x="3594355" y="3356992"/>
            <a:ext cx="3929973" cy="369332"/>
          </a:xfrm>
          <a:prstGeom prst="rect">
            <a:avLst/>
          </a:prstGeom>
          <a:noFill/>
        </p:spPr>
        <p:txBody>
          <a:bodyPr wrap="square" rtlCol="0">
            <a:spAutoFit/>
          </a:bodyPr>
          <a:lstStyle/>
          <a:p>
            <a:pPr indent="19050"/>
            <a:r>
              <a:rPr lang="en-CA" b="1" dirty="0" smtClean="0">
                <a:latin typeface="Arial" panose="020B0604020202020204" pitchFamily="34" charset="0"/>
                <a:cs typeface="Arial" panose="020B0604020202020204" pitchFamily="34" charset="0"/>
              </a:rPr>
              <a:t>Additional EMS Considerations</a:t>
            </a:r>
            <a:endParaRPr lang="en-CA" b="1" dirty="0">
              <a:latin typeface="Arial" panose="020B0604020202020204" pitchFamily="34" charset="0"/>
              <a:cs typeface="Arial" panose="020B0604020202020204" pitchFamily="34" charset="0"/>
            </a:endParaRPr>
          </a:p>
        </p:txBody>
      </p:sp>
      <p:grpSp>
        <p:nvGrpSpPr>
          <p:cNvPr id="10" name="Group 9"/>
          <p:cNvGrpSpPr/>
          <p:nvPr/>
        </p:nvGrpSpPr>
        <p:grpSpPr>
          <a:xfrm>
            <a:off x="3133162" y="3717032"/>
            <a:ext cx="5183254" cy="2046244"/>
            <a:chOff x="2771800" y="4653136"/>
            <a:chExt cx="5183254" cy="2046244"/>
          </a:xfrm>
        </p:grpSpPr>
        <p:sp>
          <p:nvSpPr>
            <p:cNvPr id="11" name="TextBox 10"/>
            <p:cNvSpPr txBox="1"/>
            <p:nvPr/>
          </p:nvSpPr>
          <p:spPr>
            <a:xfrm>
              <a:off x="2771800" y="4668055"/>
              <a:ext cx="2572840" cy="2031325"/>
            </a:xfrm>
            <a:prstGeom prst="rect">
              <a:avLst/>
            </a:prstGeom>
            <a:noFill/>
          </p:spPr>
          <p:txBody>
            <a:bodyPr wrap="square" rtlCol="0">
              <a:spAutoFit/>
            </a:bodyPr>
            <a:lstStyle/>
            <a:p>
              <a:pPr marL="285750" indent="-285750">
                <a:buFont typeface="Wingdings" panose="05000000000000000000" pitchFamily="2" charset="2"/>
                <a:buChar char="§"/>
              </a:pPr>
              <a:r>
                <a:rPr lang="en-CA" dirty="0" smtClean="0">
                  <a:latin typeface="Arial" panose="020B0604020202020204" pitchFamily="34" charset="0"/>
                  <a:cs typeface="Arial" panose="020B0604020202020204" pitchFamily="34" charset="0"/>
                </a:rPr>
                <a:t>Stretcher/cot</a:t>
              </a:r>
              <a:endParaRPr lang="en-CA"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CA" dirty="0" smtClean="0">
                  <a:latin typeface="Arial" panose="020B0604020202020204" pitchFamily="34" charset="0"/>
                  <a:cs typeface="Arial" panose="020B0604020202020204" pitchFamily="34" charset="0"/>
                </a:rPr>
                <a:t>Stair chair</a:t>
              </a:r>
              <a:endParaRPr lang="en-CA"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CA" dirty="0" smtClean="0">
                  <a:latin typeface="Arial" panose="020B0604020202020204" pitchFamily="34" charset="0"/>
                  <a:cs typeface="Arial" panose="020B0604020202020204" pitchFamily="34" charset="0"/>
                </a:rPr>
                <a:t>Spine board</a:t>
              </a:r>
              <a:endParaRPr lang="en-CA"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CA" dirty="0" smtClean="0">
                  <a:latin typeface="Arial" panose="020B0604020202020204" pitchFamily="34" charset="0"/>
                  <a:cs typeface="Arial" panose="020B0604020202020204" pitchFamily="34" charset="0"/>
                </a:rPr>
                <a:t>Scoop stretcher</a:t>
              </a:r>
              <a:endParaRPr lang="en-CA"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CA" dirty="0" smtClean="0">
                  <a:latin typeface="Arial" panose="020B0604020202020204" pitchFamily="34" charset="0"/>
                  <a:cs typeface="Arial" panose="020B0604020202020204" pitchFamily="34" charset="0"/>
                </a:rPr>
                <a:t>Bariatric lift sheet</a:t>
              </a:r>
            </a:p>
            <a:p>
              <a:pPr marL="285750" indent="-285750">
                <a:buFont typeface="Wingdings" panose="05000000000000000000" pitchFamily="2" charset="2"/>
                <a:buChar char="§"/>
              </a:pPr>
              <a:r>
                <a:rPr lang="en-CA" dirty="0" smtClean="0">
                  <a:latin typeface="Arial" panose="020B0604020202020204" pitchFamily="34" charset="0"/>
                  <a:cs typeface="Arial" panose="020B0604020202020204" pitchFamily="34" charset="0"/>
                </a:rPr>
                <a:t>Camel</a:t>
              </a:r>
            </a:p>
            <a:p>
              <a:pPr marL="285750" indent="-285750">
                <a:buFont typeface="Wingdings" panose="05000000000000000000" pitchFamily="2" charset="2"/>
                <a:buChar char="§"/>
              </a:pPr>
              <a:r>
                <a:rPr lang="en-CA" dirty="0" smtClean="0">
                  <a:latin typeface="Arial" panose="020B0604020202020204" pitchFamily="34" charset="0"/>
                  <a:cs typeface="Arial" panose="020B0604020202020204" pitchFamily="34" charset="0"/>
                </a:rPr>
                <a:t>Short spine board</a:t>
              </a:r>
              <a:endParaRPr lang="en-CA" dirty="0"/>
            </a:p>
          </p:txBody>
        </p:sp>
        <p:sp>
          <p:nvSpPr>
            <p:cNvPr id="12" name="TextBox 11"/>
            <p:cNvSpPr txBox="1"/>
            <p:nvPr/>
          </p:nvSpPr>
          <p:spPr>
            <a:xfrm>
              <a:off x="5560664" y="4653136"/>
              <a:ext cx="2394390" cy="2031325"/>
            </a:xfrm>
            <a:prstGeom prst="rect">
              <a:avLst/>
            </a:prstGeom>
            <a:noFill/>
          </p:spPr>
          <p:txBody>
            <a:bodyPr wrap="square" rtlCol="0">
              <a:spAutoFit/>
            </a:bodyPr>
            <a:lstStyle/>
            <a:p>
              <a:pPr marL="285750" indent="-285750">
                <a:buFont typeface="Wingdings" panose="05000000000000000000" pitchFamily="2" charset="2"/>
                <a:buChar char="§"/>
              </a:pPr>
              <a:r>
                <a:rPr lang="en-CA" dirty="0" smtClean="0">
                  <a:latin typeface="Arial" panose="020B0604020202020204" pitchFamily="34" charset="0"/>
                  <a:cs typeface="Arial" panose="020B0604020202020204" pitchFamily="34" charset="0"/>
                </a:rPr>
                <a:t>Transfer belt</a:t>
              </a:r>
            </a:p>
            <a:p>
              <a:pPr marL="285750" indent="-285750">
                <a:buFont typeface="Wingdings" panose="05000000000000000000" pitchFamily="2" charset="2"/>
                <a:buChar char="§"/>
              </a:pPr>
              <a:r>
                <a:rPr lang="en-CA" dirty="0" smtClean="0">
                  <a:latin typeface="Arial" panose="020B0604020202020204" pitchFamily="34" charset="0"/>
                  <a:cs typeface="Arial" panose="020B0604020202020204" pitchFamily="34" charset="0"/>
                </a:rPr>
                <a:t>Blanket/flannel</a:t>
              </a:r>
            </a:p>
            <a:p>
              <a:pPr marL="285750" indent="-285750">
                <a:buFont typeface="Wingdings" panose="05000000000000000000" pitchFamily="2" charset="2"/>
                <a:buChar char="§"/>
              </a:pPr>
              <a:r>
                <a:rPr lang="en-CA" dirty="0" smtClean="0">
                  <a:latin typeface="Arial" panose="020B0604020202020204" pitchFamily="34" charset="0"/>
                  <a:cs typeface="Arial" panose="020B0604020202020204" pitchFamily="34" charset="0"/>
                </a:rPr>
                <a:t>KED</a:t>
              </a:r>
            </a:p>
            <a:p>
              <a:pPr marL="285750" indent="-285750">
                <a:buFont typeface="Wingdings" panose="05000000000000000000" pitchFamily="2" charset="2"/>
                <a:buChar char="§"/>
              </a:pPr>
              <a:r>
                <a:rPr lang="en-CA" dirty="0" smtClean="0">
                  <a:latin typeface="Arial" panose="020B0604020202020204" pitchFamily="34" charset="0"/>
                  <a:cs typeface="Arial" panose="020B0604020202020204" pitchFamily="34" charset="0"/>
                </a:rPr>
                <a:t>Slider board</a:t>
              </a:r>
            </a:p>
            <a:p>
              <a:pPr marL="285750" indent="-285750">
                <a:buFont typeface="Wingdings" panose="05000000000000000000" pitchFamily="2" charset="2"/>
                <a:buChar char="§"/>
              </a:pPr>
              <a:r>
                <a:rPr lang="en-CA" dirty="0" smtClean="0">
                  <a:latin typeface="Arial" panose="020B0604020202020204" pitchFamily="34" charset="0"/>
                  <a:cs typeface="Arial" panose="020B0604020202020204" pitchFamily="34" charset="0"/>
                </a:rPr>
                <a:t>Rescue seat</a:t>
              </a:r>
            </a:p>
            <a:p>
              <a:pPr marL="285750" indent="-285750">
                <a:buFont typeface="Wingdings" panose="05000000000000000000" pitchFamily="2" charset="2"/>
                <a:buChar char="§"/>
              </a:pPr>
              <a:r>
                <a:rPr lang="en-CA" dirty="0" smtClean="0">
                  <a:latin typeface="Arial" panose="020B0604020202020204" pitchFamily="34" charset="0"/>
                  <a:cs typeface="Arial" panose="020B0604020202020204" pitchFamily="34" charset="0"/>
                </a:rPr>
                <a:t>Lift belt</a:t>
              </a:r>
            </a:p>
            <a:p>
              <a:pPr marL="285750" indent="-285750">
                <a:buFont typeface="Wingdings" panose="05000000000000000000" pitchFamily="2" charset="2"/>
                <a:buChar char="§"/>
              </a:pPr>
              <a:r>
                <a:rPr lang="en-CA" dirty="0" smtClean="0">
                  <a:latin typeface="Arial" panose="020B0604020202020204" pitchFamily="34" charset="0"/>
                  <a:cs typeface="Arial" panose="020B0604020202020204" pitchFamily="34" charset="0"/>
                </a:rPr>
                <a:t>Standard lift sheet</a:t>
              </a:r>
              <a:endParaRPr lang="en-CA"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903182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l"/>
            <a:r>
              <a:rPr lang="en-CA" b="1" dirty="0" smtClean="0">
                <a:latin typeface="Arial" panose="020B0604020202020204" pitchFamily="34" charset="0"/>
                <a:cs typeface="Arial" panose="020B0604020202020204" pitchFamily="34" charset="0"/>
              </a:rPr>
              <a:t>Equipment </a:t>
            </a:r>
            <a:r>
              <a:rPr lang="en-CA" b="1" dirty="0">
                <a:latin typeface="Arial" panose="020B0604020202020204" pitchFamily="34" charset="0"/>
                <a:cs typeface="Arial" panose="020B0604020202020204" pitchFamily="34" charset="0"/>
              </a:rPr>
              <a:t>Risk Assessment</a:t>
            </a:r>
            <a:endParaRPr lang="en-US" b="1"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16199"/>
          <a:stretch/>
        </p:blipFill>
        <p:spPr>
          <a:xfrm>
            <a:off x="435765" y="1268760"/>
            <a:ext cx="2408043" cy="1513467"/>
          </a:xfrm>
          <a:prstGeom prst="rect">
            <a:avLst/>
          </a:prstGeom>
          <a:effectLst>
            <a:softEdge rad="127000"/>
          </a:effectLst>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23144" b="24807"/>
          <a:stretch/>
        </p:blipFill>
        <p:spPr>
          <a:xfrm>
            <a:off x="5936153" y="3212976"/>
            <a:ext cx="2884319" cy="1125935"/>
          </a:xfrm>
          <a:prstGeom prst="rect">
            <a:avLst/>
          </a:prstGeom>
          <a:effectLst>
            <a:softEdge rad="127000"/>
          </a:effec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19032" y="4953262"/>
            <a:ext cx="1824940" cy="1368705"/>
          </a:xfrm>
          <a:prstGeom prst="rect">
            <a:avLst/>
          </a:prstGeom>
          <a:effectLst>
            <a:softEdge rad="127000"/>
          </a:effectLst>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t="11798" r="7505" b="9796"/>
          <a:stretch/>
        </p:blipFill>
        <p:spPr>
          <a:xfrm rot="5400000">
            <a:off x="3485613" y="4916041"/>
            <a:ext cx="2120321" cy="1348026"/>
          </a:xfrm>
          <a:prstGeom prst="rect">
            <a:avLst/>
          </a:prstGeom>
          <a:effectLst>
            <a:softEdge rad="127000"/>
          </a:effectLst>
        </p:spPr>
      </p:pic>
      <p:pic>
        <p:nvPicPr>
          <p:cNvPr id="11" name="Picture 10"/>
          <p:cNvPicPr>
            <a:picLocks noChangeAspect="1"/>
          </p:cNvPicPr>
          <p:nvPr/>
        </p:nvPicPr>
        <p:blipFill rotWithShape="1">
          <a:blip r:embed="rId7">
            <a:extLst>
              <a:ext uri="{28A0092B-C50C-407E-A947-70E740481C1C}">
                <a14:useLocalDpi xmlns:a14="http://schemas.microsoft.com/office/drawing/2010/main" val="0"/>
              </a:ext>
            </a:extLst>
          </a:blip>
          <a:srcRect t="12253" b="9648"/>
          <a:stretch/>
        </p:blipFill>
        <p:spPr>
          <a:xfrm>
            <a:off x="3196761" y="1268760"/>
            <a:ext cx="2711442" cy="1588201"/>
          </a:xfrm>
          <a:prstGeom prst="rect">
            <a:avLst/>
          </a:prstGeom>
          <a:effectLst>
            <a:softEdge rad="127000"/>
          </a:effectLst>
        </p:spPr>
      </p:pic>
      <p:pic>
        <p:nvPicPr>
          <p:cNvPr id="12" name="Picture 11"/>
          <p:cNvPicPr>
            <a:picLocks noChangeAspect="1"/>
          </p:cNvPicPr>
          <p:nvPr/>
        </p:nvPicPr>
        <p:blipFill rotWithShape="1">
          <a:blip r:embed="rId8" cstate="print">
            <a:extLst>
              <a:ext uri="{28A0092B-C50C-407E-A947-70E740481C1C}">
                <a14:useLocalDpi xmlns:a14="http://schemas.microsoft.com/office/drawing/2010/main" val="0"/>
              </a:ext>
            </a:extLst>
          </a:blip>
          <a:srcRect l="12780" r="12688"/>
          <a:stretch/>
        </p:blipFill>
        <p:spPr>
          <a:xfrm rot="5400000">
            <a:off x="6525899" y="1190925"/>
            <a:ext cx="1856698" cy="1868353"/>
          </a:xfrm>
          <a:prstGeom prst="rect">
            <a:avLst/>
          </a:prstGeom>
          <a:effectLst>
            <a:softEdge rad="127000"/>
          </a:effectLst>
        </p:spPr>
      </p:pic>
      <p:pic>
        <p:nvPicPr>
          <p:cNvPr id="13" name="Picture 12"/>
          <p:cNvPicPr>
            <a:picLocks noChangeAspect="1"/>
          </p:cNvPicPr>
          <p:nvPr/>
        </p:nvPicPr>
        <p:blipFill rotWithShape="1">
          <a:blip r:embed="rId9" cstate="print">
            <a:extLst>
              <a:ext uri="{28A0092B-C50C-407E-A947-70E740481C1C}">
                <a14:useLocalDpi xmlns:a14="http://schemas.microsoft.com/office/drawing/2010/main" val="0"/>
              </a:ext>
            </a:extLst>
          </a:blip>
          <a:srcRect t="6298" b="5366"/>
          <a:stretch/>
        </p:blipFill>
        <p:spPr>
          <a:xfrm>
            <a:off x="2101165" y="4797152"/>
            <a:ext cx="1485286" cy="1748873"/>
          </a:xfrm>
          <a:prstGeom prst="rect">
            <a:avLst/>
          </a:prstGeom>
          <a:effectLst>
            <a:softEdge rad="127000"/>
          </a:effectLst>
        </p:spPr>
      </p:pic>
      <p:pic>
        <p:nvPicPr>
          <p:cNvPr id="14" name="Picture 13"/>
          <p:cNvPicPr>
            <a:picLocks noChangeAspect="1"/>
          </p:cNvPicPr>
          <p:nvPr/>
        </p:nvPicPr>
        <p:blipFill rotWithShape="1">
          <a:blip r:embed="rId10" cstate="print">
            <a:extLst>
              <a:ext uri="{28A0092B-C50C-407E-A947-70E740481C1C}">
                <a14:useLocalDpi xmlns:a14="http://schemas.microsoft.com/office/drawing/2010/main" val="0"/>
              </a:ext>
            </a:extLst>
          </a:blip>
          <a:srcRect t="17495" r="-18523" b="21124"/>
          <a:stretch/>
        </p:blipFill>
        <p:spPr>
          <a:xfrm>
            <a:off x="3408737" y="3284984"/>
            <a:ext cx="2902587" cy="988260"/>
          </a:xfrm>
          <a:prstGeom prst="rect">
            <a:avLst/>
          </a:prstGeom>
          <a:effectLst>
            <a:softEdge rad="127000"/>
          </a:effectLst>
        </p:spPr>
      </p:pic>
      <p:pic>
        <p:nvPicPr>
          <p:cNvPr id="2" name="Picture 1"/>
          <p:cNvPicPr>
            <a:picLocks noChangeAspect="1"/>
          </p:cNvPicPr>
          <p:nvPr/>
        </p:nvPicPr>
        <p:blipFill rotWithShape="1">
          <a:blip r:embed="rId11" cstate="print">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rcRect l="5650"/>
          <a:stretch/>
        </p:blipFill>
        <p:spPr>
          <a:xfrm rot="5400000">
            <a:off x="6922219" y="4823197"/>
            <a:ext cx="2150495" cy="1522341"/>
          </a:xfrm>
          <a:prstGeom prst="rect">
            <a:avLst/>
          </a:prstGeom>
          <a:effectLst>
            <a:softEdge rad="127000"/>
          </a:effectLst>
        </p:spPr>
      </p:pic>
      <p:pic>
        <p:nvPicPr>
          <p:cNvPr id="4" name="Picture 3"/>
          <p:cNvPicPr>
            <a:picLocks noChangeAspect="1"/>
          </p:cNvPicPr>
          <p:nvPr/>
        </p:nvPicPr>
        <p:blipFill rotWithShape="1">
          <a:blip r:embed="rId13" cstate="print">
            <a:extLst>
              <a:ext uri="{28A0092B-C50C-407E-A947-70E740481C1C}">
                <a14:useLocalDpi xmlns:a14="http://schemas.microsoft.com/office/drawing/2010/main" val="0"/>
              </a:ext>
            </a:extLst>
          </a:blip>
          <a:srcRect t="9844" b="13248"/>
          <a:stretch/>
        </p:blipFill>
        <p:spPr>
          <a:xfrm>
            <a:off x="155671" y="3212976"/>
            <a:ext cx="3092738" cy="1245938"/>
          </a:xfrm>
          <a:prstGeom prst="rect">
            <a:avLst/>
          </a:prstGeom>
          <a:effectLst>
            <a:softEdge rad="127000"/>
          </a:effectLst>
        </p:spPr>
      </p:pic>
      <p:pic>
        <p:nvPicPr>
          <p:cNvPr id="16" name="Picture 1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400000">
            <a:off x="5189995" y="4828855"/>
            <a:ext cx="2112000" cy="1584000"/>
          </a:xfrm>
          <a:prstGeom prst="rect">
            <a:avLst/>
          </a:prstGeom>
          <a:effectLst>
            <a:softEdge rad="127000"/>
          </a:effectLst>
        </p:spPr>
      </p:pic>
    </p:spTree>
    <p:extLst>
      <p:ext uri="{BB962C8B-B14F-4D97-AF65-F5344CB8AC3E}">
        <p14:creationId xmlns:p14="http://schemas.microsoft.com/office/powerpoint/2010/main" val="31579668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CA" altLang="en-US" b="1" dirty="0" smtClean="0">
                <a:latin typeface="Arial" panose="020B0604020202020204" pitchFamily="34" charset="0"/>
                <a:cs typeface="Arial" panose="020B0604020202020204" pitchFamily="34" charset="0"/>
              </a:rPr>
              <a:t>Object/task Risk Assessment</a:t>
            </a:r>
            <a:r>
              <a:rPr lang="en-CA" altLang="en-US" sz="3200" b="1" dirty="0"/>
              <a:t/>
            </a:r>
            <a:br>
              <a:rPr lang="en-CA" altLang="en-US" sz="3200" b="1" dirty="0"/>
            </a:br>
            <a:endParaRPr lang="en-CA" sz="2400" dirty="0">
              <a:latin typeface="Arial" panose="020B0604020202020204" pitchFamily="34" charset="0"/>
              <a:cs typeface="Arial" panose="020B0604020202020204" pitchFamily="34" charset="0"/>
            </a:endParaRPr>
          </a:p>
        </p:txBody>
      </p:sp>
      <p:sp>
        <p:nvSpPr>
          <p:cNvPr id="5" name="Content Placeholder 4"/>
          <p:cNvSpPr>
            <a:spLocks noGrp="1"/>
          </p:cNvSpPr>
          <p:nvPr>
            <p:ph sz="half" idx="1"/>
          </p:nvPr>
        </p:nvSpPr>
        <p:spPr/>
        <p:txBody>
          <a:bodyPr/>
          <a:lstStyle/>
          <a:p>
            <a:pPr marL="0" indent="0">
              <a:buNone/>
            </a:pPr>
            <a:r>
              <a:rPr lang="en-CA" b="1" dirty="0" smtClean="0">
                <a:latin typeface="Arial" panose="020B0604020202020204" pitchFamily="34" charset="0"/>
                <a:cs typeface="Arial" panose="020B0604020202020204" pitchFamily="34" charset="0"/>
              </a:rPr>
              <a:t>The Object</a:t>
            </a:r>
          </a:p>
          <a:p>
            <a:pPr>
              <a:buFont typeface="Wingdings" panose="05000000000000000000" pitchFamily="2" charset="2"/>
              <a:buChar char="§"/>
            </a:pPr>
            <a:r>
              <a:rPr lang="en-CA" dirty="0" smtClean="0">
                <a:latin typeface="Arial" panose="020B0604020202020204" pitchFamily="34" charset="0"/>
                <a:cs typeface="Arial" panose="020B0604020202020204" pitchFamily="34" charset="0"/>
              </a:rPr>
              <a:t>Size/shape</a:t>
            </a:r>
          </a:p>
          <a:p>
            <a:pPr>
              <a:buFont typeface="Wingdings" panose="05000000000000000000" pitchFamily="2" charset="2"/>
              <a:buChar char="§"/>
            </a:pPr>
            <a:r>
              <a:rPr lang="en-CA" dirty="0" smtClean="0">
                <a:latin typeface="Arial" panose="020B0604020202020204" pitchFamily="34" charset="0"/>
                <a:cs typeface="Arial" panose="020B0604020202020204" pitchFamily="34" charset="0"/>
              </a:rPr>
              <a:t>Weight</a:t>
            </a:r>
          </a:p>
          <a:p>
            <a:pPr>
              <a:buFont typeface="Wingdings" panose="05000000000000000000" pitchFamily="2" charset="2"/>
              <a:buChar char="§"/>
            </a:pPr>
            <a:r>
              <a:rPr lang="en-CA" dirty="0" smtClean="0">
                <a:latin typeface="Arial" panose="020B0604020202020204" pitchFamily="34" charset="0"/>
                <a:cs typeface="Arial" panose="020B0604020202020204" pitchFamily="34" charset="0"/>
              </a:rPr>
              <a:t>Texture</a:t>
            </a:r>
          </a:p>
          <a:p>
            <a:pPr>
              <a:buFont typeface="Wingdings" panose="05000000000000000000" pitchFamily="2" charset="2"/>
              <a:buChar char="§"/>
            </a:pPr>
            <a:r>
              <a:rPr lang="en-CA" dirty="0" smtClean="0">
                <a:latin typeface="Arial" panose="020B0604020202020204" pitchFamily="34" charset="0"/>
                <a:cs typeface="Arial" panose="020B0604020202020204" pitchFamily="34" charset="0"/>
              </a:rPr>
              <a:t>Contents</a:t>
            </a:r>
          </a:p>
          <a:p>
            <a:pPr>
              <a:buFont typeface="Wingdings" panose="05000000000000000000" pitchFamily="2" charset="2"/>
              <a:buChar char="§"/>
            </a:pPr>
            <a:r>
              <a:rPr lang="en-CA" dirty="0" smtClean="0">
                <a:latin typeface="Arial" panose="020B0604020202020204" pitchFamily="34" charset="0"/>
                <a:cs typeface="Arial" panose="020B0604020202020204" pitchFamily="34" charset="0"/>
              </a:rPr>
              <a:t>Handles</a:t>
            </a:r>
          </a:p>
          <a:p>
            <a:pPr>
              <a:buFont typeface="Wingdings" panose="05000000000000000000" pitchFamily="2" charset="2"/>
              <a:buChar char="§"/>
            </a:pPr>
            <a:r>
              <a:rPr lang="en-CA" dirty="0" smtClean="0">
                <a:latin typeface="Arial" panose="020B0604020202020204" pitchFamily="34" charset="0"/>
                <a:cs typeface="Arial" panose="020B0604020202020204" pitchFamily="34" charset="0"/>
              </a:rPr>
              <a:t>Balance</a:t>
            </a:r>
          </a:p>
          <a:p>
            <a:pPr>
              <a:buFont typeface="Wingdings" panose="05000000000000000000" pitchFamily="2" charset="2"/>
              <a:buChar char="§"/>
            </a:pPr>
            <a:r>
              <a:rPr lang="en-CA" dirty="0" smtClean="0">
                <a:latin typeface="Arial" panose="020B0604020202020204" pitchFamily="34" charset="0"/>
                <a:cs typeface="Arial" panose="020B0604020202020204" pitchFamily="34" charset="0"/>
              </a:rPr>
              <a:t>Temperature</a:t>
            </a:r>
            <a:endParaRPr lang="en-CA" dirty="0">
              <a:latin typeface="Arial" panose="020B0604020202020204" pitchFamily="34" charset="0"/>
              <a:cs typeface="Arial" panose="020B0604020202020204" pitchFamily="34" charset="0"/>
            </a:endParaRPr>
          </a:p>
        </p:txBody>
      </p:sp>
      <p:sp>
        <p:nvSpPr>
          <p:cNvPr id="6" name="Content Placeholder 5"/>
          <p:cNvSpPr>
            <a:spLocks noGrp="1"/>
          </p:cNvSpPr>
          <p:nvPr>
            <p:ph sz="half" idx="2"/>
          </p:nvPr>
        </p:nvSpPr>
        <p:spPr>
          <a:xfrm>
            <a:off x="3923928" y="1600200"/>
            <a:ext cx="4762872" cy="4525963"/>
          </a:xfrm>
        </p:spPr>
        <p:txBody>
          <a:bodyPr/>
          <a:lstStyle/>
          <a:p>
            <a:pPr marL="0" indent="0">
              <a:buNone/>
            </a:pPr>
            <a:r>
              <a:rPr lang="en-CA" b="1" dirty="0" smtClean="0">
                <a:latin typeface="Arial" panose="020B0604020202020204" pitchFamily="34" charset="0"/>
                <a:cs typeface="Arial" panose="020B0604020202020204" pitchFamily="34" charset="0"/>
              </a:rPr>
              <a:t>The Task</a:t>
            </a:r>
          </a:p>
          <a:p>
            <a:pPr>
              <a:buFont typeface="Wingdings" panose="05000000000000000000" pitchFamily="2" charset="2"/>
              <a:buChar char="§"/>
            </a:pPr>
            <a:r>
              <a:rPr lang="en-CA" dirty="0" smtClean="0">
                <a:latin typeface="Arial" panose="020B0604020202020204" pitchFamily="34" charset="0"/>
                <a:cs typeface="Arial" panose="020B0604020202020204" pitchFamily="34" charset="0"/>
              </a:rPr>
              <a:t>Location</a:t>
            </a:r>
          </a:p>
          <a:p>
            <a:pPr>
              <a:buFont typeface="Wingdings" panose="05000000000000000000" pitchFamily="2" charset="2"/>
              <a:buChar char="§"/>
            </a:pPr>
            <a:r>
              <a:rPr lang="en-CA" dirty="0" smtClean="0">
                <a:latin typeface="Arial" panose="020B0604020202020204" pitchFamily="34" charset="0"/>
                <a:cs typeface="Arial" panose="020B0604020202020204" pitchFamily="34" charset="0"/>
              </a:rPr>
              <a:t>Distance to be moved</a:t>
            </a:r>
          </a:p>
          <a:p>
            <a:pPr>
              <a:buFont typeface="Wingdings" panose="05000000000000000000" pitchFamily="2" charset="2"/>
              <a:buChar char="§"/>
            </a:pPr>
            <a:r>
              <a:rPr lang="en-CA" dirty="0" smtClean="0">
                <a:latin typeface="Arial" panose="020B0604020202020204" pitchFamily="34" charset="0"/>
                <a:cs typeface="Arial" panose="020B0604020202020204" pitchFamily="34" charset="0"/>
              </a:rPr>
              <a:t>Force to initiate, maintain or stop movement</a:t>
            </a:r>
          </a:p>
          <a:p>
            <a:pPr>
              <a:buFont typeface="Wingdings" panose="05000000000000000000" pitchFamily="2" charset="2"/>
              <a:buChar char="§"/>
            </a:pPr>
            <a:r>
              <a:rPr lang="en-CA" dirty="0" smtClean="0">
                <a:latin typeface="Arial" panose="020B0604020202020204" pitchFamily="34" charset="0"/>
                <a:cs typeface="Arial" panose="020B0604020202020204" pitchFamily="34" charset="0"/>
              </a:rPr>
              <a:t>Frequency/repetition</a:t>
            </a:r>
          </a:p>
          <a:p>
            <a:pPr>
              <a:buFont typeface="Wingdings" panose="05000000000000000000" pitchFamily="2" charset="2"/>
              <a:buChar char="§"/>
            </a:pPr>
            <a:r>
              <a:rPr lang="en-CA" dirty="0" smtClean="0">
                <a:latin typeface="Arial" panose="020B0604020202020204" pitchFamily="34" charset="0"/>
                <a:cs typeface="Arial" panose="020B0604020202020204" pitchFamily="34" charset="0"/>
              </a:rPr>
              <a:t>Degree of emergency</a:t>
            </a:r>
            <a:endParaRPr lang="en-CA"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4248" y="6523579"/>
            <a:ext cx="1903116" cy="208910"/>
          </a:xfrm>
          <a:prstGeom prst="rect">
            <a:avLst/>
          </a:prstGeom>
        </p:spPr>
      </p:pic>
    </p:spTree>
    <p:extLst>
      <p:ext uri="{BB962C8B-B14F-4D97-AF65-F5344CB8AC3E}">
        <p14:creationId xmlns:p14="http://schemas.microsoft.com/office/powerpoint/2010/main" val="108277078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altLang="en-US" sz="4000" b="1" i="1" dirty="0" smtClean="0">
                <a:latin typeface="Arial" panose="020B0604020202020204" pitchFamily="34" charset="0"/>
                <a:cs typeface="Arial" panose="020B0604020202020204" pitchFamily="34" charset="0"/>
              </a:rPr>
              <a:t>In the Moment </a:t>
            </a:r>
            <a:r>
              <a:rPr lang="en-US" altLang="en-US" sz="4000" b="1" dirty="0" smtClean="0">
                <a:latin typeface="Arial" panose="020B0604020202020204" pitchFamily="34" charset="0"/>
                <a:cs typeface="Arial" panose="020B0604020202020204" pitchFamily="34" charset="0"/>
              </a:rPr>
              <a:t>Risk Assessment</a:t>
            </a:r>
            <a:endParaRPr lang="en-US" altLang="en-US" sz="2800" b="1" dirty="0" smtClean="0">
              <a:latin typeface="Arial" panose="020B0604020202020204" pitchFamily="34" charset="0"/>
              <a:cs typeface="Arial" panose="020B0604020202020204" pitchFamily="34" charset="0"/>
            </a:endParaRPr>
          </a:p>
        </p:txBody>
      </p:sp>
      <p:sp>
        <p:nvSpPr>
          <p:cNvPr id="21507" name="Rectangle 3"/>
          <p:cNvSpPr>
            <a:spLocks noGrp="1" noChangeArrowheads="1"/>
          </p:cNvSpPr>
          <p:nvPr>
            <p:ph sz="half" idx="1"/>
          </p:nvPr>
        </p:nvSpPr>
        <p:spPr/>
        <p:txBody>
          <a:bodyPr/>
          <a:lstStyle/>
          <a:p>
            <a:pPr>
              <a:buFont typeface="Wingdings" panose="05000000000000000000" pitchFamily="2" charset="2"/>
              <a:buChar char="§"/>
            </a:pPr>
            <a:r>
              <a:rPr lang="en-US" altLang="en-US" sz="2800" dirty="0" smtClean="0">
                <a:latin typeface="Arial" panose="020B0604020202020204" pitchFamily="34" charset="0"/>
                <a:cs typeface="Arial" panose="020B0604020202020204" pitchFamily="34" charset="0"/>
              </a:rPr>
              <a:t>Verify</a:t>
            </a:r>
          </a:p>
          <a:p>
            <a:pPr>
              <a:buFont typeface="Wingdings" panose="05000000000000000000" pitchFamily="2" charset="2"/>
              <a:buChar char="§"/>
            </a:pPr>
            <a:r>
              <a:rPr lang="en-US" altLang="en-US" sz="2800" dirty="0" smtClean="0">
                <a:latin typeface="Arial" panose="020B0604020202020204" pitchFamily="34" charset="0"/>
                <a:cs typeface="Arial" panose="020B0604020202020204" pitchFamily="34" charset="0"/>
              </a:rPr>
              <a:t>Assess</a:t>
            </a:r>
          </a:p>
          <a:p>
            <a:pPr>
              <a:buFont typeface="Wingdings" panose="05000000000000000000" pitchFamily="2" charset="2"/>
              <a:buChar char="§"/>
            </a:pPr>
            <a:r>
              <a:rPr lang="en-US" altLang="en-US" sz="2800" dirty="0" smtClean="0">
                <a:latin typeface="Arial" panose="020B0604020202020204" pitchFamily="34" charset="0"/>
                <a:cs typeface="Arial" panose="020B0604020202020204" pitchFamily="34" charset="0"/>
              </a:rPr>
              <a:t>Select</a:t>
            </a:r>
          </a:p>
          <a:p>
            <a:pPr>
              <a:buFont typeface="Wingdings" panose="05000000000000000000" pitchFamily="2" charset="2"/>
              <a:buChar char="§"/>
            </a:pPr>
            <a:r>
              <a:rPr lang="en-US" altLang="en-US" sz="2800" dirty="0" smtClean="0">
                <a:latin typeface="Arial" panose="020B0604020202020204" pitchFamily="34" charset="0"/>
                <a:cs typeface="Arial" panose="020B0604020202020204" pitchFamily="34" charset="0"/>
              </a:rPr>
              <a:t>Prepare</a:t>
            </a:r>
          </a:p>
          <a:p>
            <a:pPr>
              <a:buFont typeface="Wingdings" panose="05000000000000000000" pitchFamily="2" charset="2"/>
              <a:buChar char="§"/>
            </a:pPr>
            <a:r>
              <a:rPr lang="en-US" altLang="en-US" sz="2800" dirty="0" smtClean="0">
                <a:latin typeface="Arial" panose="020B0604020202020204" pitchFamily="34" charset="0"/>
                <a:cs typeface="Arial" panose="020B0604020202020204" pitchFamily="34" charset="0"/>
              </a:rPr>
              <a:t>Move</a:t>
            </a:r>
          </a:p>
          <a:p>
            <a:pPr>
              <a:buFont typeface="Wingdings" panose="05000000000000000000" pitchFamily="2" charset="2"/>
              <a:buChar char="§"/>
            </a:pPr>
            <a:r>
              <a:rPr lang="en-US" altLang="en-US" sz="2800" dirty="0" smtClean="0">
                <a:latin typeface="Arial" panose="020B0604020202020204" pitchFamily="34" charset="0"/>
                <a:cs typeface="Arial" panose="020B0604020202020204" pitchFamily="34" charset="0"/>
              </a:rPr>
              <a:t>Evaluate</a:t>
            </a:r>
          </a:p>
          <a:p>
            <a:pPr>
              <a:buFont typeface="Wingdings" panose="05000000000000000000" pitchFamily="2" charset="2"/>
              <a:buChar char="§"/>
            </a:pPr>
            <a:r>
              <a:rPr lang="en-US" altLang="en-US" sz="2800" dirty="0" smtClean="0">
                <a:latin typeface="Arial" panose="020B0604020202020204" pitchFamily="34" charset="0"/>
                <a:cs typeface="Arial" panose="020B0604020202020204" pitchFamily="34" charset="0"/>
              </a:rPr>
              <a:t>Communicate</a:t>
            </a:r>
          </a:p>
          <a:p>
            <a:pPr eaLnBrk="1" hangingPunct="1"/>
            <a:endParaRPr lang="en-US" altLang="en-US" sz="2400" dirty="0" smtClean="0">
              <a:latin typeface="Arial" panose="020B0604020202020204" pitchFamily="34" charset="0"/>
              <a:cs typeface="Arial" panose="020B0604020202020204" pitchFamily="34" charset="0"/>
            </a:endParaRPr>
          </a:p>
          <a:p>
            <a:pPr eaLnBrk="1" hangingPunct="1"/>
            <a:endParaRPr lang="en-US" altLang="en-US" sz="2400" dirty="0" smtClean="0">
              <a:latin typeface="Arial Rounded MT Bold" panose="020F0704030504030204" pitchFamily="34" charset="0"/>
            </a:endParaRPr>
          </a:p>
        </p:txBody>
      </p:sp>
      <p:sp>
        <p:nvSpPr>
          <p:cNvPr id="2" name="Content Placeholder 1"/>
          <p:cNvSpPr>
            <a:spLocks noGrp="1"/>
          </p:cNvSpPr>
          <p:nvPr>
            <p:ph sz="half" idx="2"/>
          </p:nvPr>
        </p:nvSpPr>
        <p:spPr/>
        <p:txBody>
          <a:bodyPr/>
          <a:lstStyle/>
          <a:p>
            <a:pPr marL="0" indent="0">
              <a:buNone/>
            </a:pPr>
            <a:r>
              <a:rPr lang="en-CA" i="1" dirty="0" smtClean="0">
                <a:solidFill>
                  <a:srgbClr val="0070C0"/>
                </a:solidFill>
                <a:latin typeface="Arial" panose="020B0604020202020204" pitchFamily="34" charset="0"/>
                <a:cs typeface="Arial" panose="020B0604020202020204" pitchFamily="34" charset="0"/>
              </a:rPr>
              <a:t>At the time </a:t>
            </a:r>
            <a:r>
              <a:rPr lang="en-CA" dirty="0" smtClean="0">
                <a:solidFill>
                  <a:srgbClr val="0070C0"/>
                </a:solidFill>
                <a:latin typeface="Arial" panose="020B0604020202020204" pitchFamily="34" charset="0"/>
                <a:cs typeface="Arial" panose="020B0604020202020204" pitchFamily="34" charset="0"/>
              </a:rPr>
              <a:t>of the move</a:t>
            </a:r>
          </a:p>
          <a:p>
            <a:pPr marL="0" indent="0">
              <a:buNone/>
            </a:pPr>
            <a:endParaRPr lang="en-CA" dirty="0">
              <a:solidFill>
                <a:srgbClr val="0070C0"/>
              </a:solidFill>
              <a:latin typeface="Arial" panose="020B0604020202020204" pitchFamily="34" charset="0"/>
              <a:cs typeface="Arial" panose="020B0604020202020204" pitchFamily="34" charset="0"/>
            </a:endParaRPr>
          </a:p>
          <a:p>
            <a:pPr marL="0" indent="0">
              <a:buNone/>
            </a:pPr>
            <a:r>
              <a:rPr lang="en-CA" dirty="0" smtClean="0">
                <a:solidFill>
                  <a:srgbClr val="0070C0"/>
                </a:solidFill>
                <a:latin typeface="Arial" panose="020B0604020202020204" pitchFamily="34" charset="0"/>
                <a:cs typeface="Arial" panose="020B0604020202020204" pitchFamily="34" charset="0"/>
              </a:rPr>
              <a:t>To the best of your ability, eliminate or manage the risks</a:t>
            </a:r>
            <a:endParaRPr lang="en-CA" dirty="0">
              <a:solidFill>
                <a:srgbClr val="0070C0"/>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4248" y="6523579"/>
            <a:ext cx="1903116" cy="208910"/>
          </a:xfrm>
          <a:prstGeom prst="rect">
            <a:avLst/>
          </a:prstGeom>
        </p:spPr>
      </p:pic>
    </p:spTree>
    <p:extLst>
      <p:ext uri="{BB962C8B-B14F-4D97-AF65-F5344CB8AC3E}">
        <p14:creationId xmlns:p14="http://schemas.microsoft.com/office/powerpoint/2010/main" val="34425243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67544" y="620688"/>
            <a:ext cx="8229600" cy="936104"/>
          </a:xfrm>
        </p:spPr>
        <p:txBody>
          <a:bodyPr/>
          <a:lstStyle/>
          <a:p>
            <a:pPr eaLnBrk="1" hangingPunct="1"/>
            <a:r>
              <a:rPr lang="en-US" altLang="en-US" sz="4000" b="1" dirty="0" smtClean="0">
                <a:latin typeface="Arial" panose="020B0604020202020204" pitchFamily="34" charset="0"/>
                <a:cs typeface="Arial" panose="020B0604020202020204" pitchFamily="34" charset="0"/>
              </a:rPr>
              <a:t>TLR EMS</a:t>
            </a:r>
            <a:br>
              <a:rPr lang="en-US" altLang="en-US" sz="4000" b="1" dirty="0" smtClean="0">
                <a:latin typeface="Arial" panose="020B0604020202020204" pitchFamily="34" charset="0"/>
                <a:cs typeface="Arial" panose="020B0604020202020204" pitchFamily="34" charset="0"/>
              </a:rPr>
            </a:br>
            <a:r>
              <a:rPr lang="en-US" altLang="en-US" sz="4000" b="1" dirty="0" smtClean="0">
                <a:latin typeface="Arial" panose="020B0604020202020204" pitchFamily="34" charset="0"/>
                <a:cs typeface="Arial" panose="020B0604020202020204" pitchFamily="34" charset="0"/>
              </a:rPr>
              <a:t>General Moving Techniques</a:t>
            </a:r>
            <a:r>
              <a:rPr lang="en-US" altLang="en-US" sz="3600" dirty="0" smtClean="0">
                <a:cs typeface="Arial" panose="020B0604020202020204" pitchFamily="34" charset="0"/>
              </a:rPr>
              <a:t/>
            </a:r>
            <a:br>
              <a:rPr lang="en-US" altLang="en-US" sz="3600" dirty="0" smtClean="0">
                <a:cs typeface="Arial" panose="020B0604020202020204" pitchFamily="34" charset="0"/>
              </a:rPr>
            </a:br>
            <a:endParaRPr lang="en-US" altLang="en-US" sz="2800" dirty="0" smtClean="0">
              <a:latin typeface="Arial" panose="020B0604020202020204" pitchFamily="34" charset="0"/>
              <a:cs typeface="Arial" panose="020B0604020202020204" pitchFamily="34" charset="0"/>
            </a:endParaRPr>
          </a:p>
        </p:txBody>
      </p:sp>
      <p:sp>
        <p:nvSpPr>
          <p:cNvPr id="21507" name="Rectangle 3"/>
          <p:cNvSpPr>
            <a:spLocks noGrp="1" noChangeArrowheads="1"/>
          </p:cNvSpPr>
          <p:nvPr>
            <p:ph type="body" idx="1"/>
          </p:nvPr>
        </p:nvSpPr>
        <p:spPr>
          <a:xfrm>
            <a:off x="611560" y="2060848"/>
            <a:ext cx="8229600" cy="3960440"/>
          </a:xfrm>
        </p:spPr>
        <p:txBody>
          <a:bodyPr/>
          <a:lstStyle/>
          <a:p>
            <a:pPr marL="0" indent="0">
              <a:spcBef>
                <a:spcPts val="0"/>
              </a:spcBef>
              <a:buNone/>
            </a:pPr>
            <a:r>
              <a:rPr lang="en-US" altLang="en-US" sz="2800" dirty="0" smtClean="0">
                <a:latin typeface="Arial" panose="020B0604020202020204" pitchFamily="34" charset="0"/>
                <a:cs typeface="Arial" panose="020B0604020202020204" pitchFamily="34" charset="0"/>
              </a:rPr>
              <a:t>Learning Outcomes:</a:t>
            </a:r>
          </a:p>
          <a:p>
            <a:pPr lvl="0">
              <a:spcBef>
                <a:spcPts val="0"/>
              </a:spcBef>
              <a:buFont typeface="Wingdings" panose="05000000000000000000" pitchFamily="2" charset="2"/>
              <a:buChar char="§"/>
            </a:pPr>
            <a:r>
              <a:rPr lang="en-CA" sz="2800" dirty="0" smtClean="0">
                <a:latin typeface="Arial" panose="020B0604020202020204" pitchFamily="34" charset="0"/>
                <a:cs typeface="Arial" panose="020B0604020202020204" pitchFamily="34" charset="0"/>
              </a:rPr>
              <a:t>identify </a:t>
            </a:r>
            <a:r>
              <a:rPr lang="en-CA" sz="2800" dirty="0">
                <a:latin typeface="Arial" panose="020B0604020202020204" pitchFamily="34" charset="0"/>
                <a:cs typeface="Arial" panose="020B0604020202020204" pitchFamily="34" charset="0"/>
              </a:rPr>
              <a:t>the most appropriate </a:t>
            </a:r>
            <a:r>
              <a:rPr lang="en-CA" sz="2800" dirty="0" smtClean="0">
                <a:latin typeface="Arial" panose="020B0604020202020204" pitchFamily="34" charset="0"/>
                <a:cs typeface="Arial" panose="020B0604020202020204" pitchFamily="34" charset="0"/>
              </a:rPr>
              <a:t>technique</a:t>
            </a:r>
            <a:endParaRPr lang="en-CA" sz="2800" dirty="0">
              <a:latin typeface="Arial" panose="020B0604020202020204" pitchFamily="34" charset="0"/>
              <a:cs typeface="Arial" panose="020B0604020202020204" pitchFamily="34" charset="0"/>
            </a:endParaRPr>
          </a:p>
          <a:p>
            <a:pPr lvl="0">
              <a:spcBef>
                <a:spcPts val="0"/>
              </a:spcBef>
              <a:buFont typeface="Wingdings" panose="05000000000000000000" pitchFamily="2" charset="2"/>
              <a:buChar char="§"/>
            </a:pPr>
            <a:r>
              <a:rPr lang="en-CA" sz="2800" dirty="0" smtClean="0">
                <a:latin typeface="Arial" panose="020B0604020202020204" pitchFamily="34" charset="0"/>
                <a:cs typeface="Arial" panose="020B0604020202020204" pitchFamily="34" charset="0"/>
              </a:rPr>
              <a:t>the </a:t>
            </a:r>
            <a:r>
              <a:rPr lang="en-CA" sz="2800" dirty="0">
                <a:latin typeface="Arial" panose="020B0604020202020204" pitchFamily="34" charset="0"/>
                <a:cs typeface="Arial" panose="020B0604020202020204" pitchFamily="34" charset="0"/>
              </a:rPr>
              <a:t>preparatory steps for moving </a:t>
            </a:r>
            <a:r>
              <a:rPr lang="en-CA" sz="2800" dirty="0" smtClean="0">
                <a:latin typeface="Arial" panose="020B0604020202020204" pitchFamily="34" charset="0"/>
                <a:cs typeface="Arial" panose="020B0604020202020204" pitchFamily="34" charset="0"/>
              </a:rPr>
              <a:t>objects including use of 1-2-3-command</a:t>
            </a:r>
            <a:endParaRPr lang="en-CA" sz="2800" dirty="0">
              <a:latin typeface="Arial" panose="020B0604020202020204" pitchFamily="34" charset="0"/>
              <a:cs typeface="Arial" panose="020B0604020202020204" pitchFamily="34" charset="0"/>
            </a:endParaRPr>
          </a:p>
          <a:p>
            <a:pPr lvl="0">
              <a:spcBef>
                <a:spcPts val="0"/>
              </a:spcBef>
              <a:buFont typeface="Wingdings" panose="05000000000000000000" pitchFamily="2" charset="2"/>
              <a:buChar char="§"/>
            </a:pPr>
            <a:r>
              <a:rPr lang="en-CA" sz="2800" dirty="0" smtClean="0">
                <a:latin typeface="Arial" panose="020B0604020202020204" pitchFamily="34" charset="0"/>
                <a:cs typeface="Arial" panose="020B0604020202020204" pitchFamily="34" charset="0"/>
              </a:rPr>
              <a:t>Safe moving </a:t>
            </a:r>
            <a:r>
              <a:rPr lang="en-CA" sz="2800" dirty="0">
                <a:latin typeface="Arial" panose="020B0604020202020204" pitchFamily="34" charset="0"/>
                <a:cs typeface="Arial" panose="020B0604020202020204" pitchFamily="34" charset="0"/>
              </a:rPr>
              <a:t>techniques (pushing/pulling, lifting, repositioning)</a:t>
            </a:r>
          </a:p>
          <a:p>
            <a:pPr lvl="0">
              <a:spcBef>
                <a:spcPts val="0"/>
              </a:spcBef>
              <a:buFont typeface="Wingdings" panose="05000000000000000000" pitchFamily="2" charset="2"/>
              <a:buChar char="§"/>
            </a:pPr>
            <a:r>
              <a:rPr lang="en-CA" sz="2800" dirty="0" smtClean="0">
                <a:latin typeface="Arial" panose="020B0604020202020204" pitchFamily="34" charset="0"/>
                <a:cs typeface="Arial" panose="020B0604020202020204" pitchFamily="34" charset="0"/>
              </a:rPr>
              <a:t>complete</a:t>
            </a:r>
            <a:r>
              <a:rPr lang="en-CA" sz="2800" dirty="0">
                <a:latin typeface="Arial" panose="020B0604020202020204" pitchFamily="34" charset="0"/>
                <a:cs typeface="Arial" panose="020B0604020202020204" pitchFamily="34" charset="0"/>
              </a:rPr>
              <a:t>, communicate and evaluate a moving task</a:t>
            </a:r>
          </a:p>
          <a:p>
            <a:pPr eaLnBrk="1" hangingPunct="1"/>
            <a:endParaRPr lang="en-US" altLang="en-US" sz="2400" dirty="0" smtClean="0">
              <a:latin typeface="Arial Rounded MT Bold" panose="020F070403050403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4248" y="6523579"/>
            <a:ext cx="1903116" cy="208910"/>
          </a:xfrm>
          <a:prstGeom prst="rect">
            <a:avLst/>
          </a:prstGeom>
        </p:spPr>
      </p:pic>
    </p:spTree>
    <p:extLst>
      <p:ext uri="{BB962C8B-B14F-4D97-AF65-F5344CB8AC3E}">
        <p14:creationId xmlns:p14="http://schemas.microsoft.com/office/powerpoint/2010/main" val="37095914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67544" y="620688"/>
            <a:ext cx="8229600" cy="936104"/>
          </a:xfrm>
        </p:spPr>
        <p:txBody>
          <a:bodyPr/>
          <a:lstStyle/>
          <a:p>
            <a:pPr eaLnBrk="1" hangingPunct="1"/>
            <a:r>
              <a:rPr lang="en-US" altLang="en-US" sz="4000" b="1" dirty="0" smtClean="0">
                <a:latin typeface="Arial" panose="020B0604020202020204" pitchFamily="34" charset="0"/>
                <a:cs typeface="Arial" panose="020B0604020202020204" pitchFamily="34" charset="0"/>
              </a:rPr>
              <a:t>TLR EMS</a:t>
            </a:r>
            <a:br>
              <a:rPr lang="en-US" altLang="en-US" sz="4000" b="1" dirty="0" smtClean="0">
                <a:latin typeface="Arial" panose="020B0604020202020204" pitchFamily="34" charset="0"/>
                <a:cs typeface="Arial" panose="020B0604020202020204" pitchFamily="34" charset="0"/>
              </a:rPr>
            </a:br>
            <a:r>
              <a:rPr lang="en-US" altLang="en-US" sz="4000" b="1" dirty="0" smtClean="0">
                <a:latin typeface="Arial" panose="020B0604020202020204" pitchFamily="34" charset="0"/>
                <a:cs typeface="Arial" panose="020B0604020202020204" pitchFamily="34" charset="0"/>
              </a:rPr>
              <a:t>General Moving Techniques</a:t>
            </a:r>
            <a:r>
              <a:rPr lang="en-US" altLang="en-US" sz="3600" dirty="0" smtClean="0">
                <a:cs typeface="Arial" panose="020B0604020202020204" pitchFamily="34" charset="0"/>
              </a:rPr>
              <a:t/>
            </a:r>
            <a:br>
              <a:rPr lang="en-US" altLang="en-US" sz="3600" dirty="0" smtClean="0">
                <a:cs typeface="Arial" panose="020B0604020202020204" pitchFamily="34" charset="0"/>
              </a:rPr>
            </a:br>
            <a:endParaRPr lang="en-US" altLang="en-US" sz="2800" dirty="0" smtClean="0">
              <a:latin typeface="Arial" panose="020B0604020202020204" pitchFamily="34" charset="0"/>
              <a:cs typeface="Arial" panose="020B0604020202020204" pitchFamily="34" charset="0"/>
            </a:endParaRPr>
          </a:p>
        </p:txBody>
      </p:sp>
      <p:sp>
        <p:nvSpPr>
          <p:cNvPr id="21507" name="Rectangle 3"/>
          <p:cNvSpPr>
            <a:spLocks noGrp="1" noChangeArrowheads="1"/>
          </p:cNvSpPr>
          <p:nvPr>
            <p:ph type="body" idx="1"/>
          </p:nvPr>
        </p:nvSpPr>
        <p:spPr>
          <a:xfrm>
            <a:off x="611560" y="1988840"/>
            <a:ext cx="8229600" cy="4320480"/>
          </a:xfrm>
        </p:spPr>
        <p:txBody>
          <a:bodyPr/>
          <a:lstStyle/>
          <a:p>
            <a:pPr marL="0" indent="0">
              <a:buNone/>
            </a:pPr>
            <a:r>
              <a:rPr lang="en-US" altLang="en-US" sz="2400" dirty="0" smtClean="0">
                <a:latin typeface="Arial" panose="020B0604020202020204" pitchFamily="34" charset="0"/>
                <a:cs typeface="Arial" panose="020B0604020202020204" pitchFamily="34" charset="0"/>
              </a:rPr>
              <a:t>Pushing/Pulling Wheeled Equipment</a:t>
            </a:r>
          </a:p>
          <a:p>
            <a:pPr marL="0" indent="0">
              <a:spcBef>
                <a:spcPts val="0"/>
              </a:spcBef>
              <a:buNone/>
            </a:pPr>
            <a:endParaRPr lang="en-US" sz="1000" dirty="0" smtClean="0">
              <a:latin typeface="Arial" panose="020B0604020202020204" pitchFamily="34" charset="0"/>
              <a:cs typeface="Arial" panose="020B0604020202020204" pitchFamily="34" charset="0"/>
            </a:endParaRPr>
          </a:p>
          <a:p>
            <a:pPr marL="0" indent="0">
              <a:spcBef>
                <a:spcPts val="0"/>
              </a:spcBef>
              <a:buNone/>
            </a:pPr>
            <a:r>
              <a:rPr lang="en-US" sz="2400" dirty="0">
                <a:latin typeface="Arial" panose="020B0604020202020204" pitchFamily="34" charset="0"/>
                <a:cs typeface="Arial" panose="020B0604020202020204" pitchFamily="34" charset="0"/>
              </a:rPr>
              <a:t>M</a:t>
            </a:r>
            <a:r>
              <a:rPr lang="en-US" sz="2400" dirty="0" smtClean="0">
                <a:latin typeface="Arial" panose="020B0604020202020204" pitchFamily="34" charset="0"/>
                <a:cs typeface="Arial" panose="020B0604020202020204" pitchFamily="34" charset="0"/>
              </a:rPr>
              <a:t>anually lifting items on or near the floor:</a:t>
            </a:r>
            <a:endParaRPr lang="en-CA" sz="2400" dirty="0">
              <a:latin typeface="Arial" panose="020B0604020202020204" pitchFamily="34" charset="0"/>
              <a:cs typeface="Arial" panose="020B0604020202020204" pitchFamily="34" charset="0"/>
            </a:endParaRPr>
          </a:p>
          <a:p>
            <a:pPr lvl="0">
              <a:spcBef>
                <a:spcPts val="0"/>
              </a:spcBef>
              <a:buFont typeface="Wingdings" panose="05000000000000000000" pitchFamily="2" charset="2"/>
              <a:buChar char="§"/>
            </a:pPr>
            <a:r>
              <a:rPr lang="en-US" sz="2400" dirty="0">
                <a:latin typeface="Arial" panose="020B0604020202020204" pitchFamily="34" charset="0"/>
                <a:cs typeface="Arial" panose="020B0604020202020204" pitchFamily="34" charset="0"/>
              </a:rPr>
              <a:t>Golfer’s Lift</a:t>
            </a:r>
            <a:endParaRPr lang="en-CA" sz="2400" dirty="0">
              <a:latin typeface="Arial" panose="020B0604020202020204" pitchFamily="34" charset="0"/>
              <a:cs typeface="Arial" panose="020B0604020202020204" pitchFamily="34" charset="0"/>
            </a:endParaRPr>
          </a:p>
          <a:p>
            <a:pPr lvl="0">
              <a:spcBef>
                <a:spcPts val="0"/>
              </a:spcBef>
              <a:buFont typeface="Wingdings" panose="05000000000000000000" pitchFamily="2" charset="2"/>
              <a:buChar char="§"/>
            </a:pPr>
            <a:r>
              <a:rPr lang="en-US" sz="2400" dirty="0">
                <a:latin typeface="Arial" panose="020B0604020202020204" pitchFamily="34" charset="0"/>
                <a:cs typeface="Arial" panose="020B0604020202020204" pitchFamily="34" charset="0"/>
              </a:rPr>
              <a:t>One Handed Partial Squat Lift</a:t>
            </a:r>
            <a:endParaRPr lang="en-CA" sz="2400" dirty="0">
              <a:latin typeface="Arial" panose="020B0604020202020204" pitchFamily="34" charset="0"/>
              <a:cs typeface="Arial" panose="020B0604020202020204" pitchFamily="34" charset="0"/>
            </a:endParaRPr>
          </a:p>
          <a:p>
            <a:pPr lvl="0">
              <a:spcBef>
                <a:spcPts val="0"/>
              </a:spcBef>
              <a:buFont typeface="Wingdings" panose="05000000000000000000" pitchFamily="2" charset="2"/>
              <a:buChar char="§"/>
            </a:pPr>
            <a:r>
              <a:rPr lang="en-US" sz="2400" dirty="0">
                <a:latin typeface="Arial" panose="020B0604020202020204" pitchFamily="34" charset="0"/>
                <a:cs typeface="Arial" panose="020B0604020202020204" pitchFamily="34" charset="0"/>
              </a:rPr>
              <a:t>Tripod Lift</a:t>
            </a:r>
            <a:endParaRPr lang="en-CA" sz="2400" dirty="0">
              <a:latin typeface="Arial" panose="020B0604020202020204" pitchFamily="34" charset="0"/>
              <a:cs typeface="Arial" panose="020B0604020202020204" pitchFamily="34" charset="0"/>
            </a:endParaRPr>
          </a:p>
          <a:p>
            <a:pPr lvl="0">
              <a:spcBef>
                <a:spcPts val="0"/>
              </a:spcBef>
              <a:buFont typeface="Wingdings" panose="05000000000000000000" pitchFamily="2" charset="2"/>
              <a:buChar char="§"/>
            </a:pPr>
            <a:r>
              <a:rPr lang="en-US" sz="2400" dirty="0">
                <a:latin typeface="Arial" panose="020B0604020202020204" pitchFamily="34" charset="0"/>
                <a:cs typeface="Arial" panose="020B0604020202020204" pitchFamily="34" charset="0"/>
              </a:rPr>
              <a:t>Diagonal Lift</a:t>
            </a:r>
            <a:endParaRPr lang="en-CA" sz="2400" dirty="0">
              <a:latin typeface="Arial" panose="020B0604020202020204" pitchFamily="34" charset="0"/>
              <a:cs typeface="Arial" panose="020B0604020202020204" pitchFamily="34" charset="0"/>
            </a:endParaRPr>
          </a:p>
          <a:p>
            <a:pPr marL="0" indent="0">
              <a:spcBef>
                <a:spcPts val="0"/>
              </a:spcBef>
              <a:buNone/>
            </a:pPr>
            <a:endParaRPr lang="en-CA" sz="1000" dirty="0">
              <a:latin typeface="Arial" panose="020B0604020202020204" pitchFamily="34" charset="0"/>
              <a:cs typeface="Arial" panose="020B0604020202020204" pitchFamily="34" charset="0"/>
            </a:endParaRPr>
          </a:p>
          <a:p>
            <a:pPr marL="0" indent="0">
              <a:spcBef>
                <a:spcPts val="0"/>
              </a:spcBef>
              <a:buNone/>
            </a:pPr>
            <a:r>
              <a:rPr lang="en-US" sz="2400" dirty="0" smtClean="0">
                <a:latin typeface="Arial" panose="020B0604020202020204" pitchFamily="34" charset="0"/>
                <a:cs typeface="Arial" panose="020B0604020202020204" pitchFamily="34" charset="0"/>
              </a:rPr>
              <a:t>Manually lifting items within </a:t>
            </a:r>
            <a:r>
              <a:rPr lang="en-US" sz="2400" dirty="0">
                <a:latin typeface="Arial" panose="020B0604020202020204" pitchFamily="34" charset="0"/>
                <a:cs typeface="Arial" panose="020B0604020202020204" pitchFamily="34" charset="0"/>
              </a:rPr>
              <a:t>your comfort zone:</a:t>
            </a:r>
            <a:endParaRPr lang="en-CA" sz="2400" dirty="0">
              <a:latin typeface="Arial" panose="020B0604020202020204" pitchFamily="34" charset="0"/>
              <a:cs typeface="Arial" panose="020B0604020202020204" pitchFamily="34" charset="0"/>
            </a:endParaRPr>
          </a:p>
          <a:p>
            <a:pPr lvl="0">
              <a:spcBef>
                <a:spcPts val="0"/>
              </a:spcBef>
              <a:buFont typeface="Wingdings" panose="05000000000000000000" pitchFamily="2" charset="2"/>
              <a:buChar char="§"/>
            </a:pPr>
            <a:r>
              <a:rPr lang="en-US" sz="2400" dirty="0">
                <a:latin typeface="Arial" panose="020B0604020202020204" pitchFamily="34" charset="0"/>
                <a:cs typeface="Arial" panose="020B0604020202020204" pitchFamily="34" charset="0"/>
              </a:rPr>
              <a:t>Power Lift (one and two worker techniques)</a:t>
            </a:r>
            <a:endParaRPr lang="en-CA" sz="2400" dirty="0">
              <a:latin typeface="Arial" panose="020B0604020202020204" pitchFamily="34" charset="0"/>
              <a:cs typeface="Arial" panose="020B0604020202020204" pitchFamily="34" charset="0"/>
            </a:endParaRPr>
          </a:p>
          <a:p>
            <a:pPr lvl="0">
              <a:spcBef>
                <a:spcPts val="0"/>
              </a:spcBef>
              <a:buFont typeface="Wingdings" panose="05000000000000000000" pitchFamily="2" charset="2"/>
              <a:buChar char="§"/>
            </a:pPr>
            <a:r>
              <a:rPr lang="en-US" sz="2400" dirty="0">
                <a:latin typeface="Arial" panose="020B0604020202020204" pitchFamily="34" charset="0"/>
                <a:cs typeface="Arial" panose="020B0604020202020204" pitchFamily="34" charset="0"/>
              </a:rPr>
              <a:t>Changing worker position from Tripod to Power </a:t>
            </a:r>
            <a:r>
              <a:rPr lang="en-US" sz="2400" dirty="0" smtClean="0">
                <a:latin typeface="Arial" panose="020B0604020202020204" pitchFamily="34" charset="0"/>
                <a:cs typeface="Arial" panose="020B0604020202020204" pitchFamily="34" charset="0"/>
              </a:rPr>
              <a:t>Lift</a:t>
            </a:r>
            <a:endParaRPr lang="en-CA" sz="2400" dirty="0">
              <a:latin typeface="Arial" panose="020B0604020202020204" pitchFamily="34" charset="0"/>
              <a:cs typeface="Arial" panose="020B0604020202020204" pitchFamily="34" charset="0"/>
            </a:endParaRPr>
          </a:p>
          <a:p>
            <a:pPr marL="0" lvl="0" indent="0">
              <a:spcBef>
                <a:spcPts val="0"/>
              </a:spcBef>
              <a:buNone/>
            </a:pPr>
            <a:endParaRPr lang="en-CA" altLang="en-US" sz="1000" dirty="0">
              <a:latin typeface="Arial" panose="020B0604020202020204" pitchFamily="34" charset="0"/>
              <a:cs typeface="Arial" panose="020B0604020202020204" pitchFamily="34" charset="0"/>
            </a:endParaRPr>
          </a:p>
          <a:p>
            <a:pPr marL="0" lvl="0" indent="0">
              <a:spcBef>
                <a:spcPts val="0"/>
              </a:spcBef>
              <a:buNone/>
            </a:pPr>
            <a:r>
              <a:rPr lang="en-US" altLang="en-US" sz="2400" dirty="0" smtClean="0">
                <a:latin typeface="Arial" panose="020B0604020202020204" pitchFamily="34" charset="0"/>
                <a:cs typeface="Arial" panose="020B0604020202020204" pitchFamily="34" charset="0"/>
              </a:rPr>
              <a:t>Repositioning</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4248" y="6523579"/>
            <a:ext cx="1903116" cy="208910"/>
          </a:xfrm>
          <a:prstGeom prst="rect">
            <a:avLst/>
          </a:prstGeom>
        </p:spPr>
      </p:pic>
    </p:spTree>
    <p:extLst>
      <p:ext uri="{BB962C8B-B14F-4D97-AF65-F5344CB8AC3E}">
        <p14:creationId xmlns:p14="http://schemas.microsoft.com/office/powerpoint/2010/main" val="181030158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42454" y="476672"/>
            <a:ext cx="8229600" cy="936104"/>
          </a:xfrm>
        </p:spPr>
        <p:txBody>
          <a:bodyPr/>
          <a:lstStyle/>
          <a:p>
            <a:pPr eaLnBrk="1" hangingPunct="1"/>
            <a:r>
              <a:rPr lang="en-US" altLang="en-US" sz="4000" b="1" dirty="0" smtClean="0">
                <a:latin typeface="Arial" panose="020B0604020202020204" pitchFamily="34" charset="0"/>
                <a:cs typeface="Arial" panose="020B0604020202020204" pitchFamily="34" charset="0"/>
              </a:rPr>
              <a:t>Summary</a:t>
            </a:r>
            <a:br>
              <a:rPr lang="en-US" altLang="en-US" sz="4000" b="1" dirty="0" smtClean="0">
                <a:latin typeface="Arial" panose="020B0604020202020204" pitchFamily="34" charset="0"/>
                <a:cs typeface="Arial" panose="020B0604020202020204" pitchFamily="34" charset="0"/>
              </a:rPr>
            </a:br>
            <a:r>
              <a:rPr lang="en-US" altLang="en-US" sz="4000" b="1" dirty="0" smtClean="0">
                <a:latin typeface="Arial" panose="020B0604020202020204" pitchFamily="34" charset="0"/>
                <a:cs typeface="Arial" panose="020B0604020202020204" pitchFamily="34" charset="0"/>
              </a:rPr>
              <a:t>Risk Assessment and General Moving Techniques</a:t>
            </a:r>
            <a:endParaRPr lang="en-US" altLang="en-US" sz="2800" b="1" dirty="0" smtClean="0">
              <a:latin typeface="Arial" panose="020B0604020202020204" pitchFamily="34" charset="0"/>
              <a:cs typeface="Arial" panose="020B0604020202020204" pitchFamily="34" charset="0"/>
            </a:endParaRPr>
          </a:p>
        </p:txBody>
      </p:sp>
      <p:sp>
        <p:nvSpPr>
          <p:cNvPr id="21507" name="Rectangle 3"/>
          <p:cNvSpPr>
            <a:spLocks noGrp="1" noChangeArrowheads="1"/>
          </p:cNvSpPr>
          <p:nvPr>
            <p:ph type="body" idx="1"/>
          </p:nvPr>
        </p:nvSpPr>
        <p:spPr>
          <a:xfrm>
            <a:off x="456060" y="2492896"/>
            <a:ext cx="8229600" cy="3849291"/>
          </a:xfrm>
        </p:spPr>
        <p:txBody>
          <a:bodyPr/>
          <a:lstStyle/>
          <a:p>
            <a:pPr marL="0" indent="0" eaLnBrk="1" hangingPunct="1">
              <a:spcBef>
                <a:spcPts val="0"/>
              </a:spcBef>
              <a:buNone/>
            </a:pPr>
            <a:r>
              <a:rPr lang="en-US" altLang="en-US" sz="2800" dirty="0" smtClean="0">
                <a:latin typeface="Arial" panose="020B0604020202020204" pitchFamily="34" charset="0"/>
                <a:cs typeface="Arial" panose="020B0604020202020204" pitchFamily="34" charset="0"/>
              </a:rPr>
              <a:t>You have learned:</a:t>
            </a:r>
          </a:p>
          <a:p>
            <a:pPr eaLnBrk="1" hangingPunct="1">
              <a:spcBef>
                <a:spcPts val="0"/>
              </a:spcBef>
              <a:buFont typeface="Wingdings" panose="05000000000000000000" pitchFamily="2" charset="2"/>
              <a:buChar char="§"/>
            </a:pPr>
            <a:r>
              <a:rPr lang="en-US" altLang="en-US" sz="2800" dirty="0" smtClean="0">
                <a:latin typeface="Arial" panose="020B0604020202020204" pitchFamily="34" charset="0"/>
                <a:cs typeface="Arial" panose="020B0604020202020204" pitchFamily="34" charset="0"/>
              </a:rPr>
              <a:t>Good Posture and Muscle Action</a:t>
            </a:r>
          </a:p>
          <a:p>
            <a:pPr eaLnBrk="1" hangingPunct="1">
              <a:spcBef>
                <a:spcPts val="0"/>
              </a:spcBef>
              <a:buFont typeface="Wingdings" panose="05000000000000000000" pitchFamily="2" charset="2"/>
              <a:buChar char="§"/>
            </a:pPr>
            <a:r>
              <a:rPr lang="en-US" altLang="en-US" sz="2800" dirty="0" smtClean="0">
                <a:latin typeface="Arial" panose="020B0604020202020204" pitchFamily="34" charset="0"/>
                <a:cs typeface="Arial" panose="020B0604020202020204" pitchFamily="34" charset="0"/>
              </a:rPr>
              <a:t>Safe Body Mechanics – TLR Checkpoints</a:t>
            </a:r>
          </a:p>
          <a:p>
            <a:pPr eaLnBrk="1" hangingPunct="1">
              <a:spcBef>
                <a:spcPts val="0"/>
              </a:spcBef>
              <a:buFont typeface="Wingdings" panose="05000000000000000000" pitchFamily="2" charset="2"/>
              <a:buChar char="§"/>
            </a:pPr>
            <a:r>
              <a:rPr lang="en-US" altLang="en-US" sz="2800" dirty="0" smtClean="0">
                <a:latin typeface="Arial" panose="020B0604020202020204" pitchFamily="34" charset="0"/>
                <a:cs typeface="Arial" panose="020B0604020202020204" pitchFamily="34" charset="0"/>
              </a:rPr>
              <a:t>Risk Assessment Process</a:t>
            </a:r>
          </a:p>
          <a:p>
            <a:pPr lvl="1">
              <a:spcBef>
                <a:spcPts val="0"/>
              </a:spcBef>
              <a:buFont typeface="Wingdings" panose="05000000000000000000" pitchFamily="2" charset="2"/>
              <a:buChar char="§"/>
            </a:pPr>
            <a:r>
              <a:rPr lang="en-US" altLang="en-US" sz="2400" dirty="0" smtClean="0">
                <a:latin typeface="Arial" panose="020B0604020202020204" pitchFamily="34" charset="0"/>
                <a:cs typeface="Arial" panose="020B0604020202020204" pitchFamily="34" charset="0"/>
              </a:rPr>
              <a:t>Eliminate or Manage Risks</a:t>
            </a:r>
          </a:p>
          <a:p>
            <a:pPr eaLnBrk="1" hangingPunct="1">
              <a:spcBef>
                <a:spcPts val="0"/>
              </a:spcBef>
              <a:buFont typeface="Wingdings" panose="05000000000000000000" pitchFamily="2" charset="2"/>
              <a:buChar char="§"/>
            </a:pPr>
            <a:r>
              <a:rPr lang="en-US" altLang="en-US" sz="2800" dirty="0" smtClean="0">
                <a:latin typeface="Arial" panose="020B0604020202020204" pitchFamily="34" charset="0"/>
                <a:cs typeface="Arial" panose="020B0604020202020204" pitchFamily="34" charset="0"/>
              </a:rPr>
              <a:t>Selecting and Using Safe Moving Technique</a:t>
            </a:r>
          </a:p>
          <a:p>
            <a:pPr eaLnBrk="1" hangingPunct="1">
              <a:spcBef>
                <a:spcPts val="0"/>
              </a:spcBef>
              <a:buFont typeface="Wingdings" panose="05000000000000000000" pitchFamily="2" charset="2"/>
              <a:buChar char="§"/>
            </a:pPr>
            <a:r>
              <a:rPr lang="en-US" altLang="en-US" sz="2800" dirty="0" smtClean="0">
                <a:latin typeface="Arial" panose="020B0604020202020204" pitchFamily="34" charset="0"/>
                <a:cs typeface="Arial" panose="020B0604020202020204" pitchFamily="34" charset="0"/>
              </a:rPr>
              <a:t>Evaluate, Communicate, Document</a:t>
            </a:r>
          </a:p>
          <a:p>
            <a:pPr eaLnBrk="1" hangingPunct="1">
              <a:spcBef>
                <a:spcPts val="0"/>
              </a:spcBef>
              <a:buFont typeface="Wingdings" panose="05000000000000000000" pitchFamily="2" charset="2"/>
              <a:buChar char="§"/>
            </a:pPr>
            <a:r>
              <a:rPr lang="en-US" altLang="en-US" sz="2800" i="1" dirty="0" smtClean="0">
                <a:latin typeface="Arial" panose="020B0604020202020204" pitchFamily="34" charset="0"/>
                <a:cs typeface="Arial" panose="020B0604020202020204" pitchFamily="34" charset="0"/>
              </a:rPr>
              <a:t>In the Moment</a:t>
            </a:r>
            <a:r>
              <a:rPr lang="en-US" altLang="en-US" sz="2800" dirty="0" smtClean="0">
                <a:latin typeface="Arial" panose="020B0604020202020204" pitchFamily="34" charset="0"/>
                <a:cs typeface="Arial" panose="020B0604020202020204" pitchFamily="34" charset="0"/>
              </a:rPr>
              <a:t> Risk Assessment</a:t>
            </a:r>
          </a:p>
          <a:p>
            <a:pPr marL="0" indent="0" eaLnBrk="1" hangingPunct="1">
              <a:spcBef>
                <a:spcPts val="0"/>
              </a:spcBef>
              <a:buNone/>
            </a:pPr>
            <a:endParaRPr lang="en-US" altLang="en-US" sz="2400" dirty="0" smtClean="0">
              <a:latin typeface="Arial" panose="020B0604020202020204" pitchFamily="34" charset="0"/>
              <a:cs typeface="Arial" panose="020B0604020202020204" pitchFamily="34" charset="0"/>
            </a:endParaRPr>
          </a:p>
          <a:p>
            <a:pPr marL="0" indent="0" eaLnBrk="1" hangingPunct="1">
              <a:buNone/>
            </a:pPr>
            <a:endParaRPr lang="en-US" altLang="en-US" sz="2400" dirty="0" smtClean="0">
              <a:latin typeface="Arial" panose="020B0604020202020204" pitchFamily="34" charset="0"/>
              <a:cs typeface="Arial" panose="020B0604020202020204" pitchFamily="34" charset="0"/>
            </a:endParaRPr>
          </a:p>
          <a:p>
            <a:pPr marL="0" indent="0" eaLnBrk="1" hangingPunct="1">
              <a:buNone/>
            </a:pPr>
            <a:endParaRPr lang="en-US" altLang="en-US" sz="2400" dirty="0" smtClean="0">
              <a:latin typeface="Arial" panose="020B0604020202020204" pitchFamily="34" charset="0"/>
              <a:cs typeface="Arial" panose="020B0604020202020204" pitchFamily="34" charset="0"/>
            </a:endParaRPr>
          </a:p>
          <a:p>
            <a:pPr marL="0" indent="0" eaLnBrk="1" hangingPunct="1">
              <a:buNone/>
            </a:pPr>
            <a:endParaRPr lang="en-US" altLang="en-US" sz="2400" dirty="0" smtClean="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4248" y="6523579"/>
            <a:ext cx="1903116" cy="208910"/>
          </a:xfrm>
          <a:prstGeom prst="rect">
            <a:avLst/>
          </a:prstGeom>
        </p:spPr>
      </p:pic>
    </p:spTree>
    <p:extLst>
      <p:ext uri="{BB962C8B-B14F-4D97-AF65-F5344CB8AC3E}">
        <p14:creationId xmlns:p14="http://schemas.microsoft.com/office/powerpoint/2010/main" val="38057541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1268760"/>
            <a:ext cx="8229600" cy="4525963"/>
          </a:xfrm>
        </p:spPr>
        <p:txBody>
          <a:bodyPr/>
          <a:lstStyle/>
          <a:p>
            <a:pPr marL="0" indent="0" algn="ctr">
              <a:buNone/>
            </a:pPr>
            <a:r>
              <a:rPr lang="en-US" sz="6000" b="1" dirty="0" smtClean="0"/>
              <a:t>Test My Knowledge</a:t>
            </a:r>
          </a:p>
          <a:p>
            <a:pPr marL="0" indent="0" algn="ctr">
              <a:buNone/>
            </a:pPr>
            <a:endParaRPr lang="en-US" sz="6000" dirty="0"/>
          </a:p>
          <a:p>
            <a:pPr marL="0" indent="0" algn="ctr">
              <a:buNone/>
            </a:pPr>
            <a:r>
              <a:rPr lang="en-US" sz="6000" dirty="0" smtClean="0"/>
              <a:t>What do you remember?</a:t>
            </a:r>
            <a:endParaRPr lang="en-US" sz="60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4248" y="6523579"/>
            <a:ext cx="1903116" cy="208910"/>
          </a:xfrm>
          <a:prstGeom prst="rect">
            <a:avLst/>
          </a:prstGeom>
        </p:spPr>
      </p:pic>
    </p:spTree>
    <p:extLst>
      <p:ext uri="{BB962C8B-B14F-4D97-AF65-F5344CB8AC3E}">
        <p14:creationId xmlns:p14="http://schemas.microsoft.com/office/powerpoint/2010/main" val="14098782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520" y="332656"/>
            <a:ext cx="9433048" cy="1143000"/>
          </a:xfrm>
        </p:spPr>
        <p:txBody>
          <a:bodyPr/>
          <a:lstStyle/>
          <a:p>
            <a:r>
              <a:rPr lang="en-CA" sz="4000" b="1" dirty="0" smtClean="0">
                <a:latin typeface="Arial" panose="020B0604020202020204" pitchFamily="34" charset="0"/>
                <a:cs typeface="Arial" panose="020B0604020202020204" pitchFamily="34" charset="0"/>
              </a:rPr>
              <a:t>TLR EMS Patient Mobility</a:t>
            </a:r>
            <a:br>
              <a:rPr lang="en-CA" sz="4000" b="1" dirty="0" smtClean="0">
                <a:latin typeface="Arial" panose="020B0604020202020204" pitchFamily="34" charset="0"/>
                <a:cs typeface="Arial" panose="020B0604020202020204" pitchFamily="34" charset="0"/>
              </a:rPr>
            </a:br>
            <a:r>
              <a:rPr lang="en-CA" sz="4000" b="1" dirty="0" smtClean="0">
                <a:latin typeface="Arial" panose="020B0604020202020204" pitchFamily="34" charset="0"/>
                <a:cs typeface="Arial" panose="020B0604020202020204" pitchFamily="34" charset="0"/>
              </a:rPr>
              <a:t>Risk Assessment and </a:t>
            </a:r>
            <a:br>
              <a:rPr lang="en-CA" sz="4000" b="1" dirty="0" smtClean="0">
                <a:latin typeface="Arial" panose="020B0604020202020204" pitchFamily="34" charset="0"/>
                <a:cs typeface="Arial" panose="020B0604020202020204" pitchFamily="34" charset="0"/>
              </a:rPr>
            </a:br>
            <a:r>
              <a:rPr lang="en-CA" sz="4000" b="1" dirty="0" smtClean="0">
                <a:latin typeface="Arial" panose="020B0604020202020204" pitchFamily="34" charset="0"/>
                <a:cs typeface="Arial" panose="020B0604020202020204" pitchFamily="34" charset="0"/>
              </a:rPr>
              <a:t>Moving Techniques/Guidelines</a:t>
            </a:r>
            <a:endParaRPr lang="en-CA" sz="4000"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3493" y="2564904"/>
            <a:ext cx="8229600" cy="3600400"/>
          </a:xfrm>
        </p:spPr>
        <p:txBody>
          <a:bodyPr/>
          <a:lstStyle/>
          <a:p>
            <a:pPr marL="0" indent="0">
              <a:buNone/>
            </a:pPr>
            <a:r>
              <a:rPr lang="en-CA" sz="2800" dirty="0" smtClean="0">
                <a:latin typeface="Arial" panose="020B0604020202020204" pitchFamily="34" charset="0"/>
                <a:cs typeface="Arial" panose="020B0604020202020204" pitchFamily="34" charset="0"/>
              </a:rPr>
              <a:t>Learning outcomes:</a:t>
            </a:r>
          </a:p>
          <a:p>
            <a:pPr marL="358775" lvl="0" indent="-358775">
              <a:spcBef>
                <a:spcPts val="0"/>
              </a:spcBef>
              <a:buFont typeface="Wingdings" panose="05000000000000000000" pitchFamily="2" charset="2"/>
              <a:buChar char="§"/>
            </a:pPr>
            <a:r>
              <a:rPr lang="en-CA" sz="2800" dirty="0">
                <a:latin typeface="Arial" panose="020B0604020202020204" pitchFamily="34" charset="0"/>
                <a:cs typeface="Arial" panose="020B0604020202020204" pitchFamily="34" charset="0"/>
              </a:rPr>
              <a:t>a</a:t>
            </a:r>
            <a:r>
              <a:rPr lang="en-CA" sz="2800" dirty="0" smtClean="0">
                <a:latin typeface="Arial" panose="020B0604020202020204" pitchFamily="34" charset="0"/>
                <a:cs typeface="Arial" panose="020B0604020202020204" pitchFamily="34" charset="0"/>
              </a:rPr>
              <a:t>wareness of what occurs in a controlled environment (mobility record, logos)</a:t>
            </a:r>
          </a:p>
          <a:p>
            <a:pPr marL="358775" lvl="0" indent="-358775">
              <a:spcBef>
                <a:spcPts val="0"/>
              </a:spcBef>
              <a:buFont typeface="Wingdings" panose="05000000000000000000" pitchFamily="2" charset="2"/>
              <a:buChar char="§"/>
            </a:pPr>
            <a:r>
              <a:rPr lang="en-CA" sz="2800" dirty="0" smtClean="0">
                <a:latin typeface="Arial" panose="020B0604020202020204" pitchFamily="34" charset="0"/>
                <a:cs typeface="Arial" panose="020B0604020202020204" pitchFamily="34" charset="0"/>
              </a:rPr>
              <a:t>identify </a:t>
            </a:r>
            <a:r>
              <a:rPr lang="en-CA" sz="2800" dirty="0">
                <a:latin typeface="Arial" panose="020B0604020202020204" pitchFamily="34" charset="0"/>
                <a:cs typeface="Arial" panose="020B0604020202020204" pitchFamily="34" charset="0"/>
              </a:rPr>
              <a:t>risks in the </a:t>
            </a:r>
            <a:r>
              <a:rPr lang="en-CA" sz="2800" dirty="0" smtClean="0">
                <a:latin typeface="Arial" panose="020B0604020202020204" pitchFamily="34" charset="0"/>
                <a:cs typeface="Arial" panose="020B0604020202020204" pitchFamily="34" charset="0"/>
              </a:rPr>
              <a:t>patient’s </a:t>
            </a:r>
            <a:r>
              <a:rPr lang="en-CA" sz="2800" dirty="0">
                <a:latin typeface="Arial" panose="020B0604020202020204" pitchFamily="34" charset="0"/>
                <a:cs typeface="Arial" panose="020B0604020202020204" pitchFamily="34" charset="0"/>
              </a:rPr>
              <a:t>ability to </a:t>
            </a:r>
            <a:r>
              <a:rPr lang="en-CA" sz="2800" dirty="0" smtClean="0">
                <a:latin typeface="Arial" panose="020B0604020202020204" pitchFamily="34" charset="0"/>
                <a:cs typeface="Arial" panose="020B0604020202020204" pitchFamily="34" charset="0"/>
              </a:rPr>
              <a:t>mobilize</a:t>
            </a:r>
            <a:endParaRPr lang="en-CA" sz="2800" dirty="0">
              <a:latin typeface="Arial" panose="020B0604020202020204" pitchFamily="34" charset="0"/>
              <a:cs typeface="Arial" panose="020B0604020202020204" pitchFamily="34" charset="0"/>
            </a:endParaRPr>
          </a:p>
          <a:p>
            <a:pPr marL="358775" indent="-358775">
              <a:spcBef>
                <a:spcPts val="0"/>
              </a:spcBef>
              <a:buFont typeface="Wingdings" panose="05000000000000000000" pitchFamily="2" charset="2"/>
              <a:buChar char="§"/>
            </a:pPr>
            <a:r>
              <a:rPr lang="en-CA" sz="2800" dirty="0">
                <a:latin typeface="Arial" panose="020B0604020202020204" pitchFamily="34" charset="0"/>
                <a:cs typeface="Arial" panose="020B0604020202020204" pitchFamily="34" charset="0"/>
              </a:rPr>
              <a:t>manage (or eliminate if possible) any identified mobility </a:t>
            </a:r>
            <a:r>
              <a:rPr lang="en-CA" sz="2800" dirty="0" smtClean="0">
                <a:latin typeface="Arial" panose="020B0604020202020204" pitchFamily="34" charset="0"/>
                <a:cs typeface="Arial" panose="020B0604020202020204" pitchFamily="34" charset="0"/>
              </a:rPr>
              <a:t>risks</a:t>
            </a:r>
          </a:p>
          <a:p>
            <a:pPr marL="358775" indent="-358775">
              <a:spcBef>
                <a:spcPts val="0"/>
              </a:spcBef>
              <a:buFont typeface="Wingdings" panose="05000000000000000000" pitchFamily="2" charset="2"/>
              <a:buChar char="§"/>
            </a:pPr>
            <a:r>
              <a:rPr lang="en-CA" sz="2800" dirty="0" smtClean="0">
                <a:latin typeface="Arial" panose="020B0604020202020204" pitchFamily="34" charset="0"/>
                <a:cs typeface="Arial" panose="020B0604020202020204" pitchFamily="34" charset="0"/>
              </a:rPr>
              <a:t>EMS patient moving techniques/guidelines</a:t>
            </a:r>
          </a:p>
          <a:p>
            <a:pPr marL="358775" indent="-358775">
              <a:spcBef>
                <a:spcPts val="0"/>
              </a:spcBef>
              <a:buFont typeface="Wingdings" panose="05000000000000000000" pitchFamily="2" charset="2"/>
              <a:buChar char="§"/>
            </a:pPr>
            <a:r>
              <a:rPr lang="en-CA" sz="2800" dirty="0">
                <a:latin typeface="Arial" panose="020B0604020202020204" pitchFamily="34" charset="0"/>
                <a:cs typeface="Arial" panose="020B0604020202020204" pitchFamily="34" charset="0"/>
              </a:rPr>
              <a:t>m</a:t>
            </a:r>
            <a:r>
              <a:rPr lang="en-CA" sz="2800" dirty="0" smtClean="0">
                <a:latin typeface="Arial" panose="020B0604020202020204" pitchFamily="34" charset="0"/>
                <a:cs typeface="Arial" panose="020B0604020202020204" pitchFamily="34" charset="0"/>
              </a:rPr>
              <a:t>odify/adapt with safety in mind</a:t>
            </a:r>
          </a:p>
          <a:p>
            <a:pPr marL="358775" indent="-358775">
              <a:spcBef>
                <a:spcPts val="0"/>
              </a:spcBef>
              <a:buFont typeface="Wingdings" panose="05000000000000000000" pitchFamily="2" charset="2"/>
              <a:buChar char="§"/>
            </a:pPr>
            <a:endParaRPr lang="en-CA" sz="2400" dirty="0">
              <a:latin typeface="Arial" panose="020B0604020202020204" pitchFamily="34" charset="0"/>
              <a:cs typeface="Arial" panose="020B0604020202020204" pitchFamily="34" charset="0"/>
            </a:endParaRPr>
          </a:p>
          <a:p>
            <a:pPr marL="400050" lvl="1" indent="0">
              <a:spcBef>
                <a:spcPts val="0"/>
              </a:spcBef>
              <a:buNone/>
            </a:pPr>
            <a:endParaRPr lang="en-CA" dirty="0"/>
          </a:p>
          <a:p>
            <a:pPr marL="0" indent="0">
              <a:spcBef>
                <a:spcPts val="0"/>
              </a:spcBef>
              <a:buNone/>
            </a:pPr>
            <a:endParaRPr lang="en-CA" dirty="0" smtClean="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4248" y="6523579"/>
            <a:ext cx="1903116" cy="208910"/>
          </a:xfrm>
          <a:prstGeom prst="rect">
            <a:avLst/>
          </a:prstGeom>
        </p:spPr>
      </p:pic>
    </p:spTree>
    <p:extLst>
      <p:ext uri="{BB962C8B-B14F-4D97-AF65-F5344CB8AC3E}">
        <p14:creationId xmlns:p14="http://schemas.microsoft.com/office/powerpoint/2010/main" val="185911797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Arial" panose="020B0604020202020204" pitchFamily="34" charset="0"/>
                <a:cs typeface="Arial" panose="020B0604020202020204" pitchFamily="34" charset="0"/>
              </a:rPr>
              <a:t>Client Mobility Risk Assessment</a:t>
            </a:r>
            <a:br>
              <a:rPr lang="en-US" sz="4000" dirty="0" smtClean="0">
                <a:latin typeface="Arial" panose="020B0604020202020204" pitchFamily="34" charset="0"/>
                <a:cs typeface="Arial" panose="020B0604020202020204" pitchFamily="34" charset="0"/>
              </a:rPr>
            </a:br>
            <a:r>
              <a:rPr lang="en-US" sz="4000" dirty="0" smtClean="0">
                <a:latin typeface="Arial" panose="020B0604020202020204" pitchFamily="34" charset="0"/>
                <a:cs typeface="Arial" panose="020B0604020202020204" pitchFamily="34" charset="0"/>
              </a:rPr>
              <a:t>in </a:t>
            </a:r>
            <a:r>
              <a:rPr lang="en-US" sz="4000" b="1" dirty="0" smtClean="0">
                <a:solidFill>
                  <a:srgbClr val="FF0000"/>
                </a:solidFill>
                <a:latin typeface="Arial" panose="020B0604020202020204" pitchFamily="34" charset="0"/>
                <a:cs typeface="Arial" panose="020B0604020202020204" pitchFamily="34" charset="0"/>
              </a:rPr>
              <a:t>Controlled</a:t>
            </a:r>
            <a:r>
              <a:rPr lang="en-US" sz="4000" dirty="0" smtClean="0">
                <a:latin typeface="Arial" panose="020B0604020202020204" pitchFamily="34" charset="0"/>
                <a:cs typeface="Arial" panose="020B0604020202020204" pitchFamily="34" charset="0"/>
              </a:rPr>
              <a:t> Settings</a:t>
            </a:r>
            <a:endParaRPr lang="en-US" sz="40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77764" y="2006380"/>
            <a:ext cx="8229600" cy="4525963"/>
          </a:xfrm>
        </p:spPr>
        <p:txBody>
          <a:bodyPr/>
          <a:lstStyle/>
          <a:p>
            <a:pPr lvl="1">
              <a:spcBef>
                <a:spcPts val="0"/>
              </a:spcBef>
              <a:buFont typeface="Wingdings" panose="05000000000000000000" pitchFamily="2" charset="2"/>
              <a:buChar char="§"/>
            </a:pPr>
            <a:r>
              <a:rPr lang="en-CA" i="1" dirty="0">
                <a:latin typeface="Arial" panose="020B0604020202020204" pitchFamily="34" charset="0"/>
                <a:cs typeface="Arial" panose="020B0604020202020204" pitchFamily="34" charset="0"/>
              </a:rPr>
              <a:t>Initial</a:t>
            </a:r>
            <a:r>
              <a:rPr lang="en-CA" dirty="0">
                <a:latin typeface="Arial" panose="020B0604020202020204" pitchFamily="34" charset="0"/>
                <a:cs typeface="Arial" panose="020B0604020202020204" pitchFamily="34" charset="0"/>
              </a:rPr>
              <a:t> client mobility risk assessment </a:t>
            </a:r>
          </a:p>
          <a:p>
            <a:pPr lvl="1">
              <a:spcBef>
                <a:spcPts val="0"/>
              </a:spcBef>
              <a:buFont typeface="Wingdings" panose="05000000000000000000" pitchFamily="2" charset="2"/>
              <a:buChar char="§"/>
            </a:pPr>
            <a:r>
              <a:rPr lang="en-CA" i="1" dirty="0">
                <a:latin typeface="Arial" panose="020B0604020202020204" pitchFamily="34" charset="0"/>
                <a:cs typeface="Arial" panose="020B0604020202020204" pitchFamily="34" charset="0"/>
              </a:rPr>
              <a:t>Re-assessment</a:t>
            </a:r>
            <a:r>
              <a:rPr lang="en-CA" dirty="0">
                <a:latin typeface="Arial" panose="020B0604020202020204" pitchFamily="34" charset="0"/>
                <a:cs typeface="Arial" panose="020B0604020202020204" pitchFamily="34" charset="0"/>
              </a:rPr>
              <a:t> is the ongoing client mobility risk assessment </a:t>
            </a:r>
          </a:p>
          <a:p>
            <a:pPr lvl="1">
              <a:spcBef>
                <a:spcPts val="0"/>
              </a:spcBef>
              <a:buFont typeface="Wingdings" panose="05000000000000000000" pitchFamily="2" charset="2"/>
              <a:buChar char="§"/>
            </a:pPr>
            <a:r>
              <a:rPr lang="en-CA" i="1" dirty="0">
                <a:latin typeface="Arial" panose="020B0604020202020204" pitchFamily="34" charset="0"/>
                <a:cs typeface="Arial" panose="020B0604020202020204" pitchFamily="34" charset="0"/>
              </a:rPr>
              <a:t>Specialized</a:t>
            </a:r>
            <a:r>
              <a:rPr lang="en-CA" dirty="0">
                <a:latin typeface="Arial" panose="020B0604020202020204" pitchFamily="34" charset="0"/>
                <a:cs typeface="Arial" panose="020B0604020202020204" pitchFamily="34" charset="0"/>
              </a:rPr>
              <a:t> client mobility assessment </a:t>
            </a:r>
            <a:endParaRPr lang="en-CA" dirty="0" smtClean="0">
              <a:latin typeface="Arial" panose="020B0604020202020204" pitchFamily="34" charset="0"/>
              <a:cs typeface="Arial" panose="020B0604020202020204" pitchFamily="34" charset="0"/>
            </a:endParaRPr>
          </a:p>
          <a:p>
            <a:pPr lvl="1">
              <a:spcBef>
                <a:spcPts val="0"/>
              </a:spcBef>
              <a:buFont typeface="Wingdings" panose="05000000000000000000" pitchFamily="2" charset="2"/>
              <a:buChar char="§"/>
            </a:pPr>
            <a:endParaRPr lang="en-CA" dirty="0" smtClean="0">
              <a:latin typeface="Arial" panose="020B0604020202020204" pitchFamily="34" charset="0"/>
              <a:cs typeface="Arial" panose="020B0604020202020204" pitchFamily="34" charset="0"/>
            </a:endParaRPr>
          </a:p>
          <a:p>
            <a:pPr marL="457200" lvl="1" indent="0">
              <a:spcBef>
                <a:spcPts val="0"/>
              </a:spcBef>
              <a:buNone/>
            </a:pPr>
            <a:r>
              <a:rPr lang="en-CA" dirty="0" smtClean="0">
                <a:latin typeface="Arial" panose="020B0604020202020204" pitchFamily="34" charset="0"/>
                <a:cs typeface="Arial" panose="020B0604020202020204" pitchFamily="34" charset="0"/>
              </a:rPr>
              <a:t>You may have seen:</a:t>
            </a:r>
            <a:endParaRPr lang="en-CA" dirty="0">
              <a:latin typeface="Arial" panose="020B0604020202020204" pitchFamily="34" charset="0"/>
              <a:cs typeface="Arial" panose="020B0604020202020204" pitchFamily="34" charset="0"/>
            </a:endParaRPr>
          </a:p>
          <a:p>
            <a:pPr lvl="1">
              <a:spcBef>
                <a:spcPts val="0"/>
              </a:spcBef>
              <a:buFont typeface="Wingdings" panose="05000000000000000000" pitchFamily="2" charset="2"/>
              <a:buChar char="§"/>
            </a:pPr>
            <a:r>
              <a:rPr lang="en-CA" dirty="0" smtClean="0">
                <a:latin typeface="Arial" panose="020B0604020202020204" pitchFamily="34" charset="0"/>
                <a:cs typeface="Arial" panose="020B0604020202020204" pitchFamily="34" charset="0"/>
              </a:rPr>
              <a:t>Comprehensive documentation</a:t>
            </a:r>
          </a:p>
          <a:p>
            <a:pPr lvl="1">
              <a:spcBef>
                <a:spcPts val="0"/>
              </a:spcBef>
              <a:buFont typeface="Wingdings" panose="05000000000000000000" pitchFamily="2" charset="2"/>
              <a:buChar char="§"/>
            </a:pPr>
            <a:r>
              <a:rPr lang="en-CA" dirty="0" smtClean="0">
                <a:latin typeface="Arial" panose="020B0604020202020204" pitchFamily="34" charset="0"/>
                <a:cs typeface="Arial" panose="020B0604020202020204" pitchFamily="34" charset="0"/>
              </a:rPr>
              <a:t>Logos</a:t>
            </a:r>
          </a:p>
          <a:p>
            <a:pPr marL="457200" lvl="1" indent="0">
              <a:spcBef>
                <a:spcPts val="0"/>
              </a:spcBef>
              <a:buNone/>
            </a:pPr>
            <a:endParaRPr lang="en-CA" dirty="0" smtClean="0">
              <a:latin typeface="Arial" panose="020B0604020202020204" pitchFamily="34" charset="0"/>
              <a:cs typeface="Arial" panose="020B0604020202020204" pitchFamily="34" charset="0"/>
            </a:endParaRPr>
          </a:p>
          <a:p>
            <a:pPr marL="0" indent="0">
              <a:buNone/>
            </a:pP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4248" y="6523579"/>
            <a:ext cx="1903116" cy="208910"/>
          </a:xfrm>
          <a:prstGeom prst="rect">
            <a:avLst/>
          </a:prstGeom>
        </p:spPr>
      </p:pic>
    </p:spTree>
    <p:extLst>
      <p:ext uri="{BB962C8B-B14F-4D97-AF65-F5344CB8AC3E}">
        <p14:creationId xmlns:p14="http://schemas.microsoft.com/office/powerpoint/2010/main" val="33299802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prstGeom prst="rect">
            <a:avLst/>
          </a:prstGeom>
        </p:spPr>
        <p:txBody>
          <a:bodyPr>
            <a:noAutofit/>
          </a:bodyPr>
          <a:lstStyle/>
          <a:p>
            <a:pPr algn="ctr" eaLnBrk="1" hangingPunct="1"/>
            <a:r>
              <a:rPr lang="en-US" sz="4400" b="1" dirty="0" smtClean="0">
                <a:latin typeface="Arial" pitchFamily="34" charset="0"/>
                <a:cs typeface="Arial" pitchFamily="34" charset="0"/>
              </a:rPr>
              <a:t>Administrative Details</a:t>
            </a:r>
          </a:p>
        </p:txBody>
      </p:sp>
      <p:sp>
        <p:nvSpPr>
          <p:cNvPr id="3" name="Content Placeholder 2"/>
          <p:cNvSpPr>
            <a:spLocks noGrp="1"/>
          </p:cNvSpPr>
          <p:nvPr>
            <p:ph sz="half" idx="1"/>
          </p:nvPr>
        </p:nvSpPr>
        <p:spPr>
          <a:xfrm>
            <a:off x="457200" y="1600200"/>
            <a:ext cx="4114800" cy="4525963"/>
          </a:xfrm>
        </p:spPr>
        <p:txBody>
          <a:bodyPr/>
          <a:lstStyle/>
          <a:p>
            <a:pPr>
              <a:buFont typeface="Wingdings" panose="05000000000000000000" pitchFamily="2" charset="2"/>
              <a:buChar char="§"/>
            </a:pPr>
            <a:r>
              <a:rPr lang="en-CA" sz="3200" dirty="0" smtClean="0">
                <a:latin typeface="Arial" panose="020B0604020202020204" pitchFamily="34" charset="0"/>
                <a:cs typeface="Arial" panose="020B0604020202020204" pitchFamily="34" charset="0"/>
              </a:rPr>
              <a:t>Sign in sheet - attendance list</a:t>
            </a:r>
          </a:p>
          <a:p>
            <a:pPr>
              <a:buFont typeface="Wingdings" panose="05000000000000000000" pitchFamily="2" charset="2"/>
              <a:buChar char="§"/>
            </a:pPr>
            <a:r>
              <a:rPr lang="en-CA" sz="3200" dirty="0" smtClean="0">
                <a:latin typeface="Arial" panose="020B0604020202020204" pitchFamily="34" charset="0"/>
                <a:cs typeface="Arial" panose="020B0604020202020204" pitchFamily="34" charset="0"/>
              </a:rPr>
              <a:t>Fit for Training Declaration</a:t>
            </a:r>
          </a:p>
          <a:p>
            <a:pPr>
              <a:buFont typeface="Wingdings" panose="05000000000000000000" pitchFamily="2" charset="2"/>
              <a:buChar char="§"/>
            </a:pPr>
            <a:r>
              <a:rPr lang="en-CA" sz="3200" dirty="0" smtClean="0">
                <a:latin typeface="Arial" panose="020B0604020202020204" pitchFamily="34" charset="0"/>
                <a:cs typeface="Arial" panose="020B0604020202020204" pitchFamily="34" charset="0"/>
              </a:rPr>
              <a:t>Evaluation (pre session questions)</a:t>
            </a:r>
            <a:endParaRPr lang="en-CA" sz="3200" dirty="0">
              <a:latin typeface="Arial" panose="020B0604020202020204" pitchFamily="34" charset="0"/>
              <a:cs typeface="Arial" panose="020B0604020202020204" pitchFamily="34" charset="0"/>
            </a:endParaRPr>
          </a:p>
        </p:txBody>
      </p:sp>
      <p:sp>
        <p:nvSpPr>
          <p:cNvPr id="4" name="Content Placeholder 3"/>
          <p:cNvSpPr>
            <a:spLocks noGrp="1"/>
          </p:cNvSpPr>
          <p:nvPr>
            <p:ph sz="half" idx="2"/>
          </p:nvPr>
        </p:nvSpPr>
        <p:spPr/>
        <p:txBody>
          <a:bodyPr/>
          <a:lstStyle/>
          <a:p>
            <a:pPr marL="0" indent="0">
              <a:buNone/>
            </a:pPr>
            <a:endParaRPr lang="en-CA" sz="3200" dirty="0" smtClean="0">
              <a:latin typeface="Arial" panose="020B0604020202020204" pitchFamily="34" charset="0"/>
              <a:cs typeface="Arial" panose="020B0604020202020204" pitchFamily="34" charset="0"/>
            </a:endParaRPr>
          </a:p>
          <a:p>
            <a:pPr marL="0" indent="0">
              <a:buNone/>
            </a:pPr>
            <a:endParaRPr lang="en-CA" sz="3200" dirty="0">
              <a:latin typeface="Arial" panose="020B0604020202020204" pitchFamily="34" charset="0"/>
              <a:cs typeface="Arial" panose="020B0604020202020204" pitchFamily="34" charset="0"/>
            </a:endParaRPr>
          </a:p>
          <a:p>
            <a:pPr marL="0" indent="0">
              <a:buNone/>
            </a:pPr>
            <a:endParaRPr lang="en-CA" sz="3200" dirty="0" smtClean="0">
              <a:latin typeface="Arial" panose="020B0604020202020204" pitchFamily="34" charset="0"/>
              <a:cs typeface="Arial" panose="020B0604020202020204" pitchFamily="34" charset="0"/>
            </a:endParaRPr>
          </a:p>
          <a:p>
            <a:pPr marL="0" indent="0">
              <a:buNone/>
            </a:pPr>
            <a:endParaRPr lang="en-CA" sz="3200" dirty="0">
              <a:latin typeface="Arial" panose="020B0604020202020204" pitchFamily="34" charset="0"/>
              <a:cs typeface="Arial" panose="020B0604020202020204" pitchFamily="34" charset="0"/>
            </a:endParaRPr>
          </a:p>
          <a:p>
            <a:pPr marL="0" indent="0" algn="ctr">
              <a:buNone/>
            </a:pPr>
            <a:r>
              <a:rPr lang="en-CA" sz="3200" dirty="0" smtClean="0">
                <a:latin typeface="Arial" panose="020B0604020202020204" pitchFamily="34" charset="0"/>
                <a:cs typeface="Arial" panose="020B0604020202020204" pitchFamily="34" charset="0"/>
              </a:rPr>
              <a:t>Respectful </a:t>
            </a:r>
            <a:r>
              <a:rPr lang="en-CA" sz="3200" dirty="0">
                <a:latin typeface="Arial" panose="020B0604020202020204" pitchFamily="34" charset="0"/>
                <a:cs typeface="Arial" panose="020B0604020202020204" pitchFamily="34" charset="0"/>
              </a:rPr>
              <a:t>Discussion</a:t>
            </a:r>
          </a:p>
          <a:p>
            <a:pPr>
              <a:buFont typeface="Wingdings" panose="05000000000000000000" pitchFamily="2" charset="2"/>
              <a:buChar char="§"/>
            </a:pPr>
            <a:endParaRPr lang="en-CA" sz="3200" dirty="0">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4248" y="6523579"/>
            <a:ext cx="1903116" cy="208910"/>
          </a:xfrm>
          <a:prstGeom prst="rect">
            <a:avLst/>
          </a:prstGeom>
        </p:spPr>
      </p:pic>
      <p:pic>
        <p:nvPicPr>
          <p:cNvPr id="13" name="Picture 12"/>
          <p:cNvPicPr/>
          <p:nvPr/>
        </p:nvPicPr>
        <p:blipFill rotWithShape="1">
          <a:blip r:embed="rId4"/>
          <a:srcRect l="19200" r="22447" b="18581"/>
          <a:stretch/>
        </p:blipFill>
        <p:spPr bwMode="auto">
          <a:xfrm>
            <a:off x="5665977" y="1903006"/>
            <a:ext cx="2090821" cy="208224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2121458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5496" y="18937"/>
            <a:ext cx="4608512" cy="5963957"/>
          </a:xfrm>
        </p:spPr>
      </p:pic>
      <p:pic>
        <p:nvPicPr>
          <p:cNvPr id="3"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4929" y="30230"/>
            <a:ext cx="4463575" cy="5963957"/>
          </a:xfrm>
          <a:prstGeom prst="rect">
            <a:avLst/>
          </a:prstGeom>
        </p:spPr>
      </p:pic>
      <p:sp>
        <p:nvSpPr>
          <p:cNvPr id="2" name="TextBox 1"/>
          <p:cNvSpPr txBox="1"/>
          <p:nvPr/>
        </p:nvSpPr>
        <p:spPr>
          <a:xfrm>
            <a:off x="1958260" y="5982894"/>
            <a:ext cx="1872208" cy="369332"/>
          </a:xfrm>
          <a:prstGeom prst="rect">
            <a:avLst/>
          </a:prstGeom>
          <a:noFill/>
        </p:spPr>
        <p:txBody>
          <a:bodyPr wrap="square" rtlCol="0">
            <a:spAutoFit/>
          </a:bodyPr>
          <a:lstStyle/>
          <a:p>
            <a:r>
              <a:rPr lang="en-US" dirty="0" smtClean="0">
                <a:solidFill>
                  <a:srgbClr val="FF0000"/>
                </a:solidFill>
              </a:rPr>
              <a:t>Front</a:t>
            </a:r>
            <a:endParaRPr lang="en-US" dirty="0">
              <a:solidFill>
                <a:srgbClr val="FF0000"/>
              </a:solidFill>
            </a:endParaRPr>
          </a:p>
        </p:txBody>
      </p:sp>
      <p:sp>
        <p:nvSpPr>
          <p:cNvPr id="5" name="TextBox 4"/>
          <p:cNvSpPr txBox="1"/>
          <p:nvPr/>
        </p:nvSpPr>
        <p:spPr>
          <a:xfrm>
            <a:off x="6372200" y="5994187"/>
            <a:ext cx="1944216" cy="376721"/>
          </a:xfrm>
          <a:prstGeom prst="rect">
            <a:avLst/>
          </a:prstGeom>
          <a:noFill/>
        </p:spPr>
        <p:txBody>
          <a:bodyPr wrap="square" rtlCol="0">
            <a:spAutoFit/>
          </a:bodyPr>
          <a:lstStyle/>
          <a:p>
            <a:r>
              <a:rPr lang="en-US" dirty="0" smtClean="0">
                <a:solidFill>
                  <a:srgbClr val="FF0000"/>
                </a:solidFill>
              </a:rPr>
              <a:t>Back</a:t>
            </a:r>
            <a:endParaRPr lang="en-US" dirty="0">
              <a:solidFill>
                <a:srgbClr val="FF0000"/>
              </a:solidFill>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4248" y="6523579"/>
            <a:ext cx="1903116" cy="208910"/>
          </a:xfrm>
          <a:prstGeom prst="rect">
            <a:avLst/>
          </a:prstGeom>
        </p:spPr>
      </p:pic>
    </p:spTree>
    <p:extLst>
      <p:ext uri="{BB962C8B-B14F-4D97-AF65-F5344CB8AC3E}">
        <p14:creationId xmlns:p14="http://schemas.microsoft.com/office/powerpoint/2010/main" val="266880256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Grp="1" noChangeArrowheads="1"/>
          </p:cNvSpPr>
          <p:nvPr>
            <p:ph type="title"/>
          </p:nvPr>
        </p:nvSpPr>
        <p:spPr>
          <a:xfrm>
            <a:off x="457200" y="274638"/>
            <a:ext cx="8229600" cy="850106"/>
          </a:xfrm>
        </p:spPr>
        <p:txBody>
          <a:bodyPr/>
          <a:lstStyle/>
          <a:p>
            <a:pPr eaLnBrk="1" hangingPunct="1"/>
            <a:r>
              <a:rPr lang="en-US" altLang="en-US" dirty="0" smtClean="0">
                <a:latin typeface="Arial" panose="020B0604020202020204" pitchFamily="34" charset="0"/>
                <a:cs typeface="Arial" panose="020B0604020202020204" pitchFamily="34" charset="0"/>
              </a:rPr>
              <a:t>TLR Logos</a:t>
            </a:r>
            <a:br>
              <a:rPr lang="en-US" altLang="en-US" dirty="0" smtClean="0">
                <a:latin typeface="Arial" panose="020B0604020202020204" pitchFamily="34" charset="0"/>
                <a:cs typeface="Arial" panose="020B0604020202020204" pitchFamily="34" charset="0"/>
              </a:rPr>
            </a:br>
            <a:r>
              <a:rPr lang="en-US" altLang="en-US" dirty="0" smtClean="0">
                <a:latin typeface="Arial" panose="020B0604020202020204" pitchFamily="34" charset="0"/>
                <a:cs typeface="Arial" panose="020B0604020202020204" pitchFamily="34" charset="0"/>
              </a:rPr>
              <a:t>in </a:t>
            </a:r>
            <a:r>
              <a:rPr lang="en-US" altLang="en-US" i="1" dirty="0" smtClean="0">
                <a:solidFill>
                  <a:srgbClr val="FF0000"/>
                </a:solidFill>
                <a:latin typeface="Arial" panose="020B0604020202020204" pitchFamily="34" charset="0"/>
                <a:cs typeface="Arial" panose="020B0604020202020204" pitchFamily="34" charset="0"/>
              </a:rPr>
              <a:t>Controlled</a:t>
            </a:r>
            <a:r>
              <a:rPr lang="en-US" altLang="en-US" dirty="0" smtClean="0">
                <a:latin typeface="Arial" panose="020B0604020202020204" pitchFamily="34" charset="0"/>
                <a:cs typeface="Arial" panose="020B0604020202020204" pitchFamily="34" charset="0"/>
              </a:rPr>
              <a:t> Settings</a:t>
            </a:r>
            <a:endParaRPr lang="en-US" altLang="en-US" u="sng" dirty="0" smtClean="0">
              <a:latin typeface="Arial" panose="020B0604020202020204" pitchFamily="34" charset="0"/>
              <a:cs typeface="Arial" panose="020B0604020202020204" pitchFamily="34" charset="0"/>
            </a:endParaRPr>
          </a:p>
        </p:txBody>
      </p:sp>
      <p:sp>
        <p:nvSpPr>
          <p:cNvPr id="2" name="Content Placeholder 1"/>
          <p:cNvSpPr>
            <a:spLocks noGrp="1"/>
          </p:cNvSpPr>
          <p:nvPr>
            <p:ph idx="1"/>
          </p:nvPr>
        </p:nvSpPr>
        <p:spPr>
          <a:xfrm>
            <a:off x="477764" y="1772817"/>
            <a:ext cx="8229600" cy="4464496"/>
          </a:xfrm>
        </p:spPr>
        <p:txBody>
          <a:bodyPr/>
          <a:lstStyle/>
          <a:p>
            <a:pPr marL="0" indent="0">
              <a:spcBef>
                <a:spcPts val="0"/>
              </a:spcBef>
              <a:buNone/>
            </a:pPr>
            <a:r>
              <a:rPr lang="en-CA" sz="2400" dirty="0">
                <a:latin typeface="Arial" panose="020B0604020202020204" pitchFamily="34" charset="0"/>
                <a:cs typeface="Arial" panose="020B0604020202020204" pitchFamily="34" charset="0"/>
              </a:rPr>
              <a:t>Regulation </a:t>
            </a:r>
            <a:r>
              <a:rPr lang="en-CA" sz="2400" dirty="0" smtClean="0">
                <a:latin typeface="Arial" panose="020B0604020202020204" pitchFamily="34" charset="0"/>
                <a:cs typeface="Arial" panose="020B0604020202020204" pitchFamily="34" charset="0"/>
              </a:rPr>
              <a:t>470: the </a:t>
            </a:r>
            <a:r>
              <a:rPr lang="en-CA" sz="2400" dirty="0">
                <a:latin typeface="Arial" panose="020B0604020202020204" pitchFamily="34" charset="0"/>
                <a:cs typeface="Arial" panose="020B0604020202020204" pitchFamily="34" charset="0"/>
              </a:rPr>
              <a:t>client’s level of assistance </a:t>
            </a:r>
            <a:r>
              <a:rPr lang="en-CA" sz="2400" dirty="0" smtClean="0">
                <a:latin typeface="Arial" panose="020B0604020202020204" pitchFamily="34" charset="0"/>
                <a:cs typeface="Arial" panose="020B0604020202020204" pitchFamily="34" charset="0"/>
              </a:rPr>
              <a:t>must </a:t>
            </a:r>
            <a:r>
              <a:rPr lang="en-CA" sz="2400" dirty="0">
                <a:latin typeface="Arial" panose="020B0604020202020204" pitchFamily="34" charset="0"/>
                <a:cs typeface="Arial" panose="020B0604020202020204" pitchFamily="34" charset="0"/>
              </a:rPr>
              <a:t>be indicated </a:t>
            </a:r>
            <a:r>
              <a:rPr lang="en-CA" sz="2400" b="1" dirty="0">
                <a:latin typeface="Arial" panose="020B0604020202020204" pitchFamily="34" charset="0"/>
                <a:cs typeface="Arial" panose="020B0604020202020204" pitchFamily="34" charset="0"/>
              </a:rPr>
              <a:t>“at or near the location”</a:t>
            </a:r>
            <a:r>
              <a:rPr lang="en-CA" sz="2400" dirty="0">
                <a:latin typeface="Arial" panose="020B0604020202020204" pitchFamily="34" charset="0"/>
                <a:cs typeface="Arial" panose="020B0604020202020204" pitchFamily="34" charset="0"/>
              </a:rPr>
              <a:t> of the </a:t>
            </a:r>
            <a:r>
              <a:rPr lang="en-CA" sz="2400" dirty="0" smtClean="0">
                <a:latin typeface="Arial" panose="020B0604020202020204" pitchFamily="34" charset="0"/>
                <a:cs typeface="Arial" panose="020B0604020202020204" pitchFamily="34" charset="0"/>
              </a:rPr>
              <a:t>client.</a:t>
            </a:r>
          </a:p>
          <a:p>
            <a:pPr>
              <a:spcBef>
                <a:spcPts val="0"/>
              </a:spcBef>
              <a:buFont typeface="Wingdings" panose="05000000000000000000" pitchFamily="2" charset="2"/>
              <a:buChar char="§"/>
            </a:pPr>
            <a:r>
              <a:rPr lang="en-CA" sz="2400" dirty="0">
                <a:latin typeface="Arial" panose="020B0604020202020204" pitchFamily="34" charset="0"/>
                <a:cs typeface="Arial" panose="020B0604020202020204" pitchFamily="34" charset="0"/>
              </a:rPr>
              <a:t>c</a:t>
            </a:r>
            <a:r>
              <a:rPr lang="en-CA" sz="2400" dirty="0" smtClean="0">
                <a:latin typeface="Arial" panose="020B0604020202020204" pitchFamily="34" charset="0"/>
                <a:cs typeface="Arial" panose="020B0604020202020204" pitchFamily="34" charset="0"/>
              </a:rPr>
              <a:t>learly visible </a:t>
            </a:r>
            <a:r>
              <a:rPr lang="en-CA" sz="2400" dirty="0">
                <a:latin typeface="Arial" panose="020B0604020202020204" pitchFamily="34" charset="0"/>
                <a:cs typeface="Arial" panose="020B0604020202020204" pitchFamily="34" charset="0"/>
              </a:rPr>
              <a:t>logos, decals or other methods that </a:t>
            </a:r>
            <a:r>
              <a:rPr lang="en-CA" sz="2400" dirty="0" smtClean="0">
                <a:latin typeface="Arial" panose="020B0604020202020204" pitchFamily="34" charset="0"/>
                <a:cs typeface="Arial" panose="020B0604020202020204" pitchFamily="34" charset="0"/>
              </a:rPr>
              <a:t>indicate </a:t>
            </a:r>
            <a:r>
              <a:rPr lang="en-CA" sz="2400" dirty="0">
                <a:latin typeface="Arial" panose="020B0604020202020204" pitchFamily="34" charset="0"/>
                <a:cs typeface="Arial" panose="020B0604020202020204" pitchFamily="34" charset="0"/>
              </a:rPr>
              <a:t>the </a:t>
            </a:r>
            <a:r>
              <a:rPr lang="en-CA" sz="2400" b="1" dirty="0">
                <a:latin typeface="Arial" panose="020B0604020202020204" pitchFamily="34" charset="0"/>
                <a:cs typeface="Arial" panose="020B0604020202020204" pitchFamily="34" charset="0"/>
              </a:rPr>
              <a:t>minimum requirements for </a:t>
            </a:r>
            <a:r>
              <a:rPr lang="en-CA" sz="2400" b="1" dirty="0" smtClean="0">
                <a:latin typeface="Arial" panose="020B0604020202020204" pitchFamily="34" charset="0"/>
                <a:cs typeface="Arial" panose="020B0604020202020204" pitchFamily="34" charset="0"/>
              </a:rPr>
              <a:t>assistance</a:t>
            </a:r>
            <a:r>
              <a:rPr lang="en-CA" sz="2400" dirty="0">
                <a:latin typeface="Arial" panose="020B0604020202020204" pitchFamily="34" charset="0"/>
                <a:cs typeface="Arial" panose="020B0604020202020204" pitchFamily="34" charset="0"/>
              </a:rPr>
              <a:t> </a:t>
            </a:r>
          </a:p>
          <a:p>
            <a:pPr marL="0" indent="0">
              <a:spcBef>
                <a:spcPts val="0"/>
              </a:spcBef>
              <a:buNone/>
            </a:pPr>
            <a:endParaRPr lang="en-CA" sz="2400" dirty="0" smtClean="0">
              <a:latin typeface="Arial" panose="020B0604020202020204" pitchFamily="34" charset="0"/>
              <a:cs typeface="Arial" panose="020B0604020202020204" pitchFamily="34" charset="0"/>
            </a:endParaRPr>
          </a:p>
          <a:p>
            <a:pPr marL="0" indent="0">
              <a:spcBef>
                <a:spcPts val="0"/>
              </a:spcBef>
              <a:buNone/>
            </a:pPr>
            <a:r>
              <a:rPr lang="en-CA" sz="2400" dirty="0" smtClean="0">
                <a:latin typeface="Arial" panose="020B0604020202020204" pitchFamily="34" charset="0"/>
                <a:cs typeface="Arial" panose="020B0604020202020204" pitchFamily="34" charset="0"/>
              </a:rPr>
              <a:t>TLR </a:t>
            </a:r>
            <a:r>
              <a:rPr lang="en-CA" sz="2400" dirty="0">
                <a:latin typeface="Arial" panose="020B0604020202020204" pitchFamily="34" charset="0"/>
                <a:cs typeface="Arial" panose="020B0604020202020204" pitchFamily="34" charset="0"/>
              </a:rPr>
              <a:t>logos </a:t>
            </a:r>
            <a:r>
              <a:rPr lang="en-CA" sz="2400" dirty="0" smtClean="0">
                <a:latin typeface="Arial" panose="020B0604020202020204" pitchFamily="34" charset="0"/>
                <a:cs typeface="Arial" panose="020B0604020202020204" pitchFamily="34" charset="0"/>
              </a:rPr>
              <a:t>provide </a:t>
            </a:r>
            <a:r>
              <a:rPr lang="en-CA" sz="2400" dirty="0">
                <a:latin typeface="Arial" panose="020B0604020202020204" pitchFamily="34" charset="0"/>
                <a:cs typeface="Arial" panose="020B0604020202020204" pitchFamily="34" charset="0"/>
              </a:rPr>
              <a:t>a </a:t>
            </a:r>
            <a:r>
              <a:rPr lang="en-CA" sz="2400" dirty="0" smtClean="0">
                <a:latin typeface="Arial" panose="020B0604020202020204" pitchFamily="34" charset="0"/>
                <a:cs typeface="Arial" panose="020B0604020202020204" pitchFamily="34" charset="0"/>
              </a:rPr>
              <a:t>visual. </a:t>
            </a:r>
            <a:r>
              <a:rPr lang="en-CA" sz="2400" dirty="0">
                <a:latin typeface="Arial" panose="020B0604020202020204" pitchFamily="34" charset="0"/>
                <a:cs typeface="Arial" panose="020B0604020202020204" pitchFamily="34" charset="0"/>
              </a:rPr>
              <a:t>The minimum requirements for assistance </a:t>
            </a:r>
            <a:r>
              <a:rPr lang="en-CA" sz="2400" dirty="0" smtClean="0">
                <a:latin typeface="Arial" panose="020B0604020202020204" pitchFamily="34" charset="0"/>
                <a:cs typeface="Arial" panose="020B0604020202020204" pitchFamily="34" charset="0"/>
              </a:rPr>
              <a:t>are indicated </a:t>
            </a:r>
            <a:r>
              <a:rPr lang="en-CA" sz="2400" dirty="0">
                <a:latin typeface="Arial" panose="020B0604020202020204" pitchFamily="34" charset="0"/>
                <a:cs typeface="Arial" panose="020B0604020202020204" pitchFamily="34" charset="0"/>
              </a:rPr>
              <a:t>on the logo, such as, but not limited to:</a:t>
            </a:r>
          </a:p>
          <a:p>
            <a:pPr marL="358775" lvl="0" indent="-358775">
              <a:spcBef>
                <a:spcPts val="0"/>
              </a:spcBef>
              <a:buFont typeface="Wingdings" panose="05000000000000000000" pitchFamily="2" charset="2"/>
              <a:buChar char="§"/>
            </a:pPr>
            <a:r>
              <a:rPr lang="en-CA" sz="2400" dirty="0">
                <a:latin typeface="Arial" panose="020B0604020202020204" pitchFamily="34" charset="0"/>
                <a:cs typeface="Arial" panose="020B0604020202020204" pitchFamily="34" charset="0"/>
              </a:rPr>
              <a:t>equipment needed</a:t>
            </a:r>
          </a:p>
          <a:p>
            <a:pPr marL="358775" lvl="0" indent="-358775">
              <a:spcBef>
                <a:spcPts val="0"/>
              </a:spcBef>
              <a:buFont typeface="Wingdings" panose="05000000000000000000" pitchFamily="2" charset="2"/>
              <a:buChar char="§"/>
            </a:pPr>
            <a:r>
              <a:rPr lang="en-CA" sz="2400" dirty="0">
                <a:latin typeface="Arial" panose="020B0604020202020204" pitchFamily="34" charset="0"/>
                <a:cs typeface="Arial" panose="020B0604020202020204" pitchFamily="34" charset="0"/>
              </a:rPr>
              <a:t>number of workers required</a:t>
            </a:r>
          </a:p>
          <a:p>
            <a:pPr marL="358775" lvl="0" indent="-358775">
              <a:spcBef>
                <a:spcPts val="0"/>
              </a:spcBef>
              <a:buFont typeface="Wingdings" panose="05000000000000000000" pitchFamily="2" charset="2"/>
              <a:buChar char="§"/>
            </a:pPr>
            <a:r>
              <a:rPr lang="en-CA" sz="2400" dirty="0">
                <a:latin typeface="Arial" panose="020B0604020202020204" pitchFamily="34" charset="0"/>
                <a:cs typeface="Arial" panose="020B0604020202020204" pitchFamily="34" charset="0"/>
              </a:rPr>
              <a:t>other important information for that client</a:t>
            </a:r>
          </a:p>
          <a:p>
            <a:endParaRPr lang="en-CA"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6039" y="4509120"/>
            <a:ext cx="1728192" cy="172819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4248" y="6523579"/>
            <a:ext cx="1903116" cy="208910"/>
          </a:xfrm>
          <a:prstGeom prst="rect">
            <a:avLst/>
          </a:prstGeom>
        </p:spPr>
      </p:pic>
    </p:spTree>
    <p:extLst>
      <p:ext uri="{BB962C8B-B14F-4D97-AF65-F5344CB8AC3E}">
        <p14:creationId xmlns:p14="http://schemas.microsoft.com/office/powerpoint/2010/main" val="184765051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dirty="0">
                <a:latin typeface="Arial" panose="020B0604020202020204" pitchFamily="34" charset="0"/>
                <a:cs typeface="Arial" panose="020B0604020202020204" pitchFamily="34" charset="0"/>
              </a:rPr>
              <a:t>EMS Patient </a:t>
            </a:r>
            <a:r>
              <a:rPr lang="en-CA" b="1" dirty="0" smtClean="0">
                <a:latin typeface="Arial" panose="020B0604020202020204" pitchFamily="34" charset="0"/>
                <a:cs typeface="Arial" panose="020B0604020202020204" pitchFamily="34" charset="0"/>
              </a:rPr>
              <a:t>Mobility</a:t>
            </a:r>
            <a:r>
              <a:rPr lang="en-CA" b="1" dirty="0">
                <a:latin typeface="Arial" panose="020B0604020202020204" pitchFamily="34" charset="0"/>
                <a:cs typeface="Arial" panose="020B0604020202020204" pitchFamily="34" charset="0"/>
              </a:rPr>
              <a:t/>
            </a:r>
            <a:br>
              <a:rPr lang="en-CA" b="1" dirty="0">
                <a:latin typeface="Arial" panose="020B0604020202020204" pitchFamily="34" charset="0"/>
                <a:cs typeface="Arial" panose="020B0604020202020204" pitchFamily="34" charset="0"/>
              </a:rPr>
            </a:br>
            <a:r>
              <a:rPr lang="en-CA" b="1" dirty="0">
                <a:latin typeface="Arial" panose="020B0604020202020204" pitchFamily="34" charset="0"/>
                <a:cs typeface="Arial" panose="020B0604020202020204" pitchFamily="34" charset="0"/>
              </a:rPr>
              <a:t>Risk Assessment and </a:t>
            </a:r>
            <a:br>
              <a:rPr lang="en-CA" b="1" dirty="0">
                <a:latin typeface="Arial" panose="020B0604020202020204" pitchFamily="34" charset="0"/>
                <a:cs typeface="Arial" panose="020B0604020202020204" pitchFamily="34" charset="0"/>
              </a:rPr>
            </a:br>
            <a:r>
              <a:rPr lang="en-CA" b="1" dirty="0">
                <a:latin typeface="Arial" panose="020B0604020202020204" pitchFamily="34" charset="0"/>
                <a:cs typeface="Arial" panose="020B0604020202020204" pitchFamily="34" charset="0"/>
              </a:rPr>
              <a:t>Moving Techniques</a:t>
            </a:r>
            <a:endParaRPr lang="en-US" b="1" dirty="0"/>
          </a:p>
        </p:txBody>
      </p:sp>
      <p:sp>
        <p:nvSpPr>
          <p:cNvPr id="3" name="Content Placeholder 2"/>
          <p:cNvSpPr>
            <a:spLocks noGrp="1"/>
          </p:cNvSpPr>
          <p:nvPr>
            <p:ph idx="1"/>
          </p:nvPr>
        </p:nvSpPr>
        <p:spPr>
          <a:xfrm>
            <a:off x="424696" y="3068960"/>
            <a:ext cx="8229600" cy="2880320"/>
          </a:xfrm>
        </p:spPr>
        <p:txBody>
          <a:bodyPr/>
          <a:lstStyle/>
          <a:p>
            <a:pPr lvl="1">
              <a:spcBef>
                <a:spcPts val="0"/>
              </a:spcBef>
              <a:buFont typeface="Wingdings" panose="05000000000000000000" pitchFamily="2" charset="2"/>
              <a:buChar char="§"/>
            </a:pPr>
            <a:r>
              <a:rPr lang="en-CA" i="1" dirty="0">
                <a:latin typeface="Arial" panose="020B0604020202020204" pitchFamily="34" charset="0"/>
                <a:cs typeface="Arial" panose="020B0604020202020204" pitchFamily="34" charset="0"/>
              </a:rPr>
              <a:t>Initial</a:t>
            </a:r>
            <a:r>
              <a:rPr lang="en-CA" dirty="0">
                <a:latin typeface="Arial" panose="020B0604020202020204" pitchFamily="34" charset="0"/>
                <a:cs typeface="Arial" panose="020B0604020202020204" pitchFamily="34" charset="0"/>
              </a:rPr>
              <a:t> </a:t>
            </a:r>
            <a:r>
              <a:rPr lang="en-CA" dirty="0" smtClean="0">
                <a:latin typeface="Arial" panose="020B0604020202020204" pitchFamily="34" charset="0"/>
                <a:cs typeface="Arial" panose="020B0604020202020204" pitchFamily="34" charset="0"/>
              </a:rPr>
              <a:t>patient </a:t>
            </a:r>
            <a:r>
              <a:rPr lang="en-CA" dirty="0">
                <a:latin typeface="Arial" panose="020B0604020202020204" pitchFamily="34" charset="0"/>
                <a:cs typeface="Arial" panose="020B0604020202020204" pitchFamily="34" charset="0"/>
              </a:rPr>
              <a:t>mobility risk assessment </a:t>
            </a:r>
          </a:p>
          <a:p>
            <a:pPr lvl="1">
              <a:spcBef>
                <a:spcPts val="0"/>
              </a:spcBef>
              <a:buFont typeface="Wingdings" panose="05000000000000000000" pitchFamily="2" charset="2"/>
              <a:buChar char="§"/>
            </a:pPr>
            <a:r>
              <a:rPr lang="en-CA" i="1" dirty="0">
                <a:latin typeface="Arial" panose="020B0604020202020204" pitchFamily="34" charset="0"/>
                <a:cs typeface="Arial" panose="020B0604020202020204" pitchFamily="34" charset="0"/>
              </a:rPr>
              <a:t>Re-assessment</a:t>
            </a:r>
            <a:r>
              <a:rPr lang="en-CA" dirty="0">
                <a:latin typeface="Arial" panose="020B0604020202020204" pitchFamily="34" charset="0"/>
                <a:cs typeface="Arial" panose="020B0604020202020204" pitchFamily="34" charset="0"/>
              </a:rPr>
              <a:t> </a:t>
            </a:r>
            <a:r>
              <a:rPr lang="en-CA" dirty="0" smtClean="0">
                <a:latin typeface="Arial" panose="020B0604020202020204" pitchFamily="34" charset="0"/>
                <a:cs typeface="Arial" panose="020B0604020202020204" pitchFamily="34" charset="0"/>
              </a:rPr>
              <a:t>(ongoing/</a:t>
            </a:r>
            <a:r>
              <a:rPr lang="en-CA" i="1" dirty="0" smtClean="0">
                <a:latin typeface="Arial" panose="020B0604020202020204" pitchFamily="34" charset="0"/>
                <a:cs typeface="Arial" panose="020B0604020202020204" pitchFamily="34" charset="0"/>
              </a:rPr>
              <a:t>in the moment</a:t>
            </a:r>
            <a:r>
              <a:rPr lang="en-CA" dirty="0" smtClean="0">
                <a:latin typeface="Arial" panose="020B0604020202020204" pitchFamily="34" charset="0"/>
                <a:cs typeface="Arial" panose="020B0604020202020204" pitchFamily="34" charset="0"/>
              </a:rPr>
              <a:t>)</a:t>
            </a:r>
          </a:p>
          <a:p>
            <a:pPr lvl="2">
              <a:spcBef>
                <a:spcPts val="0"/>
              </a:spcBef>
              <a:buFont typeface="Wingdings" panose="05000000000000000000" pitchFamily="2" charset="2"/>
              <a:buChar char="§"/>
            </a:pPr>
            <a:r>
              <a:rPr lang="en-CA" i="1" dirty="0" smtClean="0">
                <a:latin typeface="Arial" panose="020B0604020202020204" pitchFamily="34" charset="0"/>
                <a:cs typeface="Arial" panose="020B0604020202020204" pitchFamily="34" charset="0"/>
              </a:rPr>
              <a:t>It is ongoing</a:t>
            </a:r>
            <a:r>
              <a:rPr lang="en-CA" dirty="0" smtClean="0">
                <a:latin typeface="Arial" panose="020B0604020202020204" pitchFamily="34" charset="0"/>
                <a:cs typeface="Arial" panose="020B0604020202020204" pitchFamily="34" charset="0"/>
              </a:rPr>
              <a:t>, during patient mobility, care and transport</a:t>
            </a:r>
            <a:endParaRPr lang="en-CA" i="1" dirty="0">
              <a:latin typeface="Arial" panose="020B0604020202020204" pitchFamily="34" charset="0"/>
              <a:cs typeface="Arial" panose="020B0604020202020204" pitchFamily="34" charset="0"/>
            </a:endParaRPr>
          </a:p>
          <a:p>
            <a:pPr marL="0" indent="0">
              <a:buNone/>
            </a:pP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4248" y="6523579"/>
            <a:ext cx="1903116" cy="208910"/>
          </a:xfrm>
          <a:prstGeom prst="rect">
            <a:avLst/>
          </a:prstGeom>
        </p:spPr>
      </p:pic>
    </p:spTree>
    <p:extLst>
      <p:ext uri="{BB962C8B-B14F-4D97-AF65-F5344CB8AC3E}">
        <p14:creationId xmlns:p14="http://schemas.microsoft.com/office/powerpoint/2010/main" val="230455654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Arial" panose="020B0604020202020204" pitchFamily="34" charset="0"/>
                <a:cs typeface="Arial" panose="020B0604020202020204" pitchFamily="34" charset="0"/>
              </a:rPr>
              <a:t>Transfer Belt</a:t>
            </a:r>
            <a:endParaRPr lang="en-US"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77764" y="1681835"/>
            <a:ext cx="8229600" cy="4525963"/>
          </a:xfrm>
        </p:spPr>
        <p:txBody>
          <a:bodyPr/>
          <a:lstStyle/>
          <a:p>
            <a:pPr>
              <a:buFont typeface="Wingdings" panose="05000000000000000000" pitchFamily="2" charset="2"/>
              <a:buChar char="§"/>
            </a:pPr>
            <a:r>
              <a:rPr lang="en-CA" sz="2800" dirty="0" smtClean="0">
                <a:latin typeface="Arial" panose="020B0604020202020204" pitchFamily="34" charset="0"/>
                <a:cs typeface="Arial" panose="020B0604020202020204" pitchFamily="34" charset="0"/>
              </a:rPr>
              <a:t>Intended for cuing</a:t>
            </a:r>
            <a:r>
              <a:rPr lang="en-CA" sz="2800" dirty="0">
                <a:latin typeface="Arial" panose="020B0604020202020204" pitchFamily="34" charset="0"/>
                <a:cs typeface="Arial" panose="020B0604020202020204" pitchFamily="34" charset="0"/>
              </a:rPr>
              <a:t>, guiding and </a:t>
            </a:r>
            <a:r>
              <a:rPr lang="en-CA" sz="2800" dirty="0" smtClean="0">
                <a:latin typeface="Arial" panose="020B0604020202020204" pitchFamily="34" charset="0"/>
                <a:cs typeface="Arial" panose="020B0604020202020204" pitchFamily="34" charset="0"/>
              </a:rPr>
              <a:t>stabilizing in a controlled environment </a:t>
            </a:r>
            <a:endParaRPr lang="en-CA" sz="2800" dirty="0">
              <a:latin typeface="Arial" panose="020B0604020202020204" pitchFamily="34" charset="0"/>
              <a:cs typeface="Arial" panose="020B0604020202020204" pitchFamily="34" charset="0"/>
            </a:endParaRPr>
          </a:p>
          <a:p>
            <a:pPr>
              <a:buFont typeface="Wingdings" panose="05000000000000000000" pitchFamily="2" charset="2"/>
              <a:buChar char="§"/>
            </a:pPr>
            <a:r>
              <a:rPr lang="en-CA" sz="2800" dirty="0" smtClean="0">
                <a:latin typeface="Arial" panose="020B0604020202020204" pitchFamily="34" charset="0"/>
                <a:cs typeface="Arial" panose="020B0604020202020204" pitchFamily="34" charset="0"/>
              </a:rPr>
              <a:t>not </a:t>
            </a:r>
            <a:r>
              <a:rPr lang="en-CA" sz="2800" u="sng" dirty="0">
                <a:latin typeface="Arial" panose="020B0604020202020204" pitchFamily="34" charset="0"/>
                <a:cs typeface="Arial" panose="020B0604020202020204" pitchFamily="34" charset="0"/>
              </a:rPr>
              <a:t>intended</a:t>
            </a:r>
            <a:r>
              <a:rPr lang="en-CA" sz="2800" dirty="0">
                <a:latin typeface="Arial" panose="020B0604020202020204" pitchFamily="34" charset="0"/>
                <a:cs typeface="Arial" panose="020B0604020202020204" pitchFamily="34" charset="0"/>
              </a:rPr>
              <a:t> to be used as a lifting </a:t>
            </a:r>
            <a:r>
              <a:rPr lang="en-CA" sz="2800" dirty="0" smtClean="0">
                <a:latin typeface="Arial" panose="020B0604020202020204" pitchFamily="34" charset="0"/>
                <a:cs typeface="Arial" panose="020B0604020202020204" pitchFamily="34" charset="0"/>
              </a:rPr>
              <a:t>device</a:t>
            </a:r>
          </a:p>
          <a:p>
            <a:pPr marL="0" indent="0">
              <a:buNone/>
            </a:pPr>
            <a:endParaRPr lang="en-CA" sz="2800" dirty="0" smtClean="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4248" y="6523579"/>
            <a:ext cx="1903116" cy="208910"/>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8180" b="31636"/>
          <a:stretch/>
        </p:blipFill>
        <p:spPr>
          <a:xfrm>
            <a:off x="1860000" y="3140968"/>
            <a:ext cx="5424000" cy="2448272"/>
          </a:xfrm>
          <a:prstGeom prst="rect">
            <a:avLst/>
          </a:prstGeom>
          <a:effectLst>
            <a:softEdge rad="127000"/>
          </a:effectLst>
        </p:spPr>
      </p:pic>
    </p:spTree>
    <p:extLst>
      <p:ext uri="{BB962C8B-B14F-4D97-AF65-F5344CB8AC3E}">
        <p14:creationId xmlns:p14="http://schemas.microsoft.com/office/powerpoint/2010/main" val="129815184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67544" y="404664"/>
            <a:ext cx="8229600" cy="936104"/>
          </a:xfrm>
        </p:spPr>
        <p:txBody>
          <a:bodyPr/>
          <a:lstStyle/>
          <a:p>
            <a:pPr eaLnBrk="1" hangingPunct="1"/>
            <a:r>
              <a:rPr lang="en-US" altLang="en-US" sz="4000" b="1" dirty="0" smtClean="0">
                <a:latin typeface="Arial" panose="020B0604020202020204" pitchFamily="34" charset="0"/>
                <a:cs typeface="Arial" panose="020B0604020202020204" pitchFamily="34" charset="0"/>
              </a:rPr>
              <a:t>TLR EMS</a:t>
            </a:r>
            <a:br>
              <a:rPr lang="en-US" altLang="en-US" sz="4000" b="1" dirty="0" smtClean="0">
                <a:latin typeface="Arial" panose="020B0604020202020204" pitchFamily="34" charset="0"/>
                <a:cs typeface="Arial" panose="020B0604020202020204" pitchFamily="34" charset="0"/>
              </a:rPr>
            </a:br>
            <a:r>
              <a:rPr lang="en-US" altLang="en-US" sz="4000" b="1" dirty="0" smtClean="0">
                <a:latin typeface="Arial" panose="020B0604020202020204" pitchFamily="34" charset="0"/>
                <a:cs typeface="Arial" panose="020B0604020202020204" pitchFamily="34" charset="0"/>
              </a:rPr>
              <a:t>Patient Moving Techniques</a:t>
            </a:r>
            <a:r>
              <a:rPr lang="en-US" altLang="en-US" sz="4000" dirty="0" smtClean="0">
                <a:latin typeface="Arial" panose="020B0604020202020204" pitchFamily="34" charset="0"/>
                <a:cs typeface="Arial" panose="020B0604020202020204" pitchFamily="34" charset="0"/>
              </a:rPr>
              <a:t/>
            </a:r>
            <a:br>
              <a:rPr lang="en-US" altLang="en-US" sz="4000" dirty="0" smtClean="0">
                <a:latin typeface="Arial" panose="020B0604020202020204" pitchFamily="34" charset="0"/>
                <a:cs typeface="Arial" panose="020B0604020202020204" pitchFamily="34" charset="0"/>
              </a:rPr>
            </a:br>
            <a:endParaRPr lang="en-US" altLang="en-US" sz="2800" dirty="0" smtClean="0">
              <a:latin typeface="Arial" panose="020B0604020202020204" pitchFamily="34" charset="0"/>
              <a:cs typeface="Arial" panose="020B0604020202020204" pitchFamily="34" charset="0"/>
            </a:endParaRPr>
          </a:p>
        </p:txBody>
      </p:sp>
      <p:sp>
        <p:nvSpPr>
          <p:cNvPr id="21507" name="Rectangle 3"/>
          <p:cNvSpPr>
            <a:spLocks noGrp="1" noChangeArrowheads="1"/>
          </p:cNvSpPr>
          <p:nvPr>
            <p:ph type="body" idx="1"/>
          </p:nvPr>
        </p:nvSpPr>
        <p:spPr>
          <a:xfrm>
            <a:off x="474518" y="1772816"/>
            <a:ext cx="8229600" cy="4392488"/>
          </a:xfrm>
        </p:spPr>
        <p:txBody>
          <a:bodyPr/>
          <a:lstStyle/>
          <a:p>
            <a:pPr marL="0" indent="0">
              <a:spcBef>
                <a:spcPts val="0"/>
              </a:spcBef>
              <a:buNone/>
            </a:pPr>
            <a:r>
              <a:rPr lang="en-US" altLang="en-US" sz="2400" dirty="0" smtClean="0">
                <a:latin typeface="Arial" panose="020B0604020202020204" pitchFamily="34" charset="0"/>
                <a:cs typeface="Arial" panose="020B0604020202020204" pitchFamily="34" charset="0"/>
              </a:rPr>
              <a:t>Independent and Guided</a:t>
            </a:r>
          </a:p>
          <a:p>
            <a:pPr marL="0" indent="0">
              <a:spcBef>
                <a:spcPts val="0"/>
              </a:spcBef>
              <a:buNone/>
            </a:pPr>
            <a:endParaRPr lang="en-US" altLang="en-US" sz="2400" dirty="0" smtClean="0">
              <a:latin typeface="Arial" panose="020B0604020202020204" pitchFamily="34" charset="0"/>
              <a:cs typeface="Arial" panose="020B0604020202020204" pitchFamily="34" charset="0"/>
            </a:endParaRPr>
          </a:p>
          <a:p>
            <a:pPr marL="0" indent="0">
              <a:spcBef>
                <a:spcPts val="0"/>
              </a:spcBef>
              <a:buNone/>
            </a:pPr>
            <a:r>
              <a:rPr lang="en-US" altLang="en-US" sz="2400" dirty="0" smtClean="0">
                <a:latin typeface="Arial" panose="020B0604020202020204" pitchFamily="34" charset="0"/>
                <a:cs typeface="Arial" panose="020B0604020202020204" pitchFamily="34" charset="0"/>
              </a:rPr>
              <a:t>Sitting to lying/Lying to sitting</a:t>
            </a:r>
          </a:p>
          <a:p>
            <a:pPr marL="0" indent="0">
              <a:spcBef>
                <a:spcPts val="0"/>
              </a:spcBef>
              <a:buNone/>
            </a:pPr>
            <a:endParaRPr lang="en-US" altLang="en-US" sz="2400" dirty="0">
              <a:latin typeface="Arial" panose="020B0604020202020204" pitchFamily="34" charset="0"/>
              <a:cs typeface="Arial" panose="020B0604020202020204" pitchFamily="34" charset="0"/>
            </a:endParaRPr>
          </a:p>
          <a:p>
            <a:pPr marL="0" indent="0">
              <a:spcBef>
                <a:spcPts val="0"/>
              </a:spcBef>
              <a:buNone/>
            </a:pPr>
            <a:r>
              <a:rPr lang="en-US" altLang="en-US" sz="2400" dirty="0" smtClean="0">
                <a:latin typeface="Arial" panose="020B0604020202020204" pitchFamily="34" charset="0"/>
                <a:cs typeface="Arial" panose="020B0604020202020204" pitchFamily="34" charset="0"/>
              </a:rPr>
              <a:t>Standing Transfers (one medic; two medic)</a:t>
            </a:r>
          </a:p>
          <a:p>
            <a:pPr>
              <a:spcBef>
                <a:spcPts val="0"/>
              </a:spcBef>
              <a:buFont typeface="Wingdings" panose="05000000000000000000" pitchFamily="2" charset="2"/>
              <a:buChar char="§"/>
            </a:pPr>
            <a:r>
              <a:rPr lang="en-US" altLang="en-US" sz="2400" dirty="0" smtClean="0">
                <a:latin typeface="Arial" panose="020B0604020202020204" pitchFamily="34" charset="0"/>
                <a:cs typeface="Arial" panose="020B0604020202020204" pitchFamily="34" charset="0"/>
              </a:rPr>
              <a:t>use of Transfer Belt</a:t>
            </a:r>
            <a:endParaRPr lang="en-US" altLang="en-US" sz="2400" dirty="0">
              <a:latin typeface="Arial" panose="020B0604020202020204" pitchFamily="34" charset="0"/>
              <a:cs typeface="Arial" panose="020B0604020202020204" pitchFamily="34" charset="0"/>
            </a:endParaRPr>
          </a:p>
          <a:p>
            <a:pPr marL="0" indent="0">
              <a:spcBef>
                <a:spcPts val="0"/>
              </a:spcBef>
              <a:buNone/>
            </a:pPr>
            <a:endParaRPr lang="en-US" altLang="en-US" sz="2400" dirty="0">
              <a:latin typeface="Arial" panose="020B0604020202020204" pitchFamily="34" charset="0"/>
              <a:cs typeface="Arial" panose="020B0604020202020204" pitchFamily="34" charset="0"/>
            </a:endParaRPr>
          </a:p>
          <a:p>
            <a:pPr marL="0" indent="0">
              <a:spcBef>
                <a:spcPts val="0"/>
              </a:spcBef>
              <a:buNone/>
            </a:pPr>
            <a:r>
              <a:rPr lang="en-US" altLang="en-US" sz="2400" dirty="0" smtClean="0">
                <a:latin typeface="Arial" panose="020B0604020202020204" pitchFamily="34" charset="0"/>
                <a:cs typeface="Arial" panose="020B0604020202020204" pitchFamily="34" charset="0"/>
              </a:rPr>
              <a:t>Repositioning (stretcher to bed/bed to stretcher)</a:t>
            </a:r>
          </a:p>
          <a:p>
            <a:pPr>
              <a:spcBef>
                <a:spcPts val="0"/>
              </a:spcBef>
              <a:buFont typeface="Wingdings" panose="05000000000000000000" pitchFamily="2" charset="2"/>
              <a:buChar char="§"/>
            </a:pPr>
            <a:endParaRPr lang="en-US" altLang="en-US" sz="2400" dirty="0">
              <a:latin typeface="Arial" panose="020B0604020202020204" pitchFamily="34" charset="0"/>
              <a:cs typeface="Arial" panose="020B0604020202020204" pitchFamily="34" charset="0"/>
            </a:endParaRPr>
          </a:p>
          <a:p>
            <a:pPr marL="0" indent="0">
              <a:spcBef>
                <a:spcPts val="0"/>
              </a:spcBef>
              <a:buNone/>
            </a:pPr>
            <a:r>
              <a:rPr lang="en-US" altLang="en-US" sz="2400" dirty="0" smtClean="0">
                <a:latin typeface="Arial" panose="020B0604020202020204" pitchFamily="34" charset="0"/>
                <a:cs typeface="Arial" panose="020B0604020202020204" pitchFamily="34" charset="0"/>
              </a:rPr>
              <a:t>EMS techniques/guidelines for use in an </a:t>
            </a:r>
            <a:r>
              <a:rPr lang="en-US" altLang="en-US" sz="2400" b="1" i="1" dirty="0" smtClean="0">
                <a:solidFill>
                  <a:srgbClr val="FF0000"/>
                </a:solidFill>
                <a:latin typeface="Arial" panose="020B0604020202020204" pitchFamily="34" charset="0"/>
                <a:cs typeface="Arial" panose="020B0604020202020204" pitchFamily="34" charset="0"/>
              </a:rPr>
              <a:t>uncontrolled</a:t>
            </a:r>
            <a:r>
              <a:rPr lang="en-US" altLang="en-US" sz="2400" dirty="0" smtClean="0">
                <a:latin typeface="Arial" panose="020B0604020202020204" pitchFamily="34" charset="0"/>
                <a:cs typeface="Arial" panose="020B0604020202020204" pitchFamily="34" charset="0"/>
              </a:rPr>
              <a:t> environment</a:t>
            </a:r>
          </a:p>
          <a:p>
            <a:pPr>
              <a:spcBef>
                <a:spcPts val="0"/>
              </a:spcBef>
              <a:buFont typeface="Wingdings" panose="05000000000000000000" pitchFamily="2" charset="2"/>
              <a:buChar char="§"/>
            </a:pPr>
            <a:endParaRPr lang="en-US" altLang="en-US" sz="2400" dirty="0">
              <a:latin typeface="Arial" panose="020B0604020202020204" pitchFamily="34" charset="0"/>
              <a:cs typeface="Arial" panose="020B0604020202020204" pitchFamily="34" charset="0"/>
            </a:endParaRPr>
          </a:p>
          <a:p>
            <a:pPr marL="0" indent="0">
              <a:spcBef>
                <a:spcPts val="0"/>
              </a:spcBef>
              <a:buNone/>
            </a:pPr>
            <a:endParaRPr lang="en-US" altLang="en-US" sz="2400" dirty="0" smtClean="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4248" y="6523579"/>
            <a:ext cx="1903116" cy="208910"/>
          </a:xfrm>
          <a:prstGeom prst="rect">
            <a:avLst/>
          </a:prstGeom>
        </p:spPr>
      </p:pic>
    </p:spTree>
    <p:extLst>
      <p:ext uri="{BB962C8B-B14F-4D97-AF65-F5344CB8AC3E}">
        <p14:creationId xmlns:p14="http://schemas.microsoft.com/office/powerpoint/2010/main" val="104575368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4832" t="13340" r="15424" b="6064"/>
          <a:stretch/>
        </p:blipFill>
        <p:spPr>
          <a:xfrm>
            <a:off x="0" y="18841"/>
            <a:ext cx="9144000" cy="6862580"/>
          </a:xfrm>
        </p:spPr>
      </p:pic>
    </p:spTree>
    <p:extLst>
      <p:ext uri="{BB962C8B-B14F-4D97-AF65-F5344CB8AC3E}">
        <p14:creationId xmlns:p14="http://schemas.microsoft.com/office/powerpoint/2010/main" val="85373361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1705" t="-2459" r="2499" b="9916"/>
          <a:stretch/>
        </p:blipFill>
        <p:spPr>
          <a:xfrm rot="5400000">
            <a:off x="1287139" y="122075"/>
            <a:ext cx="6857753" cy="6624735"/>
          </a:xfrm>
        </p:spPr>
      </p:pic>
    </p:spTree>
    <p:extLst>
      <p:ext uri="{BB962C8B-B14F-4D97-AF65-F5344CB8AC3E}">
        <p14:creationId xmlns:p14="http://schemas.microsoft.com/office/powerpoint/2010/main" val="52505044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34444" t="-226"/>
          <a:stretch/>
        </p:blipFill>
        <p:spPr>
          <a:xfrm rot="5400000">
            <a:off x="1133570" y="54055"/>
            <a:ext cx="6876862" cy="6768753"/>
          </a:xfrm>
        </p:spPr>
      </p:pic>
    </p:spTree>
    <p:extLst>
      <p:ext uri="{BB962C8B-B14F-4D97-AF65-F5344CB8AC3E}">
        <p14:creationId xmlns:p14="http://schemas.microsoft.com/office/powerpoint/2010/main" val="336001128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Arial" panose="020B0604020202020204" pitchFamily="34" charset="0"/>
                <a:cs typeface="Arial" panose="020B0604020202020204" pitchFamily="34" charset="0"/>
              </a:rPr>
              <a:t>Documentation</a:t>
            </a:r>
            <a:endParaRPr lang="en-US"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pPr marL="0" indent="0">
              <a:buNone/>
            </a:pPr>
            <a:r>
              <a:rPr lang="en-US" dirty="0" smtClean="0">
                <a:latin typeface="Arial" panose="020B0604020202020204" pitchFamily="34" charset="0"/>
                <a:cs typeface="Arial" panose="020B0604020202020204" pitchFamily="34" charset="0"/>
              </a:rPr>
              <a:t>PCR needs to include:</a:t>
            </a:r>
          </a:p>
          <a:p>
            <a:pPr lvl="1" indent="-381000">
              <a:buFont typeface="Wingdings" panose="05000000000000000000" pitchFamily="2" charset="2"/>
              <a:buChar char="§"/>
            </a:pPr>
            <a:r>
              <a:rPr lang="en-US" dirty="0" smtClean="0">
                <a:latin typeface="Arial" panose="020B0604020202020204" pitchFamily="34" charset="0"/>
                <a:cs typeface="Arial" panose="020B0604020202020204" pitchFamily="34" charset="0"/>
              </a:rPr>
              <a:t>How patient was moved to cot</a:t>
            </a:r>
          </a:p>
          <a:p>
            <a:pPr lvl="1" indent="-381000">
              <a:buFont typeface="Wingdings" panose="05000000000000000000" pitchFamily="2" charset="2"/>
              <a:buChar char="§"/>
            </a:pPr>
            <a:r>
              <a:rPr lang="en-US" dirty="0" smtClean="0">
                <a:latin typeface="Arial" panose="020B0604020202020204" pitchFamily="34" charset="0"/>
                <a:cs typeface="Arial" panose="020B0604020202020204" pitchFamily="34" charset="0"/>
              </a:rPr>
              <a:t>What equipment was used</a:t>
            </a:r>
          </a:p>
          <a:p>
            <a:pPr lvl="1" indent="-381000">
              <a:buFont typeface="Wingdings" panose="05000000000000000000" pitchFamily="2" charset="2"/>
              <a:buChar char="§"/>
            </a:pPr>
            <a:r>
              <a:rPr lang="en-US" dirty="0" smtClean="0">
                <a:latin typeface="Arial" panose="020B0604020202020204" pitchFamily="34" charset="0"/>
                <a:cs typeface="Arial" panose="020B0604020202020204" pitchFamily="34" charset="0"/>
              </a:rPr>
              <a:t>Any changes in condition due to move</a:t>
            </a:r>
          </a:p>
          <a:p>
            <a:pPr lvl="1" indent="-381000">
              <a:buFont typeface="Wingdings" panose="05000000000000000000" pitchFamily="2" charset="2"/>
              <a:buChar char="§"/>
            </a:pPr>
            <a:r>
              <a:rPr lang="en-US" dirty="0" smtClean="0">
                <a:latin typeface="Arial" panose="020B0604020202020204" pitchFamily="34" charset="0"/>
                <a:cs typeface="Arial" panose="020B0604020202020204" pitchFamily="34" charset="0"/>
              </a:rPr>
              <a:t>How patient was transferred to hospital bed/chair</a:t>
            </a:r>
            <a:endParaRPr lang="en-US"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4248" y="6523579"/>
            <a:ext cx="1903116" cy="208910"/>
          </a:xfrm>
          <a:prstGeom prst="rect">
            <a:avLst/>
          </a:prstGeom>
        </p:spPr>
      </p:pic>
    </p:spTree>
    <p:extLst>
      <p:ext uri="{BB962C8B-B14F-4D97-AF65-F5344CB8AC3E}">
        <p14:creationId xmlns:p14="http://schemas.microsoft.com/office/powerpoint/2010/main" val="66831991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79512" y="332656"/>
            <a:ext cx="8784976" cy="936104"/>
          </a:xfrm>
        </p:spPr>
        <p:txBody>
          <a:bodyPr/>
          <a:lstStyle/>
          <a:p>
            <a:r>
              <a:rPr lang="en-US" altLang="en-US" b="1" dirty="0" smtClean="0">
                <a:latin typeface="Arial" panose="020B0604020202020204" pitchFamily="34" charset="0"/>
                <a:cs typeface="Arial" panose="020B0604020202020204" pitchFamily="34" charset="0"/>
              </a:rPr>
              <a:t>Summary</a:t>
            </a:r>
            <a:r>
              <a:rPr lang="en-US" altLang="en-US" sz="3600" b="1" dirty="0" smtClean="0">
                <a:latin typeface="Arial" panose="020B0604020202020204" pitchFamily="34" charset="0"/>
                <a:cs typeface="Arial" panose="020B0604020202020204" pitchFamily="34" charset="0"/>
              </a:rPr>
              <a:t/>
            </a:r>
            <a:br>
              <a:rPr lang="en-US" altLang="en-US" sz="3600" b="1" dirty="0" smtClean="0">
                <a:latin typeface="Arial" panose="020B0604020202020204" pitchFamily="34" charset="0"/>
                <a:cs typeface="Arial" panose="020B0604020202020204" pitchFamily="34" charset="0"/>
              </a:rPr>
            </a:br>
            <a:endParaRPr lang="en-US" altLang="en-US" sz="3600" b="1" dirty="0" smtClean="0">
              <a:latin typeface="Arial" panose="020B0604020202020204" pitchFamily="34" charset="0"/>
              <a:cs typeface="Arial" panose="020B0604020202020204" pitchFamily="34" charset="0"/>
            </a:endParaRPr>
          </a:p>
        </p:txBody>
      </p:sp>
      <p:sp>
        <p:nvSpPr>
          <p:cNvPr id="21507" name="Rectangle 3"/>
          <p:cNvSpPr>
            <a:spLocks noGrp="1" noChangeArrowheads="1"/>
          </p:cNvSpPr>
          <p:nvPr>
            <p:ph type="body" idx="1"/>
          </p:nvPr>
        </p:nvSpPr>
        <p:spPr>
          <a:xfrm>
            <a:off x="642468" y="1412776"/>
            <a:ext cx="8064896" cy="3744415"/>
          </a:xfrm>
        </p:spPr>
        <p:txBody>
          <a:bodyPr/>
          <a:lstStyle/>
          <a:p>
            <a:pPr marL="0" indent="0" eaLnBrk="1" hangingPunct="1">
              <a:spcBef>
                <a:spcPts val="0"/>
              </a:spcBef>
              <a:buNone/>
            </a:pPr>
            <a:r>
              <a:rPr lang="en-US" altLang="en-US" sz="2800" dirty="0" smtClean="0">
                <a:latin typeface="Arial" panose="020B0604020202020204" pitchFamily="34" charset="0"/>
                <a:cs typeface="Arial" panose="020B0604020202020204" pitchFamily="34" charset="0"/>
              </a:rPr>
              <a:t>You have learned about:</a:t>
            </a:r>
          </a:p>
          <a:p>
            <a:pPr>
              <a:spcBef>
                <a:spcPts val="0"/>
              </a:spcBef>
              <a:buFont typeface="Wingdings" panose="05000000000000000000" pitchFamily="2" charset="2"/>
              <a:buChar char="§"/>
            </a:pPr>
            <a:r>
              <a:rPr lang="en-US" altLang="en-US" sz="2800" dirty="0" smtClean="0">
                <a:latin typeface="Arial" panose="020B0604020202020204" pitchFamily="34" charset="0"/>
                <a:cs typeface="Arial" panose="020B0604020202020204" pitchFamily="34" charset="0"/>
              </a:rPr>
              <a:t>Good Posture – Safe Body Mechanics</a:t>
            </a:r>
          </a:p>
          <a:p>
            <a:pPr eaLnBrk="1" hangingPunct="1">
              <a:spcBef>
                <a:spcPts val="0"/>
              </a:spcBef>
              <a:buFont typeface="Wingdings" panose="05000000000000000000" pitchFamily="2" charset="2"/>
              <a:buChar char="§"/>
            </a:pPr>
            <a:r>
              <a:rPr lang="en-US" altLang="en-US" sz="2800" dirty="0" smtClean="0">
                <a:latin typeface="Arial" panose="020B0604020202020204" pitchFamily="34" charset="0"/>
                <a:cs typeface="Arial" panose="020B0604020202020204" pitchFamily="34" charset="0"/>
              </a:rPr>
              <a:t>How to Identify, Eliminate or Manage Risks</a:t>
            </a:r>
          </a:p>
          <a:p>
            <a:pPr eaLnBrk="1" hangingPunct="1">
              <a:spcBef>
                <a:spcPts val="0"/>
              </a:spcBef>
              <a:buFont typeface="Wingdings" panose="05000000000000000000" pitchFamily="2" charset="2"/>
              <a:buChar char="§"/>
            </a:pPr>
            <a:r>
              <a:rPr lang="en-US" altLang="en-US" sz="2800" dirty="0" smtClean="0">
                <a:latin typeface="Arial" panose="020B0604020202020204" pitchFamily="34" charset="0"/>
                <a:cs typeface="Arial" panose="020B0604020202020204" pitchFamily="34" charset="0"/>
              </a:rPr>
              <a:t>Patient Mobility Risk Assessments</a:t>
            </a:r>
          </a:p>
          <a:p>
            <a:pPr>
              <a:spcBef>
                <a:spcPts val="0"/>
              </a:spcBef>
              <a:buFont typeface="Wingdings" panose="05000000000000000000" pitchFamily="2" charset="2"/>
              <a:buChar char="§"/>
            </a:pPr>
            <a:r>
              <a:rPr lang="en-US" altLang="en-US" sz="2800" i="1" dirty="0">
                <a:latin typeface="Arial" panose="020B0604020202020204" pitchFamily="34" charset="0"/>
                <a:cs typeface="Arial" panose="020B0604020202020204" pitchFamily="34" charset="0"/>
              </a:rPr>
              <a:t>In the Moment</a:t>
            </a:r>
            <a:r>
              <a:rPr lang="en-US" altLang="en-US" sz="2800" dirty="0">
                <a:latin typeface="Arial" panose="020B0604020202020204" pitchFamily="34" charset="0"/>
                <a:cs typeface="Arial" panose="020B0604020202020204" pitchFamily="34" charset="0"/>
              </a:rPr>
              <a:t> Risk Assessment</a:t>
            </a:r>
          </a:p>
          <a:p>
            <a:pPr eaLnBrk="1" hangingPunct="1">
              <a:spcBef>
                <a:spcPts val="0"/>
              </a:spcBef>
              <a:buFont typeface="Wingdings" panose="05000000000000000000" pitchFamily="2" charset="2"/>
              <a:buChar char="§"/>
            </a:pPr>
            <a:r>
              <a:rPr lang="en-US" altLang="en-US" sz="2800" dirty="0" smtClean="0">
                <a:latin typeface="Arial" panose="020B0604020202020204" pitchFamily="34" charset="0"/>
                <a:cs typeface="Arial" panose="020B0604020202020204" pitchFamily="34" charset="0"/>
              </a:rPr>
              <a:t>Selecting and Using an Appropriate Moving Technique </a:t>
            </a:r>
            <a:r>
              <a:rPr lang="en-US" altLang="en-US" sz="2800" i="1" dirty="0">
                <a:latin typeface="Arial" panose="020B0604020202020204" pitchFamily="34" charset="0"/>
                <a:cs typeface="Arial" panose="020B0604020202020204" pitchFamily="34" charset="0"/>
              </a:rPr>
              <a:t>A</a:t>
            </a:r>
            <a:r>
              <a:rPr lang="en-US" altLang="en-US" sz="2800" i="1" dirty="0" smtClean="0">
                <a:latin typeface="Arial" panose="020B0604020202020204" pitchFamily="34" charset="0"/>
                <a:cs typeface="Arial" panose="020B0604020202020204" pitchFamily="34" charset="0"/>
              </a:rPr>
              <a:t>t the Time </a:t>
            </a:r>
            <a:r>
              <a:rPr lang="en-US" altLang="en-US" sz="2800" dirty="0" smtClean="0">
                <a:latin typeface="Arial" panose="020B0604020202020204" pitchFamily="34" charset="0"/>
                <a:cs typeface="Arial" panose="020B0604020202020204" pitchFamily="34" charset="0"/>
              </a:rPr>
              <a:t>of the Move</a:t>
            </a:r>
          </a:p>
          <a:p>
            <a:pPr eaLnBrk="1" hangingPunct="1">
              <a:spcBef>
                <a:spcPts val="0"/>
              </a:spcBef>
              <a:buFont typeface="Wingdings" panose="05000000000000000000" pitchFamily="2" charset="2"/>
              <a:buChar char="§"/>
            </a:pPr>
            <a:r>
              <a:rPr lang="en-US" altLang="en-US" sz="2800" dirty="0" smtClean="0">
                <a:latin typeface="Arial" panose="020B0604020202020204" pitchFamily="34" charset="0"/>
                <a:cs typeface="Arial" panose="020B0604020202020204" pitchFamily="34" charset="0"/>
              </a:rPr>
              <a:t>Evaluate, Communicate</a:t>
            </a:r>
          </a:p>
          <a:p>
            <a:pPr>
              <a:spcBef>
                <a:spcPts val="0"/>
              </a:spcBef>
              <a:buFont typeface="Wingdings" panose="05000000000000000000" pitchFamily="2" charset="2"/>
              <a:buChar char="§"/>
            </a:pPr>
            <a:r>
              <a:rPr lang="en-US" altLang="en-US" sz="2800" dirty="0" smtClean="0">
                <a:latin typeface="Arial" panose="020B0604020202020204" pitchFamily="34" charset="0"/>
                <a:cs typeface="Arial" panose="020B0604020202020204" pitchFamily="34" charset="0"/>
              </a:rPr>
              <a:t>Documentation</a:t>
            </a:r>
          </a:p>
          <a:p>
            <a:pPr marL="0" indent="0" algn="ctr">
              <a:spcBef>
                <a:spcPts val="0"/>
              </a:spcBef>
              <a:buNone/>
            </a:pPr>
            <a:endParaRPr lang="en-US" altLang="en-US" sz="2800" b="1" dirty="0" smtClean="0">
              <a:latin typeface="Arial" panose="020B0604020202020204" pitchFamily="34" charset="0"/>
              <a:cs typeface="Arial" panose="020B0604020202020204" pitchFamily="34" charset="0"/>
            </a:endParaRPr>
          </a:p>
          <a:p>
            <a:pPr marL="0" indent="0" eaLnBrk="1" hangingPunct="1">
              <a:buNone/>
            </a:pPr>
            <a:endParaRPr lang="en-US" altLang="en-US" sz="2400" dirty="0" smtClean="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4248" y="6523579"/>
            <a:ext cx="1903116" cy="208910"/>
          </a:xfrm>
          <a:prstGeom prst="rect">
            <a:avLst/>
          </a:prstGeom>
        </p:spPr>
      </p:pic>
    </p:spTree>
    <p:extLst>
      <p:ext uri="{BB962C8B-B14F-4D97-AF65-F5344CB8AC3E}">
        <p14:creationId xmlns:p14="http://schemas.microsoft.com/office/powerpoint/2010/main" val="21543863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prstGeom prst="rect">
            <a:avLst/>
          </a:prstGeom>
        </p:spPr>
        <p:txBody>
          <a:bodyPr>
            <a:noAutofit/>
          </a:bodyPr>
          <a:lstStyle/>
          <a:p>
            <a:pPr algn="ctr" eaLnBrk="1" hangingPunct="1"/>
            <a:r>
              <a:rPr lang="en-US" sz="4400" b="1" dirty="0" smtClean="0">
                <a:latin typeface="Arial" pitchFamily="34" charset="0"/>
                <a:cs typeface="Arial" pitchFamily="34" charset="0"/>
              </a:rPr>
              <a:t>TLR EMS Program</a:t>
            </a:r>
          </a:p>
        </p:txBody>
      </p:sp>
      <p:sp>
        <p:nvSpPr>
          <p:cNvPr id="3" name="Content Placeholder 2"/>
          <p:cNvSpPr>
            <a:spLocks noGrp="1"/>
          </p:cNvSpPr>
          <p:nvPr>
            <p:ph idx="1"/>
          </p:nvPr>
        </p:nvSpPr>
        <p:spPr/>
        <p:txBody>
          <a:bodyPr/>
          <a:lstStyle/>
          <a:p>
            <a:pPr>
              <a:buFont typeface="Wingdings" panose="05000000000000000000" pitchFamily="2" charset="2"/>
              <a:buChar char="§"/>
            </a:pPr>
            <a:r>
              <a:rPr lang="en-CA" sz="3200" dirty="0" smtClean="0">
                <a:latin typeface="Arial" panose="020B0604020202020204" pitchFamily="34" charset="0"/>
                <a:cs typeface="Arial" panose="020B0604020202020204" pitchFamily="34" charset="0"/>
              </a:rPr>
              <a:t>New program </a:t>
            </a:r>
            <a:r>
              <a:rPr lang="en-CA" sz="3200" b="1" dirty="0" smtClean="0">
                <a:solidFill>
                  <a:srgbClr val="FF0000"/>
                </a:solidFill>
                <a:latin typeface="Arial" panose="020B0604020202020204" pitchFamily="34" charset="0"/>
                <a:cs typeface="Arial" panose="020B0604020202020204" pitchFamily="34" charset="0"/>
              </a:rPr>
              <a:t>specifically</a:t>
            </a:r>
            <a:r>
              <a:rPr lang="en-CA" sz="3200" dirty="0" smtClean="0">
                <a:latin typeface="Arial" panose="020B0604020202020204" pitchFamily="34" charset="0"/>
                <a:cs typeface="Arial" panose="020B0604020202020204" pitchFamily="34" charset="0"/>
              </a:rPr>
              <a:t> for EMS, developed in </a:t>
            </a:r>
            <a:r>
              <a:rPr lang="en-CA" sz="3200" b="1" dirty="0" smtClean="0">
                <a:solidFill>
                  <a:srgbClr val="FF0000"/>
                </a:solidFill>
                <a:latin typeface="Arial" panose="020B0604020202020204" pitchFamily="34" charset="0"/>
                <a:cs typeface="Arial" panose="020B0604020202020204" pitchFamily="34" charset="0"/>
              </a:rPr>
              <a:t>collaboration</a:t>
            </a:r>
            <a:r>
              <a:rPr lang="en-CA" sz="3200" dirty="0" smtClean="0">
                <a:latin typeface="Arial" panose="020B0604020202020204" pitchFamily="34" charset="0"/>
                <a:cs typeface="Arial" panose="020B0604020202020204" pitchFamily="34" charset="0"/>
              </a:rPr>
              <a:t> with EMS</a:t>
            </a:r>
          </a:p>
          <a:p>
            <a:pPr>
              <a:buFont typeface="Wingdings" panose="05000000000000000000" pitchFamily="2" charset="2"/>
              <a:buChar char="§"/>
            </a:pPr>
            <a:r>
              <a:rPr lang="en-CA" dirty="0" smtClean="0">
                <a:latin typeface="Arial" panose="020B0604020202020204" pitchFamily="34" charset="0"/>
                <a:cs typeface="Arial" panose="020B0604020202020204" pitchFamily="34" charset="0"/>
              </a:rPr>
              <a:t>Considers EMS work is primarily performed in an </a:t>
            </a:r>
            <a:r>
              <a:rPr lang="en-CA" b="1" i="1" dirty="0" smtClean="0">
                <a:solidFill>
                  <a:srgbClr val="FF0000"/>
                </a:solidFill>
                <a:latin typeface="Arial" panose="020B0604020202020204" pitchFamily="34" charset="0"/>
                <a:cs typeface="Arial" panose="020B0604020202020204" pitchFamily="34" charset="0"/>
              </a:rPr>
              <a:t>uncontrolled</a:t>
            </a:r>
            <a:r>
              <a:rPr lang="en-CA" dirty="0" smtClean="0">
                <a:latin typeface="Arial" panose="020B0604020202020204" pitchFamily="34" charset="0"/>
                <a:cs typeface="Arial" panose="020B0604020202020204" pitchFamily="34" charset="0"/>
              </a:rPr>
              <a:t> environment (outside, in private homes)</a:t>
            </a:r>
          </a:p>
          <a:p>
            <a:pPr>
              <a:buFont typeface="Wingdings" panose="05000000000000000000" pitchFamily="2" charset="2"/>
              <a:buChar char="§"/>
            </a:pPr>
            <a:r>
              <a:rPr lang="en-CA" sz="3200" dirty="0" smtClean="0">
                <a:latin typeface="Arial" panose="020B0604020202020204" pitchFamily="34" charset="0"/>
                <a:cs typeface="Arial" panose="020B0604020202020204" pitchFamily="34" charset="0"/>
              </a:rPr>
              <a:t>Offers safe moving techniques/guidelines that </a:t>
            </a:r>
            <a:r>
              <a:rPr lang="en-CA" dirty="0" smtClean="0">
                <a:latin typeface="Arial" panose="020B0604020202020204" pitchFamily="34" charset="0"/>
                <a:cs typeface="Arial" panose="020B0604020202020204" pitchFamily="34" charset="0"/>
              </a:rPr>
              <a:t>may be</a:t>
            </a:r>
            <a:r>
              <a:rPr lang="en-CA" sz="3200" dirty="0" smtClean="0">
                <a:latin typeface="Arial" panose="020B0604020202020204" pitchFamily="34" charset="0"/>
                <a:cs typeface="Arial" panose="020B0604020202020204" pitchFamily="34" charset="0"/>
              </a:rPr>
              <a:t> adapted/modified with </a:t>
            </a:r>
            <a:r>
              <a:rPr lang="en-CA" sz="3200" b="1" dirty="0" smtClean="0">
                <a:solidFill>
                  <a:srgbClr val="FF0000"/>
                </a:solidFill>
                <a:latin typeface="Arial" panose="020B0604020202020204" pitchFamily="34" charset="0"/>
                <a:cs typeface="Arial" panose="020B0604020202020204" pitchFamily="34" charset="0"/>
              </a:rPr>
              <a:t>safety</a:t>
            </a:r>
            <a:r>
              <a:rPr lang="en-CA" sz="3200" dirty="0" smtClean="0">
                <a:latin typeface="Arial" panose="020B0604020202020204" pitchFamily="34" charset="0"/>
                <a:cs typeface="Arial" panose="020B0604020202020204" pitchFamily="34" charset="0"/>
              </a:rPr>
              <a:t> in mind</a:t>
            </a: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4248" y="6523579"/>
            <a:ext cx="1903116" cy="208910"/>
          </a:xfrm>
          <a:prstGeom prst="rect">
            <a:avLst/>
          </a:prstGeom>
        </p:spPr>
      </p:pic>
    </p:spTree>
    <p:extLst>
      <p:ext uri="{BB962C8B-B14F-4D97-AF65-F5344CB8AC3E}">
        <p14:creationId xmlns:p14="http://schemas.microsoft.com/office/powerpoint/2010/main" val="146246985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prstGeom prst="rect">
            <a:avLst/>
          </a:prstGeom>
        </p:spPr>
        <p:txBody>
          <a:bodyPr>
            <a:noAutofit/>
          </a:bodyPr>
          <a:lstStyle/>
          <a:p>
            <a:pPr algn="ctr" eaLnBrk="1" hangingPunct="1"/>
            <a:r>
              <a:rPr lang="en-US" sz="4400" b="1" dirty="0" smtClean="0">
                <a:latin typeface="Arial" pitchFamily="34" charset="0"/>
                <a:cs typeface="Arial" pitchFamily="34" charset="0"/>
              </a:rPr>
              <a:t>Administrative Details</a:t>
            </a:r>
          </a:p>
        </p:txBody>
      </p:sp>
      <p:sp>
        <p:nvSpPr>
          <p:cNvPr id="3" name="Content Placeholder 2"/>
          <p:cNvSpPr>
            <a:spLocks noGrp="1"/>
          </p:cNvSpPr>
          <p:nvPr>
            <p:ph sz="half" idx="1"/>
          </p:nvPr>
        </p:nvSpPr>
        <p:spPr>
          <a:xfrm>
            <a:off x="457200" y="1600200"/>
            <a:ext cx="7931224" cy="4525963"/>
          </a:xfrm>
        </p:spPr>
        <p:txBody>
          <a:bodyPr/>
          <a:lstStyle/>
          <a:p>
            <a:pPr>
              <a:buFont typeface="Wingdings" panose="05000000000000000000" pitchFamily="2" charset="2"/>
              <a:buChar char="§"/>
            </a:pPr>
            <a:r>
              <a:rPr lang="en-CA" sz="3200" dirty="0" smtClean="0">
                <a:latin typeface="Arial" panose="020B0604020202020204" pitchFamily="34" charset="0"/>
                <a:cs typeface="Arial" panose="020B0604020202020204" pitchFamily="34" charset="0"/>
              </a:rPr>
              <a:t>Fit for Training Declaration</a:t>
            </a:r>
          </a:p>
          <a:p>
            <a:pPr>
              <a:buFont typeface="Wingdings" panose="05000000000000000000" pitchFamily="2" charset="2"/>
              <a:buChar char="§"/>
            </a:pPr>
            <a:r>
              <a:rPr lang="en-CA" sz="3200" dirty="0" smtClean="0">
                <a:latin typeface="Arial" panose="020B0604020202020204" pitchFamily="34" charset="0"/>
                <a:cs typeface="Arial" panose="020B0604020202020204" pitchFamily="34" charset="0"/>
              </a:rPr>
              <a:t>Evaluation (post session questions)</a:t>
            </a:r>
          </a:p>
          <a:p>
            <a:pPr>
              <a:buFont typeface="Wingdings" panose="05000000000000000000" pitchFamily="2" charset="2"/>
              <a:buChar char="§"/>
            </a:pPr>
            <a:r>
              <a:rPr lang="en-CA" sz="3200" dirty="0" smtClean="0">
                <a:latin typeface="Arial" panose="020B0604020202020204" pitchFamily="34" charset="0"/>
                <a:cs typeface="Arial" panose="020B0604020202020204" pitchFamily="34" charset="0"/>
              </a:rPr>
              <a:t>Questions???</a:t>
            </a:r>
          </a:p>
          <a:p>
            <a:pPr>
              <a:buFont typeface="Wingdings" panose="05000000000000000000" pitchFamily="2" charset="2"/>
              <a:buChar char="§"/>
            </a:pPr>
            <a:r>
              <a:rPr lang="en-CA" sz="3200" dirty="0" smtClean="0">
                <a:latin typeface="Arial" panose="020B0604020202020204" pitchFamily="34" charset="0"/>
                <a:cs typeface="Arial" panose="020B0604020202020204" pitchFamily="34" charset="0"/>
              </a:rPr>
              <a:t>Certificate of Completion</a:t>
            </a:r>
          </a:p>
          <a:p>
            <a:pPr>
              <a:buFont typeface="Wingdings" panose="05000000000000000000" pitchFamily="2" charset="2"/>
              <a:buChar char="§"/>
            </a:pPr>
            <a:r>
              <a:rPr lang="en-CA" sz="3200" smtClean="0">
                <a:latin typeface="Arial" panose="020B0604020202020204" pitchFamily="34" charset="0"/>
                <a:cs typeface="Arial" panose="020B0604020202020204" pitchFamily="34" charset="0"/>
              </a:rPr>
              <a:t>Re-evaluation</a:t>
            </a:r>
            <a:endParaRPr lang="en-CA" sz="3200" dirty="0" smtClean="0">
              <a:latin typeface="Arial" panose="020B0604020202020204" pitchFamily="34" charset="0"/>
              <a:cs typeface="Arial" panose="020B0604020202020204" pitchFamily="34" charset="0"/>
            </a:endParaRPr>
          </a:p>
          <a:p>
            <a:pPr>
              <a:buFont typeface="Wingdings" panose="05000000000000000000" pitchFamily="2" charset="2"/>
              <a:buChar char="§"/>
            </a:pPr>
            <a:endParaRPr lang="en-CA" sz="3200" dirty="0" smtClean="0">
              <a:latin typeface="Arial" panose="020B0604020202020204" pitchFamily="34" charset="0"/>
              <a:cs typeface="Arial" panose="020B0604020202020204" pitchFamily="34" charset="0"/>
            </a:endParaRPr>
          </a:p>
          <a:p>
            <a:pPr marL="0" indent="0" algn="ctr">
              <a:buNone/>
            </a:pPr>
            <a:r>
              <a:rPr lang="en-US" altLang="en-US" sz="3600" b="1" dirty="0">
                <a:solidFill>
                  <a:schemeClr val="tx2">
                    <a:lumMod val="75000"/>
                  </a:schemeClr>
                </a:solidFill>
                <a:latin typeface="Arial" panose="020B0604020202020204" pitchFamily="34" charset="0"/>
                <a:cs typeface="Arial" panose="020B0604020202020204" pitchFamily="34" charset="0"/>
              </a:rPr>
              <a:t>Be Aware…Be Healthy…Be Safe</a:t>
            </a:r>
          </a:p>
          <a:p>
            <a:pPr>
              <a:buFont typeface="Wingdings" panose="05000000000000000000" pitchFamily="2" charset="2"/>
              <a:buChar char="§"/>
            </a:pPr>
            <a:endParaRPr lang="en-CA" sz="3200" dirty="0">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4248" y="6523579"/>
            <a:ext cx="1903116" cy="208910"/>
          </a:xfrm>
          <a:prstGeom prst="rect">
            <a:avLst/>
          </a:prstGeom>
        </p:spPr>
      </p:pic>
    </p:spTree>
    <p:extLst>
      <p:ext uri="{BB962C8B-B14F-4D97-AF65-F5344CB8AC3E}">
        <p14:creationId xmlns:p14="http://schemas.microsoft.com/office/powerpoint/2010/main" val="5043124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dirty="0" smtClean="0">
                <a:latin typeface="Arial" panose="020B0604020202020204" pitchFamily="34" charset="0"/>
                <a:cs typeface="Arial" panose="020B0604020202020204" pitchFamily="34" charset="0"/>
              </a:rPr>
              <a:t>Successful Completion</a:t>
            </a:r>
            <a:endParaRPr lang="en-CA"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196752"/>
            <a:ext cx="8229600" cy="5040560"/>
          </a:xfrm>
        </p:spPr>
        <p:txBody>
          <a:bodyPr/>
          <a:lstStyle/>
          <a:p>
            <a:pPr marL="0" indent="0">
              <a:spcBef>
                <a:spcPts val="0"/>
              </a:spcBef>
              <a:buNone/>
            </a:pPr>
            <a:r>
              <a:rPr lang="en-CA" dirty="0" smtClean="0">
                <a:latin typeface="Arial" panose="020B0604020202020204" pitchFamily="34" charset="0"/>
                <a:cs typeface="Arial" panose="020B0604020202020204" pitchFamily="34" charset="0"/>
              </a:rPr>
              <a:t>Participate – your active involvement</a:t>
            </a:r>
            <a:endParaRPr lang="en-CA" dirty="0">
              <a:latin typeface="Arial" panose="020B0604020202020204" pitchFamily="34" charset="0"/>
              <a:cs typeface="Arial" panose="020B0604020202020204" pitchFamily="34" charset="0"/>
            </a:endParaRPr>
          </a:p>
          <a:p>
            <a:pPr marL="0" indent="0">
              <a:spcBef>
                <a:spcPts val="0"/>
              </a:spcBef>
              <a:buNone/>
            </a:pPr>
            <a:r>
              <a:rPr lang="en-CA" dirty="0" smtClean="0">
                <a:latin typeface="Arial" panose="020B0604020202020204" pitchFamily="34" charset="0"/>
                <a:cs typeface="Arial" panose="020B0604020202020204" pitchFamily="34" charset="0"/>
              </a:rPr>
              <a:t>Practice – 3 times, each technique</a:t>
            </a:r>
            <a:endParaRPr lang="en-CA" dirty="0">
              <a:latin typeface="Arial" panose="020B0604020202020204" pitchFamily="34" charset="0"/>
              <a:cs typeface="Arial" panose="020B0604020202020204" pitchFamily="34" charset="0"/>
            </a:endParaRPr>
          </a:p>
          <a:p>
            <a:pPr marL="0" indent="0">
              <a:spcBef>
                <a:spcPts val="0"/>
              </a:spcBef>
              <a:buNone/>
            </a:pPr>
            <a:r>
              <a:rPr lang="en-CA" dirty="0" smtClean="0">
                <a:latin typeface="Arial" panose="020B0604020202020204" pitchFamily="34" charset="0"/>
                <a:cs typeface="Arial" panose="020B0604020202020204" pitchFamily="34" charset="0"/>
              </a:rPr>
              <a:t>Return demonstration</a:t>
            </a:r>
          </a:p>
          <a:p>
            <a:pPr marL="0" indent="0">
              <a:spcBef>
                <a:spcPts val="0"/>
              </a:spcBef>
              <a:buNone/>
            </a:pPr>
            <a:r>
              <a:rPr lang="en-US" dirty="0" smtClean="0">
                <a:latin typeface="Arial" panose="020B0604020202020204" pitchFamily="34" charset="0"/>
                <a:cs typeface="Arial" panose="020B0604020202020204" pitchFamily="34" charset="0"/>
              </a:rPr>
              <a:t>Ensure you:</a:t>
            </a:r>
          </a:p>
          <a:p>
            <a:pPr>
              <a:spcBef>
                <a:spcPts val="0"/>
              </a:spcBef>
              <a:buFont typeface="Wingdings" panose="05000000000000000000" pitchFamily="2" charset="2"/>
              <a:buChar char="§"/>
            </a:pPr>
            <a:r>
              <a:rPr lang="en-US" sz="2800" dirty="0" smtClean="0">
                <a:latin typeface="Arial" panose="020B0604020202020204" pitchFamily="34" charset="0"/>
                <a:cs typeface="Arial" panose="020B0604020202020204" pitchFamily="34" charset="0"/>
              </a:rPr>
              <a:t>understand </a:t>
            </a:r>
            <a:r>
              <a:rPr lang="en-US" sz="2800" dirty="0">
                <a:latin typeface="Arial" panose="020B0604020202020204" pitchFamily="34" charset="0"/>
                <a:cs typeface="Arial" panose="020B0604020202020204" pitchFamily="34" charset="0"/>
              </a:rPr>
              <a:t>safe body mechanics, </a:t>
            </a:r>
            <a:r>
              <a:rPr lang="en-US" sz="2800" dirty="0" smtClean="0">
                <a:latin typeface="Arial" panose="020B0604020202020204" pitchFamily="34" charset="0"/>
                <a:cs typeface="Arial" panose="020B0604020202020204" pitchFamily="34" charset="0"/>
              </a:rPr>
              <a:t>risk </a:t>
            </a:r>
            <a:r>
              <a:rPr lang="en-US" sz="2800" dirty="0">
                <a:latin typeface="Arial" panose="020B0604020202020204" pitchFamily="34" charset="0"/>
                <a:cs typeface="Arial" panose="020B0604020202020204" pitchFamily="34" charset="0"/>
              </a:rPr>
              <a:t>assessment process and safe moving techniques</a:t>
            </a:r>
            <a:endParaRPr lang="en-CA" sz="2800" dirty="0">
              <a:latin typeface="Arial" panose="020B0604020202020204" pitchFamily="34" charset="0"/>
              <a:cs typeface="Arial" panose="020B0604020202020204" pitchFamily="34" charset="0"/>
            </a:endParaRPr>
          </a:p>
          <a:p>
            <a:pPr lvl="0">
              <a:spcBef>
                <a:spcPts val="0"/>
              </a:spcBef>
              <a:buFont typeface="Wingdings" panose="05000000000000000000" pitchFamily="2" charset="2"/>
              <a:buChar char="§"/>
            </a:pPr>
            <a:r>
              <a:rPr lang="en-US" sz="2800" dirty="0">
                <a:latin typeface="Arial" panose="020B0604020202020204" pitchFamily="34" charset="0"/>
                <a:cs typeface="Arial" panose="020B0604020202020204" pitchFamily="34" charset="0"/>
              </a:rPr>
              <a:t>have time for hands-on </a:t>
            </a:r>
            <a:r>
              <a:rPr lang="en-US" sz="2800" dirty="0" smtClean="0">
                <a:latin typeface="Arial" panose="020B0604020202020204" pitchFamily="34" charset="0"/>
                <a:cs typeface="Arial" panose="020B0604020202020204" pitchFamily="34" charset="0"/>
              </a:rPr>
              <a:t>practice</a:t>
            </a:r>
            <a:endParaRPr lang="en-CA" sz="2800" dirty="0">
              <a:latin typeface="Arial" panose="020B0604020202020204" pitchFamily="34" charset="0"/>
              <a:cs typeface="Arial" panose="020B0604020202020204" pitchFamily="34" charset="0"/>
            </a:endParaRPr>
          </a:p>
          <a:p>
            <a:pPr lvl="0">
              <a:spcBef>
                <a:spcPts val="0"/>
              </a:spcBef>
              <a:buFont typeface="Wingdings" panose="05000000000000000000" pitchFamily="2" charset="2"/>
              <a:buChar char="§"/>
            </a:pPr>
            <a:r>
              <a:rPr lang="en-US" sz="2800" dirty="0">
                <a:latin typeface="Arial" panose="020B0604020202020204" pitchFamily="34" charset="0"/>
                <a:cs typeface="Arial" panose="020B0604020202020204" pitchFamily="34" charset="0"/>
              </a:rPr>
              <a:t>receive mentoring, coaching and </a:t>
            </a:r>
            <a:r>
              <a:rPr lang="en-US" sz="2800" dirty="0" smtClean="0">
                <a:latin typeface="Arial" panose="020B0604020202020204" pitchFamily="34" charset="0"/>
                <a:cs typeface="Arial" panose="020B0604020202020204" pitchFamily="34" charset="0"/>
              </a:rPr>
              <a:t>feedback</a:t>
            </a:r>
            <a:endParaRPr lang="en-CA" sz="2800" dirty="0">
              <a:latin typeface="Arial" panose="020B0604020202020204" pitchFamily="34" charset="0"/>
              <a:cs typeface="Arial" panose="020B0604020202020204" pitchFamily="34" charset="0"/>
            </a:endParaRPr>
          </a:p>
          <a:p>
            <a:pPr lvl="0">
              <a:spcBef>
                <a:spcPts val="0"/>
              </a:spcBef>
              <a:buFont typeface="Wingdings" panose="05000000000000000000" pitchFamily="2" charset="2"/>
              <a:buChar char="§"/>
            </a:pPr>
            <a:r>
              <a:rPr lang="en-US" sz="2800" dirty="0">
                <a:latin typeface="Arial" panose="020B0604020202020204" pitchFamily="34" charset="0"/>
                <a:cs typeface="Arial" panose="020B0604020202020204" pitchFamily="34" charset="0"/>
              </a:rPr>
              <a:t>ask </a:t>
            </a:r>
            <a:r>
              <a:rPr lang="en-US" sz="2800" dirty="0" smtClean="0">
                <a:latin typeface="Arial" panose="020B0604020202020204" pitchFamily="34" charset="0"/>
                <a:cs typeface="Arial" panose="020B0604020202020204" pitchFamily="34" charset="0"/>
              </a:rPr>
              <a:t>questions</a:t>
            </a:r>
            <a:endParaRPr lang="en-CA" sz="2800" dirty="0">
              <a:latin typeface="Arial" panose="020B0604020202020204" pitchFamily="34" charset="0"/>
              <a:cs typeface="Arial" panose="020B0604020202020204" pitchFamily="34" charset="0"/>
            </a:endParaRPr>
          </a:p>
          <a:p>
            <a:pPr marL="0" indent="0">
              <a:buNone/>
            </a:pPr>
            <a:endParaRPr lang="en-CA"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4248" y="6523579"/>
            <a:ext cx="1903116" cy="208910"/>
          </a:xfrm>
          <a:prstGeom prst="rect">
            <a:avLst/>
          </a:prstGeom>
        </p:spPr>
      </p:pic>
    </p:spTree>
    <p:extLst>
      <p:ext uri="{BB962C8B-B14F-4D97-AF65-F5344CB8AC3E}">
        <p14:creationId xmlns:p14="http://schemas.microsoft.com/office/powerpoint/2010/main" val="23404157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Arial" panose="020B0604020202020204" pitchFamily="34" charset="0"/>
                <a:cs typeface="Arial" panose="020B0604020202020204" pitchFamily="34" charset="0"/>
              </a:rPr>
              <a:t>What You </a:t>
            </a:r>
            <a:r>
              <a:rPr lang="en-US" b="1" dirty="0">
                <a:latin typeface="Arial" panose="020B0604020202020204" pitchFamily="34" charset="0"/>
                <a:cs typeface="Arial" panose="020B0604020202020204" pitchFamily="34" charset="0"/>
              </a:rPr>
              <a:t>W</a:t>
            </a:r>
            <a:r>
              <a:rPr lang="en-US" b="1" dirty="0" smtClean="0">
                <a:latin typeface="Arial" panose="020B0604020202020204" pitchFamily="34" charset="0"/>
                <a:cs typeface="Arial" panose="020B0604020202020204" pitchFamily="34" charset="0"/>
              </a:rPr>
              <a:t>ill </a:t>
            </a:r>
            <a:r>
              <a:rPr lang="en-US" b="1" dirty="0">
                <a:latin typeface="Arial" panose="020B0604020202020204" pitchFamily="34" charset="0"/>
                <a:cs typeface="Arial" panose="020B0604020202020204" pitchFamily="34" charset="0"/>
              </a:rPr>
              <a:t>L</a:t>
            </a:r>
            <a:r>
              <a:rPr lang="en-US" b="1" dirty="0" smtClean="0">
                <a:latin typeface="Arial" panose="020B0604020202020204" pitchFamily="34" charset="0"/>
                <a:cs typeface="Arial" panose="020B0604020202020204" pitchFamily="34" charset="0"/>
              </a:rPr>
              <a:t>earn </a:t>
            </a:r>
            <a:r>
              <a:rPr lang="en-US" b="1" dirty="0">
                <a:latin typeface="Arial" panose="020B0604020202020204" pitchFamily="34" charset="0"/>
                <a:cs typeface="Arial" panose="020B0604020202020204" pitchFamily="34" charset="0"/>
              </a:rPr>
              <a:t>T</a:t>
            </a:r>
            <a:r>
              <a:rPr lang="en-US" b="1" dirty="0" smtClean="0">
                <a:latin typeface="Arial" panose="020B0604020202020204" pitchFamily="34" charset="0"/>
                <a:cs typeface="Arial" panose="020B0604020202020204" pitchFamily="34" charset="0"/>
              </a:rPr>
              <a:t>oday</a:t>
            </a:r>
            <a:endParaRPr lang="en-US"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pPr>
              <a:buFont typeface="Wingdings" panose="05000000000000000000" pitchFamily="2" charset="2"/>
              <a:buChar char="§"/>
            </a:pPr>
            <a:r>
              <a:rPr lang="en-US" dirty="0" smtClean="0">
                <a:latin typeface="Arial" panose="020B0604020202020204" pitchFamily="34" charset="0"/>
                <a:cs typeface="Arial" panose="020B0604020202020204" pitchFamily="34" charset="0"/>
              </a:rPr>
              <a:t>There are laws to follow</a:t>
            </a:r>
          </a:p>
          <a:p>
            <a:pPr>
              <a:buFont typeface="Wingdings" panose="05000000000000000000" pitchFamily="2" charset="2"/>
              <a:buChar char="§"/>
            </a:pPr>
            <a:r>
              <a:rPr lang="en-US" dirty="0" smtClean="0">
                <a:latin typeface="Arial" panose="020B0604020202020204" pitchFamily="34" charset="0"/>
                <a:cs typeface="Arial" panose="020B0604020202020204" pitchFamily="34" charset="0"/>
              </a:rPr>
              <a:t>Importance of </a:t>
            </a:r>
            <a:r>
              <a:rPr lang="en-US" i="1" dirty="0" smtClean="0">
                <a:latin typeface="Arial" panose="020B0604020202020204" pitchFamily="34" charset="0"/>
                <a:cs typeface="Arial" panose="020B0604020202020204" pitchFamily="34" charset="0"/>
              </a:rPr>
              <a:t>good posture</a:t>
            </a:r>
            <a:r>
              <a:rPr lang="en-US" dirty="0" smtClean="0">
                <a:latin typeface="Arial" panose="020B0604020202020204" pitchFamily="34" charset="0"/>
                <a:cs typeface="Arial" panose="020B0604020202020204" pitchFamily="34" charset="0"/>
              </a:rPr>
              <a:t> and </a:t>
            </a:r>
            <a:r>
              <a:rPr lang="en-US" i="1" dirty="0" smtClean="0">
                <a:latin typeface="Arial" panose="020B0604020202020204" pitchFamily="34" charset="0"/>
                <a:cs typeface="Arial" panose="020B0604020202020204" pitchFamily="34" charset="0"/>
              </a:rPr>
              <a:t>safe body mechanics</a:t>
            </a:r>
          </a:p>
          <a:p>
            <a:pPr>
              <a:buFont typeface="Wingdings" panose="05000000000000000000" pitchFamily="2" charset="2"/>
              <a:buChar char="§"/>
            </a:pPr>
            <a:r>
              <a:rPr lang="en-US" dirty="0" smtClean="0">
                <a:latin typeface="Arial" panose="020B0604020202020204" pitchFamily="34" charset="0"/>
                <a:cs typeface="Arial" panose="020B0604020202020204" pitchFamily="34" charset="0"/>
              </a:rPr>
              <a:t>How to identify risks in a moving task</a:t>
            </a:r>
          </a:p>
          <a:p>
            <a:pPr>
              <a:buFont typeface="Wingdings" panose="05000000000000000000" pitchFamily="2" charset="2"/>
              <a:buChar char="§"/>
            </a:pPr>
            <a:r>
              <a:rPr lang="en-US" dirty="0" smtClean="0">
                <a:latin typeface="Arial" panose="020B0604020202020204" pitchFamily="34" charset="0"/>
                <a:cs typeface="Arial" panose="020B0604020202020204" pitchFamily="34" charset="0"/>
              </a:rPr>
              <a:t>Safe moving techniques/guidelines</a:t>
            </a:r>
          </a:p>
          <a:p>
            <a:pPr>
              <a:buFont typeface="Wingdings" panose="05000000000000000000" pitchFamily="2" charset="2"/>
              <a:buChar char="§"/>
            </a:pPr>
            <a:r>
              <a:rPr lang="en-US" dirty="0" smtClean="0">
                <a:latin typeface="Arial" panose="020B0604020202020204" pitchFamily="34" charset="0"/>
                <a:cs typeface="Arial" panose="020B0604020202020204" pitchFamily="34" charset="0"/>
              </a:rPr>
              <a:t>The importance of evaluation, communication and documentation</a:t>
            </a:r>
          </a:p>
          <a:p>
            <a:pPr>
              <a:buFont typeface="Wingdings" panose="05000000000000000000" pitchFamily="2" charset="2"/>
              <a:buChar char="§"/>
            </a:pPr>
            <a:endParaRPr lang="en-US"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4248" y="6523579"/>
            <a:ext cx="1903116" cy="208910"/>
          </a:xfrm>
          <a:prstGeom prst="rect">
            <a:avLst/>
          </a:prstGeom>
        </p:spPr>
      </p:pic>
    </p:spTree>
    <p:extLst>
      <p:ext uri="{BB962C8B-B14F-4D97-AF65-F5344CB8AC3E}">
        <p14:creationId xmlns:p14="http://schemas.microsoft.com/office/powerpoint/2010/main" val="22258165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74638"/>
            <a:ext cx="8363272" cy="1143000"/>
          </a:xfrm>
        </p:spPr>
        <p:txBody>
          <a:bodyPr/>
          <a:lstStyle/>
          <a:p>
            <a:r>
              <a:rPr lang="en-US" b="1" dirty="0" smtClean="0">
                <a:latin typeface="Arial" panose="020B0604020202020204" pitchFamily="34" charset="0"/>
                <a:cs typeface="Arial" panose="020B0604020202020204" pitchFamily="34" charset="0"/>
              </a:rPr>
              <a:t>Accountability &amp; Legislation</a:t>
            </a:r>
            <a:endParaRPr lang="en-US"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pPr>
              <a:buFont typeface="Wingdings" panose="05000000000000000000" pitchFamily="2" charset="2"/>
              <a:buChar char="§"/>
            </a:pPr>
            <a:r>
              <a:rPr lang="en-US" dirty="0" smtClean="0">
                <a:latin typeface="Arial" panose="020B0604020202020204" pitchFamily="34" charset="0"/>
                <a:cs typeface="Arial" panose="020B0604020202020204" pitchFamily="34" charset="0"/>
              </a:rPr>
              <a:t>What does accountability mean to you?</a:t>
            </a:r>
          </a:p>
          <a:p>
            <a:pPr>
              <a:buFont typeface="Wingdings" panose="05000000000000000000" pitchFamily="2" charset="2"/>
              <a:buChar char="§"/>
            </a:pPr>
            <a:r>
              <a:rPr lang="en-US" dirty="0" smtClean="0">
                <a:latin typeface="Arial" panose="020B0604020202020204" pitchFamily="34" charset="0"/>
                <a:cs typeface="Arial" panose="020B0604020202020204" pitchFamily="34" charset="0"/>
              </a:rPr>
              <a:t>Saskatchewan’s Occupational Health and Safety Legislation</a:t>
            </a:r>
          </a:p>
          <a:p>
            <a:pPr lvl="1">
              <a:buFont typeface="Wingdings" panose="05000000000000000000" pitchFamily="2" charset="2"/>
              <a:buChar char="§"/>
            </a:pPr>
            <a:r>
              <a:rPr lang="en-US" dirty="0" smtClean="0">
                <a:latin typeface="Arial" panose="020B0604020202020204" pitchFamily="34" charset="0"/>
                <a:cs typeface="Arial" panose="020B0604020202020204" pitchFamily="34" charset="0"/>
              </a:rPr>
              <a:t>Employers Responsibilities</a:t>
            </a:r>
          </a:p>
          <a:p>
            <a:pPr lvl="1">
              <a:buFont typeface="Wingdings" panose="05000000000000000000" pitchFamily="2" charset="2"/>
              <a:buChar char="§"/>
            </a:pPr>
            <a:r>
              <a:rPr lang="en-US" i="1" dirty="0" smtClean="0">
                <a:latin typeface="Arial" panose="020B0604020202020204" pitchFamily="34" charset="0"/>
                <a:cs typeface="Arial" panose="020B0604020202020204" pitchFamily="34" charset="0"/>
              </a:rPr>
              <a:t>Three Rights of a Worker</a:t>
            </a:r>
          </a:p>
          <a:p>
            <a:pPr lvl="2">
              <a:buFont typeface="Wingdings" panose="05000000000000000000" pitchFamily="2" charset="2"/>
              <a:buChar char="§"/>
            </a:pPr>
            <a:r>
              <a:rPr lang="en-US" i="1" dirty="0">
                <a:latin typeface="Arial" panose="020B0604020202020204" pitchFamily="34" charset="0"/>
                <a:cs typeface="Arial" panose="020B0604020202020204" pitchFamily="34" charset="0"/>
              </a:rPr>
              <a:t>T</a:t>
            </a:r>
            <a:r>
              <a:rPr lang="en-US" i="1" dirty="0" smtClean="0">
                <a:latin typeface="Arial" panose="020B0604020202020204" pitchFamily="34" charset="0"/>
                <a:cs typeface="Arial" panose="020B0604020202020204" pitchFamily="34" charset="0"/>
              </a:rPr>
              <a:t>he Right to Know</a:t>
            </a:r>
          </a:p>
          <a:p>
            <a:pPr lvl="2">
              <a:buFont typeface="Wingdings" panose="05000000000000000000" pitchFamily="2" charset="2"/>
              <a:buChar char="§"/>
            </a:pPr>
            <a:r>
              <a:rPr lang="en-US" i="1" dirty="0" smtClean="0">
                <a:latin typeface="Arial" panose="020B0604020202020204" pitchFamily="34" charset="0"/>
                <a:cs typeface="Arial" panose="020B0604020202020204" pitchFamily="34" charset="0"/>
              </a:rPr>
              <a:t>The Right to Participate</a:t>
            </a:r>
          </a:p>
          <a:p>
            <a:pPr lvl="2">
              <a:buFont typeface="Wingdings" panose="05000000000000000000" pitchFamily="2" charset="2"/>
              <a:buChar char="§"/>
            </a:pPr>
            <a:r>
              <a:rPr lang="en-US" i="1" dirty="0">
                <a:latin typeface="Arial" panose="020B0604020202020204" pitchFamily="34" charset="0"/>
                <a:cs typeface="Arial" panose="020B0604020202020204" pitchFamily="34" charset="0"/>
              </a:rPr>
              <a:t>The Right to </a:t>
            </a:r>
            <a:r>
              <a:rPr lang="en-US" i="1" dirty="0" smtClean="0">
                <a:latin typeface="Arial" panose="020B0604020202020204" pitchFamily="34" charset="0"/>
                <a:cs typeface="Arial" panose="020B0604020202020204" pitchFamily="34" charset="0"/>
              </a:rPr>
              <a:t>Refuse</a:t>
            </a:r>
          </a:p>
          <a:p>
            <a:pPr lvl="1">
              <a:buFont typeface="Wingdings" panose="05000000000000000000" pitchFamily="2" charset="2"/>
              <a:buChar char="§"/>
            </a:pPr>
            <a:r>
              <a:rPr lang="en-US" dirty="0" smtClean="0">
                <a:latin typeface="Arial" panose="020B0604020202020204" pitchFamily="34" charset="0"/>
                <a:cs typeface="Arial" panose="020B0604020202020204" pitchFamily="34" charset="0"/>
              </a:rPr>
              <a:t>Workers Responsibilities</a:t>
            </a:r>
          </a:p>
          <a:p>
            <a:pPr>
              <a:buFont typeface="Wingdings" panose="05000000000000000000" pitchFamily="2" charset="2"/>
              <a:buChar char="§"/>
            </a:pPr>
            <a:endParaRPr lang="en-US" i="1" dirty="0" smtClean="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4248" y="6523579"/>
            <a:ext cx="1903116" cy="208910"/>
          </a:xfrm>
          <a:prstGeom prst="rect">
            <a:avLst/>
          </a:prstGeom>
        </p:spPr>
      </p:pic>
    </p:spTree>
    <p:extLst>
      <p:ext uri="{BB962C8B-B14F-4D97-AF65-F5344CB8AC3E}">
        <p14:creationId xmlns:p14="http://schemas.microsoft.com/office/powerpoint/2010/main" val="30673318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p:txBody>
          <a:bodyPr/>
          <a:lstStyle/>
          <a:p>
            <a:pPr eaLnBrk="1" hangingPunct="1"/>
            <a:r>
              <a:rPr lang="en-US" altLang="en-US" b="1" dirty="0" smtClean="0">
                <a:latin typeface="Arial" panose="020B0604020202020204" pitchFamily="34" charset="0"/>
                <a:cs typeface="Arial" panose="020B0604020202020204" pitchFamily="34" charset="0"/>
              </a:rPr>
              <a:t>Steps to a Moving Task</a:t>
            </a:r>
          </a:p>
        </p:txBody>
      </p:sp>
      <p:sp>
        <p:nvSpPr>
          <p:cNvPr id="2" name="Content Placeholder 1"/>
          <p:cNvSpPr>
            <a:spLocks noGrp="1"/>
          </p:cNvSpPr>
          <p:nvPr>
            <p:ph sz="half" idx="1"/>
          </p:nvPr>
        </p:nvSpPr>
        <p:spPr/>
        <p:txBody>
          <a:bodyPr/>
          <a:lstStyle/>
          <a:p>
            <a:endParaRPr lang="en-CA"/>
          </a:p>
        </p:txBody>
      </p:sp>
      <p:sp>
        <p:nvSpPr>
          <p:cNvPr id="3" name="Content Placeholder 2"/>
          <p:cNvSpPr>
            <a:spLocks noGrp="1"/>
          </p:cNvSpPr>
          <p:nvPr>
            <p:ph sz="half" idx="2"/>
          </p:nvPr>
        </p:nvSpPr>
        <p:spPr/>
        <p:txBody>
          <a:bodyPr/>
          <a:lstStyle/>
          <a:p>
            <a:pPr>
              <a:buClr>
                <a:schemeClr val="tx1"/>
              </a:buClr>
              <a:buFont typeface="Wingdings" panose="05000000000000000000" pitchFamily="2" charset="2"/>
              <a:buChar char="§"/>
            </a:pPr>
            <a:r>
              <a:rPr lang="en-CA" dirty="0" smtClean="0">
                <a:solidFill>
                  <a:srgbClr val="FF0000"/>
                </a:solidFill>
                <a:latin typeface="Arial" panose="020B0604020202020204" pitchFamily="34" charset="0"/>
                <a:cs typeface="Arial" panose="020B0604020202020204" pitchFamily="34" charset="0"/>
              </a:rPr>
              <a:t>Assess</a:t>
            </a:r>
            <a:r>
              <a:rPr lang="en-CA" dirty="0" smtClean="0">
                <a:latin typeface="Arial" panose="020B0604020202020204" pitchFamily="34" charset="0"/>
                <a:cs typeface="Arial" panose="020B0604020202020204" pitchFamily="34" charset="0"/>
              </a:rPr>
              <a:t> the scene</a:t>
            </a:r>
          </a:p>
          <a:p>
            <a:pPr>
              <a:buClr>
                <a:schemeClr val="tx1"/>
              </a:buClr>
              <a:buFont typeface="Wingdings" panose="05000000000000000000" pitchFamily="2" charset="2"/>
              <a:buChar char="§"/>
            </a:pPr>
            <a:r>
              <a:rPr lang="en-CA" dirty="0" smtClean="0">
                <a:solidFill>
                  <a:srgbClr val="FF0000"/>
                </a:solidFill>
                <a:latin typeface="Arial" panose="020B0604020202020204" pitchFamily="34" charset="0"/>
                <a:cs typeface="Arial" panose="020B0604020202020204" pitchFamily="34" charset="0"/>
              </a:rPr>
              <a:t>Select</a:t>
            </a:r>
            <a:r>
              <a:rPr lang="en-CA" dirty="0" smtClean="0">
                <a:latin typeface="Arial" panose="020B0604020202020204" pitchFamily="34" charset="0"/>
                <a:cs typeface="Arial" panose="020B0604020202020204" pitchFamily="34" charset="0"/>
              </a:rPr>
              <a:t> a safe move</a:t>
            </a:r>
          </a:p>
          <a:p>
            <a:pPr>
              <a:buClr>
                <a:schemeClr val="tx1"/>
              </a:buClr>
              <a:buFont typeface="Wingdings" panose="05000000000000000000" pitchFamily="2" charset="2"/>
              <a:buChar char="§"/>
            </a:pPr>
            <a:r>
              <a:rPr lang="en-CA" dirty="0" smtClean="0">
                <a:solidFill>
                  <a:srgbClr val="FF0000"/>
                </a:solidFill>
                <a:latin typeface="Arial" panose="020B0604020202020204" pitchFamily="34" charset="0"/>
                <a:cs typeface="Arial" panose="020B0604020202020204" pitchFamily="34" charset="0"/>
              </a:rPr>
              <a:t>Prepare</a:t>
            </a:r>
            <a:r>
              <a:rPr lang="en-CA" dirty="0" smtClean="0">
                <a:latin typeface="Arial" panose="020B0604020202020204" pitchFamily="34" charset="0"/>
                <a:cs typeface="Arial" panose="020B0604020202020204" pitchFamily="34" charset="0"/>
              </a:rPr>
              <a:t> for the move</a:t>
            </a:r>
          </a:p>
          <a:p>
            <a:pPr>
              <a:buClr>
                <a:schemeClr val="tx1"/>
              </a:buClr>
              <a:buFont typeface="Wingdings" panose="05000000000000000000" pitchFamily="2" charset="2"/>
              <a:buChar char="§"/>
            </a:pPr>
            <a:r>
              <a:rPr lang="en-CA" dirty="0" smtClean="0">
                <a:solidFill>
                  <a:srgbClr val="FF0000"/>
                </a:solidFill>
                <a:latin typeface="Arial" panose="020B0604020202020204" pitchFamily="34" charset="0"/>
                <a:cs typeface="Arial" panose="020B0604020202020204" pitchFamily="34" charset="0"/>
              </a:rPr>
              <a:t>Perform</a:t>
            </a:r>
            <a:r>
              <a:rPr lang="en-CA" dirty="0" smtClean="0">
                <a:latin typeface="Arial" panose="020B0604020202020204" pitchFamily="34" charset="0"/>
                <a:cs typeface="Arial" panose="020B0604020202020204" pitchFamily="34" charset="0"/>
              </a:rPr>
              <a:t> the move</a:t>
            </a:r>
          </a:p>
          <a:p>
            <a:pPr>
              <a:buClr>
                <a:schemeClr val="tx1"/>
              </a:buClr>
              <a:buFont typeface="Wingdings" panose="05000000000000000000" pitchFamily="2" charset="2"/>
              <a:buChar char="§"/>
            </a:pPr>
            <a:r>
              <a:rPr lang="en-CA" dirty="0" smtClean="0">
                <a:solidFill>
                  <a:srgbClr val="FF0000"/>
                </a:solidFill>
                <a:latin typeface="Arial" panose="020B0604020202020204" pitchFamily="34" charset="0"/>
                <a:cs typeface="Arial" panose="020B0604020202020204" pitchFamily="34" charset="0"/>
              </a:rPr>
              <a:t>Evaluate</a:t>
            </a:r>
          </a:p>
          <a:p>
            <a:pPr>
              <a:buClr>
                <a:schemeClr val="tx1"/>
              </a:buClr>
              <a:buFont typeface="Wingdings" panose="05000000000000000000" pitchFamily="2" charset="2"/>
              <a:buChar char="§"/>
            </a:pPr>
            <a:r>
              <a:rPr lang="en-CA" dirty="0" smtClean="0">
                <a:solidFill>
                  <a:srgbClr val="FF0000"/>
                </a:solidFill>
                <a:latin typeface="Arial" panose="020B0604020202020204" pitchFamily="34" charset="0"/>
                <a:cs typeface="Arial" panose="020B0604020202020204" pitchFamily="34" charset="0"/>
              </a:rPr>
              <a:t>Communicate</a:t>
            </a:r>
            <a:r>
              <a:rPr lang="en-CA" dirty="0" smtClean="0">
                <a:latin typeface="Arial" panose="020B0604020202020204" pitchFamily="34" charset="0"/>
                <a:cs typeface="Arial" panose="020B0604020202020204" pitchFamily="34" charset="0"/>
              </a:rPr>
              <a:t> (verbal and written)</a:t>
            </a:r>
            <a:endParaRPr lang="en-CA" dirty="0">
              <a:latin typeface="Arial" panose="020B0604020202020204" pitchFamily="34" charset="0"/>
              <a:cs typeface="Arial" panose="020B0604020202020204" pitchFamily="34" charset="0"/>
            </a:endParaRPr>
          </a:p>
        </p:txBody>
      </p:sp>
      <p:sp>
        <p:nvSpPr>
          <p:cNvPr id="5" name="Content Placeholder 2"/>
          <p:cNvSpPr txBox="1">
            <a:spLocks/>
          </p:cNvSpPr>
          <p:nvPr/>
        </p:nvSpPr>
        <p:spPr>
          <a:xfrm>
            <a:off x="457200" y="1268760"/>
            <a:ext cx="8229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CA" sz="2400" dirty="0">
              <a:latin typeface="Arial" panose="020B0604020202020204" pitchFamily="34" charset="0"/>
              <a:cs typeface="Arial" panose="020B0604020202020204" pitchFamily="34" charset="0"/>
            </a:endParaRPr>
          </a:p>
          <a:p>
            <a:endParaRPr lang="en-CA" sz="2400" dirty="0">
              <a:latin typeface="Arial" panose="020B0604020202020204" pitchFamily="34" charset="0"/>
              <a:cs typeface="Arial" panose="020B0604020202020204" pitchFamily="34" charset="0"/>
            </a:endParaRPr>
          </a:p>
        </p:txBody>
      </p:sp>
      <p:pic>
        <p:nvPicPr>
          <p:cNvPr id="1026" name="Picture 2" descr="Assess 20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120" y="1412776"/>
            <a:ext cx="2952328" cy="4237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4248" y="6523579"/>
            <a:ext cx="1903116" cy="208910"/>
          </a:xfrm>
          <a:prstGeom prst="rect">
            <a:avLst/>
          </a:prstGeom>
        </p:spPr>
      </p:pic>
    </p:spTree>
    <p:extLst>
      <p:ext uri="{BB962C8B-B14F-4D97-AF65-F5344CB8AC3E}">
        <p14:creationId xmlns:p14="http://schemas.microsoft.com/office/powerpoint/2010/main" val="1477683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74638"/>
            <a:ext cx="8219256" cy="1282154"/>
          </a:xfrm>
        </p:spPr>
        <p:txBody>
          <a:bodyPr/>
          <a:lstStyle/>
          <a:p>
            <a:r>
              <a:rPr lang="en-CA" sz="4000" b="1" dirty="0" smtClean="0">
                <a:latin typeface="Arial" panose="020B0604020202020204" pitchFamily="34" charset="0"/>
                <a:cs typeface="Arial" panose="020B0604020202020204" pitchFamily="34" charset="0"/>
              </a:rPr>
              <a:t>Good Posture and</a:t>
            </a:r>
            <a:br>
              <a:rPr lang="en-CA" sz="4000" b="1" dirty="0" smtClean="0">
                <a:latin typeface="Arial" panose="020B0604020202020204" pitchFamily="34" charset="0"/>
                <a:cs typeface="Arial" panose="020B0604020202020204" pitchFamily="34" charset="0"/>
              </a:rPr>
            </a:br>
            <a:r>
              <a:rPr lang="en-CA" sz="4000" b="1" dirty="0" smtClean="0">
                <a:latin typeface="Arial" panose="020B0604020202020204" pitchFamily="34" charset="0"/>
                <a:cs typeface="Arial" panose="020B0604020202020204" pitchFamily="34" charset="0"/>
              </a:rPr>
              <a:t>Safe Body Mechanics</a:t>
            </a:r>
            <a:endParaRPr lang="en-CA" sz="4000"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lstStyle/>
          <a:p>
            <a:pPr lvl="0">
              <a:buNone/>
            </a:pPr>
            <a:r>
              <a:rPr lang="en-CA" dirty="0" smtClean="0">
                <a:latin typeface="Arial" panose="020B0604020202020204" pitchFamily="34" charset="0"/>
                <a:cs typeface="Arial" panose="020B0604020202020204" pitchFamily="34" charset="0"/>
              </a:rPr>
              <a:t> Learning outcomes:</a:t>
            </a:r>
          </a:p>
          <a:p>
            <a:pPr lvl="0">
              <a:spcBef>
                <a:spcPts val="0"/>
              </a:spcBef>
              <a:buFont typeface="Wingdings" panose="05000000000000000000" pitchFamily="2" charset="2"/>
              <a:buChar char="§"/>
            </a:pPr>
            <a:r>
              <a:rPr lang="en-CA" dirty="0" smtClean="0">
                <a:latin typeface="Arial" panose="020B0604020202020204" pitchFamily="34" charset="0"/>
                <a:cs typeface="Arial" panose="020B0604020202020204" pitchFamily="34" charset="0"/>
              </a:rPr>
              <a:t>use </a:t>
            </a:r>
            <a:r>
              <a:rPr lang="en-CA" dirty="0">
                <a:latin typeface="Arial" panose="020B0604020202020204" pitchFamily="34" charset="0"/>
                <a:cs typeface="Arial" panose="020B0604020202020204" pitchFamily="34" charset="0"/>
              </a:rPr>
              <a:t>the human body properly by applying principles of good posture</a:t>
            </a:r>
          </a:p>
          <a:p>
            <a:pPr lvl="0">
              <a:spcBef>
                <a:spcPts val="0"/>
              </a:spcBef>
              <a:buFont typeface="Wingdings" panose="05000000000000000000" pitchFamily="2" charset="2"/>
              <a:buChar char="§"/>
            </a:pPr>
            <a:r>
              <a:rPr lang="en-US" dirty="0">
                <a:latin typeface="Arial" panose="020B0604020202020204" pitchFamily="34" charset="0"/>
                <a:cs typeface="Arial" panose="020B0604020202020204" pitchFamily="34" charset="0"/>
              </a:rPr>
              <a:t>static and dynamic muscle actions as potential risk factors</a:t>
            </a:r>
            <a:endParaRPr lang="en-CA" dirty="0">
              <a:latin typeface="Arial" panose="020B0604020202020204" pitchFamily="34" charset="0"/>
              <a:cs typeface="Arial" panose="020B0604020202020204" pitchFamily="34" charset="0"/>
            </a:endParaRPr>
          </a:p>
          <a:p>
            <a:pPr lvl="0">
              <a:spcBef>
                <a:spcPts val="0"/>
              </a:spcBef>
              <a:buFont typeface="Wingdings" panose="05000000000000000000" pitchFamily="2" charset="2"/>
              <a:buChar char="§"/>
            </a:pPr>
            <a:r>
              <a:rPr lang="en-US" dirty="0">
                <a:latin typeface="Arial" panose="020B0604020202020204" pitchFamily="34" charset="0"/>
                <a:cs typeface="Arial" panose="020B0604020202020204" pitchFamily="34" charset="0"/>
              </a:rPr>
              <a:t>p</a:t>
            </a:r>
            <a:r>
              <a:rPr lang="en-US" dirty="0" smtClean="0">
                <a:latin typeface="Arial" panose="020B0604020202020204" pitchFamily="34" charset="0"/>
                <a:cs typeface="Arial" panose="020B0604020202020204" pitchFamily="34" charset="0"/>
              </a:rPr>
              <a:t>rinciples of safe </a:t>
            </a:r>
            <a:r>
              <a:rPr lang="en-US" dirty="0">
                <a:latin typeface="Arial" panose="020B0604020202020204" pitchFamily="34" charset="0"/>
                <a:cs typeface="Arial" panose="020B0604020202020204" pitchFamily="34" charset="0"/>
              </a:rPr>
              <a:t>body </a:t>
            </a:r>
            <a:r>
              <a:rPr lang="en-US">
                <a:latin typeface="Arial" panose="020B0604020202020204" pitchFamily="34" charset="0"/>
                <a:cs typeface="Arial" panose="020B0604020202020204" pitchFamily="34" charset="0"/>
              </a:rPr>
              <a:t>mechanics </a:t>
            </a:r>
            <a:r>
              <a:rPr lang="en-US" smtClean="0">
                <a:latin typeface="Arial" panose="020B0604020202020204" pitchFamily="34" charset="0"/>
                <a:cs typeface="Arial" panose="020B0604020202020204" pitchFamily="34" charset="0"/>
              </a:rPr>
              <a:t>to assist </a:t>
            </a:r>
            <a:r>
              <a:rPr lang="en-US" dirty="0">
                <a:latin typeface="Arial" panose="020B0604020202020204" pitchFamily="34" charset="0"/>
                <a:cs typeface="Arial" panose="020B0604020202020204" pitchFamily="34" charset="0"/>
              </a:rPr>
              <a:t>with reducing injuries</a:t>
            </a:r>
            <a:endParaRPr lang="en-CA" dirty="0">
              <a:latin typeface="Arial" panose="020B0604020202020204" pitchFamily="34" charset="0"/>
              <a:cs typeface="Arial" panose="020B0604020202020204" pitchFamily="34" charset="0"/>
            </a:endParaRPr>
          </a:p>
          <a:p>
            <a:pPr lvl="0">
              <a:spcBef>
                <a:spcPts val="0"/>
              </a:spcBef>
              <a:buFont typeface="Wingdings" panose="05000000000000000000" pitchFamily="2" charset="2"/>
              <a:buChar char="§"/>
            </a:pPr>
            <a:r>
              <a:rPr lang="en-US" dirty="0">
                <a:latin typeface="Arial" panose="020B0604020202020204" pitchFamily="34" charset="0"/>
                <a:cs typeface="Arial" panose="020B0604020202020204" pitchFamily="34" charset="0"/>
              </a:rPr>
              <a:t>risk of musculoskeletal injuries (MSIs) must be eliminated or managed</a:t>
            </a:r>
            <a:endParaRPr lang="en-CA" dirty="0">
              <a:latin typeface="Arial" panose="020B0604020202020204" pitchFamily="34" charset="0"/>
              <a:cs typeface="Arial" panose="020B0604020202020204" pitchFamily="34" charset="0"/>
            </a:endParaRPr>
          </a:p>
          <a:p>
            <a:pPr marL="0" indent="0">
              <a:buNone/>
            </a:pPr>
            <a:endParaRPr lang="en-CA" dirty="0" smtClean="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4248" y="6523579"/>
            <a:ext cx="1903116" cy="208910"/>
          </a:xfrm>
          <a:prstGeom prst="rect">
            <a:avLst/>
          </a:prstGeom>
        </p:spPr>
      </p:pic>
    </p:spTree>
    <p:extLst>
      <p:ext uri="{BB962C8B-B14F-4D97-AF65-F5344CB8AC3E}">
        <p14:creationId xmlns:p14="http://schemas.microsoft.com/office/powerpoint/2010/main" val="13562073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SASWH PowerPoint Template - FIN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SASWH PowerPoint Template - FINAL</Template>
  <TotalTime>8558</TotalTime>
  <Words>1332</Words>
  <Application>Microsoft Office PowerPoint</Application>
  <PresentationFormat>On-screen Show (4:3)</PresentationFormat>
  <Paragraphs>374</Paragraphs>
  <Slides>40</Slides>
  <Notes>40</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40</vt:i4>
      </vt:variant>
    </vt:vector>
  </HeadingPairs>
  <TitlesOfParts>
    <vt:vector size="49" baseType="lpstr">
      <vt:lpstr>Arial</vt:lpstr>
      <vt:lpstr>Arial Rounded MT Bold</vt:lpstr>
      <vt:lpstr>Calibri</vt:lpstr>
      <vt:lpstr>Times</vt:lpstr>
      <vt:lpstr>Times New Roman</vt:lpstr>
      <vt:lpstr>Wingdings</vt:lpstr>
      <vt:lpstr>SASWH PowerPoint Template - FINAL</vt:lpstr>
      <vt:lpstr>Custom Design</vt:lpstr>
      <vt:lpstr>1_Custom Design</vt:lpstr>
      <vt:lpstr>Transferring Lifting Repositioning (TLR®) Program© </vt:lpstr>
      <vt:lpstr>Housekeeping Details</vt:lpstr>
      <vt:lpstr>Administrative Details</vt:lpstr>
      <vt:lpstr>TLR EMS Program</vt:lpstr>
      <vt:lpstr>Successful Completion</vt:lpstr>
      <vt:lpstr>What You Will Learn Today</vt:lpstr>
      <vt:lpstr>Accountability &amp; Legislation</vt:lpstr>
      <vt:lpstr>Steps to a Moving Task</vt:lpstr>
      <vt:lpstr>Good Posture and Safe Body Mechanics</vt:lpstr>
      <vt:lpstr>Good Posture </vt:lpstr>
      <vt:lpstr>TLR EMS Principles of Safe Body Mechanics </vt:lpstr>
      <vt:lpstr>PowerPoint Presentation</vt:lpstr>
      <vt:lpstr>Musculoskeletal Injuries</vt:lpstr>
      <vt:lpstr>Risk Assessment</vt:lpstr>
      <vt:lpstr>Self-Risk Assessment “All About YOU!”</vt:lpstr>
      <vt:lpstr>Environment Risk Assessment</vt:lpstr>
      <vt:lpstr>PowerPoint Presentation</vt:lpstr>
      <vt:lpstr>PowerPoint Presentation</vt:lpstr>
      <vt:lpstr>PowerPoint Presentation</vt:lpstr>
      <vt:lpstr>Equipment Risk Assessment</vt:lpstr>
      <vt:lpstr>Equipment Risk Assessment</vt:lpstr>
      <vt:lpstr>Object/task Risk Assessment </vt:lpstr>
      <vt:lpstr>In the Moment Risk Assessment</vt:lpstr>
      <vt:lpstr>TLR EMS General Moving Techniques </vt:lpstr>
      <vt:lpstr>TLR EMS General Moving Techniques </vt:lpstr>
      <vt:lpstr>Summary Risk Assessment and General Moving Techniques</vt:lpstr>
      <vt:lpstr>PowerPoint Presentation</vt:lpstr>
      <vt:lpstr>TLR EMS Patient Mobility Risk Assessment and  Moving Techniques/Guidelines</vt:lpstr>
      <vt:lpstr>Client Mobility Risk Assessment in Controlled Settings</vt:lpstr>
      <vt:lpstr>PowerPoint Presentation</vt:lpstr>
      <vt:lpstr>TLR Logos in Controlled Settings</vt:lpstr>
      <vt:lpstr>EMS Patient Mobility Risk Assessment and  Moving Techniques</vt:lpstr>
      <vt:lpstr>Transfer Belt</vt:lpstr>
      <vt:lpstr>TLR EMS Patient Moving Techniques </vt:lpstr>
      <vt:lpstr>PowerPoint Presentation</vt:lpstr>
      <vt:lpstr>PowerPoint Presentation</vt:lpstr>
      <vt:lpstr>PowerPoint Presentation</vt:lpstr>
      <vt:lpstr>Documentation</vt:lpstr>
      <vt:lpstr>Summary </vt:lpstr>
      <vt:lpstr>Administrative Details</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Transferring Lifting Repositioning (TLR)</dc:title>
  <dc:creator>Laura Beach</dc:creator>
  <cp:lastModifiedBy>Duncan, Sindi SASWH</cp:lastModifiedBy>
  <cp:revision>463</cp:revision>
  <cp:lastPrinted>2020-01-10T14:57:55Z</cp:lastPrinted>
  <dcterms:created xsi:type="dcterms:W3CDTF">2014-05-26T14:48:03Z</dcterms:created>
  <dcterms:modified xsi:type="dcterms:W3CDTF">2020-04-21T17:32:00Z</dcterms:modified>
</cp:coreProperties>
</file>