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4"/>
  </p:notesMasterIdLst>
  <p:handoutMasterIdLst>
    <p:handoutMasterId r:id="rId55"/>
  </p:handoutMasterIdLst>
  <p:sldIdLst>
    <p:sldId id="264" r:id="rId4"/>
    <p:sldId id="374" r:id="rId5"/>
    <p:sldId id="370" r:id="rId6"/>
    <p:sldId id="433" r:id="rId7"/>
    <p:sldId id="434" r:id="rId8"/>
    <p:sldId id="412" r:id="rId9"/>
    <p:sldId id="413" r:id="rId10"/>
    <p:sldId id="435" r:id="rId11"/>
    <p:sldId id="415" r:id="rId12"/>
    <p:sldId id="416" r:id="rId13"/>
    <p:sldId id="417" r:id="rId14"/>
    <p:sldId id="372" r:id="rId15"/>
    <p:sldId id="430" r:id="rId16"/>
    <p:sldId id="272" r:id="rId17"/>
    <p:sldId id="338" r:id="rId18"/>
    <p:sldId id="366" r:id="rId19"/>
    <p:sldId id="339" r:id="rId20"/>
    <p:sldId id="314" r:id="rId21"/>
    <p:sldId id="278" r:id="rId22"/>
    <p:sldId id="367" r:id="rId23"/>
    <p:sldId id="375" r:id="rId24"/>
    <p:sldId id="422" r:id="rId25"/>
    <p:sldId id="386" r:id="rId26"/>
    <p:sldId id="388" r:id="rId27"/>
    <p:sldId id="406" r:id="rId28"/>
    <p:sldId id="387" r:id="rId29"/>
    <p:sldId id="369" r:id="rId30"/>
    <p:sldId id="345" r:id="rId31"/>
    <p:sldId id="389" r:id="rId32"/>
    <p:sldId id="419" r:id="rId33"/>
    <p:sldId id="390" r:id="rId34"/>
    <p:sldId id="418" r:id="rId35"/>
    <p:sldId id="408" r:id="rId36"/>
    <p:sldId id="432" r:id="rId37"/>
    <p:sldId id="431" r:id="rId38"/>
    <p:sldId id="409" r:id="rId39"/>
    <p:sldId id="410" r:id="rId40"/>
    <p:sldId id="292" r:id="rId41"/>
    <p:sldId id="423" r:id="rId42"/>
    <p:sldId id="424" r:id="rId43"/>
    <p:sldId id="425" r:id="rId44"/>
    <p:sldId id="426" r:id="rId45"/>
    <p:sldId id="427" r:id="rId46"/>
    <p:sldId id="428" r:id="rId47"/>
    <p:sldId id="429" r:id="rId48"/>
    <p:sldId id="394" r:id="rId49"/>
    <p:sldId id="407" r:id="rId50"/>
    <p:sldId id="360" r:id="rId51"/>
    <p:sldId id="391" r:id="rId52"/>
    <p:sldId id="392" r:id="rId5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78330" autoAdjust="0"/>
  </p:normalViewPr>
  <p:slideViewPr>
    <p:cSldViewPr showGuides="1">
      <p:cViewPr varScale="1">
        <p:scale>
          <a:sx n="88" d="100"/>
          <a:sy n="88" d="100"/>
        </p:scale>
        <p:origin x="-1524" y="-102"/>
      </p:cViewPr>
      <p:guideLst>
        <p:guide orient="horz" pos="2160"/>
        <p:guide pos="2880"/>
      </p:guideLst>
    </p:cSldViewPr>
  </p:slideViewPr>
  <p:outlineViewPr>
    <p:cViewPr>
      <p:scale>
        <a:sx n="33" d="100"/>
        <a:sy n="33" d="100"/>
      </p:scale>
      <p:origin x="0" y="4120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A18A483-13BC-471C-B500-BFBF5B58BD7D}" type="datetimeFigureOut">
              <a:rPr lang="en-CA" smtClean="0"/>
              <a:t>07/02/2017</a:t>
            </a:fld>
            <a:endParaRPr lang="en-CA"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4513172-D9A4-4DD0-B891-63EF9710B7EA}" type="slidenum">
              <a:rPr lang="en-CA" smtClean="0"/>
              <a:t>‹#›</a:t>
            </a:fld>
            <a:endParaRPr lang="en-CA" dirty="0"/>
          </a:p>
        </p:txBody>
      </p:sp>
    </p:spTree>
    <p:extLst>
      <p:ext uri="{BB962C8B-B14F-4D97-AF65-F5344CB8AC3E}">
        <p14:creationId xmlns:p14="http://schemas.microsoft.com/office/powerpoint/2010/main" val="1865063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6593ABA-7C51-4CEA-BB26-32001CF782A1}" type="datetimeFigureOut">
              <a:rPr lang="en-CA" smtClean="0"/>
              <a:t>07/02/2017</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2B19AC8-7EAC-4A8C-8348-064D37CECDDB}" type="slidenum">
              <a:rPr lang="en-CA" smtClean="0"/>
              <a:t>‹#›</a:t>
            </a:fld>
            <a:endParaRPr lang="en-CA" dirty="0"/>
          </a:p>
        </p:txBody>
      </p:sp>
    </p:spTree>
    <p:extLst>
      <p:ext uri="{BB962C8B-B14F-4D97-AF65-F5344CB8AC3E}">
        <p14:creationId xmlns:p14="http://schemas.microsoft.com/office/powerpoint/2010/main" val="215853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7F28F00-406C-4007-8290-2A8C8AC0B648}" type="slidenum">
              <a:rPr lang="en-CA" altLang="en-US" smtClean="0">
                <a:latin typeface="Arial" charset="0"/>
              </a:rPr>
              <a:pPr eaLnBrk="1" hangingPunct="1">
                <a:spcBef>
                  <a:spcPct val="0"/>
                </a:spcBef>
              </a:pPr>
              <a:t>1</a:t>
            </a:fld>
            <a:endParaRPr lang="en-CA"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C738FE-9615-4F79-A798-055A0452020D}" type="slidenum">
              <a:rPr lang="en-CA" altLang="en-US" smtClean="0">
                <a:latin typeface="Arial" charset="0"/>
              </a:rPr>
              <a:pPr eaLnBrk="1" hangingPunct="1">
                <a:spcBef>
                  <a:spcPct val="0"/>
                </a:spcBef>
              </a:pPr>
              <a:t>18</a:t>
            </a:fld>
            <a:endParaRPr lang="en-CA"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B0E8AD8-92F4-4B68-8FF4-200798969BF6}" type="slidenum">
              <a:rPr lang="en-CA" altLang="en-US" smtClean="0">
                <a:latin typeface="Arial" charset="0"/>
              </a:rPr>
              <a:pPr eaLnBrk="1" hangingPunct="1">
                <a:spcBef>
                  <a:spcPct val="0"/>
                </a:spcBef>
              </a:pPr>
              <a:t>19</a:t>
            </a:fld>
            <a:endParaRPr lang="en-CA"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52B19AC8-7EAC-4A8C-8348-064D37CECDDB}" type="slidenum">
              <a:rPr lang="en-CA" smtClean="0"/>
              <a:t>20</a:t>
            </a:fld>
            <a:endParaRPr lang="en-CA"/>
          </a:p>
        </p:txBody>
      </p:sp>
    </p:spTree>
    <p:extLst>
      <p:ext uri="{BB962C8B-B14F-4D97-AF65-F5344CB8AC3E}">
        <p14:creationId xmlns:p14="http://schemas.microsoft.com/office/powerpoint/2010/main" val="372875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22</a:t>
            </a:fld>
            <a:endParaRPr lang="en-CA"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23</a:t>
            </a:fld>
            <a:endParaRPr lang="en-CA"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24</a:t>
            </a:fld>
            <a:endParaRPr lang="en-CA"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25</a:t>
            </a:fld>
            <a:endParaRPr lang="en-CA"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26</a:t>
            </a:fld>
            <a:endParaRPr lang="en-CA"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B19AC8-7EAC-4A8C-8348-064D37CECDDB}" type="slidenum">
              <a:rPr lang="en-CA" smtClean="0"/>
              <a:t>27</a:t>
            </a:fld>
            <a:endParaRPr lang="en-CA"/>
          </a:p>
        </p:txBody>
      </p:sp>
    </p:spTree>
    <p:extLst>
      <p:ext uri="{BB962C8B-B14F-4D97-AF65-F5344CB8AC3E}">
        <p14:creationId xmlns:p14="http://schemas.microsoft.com/office/powerpoint/2010/main" val="1217805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28</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B19AC8-7EAC-4A8C-8348-064D37CECDDB}" type="slidenum">
              <a:rPr lang="en-CA" smtClean="0"/>
              <a:t>2</a:t>
            </a:fld>
            <a:endParaRPr lang="en-CA" dirty="0"/>
          </a:p>
        </p:txBody>
      </p:sp>
    </p:spTree>
    <p:extLst>
      <p:ext uri="{BB962C8B-B14F-4D97-AF65-F5344CB8AC3E}">
        <p14:creationId xmlns:p14="http://schemas.microsoft.com/office/powerpoint/2010/main" val="4040860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29</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B19AC8-7EAC-4A8C-8348-064D37CECDDB}" type="slidenum">
              <a:rPr lang="en-CA" smtClean="0"/>
              <a:t>30</a:t>
            </a:fld>
            <a:endParaRPr lang="en-CA" dirty="0"/>
          </a:p>
        </p:txBody>
      </p:sp>
    </p:spTree>
    <p:extLst>
      <p:ext uri="{BB962C8B-B14F-4D97-AF65-F5344CB8AC3E}">
        <p14:creationId xmlns:p14="http://schemas.microsoft.com/office/powerpoint/2010/main" val="522980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31</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E5405AD-A77A-4C0F-A31E-66EB4A615203}" type="slidenum">
              <a:rPr lang="en-CA" altLang="en-US" sz="1200" smtClean="0"/>
              <a:pPr/>
              <a:t>32</a:t>
            </a:fld>
            <a:endParaRPr lang="en-CA" altLang="en-US" sz="1200"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lvl="0" eaLnBrk="1" hangingPunct="1">
              <a:buFontTx/>
              <a:buNone/>
            </a:pPr>
            <a:endParaRPr lang="en-CA"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33</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34</a:t>
            </a:fld>
            <a:endParaRPr lang="en-CA"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36</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F42FC45-EA66-4213-B8D9-78A752AAF22F}" type="slidenum">
              <a:rPr lang="en-CA" altLang="en-US" sz="1200" smtClean="0"/>
              <a:pPr/>
              <a:t>37</a:t>
            </a:fld>
            <a:endParaRPr lang="en-CA"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B832832-9D66-4D85-92F9-C620DDEB247C}" type="slidenum">
              <a:rPr lang="en-CA" altLang="en-US" smtClean="0">
                <a:latin typeface="Arial" charset="0"/>
              </a:rPr>
              <a:pPr eaLnBrk="1" hangingPunct="1">
                <a:spcBef>
                  <a:spcPct val="0"/>
                </a:spcBef>
              </a:pPr>
              <a:t>38</a:t>
            </a:fld>
            <a:endParaRPr lang="en-CA" altLang="en-US"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46</a:t>
            </a:fld>
            <a:endParaRPr lang="en-CA"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B19AC8-7EAC-4A8C-8348-064D37CECDDB}" type="slidenum">
              <a:rPr lang="en-CA" smtClean="0"/>
              <a:t>3</a:t>
            </a:fld>
            <a:endParaRPr lang="en-CA" dirty="0"/>
          </a:p>
        </p:txBody>
      </p:sp>
    </p:spTree>
    <p:extLst>
      <p:ext uri="{BB962C8B-B14F-4D97-AF65-F5344CB8AC3E}">
        <p14:creationId xmlns:p14="http://schemas.microsoft.com/office/powerpoint/2010/main" val="2068637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47</a:t>
            </a:fld>
            <a:endParaRPr lang="en-CA"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E8E99A-FB1F-44CB-93F3-7E61DF4E0355}" type="slidenum">
              <a:rPr lang="en-CA" altLang="en-US" smtClean="0">
                <a:solidFill>
                  <a:prstClr val="black"/>
                </a:solidFill>
                <a:latin typeface="Arial" charset="0"/>
              </a:rPr>
              <a:pPr eaLnBrk="1" hangingPunct="1">
                <a:spcBef>
                  <a:spcPct val="0"/>
                </a:spcBef>
              </a:pPr>
              <a:t>48</a:t>
            </a:fld>
            <a:endParaRPr lang="en-CA" altLang="en-US" dirty="0" smtClean="0">
              <a:solidFill>
                <a:prstClr val="black"/>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E8E99A-FB1F-44CB-93F3-7E61DF4E0355}" type="slidenum">
              <a:rPr lang="en-CA" altLang="en-US" smtClean="0">
                <a:solidFill>
                  <a:prstClr val="black"/>
                </a:solidFill>
                <a:latin typeface="Arial" charset="0"/>
              </a:rPr>
              <a:pPr eaLnBrk="1" hangingPunct="1">
                <a:spcBef>
                  <a:spcPct val="0"/>
                </a:spcBef>
              </a:pPr>
              <a:t>49</a:t>
            </a:fld>
            <a:endParaRPr lang="en-CA" altLang="en-US" dirty="0" smtClean="0">
              <a:solidFill>
                <a:prstClr val="black"/>
              </a:solidFill>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baseline="0" dirty="0" smtClean="0"/>
          </a:p>
          <a:p>
            <a:pPr eaLnBrk="1" hangingPunct="1"/>
            <a:r>
              <a:rPr lang="en-CA" altLang="en-US" dirty="0" smtClean="0"/>
              <a:t>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541BB-D54D-4498-B908-772DB8A7155E}" type="slidenum">
              <a:rPr lang="en-CA" altLang="en-US" smtClean="0">
                <a:latin typeface="Arial" charset="0"/>
              </a:rPr>
              <a:pPr eaLnBrk="1" hangingPunct="1">
                <a:spcBef>
                  <a:spcPct val="0"/>
                </a:spcBef>
              </a:pPr>
              <a:t>50</a:t>
            </a:fld>
            <a:endParaRPr lang="en-CA"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37EDA37-18B9-483D-A20D-EDCA91C589B1}" type="slidenum">
              <a:rPr lang="en-CA" altLang="en-US" sz="1200" smtClean="0"/>
              <a:pPr/>
              <a:t>6</a:t>
            </a:fld>
            <a:endParaRPr lang="en-CA" alt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altLang="en-US" b="0"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B19AC8-7EAC-4A8C-8348-064D37CECDDB}" type="slidenum">
              <a:rPr lang="en-CA" smtClean="0"/>
              <a:t>12</a:t>
            </a:fld>
            <a:endParaRPr lang="en-CA" dirty="0"/>
          </a:p>
        </p:txBody>
      </p:sp>
    </p:spTree>
    <p:extLst>
      <p:ext uri="{BB962C8B-B14F-4D97-AF65-F5344CB8AC3E}">
        <p14:creationId xmlns:p14="http://schemas.microsoft.com/office/powerpoint/2010/main" val="38585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2EEF99-ACD1-48B1-9DFE-B61F0EF4D4CB}" type="slidenum">
              <a:rPr lang="en-CA" altLang="en-US" smtClean="0"/>
              <a:pPr eaLnBrk="1" hangingPunct="1"/>
              <a:t>14</a:t>
            </a:fld>
            <a:endParaRPr lang="en-CA"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3F0267D-19C5-416C-A677-705AA33B2215}" type="slidenum">
              <a:rPr lang="en-CA" altLang="en-US" sz="1200" smtClean="0"/>
              <a:pPr/>
              <a:t>15</a:t>
            </a:fld>
            <a:endParaRPr lang="en-CA" alt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CA"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B19AC8-7EAC-4A8C-8348-064D37CECDDB}" type="slidenum">
              <a:rPr lang="en-CA" smtClean="0"/>
              <a:t>16</a:t>
            </a:fld>
            <a:endParaRPr lang="en-CA"/>
          </a:p>
        </p:txBody>
      </p:sp>
    </p:spTree>
    <p:extLst>
      <p:ext uri="{BB962C8B-B14F-4D97-AF65-F5344CB8AC3E}">
        <p14:creationId xmlns:p14="http://schemas.microsoft.com/office/powerpoint/2010/main" val="66040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37EDA37-18B9-483D-A20D-EDCA91C589B1}" type="slidenum">
              <a:rPr lang="en-CA" altLang="en-US" sz="1200" smtClean="0"/>
              <a:pPr/>
              <a:t>17</a:t>
            </a:fld>
            <a:endParaRPr lang="en-CA" alt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altLang="en-US" b="0"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07/02/2017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6381328"/>
            <a:ext cx="1903116" cy="208910"/>
          </a:xfrm>
          <a:prstGeom prst="rect">
            <a:avLst/>
          </a:prstGeom>
        </p:spPr>
      </p:pic>
    </p:spTree>
    <p:extLst>
      <p:ext uri="{BB962C8B-B14F-4D97-AF65-F5344CB8AC3E}">
        <p14:creationId xmlns:p14="http://schemas.microsoft.com/office/powerpoint/2010/main" val="1139569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07/02/2017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75393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07/02/2017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88584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15736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4044228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32745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16322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82122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424742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27320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5088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07/02/2017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22606969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689249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1344568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3452165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t>07/02/2017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0801299-4A67-4C23-BCA8-286A1B950CED}" type="slidenum">
              <a:rPr lang="en-CA" smtClean="0"/>
              <a:t>‹#›</a:t>
            </a:fld>
            <a:endParaRPr lang="en-CA" dirty="0"/>
          </a:p>
        </p:txBody>
      </p:sp>
    </p:spTree>
    <p:extLst>
      <p:ext uri="{BB962C8B-B14F-4D97-AF65-F5344CB8AC3E}">
        <p14:creationId xmlns:p14="http://schemas.microsoft.com/office/powerpoint/2010/main" val="2948476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64263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23519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92643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15603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51251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7971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07/02/2017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42259068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17788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21711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763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12222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91231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9550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07/02/2017</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405359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07/02/2017</a:t>
            </a:fld>
            <a:endParaRPr lang="en-CA"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9" name="Slide Number Placeholder 8"/>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133604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07/02/2017</a:t>
            </a:fld>
            <a:endParaRPr lang="en-CA"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5" name="Slide Number Placeholder 4"/>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180364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07/02/2017</a:t>
            </a:fld>
            <a:endParaRPr lang="en-CA"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4" name="Slide Number Placeholder 3"/>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215401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07/02/2017</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291553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CA"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BFEC55-492D-4700-991E-3AA8744B8CE5}" type="datetimeFigureOut">
              <a:rPr lang="en-CA" smtClean="0"/>
              <a:t>07/02/2017</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14C279F7-1551-41A5-B553-ACDB28A51FF3}" type="slidenum">
              <a:rPr lang="en-CA" smtClean="0"/>
              <a:t>‹#›</a:t>
            </a:fld>
            <a:endParaRPr lang="en-CA" dirty="0"/>
          </a:p>
        </p:txBody>
      </p:sp>
    </p:spTree>
    <p:extLst>
      <p:ext uri="{BB962C8B-B14F-4D97-AF65-F5344CB8AC3E}">
        <p14:creationId xmlns:p14="http://schemas.microsoft.com/office/powerpoint/2010/main" val="228445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79F7-1551-41A5-B553-ACDB28A51FF3}" type="slidenum">
              <a:rPr lang="en-CA" smtClean="0"/>
              <a:t>‹#›</a:t>
            </a:fld>
            <a:endParaRPr lang="en-CA" dirty="0"/>
          </a:p>
        </p:txBody>
      </p:sp>
    </p:spTree>
    <p:extLst>
      <p:ext uri="{BB962C8B-B14F-4D97-AF65-F5344CB8AC3E}">
        <p14:creationId xmlns:p14="http://schemas.microsoft.com/office/powerpoint/2010/main" val="291694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6DF8-8D30-4ECD-A909-C127FDE805F9}" type="datetimeFigureOut">
              <a:rPr lang="en-CA" smtClean="0"/>
              <a:t>07/02/2017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t>‹#›</a:t>
            </a:fld>
            <a:endParaRPr lang="en-CA" dirty="0"/>
          </a:p>
        </p:txBody>
      </p:sp>
    </p:spTree>
    <p:extLst>
      <p:ext uri="{BB962C8B-B14F-4D97-AF65-F5344CB8AC3E}">
        <p14:creationId xmlns:p14="http://schemas.microsoft.com/office/powerpoint/2010/main" val="424716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6DF8-8D30-4ECD-A909-C127FDE805F9}" type="datetimeFigureOut">
              <a:rPr lang="en-CA" smtClean="0">
                <a:solidFill>
                  <a:prstClr val="black">
                    <a:tint val="75000"/>
                  </a:prstClr>
                </a:solidFill>
              </a:rPr>
              <a:pPr/>
              <a:t>07/02/2017</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01299-4A67-4C23-BCA8-286A1B950C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903323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1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t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gif"/><Relationship Id="rId10" Type="http://schemas.openxmlformats.org/officeDocument/2006/relationships/hyperlink" Target="http://www.google.ca/url?sa=i&amp;rct=j&amp;q=emergency+exit&amp;source=images&amp;cd=&amp;cad=rja&amp;docid=cpnf_HulbxC40M&amp;tbnid=KUMTUFIs5P6NwM:&amp;ved=0CAUQjRw&amp;url=http://www.diyderby.co.uk/emergency-exit-sign--300-x-200--code-1516-1024-p.asp&amp;ei=QLCsUdr6KbHAiwKK4oGIAw&amp;bvm=bv.47244034,d.cGE&amp;psig=AFQjCNEHeDDTSshOuxMPcGStjXgRJUFY3Q&amp;ust=1370358160572824" TargetMode="External"/><Relationship Id="rId4" Type="http://schemas.openxmlformats.org/officeDocument/2006/relationships/hyperlink" Target="http://www.google.ca/url?sa=i&amp;rct=j&amp;q=smoke+free+logo&amp;source=images&amp;cd=&amp;cad=rja&amp;docid=OrqWvQgo8nFXXM&amp;tbnid=_WXEHF8c4TeGUM:&amp;ved=0CAUQjRw&amp;url=http://www.notobacco.org/photos/&amp;ei=LiKmUdr_BOXDigK99oCYBA&amp;bvm=bv.47008514,d.cGE&amp;psig=AFQjCNELvIo1YNXruUGiFUYEW71Ljuqc_w&amp;ust=1369928615805221" TargetMode="Externa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2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3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2130425"/>
            <a:ext cx="8062664" cy="1470025"/>
          </a:xfrm>
        </p:spPr>
        <p:txBody>
          <a:bodyPr/>
          <a:lstStyle/>
          <a:p>
            <a:pPr eaLnBrk="1" hangingPunct="1"/>
            <a:r>
              <a:rPr lang="en-US" altLang="en-US" sz="4000" b="1" dirty="0" smtClean="0">
                <a:latin typeface="Arial" panose="020B0604020202020204" pitchFamily="34" charset="0"/>
                <a:cs typeface="Arial" panose="020B0604020202020204" pitchFamily="34" charset="0"/>
              </a:rPr>
              <a:t>Transferring Lifting Repositioning (TLR</a:t>
            </a:r>
            <a:r>
              <a:rPr lang="en-US" altLang="en-US" b="1" baseline="30000" dirty="0" smtClean="0">
                <a:latin typeface="Arial" panose="020B0604020202020204" pitchFamily="34" charset="0"/>
                <a:cs typeface="Arial" panose="020B0604020202020204" pitchFamily="34" charset="0"/>
              </a:rPr>
              <a:t>®</a:t>
            </a:r>
            <a:r>
              <a:rPr lang="en-US" altLang="en-US" sz="4000" b="1" dirty="0" smtClean="0">
                <a:latin typeface="Arial" panose="020B0604020202020204" pitchFamily="34" charset="0"/>
                <a:cs typeface="Arial" panose="020B0604020202020204" pitchFamily="34" charset="0"/>
              </a:rPr>
              <a:t>)</a:t>
            </a:r>
            <a:r>
              <a:rPr lang="en-US" altLang="en-US" b="1" dirty="0" smtClean="0">
                <a:latin typeface="Arial" panose="020B0604020202020204" pitchFamily="34" charset="0"/>
                <a:cs typeface="Arial" panose="020B0604020202020204" pitchFamily="34" charset="0"/>
              </a:rPr>
              <a:t> </a:t>
            </a:r>
            <a:r>
              <a:rPr lang="en-US" altLang="en-US" sz="4000" b="1" dirty="0" smtClean="0">
                <a:latin typeface="Arial" panose="020B0604020202020204" pitchFamily="34" charset="0"/>
                <a:cs typeface="Arial" panose="020B0604020202020204" pitchFamily="34" charset="0"/>
              </a:rPr>
              <a:t>Program</a:t>
            </a:r>
            <a:r>
              <a:rPr lang="en-US" altLang="en-US" b="1" baseline="30000" dirty="0" smtClean="0">
                <a:latin typeface="Arial" panose="020B0604020202020204" pitchFamily="34" charset="0"/>
                <a:cs typeface="Arial" panose="020B0604020202020204" pitchFamily="34" charset="0"/>
              </a:rPr>
              <a:t>©</a:t>
            </a: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endParaRPr lang="en-US" altLang="en-US" b="1" dirty="0" smtClean="0">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1115616" y="4581128"/>
            <a:ext cx="6656784" cy="1080120"/>
          </a:xfrm>
        </p:spPr>
        <p:txBody>
          <a:bodyPr/>
          <a:lstStyle/>
          <a:p>
            <a:pPr eaLnBrk="1" hangingPunct="1"/>
            <a:r>
              <a:rPr lang="en-US" altLang="en-US" b="1" dirty="0" smtClean="0">
                <a:solidFill>
                  <a:schemeClr val="tx1"/>
                </a:solidFill>
                <a:latin typeface="Arial" panose="020B0604020202020204" pitchFamily="34" charset="0"/>
                <a:cs typeface="Arial" panose="020B0604020202020204" pitchFamily="34" charset="0"/>
              </a:rPr>
              <a:t>General Participant Training</a:t>
            </a:r>
          </a:p>
          <a:p>
            <a:pPr eaLnBrk="1" hangingPunct="1"/>
            <a:r>
              <a:rPr lang="en-US" altLang="en-US" sz="1200" dirty="0" smtClean="0">
                <a:solidFill>
                  <a:schemeClr val="tx1"/>
                </a:solidFill>
                <a:latin typeface="Arial" panose="020B0604020202020204" pitchFamily="34" charset="0"/>
                <a:cs typeface="Arial" panose="020B0604020202020204" pitchFamily="34" charset="0"/>
              </a:rPr>
              <a:t>4</a:t>
            </a:r>
            <a:r>
              <a:rPr lang="en-US" altLang="en-US" sz="1200" baseline="30000" dirty="0" smtClean="0">
                <a:solidFill>
                  <a:schemeClr val="tx1"/>
                </a:solidFill>
                <a:latin typeface="Arial" panose="020B0604020202020204" pitchFamily="34" charset="0"/>
                <a:cs typeface="Arial" panose="020B0604020202020204" pitchFamily="34" charset="0"/>
              </a:rPr>
              <a:t>th</a:t>
            </a:r>
            <a:r>
              <a:rPr lang="en-US" altLang="en-US" sz="1200" dirty="0" smtClean="0">
                <a:solidFill>
                  <a:schemeClr val="tx1"/>
                </a:solidFill>
                <a:latin typeface="Arial" panose="020B0604020202020204" pitchFamily="34" charset="0"/>
                <a:cs typeface="Arial" panose="020B0604020202020204" pitchFamily="34" charset="0"/>
              </a:rPr>
              <a:t> Edition </a:t>
            </a:r>
          </a:p>
          <a:p>
            <a:pPr eaLnBrk="1" hangingPunct="1"/>
            <a:r>
              <a:rPr lang="en-US" altLang="en-US" sz="4400" b="1" dirty="0" smtClean="0">
                <a:solidFill>
                  <a:schemeClr val="tx1">
                    <a:lumMod val="50000"/>
                    <a:lumOff val="50000"/>
                  </a:schemeClr>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5"/>
            <a:ext cx="9134475" cy="1743075"/>
          </a:xfrm>
          <a:prstGeom prst="rect">
            <a:avLst/>
          </a:prstGeom>
        </p:spPr>
      </p:pic>
    </p:spTree>
    <p:extLst>
      <p:ext uri="{BB962C8B-B14F-4D97-AF65-F5344CB8AC3E}">
        <p14:creationId xmlns:p14="http://schemas.microsoft.com/office/powerpoint/2010/main" val="1764172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Move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marL="0" indent="0">
              <a:spcBef>
                <a:spcPts val="0"/>
              </a:spcBef>
              <a:buNone/>
            </a:pPr>
            <a:r>
              <a:rPr lang="en-CA" sz="2400" dirty="0">
                <a:latin typeface="Arial" panose="020B0604020202020204" pitchFamily="34" charset="0"/>
                <a:cs typeface="Arial" panose="020B0604020202020204" pitchFamily="34" charset="0"/>
              </a:rPr>
              <a:t>The </a:t>
            </a:r>
            <a:r>
              <a:rPr lang="en-CA" sz="2400" b="1" dirty="0">
                <a:latin typeface="Arial" panose="020B0604020202020204" pitchFamily="34" charset="0"/>
                <a:cs typeface="Arial" panose="020B0604020202020204" pitchFamily="34" charset="0"/>
              </a:rPr>
              <a:t>worker’s</a:t>
            </a:r>
            <a:r>
              <a:rPr lang="en-CA" sz="2400" dirty="0">
                <a:latin typeface="Arial" panose="020B0604020202020204" pitchFamily="34" charset="0"/>
                <a:cs typeface="Arial" panose="020B0604020202020204" pitchFamily="34" charset="0"/>
              </a:rPr>
              <a:t> duties include:</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providing clear </a:t>
            </a:r>
            <a:r>
              <a:rPr lang="en-CA" sz="2400" dirty="0" smtClean="0">
                <a:latin typeface="Arial" panose="020B0604020202020204" pitchFamily="34" charset="0"/>
                <a:cs typeface="Arial" panose="020B0604020202020204" pitchFamily="34" charset="0"/>
              </a:rPr>
              <a:t>direction</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obtaining assistance</a:t>
            </a:r>
          </a:p>
          <a:p>
            <a:pPr marL="0" lvl="0" indent="0">
              <a:spcBef>
                <a:spcPts val="0"/>
              </a:spcBef>
              <a:buNone/>
            </a:pPr>
            <a:r>
              <a:rPr lang="en-CA" sz="2400" dirty="0">
                <a:latin typeface="Arial" panose="020B0604020202020204" pitchFamily="34" charset="0"/>
                <a:cs typeface="Arial" panose="020B0604020202020204" pitchFamily="34" charset="0"/>
              </a:rPr>
              <a:t> </a:t>
            </a:r>
          </a:p>
          <a:p>
            <a:pPr marL="0" indent="0">
              <a:spcBef>
                <a:spcPts val="0"/>
              </a:spcBef>
              <a:buNone/>
            </a:pPr>
            <a:r>
              <a:rPr lang="en-CA" sz="2400" dirty="0">
                <a:latin typeface="Arial" panose="020B0604020202020204" pitchFamily="34" charset="0"/>
                <a:cs typeface="Arial" panose="020B0604020202020204" pitchFamily="34" charset="0"/>
              </a:rPr>
              <a:t>The </a:t>
            </a:r>
            <a:r>
              <a:rPr lang="en-CA" sz="2400" b="1" dirty="0">
                <a:latin typeface="Arial" panose="020B0604020202020204" pitchFamily="34" charset="0"/>
                <a:cs typeface="Arial" panose="020B0604020202020204" pitchFamily="34" charset="0"/>
              </a:rPr>
              <a:t>assistant</a:t>
            </a:r>
            <a:r>
              <a:rPr lang="en-CA" sz="2400" dirty="0">
                <a:latin typeface="Arial" panose="020B0604020202020204" pitchFamily="34" charset="0"/>
                <a:cs typeface="Arial" panose="020B0604020202020204" pitchFamily="34" charset="0"/>
              </a:rPr>
              <a:t>(s) duties include:</a:t>
            </a:r>
          </a:p>
          <a:p>
            <a:pPr>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managing the </a:t>
            </a:r>
            <a:r>
              <a:rPr lang="en-CA" sz="2400" dirty="0" smtClean="0">
                <a:latin typeface="Arial" panose="020B0604020202020204" pitchFamily="34" charset="0"/>
                <a:cs typeface="Arial" panose="020B0604020202020204" pitchFamily="34" charset="0"/>
              </a:rPr>
              <a:t>equipment</a:t>
            </a:r>
          </a:p>
          <a:p>
            <a:pPr marL="0" lvl="0" indent="0">
              <a:spcBef>
                <a:spcPts val="0"/>
              </a:spcBef>
              <a:buNone/>
            </a:pPr>
            <a:r>
              <a:rPr lang="en-CA" sz="2400" dirty="0">
                <a:latin typeface="Arial" panose="020B0604020202020204" pitchFamily="34" charset="0"/>
                <a:cs typeface="Arial" panose="020B0604020202020204" pitchFamily="34" charset="0"/>
              </a:rPr>
              <a:t> </a:t>
            </a:r>
          </a:p>
          <a:p>
            <a:pPr marL="0" indent="0">
              <a:spcBef>
                <a:spcPts val="0"/>
              </a:spcBef>
              <a:buNone/>
            </a:pPr>
            <a:r>
              <a:rPr lang="en-CA" sz="2400" b="1" dirty="0">
                <a:latin typeface="Arial" panose="020B0604020202020204" pitchFamily="34" charset="0"/>
                <a:cs typeface="Arial" panose="020B0604020202020204" pitchFamily="34" charset="0"/>
              </a:rPr>
              <a:t>All workers involved</a:t>
            </a:r>
            <a:r>
              <a:rPr lang="en-CA" sz="2400" dirty="0">
                <a:latin typeface="Arial" panose="020B0604020202020204" pitchFamily="34" charset="0"/>
                <a:cs typeface="Arial" panose="020B0604020202020204" pitchFamily="34" charset="0"/>
              </a:rPr>
              <a:t> in the moving task:</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ensure safety of the moving </a:t>
            </a:r>
            <a:r>
              <a:rPr lang="en-CA" sz="2400" dirty="0" smtClean="0">
                <a:latin typeface="Arial" panose="020B0604020202020204" pitchFamily="34" charset="0"/>
                <a:cs typeface="Arial" panose="020B0604020202020204" pitchFamily="34" charset="0"/>
              </a:rPr>
              <a:t>task</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stop the moving task when they identify any risks that may jeopardize the safety of the moving </a:t>
            </a:r>
            <a:r>
              <a:rPr lang="en-CA" sz="2400" dirty="0" smtClean="0">
                <a:latin typeface="Arial" panose="020B0604020202020204" pitchFamily="34" charset="0"/>
                <a:cs typeface="Arial" panose="020B0604020202020204" pitchFamily="34" charset="0"/>
              </a:rPr>
              <a:t>task</a:t>
            </a:r>
            <a:endParaRPr lang="en-CA" sz="2400" dirty="0">
              <a:latin typeface="Arial" panose="020B0604020202020204" pitchFamily="34" charset="0"/>
              <a:cs typeface="Arial" panose="020B0604020202020204" pitchFamily="34" charset="0"/>
            </a:endParaRPr>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084703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Evaluate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lvl="0">
              <a:buFont typeface="Wingdings" panose="05000000000000000000" pitchFamily="2" charset="2"/>
              <a:buChar char="§"/>
            </a:pPr>
            <a:r>
              <a:rPr lang="en-US" sz="2400" dirty="0">
                <a:latin typeface="Arial" panose="020B0604020202020204" pitchFamily="34" charset="0"/>
                <a:cs typeface="Arial" panose="020B0604020202020204" pitchFamily="34" charset="0"/>
              </a:rPr>
              <a:t>Did </a:t>
            </a:r>
            <a:r>
              <a:rPr lang="en-US" sz="2400" dirty="0" smtClean="0">
                <a:latin typeface="Arial" panose="020B0604020202020204" pitchFamily="34" charset="0"/>
                <a:cs typeface="Arial" panose="020B0604020202020204" pitchFamily="34" charset="0"/>
              </a:rPr>
              <a:t>the </a:t>
            </a:r>
            <a:r>
              <a:rPr lang="en-US" sz="2400">
                <a:latin typeface="Arial" panose="020B0604020202020204" pitchFamily="34" charset="0"/>
                <a:cs typeface="Arial" panose="020B0604020202020204" pitchFamily="34" charset="0"/>
              </a:rPr>
              <a:t>move </a:t>
            </a:r>
            <a:r>
              <a:rPr lang="en-US" sz="2400" smtClean="0">
                <a:latin typeface="Arial" panose="020B0604020202020204" pitchFamily="34" charset="0"/>
                <a:cs typeface="Arial" panose="020B0604020202020204" pitchFamily="34" charset="0"/>
              </a:rPr>
              <a:t>compromise </a:t>
            </a:r>
            <a:r>
              <a:rPr lang="en-US" sz="2400" dirty="0" smtClean="0">
                <a:latin typeface="Arial" panose="020B0604020202020204" pitchFamily="34" charset="0"/>
                <a:cs typeface="Arial" panose="020B0604020202020204" pitchFamily="34" charset="0"/>
              </a:rPr>
              <a:t>safe </a:t>
            </a:r>
            <a:r>
              <a:rPr lang="en-US" sz="2400" dirty="0">
                <a:latin typeface="Arial" panose="020B0604020202020204" pitchFamily="34" charset="0"/>
                <a:cs typeface="Arial" panose="020B0604020202020204" pitchFamily="34" charset="0"/>
              </a:rPr>
              <a:t>body mechanics?</a:t>
            </a:r>
            <a:endParaRPr lang="en-CA" sz="240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en-US" sz="2400" dirty="0">
                <a:latin typeface="Arial" panose="020B0604020202020204" pitchFamily="34" charset="0"/>
                <a:cs typeface="Arial" panose="020B0604020202020204" pitchFamily="34" charset="0"/>
              </a:rPr>
              <a:t>For moving objects: </a:t>
            </a:r>
            <a:r>
              <a:rPr lang="en-US" sz="2400" dirty="0" smtClean="0">
                <a:latin typeface="Arial" panose="020B0604020202020204" pitchFamily="34" charset="0"/>
                <a:cs typeface="Arial" panose="020B0604020202020204" pitchFamily="34" charset="0"/>
              </a:rPr>
              <a:t>was the load too </a:t>
            </a:r>
            <a:r>
              <a:rPr lang="en-US" sz="2400" dirty="0">
                <a:latin typeface="Arial" panose="020B0604020202020204" pitchFamily="34" charset="0"/>
                <a:cs typeface="Arial" panose="020B0604020202020204" pitchFamily="34" charset="0"/>
              </a:rPr>
              <a:t>heavy, awkward or unstable during the move?</a:t>
            </a:r>
            <a:endParaRPr lang="en-CA" sz="240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en-US" sz="2400" dirty="0">
                <a:latin typeface="Arial" panose="020B0604020202020204" pitchFamily="34" charset="0"/>
                <a:cs typeface="Arial" panose="020B0604020202020204" pitchFamily="34" charset="0"/>
              </a:rPr>
              <a:t>For moving clients: </a:t>
            </a:r>
            <a:r>
              <a:rPr lang="en-US" sz="2400" dirty="0" smtClean="0">
                <a:latin typeface="Arial" panose="020B0604020202020204" pitchFamily="34" charset="0"/>
                <a:cs typeface="Arial" panose="020B0604020202020204" pitchFamily="34" charset="0"/>
              </a:rPr>
              <a:t>did </a:t>
            </a:r>
            <a:r>
              <a:rPr lang="en-US" sz="2400" dirty="0">
                <a:latin typeface="Arial" panose="020B0604020202020204" pitchFamily="34" charset="0"/>
                <a:cs typeface="Arial" panose="020B0604020202020204" pitchFamily="34" charset="0"/>
              </a:rPr>
              <a:t>the worker feel they were lifting the client or that the client was unstable during the move?</a:t>
            </a:r>
            <a:endParaRPr lang="en-CA" sz="24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CA" dirty="0"/>
          </a:p>
        </p:txBody>
      </p:sp>
      <p:sp>
        <p:nvSpPr>
          <p:cNvPr id="4" name="Title 1"/>
          <p:cNvSpPr txBox="1">
            <a:spLocks/>
          </p:cNvSpPr>
          <p:nvPr/>
        </p:nvSpPr>
        <p:spPr>
          <a:xfrm>
            <a:off x="179512" y="3595389"/>
            <a:ext cx="8229600" cy="4161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latin typeface="Arial" panose="020B0604020202020204" pitchFamily="34" charset="0"/>
                <a:cs typeface="Arial" panose="020B0604020202020204" pitchFamily="34" charset="0"/>
              </a:rPr>
              <a:t>Communicate</a:t>
            </a:r>
            <a:endParaRPr lang="en-CA"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609600" y="4373488"/>
            <a:ext cx="8229600" cy="164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What went well</a:t>
            </a:r>
          </a:p>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What the recommended moving technique should be</a:t>
            </a:r>
          </a:p>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How risks were eliminated or managed</a:t>
            </a:r>
          </a:p>
          <a:p>
            <a:pPr marL="0" indent="0">
              <a:buFont typeface="Arial" pitchFamily="34" charset="0"/>
              <a:buNone/>
            </a:pP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897576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282154"/>
          </a:xfrm>
        </p:spPr>
        <p:txBody>
          <a:bodyPr/>
          <a:lstStyle/>
          <a:p>
            <a:r>
              <a:rPr lang="en-CA" sz="4000" dirty="0" smtClean="0">
                <a:latin typeface="Arial" panose="020B0604020202020204" pitchFamily="34" charset="0"/>
                <a:cs typeface="Arial" panose="020B0604020202020204" pitchFamily="34" charset="0"/>
              </a:rPr>
              <a:t>Good Posture and Safe Body Mechanics</a:t>
            </a:r>
            <a:endParaRPr lang="en-CA"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buNone/>
            </a:pPr>
            <a:r>
              <a:rPr lang="en-CA" dirty="0" smtClean="0">
                <a:latin typeface="Arial" panose="020B0604020202020204" pitchFamily="34" charset="0"/>
                <a:cs typeface="Arial" panose="020B0604020202020204" pitchFamily="34" charset="0"/>
              </a:rPr>
              <a:t> Learning outcomes:</a:t>
            </a:r>
          </a:p>
          <a:p>
            <a:pPr lvl="0">
              <a:spcBef>
                <a:spcPts val="0"/>
              </a:spcBef>
              <a:buFont typeface="Wingdings" panose="05000000000000000000" pitchFamily="2" charset="2"/>
              <a:buChar char="§"/>
            </a:pPr>
            <a:r>
              <a:rPr lang="en-CA" dirty="0" smtClean="0"/>
              <a:t>use </a:t>
            </a:r>
            <a:r>
              <a:rPr lang="en-CA" dirty="0"/>
              <a:t>the </a:t>
            </a:r>
            <a:r>
              <a:rPr lang="en-CA" dirty="0">
                <a:cs typeface="Arial" panose="020B0604020202020204" pitchFamily="34" charset="0"/>
              </a:rPr>
              <a:t>human</a:t>
            </a:r>
            <a:r>
              <a:rPr lang="en-CA" dirty="0"/>
              <a:t> body properly by applying principles of good posture</a:t>
            </a:r>
          </a:p>
          <a:p>
            <a:pPr lvl="0">
              <a:spcBef>
                <a:spcPts val="0"/>
              </a:spcBef>
              <a:buFont typeface="Wingdings" panose="05000000000000000000" pitchFamily="2" charset="2"/>
              <a:buChar char="§"/>
            </a:pPr>
            <a:r>
              <a:rPr lang="en-US" dirty="0"/>
              <a:t>static and dynamic muscle actions as potential risk factors</a:t>
            </a:r>
            <a:endParaRPr lang="en-CA" dirty="0"/>
          </a:p>
          <a:p>
            <a:pPr lvl="0">
              <a:spcBef>
                <a:spcPts val="0"/>
              </a:spcBef>
              <a:buFont typeface="Wingdings" panose="05000000000000000000" pitchFamily="2" charset="2"/>
              <a:buChar char="§"/>
            </a:pPr>
            <a:r>
              <a:rPr lang="en-US" dirty="0"/>
              <a:t>safe body mechanics assists with reducing injuries</a:t>
            </a:r>
            <a:endParaRPr lang="en-CA" dirty="0"/>
          </a:p>
          <a:p>
            <a:pPr lvl="0">
              <a:spcBef>
                <a:spcPts val="0"/>
              </a:spcBef>
              <a:buFont typeface="Wingdings" panose="05000000000000000000" pitchFamily="2" charset="2"/>
              <a:buChar char="§"/>
            </a:pPr>
            <a:r>
              <a:rPr lang="en-US" dirty="0"/>
              <a:t>risk of musculoskeletal injuries (MSIs) must be eliminated or managed</a:t>
            </a:r>
            <a:endParaRPr lang="en-CA" dirty="0"/>
          </a:p>
          <a:p>
            <a:pPr marL="0" indent="0">
              <a:buNone/>
            </a:pPr>
            <a:endParaRPr lang="en-CA"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356207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Good Posture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80728"/>
            <a:ext cx="8229600" cy="5145435"/>
          </a:xfrm>
        </p:spPr>
        <p:txBody>
          <a:bodyPr/>
          <a:lstStyle/>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Neutral Position</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Neutral Spine</a:t>
            </a:r>
          </a:p>
          <a:p>
            <a:pPr>
              <a:buFont typeface="Wingdings" panose="05000000000000000000" pitchFamily="2" charset="2"/>
              <a:buChar char="§"/>
            </a:pPr>
            <a:r>
              <a:rPr lang="en-CA" sz="2400" dirty="0">
                <a:latin typeface="Arial" panose="020B0604020202020204" pitchFamily="34" charset="0"/>
                <a:cs typeface="Arial" panose="020B0604020202020204" pitchFamily="34" charset="0"/>
              </a:rPr>
              <a:t>Standing Posture</a:t>
            </a:r>
          </a:p>
          <a:p>
            <a:pPr>
              <a:buFont typeface="Wingdings" panose="05000000000000000000" pitchFamily="2" charset="2"/>
              <a:buChar char="§"/>
            </a:pPr>
            <a:r>
              <a:rPr lang="en-CA" sz="2400" dirty="0">
                <a:latin typeface="Arial" panose="020B0604020202020204" pitchFamily="34" charset="0"/>
                <a:cs typeface="Arial" panose="020B0604020202020204" pitchFamily="34" charset="0"/>
              </a:rPr>
              <a:t>Sitting Posture</a:t>
            </a:r>
          </a:p>
          <a:p>
            <a:pPr>
              <a:buFont typeface="Wingdings" panose="05000000000000000000" pitchFamily="2" charset="2"/>
              <a:buChar char="§"/>
            </a:pPr>
            <a:r>
              <a:rPr lang="en-CA" sz="2400" dirty="0">
                <a:latin typeface="Arial" panose="020B0604020202020204" pitchFamily="34" charset="0"/>
                <a:cs typeface="Arial" panose="020B0604020202020204" pitchFamily="34" charset="0"/>
              </a:rPr>
              <a:t>Lying </a:t>
            </a:r>
            <a:r>
              <a:rPr lang="en-CA" sz="2400" dirty="0" smtClean="0">
                <a:latin typeface="Arial" panose="020B0604020202020204" pitchFamily="34" charset="0"/>
                <a:cs typeface="Arial" panose="020B0604020202020204" pitchFamily="34" charset="0"/>
              </a:rPr>
              <a:t>Posture</a:t>
            </a:r>
          </a:p>
          <a:p>
            <a:pPr>
              <a:buFont typeface="Wingdings" panose="05000000000000000000" pitchFamily="2" charset="2"/>
              <a:buChar char="§"/>
            </a:pPr>
            <a:endParaRPr lang="en-CA" sz="2400" dirty="0" smtClean="0">
              <a:latin typeface="Arial" panose="020B0604020202020204" pitchFamily="34" charset="0"/>
              <a:cs typeface="Arial" panose="020B0604020202020204" pitchFamily="34" charset="0"/>
            </a:endParaRPr>
          </a:p>
          <a:p>
            <a:pPr marL="0" indent="0" algn="ctr">
              <a:spcBef>
                <a:spcPts val="0"/>
              </a:spcBef>
              <a:buNone/>
            </a:pPr>
            <a:r>
              <a:rPr lang="en-CA" sz="4400" dirty="0" smtClean="0">
                <a:latin typeface="Arial" panose="020B0604020202020204" pitchFamily="34" charset="0"/>
                <a:cs typeface="Arial" panose="020B0604020202020204" pitchFamily="34" charset="0"/>
              </a:rPr>
              <a:t>Dynamic </a:t>
            </a:r>
            <a:r>
              <a:rPr lang="en-CA" sz="4400" dirty="0">
                <a:latin typeface="Arial" panose="020B0604020202020204" pitchFamily="34" charset="0"/>
                <a:cs typeface="Arial" panose="020B0604020202020204" pitchFamily="34" charset="0"/>
              </a:rPr>
              <a:t>and </a:t>
            </a:r>
            <a:r>
              <a:rPr lang="en-CA" sz="4400" dirty="0" smtClean="0">
                <a:latin typeface="Arial" panose="020B0604020202020204" pitchFamily="34" charset="0"/>
                <a:cs typeface="Arial" panose="020B0604020202020204" pitchFamily="34" charset="0"/>
              </a:rPr>
              <a:t>Static</a:t>
            </a:r>
          </a:p>
          <a:p>
            <a:pPr marL="0" indent="0" algn="ctr">
              <a:spcBef>
                <a:spcPts val="0"/>
              </a:spcBef>
              <a:buNone/>
            </a:pPr>
            <a:r>
              <a:rPr lang="en-CA" sz="4400" dirty="0" smtClean="0">
                <a:latin typeface="Arial" panose="020B0604020202020204" pitchFamily="34" charset="0"/>
                <a:cs typeface="Arial" panose="020B0604020202020204" pitchFamily="34" charset="0"/>
              </a:rPr>
              <a:t> Muscle Action</a:t>
            </a:r>
          </a:p>
          <a:p>
            <a:pPr lvl="0">
              <a:buFont typeface="Wingdings" panose="05000000000000000000" pitchFamily="2" charset="2"/>
              <a:buChar char="§"/>
            </a:pPr>
            <a:r>
              <a:rPr lang="en-CA" sz="2400" dirty="0" smtClean="0">
                <a:solidFill>
                  <a:prstClr val="black"/>
                </a:solidFill>
                <a:latin typeface="Arial" panose="020B0604020202020204" pitchFamily="34" charset="0"/>
                <a:cs typeface="Arial" panose="020B0604020202020204" pitchFamily="34" charset="0"/>
              </a:rPr>
              <a:t>Dynamic (with movement)</a:t>
            </a:r>
            <a:endParaRPr lang="en-CA" sz="24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
            </a:pPr>
            <a:r>
              <a:rPr lang="en-CA" sz="2400" dirty="0">
                <a:solidFill>
                  <a:prstClr val="black"/>
                </a:solidFill>
                <a:latin typeface="Arial" panose="020B0604020202020204" pitchFamily="34" charset="0"/>
                <a:cs typeface="Arial" panose="020B0604020202020204" pitchFamily="34" charset="0"/>
              </a:rPr>
              <a:t>Static (without movement)</a:t>
            </a:r>
          </a:p>
          <a:p>
            <a:pPr marL="0" indent="0" algn="ctr">
              <a:buNone/>
            </a:pP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088557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CA" altLang="en-US" sz="4000" dirty="0" smtClean="0">
                <a:latin typeface="Arial" panose="020B0604020202020204" pitchFamily="34" charset="0"/>
                <a:cs typeface="Arial" panose="020B0604020202020204" pitchFamily="34" charset="0"/>
              </a:rPr>
              <a:t>TLR Principles of</a:t>
            </a:r>
            <a:br>
              <a:rPr lang="en-CA" altLang="en-US" sz="4000" dirty="0" smtClean="0">
                <a:latin typeface="Arial" panose="020B0604020202020204" pitchFamily="34" charset="0"/>
                <a:cs typeface="Arial" panose="020B0604020202020204" pitchFamily="34" charset="0"/>
              </a:rPr>
            </a:br>
            <a:r>
              <a:rPr lang="en-CA" altLang="en-US" sz="4000" dirty="0" smtClean="0">
                <a:latin typeface="Arial" panose="020B0604020202020204" pitchFamily="34" charset="0"/>
                <a:cs typeface="Arial" panose="020B0604020202020204" pitchFamily="34" charset="0"/>
              </a:rPr>
              <a:t>Safe Body Mechanics</a:t>
            </a:r>
            <a:br>
              <a:rPr lang="en-CA" altLang="en-US" sz="4000" dirty="0" smtClean="0">
                <a:latin typeface="Arial" panose="020B0604020202020204" pitchFamily="34" charset="0"/>
                <a:cs typeface="Arial" panose="020B0604020202020204" pitchFamily="34" charset="0"/>
              </a:rPr>
            </a:br>
            <a:endParaRPr lang="en-US" altLang="en-US" sz="4000" dirty="0" smtClean="0">
              <a:latin typeface="Arial" panose="020B0604020202020204" pitchFamily="34" charset="0"/>
              <a:cs typeface="Arial" panose="020B0604020202020204" pitchFamily="34" charset="0"/>
            </a:endParaRPr>
          </a:p>
        </p:txBody>
      </p:sp>
      <p:sp>
        <p:nvSpPr>
          <p:cNvPr id="14339" name="Rectangle 3"/>
          <p:cNvSpPr>
            <a:spLocks noGrp="1" noChangeArrowheads="1"/>
          </p:cNvSpPr>
          <p:nvPr>
            <p:ph idx="1"/>
          </p:nvPr>
        </p:nvSpPr>
        <p:spPr>
          <a:xfrm>
            <a:off x="539552" y="1700808"/>
            <a:ext cx="8229600" cy="4525963"/>
          </a:xfrm>
        </p:spPr>
        <p:txBody>
          <a:bodyPr/>
          <a:lstStyle/>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Think and Plan Ahead</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Safe Stance – stride or parallel</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Maintain the Three Natural Curves of the Spine</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Use the Core, Buttocks and Thigh and Calf Muscles</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Use a Safe and Effective Grip</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Work Within Your Comfort Zone</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Use Weight Transfer When Performing a Moving Task</a:t>
            </a:r>
          </a:p>
          <a:p>
            <a:pPr marL="0" indent="0" eaLnBrk="1" hangingPunct="1">
              <a:spcBef>
                <a:spcPts val="0"/>
              </a:spcBef>
              <a:buNone/>
            </a:pPr>
            <a:endParaRPr lang="en-US" alt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47868682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68313" y="332656"/>
            <a:ext cx="8207375" cy="1143000"/>
          </a:xfrm>
        </p:spPr>
        <p:txBody>
          <a:bodyPr/>
          <a:lstStyle/>
          <a:p>
            <a:pPr eaLnBrk="1" hangingPunct="1"/>
            <a:r>
              <a:rPr lang="en-US" altLang="en-US" sz="3600" dirty="0" smtClean="0">
                <a:latin typeface="Arial" panose="020B0604020202020204" pitchFamily="34" charset="0"/>
                <a:cs typeface="Arial" panose="020B0604020202020204" pitchFamily="34" charset="0"/>
              </a:rPr>
              <a:t>TLR Checkpoints to</a:t>
            </a:r>
            <a:br>
              <a:rPr lang="en-US" altLang="en-US" sz="3600"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Safe Body Mechanics</a:t>
            </a:r>
          </a:p>
        </p:txBody>
      </p:sp>
      <p:sp>
        <p:nvSpPr>
          <p:cNvPr id="13316" name="Rectangle 3"/>
          <p:cNvSpPr>
            <a:spLocks noGrp="1" noChangeArrowheads="1"/>
          </p:cNvSpPr>
          <p:nvPr>
            <p:ph type="body" idx="1"/>
          </p:nvPr>
        </p:nvSpPr>
        <p:spPr>
          <a:xfrm>
            <a:off x="457200" y="1600200"/>
            <a:ext cx="8382000" cy="4525963"/>
          </a:xfrm>
        </p:spPr>
        <p:txBody>
          <a:bodyPr/>
          <a:lstStyle/>
          <a:p>
            <a:pPr marL="0" indent="0" eaLnBrk="1" hangingPunct="1">
              <a:buNone/>
            </a:pPr>
            <a:endParaRPr lang="en-US" altLang="en-US" sz="2400" dirty="0" smtClean="0">
              <a:latin typeface="Arial" panose="020B0604020202020204" pitchFamily="34" charset="0"/>
              <a:cs typeface="Arial" panose="020B0604020202020204" pitchFamily="34" charset="0"/>
            </a:endParaRPr>
          </a:p>
        </p:txBody>
      </p:sp>
      <p:pic>
        <p:nvPicPr>
          <p:cNvPr id="1026" name="Picture 2" descr="C:\Users\cory.ouellette\AppData\Local\Microsoft\Windows\Temporary Internet Files\Content.Outlook\CS11FKLT\TLR checkpoints sn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118007"/>
            <a:ext cx="4861982" cy="3833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382161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Musculoskeletal Injuries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CA" sz="2400" dirty="0">
                <a:latin typeface="Arial" panose="020B0604020202020204" pitchFamily="34" charset="0"/>
                <a:cs typeface="Arial" panose="020B0604020202020204" pitchFamily="34" charset="0"/>
              </a:rPr>
              <a:t>Work-related MSIs may be defined as injuries, illnesses or diseases of muscles and their tendons, ligaments, bursae, nerves, joints, cartilage (including intervertebral discs), bones and supporting blood vessels in either the upper or lower extremities </a:t>
            </a:r>
            <a:r>
              <a:rPr lang="en-CA" sz="2400" dirty="0" smtClean="0">
                <a:latin typeface="Arial" panose="020B0604020202020204" pitchFamily="34" charset="0"/>
                <a:cs typeface="Arial" panose="020B0604020202020204" pitchFamily="34" charset="0"/>
              </a:rPr>
              <a:t>or </a:t>
            </a:r>
            <a:r>
              <a:rPr lang="en-CA" sz="2400" dirty="0">
                <a:latin typeface="Arial" panose="020B0604020202020204" pitchFamily="34" charset="0"/>
                <a:cs typeface="Arial" panose="020B0604020202020204" pitchFamily="34" charset="0"/>
              </a:rPr>
              <a:t>the back. </a:t>
            </a:r>
            <a:endParaRPr lang="en-CA" sz="2400" dirty="0" smtClean="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smtClean="0">
                <a:latin typeface="Arial" panose="020B0604020202020204" pitchFamily="34" charset="0"/>
                <a:cs typeface="Arial" panose="020B0604020202020204" pitchFamily="34" charset="0"/>
              </a:rPr>
              <a:t>Preventative/Corrective Action:</a:t>
            </a:r>
          </a:p>
          <a:p>
            <a:pPr marL="0" indent="0">
              <a:buNone/>
            </a:pPr>
            <a:r>
              <a:rPr lang="en-CA" sz="2400" dirty="0">
                <a:latin typeface="Arial" panose="020B0604020202020204" pitchFamily="34" charset="0"/>
                <a:cs typeface="Arial" panose="020B0604020202020204" pitchFamily="34" charset="0"/>
              </a:rPr>
              <a:t>D</a:t>
            </a:r>
            <a:r>
              <a:rPr lang="en-CA" sz="2400" dirty="0" smtClean="0">
                <a:latin typeface="Arial" panose="020B0604020202020204" pitchFamily="34" charset="0"/>
                <a:cs typeface="Arial" panose="020B0604020202020204" pitchFamily="34" charset="0"/>
              </a:rPr>
              <a:t>ocument </a:t>
            </a:r>
            <a:r>
              <a:rPr lang="en-CA" sz="2400" dirty="0">
                <a:latin typeface="Arial" panose="020B0604020202020204" pitchFamily="34" charset="0"/>
                <a:cs typeface="Arial" panose="020B0604020202020204" pitchFamily="34" charset="0"/>
              </a:rPr>
              <a:t>and </a:t>
            </a:r>
            <a:r>
              <a:rPr lang="en-CA" sz="2400" dirty="0" smtClean="0">
                <a:latin typeface="Arial" panose="020B0604020202020204" pitchFamily="34" charset="0"/>
                <a:cs typeface="Arial" panose="020B0604020202020204" pitchFamily="34" charset="0"/>
              </a:rPr>
              <a:t>report concerns </a:t>
            </a:r>
            <a:r>
              <a:rPr lang="en-CA" sz="2400" dirty="0">
                <a:latin typeface="Arial" panose="020B0604020202020204" pitchFamily="34" charset="0"/>
                <a:cs typeface="Arial" panose="020B0604020202020204" pitchFamily="34" charset="0"/>
              </a:rPr>
              <a:t>to </a:t>
            </a:r>
            <a:r>
              <a:rPr lang="en-CA" sz="2400" dirty="0" smtClean="0">
                <a:latin typeface="Arial" panose="020B0604020202020204" pitchFamily="34" charset="0"/>
                <a:cs typeface="Arial" panose="020B0604020202020204" pitchFamily="34" charset="0"/>
              </a:rPr>
              <a:t>immediate </a:t>
            </a:r>
            <a:r>
              <a:rPr lang="en-CA" sz="2400" dirty="0">
                <a:latin typeface="Arial" panose="020B0604020202020204" pitchFamily="34" charset="0"/>
                <a:cs typeface="Arial" panose="020B0604020202020204" pitchFamily="34" charset="0"/>
              </a:rPr>
              <a:t>supervisor, who then advises the worker to consult an appropriate health care provider. The supervisor will also promptly initiate an investigation to determine the root cause and then take corrective measures to void further injuries.</a:t>
            </a:r>
          </a:p>
          <a:p>
            <a:pPr marL="0" indent="0">
              <a:buNone/>
            </a:pPr>
            <a:endParaRPr lang="en-CA"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542274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1400" dirty="0" smtClean="0"/>
          </a:p>
        </p:txBody>
      </p:sp>
      <p:sp>
        <p:nvSpPr>
          <p:cNvPr id="19459"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cs typeface="Arial" panose="020B0604020202020204" pitchFamily="34" charset="0"/>
              </a:rPr>
              <a:t>Risk Assessment</a:t>
            </a:r>
          </a:p>
        </p:txBody>
      </p:sp>
      <p:sp>
        <p:nvSpPr>
          <p:cNvPr id="19460" name="Rectangle 3"/>
          <p:cNvSpPr>
            <a:spLocks noGrp="1" noChangeArrowheads="1"/>
          </p:cNvSpPr>
          <p:nvPr>
            <p:ph type="body" idx="1"/>
          </p:nvPr>
        </p:nvSpPr>
        <p:spPr>
          <a:xfrm>
            <a:off x="1115616" y="1412776"/>
            <a:ext cx="7342584" cy="4176812"/>
          </a:xfrm>
        </p:spPr>
        <p:txBody>
          <a:bodyPr/>
          <a:lstStyle/>
          <a:p>
            <a:pPr marL="0" indent="0">
              <a:buNone/>
            </a:pPr>
            <a:r>
              <a:rPr lang="en-US" altLang="en-US" sz="3600" dirty="0" smtClean="0"/>
              <a:t> </a:t>
            </a:r>
          </a:p>
          <a:p>
            <a:pPr marL="0" indent="0">
              <a:buNone/>
            </a:pPr>
            <a:endParaRPr lang="en-US" altLang="en-US" sz="3600" dirty="0"/>
          </a:p>
          <a:p>
            <a:pPr marL="0" indent="0" eaLnBrk="1" hangingPunct="1">
              <a:buNone/>
            </a:pPr>
            <a:endParaRPr lang="en-US" altLang="en-US" sz="3600" dirty="0" smtClean="0"/>
          </a:p>
          <a:p>
            <a:pPr marL="0" indent="0" eaLnBrk="1" hangingPunct="1">
              <a:buNone/>
            </a:pPr>
            <a:endParaRPr lang="en-US" altLang="en-US" sz="3600" dirty="0" smtClean="0"/>
          </a:p>
          <a:p>
            <a:pPr marL="0" indent="0" eaLnBrk="1" hangingPunct="1">
              <a:buNone/>
            </a:pPr>
            <a:endParaRPr lang="en-US" altLang="en-US" sz="3600" dirty="0" smtClean="0"/>
          </a:p>
          <a:p>
            <a:pPr marL="0" indent="0" eaLnBrk="1" hangingPunct="1">
              <a:buNone/>
            </a:pPr>
            <a:endParaRPr lang="en-US" altLang="en-US" sz="3600" dirty="0" smtClean="0"/>
          </a:p>
          <a:p>
            <a:pPr marL="0" indent="0" eaLnBrk="1" hangingPunct="1">
              <a:buNone/>
            </a:pPr>
            <a:endParaRPr lang="en-US" altLang="en-US" sz="3600" dirty="0" smtClean="0"/>
          </a:p>
          <a:p>
            <a:pPr marL="0" indent="0" eaLnBrk="1" hangingPunct="1">
              <a:buNone/>
            </a:pPr>
            <a:endParaRPr lang="en-US" altLang="en-US" sz="3600" dirty="0" smtClean="0"/>
          </a:p>
        </p:txBody>
      </p:sp>
      <p:sp>
        <p:nvSpPr>
          <p:cNvPr id="5" name="Content Placeholder 2"/>
          <p:cNvSpPr txBox="1">
            <a:spLocks/>
          </p:cNvSpPr>
          <p:nvPr/>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None/>
            </a:pPr>
            <a:r>
              <a:rPr lang="en-CA" sz="2400" dirty="0">
                <a:latin typeface="Arial" panose="020B0604020202020204" pitchFamily="34" charset="0"/>
                <a:cs typeface="Arial" panose="020B0604020202020204" pitchFamily="34" charset="0"/>
              </a:rPr>
              <a:t>Learning outcomes:</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Identify risks in self, environment, equipment, object, client</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Consider ways to eliminate or manage risks</a:t>
            </a:r>
          </a:p>
          <a:p>
            <a:pPr lvl="0">
              <a:spcBef>
                <a:spcPts val="0"/>
              </a:spcBef>
              <a:buFont typeface="Wingdings" panose="05000000000000000000" pitchFamily="2" charset="2"/>
              <a:buChar char="§"/>
            </a:pPr>
            <a:r>
              <a:rPr lang="en-CA" sz="2400" i="1" dirty="0" smtClean="0">
                <a:latin typeface="Arial" panose="020B0604020202020204" pitchFamily="34" charset="0"/>
                <a:cs typeface="Arial" panose="020B0604020202020204" pitchFamily="34" charset="0"/>
              </a:rPr>
              <a:t>In the Moment</a:t>
            </a:r>
            <a:r>
              <a:rPr lang="en-CA" sz="2400" dirty="0" smtClean="0">
                <a:latin typeface="Arial" panose="020B0604020202020204" pitchFamily="34" charset="0"/>
                <a:cs typeface="Arial" panose="020B0604020202020204" pitchFamily="34" charset="0"/>
              </a:rPr>
              <a:t> Risk Assessment – using the full risk assessment process prior to performing a moving task</a:t>
            </a:r>
          </a:p>
          <a:p>
            <a:pPr lvl="0">
              <a:spcBef>
                <a:spcPts val="0"/>
              </a:spcBef>
              <a:buFont typeface="Wingdings" panose="05000000000000000000" pitchFamily="2" charset="2"/>
              <a:buChar char="§"/>
            </a:pPr>
            <a:endParaRPr lang="en-CA" sz="24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A </a:t>
            </a:r>
            <a:r>
              <a:rPr lang="en-CA" sz="2400" b="1" dirty="0">
                <a:latin typeface="Arial" panose="020B0604020202020204" pitchFamily="34" charset="0"/>
                <a:cs typeface="Arial" panose="020B0604020202020204" pitchFamily="34" charset="0"/>
              </a:rPr>
              <a:t>risk</a:t>
            </a:r>
            <a:r>
              <a:rPr lang="en-CA" sz="2400" dirty="0">
                <a:latin typeface="Arial" panose="020B0604020202020204" pitchFamily="34" charset="0"/>
                <a:cs typeface="Arial" panose="020B0604020202020204" pitchFamily="34" charset="0"/>
              </a:rPr>
              <a:t> is any factor that has the potential to jeopardize the safety of those involved in the moving task.</a:t>
            </a:r>
          </a:p>
          <a:p>
            <a:pPr marL="0" indent="0">
              <a:buNone/>
            </a:pPr>
            <a:endParaRPr lang="en-CA" sz="12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In TLR, </a:t>
            </a:r>
            <a:r>
              <a:rPr lang="en-CA" sz="2400" b="1" dirty="0">
                <a:latin typeface="Arial" panose="020B0604020202020204" pitchFamily="34" charset="0"/>
                <a:cs typeface="Arial" panose="020B0604020202020204" pitchFamily="34" charset="0"/>
              </a:rPr>
              <a:t>Risk Assessment</a:t>
            </a:r>
            <a:r>
              <a:rPr lang="en-CA" sz="2400" dirty="0">
                <a:latin typeface="Arial" panose="020B0604020202020204" pitchFamily="34" charset="0"/>
                <a:cs typeface="Arial" panose="020B0604020202020204" pitchFamily="34" charset="0"/>
              </a:rPr>
              <a:t> is the process by which the worker identifies and eliminates or manages risks in order to select the safest moving technique.</a:t>
            </a:r>
          </a:p>
          <a:p>
            <a:pPr lvl="0">
              <a:spcBef>
                <a:spcPts val="0"/>
              </a:spcBef>
              <a:buFont typeface="Wingdings" panose="05000000000000000000" pitchFamily="2" charset="2"/>
              <a:buChar char="§"/>
            </a:pPr>
            <a:endParaRPr lang="en-CA" sz="2400" dirty="0" smtClean="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endParaRPr lang="en-CA" sz="2400" dirty="0">
              <a:latin typeface="Arial" panose="020B0604020202020204" pitchFamily="34" charset="0"/>
              <a:cs typeface="Arial" panose="020B0604020202020204" pitchFamily="34" charset="0"/>
            </a:endParaRPr>
          </a:p>
          <a:p>
            <a:pPr marL="0" lvl="0" indent="0">
              <a:spcBef>
                <a:spcPts val="0"/>
              </a:spcBef>
              <a:buNone/>
            </a:pPr>
            <a:endParaRPr lang="en-CA" sz="2400" dirty="0">
              <a:latin typeface="Arial" panose="020B0604020202020204" pitchFamily="34" charset="0"/>
              <a:cs typeface="Arial" panose="020B0604020202020204" pitchFamily="34" charset="0"/>
            </a:endParaRPr>
          </a:p>
          <a:p>
            <a:pPr marL="0" indent="0">
              <a:buFont typeface="Arial" pitchFamily="34" charset="0"/>
              <a:buNone/>
            </a:pPr>
            <a:endParaRPr lang="en-CA"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990508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0"/>
            <a:ext cx="8229600" cy="1143000"/>
          </a:xfrm>
        </p:spPr>
        <p:txBody>
          <a:bodyPr/>
          <a:lstStyle/>
          <a:p>
            <a:r>
              <a:rPr lang="en-CA" altLang="en-US" dirty="0" smtClean="0">
                <a:latin typeface="Arial" panose="020B0604020202020204" pitchFamily="34" charset="0"/>
                <a:cs typeface="Arial" panose="020B0604020202020204" pitchFamily="34" charset="0"/>
              </a:rPr>
              <a:t>SELF Risk Assessment</a:t>
            </a:r>
            <a:br>
              <a:rPr lang="en-CA" altLang="en-US" dirty="0" smtClean="0">
                <a:latin typeface="Arial" panose="020B0604020202020204" pitchFamily="34" charset="0"/>
                <a:cs typeface="Arial" panose="020B0604020202020204" pitchFamily="34" charset="0"/>
              </a:rPr>
            </a:br>
            <a:r>
              <a:rPr lang="en-CA" altLang="en-US" dirty="0" smtClean="0">
                <a:latin typeface="Arial" panose="020B0604020202020204" pitchFamily="34" charset="0"/>
                <a:cs typeface="Arial" panose="020B0604020202020204" pitchFamily="34" charset="0"/>
              </a:rPr>
              <a:t>“All About YOU!”</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81304"/>
            <a:ext cx="9136306" cy="4284000"/>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604197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 y="274638"/>
            <a:ext cx="8964488" cy="1143000"/>
          </a:xfrm>
        </p:spPr>
        <p:txBody>
          <a:bodyPr/>
          <a:lstStyle/>
          <a:p>
            <a:r>
              <a:rPr lang="en-CA" altLang="en-US" dirty="0" smtClean="0">
                <a:latin typeface="Arial" panose="020B0604020202020204" pitchFamily="34" charset="0"/>
                <a:cs typeface="Arial" panose="020B0604020202020204" pitchFamily="34" charset="0"/>
              </a:rPr>
              <a:t>ENVIRONMENT Risk Assessment</a:t>
            </a:r>
          </a:p>
        </p:txBody>
      </p:sp>
      <p:sp>
        <p:nvSpPr>
          <p:cNvPr id="3" name="Content Placeholder 2"/>
          <p:cNvSpPr>
            <a:spLocks noGrp="1"/>
          </p:cNvSpPr>
          <p:nvPr>
            <p:ph idx="1"/>
          </p:nvPr>
        </p:nvSpPr>
        <p:spPr>
          <a:xfrm>
            <a:off x="457200" y="1268760"/>
            <a:ext cx="8229600" cy="4857403"/>
          </a:xfrm>
        </p:spPr>
        <p:txBody>
          <a:bodyPr/>
          <a:lstStyle/>
          <a:p>
            <a:pPr marL="0" indent="0">
              <a:buNone/>
            </a:pPr>
            <a:r>
              <a:rPr lang="en-CA" sz="2800" b="1" i="1" dirty="0" smtClean="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31" y="1197352"/>
            <a:ext cx="8636957" cy="540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12093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971600" y="332656"/>
            <a:ext cx="7535206" cy="791741"/>
          </a:xfrm>
          <a:prstGeom prst="rect">
            <a:avLst/>
          </a:prstGeom>
        </p:spPr>
        <p:txBody>
          <a:bodyPr>
            <a:noAutofit/>
          </a:bodyPr>
          <a:lstStyle/>
          <a:p>
            <a:pPr algn="ctr" eaLnBrk="1" hangingPunct="1"/>
            <a:r>
              <a:rPr lang="en-US" sz="4400" b="1" dirty="0" smtClean="0">
                <a:latin typeface="Arial" pitchFamily="34" charset="0"/>
                <a:cs typeface="Arial" pitchFamily="34" charset="0"/>
              </a:rPr>
              <a:t>Housekeeping Details</a:t>
            </a:r>
          </a:p>
        </p:txBody>
      </p:sp>
      <p:pic>
        <p:nvPicPr>
          <p:cNvPr id="6" name="Picture 2" descr="http://t2.gstatic.com/images?q=tbn:ANd9GcREjaYY25fBmZxlRGfeVR8SqhsoWacF_TmQYxo1SsV-5TsYGI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733" y="1627646"/>
            <a:ext cx="15240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notobacco.org/photos/large/photo07.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0842" y="1593859"/>
            <a:ext cx="1656228" cy="1664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6822" y="1627646"/>
            <a:ext cx="1484891" cy="143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http://t1.gstatic.com/images?q=tbn:ANd9GcRCu3CMXtXcwQap-ubP2xXBb2Cku-hNLgUIDnIoAJFc2TTfh-C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143" y="1484784"/>
            <a:ext cx="1792199"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http://t3.gstatic.com/images?q=tbn:ANd9GcQkN9jaPDyXDjMIxPtMKh03V443lp2zwHqJep-mg-LkZRiFYwV-"/>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909" y="3398484"/>
            <a:ext cx="2303938" cy="17257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1415" y="3396023"/>
            <a:ext cx="1997903" cy="199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www.diyderby.co.uk/ekmps/shops/bartlam/images/emergency-exit-sign-300-x-200-code-1516-1024-p.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3191" y="3648999"/>
            <a:ext cx="2231437" cy="14919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4154880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EQUIPMENT Risk Assessment</a:t>
            </a:r>
            <a:endParaRPr lang="en-CA"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449192"/>
            <a:ext cx="9029824" cy="37080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90318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Autofit/>
          </a:bodyPr>
          <a:lstStyle/>
          <a:p>
            <a:r>
              <a:rPr lang="en-CA" altLang="en-US" dirty="0">
                <a:latin typeface="Arial" panose="020B0604020202020204" pitchFamily="34" charset="0"/>
                <a:cs typeface="Arial" panose="020B0604020202020204" pitchFamily="34" charset="0"/>
              </a:rPr>
              <a:t>OBJECT </a:t>
            </a:r>
            <a:r>
              <a:rPr lang="en-CA" altLang="en-US" dirty="0" smtClean="0">
                <a:latin typeface="Arial" panose="020B0604020202020204" pitchFamily="34" charset="0"/>
                <a:cs typeface="Arial" panose="020B0604020202020204" pitchFamily="34" charset="0"/>
              </a:rPr>
              <a:t>Risk Assessment</a:t>
            </a:r>
            <a:r>
              <a:rPr lang="en-CA" altLang="en-US" sz="3200" b="1" dirty="0"/>
              <a:t/>
            </a:r>
            <a:br>
              <a:rPr lang="en-CA" altLang="en-US" sz="3200" b="1" dirty="0"/>
            </a:br>
            <a:endParaRPr lang="en-CA"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29120"/>
            <a:ext cx="8900331" cy="2880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082770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i="1" dirty="0" smtClean="0">
                <a:latin typeface="Arial" panose="020B0604020202020204" pitchFamily="34" charset="0"/>
                <a:cs typeface="Arial" panose="020B0604020202020204" pitchFamily="34" charset="0"/>
              </a:rPr>
              <a:t>In the Moment </a:t>
            </a:r>
            <a:r>
              <a:rPr lang="en-US" altLang="en-US" sz="4000" dirty="0" smtClean="0">
                <a:latin typeface="Arial" panose="020B0604020202020204" pitchFamily="34" charset="0"/>
                <a:cs typeface="Arial" panose="020B0604020202020204" pitchFamily="34" charset="0"/>
              </a:rPr>
              <a:t>Risk Assessment</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772816"/>
            <a:ext cx="8229600" cy="4353347"/>
          </a:xfrm>
        </p:spPr>
        <p:txBody>
          <a:bodyPr/>
          <a:lstStyle/>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Verify</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Assess</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Select</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Prepare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Move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Evaluate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Communicate</a:t>
            </a:r>
          </a:p>
          <a:p>
            <a:pPr eaLnBrk="1" hangingPunct="1"/>
            <a:endParaRPr lang="en-US" altLang="en-US" sz="2400" dirty="0" smtClean="0">
              <a:latin typeface="Arial" panose="020B0604020202020204" pitchFamily="34" charset="0"/>
              <a:cs typeface="Arial" panose="020B0604020202020204" pitchFamily="34" charset="0"/>
            </a:endParaRPr>
          </a:p>
          <a:p>
            <a:pPr eaLnBrk="1" hangingPunct="1"/>
            <a:endParaRPr lang="en-US" altLang="en-US" sz="2400" dirty="0" smtClean="0">
              <a:latin typeface="Arial Rounded MT Bold" panose="020F07040305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442524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TLR General Moving Techniques</a:t>
            </a:r>
            <a:r>
              <a:rPr lang="en-US" altLang="en-US" sz="3600" dirty="0" smtClean="0">
                <a:cs typeface="Arial" panose="020B0604020202020204" pitchFamily="34" charset="0"/>
              </a:rPr>
              <a:t/>
            </a:r>
            <a:br>
              <a:rPr lang="en-US" altLang="en-US" sz="3600" dirty="0" smtClean="0">
                <a:cs typeface="Arial" panose="020B0604020202020204" pitchFamily="34" charset="0"/>
              </a:rPr>
            </a:b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556792"/>
            <a:ext cx="8229600" cy="4824536"/>
          </a:xfrm>
        </p:spPr>
        <p:txBody>
          <a:bodyPr/>
          <a:lstStyle/>
          <a:p>
            <a:pPr marL="0" indent="0">
              <a:spcBef>
                <a:spcPts val="0"/>
              </a:spcBef>
              <a:buNone/>
            </a:pPr>
            <a:r>
              <a:rPr lang="en-US" altLang="en-US" sz="2400" dirty="0" smtClean="0">
                <a:latin typeface="Arial" panose="020B0604020202020204" pitchFamily="34" charset="0"/>
                <a:cs typeface="Arial" panose="020B0604020202020204" pitchFamily="34" charset="0"/>
              </a:rPr>
              <a:t>Learning Outcomes:</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identify </a:t>
            </a:r>
            <a:r>
              <a:rPr lang="en-CA" sz="2400" dirty="0">
                <a:latin typeface="Arial" panose="020B0604020202020204" pitchFamily="34" charset="0"/>
                <a:cs typeface="Arial" panose="020B0604020202020204" pitchFamily="34" charset="0"/>
              </a:rPr>
              <a:t>the most appropriate situation for use of a technique</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preparatory steps for moving </a:t>
            </a:r>
            <a:r>
              <a:rPr lang="en-CA" sz="2400" dirty="0" smtClean="0">
                <a:latin typeface="Arial" panose="020B0604020202020204" pitchFamily="34" charset="0"/>
                <a:cs typeface="Arial" panose="020B0604020202020204" pitchFamily="34" charset="0"/>
              </a:rPr>
              <a:t>objects including use of 1-2-3-command</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TLR </a:t>
            </a:r>
            <a:r>
              <a:rPr lang="en-CA" sz="2400" dirty="0">
                <a:latin typeface="Arial" panose="020B0604020202020204" pitchFamily="34" charset="0"/>
                <a:cs typeface="Arial" panose="020B0604020202020204" pitchFamily="34" charset="0"/>
              </a:rPr>
              <a:t>standard moving techniques (pushing/pulling, lifting, repositioning)</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complete</a:t>
            </a:r>
            <a:r>
              <a:rPr lang="en-CA" sz="2400" dirty="0">
                <a:latin typeface="Arial" panose="020B0604020202020204" pitchFamily="34" charset="0"/>
                <a:cs typeface="Arial" panose="020B0604020202020204" pitchFamily="34" charset="0"/>
              </a:rPr>
              <a:t>, communicate and evaluate a moving task</a:t>
            </a:r>
          </a:p>
          <a:p>
            <a:pPr eaLnBrk="1" hangingPunct="1"/>
            <a:endParaRPr lang="en-US" altLang="en-US" sz="2400" dirty="0" smtClean="0">
              <a:latin typeface="Arial Rounded MT Bold" panose="020F07040305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709591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TLR General Moving Techniques</a:t>
            </a:r>
            <a:r>
              <a:rPr lang="en-US" altLang="en-US" sz="3600" dirty="0" smtClean="0">
                <a:cs typeface="Arial" panose="020B0604020202020204" pitchFamily="34" charset="0"/>
              </a:rPr>
              <a:t/>
            </a:r>
            <a:br>
              <a:rPr lang="en-US" altLang="en-US" sz="3600" dirty="0" smtClean="0">
                <a:cs typeface="Arial" panose="020B0604020202020204" pitchFamily="34" charset="0"/>
              </a:rPr>
            </a:b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556792"/>
            <a:ext cx="8229600" cy="4824536"/>
          </a:xfrm>
        </p:spPr>
        <p:txBody>
          <a:bodyPr/>
          <a:lstStyle/>
          <a:p>
            <a:pPr marL="0" indent="0">
              <a:buNone/>
            </a:pPr>
            <a:r>
              <a:rPr lang="en-US" altLang="en-US" sz="2400" dirty="0" smtClean="0">
                <a:latin typeface="Arial" panose="020B0604020202020204" pitchFamily="34" charset="0"/>
                <a:cs typeface="Arial" panose="020B0604020202020204" pitchFamily="34" charset="0"/>
              </a:rPr>
              <a:t>Pushing/Pulling Wheeled Equipment</a:t>
            </a:r>
          </a:p>
          <a:p>
            <a:pPr marL="0" indent="0">
              <a:spcBef>
                <a:spcPts val="0"/>
              </a:spcBef>
              <a:buNone/>
            </a:pPr>
            <a:endParaRPr lang="en-US" sz="2400" dirty="0" smtClean="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anually </a:t>
            </a:r>
            <a:r>
              <a:rPr lang="en-US" sz="2400" dirty="0">
                <a:latin typeface="Arial" panose="020B0604020202020204" pitchFamily="34" charset="0"/>
                <a:cs typeface="Arial" panose="020B0604020202020204" pitchFamily="34" charset="0"/>
              </a:rPr>
              <a:t>lifting manageable items </a:t>
            </a:r>
            <a:r>
              <a:rPr lang="en-US" sz="2400" dirty="0" smtClean="0">
                <a:latin typeface="Arial" panose="020B0604020202020204" pitchFamily="34" charset="0"/>
                <a:cs typeface="Arial" panose="020B0604020202020204" pitchFamily="34" charset="0"/>
              </a:rPr>
              <a:t>on </a:t>
            </a:r>
            <a:r>
              <a:rPr lang="en-US" sz="2400" dirty="0">
                <a:latin typeface="Arial" panose="020B0604020202020204" pitchFamily="34" charset="0"/>
                <a:cs typeface="Arial" panose="020B0604020202020204" pitchFamily="34" charset="0"/>
              </a:rPr>
              <a:t>or near the floor:</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Golfer’s Lift</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One Handed Partial Squat Lift</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Tripod Lift</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Diagonal Lift</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 </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Manually </a:t>
            </a:r>
            <a:r>
              <a:rPr lang="en-US" sz="2400" dirty="0">
                <a:latin typeface="Arial" panose="020B0604020202020204" pitchFamily="34" charset="0"/>
                <a:cs typeface="Arial" panose="020B0604020202020204" pitchFamily="34" charset="0"/>
              </a:rPr>
              <a:t>lifting manageable </a:t>
            </a:r>
            <a:r>
              <a:rPr lang="en-US" sz="2400" dirty="0" smtClean="0">
                <a:latin typeface="Arial" panose="020B0604020202020204" pitchFamily="34" charset="0"/>
                <a:cs typeface="Arial" panose="020B0604020202020204" pitchFamily="34" charset="0"/>
              </a:rPr>
              <a:t>items in </a:t>
            </a:r>
            <a:r>
              <a:rPr lang="en-US" sz="2400" dirty="0">
                <a:latin typeface="Arial" panose="020B0604020202020204" pitchFamily="34" charset="0"/>
                <a:cs typeface="Arial" panose="020B0604020202020204" pitchFamily="34" charset="0"/>
              </a:rPr>
              <a:t>your comfort zone:</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Power Lift (one and two worker techniques)</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Changing worker position from Tripod to Power </a:t>
            </a:r>
            <a:r>
              <a:rPr lang="en-US" sz="2400" dirty="0" smtClean="0">
                <a:latin typeface="Arial" panose="020B0604020202020204" pitchFamily="34" charset="0"/>
                <a:cs typeface="Arial" panose="020B0604020202020204" pitchFamily="34" charset="0"/>
              </a:rPr>
              <a:t>Lift</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endParaRPr lang="en-CA" altLang="en-US" sz="2400" dirty="0">
              <a:latin typeface="Arial" panose="020B0604020202020204" pitchFamily="34" charset="0"/>
              <a:cs typeface="Arial" panose="020B0604020202020204" pitchFamily="34" charset="0"/>
            </a:endParaRPr>
          </a:p>
          <a:p>
            <a:pPr marL="0" lvl="0" indent="0">
              <a:spcBef>
                <a:spcPts val="0"/>
              </a:spcBef>
              <a:buNone/>
            </a:pPr>
            <a:r>
              <a:rPr lang="en-US" altLang="en-US" sz="2400" dirty="0" smtClean="0">
                <a:latin typeface="Arial" panose="020B0604020202020204" pitchFamily="34" charset="0"/>
                <a:cs typeface="Arial" panose="020B0604020202020204" pitchFamily="34" charset="0"/>
              </a:rPr>
              <a:t>Repositioning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810301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SASWH Resources</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772816"/>
            <a:ext cx="8229600" cy="4353347"/>
          </a:xfrm>
        </p:spPr>
        <p:txBody>
          <a:bodyPr/>
          <a:lstStyle/>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Programs and resources – visit www.saswh.ca</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Safety Talks</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TLR material order form</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Semi-secure area:</a:t>
            </a:r>
          </a:p>
          <a:p>
            <a:pPr lvl="1">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username TLR1</a:t>
            </a:r>
          </a:p>
          <a:p>
            <a:pPr lvl="1">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p</a:t>
            </a:r>
            <a:r>
              <a:rPr lang="en-US" altLang="en-US" sz="2400" dirty="0" smtClean="0">
                <a:latin typeface="Arial" panose="020B0604020202020204" pitchFamily="34" charset="0"/>
                <a:cs typeface="Arial" panose="020B0604020202020204" pitchFamily="34" charset="0"/>
              </a:rPr>
              <a:t>assword TLR2</a:t>
            </a:r>
          </a:p>
          <a:p>
            <a:endParaRPr lang="en-US" altLang="en-US" sz="2800" dirty="0" smtClean="0">
              <a:latin typeface="Arial" panose="020B0604020202020204" pitchFamily="34" charset="0"/>
              <a:cs typeface="Arial" panose="020B0604020202020204" pitchFamily="34" charset="0"/>
            </a:endParaRPr>
          </a:p>
          <a:p>
            <a:endParaRPr lang="en-US" altLang="en-US" sz="2800" dirty="0" smtClean="0">
              <a:latin typeface="Arial" panose="020B0604020202020204" pitchFamily="34" charset="0"/>
              <a:cs typeface="Arial" panose="020B0604020202020204" pitchFamily="34" charset="0"/>
            </a:endParaRPr>
          </a:p>
          <a:p>
            <a:pPr eaLnBrk="1" hangingPunct="1"/>
            <a:endParaRPr lang="en-US" altLang="en-US" sz="2400" dirty="0" smtClean="0">
              <a:latin typeface="Arial" panose="020B0604020202020204" pitchFamily="34" charset="0"/>
              <a:cs typeface="Arial" panose="020B0604020202020204" pitchFamily="34" charset="0"/>
            </a:endParaRPr>
          </a:p>
          <a:p>
            <a:pPr eaLnBrk="1" hangingPunct="1"/>
            <a:endParaRPr lang="en-US" altLang="en-US" sz="2400" dirty="0" smtClean="0">
              <a:latin typeface="Arial Rounded MT Bold" panose="020F07040305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267955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Summary</a:t>
            </a:r>
            <a:br>
              <a:rPr lang="en-US" altLang="en-US" sz="4000" dirty="0" smtClean="0">
                <a:latin typeface="Arial" panose="020B0604020202020204" pitchFamily="34" charset="0"/>
                <a:cs typeface="Arial" panose="020B0604020202020204" pitchFamily="34" charset="0"/>
              </a:rPr>
            </a:br>
            <a:r>
              <a:rPr lang="en-US" altLang="en-US" sz="4000" dirty="0" smtClean="0">
                <a:latin typeface="Arial" panose="020B0604020202020204" pitchFamily="34" charset="0"/>
                <a:cs typeface="Arial" panose="020B0604020202020204" pitchFamily="34" charset="0"/>
              </a:rPr>
              <a:t>Risk Assessment and General Moving Techniques</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2532037"/>
            <a:ext cx="8229600" cy="3849291"/>
          </a:xfrm>
        </p:spPr>
        <p:txBody>
          <a:bodyPr/>
          <a:lstStyle/>
          <a:p>
            <a:pPr marL="0" indent="0" eaLnBrk="1" hangingPunct="1">
              <a:spcBef>
                <a:spcPts val="0"/>
              </a:spcBef>
              <a:buNone/>
            </a:pPr>
            <a:r>
              <a:rPr lang="en-US" altLang="en-US" sz="2400" dirty="0" smtClean="0">
                <a:latin typeface="Arial" panose="020B0604020202020204" pitchFamily="34" charset="0"/>
                <a:cs typeface="Arial" panose="020B0604020202020204" pitchFamily="34" charset="0"/>
              </a:rPr>
              <a:t>You have learned:</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Good Posture and Safe Body Mechanics</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Risk Assessment Process - Eliminate or Manage Risks</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Selecting and Using an Appropriate Moving Technique</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Evaluate, Communicate, Document</a:t>
            </a:r>
          </a:p>
          <a:p>
            <a:pPr eaLnBrk="1" hangingPunct="1">
              <a:spcBef>
                <a:spcPts val="0"/>
              </a:spcBef>
              <a:buFont typeface="Wingdings" panose="05000000000000000000" pitchFamily="2" charset="2"/>
              <a:buChar char="§"/>
            </a:pPr>
            <a:r>
              <a:rPr lang="en-US" altLang="en-US" sz="2400" i="1" dirty="0" smtClean="0">
                <a:latin typeface="Arial" panose="020B0604020202020204" pitchFamily="34" charset="0"/>
                <a:cs typeface="Arial" panose="020B0604020202020204" pitchFamily="34" charset="0"/>
              </a:rPr>
              <a:t>In the Moment</a:t>
            </a:r>
            <a:r>
              <a:rPr lang="en-US" altLang="en-US" sz="2400" dirty="0" smtClean="0">
                <a:latin typeface="Arial" panose="020B0604020202020204" pitchFamily="34" charset="0"/>
                <a:cs typeface="Arial" panose="020B0604020202020204" pitchFamily="34" charset="0"/>
              </a:rPr>
              <a:t> Risk Assessment</a:t>
            </a:r>
          </a:p>
          <a:p>
            <a:pPr>
              <a:spcBef>
                <a:spcPts val="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Resources on SASWH’s website</a:t>
            </a:r>
          </a:p>
          <a:p>
            <a:pPr marL="0" indent="0" eaLnBrk="1" hangingPunct="1">
              <a:spcBef>
                <a:spcPts val="0"/>
              </a:spcBef>
              <a:buNone/>
            </a:pPr>
            <a:endParaRPr lang="en-US" altLang="en-US" sz="2400" dirty="0" smtClean="0">
              <a:latin typeface="Arial" panose="020B0604020202020204" pitchFamily="34" charset="0"/>
              <a:cs typeface="Arial" panose="020B0604020202020204" pitchFamily="34" charset="0"/>
            </a:endParaRPr>
          </a:p>
          <a:p>
            <a:pPr marL="0" indent="0" algn="ctr" eaLnBrk="1" hangingPunct="1">
              <a:buNone/>
            </a:pPr>
            <a:r>
              <a:rPr lang="en-US" altLang="en-US" sz="2400" b="1" dirty="0" smtClean="0">
                <a:latin typeface="Arial" panose="020B0604020202020204" pitchFamily="34" charset="0"/>
                <a:cs typeface="Arial" panose="020B0604020202020204" pitchFamily="34" charset="0"/>
              </a:rPr>
              <a:t>Be Aware…Be Healthy…Be Safe</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eaLnBrk="1" hangingPunct="1">
              <a:buNone/>
            </a:pPr>
            <a:endParaRPr lang="en-US" alt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805754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74638"/>
            <a:ext cx="9433048" cy="1143000"/>
          </a:xfrm>
        </p:spPr>
        <p:txBody>
          <a:bodyPr/>
          <a:lstStyle/>
          <a:p>
            <a:r>
              <a:rPr lang="en-CA" dirty="0" smtClean="0">
                <a:latin typeface="Arial" panose="020B0604020202020204" pitchFamily="34" charset="0"/>
                <a:cs typeface="Arial" panose="020B0604020202020204" pitchFamily="34" charset="0"/>
              </a:rPr>
              <a:t>CLIENT MOBILITY</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Risk Assessment</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39949"/>
            <a:ext cx="8229600" cy="4713387"/>
          </a:xfrm>
        </p:spPr>
        <p:txBody>
          <a:bodyPr/>
          <a:lstStyle/>
          <a:p>
            <a:pPr marL="0" indent="0">
              <a:buNone/>
            </a:pPr>
            <a:r>
              <a:rPr lang="en-CA" sz="2400" dirty="0" smtClean="0">
                <a:latin typeface="Arial" panose="020B0604020202020204" pitchFamily="34" charset="0"/>
                <a:cs typeface="Arial" panose="020B0604020202020204" pitchFamily="34" charset="0"/>
              </a:rPr>
              <a:t>Learning outcomes:</a:t>
            </a:r>
          </a:p>
          <a:p>
            <a:pPr marL="358775" lvl="0" indent="-358775">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identify </a:t>
            </a:r>
            <a:r>
              <a:rPr lang="en-CA" sz="2400" dirty="0">
                <a:latin typeface="Arial" panose="020B0604020202020204" pitchFamily="34" charset="0"/>
                <a:cs typeface="Arial" panose="020B0604020202020204" pitchFamily="34" charset="0"/>
              </a:rPr>
              <a:t>risks in the client’s ability to </a:t>
            </a:r>
            <a:r>
              <a:rPr lang="en-CA" sz="2400" dirty="0" smtClean="0">
                <a:latin typeface="Arial" panose="020B0604020202020204" pitchFamily="34" charset="0"/>
                <a:cs typeface="Arial" panose="020B0604020202020204" pitchFamily="34" charset="0"/>
              </a:rPr>
              <a:t>mobilize</a:t>
            </a:r>
            <a:endParaRPr lang="en-CA" sz="2400" dirty="0">
              <a:latin typeface="Arial" panose="020B0604020202020204" pitchFamily="34" charset="0"/>
              <a:cs typeface="Arial" panose="020B0604020202020204" pitchFamily="34" charset="0"/>
            </a:endParaRPr>
          </a:p>
          <a:p>
            <a:pPr marL="358775" lvl="0" indent="-358775">
              <a:spcBef>
                <a:spcPts val="0"/>
              </a:spcBef>
              <a:buFont typeface="Wingdings" panose="05000000000000000000" pitchFamily="2" charset="2"/>
              <a:buChar char="§"/>
            </a:pPr>
            <a:r>
              <a:rPr lang="en-CA" sz="2400" i="1" dirty="0">
                <a:latin typeface="Arial" panose="020B0604020202020204" pitchFamily="34" charset="0"/>
                <a:cs typeface="Arial" panose="020B0604020202020204" pitchFamily="34" charset="0"/>
              </a:rPr>
              <a:t>Initial</a:t>
            </a:r>
            <a:r>
              <a:rPr lang="en-CA" sz="2400" dirty="0">
                <a:latin typeface="Arial" panose="020B0604020202020204" pitchFamily="34" charset="0"/>
                <a:cs typeface="Arial" panose="020B0604020202020204" pitchFamily="34" charset="0"/>
              </a:rPr>
              <a:t> client mobility risk </a:t>
            </a:r>
            <a:r>
              <a:rPr lang="en-CA" sz="2400" dirty="0" smtClean="0">
                <a:latin typeface="Arial" panose="020B0604020202020204" pitchFamily="34" charset="0"/>
                <a:cs typeface="Arial" panose="020B0604020202020204" pitchFamily="34" charset="0"/>
              </a:rPr>
              <a:t>assessment (provides </a:t>
            </a:r>
            <a:r>
              <a:rPr lang="en-CA" sz="2400" dirty="0">
                <a:latin typeface="Arial" panose="020B0604020202020204" pitchFamily="34" charset="0"/>
                <a:cs typeface="Arial" panose="020B0604020202020204" pitchFamily="34" charset="0"/>
              </a:rPr>
              <a:t>baseline)</a:t>
            </a:r>
          </a:p>
          <a:p>
            <a:pPr marL="358775" lvl="0" indent="-358775">
              <a:spcBef>
                <a:spcPts val="0"/>
              </a:spcBef>
              <a:buFont typeface="Wingdings" panose="05000000000000000000" pitchFamily="2" charset="2"/>
              <a:buChar char="§"/>
            </a:pPr>
            <a:r>
              <a:rPr lang="en-CA" sz="2400" i="1" dirty="0">
                <a:latin typeface="Arial" panose="020B0604020202020204" pitchFamily="34" charset="0"/>
                <a:cs typeface="Arial" panose="020B0604020202020204" pitchFamily="34" charset="0"/>
              </a:rPr>
              <a:t>Re-assessment</a:t>
            </a:r>
            <a:r>
              <a:rPr lang="en-CA" sz="2400" dirty="0">
                <a:latin typeface="Arial" panose="020B0604020202020204" pitchFamily="34" charset="0"/>
                <a:cs typeface="Arial" panose="020B0604020202020204" pitchFamily="34" charset="0"/>
              </a:rPr>
              <a:t> is the ongoing client mobility risk assessment (completed to change the minimum level of assistance; documents change/s in mobility)</a:t>
            </a:r>
          </a:p>
          <a:p>
            <a:pPr marL="358775" lvl="0" indent="-358775">
              <a:spcBef>
                <a:spcPts val="0"/>
              </a:spcBef>
              <a:buFont typeface="Wingdings" panose="05000000000000000000" pitchFamily="2" charset="2"/>
              <a:buChar char="§"/>
            </a:pPr>
            <a:r>
              <a:rPr lang="en-CA" sz="2400" i="1" dirty="0">
                <a:latin typeface="Arial" panose="020B0604020202020204" pitchFamily="34" charset="0"/>
                <a:cs typeface="Arial" panose="020B0604020202020204" pitchFamily="34" charset="0"/>
              </a:rPr>
              <a:t>Specialized</a:t>
            </a:r>
            <a:r>
              <a:rPr lang="en-CA" sz="2400" dirty="0">
                <a:latin typeface="Arial" panose="020B0604020202020204" pitchFamily="34" charset="0"/>
                <a:cs typeface="Arial" panose="020B0604020202020204" pitchFamily="34" charset="0"/>
              </a:rPr>
              <a:t> client mobility assessment (when standard TLR techniques are not suitable)</a:t>
            </a:r>
          </a:p>
          <a:p>
            <a:pPr marL="358775" lvl="0" indent="-358775">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manage </a:t>
            </a:r>
            <a:r>
              <a:rPr lang="en-CA" sz="2400" dirty="0">
                <a:latin typeface="Arial" panose="020B0604020202020204" pitchFamily="34" charset="0"/>
                <a:cs typeface="Arial" panose="020B0604020202020204" pitchFamily="34" charset="0"/>
              </a:rPr>
              <a:t>client risks, and if possible, eliminate </a:t>
            </a:r>
            <a:r>
              <a:rPr lang="en-CA" sz="2400" dirty="0" smtClean="0">
                <a:latin typeface="Arial" panose="020B0604020202020204" pitchFamily="34" charset="0"/>
                <a:cs typeface="Arial" panose="020B0604020202020204" pitchFamily="34" charset="0"/>
              </a:rPr>
              <a:t>risks</a:t>
            </a:r>
          </a:p>
          <a:p>
            <a:pPr marL="358775" lvl="0" indent="-358775">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Documenting the assessment, selecting a moving technique</a:t>
            </a:r>
          </a:p>
          <a:p>
            <a:pPr>
              <a:spcBef>
                <a:spcPts val="0"/>
              </a:spcBef>
              <a:buFont typeface="Wingdings" panose="05000000000000000000" pitchFamily="2" charset="2"/>
              <a:buChar char="§"/>
            </a:pPr>
            <a:r>
              <a:rPr lang="en-CA" sz="2400" i="1" dirty="0">
                <a:latin typeface="Arial" panose="020B0604020202020204" pitchFamily="34" charset="0"/>
                <a:cs typeface="Arial" panose="020B0604020202020204" pitchFamily="34" charset="0"/>
              </a:rPr>
              <a:t>In the Moment</a:t>
            </a:r>
            <a:r>
              <a:rPr lang="en-CA" sz="2400" dirty="0">
                <a:latin typeface="Arial" panose="020B0604020202020204" pitchFamily="34" charset="0"/>
                <a:cs typeface="Arial" panose="020B0604020202020204" pitchFamily="34" charset="0"/>
              </a:rPr>
              <a:t> risk assessment</a:t>
            </a:r>
          </a:p>
          <a:p>
            <a:pPr marL="0" lvl="0" indent="0">
              <a:spcBef>
                <a:spcPts val="0"/>
              </a:spcBef>
              <a:buNone/>
            </a:pPr>
            <a:endParaRPr lang="en-CA" dirty="0"/>
          </a:p>
          <a:p>
            <a:pPr marL="0" indent="0">
              <a:spcBef>
                <a:spcPts val="0"/>
              </a:spcBef>
              <a:buNone/>
            </a:pPr>
            <a:endParaRPr lang="en-CA"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859117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1400" dirty="0" smtClean="0"/>
          </a:p>
        </p:txBody>
      </p:sp>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Initial Client Mobility</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Risk Assessment</a:t>
            </a: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endParaRPr lang="en-US" altLang="en-US" sz="3200" b="1" dirty="0" smtClean="0">
              <a:latin typeface="Arial" panose="020B0604020202020204" pitchFamily="34" charset="0"/>
              <a:cs typeface="Arial" panose="020B0604020202020204" pitchFamily="34" charset="0"/>
            </a:endParaRPr>
          </a:p>
        </p:txBody>
      </p:sp>
      <p:sp>
        <p:nvSpPr>
          <p:cNvPr id="29700" name="Rectangle 3"/>
          <p:cNvSpPr>
            <a:spLocks noGrp="1" noChangeArrowheads="1"/>
          </p:cNvSpPr>
          <p:nvPr>
            <p:ph type="body" idx="1"/>
          </p:nvPr>
        </p:nvSpPr>
        <p:spPr>
          <a:xfrm>
            <a:off x="1115616" y="1978496"/>
            <a:ext cx="7485881" cy="3970784"/>
          </a:xfrm>
        </p:spPr>
        <p:txBody>
          <a:bodyPr/>
          <a:lstStyle/>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conducted when the client arrives to a facility/agency/service</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conducted </a:t>
            </a:r>
            <a:r>
              <a:rPr lang="en-CA" sz="2400" b="1" dirty="0">
                <a:latin typeface="Arial" panose="020B0604020202020204" pitchFamily="34" charset="0"/>
                <a:cs typeface="Arial" panose="020B0604020202020204" pitchFamily="34" charset="0"/>
              </a:rPr>
              <a:t>prior to moving</a:t>
            </a:r>
            <a:r>
              <a:rPr lang="en-CA" sz="2400" dirty="0">
                <a:latin typeface="Arial" panose="020B0604020202020204" pitchFamily="34" charset="0"/>
                <a:cs typeface="Arial" panose="020B0604020202020204" pitchFamily="34" charset="0"/>
              </a:rPr>
              <a:t> the client (an exception to the TLR formal, documented assessment could be in acute/emergency situations)</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documented on a TLR Mobility Record (or an employer’s comparable form) and becomes part of the client’s chart</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communicated appropriately</a:t>
            </a:r>
          </a:p>
          <a:p>
            <a:pPr marL="0" indent="0" eaLnBrk="1" hangingPunct="1">
              <a:buNone/>
            </a:pPr>
            <a:endParaRPr lang="en-US" alt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816630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fld id="{8B66A124-7FEB-4AC6-A3B1-E14402BA2826}" type="slidenum">
              <a:rPr lang="en-US" altLang="en-US" sz="1400" smtClean="0"/>
              <a:pPr>
                <a:spcBef>
                  <a:spcPct val="0"/>
                </a:spcBef>
                <a:buFontTx/>
                <a:buNone/>
              </a:pPr>
              <a:t>29</a:t>
            </a:fld>
            <a:endParaRPr lang="en-US" altLang="en-US" sz="1400" smtClean="0"/>
          </a:p>
        </p:txBody>
      </p:sp>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Part A, Part B</a:t>
            </a:r>
            <a:endParaRPr lang="en-US" altLang="en-US" sz="3200" b="1"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934033"/>
            <a:ext cx="8157805" cy="568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086085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Successful Completion</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525963"/>
          </a:xfrm>
        </p:spPr>
        <p:txBody>
          <a:bodyPr/>
          <a:lstStyle/>
          <a:p>
            <a:pPr marL="0" indent="0">
              <a:spcBef>
                <a:spcPts val="0"/>
              </a:spcBef>
              <a:buNone/>
            </a:pPr>
            <a:r>
              <a:rPr lang="en-CA" dirty="0" smtClean="0">
                <a:latin typeface="Arial" panose="020B0604020202020204" pitchFamily="34" charset="0"/>
                <a:cs typeface="Arial" panose="020B0604020202020204" pitchFamily="34" charset="0"/>
              </a:rPr>
              <a:t>Participate</a:t>
            </a:r>
            <a:endParaRPr lang="en-CA" dirty="0">
              <a:latin typeface="Arial" panose="020B0604020202020204" pitchFamily="34" charset="0"/>
              <a:cs typeface="Arial" panose="020B0604020202020204" pitchFamily="34" charset="0"/>
            </a:endParaRPr>
          </a:p>
          <a:p>
            <a:pPr marL="0" indent="0">
              <a:spcBef>
                <a:spcPts val="0"/>
              </a:spcBef>
              <a:buNone/>
            </a:pPr>
            <a:r>
              <a:rPr lang="en-CA" dirty="0" smtClean="0">
                <a:latin typeface="Arial" panose="020B0604020202020204" pitchFamily="34" charset="0"/>
                <a:cs typeface="Arial" panose="020B0604020202020204" pitchFamily="34" charset="0"/>
              </a:rPr>
              <a:t>Practice – 3 times, each technique</a:t>
            </a:r>
            <a:endParaRPr lang="en-CA" dirty="0">
              <a:latin typeface="Arial" panose="020B0604020202020204" pitchFamily="34" charset="0"/>
              <a:cs typeface="Arial" panose="020B0604020202020204" pitchFamily="34" charset="0"/>
            </a:endParaRPr>
          </a:p>
          <a:p>
            <a:pPr marL="0" indent="0">
              <a:spcBef>
                <a:spcPts val="0"/>
              </a:spcBef>
              <a:buNone/>
            </a:pPr>
            <a:r>
              <a:rPr lang="en-CA" dirty="0" smtClean="0">
                <a:latin typeface="Arial" panose="020B0604020202020204" pitchFamily="34" charset="0"/>
                <a:cs typeface="Arial" panose="020B0604020202020204" pitchFamily="34" charset="0"/>
              </a:rPr>
              <a:t>Return demonstration</a:t>
            </a:r>
          </a:p>
          <a:p>
            <a:pPr marL="0" indent="0">
              <a:spcBef>
                <a:spcPts val="0"/>
              </a:spcBef>
              <a:buNone/>
            </a:pPr>
            <a:r>
              <a:rPr lang="en-US" dirty="0" smtClean="0">
                <a:latin typeface="Arial" panose="020B0604020202020204" pitchFamily="34" charset="0"/>
                <a:cs typeface="Arial" panose="020B0604020202020204" pitchFamily="34" charset="0"/>
              </a:rPr>
              <a:t>Ensure you:</a:t>
            </a:r>
          </a:p>
          <a:p>
            <a:pPr>
              <a:spcBef>
                <a:spcPts val="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understand </a:t>
            </a:r>
            <a:r>
              <a:rPr lang="en-US" dirty="0">
                <a:latin typeface="Arial" panose="020B0604020202020204" pitchFamily="34" charset="0"/>
                <a:cs typeface="Arial" panose="020B0604020202020204" pitchFamily="34" charset="0"/>
              </a:rPr>
              <a:t>safe body mechanics, </a:t>
            </a:r>
            <a:r>
              <a:rPr lang="en-US" dirty="0" smtClean="0">
                <a:latin typeface="Arial" panose="020B0604020202020204" pitchFamily="34" charset="0"/>
                <a:cs typeface="Arial" panose="020B0604020202020204" pitchFamily="34" charset="0"/>
              </a:rPr>
              <a:t>risk </a:t>
            </a:r>
            <a:r>
              <a:rPr lang="en-US" dirty="0">
                <a:latin typeface="Arial" panose="020B0604020202020204" pitchFamily="34" charset="0"/>
                <a:cs typeface="Arial" panose="020B0604020202020204" pitchFamily="34" charset="0"/>
              </a:rPr>
              <a:t>assessment process and safe moving techniques</a:t>
            </a:r>
            <a:endParaRPr lang="en-CA"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have time for hands-on </a:t>
            </a:r>
            <a:r>
              <a:rPr lang="en-US" dirty="0" smtClean="0">
                <a:latin typeface="Arial" panose="020B0604020202020204" pitchFamily="34" charset="0"/>
                <a:cs typeface="Arial" panose="020B0604020202020204" pitchFamily="34" charset="0"/>
              </a:rPr>
              <a:t>practice</a:t>
            </a:r>
            <a:endParaRPr lang="en-CA"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receive mentoring, coaching and </a:t>
            </a:r>
            <a:r>
              <a:rPr lang="en-US" dirty="0" smtClean="0">
                <a:latin typeface="Arial" panose="020B0604020202020204" pitchFamily="34" charset="0"/>
                <a:cs typeface="Arial" panose="020B0604020202020204" pitchFamily="34" charset="0"/>
              </a:rPr>
              <a:t>feedback</a:t>
            </a:r>
            <a:endParaRPr lang="en-CA"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ask </a:t>
            </a:r>
            <a:r>
              <a:rPr lang="en-US" dirty="0" smtClean="0">
                <a:latin typeface="Arial" panose="020B0604020202020204" pitchFamily="34" charset="0"/>
                <a:cs typeface="Arial" panose="020B0604020202020204" pitchFamily="34" charset="0"/>
              </a:rPr>
              <a:t>questions</a:t>
            </a:r>
            <a:endParaRPr lang="en-CA" dirty="0">
              <a:latin typeface="Arial" panose="020B0604020202020204" pitchFamily="34" charset="0"/>
              <a:cs typeface="Arial" panose="020B0604020202020204" pitchFamily="34" charset="0"/>
            </a:endParaRPr>
          </a:p>
          <a:p>
            <a:pPr marL="0" indent="0">
              <a:buNone/>
            </a:pP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340415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Transfer Belt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CA" dirty="0" smtClean="0">
                <a:latin typeface="Arial" panose="020B0604020202020204" pitchFamily="34" charset="0"/>
                <a:cs typeface="Arial" panose="020B0604020202020204" pitchFamily="34" charset="0"/>
              </a:rPr>
              <a:t>cuing</a:t>
            </a:r>
            <a:r>
              <a:rPr lang="en-CA" dirty="0">
                <a:latin typeface="Arial" panose="020B0604020202020204" pitchFamily="34" charset="0"/>
                <a:cs typeface="Arial" panose="020B0604020202020204" pitchFamily="34" charset="0"/>
              </a:rPr>
              <a:t>, guiding and stabilizing </a:t>
            </a:r>
          </a:p>
          <a:p>
            <a:pPr>
              <a:buFont typeface="Wingdings" panose="05000000000000000000" pitchFamily="2" charset="2"/>
              <a:buChar char="§"/>
            </a:pPr>
            <a:r>
              <a:rPr lang="en-CA" dirty="0" smtClean="0">
                <a:latin typeface="Arial" panose="020B0604020202020204" pitchFamily="34" charset="0"/>
                <a:cs typeface="Arial" panose="020B0604020202020204" pitchFamily="34" charset="0"/>
              </a:rPr>
              <a:t>not </a:t>
            </a:r>
            <a:r>
              <a:rPr lang="en-CA" dirty="0">
                <a:latin typeface="Arial" panose="020B0604020202020204" pitchFamily="34" charset="0"/>
                <a:cs typeface="Arial" panose="020B0604020202020204" pitchFamily="34" charset="0"/>
              </a:rPr>
              <a:t>intended to be used as a lifting </a:t>
            </a:r>
            <a:r>
              <a:rPr lang="en-CA" dirty="0" smtClean="0">
                <a:latin typeface="Arial" panose="020B0604020202020204" pitchFamily="34" charset="0"/>
                <a:cs typeface="Arial" panose="020B0604020202020204" pitchFamily="34" charset="0"/>
              </a:rPr>
              <a:t>device</a:t>
            </a:r>
          </a:p>
          <a:p>
            <a:pPr>
              <a:buFont typeface="Wingdings" panose="05000000000000000000" pitchFamily="2" charset="2"/>
              <a:buChar char="§"/>
            </a:pPr>
            <a:r>
              <a:rPr lang="en-CA" dirty="0" smtClean="0">
                <a:latin typeface="Arial" panose="020B0604020202020204" pitchFamily="34" charset="0"/>
                <a:cs typeface="Arial" panose="020B0604020202020204" pitchFamily="34" charset="0"/>
              </a:rPr>
              <a:t>used </a:t>
            </a:r>
            <a:r>
              <a:rPr lang="en-CA" dirty="0">
                <a:latin typeface="Arial" panose="020B0604020202020204" pitchFamily="34" charset="0"/>
                <a:cs typeface="Arial" panose="020B0604020202020204" pitchFamily="34" charset="0"/>
              </a:rPr>
              <a:t>during the TLR client mobility risk assessment - PART B, Testing and Observation as well as in Standing </a:t>
            </a:r>
            <a:r>
              <a:rPr lang="en-CA" dirty="0" smtClean="0">
                <a:latin typeface="Arial" panose="020B0604020202020204" pitchFamily="34" charset="0"/>
                <a:cs typeface="Arial" panose="020B0604020202020204" pitchFamily="34" charset="0"/>
              </a:rPr>
              <a:t>Transfers</a:t>
            </a:r>
          </a:p>
          <a:p>
            <a:pPr>
              <a:buFont typeface="Wingdings" panose="05000000000000000000" pitchFamily="2" charset="2"/>
              <a:buChar char="§"/>
            </a:pPr>
            <a:r>
              <a:rPr lang="en-CA" dirty="0" smtClean="0">
                <a:latin typeface="Arial" panose="020B0604020202020204" pitchFamily="34" charset="0"/>
                <a:cs typeface="Arial" panose="020B0604020202020204" pitchFamily="34" charset="0"/>
              </a:rPr>
              <a:t>is </a:t>
            </a:r>
            <a:r>
              <a:rPr lang="en-CA" dirty="0">
                <a:latin typeface="Arial" panose="020B0604020202020204" pitchFamily="34" charset="0"/>
                <a:cs typeface="Arial" panose="020B0604020202020204" pitchFamily="34" charset="0"/>
              </a:rPr>
              <a:t>removed right after Part B of the assessment </a:t>
            </a:r>
            <a:r>
              <a:rPr lang="en-CA" dirty="0" smtClean="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is completed</a:t>
            </a:r>
            <a:endParaRPr lang="en-US"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298151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Part B: Testing and Observation</a:t>
            </a:r>
            <a:endParaRPr lang="en-US" altLang="en-US" sz="3200" b="1" dirty="0" smtClean="0">
              <a:latin typeface="Arial" panose="020B0604020202020204" pitchFamily="34" charset="0"/>
              <a:cs typeface="Arial" panose="020B0604020202020204" pitchFamily="34" charset="0"/>
            </a:endParaRPr>
          </a:p>
        </p:txBody>
      </p:sp>
      <p:sp>
        <p:nvSpPr>
          <p:cNvPr id="29700" name="Rectangle 3"/>
          <p:cNvSpPr>
            <a:spLocks noGrp="1" noChangeArrowheads="1"/>
          </p:cNvSpPr>
          <p:nvPr>
            <p:ph type="body" idx="1"/>
          </p:nvPr>
        </p:nvSpPr>
        <p:spPr>
          <a:xfrm>
            <a:off x="971600" y="1484784"/>
            <a:ext cx="7485881" cy="4464496"/>
          </a:xfrm>
        </p:spPr>
        <p:txBody>
          <a:bodyPr/>
          <a:lstStyle/>
          <a:p>
            <a:pPr marL="0" indent="0">
              <a:buNone/>
            </a:pPr>
            <a:r>
              <a:rPr lang="en-CA" sz="2400" dirty="0" smtClean="0">
                <a:latin typeface="Arial" panose="020B0604020202020204" pitchFamily="34" charset="0"/>
                <a:cs typeface="Arial" panose="020B0604020202020204" pitchFamily="34" charset="0"/>
              </a:rPr>
              <a:t>Two </a:t>
            </a:r>
            <a:r>
              <a:rPr lang="en-CA" sz="2400" dirty="0">
                <a:latin typeface="Arial" panose="020B0604020202020204" pitchFamily="34" charset="0"/>
                <a:cs typeface="Arial" panose="020B0604020202020204" pitchFamily="34" charset="0"/>
              </a:rPr>
              <a:t>levels for testing the physical and functional status:</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pre-mobilization testing - </a:t>
            </a:r>
            <a:r>
              <a:rPr lang="en-CA" sz="2400" b="1" dirty="0">
                <a:latin typeface="Arial" panose="020B0604020202020204" pitchFamily="34" charset="0"/>
                <a:cs typeface="Arial" panose="020B0604020202020204" pitchFamily="34" charset="0"/>
              </a:rPr>
              <a:t>requires</a:t>
            </a:r>
            <a:r>
              <a:rPr lang="en-CA" sz="2400" dirty="0">
                <a:latin typeface="Arial" panose="020B0604020202020204" pitchFamily="34" charset="0"/>
                <a:cs typeface="Arial" panose="020B0604020202020204" pitchFamily="34" charset="0"/>
              </a:rPr>
              <a:t> hands on approach by the worker completing the risk assessment. The client can be assessed either when in a seated or a supine position.</a:t>
            </a:r>
          </a:p>
          <a:p>
            <a:pPr lvl="0">
              <a:buFont typeface="Wingdings" panose="05000000000000000000" pitchFamily="2" charset="2"/>
              <a:buChar char="§"/>
            </a:pPr>
            <a:r>
              <a:rPr lang="en-CA" sz="2400" dirty="0">
                <a:latin typeface="Arial" panose="020B0604020202020204" pitchFamily="34" charset="0"/>
                <a:cs typeface="Arial" panose="020B0604020202020204" pitchFamily="34" charset="0"/>
              </a:rPr>
              <a:t>mobilization testing - </a:t>
            </a:r>
            <a:r>
              <a:rPr lang="en-CA" sz="2400" b="1" dirty="0">
                <a:latin typeface="Arial" panose="020B0604020202020204" pitchFamily="34" charset="0"/>
                <a:cs typeface="Arial" panose="020B0604020202020204" pitchFamily="34" charset="0"/>
              </a:rPr>
              <a:t>requires</a:t>
            </a:r>
            <a:r>
              <a:rPr lang="en-CA" sz="2400" dirty="0">
                <a:latin typeface="Arial" panose="020B0604020202020204" pitchFamily="34" charset="0"/>
                <a:cs typeface="Arial" panose="020B0604020202020204" pitchFamily="34" charset="0"/>
              </a:rPr>
              <a:t> hands on approach by the worker completing the risk assessment and use of a transfer belt. The client requires a degree of mobility. A second worker must be immediately available.</a:t>
            </a:r>
          </a:p>
          <a:p>
            <a:pPr marL="0" indent="0" eaLnBrk="1" hangingPunct="1">
              <a:buNone/>
            </a:pPr>
            <a:endParaRPr lang="en-US" alt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112586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274638"/>
            <a:ext cx="8229600" cy="850106"/>
          </a:xfrm>
        </p:spPr>
        <p:txBody>
          <a:bodyPr/>
          <a:lstStyle/>
          <a:p>
            <a:pPr eaLnBrk="1" hangingPunct="1"/>
            <a:r>
              <a:rPr lang="en-US" altLang="en-US" dirty="0" smtClean="0">
                <a:latin typeface="Arial" panose="020B0604020202020204" pitchFamily="34" charset="0"/>
                <a:cs typeface="Arial" panose="020B0604020202020204" pitchFamily="34" charset="0"/>
              </a:rPr>
              <a:t>Standard TLR Logos</a:t>
            </a:r>
            <a:endParaRPr lang="en-US" altLang="en-US" u="sng" dirty="0" smtClean="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95536" y="1268760"/>
            <a:ext cx="8229600" cy="5256584"/>
          </a:xfrm>
        </p:spPr>
        <p:txBody>
          <a:bodyPr/>
          <a:lstStyle/>
          <a:p>
            <a:pPr marL="0" indent="0">
              <a:spcBef>
                <a:spcPts val="0"/>
              </a:spcBef>
              <a:buNone/>
            </a:pPr>
            <a:r>
              <a:rPr lang="en-CA" sz="2400" dirty="0">
                <a:latin typeface="Arial" panose="020B0604020202020204" pitchFamily="34" charset="0"/>
                <a:cs typeface="Arial" panose="020B0604020202020204" pitchFamily="34" charset="0"/>
              </a:rPr>
              <a:t>Regulation </a:t>
            </a:r>
            <a:r>
              <a:rPr lang="en-CA" sz="2400" dirty="0" smtClean="0">
                <a:latin typeface="Arial" panose="020B0604020202020204" pitchFamily="34" charset="0"/>
                <a:cs typeface="Arial" panose="020B0604020202020204" pitchFamily="34" charset="0"/>
              </a:rPr>
              <a:t>470: the </a:t>
            </a:r>
            <a:r>
              <a:rPr lang="en-CA" sz="2400" dirty="0">
                <a:latin typeface="Arial" panose="020B0604020202020204" pitchFamily="34" charset="0"/>
                <a:cs typeface="Arial" panose="020B0604020202020204" pitchFamily="34" charset="0"/>
              </a:rPr>
              <a:t>client’s level of assistance </a:t>
            </a:r>
            <a:r>
              <a:rPr lang="en-CA" sz="2400" dirty="0" smtClean="0">
                <a:latin typeface="Arial" panose="020B0604020202020204" pitchFamily="34" charset="0"/>
                <a:cs typeface="Arial" panose="020B0604020202020204" pitchFamily="34" charset="0"/>
              </a:rPr>
              <a:t>must </a:t>
            </a:r>
            <a:r>
              <a:rPr lang="en-CA" sz="2400" dirty="0">
                <a:latin typeface="Arial" panose="020B0604020202020204" pitchFamily="34" charset="0"/>
                <a:cs typeface="Arial" panose="020B0604020202020204" pitchFamily="34" charset="0"/>
              </a:rPr>
              <a:t>be indicated </a:t>
            </a:r>
            <a:r>
              <a:rPr lang="en-CA" sz="2400" b="1" dirty="0">
                <a:latin typeface="Arial" panose="020B0604020202020204" pitchFamily="34" charset="0"/>
                <a:cs typeface="Arial" panose="020B0604020202020204" pitchFamily="34" charset="0"/>
              </a:rPr>
              <a:t>“at or near the location”</a:t>
            </a:r>
            <a:r>
              <a:rPr lang="en-CA" sz="2400" dirty="0">
                <a:latin typeface="Arial" panose="020B0604020202020204" pitchFamily="34" charset="0"/>
                <a:cs typeface="Arial" panose="020B0604020202020204" pitchFamily="34" charset="0"/>
              </a:rPr>
              <a:t> of the </a:t>
            </a:r>
            <a:r>
              <a:rPr lang="en-CA" sz="2400" dirty="0" smtClean="0">
                <a:latin typeface="Arial" panose="020B0604020202020204" pitchFamily="34" charset="0"/>
                <a:cs typeface="Arial" panose="020B0604020202020204" pitchFamily="34" charset="0"/>
              </a:rPr>
              <a:t>client.</a:t>
            </a:r>
          </a:p>
          <a:p>
            <a:pPr>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use </a:t>
            </a:r>
            <a:r>
              <a:rPr lang="en-CA" sz="2400" dirty="0">
                <a:latin typeface="Arial" panose="020B0604020202020204" pitchFamily="34" charset="0"/>
                <a:cs typeface="Arial" panose="020B0604020202020204" pitchFamily="34" charset="0"/>
              </a:rPr>
              <a:t>of logos, decals or other methods that suit the environment, </a:t>
            </a:r>
            <a:r>
              <a:rPr lang="en-CA" sz="2400" dirty="0" smtClean="0">
                <a:latin typeface="Arial" panose="020B0604020202020204" pitchFamily="34" charset="0"/>
                <a:cs typeface="Arial" panose="020B0604020202020204" pitchFamily="34" charset="0"/>
              </a:rPr>
              <a:t>indicate </a:t>
            </a:r>
            <a:r>
              <a:rPr lang="en-CA" sz="2400" dirty="0">
                <a:latin typeface="Arial" panose="020B0604020202020204" pitchFamily="34" charset="0"/>
                <a:cs typeface="Arial" panose="020B0604020202020204" pitchFamily="34" charset="0"/>
              </a:rPr>
              <a:t>the </a:t>
            </a:r>
            <a:r>
              <a:rPr lang="en-CA" sz="2400" b="1" dirty="0">
                <a:latin typeface="Arial" panose="020B0604020202020204" pitchFamily="34" charset="0"/>
                <a:cs typeface="Arial" panose="020B0604020202020204" pitchFamily="34" charset="0"/>
              </a:rPr>
              <a:t>minimum requirements for assistance</a:t>
            </a:r>
            <a:r>
              <a:rPr lang="en-CA" sz="2400" dirty="0">
                <a:latin typeface="Arial" panose="020B0604020202020204" pitchFamily="34" charset="0"/>
                <a:cs typeface="Arial" panose="020B0604020202020204" pitchFamily="34" charset="0"/>
              </a:rPr>
              <a:t>, and must be clearly visible.</a:t>
            </a:r>
          </a:p>
          <a:p>
            <a:pPr marL="0" indent="0">
              <a:spcBef>
                <a:spcPts val="0"/>
              </a:spcBef>
              <a:buNone/>
            </a:pPr>
            <a:r>
              <a:rPr lang="en-CA" sz="2400" dirty="0">
                <a:latin typeface="Arial" panose="020B0604020202020204" pitchFamily="34" charset="0"/>
                <a:cs typeface="Arial" panose="020B0604020202020204" pitchFamily="34" charset="0"/>
              </a:rPr>
              <a:t> </a:t>
            </a:r>
          </a:p>
          <a:p>
            <a:pPr marL="0" indent="0">
              <a:spcBef>
                <a:spcPts val="0"/>
              </a:spcBef>
              <a:buNone/>
            </a:pPr>
            <a:r>
              <a:rPr lang="en-CA" sz="2400" dirty="0">
                <a:latin typeface="Arial" panose="020B0604020202020204" pitchFamily="34" charset="0"/>
                <a:cs typeface="Arial" panose="020B0604020202020204" pitchFamily="34" charset="0"/>
              </a:rPr>
              <a:t>TLR logos </a:t>
            </a:r>
            <a:r>
              <a:rPr lang="en-CA" sz="2400" dirty="0" smtClean="0">
                <a:latin typeface="Arial" panose="020B0604020202020204" pitchFamily="34" charset="0"/>
                <a:cs typeface="Arial" panose="020B0604020202020204" pitchFamily="34" charset="0"/>
              </a:rPr>
              <a:t>provide </a:t>
            </a:r>
            <a:r>
              <a:rPr lang="en-CA" sz="2400" dirty="0">
                <a:latin typeface="Arial" panose="020B0604020202020204" pitchFamily="34" charset="0"/>
                <a:cs typeface="Arial" panose="020B0604020202020204" pitchFamily="34" charset="0"/>
              </a:rPr>
              <a:t>a </a:t>
            </a:r>
            <a:r>
              <a:rPr lang="en-CA" sz="2400" dirty="0" smtClean="0">
                <a:latin typeface="Arial" panose="020B0604020202020204" pitchFamily="34" charset="0"/>
                <a:cs typeface="Arial" panose="020B0604020202020204" pitchFamily="34" charset="0"/>
              </a:rPr>
              <a:t>visual. </a:t>
            </a:r>
            <a:r>
              <a:rPr lang="en-CA" sz="2400" dirty="0">
                <a:latin typeface="Arial" panose="020B0604020202020204" pitchFamily="34" charset="0"/>
                <a:cs typeface="Arial" panose="020B0604020202020204" pitchFamily="34" charset="0"/>
              </a:rPr>
              <a:t>The minimum requirements for assistance </a:t>
            </a:r>
            <a:r>
              <a:rPr lang="en-CA" sz="2400" dirty="0" smtClean="0">
                <a:latin typeface="Arial" panose="020B0604020202020204" pitchFamily="34" charset="0"/>
                <a:cs typeface="Arial" panose="020B0604020202020204" pitchFamily="34" charset="0"/>
              </a:rPr>
              <a:t>are indicated </a:t>
            </a:r>
            <a:r>
              <a:rPr lang="en-CA" sz="2400" dirty="0">
                <a:latin typeface="Arial" panose="020B0604020202020204" pitchFamily="34" charset="0"/>
                <a:cs typeface="Arial" panose="020B0604020202020204" pitchFamily="34" charset="0"/>
              </a:rPr>
              <a:t>on the logo, such as, but not limited to:</a:t>
            </a:r>
          </a:p>
          <a:p>
            <a:pPr marL="358775" lvl="0" indent="-358775">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equipment needed</a:t>
            </a:r>
          </a:p>
          <a:p>
            <a:pPr marL="358775" lvl="0" indent="-358775">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number of workers required</a:t>
            </a:r>
          </a:p>
          <a:p>
            <a:pPr marL="358775" lvl="0" indent="-358775">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other important information for that client</a:t>
            </a:r>
          </a:p>
          <a:p>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456" y="4293336"/>
            <a:ext cx="2160000" cy="216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847650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Re-assessment of</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Client Mobility Risks</a:t>
            </a:r>
            <a:endParaRPr lang="en-US" altLang="en-US" sz="3200" b="1" dirty="0" smtClean="0">
              <a:latin typeface="Arial" panose="020B0604020202020204" pitchFamily="34" charset="0"/>
              <a:cs typeface="Arial" panose="020B0604020202020204" pitchFamily="34" charset="0"/>
            </a:endParaRPr>
          </a:p>
        </p:txBody>
      </p:sp>
      <p:sp>
        <p:nvSpPr>
          <p:cNvPr id="29700" name="Rectangle 3"/>
          <p:cNvSpPr>
            <a:spLocks noGrp="1" noChangeArrowheads="1"/>
          </p:cNvSpPr>
          <p:nvPr>
            <p:ph type="body" idx="1"/>
          </p:nvPr>
        </p:nvSpPr>
        <p:spPr>
          <a:xfrm>
            <a:off x="971600" y="1700808"/>
            <a:ext cx="7485881" cy="4464496"/>
          </a:xfrm>
        </p:spPr>
        <p:txBody>
          <a:bodyPr/>
          <a:lstStyle/>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replaces </a:t>
            </a:r>
            <a:r>
              <a:rPr lang="en-CA" sz="2400" dirty="0">
                <a:latin typeface="Arial" panose="020B0604020202020204" pitchFamily="34" charset="0"/>
                <a:cs typeface="Arial" panose="020B0604020202020204" pitchFamily="34" charset="0"/>
              </a:rPr>
              <a:t>the previous assessment</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conducted when the client returns to a facility/agency after an </a:t>
            </a:r>
            <a:r>
              <a:rPr lang="en-CA" sz="2400" dirty="0" smtClean="0">
                <a:latin typeface="Arial" panose="020B0604020202020204" pitchFamily="34" charset="0"/>
                <a:cs typeface="Arial" panose="020B0604020202020204" pitchFamily="34" charset="0"/>
              </a:rPr>
              <a:t>absence</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conducted after the client adjusts to new </a:t>
            </a:r>
            <a:r>
              <a:rPr lang="en-CA" sz="2400" dirty="0" smtClean="0">
                <a:latin typeface="Arial" panose="020B0604020202020204" pitchFamily="34" charset="0"/>
                <a:cs typeface="Arial" panose="020B0604020202020204" pitchFamily="34" charset="0"/>
              </a:rPr>
              <a:t>surroundings</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conducted when there have been at least two consecutive and documented changes </a:t>
            </a:r>
            <a:r>
              <a:rPr lang="en-CA" sz="2400" dirty="0" smtClean="0">
                <a:latin typeface="Arial" panose="020B0604020202020204" pitchFamily="34" charset="0"/>
                <a:cs typeface="Arial" panose="020B0604020202020204" pitchFamily="34" charset="0"/>
              </a:rPr>
              <a:t>in </a:t>
            </a:r>
            <a:r>
              <a:rPr lang="en-CA" sz="2400" dirty="0">
                <a:latin typeface="Arial" panose="020B0604020202020204" pitchFamily="34" charset="0"/>
                <a:cs typeface="Arial" panose="020B0604020202020204" pitchFamily="34" charset="0"/>
              </a:rPr>
              <a:t>the client’s ability to mobilize</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documented on a TLR Mobility Record (or an employer’s comparable form) and becomes part of the client’s chart</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communicated </a:t>
            </a:r>
            <a:r>
              <a:rPr lang="en-CA" sz="2400" dirty="0" smtClean="0">
                <a:latin typeface="Arial" panose="020B0604020202020204" pitchFamily="34" charset="0"/>
                <a:cs typeface="Arial" panose="020B0604020202020204" pitchFamily="34" charset="0"/>
              </a:rPr>
              <a:t>appropriately</a:t>
            </a:r>
            <a:endParaRPr lang="en-US" alt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917002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936104"/>
          </a:xfrm>
        </p:spPr>
        <p:txBody>
          <a:bodyPr/>
          <a:lstStyle/>
          <a:p>
            <a:pPr eaLnBrk="1" hangingPunct="1"/>
            <a:r>
              <a:rPr lang="en-US" altLang="en-US" sz="4000" i="1" dirty="0" smtClean="0">
                <a:latin typeface="Arial" panose="020B0604020202020204" pitchFamily="34" charset="0"/>
                <a:cs typeface="Arial" panose="020B0604020202020204" pitchFamily="34" charset="0"/>
              </a:rPr>
              <a:t>In the Moment </a:t>
            </a:r>
            <a:r>
              <a:rPr lang="en-US" altLang="en-US" sz="4000" dirty="0" smtClean="0">
                <a:latin typeface="Arial" panose="020B0604020202020204" pitchFamily="34" charset="0"/>
                <a:cs typeface="Arial" panose="020B0604020202020204" pitchFamily="34" charset="0"/>
              </a:rPr>
              <a:t>Risk Assessment</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772816"/>
            <a:ext cx="8229600" cy="4353347"/>
          </a:xfrm>
        </p:spPr>
        <p:txBody>
          <a:bodyPr/>
          <a:lstStyle/>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Verify</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Assess</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Select</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Prepare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Move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Evaluate</a:t>
            </a: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Communicate</a:t>
            </a:r>
          </a:p>
          <a:p>
            <a:pPr eaLnBrk="1" hangingPunct="1"/>
            <a:endParaRPr lang="en-US" altLang="en-US" sz="2400" dirty="0" smtClean="0">
              <a:latin typeface="Arial" panose="020B0604020202020204" pitchFamily="34" charset="0"/>
              <a:cs typeface="Arial" panose="020B0604020202020204" pitchFamily="34" charset="0"/>
            </a:endParaRPr>
          </a:p>
          <a:p>
            <a:pPr eaLnBrk="1" hangingPunct="1"/>
            <a:endParaRPr lang="en-US" altLang="en-US" sz="2400" dirty="0" smtClean="0">
              <a:latin typeface="Arial Rounded MT Bold" panose="020F07040305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499360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Changing a TLR Logo</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Changing a logo</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More than one logo</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In-transition logo</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018104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Specialized Client Mobility</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Risk Assessment</a:t>
            </a:r>
            <a:endParaRPr lang="en-US" altLang="en-US" sz="3200" b="1" dirty="0" smtClean="0">
              <a:latin typeface="Arial" panose="020B0604020202020204" pitchFamily="34" charset="0"/>
              <a:cs typeface="Arial" panose="020B0604020202020204" pitchFamily="34" charset="0"/>
            </a:endParaRPr>
          </a:p>
        </p:txBody>
      </p:sp>
      <p:sp>
        <p:nvSpPr>
          <p:cNvPr id="29700" name="Rectangle 3"/>
          <p:cNvSpPr>
            <a:spLocks noGrp="1" noChangeArrowheads="1"/>
          </p:cNvSpPr>
          <p:nvPr>
            <p:ph type="body" idx="1"/>
          </p:nvPr>
        </p:nvSpPr>
        <p:spPr>
          <a:xfrm>
            <a:off x="971600" y="1700808"/>
            <a:ext cx="7485881" cy="4464496"/>
          </a:xfrm>
        </p:spPr>
        <p:txBody>
          <a:bodyPr/>
          <a:lstStyle/>
          <a:p>
            <a:pPr>
              <a:spcBef>
                <a:spcPts val="0"/>
              </a:spcBef>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determining </a:t>
            </a:r>
            <a:r>
              <a:rPr lang="en-US" sz="2400" dirty="0">
                <a:latin typeface="Arial" panose="020B0604020202020204" pitchFamily="34" charset="0"/>
                <a:cs typeface="Arial" panose="020B0604020202020204" pitchFamily="34" charset="0"/>
              </a:rPr>
              <a:t>a specialized safe moving technique for a specific </a:t>
            </a:r>
            <a:r>
              <a:rPr lang="en-US" sz="2400" dirty="0" smtClean="0">
                <a:latin typeface="Arial" panose="020B0604020202020204" pitchFamily="34" charset="0"/>
                <a:cs typeface="Arial" panose="020B0604020202020204" pitchFamily="34" charset="0"/>
              </a:rPr>
              <a:t>client</a:t>
            </a:r>
            <a:endParaRPr lang="en-CA" sz="24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requested </a:t>
            </a:r>
            <a:r>
              <a:rPr lang="en-CA" sz="2400" dirty="0">
                <a:latin typeface="Arial" panose="020B0604020202020204" pitchFamily="34" charset="0"/>
                <a:cs typeface="Arial" panose="020B0604020202020204" pitchFamily="34" charset="0"/>
              </a:rPr>
              <a:t>when a standard TLR technique is not safe for a client as identified in the initial or re-assessment. </a:t>
            </a:r>
            <a:r>
              <a:rPr lang="en-US" sz="2400" dirty="0" smtClean="0">
                <a:latin typeface="Arial" panose="020B0604020202020204" pitchFamily="34" charset="0"/>
                <a:cs typeface="Arial" panose="020B0604020202020204" pitchFamily="34" charset="0"/>
              </a:rPr>
              <a:t>documented </a:t>
            </a:r>
            <a:r>
              <a:rPr lang="en-US" sz="2400" dirty="0">
                <a:latin typeface="Arial" panose="020B0604020202020204" pitchFamily="34" charset="0"/>
                <a:cs typeface="Arial" panose="020B0604020202020204" pitchFamily="34" charset="0"/>
              </a:rPr>
              <a:t>on the mobility record and </a:t>
            </a:r>
            <a:r>
              <a:rPr lang="en-US" sz="2400" dirty="0" smtClean="0">
                <a:latin typeface="Arial" panose="020B0604020202020204" pitchFamily="34" charset="0"/>
                <a:cs typeface="Arial" panose="020B0604020202020204" pitchFamily="34" charset="0"/>
              </a:rPr>
              <a:t>forwarded </a:t>
            </a:r>
            <a:r>
              <a:rPr lang="en-US" sz="2400" dirty="0">
                <a:latin typeface="Arial" panose="020B0604020202020204" pitchFamily="34" charset="0"/>
                <a:cs typeface="Arial" panose="020B0604020202020204" pitchFamily="34" charset="0"/>
              </a:rPr>
              <a:t>to a specialized assessment </a:t>
            </a:r>
            <a:r>
              <a:rPr lang="en-US" sz="2400" dirty="0" smtClean="0">
                <a:latin typeface="Arial" panose="020B0604020202020204" pitchFamily="34" charset="0"/>
                <a:cs typeface="Arial" panose="020B0604020202020204" pitchFamily="34" charset="0"/>
              </a:rPr>
              <a:t>team</a:t>
            </a:r>
            <a:endParaRPr lang="en-US" sz="24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endParaRPr lang="en-US" altLang="en-US" sz="24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553406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24544" y="274638"/>
            <a:ext cx="9793088" cy="1143000"/>
          </a:xfrm>
        </p:spPr>
        <p:txBody>
          <a:bodyPr/>
          <a:lstStyle/>
          <a:p>
            <a:pPr eaLnBrk="1" hangingPunct="1"/>
            <a:r>
              <a:rPr lang="en-US" altLang="en-US" dirty="0" smtClean="0">
                <a:latin typeface="Arial" panose="020B0604020202020204" pitchFamily="34" charset="0"/>
                <a:cs typeface="Arial" panose="020B0604020202020204" pitchFamily="34" charset="0"/>
              </a:rPr>
              <a:t>Specialized Client Mobility</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Techniques</a:t>
            </a:r>
            <a:endParaRPr lang="en-US" altLang="en-US" sz="3200" b="1" dirty="0" smtClean="0">
              <a:latin typeface="Arial" panose="020B0604020202020204" pitchFamily="34" charset="0"/>
              <a:cs typeface="Arial" panose="020B0604020202020204" pitchFamily="34" charset="0"/>
            </a:endParaRPr>
          </a:p>
        </p:txBody>
      </p:sp>
      <p:sp>
        <p:nvSpPr>
          <p:cNvPr id="29700" name="Rectangle 3"/>
          <p:cNvSpPr>
            <a:spLocks noGrp="1" noChangeArrowheads="1"/>
          </p:cNvSpPr>
          <p:nvPr>
            <p:ph type="body" idx="1"/>
          </p:nvPr>
        </p:nvSpPr>
        <p:spPr>
          <a:xfrm>
            <a:off x="755576" y="1700808"/>
            <a:ext cx="7920880" cy="4464496"/>
          </a:xfrm>
        </p:spPr>
        <p:txBody>
          <a:bodyPr/>
          <a:lstStyle/>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TLR </a:t>
            </a:r>
            <a:r>
              <a:rPr lang="en-CA" sz="2400" dirty="0">
                <a:latin typeface="Arial" panose="020B0604020202020204" pitchFamily="34" charset="0"/>
                <a:cs typeface="Arial" panose="020B0604020202020204" pitchFamily="34" charset="0"/>
              </a:rPr>
              <a:t>User Manual is </a:t>
            </a:r>
            <a:r>
              <a:rPr lang="en-CA" sz="2400" dirty="0" smtClean="0">
                <a:latin typeface="Arial" panose="020B0604020202020204" pitchFamily="34" charset="0"/>
                <a:cs typeface="Arial" panose="020B0604020202020204" pitchFamily="34" charset="0"/>
              </a:rPr>
              <a:t>utilized</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safe body </a:t>
            </a:r>
            <a:r>
              <a:rPr lang="en-CA" sz="2400" dirty="0">
                <a:latin typeface="Arial" panose="020B0604020202020204" pitchFamily="34" charset="0"/>
                <a:cs typeface="Arial" panose="020B0604020202020204" pitchFamily="34" charset="0"/>
              </a:rPr>
              <a:t>mechanics must be part of the </a:t>
            </a:r>
            <a:r>
              <a:rPr lang="en-CA" sz="2400" dirty="0" smtClean="0">
                <a:latin typeface="Arial" panose="020B0604020202020204" pitchFamily="34" charset="0"/>
                <a:cs typeface="Arial" panose="020B0604020202020204" pitchFamily="34" charset="0"/>
              </a:rPr>
              <a:t>procedures</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d</a:t>
            </a:r>
            <a:r>
              <a:rPr lang="en-CA" sz="2400" dirty="0" smtClean="0">
                <a:latin typeface="Arial" panose="020B0604020202020204" pitchFamily="34" charset="0"/>
                <a:cs typeface="Arial" panose="020B0604020202020204" pitchFamily="34" charset="0"/>
              </a:rPr>
              <a:t>ocumentation </a:t>
            </a:r>
            <a:r>
              <a:rPr lang="en-CA" sz="2400" dirty="0">
                <a:latin typeface="Arial" panose="020B0604020202020204" pitchFamily="34" charset="0"/>
                <a:cs typeface="Arial" panose="020B0604020202020204" pitchFamily="34" charset="0"/>
              </a:rPr>
              <a:t>and communication of the specialized technique and appropriate equipment is </a:t>
            </a:r>
            <a:r>
              <a:rPr lang="en-CA" sz="2400" dirty="0" smtClean="0">
                <a:latin typeface="Arial" panose="020B0604020202020204" pitchFamily="34" charset="0"/>
                <a:cs typeface="Arial" panose="020B0604020202020204" pitchFamily="34" charset="0"/>
              </a:rPr>
              <a:t>required</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a:t>
            </a:r>
            <a:r>
              <a:rPr lang="en-CA" sz="2400" dirty="0" smtClean="0">
                <a:latin typeface="Arial" panose="020B0604020202020204" pitchFamily="34" charset="0"/>
                <a:cs typeface="Arial" panose="020B0604020202020204" pitchFamily="34" charset="0"/>
              </a:rPr>
              <a:t>raining </a:t>
            </a:r>
            <a:r>
              <a:rPr lang="en-CA" sz="2400" dirty="0">
                <a:latin typeface="Arial" panose="020B0604020202020204" pitchFamily="34" charset="0"/>
                <a:cs typeface="Arial" panose="020B0604020202020204" pitchFamily="34" charset="0"/>
              </a:rPr>
              <a:t>on the specialized technique and appropriate equipment is </a:t>
            </a:r>
            <a:r>
              <a:rPr lang="en-CA" sz="2400" dirty="0" smtClean="0">
                <a:latin typeface="Arial" panose="020B0604020202020204" pitchFamily="34" charset="0"/>
                <a:cs typeface="Arial" panose="020B0604020202020204" pitchFamily="34" charset="0"/>
              </a:rPr>
              <a:t>required</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s</a:t>
            </a:r>
            <a:r>
              <a:rPr lang="en-CA" sz="2400" dirty="0" smtClean="0">
                <a:latin typeface="Arial" panose="020B0604020202020204" pitchFamily="34" charset="0"/>
                <a:cs typeface="Arial" panose="020B0604020202020204" pitchFamily="34" charset="0"/>
              </a:rPr>
              <a:t>upport </a:t>
            </a:r>
            <a:r>
              <a:rPr lang="en-CA" sz="2400" dirty="0">
                <a:latin typeface="Arial" panose="020B0604020202020204" pitchFamily="34" charset="0"/>
                <a:cs typeface="Arial" panose="020B0604020202020204" pitchFamily="34" charset="0"/>
              </a:rPr>
              <a:t>for this specialized assessment process is critical in order to create and sustain a safe work </a:t>
            </a:r>
            <a:r>
              <a:rPr lang="en-CA" sz="2400" dirty="0" smtClean="0">
                <a:latin typeface="Arial" panose="020B0604020202020204" pitchFamily="34" charset="0"/>
                <a:cs typeface="Arial" panose="020B0604020202020204" pitchFamily="34" charset="0"/>
              </a:rPr>
              <a:t>environment</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reviewed </a:t>
            </a:r>
            <a:r>
              <a:rPr lang="en-CA" sz="2400" dirty="0">
                <a:latin typeface="Arial" panose="020B0604020202020204" pitchFamily="34" charset="0"/>
                <a:cs typeface="Arial" panose="020B0604020202020204" pitchFamily="34" charset="0"/>
              </a:rPr>
              <a:t>when there are at least two consecutive and documented changes in the client.</a:t>
            </a:r>
          </a:p>
          <a:p>
            <a:pPr>
              <a:spcBef>
                <a:spcPts val="0"/>
              </a:spcBef>
              <a:buFont typeface="Wingdings" panose="05000000000000000000" pitchFamily="2" charset="2"/>
              <a:buChar char="§"/>
            </a:pPr>
            <a:endParaRPr lang="en-US" altLang="en-US" sz="24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482569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dirty="0" smtClean="0">
                <a:latin typeface="Arial" panose="020B0604020202020204" pitchFamily="34" charset="0"/>
                <a:cs typeface="Arial" panose="020B0604020202020204" pitchFamily="34" charset="0"/>
              </a:rPr>
              <a:t>TLR Client Moving Techniques</a:t>
            </a:r>
          </a:p>
        </p:txBody>
      </p:sp>
      <p:sp>
        <p:nvSpPr>
          <p:cNvPr id="32771" name="Rectangle 3"/>
          <p:cNvSpPr>
            <a:spLocks noGrp="1" noChangeArrowheads="1"/>
          </p:cNvSpPr>
          <p:nvPr>
            <p:ph idx="1"/>
          </p:nvPr>
        </p:nvSpPr>
        <p:spPr>
          <a:xfrm>
            <a:off x="467544" y="1196752"/>
            <a:ext cx="8229600" cy="5328592"/>
          </a:xfrm>
        </p:spPr>
        <p:txBody>
          <a:bodyPr/>
          <a:lstStyle/>
          <a:p>
            <a:pPr marL="0" indent="0">
              <a:spcBef>
                <a:spcPts val="0"/>
              </a:spcBef>
              <a:buNone/>
            </a:pPr>
            <a:r>
              <a:rPr lang="en-CA" sz="2400" dirty="0" smtClean="0">
                <a:latin typeface="Arial" panose="020B0604020202020204" pitchFamily="34" charset="0"/>
                <a:cs typeface="Arial" panose="020B0604020202020204" pitchFamily="34" charset="0"/>
              </a:rPr>
              <a:t>Learning Outcomes:</a:t>
            </a:r>
          </a:p>
          <a:p>
            <a:pPr marL="360363"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identify </a:t>
            </a:r>
            <a:r>
              <a:rPr lang="en-CA" sz="2400" dirty="0">
                <a:latin typeface="Arial" panose="020B0604020202020204" pitchFamily="34" charset="0"/>
                <a:cs typeface="Arial" panose="020B0604020202020204" pitchFamily="34" charset="0"/>
              </a:rPr>
              <a:t>the most appropriate moving technique </a:t>
            </a:r>
          </a:p>
          <a:p>
            <a:pPr marL="360363"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preparatory </a:t>
            </a:r>
            <a:r>
              <a:rPr lang="en-CA" sz="2400" dirty="0">
                <a:latin typeface="Arial" panose="020B0604020202020204" pitchFamily="34" charset="0"/>
                <a:cs typeface="Arial" panose="020B0604020202020204" pitchFamily="34" charset="0"/>
              </a:rPr>
              <a:t>steps for moving a client</a:t>
            </a:r>
          </a:p>
          <a:p>
            <a:pPr marL="360363"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TLR </a:t>
            </a:r>
            <a:r>
              <a:rPr lang="en-CA" sz="2400" dirty="0">
                <a:latin typeface="Arial" panose="020B0604020202020204" pitchFamily="34" charset="0"/>
                <a:cs typeface="Arial" panose="020B0604020202020204" pitchFamily="34" charset="0"/>
              </a:rPr>
              <a:t>standard moving techniques</a:t>
            </a:r>
          </a:p>
          <a:p>
            <a:pPr marL="360363"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apply </a:t>
            </a:r>
            <a:r>
              <a:rPr lang="en-CA" sz="2400" dirty="0">
                <a:latin typeface="Arial" panose="020B0604020202020204" pitchFamily="34" charset="0"/>
                <a:cs typeface="Arial" panose="020B0604020202020204" pitchFamily="34" charset="0"/>
              </a:rPr>
              <a:t>and remove harnesses, slings and repositioning/sliding sheets</a:t>
            </a:r>
          </a:p>
          <a:p>
            <a:pPr marL="360363"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complete</a:t>
            </a:r>
            <a:r>
              <a:rPr lang="en-CA" sz="2400" dirty="0">
                <a:latin typeface="Arial" panose="020B0604020202020204" pitchFamily="34" charset="0"/>
                <a:cs typeface="Arial" panose="020B0604020202020204" pitchFamily="34" charset="0"/>
              </a:rPr>
              <a:t>, communicate and evaluate a moving task</a:t>
            </a:r>
          </a:p>
          <a:p>
            <a:pPr marL="0" indent="0">
              <a:spcBef>
                <a:spcPts val="0"/>
              </a:spcBef>
              <a:buNone/>
            </a:pPr>
            <a:endParaRPr lang="en-CA" sz="2400" dirty="0">
              <a:latin typeface="Arial" panose="020B0604020202020204" pitchFamily="34" charset="0"/>
              <a:cs typeface="Arial" panose="020B0604020202020204" pitchFamily="34" charset="0"/>
            </a:endParaRPr>
          </a:p>
          <a:p>
            <a:pPr marL="0" indent="0">
              <a:spcBef>
                <a:spcPts val="0"/>
              </a:spcBef>
              <a:buNone/>
            </a:pPr>
            <a:r>
              <a:rPr lang="en-CA" sz="2400" dirty="0" smtClean="0">
                <a:latin typeface="Arial" panose="020B0604020202020204" pitchFamily="34" charset="0"/>
                <a:cs typeface="Arial" panose="020B0604020202020204" pitchFamily="34" charset="0"/>
              </a:rPr>
              <a:t>TLR </a:t>
            </a:r>
            <a:r>
              <a:rPr lang="en-CA" sz="2400" dirty="0">
                <a:latin typeface="Arial" panose="020B0604020202020204" pitchFamily="34" charset="0"/>
                <a:cs typeface="Arial" panose="020B0604020202020204" pitchFamily="34" charset="0"/>
              </a:rPr>
              <a:t>techniques </a:t>
            </a:r>
            <a:r>
              <a:rPr lang="en-CA" sz="2400" dirty="0" smtClean="0">
                <a:latin typeface="Arial" panose="020B0604020202020204" pitchFamily="34" charset="0"/>
                <a:cs typeface="Arial" panose="020B0604020202020204" pitchFamily="34" charset="0"/>
              </a:rPr>
              <a:t>place </a:t>
            </a:r>
            <a:r>
              <a:rPr lang="en-CA" sz="2400" dirty="0">
                <a:latin typeface="Arial" panose="020B0604020202020204" pitchFamily="34" charset="0"/>
                <a:cs typeface="Arial" panose="020B0604020202020204" pitchFamily="34" charset="0"/>
              </a:rPr>
              <a:t>emphasis on:</a:t>
            </a:r>
          </a:p>
          <a:p>
            <a:pPr marL="358775" lvl="0" indent="-358775">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maximum use of equipment by workers and clients;</a:t>
            </a:r>
          </a:p>
          <a:p>
            <a:pPr marL="358775" lvl="0" indent="-358775">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least amount of manual effort from the worker; and,</a:t>
            </a:r>
          </a:p>
          <a:p>
            <a:pPr marL="358775" lvl="0" indent="-358775">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encouraging the maximum amount of appropriate effort from the </a:t>
            </a:r>
            <a:r>
              <a:rPr lang="en-CA" sz="2400" dirty="0" smtClean="0">
                <a:latin typeface="Arial" panose="020B0604020202020204" pitchFamily="34" charset="0"/>
                <a:cs typeface="Arial" panose="020B0604020202020204" pitchFamily="34" charset="0"/>
              </a:rPr>
              <a:t>client</a:t>
            </a:r>
            <a:endParaRPr lang="en-CA"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929291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Assess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spcBef>
                <a:spcPts val="0"/>
              </a:spcBef>
              <a:buNone/>
            </a:pPr>
            <a:r>
              <a:rPr lang="en-CA" dirty="0" smtClean="0">
                <a:latin typeface="Arial" panose="020B0604020202020204" pitchFamily="34" charset="0"/>
                <a:cs typeface="Arial" panose="020B0604020202020204" pitchFamily="34" charset="0"/>
              </a:rPr>
              <a:t>Complete </a:t>
            </a:r>
            <a:r>
              <a:rPr lang="en-CA" dirty="0">
                <a:latin typeface="Arial" panose="020B0604020202020204" pitchFamily="34" charset="0"/>
                <a:cs typeface="Arial" panose="020B0604020202020204" pitchFamily="34" charset="0"/>
              </a:rPr>
              <a:t>a risk assessment of </a:t>
            </a:r>
            <a:r>
              <a:rPr lang="en-CA" dirty="0" smtClean="0">
                <a:latin typeface="Arial" panose="020B0604020202020204" pitchFamily="34" charset="0"/>
                <a:cs typeface="Arial" panose="020B0604020202020204" pitchFamily="34" charset="0"/>
              </a:rPr>
              <a:t>client</a:t>
            </a:r>
            <a:r>
              <a:rPr lang="en-CA" dirty="0">
                <a:latin typeface="Arial" panose="020B0604020202020204" pitchFamily="34" charset="0"/>
                <a:cs typeface="Arial" panose="020B0604020202020204" pitchFamily="34" charset="0"/>
              </a:rPr>
              <a:t>, not just once, but also </a:t>
            </a:r>
            <a:r>
              <a:rPr lang="en-CA" i="1" dirty="0">
                <a:latin typeface="Arial" panose="020B0604020202020204" pitchFamily="34" charset="0"/>
                <a:cs typeface="Arial" panose="020B0604020202020204" pitchFamily="34" charset="0"/>
              </a:rPr>
              <a:t>In the Moment</a:t>
            </a:r>
            <a:r>
              <a:rPr lang="en-CA" dirty="0">
                <a:latin typeface="Arial" panose="020B0604020202020204" pitchFamily="34" charset="0"/>
                <a:cs typeface="Arial" panose="020B0604020202020204" pitchFamily="34" charset="0"/>
              </a:rPr>
              <a:t> the task is being performed. TLR utilizes the following steps:</a:t>
            </a:r>
          </a:p>
          <a:p>
            <a:pPr marL="962025" indent="-514350">
              <a:spcBef>
                <a:spcPts val="0"/>
              </a:spcBef>
              <a:buAutoNum type="arabicPeriod"/>
            </a:pPr>
            <a:r>
              <a:rPr lang="en-CA" dirty="0" smtClean="0">
                <a:latin typeface="Arial" panose="020B0604020202020204" pitchFamily="34" charset="0"/>
                <a:cs typeface="Arial" panose="020B0604020202020204" pitchFamily="34" charset="0"/>
              </a:rPr>
              <a:t>identify </a:t>
            </a:r>
            <a:r>
              <a:rPr lang="en-CA" dirty="0">
                <a:latin typeface="Arial" panose="020B0604020202020204" pitchFamily="34" charset="0"/>
                <a:cs typeface="Arial" panose="020B0604020202020204" pitchFamily="34" charset="0"/>
              </a:rPr>
              <a:t>the </a:t>
            </a:r>
            <a:r>
              <a:rPr lang="en-CA" dirty="0" smtClean="0">
                <a:latin typeface="Arial" panose="020B0604020202020204" pitchFamily="34" charset="0"/>
                <a:cs typeface="Arial" panose="020B0604020202020204" pitchFamily="34" charset="0"/>
              </a:rPr>
              <a:t>risk(s)</a:t>
            </a:r>
          </a:p>
          <a:p>
            <a:pPr marL="962025" indent="-514350">
              <a:spcBef>
                <a:spcPts val="0"/>
              </a:spcBef>
              <a:buAutoNum type="arabicPeriod"/>
            </a:pPr>
            <a:r>
              <a:rPr lang="en-CA" dirty="0" smtClean="0">
                <a:latin typeface="Arial" panose="020B0604020202020204" pitchFamily="34" charset="0"/>
                <a:cs typeface="Arial" panose="020B0604020202020204" pitchFamily="34" charset="0"/>
              </a:rPr>
              <a:t>collect </a:t>
            </a:r>
            <a:r>
              <a:rPr lang="en-CA" dirty="0">
                <a:latin typeface="Arial" panose="020B0604020202020204" pitchFamily="34" charset="0"/>
                <a:cs typeface="Arial" panose="020B0604020202020204" pitchFamily="34" charset="0"/>
              </a:rPr>
              <a:t>information about the risk factor(s</a:t>
            </a:r>
            <a:r>
              <a:rPr lang="en-CA" dirty="0" smtClean="0">
                <a:latin typeface="Arial" panose="020B0604020202020204" pitchFamily="34" charset="0"/>
                <a:cs typeface="Arial" panose="020B0604020202020204" pitchFamily="34" charset="0"/>
              </a:rPr>
              <a:t>)</a:t>
            </a:r>
          </a:p>
          <a:p>
            <a:pPr marL="962025" indent="-514350">
              <a:spcBef>
                <a:spcPts val="0"/>
              </a:spcBef>
              <a:buAutoNum type="arabicPeriod"/>
            </a:pPr>
            <a:r>
              <a:rPr lang="en-CA" dirty="0" smtClean="0">
                <a:latin typeface="Arial" panose="020B0604020202020204" pitchFamily="34" charset="0"/>
                <a:cs typeface="Arial" panose="020B0604020202020204" pitchFamily="34" charset="0"/>
              </a:rPr>
              <a:t>analyze </a:t>
            </a:r>
            <a:r>
              <a:rPr lang="en-CA" dirty="0">
                <a:latin typeface="Arial" panose="020B0604020202020204" pitchFamily="34" charset="0"/>
                <a:cs typeface="Arial" panose="020B0604020202020204" pitchFamily="34" charset="0"/>
              </a:rPr>
              <a:t>the information </a:t>
            </a:r>
            <a:r>
              <a:rPr lang="en-CA" dirty="0" smtClean="0">
                <a:latin typeface="Arial" panose="020B0604020202020204" pitchFamily="34" charset="0"/>
                <a:cs typeface="Arial" panose="020B0604020202020204" pitchFamily="34" charset="0"/>
              </a:rPr>
              <a:t>collected</a:t>
            </a:r>
            <a:endParaRPr lang="en-C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28106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You </a:t>
            </a:r>
            <a:r>
              <a:rPr lang="en-US" dirty="0">
                <a:latin typeface="Arial" panose="020B0604020202020204" pitchFamily="34" charset="0"/>
                <a:cs typeface="Arial" panose="020B0604020202020204" pitchFamily="34" charset="0"/>
              </a:rPr>
              <a:t>W</a:t>
            </a:r>
            <a:r>
              <a:rPr lang="en-US" dirty="0" smtClean="0">
                <a:latin typeface="Arial" panose="020B0604020202020204" pitchFamily="34" charset="0"/>
                <a:cs typeface="Arial" panose="020B0604020202020204" pitchFamily="34" charset="0"/>
              </a:rPr>
              <a:t>ill </a:t>
            </a:r>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earn </a:t>
            </a: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oday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Laws to follow</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Importance of good posture and safe body mechanics</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How to identify risks in a moving task</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Safe moving techniques</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The importance of evaluation, communication, and documentation</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225816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Select</a:t>
            </a:r>
            <a:endParaRPr lang="en-CA"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1268760"/>
            <a:ext cx="9003044" cy="3564000"/>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78446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Prepare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40768"/>
            <a:ext cx="8229600" cy="4525963"/>
          </a:xfrm>
        </p:spPr>
        <p:txBody>
          <a:bodyPr/>
          <a:lstStyle/>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worker(s) has on the appropriate footwear and </a:t>
            </a:r>
            <a:r>
              <a:rPr lang="en-CA" sz="2400" dirty="0" smtClean="0">
                <a:latin typeface="Arial" panose="020B0604020202020204" pitchFamily="34" charset="0"/>
                <a:cs typeface="Arial" panose="020B0604020202020204" pitchFamily="34" charset="0"/>
              </a:rPr>
              <a:t>PPE</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plan for the move is in place:</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Appropriate equipment required is available for use.</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Assistance is </a:t>
            </a:r>
            <a:r>
              <a:rPr lang="en-CA" sz="2400" dirty="0" smtClean="0">
                <a:latin typeface="Arial" panose="020B0604020202020204" pitchFamily="34" charset="0"/>
                <a:cs typeface="Arial" panose="020B0604020202020204" pitchFamily="34" charset="0"/>
              </a:rPr>
              <a:t>obtained</a:t>
            </a:r>
            <a:endParaRPr lang="en-CA" sz="2400" dirty="0">
              <a:latin typeface="Arial" panose="020B0604020202020204" pitchFamily="34" charset="0"/>
              <a:cs typeface="Arial" panose="020B0604020202020204" pitchFamily="34" charset="0"/>
            </a:endParaRPr>
          </a:p>
          <a:p>
            <a:pPr marL="719138"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Roles </a:t>
            </a:r>
            <a:r>
              <a:rPr lang="en-CA" sz="2400" dirty="0">
                <a:latin typeface="Arial" panose="020B0604020202020204" pitchFamily="34" charset="0"/>
                <a:cs typeface="Arial" panose="020B0604020202020204" pitchFamily="34" charset="0"/>
              </a:rPr>
              <a:t>have been clarified and communicated.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“1-2-3-command” has been determined.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route is planned.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second location has been </a:t>
            </a:r>
            <a:r>
              <a:rPr lang="en-CA" sz="2400" dirty="0" smtClean="0">
                <a:latin typeface="Arial" panose="020B0604020202020204" pitchFamily="34" charset="0"/>
                <a:cs typeface="Arial" panose="020B0604020202020204" pitchFamily="34" charset="0"/>
              </a:rPr>
              <a:t>prepared</a:t>
            </a:r>
            <a:endParaRPr lang="en-CA" sz="2400" dirty="0">
              <a:latin typeface="Arial" panose="020B0604020202020204" pitchFamily="34" charset="0"/>
              <a:cs typeface="Arial" panose="020B0604020202020204" pitchFamily="34" charset="0"/>
            </a:endParaRP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pathway is clear of any obstacles, lighting is adequate, noise is minimized.</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worker(s) ensures clear visibility to start and perform the move (e.g., load height and width).</a:t>
            </a:r>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81485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Move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marL="0" indent="0">
              <a:spcBef>
                <a:spcPts val="0"/>
              </a:spcBef>
              <a:buNone/>
            </a:pPr>
            <a:r>
              <a:rPr lang="en-CA" sz="2400" dirty="0" smtClean="0">
                <a:latin typeface="Arial" panose="020B0604020202020204" pitchFamily="34" charset="0"/>
                <a:cs typeface="Arial" panose="020B0604020202020204" pitchFamily="34" charset="0"/>
              </a:rPr>
              <a:t>For techniques with one </a:t>
            </a:r>
            <a:r>
              <a:rPr lang="en-CA" sz="2400" dirty="0">
                <a:latin typeface="Arial" panose="020B0604020202020204" pitchFamily="34" charset="0"/>
                <a:cs typeface="Arial" panose="020B0604020202020204" pitchFamily="34" charset="0"/>
              </a:rPr>
              <a:t>worker with or without an assistant(s), that worker’s duties include:</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providing clear direction to the client</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providing clear direction to the assistant(s)</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ensuring their hands are the only hands on the client</a:t>
            </a:r>
          </a:p>
          <a:p>
            <a:pPr marL="0" indent="0">
              <a:spcBef>
                <a:spcPts val="0"/>
              </a:spcBef>
              <a:buNone/>
            </a:pPr>
            <a:endParaRPr lang="en-CA" sz="2400" dirty="0">
              <a:latin typeface="Arial" panose="020B0604020202020204" pitchFamily="34" charset="0"/>
              <a:cs typeface="Arial" panose="020B0604020202020204" pitchFamily="34" charset="0"/>
            </a:endParaRPr>
          </a:p>
          <a:p>
            <a:pPr marL="0" indent="0">
              <a:spcBef>
                <a:spcPts val="0"/>
              </a:spcBef>
              <a:buNone/>
            </a:pPr>
            <a:r>
              <a:rPr lang="en-CA" sz="2400" dirty="0" smtClean="0">
                <a:latin typeface="Arial" panose="020B0604020202020204" pitchFamily="34" charset="0"/>
                <a:cs typeface="Arial" panose="020B0604020202020204" pitchFamily="34" charset="0"/>
              </a:rPr>
              <a:t>For techniques with wo </a:t>
            </a:r>
            <a:r>
              <a:rPr lang="en-CA" sz="2400" dirty="0">
                <a:latin typeface="Arial" panose="020B0604020202020204" pitchFamily="34" charset="0"/>
                <a:cs typeface="Arial" panose="020B0604020202020204" pitchFamily="34" charset="0"/>
              </a:rPr>
              <a:t>workers with or without an assistant(s), TLR uses “primary worker” and “second worker” to define who would be responsible for each of the associated duties.</a:t>
            </a:r>
          </a:p>
          <a:p>
            <a:pPr marL="0" indent="0">
              <a:spcBef>
                <a:spcPts val="0"/>
              </a:spcBef>
              <a:buNone/>
            </a:pPr>
            <a:endParaRPr lang="en-CA" sz="2400" dirty="0" smtClean="0">
              <a:latin typeface="Arial" panose="020B0604020202020204" pitchFamily="34" charset="0"/>
              <a:cs typeface="Arial" panose="020B0604020202020204" pitchFamily="34" charset="0"/>
            </a:endParaRPr>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48095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Move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marL="0" indent="0">
              <a:spcBef>
                <a:spcPts val="0"/>
              </a:spcBef>
              <a:buNone/>
            </a:pPr>
            <a:r>
              <a:rPr lang="en-CA" sz="2400" dirty="0">
                <a:latin typeface="Arial" panose="020B0604020202020204" pitchFamily="34" charset="0"/>
                <a:cs typeface="Arial" panose="020B0604020202020204" pitchFamily="34" charset="0"/>
              </a:rPr>
              <a:t>For the majority of techniques the primary worker would keep their focus and attention on the client during the moving task, and:</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operate equipment controls</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initiate the “1-2-3-command</a:t>
            </a:r>
            <a:r>
              <a:rPr lang="en-CA" sz="2400" dirty="0" smtClean="0">
                <a:latin typeface="Arial" panose="020B0604020202020204" pitchFamily="34" charset="0"/>
                <a:cs typeface="Arial" panose="020B0604020202020204" pitchFamily="34" charset="0"/>
              </a:rPr>
              <a:t>”</a:t>
            </a:r>
          </a:p>
          <a:p>
            <a:pPr marL="0" lvl="0" indent="0">
              <a:spcBef>
                <a:spcPts val="0"/>
              </a:spcBef>
              <a:buNone/>
            </a:pPr>
            <a:r>
              <a:rPr lang="en-CA" sz="2400" dirty="0" smtClean="0">
                <a:latin typeface="Arial" panose="020B0604020202020204" pitchFamily="34" charset="0"/>
                <a:cs typeface="Arial" panose="020B0604020202020204" pitchFamily="34" charset="0"/>
              </a:rPr>
              <a:t>    or</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assign </a:t>
            </a:r>
            <a:r>
              <a:rPr lang="en-CA" sz="2400" dirty="0">
                <a:latin typeface="Arial" panose="020B0604020202020204" pitchFamily="34" charset="0"/>
                <a:cs typeface="Arial" panose="020B0604020202020204" pitchFamily="34" charset="0"/>
              </a:rPr>
              <a:t>these tasks appropriately</a:t>
            </a:r>
          </a:p>
          <a:p>
            <a:pPr marL="0" indent="0">
              <a:spcBef>
                <a:spcPts val="0"/>
              </a:spcBef>
              <a:buNone/>
            </a:pPr>
            <a:endParaRPr lang="en-CA" sz="2400" dirty="0" smtClean="0">
              <a:latin typeface="Arial" panose="020B0604020202020204" pitchFamily="34" charset="0"/>
              <a:cs typeface="Arial" panose="020B0604020202020204" pitchFamily="34" charset="0"/>
            </a:endParaRPr>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10502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Move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marL="0" indent="0">
              <a:spcBef>
                <a:spcPts val="0"/>
              </a:spcBef>
              <a:buNone/>
            </a:pPr>
            <a:r>
              <a:rPr lang="en-CA" sz="2400" dirty="0" smtClean="0">
                <a:latin typeface="Arial" panose="020B0604020202020204" pitchFamily="34" charset="0"/>
                <a:cs typeface="Arial" panose="020B0604020202020204" pitchFamily="34" charset="0"/>
              </a:rPr>
              <a:t>One or </a:t>
            </a:r>
            <a:r>
              <a:rPr lang="en-CA" sz="2400" dirty="0">
                <a:latin typeface="Arial" panose="020B0604020202020204" pitchFamily="34" charset="0"/>
                <a:cs typeface="Arial" panose="020B0604020202020204" pitchFamily="34" charset="0"/>
              </a:rPr>
              <a:t>more assistants may be needed.</a:t>
            </a:r>
          </a:p>
          <a:p>
            <a:pPr marL="0" indent="0">
              <a:spcBef>
                <a:spcPts val="0"/>
              </a:spcBef>
              <a:buNone/>
            </a:pPr>
            <a:r>
              <a:rPr lang="en-CA" sz="2400" dirty="0">
                <a:latin typeface="Arial" panose="020B0604020202020204" pitchFamily="34" charset="0"/>
                <a:cs typeface="Arial" panose="020B0604020202020204" pitchFamily="34" charset="0"/>
              </a:rPr>
              <a:t> </a:t>
            </a:r>
          </a:p>
          <a:p>
            <a:pPr marL="0" indent="0">
              <a:spcBef>
                <a:spcPts val="0"/>
              </a:spcBef>
              <a:buNone/>
            </a:pPr>
            <a:r>
              <a:rPr lang="en-CA" sz="2400" dirty="0">
                <a:latin typeface="Arial" panose="020B0604020202020204" pitchFamily="34" charset="0"/>
                <a:cs typeface="Arial" panose="020B0604020202020204" pitchFamily="34" charset="0"/>
              </a:rPr>
              <a:t>The </a:t>
            </a:r>
            <a:r>
              <a:rPr lang="en-CA" sz="2400" b="1" dirty="0">
                <a:latin typeface="Arial" panose="020B0604020202020204" pitchFamily="34" charset="0"/>
                <a:cs typeface="Arial" panose="020B0604020202020204" pitchFamily="34" charset="0"/>
              </a:rPr>
              <a:t>assistant</a:t>
            </a:r>
            <a:r>
              <a:rPr lang="en-CA" sz="2400" dirty="0">
                <a:latin typeface="Arial" panose="020B0604020202020204" pitchFamily="34" charset="0"/>
                <a:cs typeface="Arial" panose="020B0604020202020204" pitchFamily="34" charset="0"/>
              </a:rPr>
              <a:t>(s) duties include managing the equipment and/or attachments, such as:</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positioning </a:t>
            </a:r>
            <a:r>
              <a:rPr lang="en-CA" sz="2400" dirty="0" smtClean="0">
                <a:latin typeface="Arial" panose="020B0604020202020204" pitchFamily="34" charset="0"/>
                <a:cs typeface="Arial" panose="020B0604020202020204" pitchFamily="34" charset="0"/>
              </a:rPr>
              <a:t>wheelchair, </a:t>
            </a:r>
            <a:r>
              <a:rPr lang="en-CA" sz="2400" dirty="0">
                <a:latin typeface="Arial" panose="020B0604020202020204" pitchFamily="34" charset="0"/>
                <a:cs typeface="Arial" panose="020B0604020202020204" pitchFamily="34" charset="0"/>
              </a:rPr>
              <a:t>ensuring brakes are locked</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maneuvering intravenous pole</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ensuring equipment and/or attachments do not interfere with the safety of the moving task</a:t>
            </a:r>
          </a:p>
          <a:p>
            <a:pPr marL="0" indent="0">
              <a:spcBef>
                <a:spcPts val="0"/>
              </a:spcBef>
              <a:buNone/>
            </a:pPr>
            <a:r>
              <a:rPr lang="en-CA" sz="2400" dirty="0">
                <a:latin typeface="Arial" panose="020B0604020202020204" pitchFamily="34" charset="0"/>
                <a:cs typeface="Arial" panose="020B0604020202020204" pitchFamily="34" charset="0"/>
              </a:rPr>
              <a:t> </a:t>
            </a:r>
          </a:p>
          <a:p>
            <a:pPr marL="0" indent="0">
              <a:spcBef>
                <a:spcPts val="0"/>
              </a:spcBef>
              <a:buNone/>
            </a:pPr>
            <a:r>
              <a:rPr lang="en-CA" sz="2400" b="1" dirty="0">
                <a:latin typeface="Arial" panose="020B0604020202020204" pitchFamily="34" charset="0"/>
                <a:cs typeface="Arial" panose="020B0604020202020204" pitchFamily="34" charset="0"/>
              </a:rPr>
              <a:t>All workers involved</a:t>
            </a:r>
            <a:r>
              <a:rPr lang="en-CA" sz="2400" dirty="0">
                <a:latin typeface="Arial" panose="020B0604020202020204" pitchFamily="34" charset="0"/>
                <a:cs typeface="Arial" panose="020B0604020202020204" pitchFamily="34" charset="0"/>
              </a:rPr>
              <a:t> in the moving task:</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ensure safety of the </a:t>
            </a:r>
            <a:r>
              <a:rPr lang="en-CA" sz="2400" dirty="0" smtClean="0">
                <a:latin typeface="Arial" panose="020B0604020202020204" pitchFamily="34" charset="0"/>
                <a:cs typeface="Arial" panose="020B0604020202020204" pitchFamily="34" charset="0"/>
              </a:rPr>
              <a:t>moving task</a:t>
            </a:r>
            <a:endParaRPr lang="en-CA" sz="2400"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stop the moving task when they identify any risks that may jeopardize the safety of the moving task</a:t>
            </a:r>
            <a:r>
              <a:rPr lang="en-CA" sz="2400" dirty="0" smtClean="0">
                <a:latin typeface="Arial" panose="020B0604020202020204" pitchFamily="34" charset="0"/>
                <a:cs typeface="Arial" panose="020B0604020202020204" pitchFamily="34" charset="0"/>
              </a:rPr>
              <a:t>.</a:t>
            </a:r>
            <a:endParaRPr lang="en-CA" sz="2400" dirty="0">
              <a:latin typeface="Arial" panose="020B0604020202020204" pitchFamily="34" charset="0"/>
              <a:cs typeface="Arial" panose="020B0604020202020204" pitchFamily="34" charset="0"/>
            </a:endParaRPr>
          </a:p>
          <a:p>
            <a:pPr marL="0" indent="0">
              <a:spcBef>
                <a:spcPts val="0"/>
              </a:spcBef>
              <a:buNone/>
            </a:pPr>
            <a:endParaRPr lang="en-CA" sz="2400" dirty="0" smtClean="0">
              <a:latin typeface="Arial" panose="020B0604020202020204" pitchFamily="34" charset="0"/>
              <a:cs typeface="Arial" panose="020B0604020202020204" pitchFamily="34" charset="0"/>
            </a:endParaRPr>
          </a:p>
          <a:p>
            <a:pPr marL="0" indent="0">
              <a:spcBef>
                <a:spcPts val="0"/>
              </a:spcBef>
              <a:buNone/>
            </a:pPr>
            <a:endParaRPr lang="en-C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233951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Evaluate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52736"/>
            <a:ext cx="8229600" cy="4525963"/>
          </a:xfrm>
        </p:spPr>
        <p:txBody>
          <a:bodyPr/>
          <a:lstStyle/>
          <a:p>
            <a:pPr marL="360363"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Did the worker feel that the move compromised their own safe body mechanics?</a:t>
            </a:r>
            <a:endParaRPr lang="en-CA" sz="2400" dirty="0">
              <a:latin typeface="Arial" panose="020B0604020202020204" pitchFamily="34" charset="0"/>
              <a:cs typeface="Arial" panose="020B0604020202020204" pitchFamily="34" charset="0"/>
            </a:endParaRPr>
          </a:p>
          <a:p>
            <a:pPr marL="360363"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Did the worker feel they were lifting the client?</a:t>
            </a:r>
            <a:endParaRPr lang="en-CA" sz="2400" dirty="0">
              <a:latin typeface="Arial" panose="020B0604020202020204" pitchFamily="34" charset="0"/>
              <a:cs typeface="Arial" panose="020B0604020202020204" pitchFamily="34" charset="0"/>
            </a:endParaRPr>
          </a:p>
          <a:p>
            <a:pPr marL="360363" lvl="0">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Was the client somewhat unstable during the move?</a:t>
            </a:r>
            <a:endParaRPr lang="en-CA" sz="2400" dirty="0">
              <a:latin typeface="Arial" panose="020B0604020202020204" pitchFamily="34" charset="0"/>
              <a:cs typeface="Arial" panose="020B0604020202020204" pitchFamily="34" charset="0"/>
            </a:endParaRPr>
          </a:p>
          <a:p>
            <a:pPr marL="360363">
              <a:spcBef>
                <a:spcPts val="0"/>
              </a:spcBef>
              <a:buNone/>
            </a:pPr>
            <a:endParaRPr lang="en-CA" dirty="0">
              <a:latin typeface="Arial" panose="020B0604020202020204" pitchFamily="34" charset="0"/>
              <a:cs typeface="Arial" panose="020B0604020202020204" pitchFamily="34" charset="0"/>
            </a:endParaRPr>
          </a:p>
        </p:txBody>
      </p:sp>
      <p:sp>
        <p:nvSpPr>
          <p:cNvPr id="4" name="Title 1"/>
          <p:cNvSpPr txBox="1">
            <a:spLocks/>
          </p:cNvSpPr>
          <p:nvPr/>
        </p:nvSpPr>
        <p:spPr>
          <a:xfrm>
            <a:off x="609600" y="3163341"/>
            <a:ext cx="8229600" cy="4161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latin typeface="Arial" panose="020B0604020202020204" pitchFamily="34" charset="0"/>
                <a:cs typeface="Arial" panose="020B0604020202020204" pitchFamily="34" charset="0"/>
              </a:rPr>
              <a:t>Communicate</a:t>
            </a:r>
            <a:endParaRPr lang="en-CA"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609600" y="3941440"/>
            <a:ext cx="8229600" cy="164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What went well</a:t>
            </a:r>
          </a:p>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What the recommended moving technique should be</a:t>
            </a:r>
          </a:p>
          <a:p>
            <a:pPr>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How risks were eliminated or managed</a:t>
            </a:r>
          </a:p>
          <a:p>
            <a:pPr marL="0" indent="0">
              <a:buFont typeface="Arial" pitchFamily="34" charset="0"/>
              <a:buNone/>
            </a:pP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99756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404664"/>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Standard TLR</a:t>
            </a:r>
            <a:br>
              <a:rPr lang="en-US" altLang="en-US" sz="4000" dirty="0" smtClean="0">
                <a:latin typeface="Arial" panose="020B0604020202020204" pitchFamily="34" charset="0"/>
                <a:cs typeface="Arial" panose="020B0604020202020204" pitchFamily="34" charset="0"/>
              </a:rPr>
            </a:br>
            <a:r>
              <a:rPr lang="en-US" altLang="en-US" sz="4000" dirty="0" smtClean="0">
                <a:latin typeface="Arial" panose="020B0604020202020204" pitchFamily="34" charset="0"/>
                <a:cs typeface="Arial" panose="020B0604020202020204" pitchFamily="34" charset="0"/>
              </a:rPr>
              <a:t>Client Moving Techniques</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916832"/>
            <a:ext cx="8229600" cy="4464496"/>
          </a:xfrm>
        </p:spPr>
        <p:txBody>
          <a:bodyPr/>
          <a:lstStyle/>
          <a:p>
            <a:pPr marL="0" indent="0">
              <a:spcBef>
                <a:spcPts val="0"/>
              </a:spcBef>
              <a:buNone/>
            </a:pPr>
            <a:r>
              <a:rPr lang="en-US" altLang="en-US" sz="2400" dirty="0" smtClean="0">
                <a:latin typeface="Arial" panose="020B0604020202020204" pitchFamily="34" charset="0"/>
                <a:cs typeface="Arial" panose="020B0604020202020204" pitchFamily="34" charset="0"/>
              </a:rPr>
              <a:t>Lying to Sitting/Sitting to Lying</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Standing Transfers (one worker; two workers)</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Proper use of TLR Transfer Belt</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Mechanical Lifts (sit/stand; total)</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Application and removal of slings and harnesses</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Repositioning</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Application and removal of friction reducing devices</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Incorporating a total lift</a:t>
            </a:r>
            <a:endParaRPr lang="en-US" alt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045753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404664"/>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Standard TLR</a:t>
            </a:r>
            <a:br>
              <a:rPr lang="en-US" altLang="en-US" sz="4000" dirty="0" smtClean="0">
                <a:latin typeface="Arial" panose="020B0604020202020204" pitchFamily="34" charset="0"/>
                <a:cs typeface="Arial" panose="020B0604020202020204" pitchFamily="34" charset="0"/>
              </a:rPr>
            </a:br>
            <a:r>
              <a:rPr lang="en-US" altLang="en-US" sz="4000" dirty="0" smtClean="0">
                <a:latin typeface="Arial" panose="020B0604020202020204" pitchFamily="34" charset="0"/>
                <a:cs typeface="Arial" panose="020B0604020202020204" pitchFamily="34" charset="0"/>
              </a:rPr>
              <a:t>Client Moving Techniques</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11560" y="1916832"/>
            <a:ext cx="8229600" cy="4464496"/>
          </a:xfrm>
        </p:spPr>
        <p:txBody>
          <a:bodyPr/>
          <a:lstStyle/>
          <a:p>
            <a:pPr marL="0" indent="0">
              <a:spcBef>
                <a:spcPts val="0"/>
              </a:spcBef>
              <a:buNone/>
            </a:pPr>
            <a:r>
              <a:rPr lang="en-US" altLang="en-US" sz="2400" dirty="0" smtClean="0">
                <a:latin typeface="Arial" panose="020B0604020202020204" pitchFamily="34" charset="0"/>
                <a:cs typeface="Arial" panose="020B0604020202020204" pitchFamily="34" charset="0"/>
              </a:rPr>
              <a:t>Lying to Sitting/Sitting to Lying</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Standing Transfers (one worker; two workers)</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Proper use of TLR Transfer Belt</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Mechanical Lifts (sit/stand; total)</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Application and removal of slings and harnesses</a:t>
            </a:r>
          </a:p>
          <a:p>
            <a:pPr marL="0" indent="0">
              <a:spcBef>
                <a:spcPts val="0"/>
              </a:spcBef>
              <a:buNone/>
            </a:pPr>
            <a:endParaRPr lang="en-US" altLang="en-US" sz="2400" dirty="0">
              <a:latin typeface="Arial" panose="020B0604020202020204" pitchFamily="34" charset="0"/>
              <a:cs typeface="Arial" panose="020B0604020202020204" pitchFamily="34" charset="0"/>
            </a:endParaRPr>
          </a:p>
          <a:p>
            <a:pPr marL="0" indent="0">
              <a:spcBef>
                <a:spcPts val="0"/>
              </a:spcBef>
              <a:buNone/>
            </a:pPr>
            <a:r>
              <a:rPr lang="en-US" altLang="en-US" sz="2400" dirty="0" smtClean="0">
                <a:latin typeface="Arial" panose="020B0604020202020204" pitchFamily="34" charset="0"/>
                <a:cs typeface="Arial" panose="020B0604020202020204" pitchFamily="34" charset="0"/>
              </a:rPr>
              <a:t>Repositioning</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Application and removal of friction reducing devices</a:t>
            </a:r>
          </a:p>
          <a:p>
            <a:pPr>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Incorporating a total lift</a:t>
            </a:r>
            <a:endParaRPr lang="en-US" alt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4190777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Bariatric Enhancement</a:t>
            </a:r>
          </a:p>
        </p:txBody>
      </p:sp>
      <p:sp>
        <p:nvSpPr>
          <p:cNvPr id="23555" name="Content Placeholder 2"/>
          <p:cNvSpPr>
            <a:spLocks noGrp="1"/>
          </p:cNvSpPr>
          <p:nvPr>
            <p:ph idx="1"/>
          </p:nvPr>
        </p:nvSpPr>
        <p:spPr>
          <a:xfrm>
            <a:off x="457200" y="1124744"/>
            <a:ext cx="8229600" cy="5001419"/>
          </a:xfrm>
        </p:spPr>
        <p:txBody>
          <a:bodyPr/>
          <a:lstStyle/>
          <a:p>
            <a:pPr marL="0" indent="0">
              <a:spcBef>
                <a:spcPts val="0"/>
              </a:spcBef>
              <a:buNone/>
            </a:pPr>
            <a:r>
              <a:rPr lang="en-US" sz="2400" b="1" dirty="0" smtClean="0">
                <a:latin typeface="Arial" panose="020B0604020202020204" pitchFamily="34" charset="0"/>
                <a:cs typeface="Arial" panose="020B0604020202020204" pitchFamily="34" charset="0"/>
              </a:rPr>
              <a:t>Definition </a:t>
            </a:r>
            <a:r>
              <a:rPr lang="en-US" sz="2400" b="1" dirty="0">
                <a:latin typeface="Arial" panose="020B0604020202020204" pitchFamily="34" charset="0"/>
                <a:cs typeface="Arial" panose="020B0604020202020204" pitchFamily="34" charset="0"/>
              </a:rPr>
              <a:t>of Bariatrics</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i="1" dirty="0">
                <a:latin typeface="Arial" panose="020B0604020202020204" pitchFamily="34" charset="0"/>
                <a:cs typeface="Arial" panose="020B0604020202020204" pitchFamily="34" charset="0"/>
              </a:rPr>
              <a:t>Bariatrics</a:t>
            </a:r>
            <a:r>
              <a:rPr lang="en-US" sz="2400" dirty="0">
                <a:latin typeface="Arial" panose="020B0604020202020204" pitchFamily="34" charset="0"/>
                <a:cs typeface="Arial" panose="020B0604020202020204" pitchFamily="34" charset="0"/>
              </a:rPr>
              <a:t> is derived from the Greek words “</a:t>
            </a:r>
            <a:r>
              <a:rPr lang="en-US" sz="2400" dirty="0" err="1">
                <a:latin typeface="Arial" panose="020B0604020202020204" pitchFamily="34" charset="0"/>
                <a:cs typeface="Arial" panose="020B0604020202020204" pitchFamily="34" charset="0"/>
              </a:rPr>
              <a:t>baros</a:t>
            </a:r>
            <a:r>
              <a:rPr lang="en-US" sz="2400" dirty="0">
                <a:latin typeface="Arial" panose="020B0604020202020204" pitchFamily="34" charset="0"/>
                <a:cs typeface="Arial" panose="020B0604020202020204" pitchFamily="34" charset="0"/>
              </a:rPr>
              <a:t>”, meaning weight, and “</a:t>
            </a:r>
            <a:r>
              <a:rPr lang="en-US" sz="2400" dirty="0" err="1">
                <a:latin typeface="Arial" panose="020B0604020202020204" pitchFamily="34" charset="0"/>
                <a:cs typeface="Arial" panose="020B0604020202020204" pitchFamily="34" charset="0"/>
              </a:rPr>
              <a:t>iatreia</a:t>
            </a:r>
            <a:r>
              <a:rPr lang="en-US" sz="2400" dirty="0">
                <a:latin typeface="Arial" panose="020B0604020202020204" pitchFamily="34" charset="0"/>
                <a:cs typeface="Arial" panose="020B0604020202020204" pitchFamily="34" charset="0"/>
              </a:rPr>
              <a:t>”, meaning medical treatment. It is the branch of medicine that deals with causes, prevention and treatment of obesity.</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 </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b="1" dirty="0">
                <a:latin typeface="Arial" panose="020B0604020202020204" pitchFamily="34" charset="0"/>
                <a:cs typeface="Arial" panose="020B0604020202020204" pitchFamily="34" charset="0"/>
              </a:rPr>
              <a:t>TLR Definition of a Bariatric Person</a:t>
            </a:r>
            <a:endParaRPr lang="en-CA" sz="2400" dirty="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The TLR program defines a bariatric person as any individual who possesses a Body Mass Index (BMI) greater than 34 kg/m² </a:t>
            </a:r>
            <a:r>
              <a:rPr lang="en-US" sz="2400" b="1" dirty="0">
                <a:latin typeface="Arial" panose="020B0604020202020204" pitchFamily="34" charset="0"/>
                <a:cs typeface="Arial" panose="020B0604020202020204" pitchFamily="34" charset="0"/>
              </a:rPr>
              <a:t>and</a:t>
            </a:r>
            <a:r>
              <a:rPr lang="en-US" sz="2400" dirty="0">
                <a:latin typeface="Arial" panose="020B0604020202020204" pitchFamily="34" charset="0"/>
                <a:cs typeface="Arial" panose="020B0604020202020204" pitchFamily="34" charset="0"/>
              </a:rPr>
              <a:t> has physical and/or psychological risk factor(s) and/or medical condition(s) that could potentially jeopardize the safety of the worker and/or client in the performance of transferring, lifting or repositioning tasks.</a:t>
            </a:r>
            <a:endParaRPr lang="en-CA" sz="2400" dirty="0">
              <a:latin typeface="Arial" panose="020B0604020202020204" pitchFamily="34" charset="0"/>
              <a:cs typeface="Arial" panose="020B0604020202020204" pitchFamily="34" charset="0"/>
            </a:endParaRPr>
          </a:p>
          <a:p>
            <a:endParaRPr lang="en-CA" alt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55273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dirty="0" smtClean="0">
                <a:latin typeface="Arial" panose="020B0604020202020204" pitchFamily="34" charset="0"/>
                <a:cs typeface="Arial" panose="020B0604020202020204" pitchFamily="34" charset="0"/>
              </a:rPr>
              <a:t>Bariatric Enhancement</a:t>
            </a:r>
          </a:p>
        </p:txBody>
      </p:sp>
      <p:sp>
        <p:nvSpPr>
          <p:cNvPr id="23555" name="Content Placeholder 2"/>
          <p:cNvSpPr>
            <a:spLocks noGrp="1"/>
          </p:cNvSpPr>
          <p:nvPr>
            <p:ph idx="1"/>
          </p:nvPr>
        </p:nvSpPr>
        <p:spPr>
          <a:xfrm>
            <a:off x="457200" y="1124744"/>
            <a:ext cx="8229600" cy="5001419"/>
          </a:xfrm>
        </p:spPr>
        <p:txBody>
          <a:bodyPr/>
          <a:lstStyle/>
          <a:p>
            <a:pPr marL="0" indent="0">
              <a:spcBef>
                <a:spcPts val="0"/>
              </a:spcBef>
              <a:buNone/>
            </a:pPr>
            <a:r>
              <a:rPr lang="en-US" sz="2400" dirty="0" smtClean="0">
                <a:latin typeface="Arial" panose="020B0604020202020204" pitchFamily="34" charset="0"/>
                <a:cs typeface="Arial" panose="020B0604020202020204" pitchFamily="34" charset="0"/>
              </a:rPr>
              <a:t>SASWH </a:t>
            </a:r>
            <a:r>
              <a:rPr lang="en-US" sz="2400" dirty="0">
                <a:latin typeface="Arial" panose="020B0604020202020204" pitchFamily="34" charset="0"/>
                <a:cs typeface="Arial" panose="020B0604020202020204" pitchFamily="34" charset="0"/>
              </a:rPr>
              <a:t>offers a Bariatric Readiness Survey to assist employers in evaluating current transferring, lifting, repositioning practices and procedures for providing health care to bariatric client. </a:t>
            </a:r>
            <a:endParaRPr lang="en-US" sz="2400" dirty="0" smtClean="0">
              <a:latin typeface="Arial" panose="020B0604020202020204" pitchFamily="34" charset="0"/>
              <a:cs typeface="Arial" panose="020B0604020202020204" pitchFamily="34" charset="0"/>
            </a:endParaRPr>
          </a:p>
          <a:p>
            <a:pPr marL="0" indent="0">
              <a:spcBef>
                <a:spcPts val="0"/>
              </a:spcBef>
              <a:buNone/>
            </a:pPr>
            <a:endParaRPr lang="en-US" sz="2400" dirty="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Visit </a:t>
            </a:r>
            <a:r>
              <a:rPr lang="en-US" sz="2400" dirty="0">
                <a:latin typeface="Arial" panose="020B0604020202020204" pitchFamily="34" charset="0"/>
                <a:cs typeface="Arial" panose="020B0604020202020204" pitchFamily="34" charset="0"/>
              </a:rPr>
              <a:t>www.saswh.ca for the bariatric enhancement. Contact SASWH for more information and assistance if necessary.</a:t>
            </a:r>
            <a:endParaRPr lang="en-CA" sz="2400" dirty="0">
              <a:latin typeface="Arial" panose="020B0604020202020204" pitchFamily="34" charset="0"/>
              <a:cs typeface="Arial" panose="020B0604020202020204" pitchFamily="34" charset="0"/>
            </a:endParaRPr>
          </a:p>
          <a:p>
            <a:endParaRPr lang="en-CA" alt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91897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Accountability and Legislation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What does accountability mean to you?</a:t>
            </a:r>
          </a:p>
          <a:p>
            <a:pPr>
              <a:buFont typeface="Wingdings" panose="05000000000000000000" pitchFamily="2" charset="2"/>
              <a:buChar char="§"/>
            </a:pPr>
            <a:r>
              <a:rPr lang="en-US" dirty="0" smtClean="0"/>
              <a:t>Saskatchewan’s Occupational Health and Safety Legislation</a:t>
            </a:r>
          </a:p>
          <a:p>
            <a:pPr lvl="1">
              <a:buFont typeface="Wingdings" panose="05000000000000000000" pitchFamily="2" charset="2"/>
              <a:buChar char="§"/>
            </a:pPr>
            <a:r>
              <a:rPr lang="en-US" dirty="0" smtClean="0"/>
              <a:t>Employers Responsibilities</a:t>
            </a:r>
          </a:p>
          <a:p>
            <a:pPr lvl="1">
              <a:buFont typeface="Wingdings" panose="05000000000000000000" pitchFamily="2" charset="2"/>
              <a:buChar char="§"/>
            </a:pPr>
            <a:r>
              <a:rPr lang="en-US" i="1" dirty="0" smtClean="0"/>
              <a:t>Three Rights of a Worker</a:t>
            </a:r>
          </a:p>
          <a:p>
            <a:pPr lvl="2">
              <a:buFont typeface="Wingdings" panose="05000000000000000000" pitchFamily="2" charset="2"/>
              <a:buChar char="§"/>
            </a:pPr>
            <a:r>
              <a:rPr lang="en-US" i="1" dirty="0"/>
              <a:t>T</a:t>
            </a:r>
            <a:r>
              <a:rPr lang="en-US" i="1" dirty="0" smtClean="0"/>
              <a:t>he Right to Know</a:t>
            </a:r>
          </a:p>
          <a:p>
            <a:pPr lvl="2">
              <a:buFont typeface="Wingdings" panose="05000000000000000000" pitchFamily="2" charset="2"/>
              <a:buChar char="§"/>
            </a:pPr>
            <a:r>
              <a:rPr lang="en-US" i="1" dirty="0" smtClean="0"/>
              <a:t>The Right to Refuse</a:t>
            </a:r>
          </a:p>
          <a:p>
            <a:pPr lvl="2">
              <a:buFont typeface="Wingdings" panose="05000000000000000000" pitchFamily="2" charset="2"/>
              <a:buChar char="§"/>
            </a:pPr>
            <a:r>
              <a:rPr lang="en-US" i="1" dirty="0" smtClean="0"/>
              <a:t>The Right to </a:t>
            </a:r>
            <a:r>
              <a:rPr lang="en-US" i="1" dirty="0"/>
              <a:t>P</a:t>
            </a:r>
            <a:r>
              <a:rPr lang="en-US" i="1" dirty="0" smtClean="0"/>
              <a:t>articipate</a:t>
            </a:r>
          </a:p>
          <a:p>
            <a:pPr lvl="1">
              <a:buFont typeface="Wingdings" panose="05000000000000000000" pitchFamily="2" charset="2"/>
              <a:buChar char="§"/>
            </a:pPr>
            <a:r>
              <a:rPr lang="en-US" dirty="0" smtClean="0"/>
              <a:t>Workers Responsibilities</a:t>
            </a:r>
          </a:p>
          <a:p>
            <a:pPr>
              <a:buFont typeface="Wingdings" panose="05000000000000000000" pitchFamily="2" charset="2"/>
              <a:buChar char="§"/>
            </a:pPr>
            <a:endParaRPr lang="en-US" i="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3067331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332656"/>
            <a:ext cx="8229600" cy="936104"/>
          </a:xfrm>
        </p:spPr>
        <p:txBody>
          <a:bodyPr/>
          <a:lstStyle/>
          <a:p>
            <a:pPr eaLnBrk="1" hangingPunct="1"/>
            <a:r>
              <a:rPr lang="en-US" altLang="en-US" sz="4000" dirty="0" smtClean="0">
                <a:latin typeface="Arial" panose="020B0604020202020204" pitchFamily="34" charset="0"/>
                <a:cs typeface="Arial" panose="020B0604020202020204" pitchFamily="34" charset="0"/>
              </a:rPr>
              <a:t>Summary</a:t>
            </a:r>
            <a:br>
              <a:rPr lang="en-US" altLang="en-US" sz="4000" dirty="0" smtClean="0">
                <a:latin typeface="Arial" panose="020B0604020202020204" pitchFamily="34" charset="0"/>
                <a:cs typeface="Arial" panose="020B0604020202020204" pitchFamily="34" charset="0"/>
              </a:rPr>
            </a:br>
            <a:r>
              <a:rPr lang="en-US" altLang="en-US" sz="4000" dirty="0" smtClean="0">
                <a:latin typeface="Arial" panose="020B0604020202020204" pitchFamily="34" charset="0"/>
                <a:cs typeface="Arial" panose="020B0604020202020204" pitchFamily="34" charset="0"/>
              </a:rPr>
              <a:t>Client Assessment and Moving Techniques</a:t>
            </a:r>
            <a:endParaRPr lang="en-US" altLang="en-US" sz="2800" dirty="0" smtClean="0">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683568" y="2276872"/>
            <a:ext cx="8229600" cy="3734855"/>
          </a:xfrm>
        </p:spPr>
        <p:txBody>
          <a:bodyPr/>
          <a:lstStyle/>
          <a:p>
            <a:pPr marL="0" indent="0" eaLnBrk="1" hangingPunct="1">
              <a:spcBef>
                <a:spcPts val="0"/>
              </a:spcBef>
              <a:buNone/>
            </a:pPr>
            <a:r>
              <a:rPr lang="en-US" altLang="en-US" sz="2400" dirty="0" smtClean="0">
                <a:latin typeface="Arial" panose="020B0604020202020204" pitchFamily="34" charset="0"/>
                <a:cs typeface="Arial" panose="020B0604020202020204" pitchFamily="34" charset="0"/>
              </a:rPr>
              <a:t>You have learned:</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Initial, Re-assessment and Specialized Client Mobility Risk Assessment</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Documentation</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Eliminate or Manage Risks</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Selecting and Using an Appropriate Moving Technique</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Evaluate, Communicate</a:t>
            </a:r>
          </a:p>
          <a:p>
            <a:pPr eaLnBrk="1" hangingPunct="1">
              <a:spcBef>
                <a:spcPts val="0"/>
              </a:spcBef>
              <a:buFont typeface="Wingdings" panose="05000000000000000000" pitchFamily="2" charset="2"/>
              <a:buChar char="§"/>
            </a:pPr>
            <a:r>
              <a:rPr lang="en-US" altLang="en-US" sz="2400" i="1" dirty="0" smtClean="0">
                <a:latin typeface="Arial" panose="020B0604020202020204" pitchFamily="34" charset="0"/>
                <a:cs typeface="Arial" panose="020B0604020202020204" pitchFamily="34" charset="0"/>
              </a:rPr>
              <a:t>In the Moment</a:t>
            </a:r>
            <a:r>
              <a:rPr lang="en-US" altLang="en-US" sz="2400" dirty="0" smtClean="0">
                <a:latin typeface="Arial" panose="020B0604020202020204" pitchFamily="34" charset="0"/>
                <a:cs typeface="Arial" panose="020B0604020202020204" pitchFamily="34" charset="0"/>
              </a:rPr>
              <a:t> Risk Assessment</a:t>
            </a:r>
          </a:p>
          <a:p>
            <a:pPr eaLnBrk="1" hangingPunct="1">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Resources on SASWH’s website</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algn="ctr" eaLnBrk="1" hangingPunct="1">
              <a:buNone/>
            </a:pPr>
            <a:r>
              <a:rPr lang="en-US" altLang="en-US" sz="2400" b="1" dirty="0" smtClean="0">
                <a:latin typeface="Arial" panose="020B0604020202020204" pitchFamily="34" charset="0"/>
                <a:cs typeface="Arial" panose="020B0604020202020204" pitchFamily="34" charset="0"/>
              </a:rPr>
              <a:t>Be Aware…Be Healthy…Be Safe</a:t>
            </a: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eaLnBrk="1" hangingPunct="1">
              <a:buNone/>
            </a:pPr>
            <a:endParaRPr lang="en-US" altLang="en-US" sz="2400" dirty="0" smtClean="0">
              <a:latin typeface="Arial" panose="020B0604020202020204" pitchFamily="34" charset="0"/>
              <a:cs typeface="Arial" panose="020B0604020202020204" pitchFamily="34" charset="0"/>
            </a:endParaRPr>
          </a:p>
          <a:p>
            <a:pPr marL="0" indent="0" eaLnBrk="1" hangingPunct="1">
              <a:buNone/>
            </a:pPr>
            <a:endParaRPr lang="en-US" alt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15438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cs typeface="Arial" panose="020B0604020202020204" pitchFamily="34" charset="0"/>
              </a:rPr>
              <a:t>Steps to a Moving Task</a:t>
            </a:r>
          </a:p>
        </p:txBody>
      </p:sp>
      <p:sp>
        <p:nvSpPr>
          <p:cNvPr id="5" name="Content Placeholder 2"/>
          <p:cNvSpPr txBox="1">
            <a:spLocks/>
          </p:cNvSpPr>
          <p:nvPr/>
        </p:nvSpPr>
        <p:spPr>
          <a:xfrm>
            <a:off x="457200" y="126876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2400" dirty="0">
              <a:latin typeface="Arial" panose="020B0604020202020204" pitchFamily="34" charset="0"/>
              <a:cs typeface="Arial" panose="020B0604020202020204" pitchFamily="34" charset="0"/>
            </a:endParaRPr>
          </a:p>
          <a:p>
            <a:endParaRPr lang="en-CA" sz="2400" dirty="0">
              <a:latin typeface="Arial" panose="020B0604020202020204" pitchFamily="34" charset="0"/>
              <a:cs typeface="Arial" panose="020B0604020202020204" pitchFamily="34" charset="0"/>
            </a:endParaRPr>
          </a:p>
        </p:txBody>
      </p:sp>
      <p:pic>
        <p:nvPicPr>
          <p:cNvPr id="1026" name="Picture 2" descr="Assess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836" y="1254442"/>
            <a:ext cx="2952328" cy="42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147768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Assess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CA" dirty="0" smtClean="0"/>
              <a:t>Complete </a:t>
            </a:r>
            <a:r>
              <a:rPr lang="en-CA" dirty="0"/>
              <a:t>a risk assessment of self, environment, equipment, object, client, not just once, but also </a:t>
            </a:r>
            <a:r>
              <a:rPr lang="en-CA" i="1" dirty="0"/>
              <a:t>In the </a:t>
            </a:r>
            <a:r>
              <a:rPr lang="en-CA" i="1" dirty="0">
                <a:latin typeface="Arial" panose="020B0604020202020204" pitchFamily="34" charset="0"/>
                <a:cs typeface="Arial" panose="020B0604020202020204" pitchFamily="34" charset="0"/>
              </a:rPr>
              <a:t>Moment</a:t>
            </a:r>
            <a:r>
              <a:rPr lang="en-CA" dirty="0"/>
              <a:t> the task is being performed. TLR utilizes the following steps:</a:t>
            </a:r>
          </a:p>
          <a:p>
            <a:pPr marL="447675" indent="0">
              <a:spcBef>
                <a:spcPts val="0"/>
              </a:spcBef>
              <a:buNone/>
            </a:pPr>
            <a:r>
              <a:rPr lang="en-CA" dirty="0"/>
              <a:t>1.	identify the risk(s</a:t>
            </a:r>
            <a:r>
              <a:rPr lang="en-CA" dirty="0" smtClean="0"/>
              <a:t>)</a:t>
            </a:r>
          </a:p>
          <a:p>
            <a:pPr marL="447675" indent="0">
              <a:spcBef>
                <a:spcPts val="0"/>
              </a:spcBef>
              <a:buNone/>
            </a:pPr>
            <a:r>
              <a:rPr lang="en-CA" dirty="0" smtClean="0"/>
              <a:t>2</a:t>
            </a:r>
            <a:r>
              <a:rPr lang="en-CA" dirty="0"/>
              <a:t>.	collect information about the risk factor(s</a:t>
            </a:r>
            <a:r>
              <a:rPr lang="en-CA" dirty="0" smtClean="0"/>
              <a:t>) 3</a:t>
            </a:r>
            <a:r>
              <a:rPr lang="en-CA" dirty="0"/>
              <a:t>.	analyze the information </a:t>
            </a:r>
            <a:r>
              <a:rPr lang="en-CA" dirty="0" smtClean="0"/>
              <a:t>collected</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2317521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Select</a:t>
            </a:r>
            <a:endParaRPr lang="en-C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484784"/>
            <a:ext cx="8516178" cy="3816000"/>
          </a:xfrm>
        </p:spPr>
      </p:pic>
    </p:spTree>
    <p:extLst>
      <p:ext uri="{BB962C8B-B14F-4D97-AF65-F5344CB8AC3E}">
        <p14:creationId xmlns:p14="http://schemas.microsoft.com/office/powerpoint/2010/main" val="98496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Prepare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40768"/>
            <a:ext cx="8229600" cy="4525963"/>
          </a:xfrm>
        </p:spPr>
        <p:txBody>
          <a:bodyPr/>
          <a:lstStyle/>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worker(s) has on the appropriate footwear and </a:t>
            </a:r>
            <a:r>
              <a:rPr lang="en-CA" sz="2400" dirty="0" smtClean="0">
                <a:latin typeface="Arial" panose="020B0604020202020204" pitchFamily="34" charset="0"/>
                <a:cs typeface="Arial" panose="020B0604020202020204" pitchFamily="34" charset="0"/>
              </a:rPr>
              <a:t>PPE</a:t>
            </a:r>
          </a:p>
          <a:p>
            <a:pPr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plan for the move is in place:</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Appropriate equipment required is available for use.</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Assistance is </a:t>
            </a:r>
            <a:r>
              <a:rPr lang="en-CA" sz="2400" dirty="0" smtClean="0">
                <a:latin typeface="Arial" panose="020B0604020202020204" pitchFamily="34" charset="0"/>
                <a:cs typeface="Arial" panose="020B0604020202020204" pitchFamily="34" charset="0"/>
              </a:rPr>
              <a:t>obtained</a:t>
            </a:r>
            <a:endParaRPr lang="en-CA" sz="2400" dirty="0">
              <a:latin typeface="Arial" panose="020B0604020202020204" pitchFamily="34" charset="0"/>
              <a:cs typeface="Arial" panose="020B0604020202020204" pitchFamily="34" charset="0"/>
            </a:endParaRPr>
          </a:p>
          <a:p>
            <a:pPr marL="719138" lvl="0">
              <a:spcBef>
                <a:spcPts val="0"/>
              </a:spcBef>
              <a:buFont typeface="Wingdings" panose="05000000000000000000" pitchFamily="2" charset="2"/>
              <a:buChar char="§"/>
            </a:pPr>
            <a:r>
              <a:rPr lang="en-CA" sz="2400" dirty="0" smtClean="0">
                <a:latin typeface="Arial" panose="020B0604020202020204" pitchFamily="34" charset="0"/>
                <a:cs typeface="Arial" panose="020B0604020202020204" pitchFamily="34" charset="0"/>
              </a:rPr>
              <a:t>Roles </a:t>
            </a:r>
            <a:r>
              <a:rPr lang="en-CA" sz="2400" dirty="0">
                <a:latin typeface="Arial" panose="020B0604020202020204" pitchFamily="34" charset="0"/>
                <a:cs typeface="Arial" panose="020B0604020202020204" pitchFamily="34" charset="0"/>
              </a:rPr>
              <a:t>have been clarified and communicated.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“1-2-3-command” has been determined.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route is planned.</a:t>
            </a: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second location has been </a:t>
            </a:r>
            <a:r>
              <a:rPr lang="en-CA" sz="2400" dirty="0" smtClean="0">
                <a:latin typeface="Arial" panose="020B0604020202020204" pitchFamily="34" charset="0"/>
                <a:cs typeface="Arial" panose="020B0604020202020204" pitchFamily="34" charset="0"/>
              </a:rPr>
              <a:t>prepared</a:t>
            </a:r>
            <a:endParaRPr lang="en-CA" sz="2400" dirty="0">
              <a:latin typeface="Arial" panose="020B0604020202020204" pitchFamily="34" charset="0"/>
              <a:cs typeface="Arial" panose="020B0604020202020204" pitchFamily="34" charset="0"/>
            </a:endParaRPr>
          </a:p>
          <a:p>
            <a:pPr marL="719138"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pathway is clear of any obstacles, lighting is adequate, noise is minimized.</a:t>
            </a:r>
          </a:p>
          <a:p>
            <a:pPr lvl="0">
              <a:spcBef>
                <a:spcPts val="0"/>
              </a:spcBef>
              <a:buFont typeface="Wingdings" panose="05000000000000000000" pitchFamily="2" charset="2"/>
              <a:buChar char="§"/>
            </a:pPr>
            <a:r>
              <a:rPr lang="en-CA" sz="2400" dirty="0">
                <a:latin typeface="Arial" panose="020B0604020202020204" pitchFamily="34" charset="0"/>
                <a:cs typeface="Arial" panose="020B0604020202020204" pitchFamily="34" charset="0"/>
              </a:rPr>
              <a:t>The worker(s) ensures clear visibility to start and perform the move (e.g., load height and width).</a:t>
            </a:r>
          </a:p>
          <a:p>
            <a:pPr marL="0" indent="0">
              <a:buNone/>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6523579"/>
            <a:ext cx="1903116" cy="208910"/>
          </a:xfrm>
          <a:prstGeom prst="rect">
            <a:avLst/>
          </a:prstGeom>
        </p:spPr>
      </p:pic>
    </p:spTree>
    <p:extLst>
      <p:ext uri="{BB962C8B-B14F-4D97-AF65-F5344CB8AC3E}">
        <p14:creationId xmlns:p14="http://schemas.microsoft.com/office/powerpoint/2010/main" val="807928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SASWH PowerPoint Template -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SASWH PowerPoint Template - FINAL</Template>
  <TotalTime>5756</TotalTime>
  <Words>2016</Words>
  <Application>Microsoft Office PowerPoint</Application>
  <PresentationFormat>On-screen Show (4:3)</PresentationFormat>
  <Paragraphs>386</Paragraphs>
  <Slides>50</Slides>
  <Notes>33</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SASWH PowerPoint Template - FINAL</vt:lpstr>
      <vt:lpstr>Custom Design</vt:lpstr>
      <vt:lpstr>1_Custom Design</vt:lpstr>
      <vt:lpstr>Transferring Lifting Repositioning (TLR®) Program© </vt:lpstr>
      <vt:lpstr>Housekeeping Details</vt:lpstr>
      <vt:lpstr>Successful Completion</vt:lpstr>
      <vt:lpstr>What You Will Learn Today</vt:lpstr>
      <vt:lpstr>Accountability and Legislation</vt:lpstr>
      <vt:lpstr>Steps to a Moving Task</vt:lpstr>
      <vt:lpstr>Assess</vt:lpstr>
      <vt:lpstr>Select</vt:lpstr>
      <vt:lpstr>Prepare</vt:lpstr>
      <vt:lpstr>Move</vt:lpstr>
      <vt:lpstr>Evaluate</vt:lpstr>
      <vt:lpstr>Good Posture and Safe Body Mechanics</vt:lpstr>
      <vt:lpstr>Good Posture</vt:lpstr>
      <vt:lpstr>TLR Principles of Safe Body Mechanics </vt:lpstr>
      <vt:lpstr>TLR Checkpoints to Safe Body Mechanics</vt:lpstr>
      <vt:lpstr>Musculoskeletal Injuries</vt:lpstr>
      <vt:lpstr>Risk Assessment</vt:lpstr>
      <vt:lpstr>SELF Risk Assessment “All About YOU!”</vt:lpstr>
      <vt:lpstr>ENVIRONMENT Risk Assessment</vt:lpstr>
      <vt:lpstr>EQUIPMENT Risk Assessment</vt:lpstr>
      <vt:lpstr>OBJECT Risk Assessment </vt:lpstr>
      <vt:lpstr>In the Moment Risk Assessment</vt:lpstr>
      <vt:lpstr>TLR General Moving Techniques </vt:lpstr>
      <vt:lpstr>TLR General Moving Techniques </vt:lpstr>
      <vt:lpstr>SASWH Resources</vt:lpstr>
      <vt:lpstr>Summary Risk Assessment and General Moving Techniques</vt:lpstr>
      <vt:lpstr>CLIENT MOBILITY Risk Assessment</vt:lpstr>
      <vt:lpstr>Initial Client Mobility Risk Assessment </vt:lpstr>
      <vt:lpstr>Part A, Part B</vt:lpstr>
      <vt:lpstr>Transfer Belt</vt:lpstr>
      <vt:lpstr>Part B: Testing and Observation</vt:lpstr>
      <vt:lpstr>Standard TLR Logos</vt:lpstr>
      <vt:lpstr>Re-assessment of Client Mobility Risks</vt:lpstr>
      <vt:lpstr>In the Moment Risk Assessment</vt:lpstr>
      <vt:lpstr>Changing a TLR Logo</vt:lpstr>
      <vt:lpstr>Specialized Client Mobility Risk Assessment</vt:lpstr>
      <vt:lpstr>Specialized Client Mobility Techniques</vt:lpstr>
      <vt:lpstr>TLR Client Moving Techniques</vt:lpstr>
      <vt:lpstr>Assess</vt:lpstr>
      <vt:lpstr>Select</vt:lpstr>
      <vt:lpstr>Prepare</vt:lpstr>
      <vt:lpstr>Move</vt:lpstr>
      <vt:lpstr>Move</vt:lpstr>
      <vt:lpstr>Move</vt:lpstr>
      <vt:lpstr>Evaluate</vt:lpstr>
      <vt:lpstr>Standard TLR Client Moving Techniques</vt:lpstr>
      <vt:lpstr>Standard TLR Client Moving Techniques</vt:lpstr>
      <vt:lpstr>Bariatric Enhancement</vt:lpstr>
      <vt:lpstr>Bariatric Enhancement</vt:lpstr>
      <vt:lpstr>Summary Client Assessment and Moving Techniques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Transferring Lifting Repositioning (TLR)</dc:title>
  <dc:creator>Laura Beach</dc:creator>
  <cp:lastModifiedBy>Ouellette, Cory SASWH</cp:lastModifiedBy>
  <cp:revision>322</cp:revision>
  <cp:lastPrinted>2016-05-12T15:19:14Z</cp:lastPrinted>
  <dcterms:created xsi:type="dcterms:W3CDTF">2014-05-26T14:48:03Z</dcterms:created>
  <dcterms:modified xsi:type="dcterms:W3CDTF">2017-02-07T17:06:34Z</dcterms:modified>
</cp:coreProperties>
</file>