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92" r:id="rId3"/>
    <p:sldId id="258" r:id="rId4"/>
    <p:sldId id="259" r:id="rId5"/>
    <p:sldId id="293" r:id="rId6"/>
    <p:sldId id="299" r:id="rId7"/>
    <p:sldId id="260" r:id="rId8"/>
    <p:sldId id="263" r:id="rId9"/>
    <p:sldId id="264" r:id="rId10"/>
    <p:sldId id="265" r:id="rId11"/>
    <p:sldId id="302" r:id="rId12"/>
    <p:sldId id="28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0" r:id="rId22"/>
    <p:sldId id="274" r:id="rId23"/>
    <p:sldId id="276" r:id="rId24"/>
    <p:sldId id="277" r:id="rId25"/>
    <p:sldId id="278" r:id="rId26"/>
    <p:sldId id="279" r:id="rId27"/>
    <p:sldId id="262" r:id="rId28"/>
    <p:sldId id="283" r:id="rId29"/>
    <p:sldId id="285" r:id="rId30"/>
    <p:sldId id="282" r:id="rId31"/>
    <p:sldId id="294" r:id="rId32"/>
    <p:sldId id="295" r:id="rId33"/>
    <p:sldId id="298" r:id="rId34"/>
    <p:sldId id="296" r:id="rId35"/>
    <p:sldId id="297" r:id="rId36"/>
    <p:sldId id="288" r:id="rId37"/>
    <p:sldId id="301" r:id="rId38"/>
    <p:sldId id="287" r:id="rId39"/>
    <p:sldId id="290" r:id="rId40"/>
    <p:sldId id="291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08" autoAdjust="0"/>
  </p:normalViewPr>
  <p:slideViewPr>
    <p:cSldViewPr>
      <p:cViewPr varScale="1">
        <p:scale>
          <a:sx n="51" d="100"/>
          <a:sy n="51" d="100"/>
        </p:scale>
        <p:origin x="131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E8FE3749-4B41-41D3-8485-7958790BCC23}" type="datetimeFigureOut">
              <a:rPr lang="en-CA" smtClean="0"/>
              <a:t>2020-03-04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E8D4C3C4-7156-497E-9E01-29784BB0E8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612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F0A8110D-5B9A-4B03-8C9E-EBFEEC70CA2E}" type="datetimeFigureOut">
              <a:rPr lang="en-CA" smtClean="0"/>
              <a:t>2020-03-04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109CD9F7-9637-4074-87E2-203523EC48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41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4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58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11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583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D9F7-9637-4074-87E2-203523EC48B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95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D9F7-9637-4074-87E2-203523EC48B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127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32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6516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56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D9F7-9637-4074-87E2-203523EC48B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1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D9F7-9637-4074-87E2-203523EC48B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663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D9F7-9637-4074-87E2-203523EC48B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84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028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113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88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88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92243-289B-453C-B34D-01AFAE3DDEBB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359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92243-289B-453C-B34D-01AFAE3DDEBB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832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 fontAlgn="base">
              <a:spcBef>
                <a:spcPct val="30000"/>
              </a:spcBef>
              <a:spcAft>
                <a:spcPct val="0"/>
              </a:spcAft>
              <a:defRPr/>
            </a:pPr>
            <a:endParaRPr lang="en-CA" sz="13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88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 fontAlgn="base">
              <a:spcBef>
                <a:spcPct val="30000"/>
              </a:spcBef>
              <a:spcAft>
                <a:spcPct val="0"/>
              </a:spcAft>
              <a:defRPr/>
            </a:pPr>
            <a:endParaRPr lang="en-CA" sz="13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88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 fontAlgn="base">
              <a:spcBef>
                <a:spcPct val="30000"/>
              </a:spcBef>
              <a:spcAft>
                <a:spcPct val="0"/>
              </a:spcAft>
              <a:defRPr/>
            </a:pPr>
            <a:endParaRPr lang="en-CA" sz="13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8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445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 fontAlgn="base">
              <a:spcBef>
                <a:spcPct val="30000"/>
              </a:spcBef>
              <a:spcAft>
                <a:spcPct val="0"/>
              </a:spcAft>
              <a:defRPr/>
            </a:pPr>
            <a:endParaRPr lang="en-CA" sz="13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8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44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D9F7-9637-4074-87E2-203523EC48B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78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33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33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583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84515-0064-45A6-8086-89B0306FAAF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5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6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9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8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7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0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1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3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6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9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5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2020-03-04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9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 txBox="1">
            <a:spLocks/>
          </p:cNvSpPr>
          <p:nvPr/>
        </p:nvSpPr>
        <p:spPr>
          <a:xfrm>
            <a:off x="0" y="3861048"/>
            <a:ext cx="8635754" cy="14108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6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46355" y="3962400"/>
            <a:ext cx="8652769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" y="1908465"/>
            <a:ext cx="9024653" cy="209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4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Approach-Lying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81" y="1196751"/>
            <a:ext cx="4401040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Too close for comfort?!?!</a:t>
            </a:r>
          </a:p>
        </p:txBody>
      </p:sp>
    </p:spTree>
    <p:extLst>
      <p:ext uri="{BB962C8B-B14F-4D97-AF65-F5344CB8AC3E}">
        <p14:creationId xmlns:p14="http://schemas.microsoft.com/office/powerpoint/2010/main" val="6135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Signs of Aggression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8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Srv01\saswhwp\Resources\Photos Good for Use\Agression Photos\Man_Making_Aggressive_Facial_Ex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7" y="1484784"/>
            <a:ext cx="529208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rv01\saswhwp\Resources\Photos Good for Use\Agression Photos\Young_Lady_Shou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021"/>
            <a:ext cx="5005918" cy="4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rv01\saswhwp\Resources\Photos Good for Use\Agression Photos\Angry_Young_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0"/>
            <a:ext cx="2446482" cy="36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6 Steps to Safety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endParaRPr lang="en-CA" sz="105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CA" dirty="0" smtClean="0">
                <a:solidFill>
                  <a:prstClr val="black"/>
                </a:solidFill>
              </a:rPr>
              <a:t>Make </a:t>
            </a:r>
            <a:r>
              <a:rPr lang="en-CA" dirty="0">
                <a:solidFill>
                  <a:prstClr val="black"/>
                </a:solidFill>
              </a:rPr>
              <a:t>eye contact, if appropriate.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>
                <a:solidFill>
                  <a:prstClr val="black"/>
                </a:solidFill>
              </a:rPr>
              <a:t>Choose the appropriate yellow zone.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>
                <a:solidFill>
                  <a:prstClr val="black"/>
                </a:solidFill>
              </a:rPr>
              <a:t>Determine a safe distance and stay there.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>
                <a:solidFill>
                  <a:prstClr val="black"/>
                </a:solidFill>
              </a:rPr>
              <a:t>Turn your body to minimize target areas.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/>
              <a:t>Talk </a:t>
            </a:r>
            <a:r>
              <a:rPr lang="en-CA" dirty="0" smtClean="0"/>
              <a:t>with your hands – keep them visible.</a:t>
            </a:r>
            <a:endParaRPr lang="en-CA" dirty="0"/>
          </a:p>
          <a:p>
            <a:pPr marL="514350" lvl="0" indent="-514350">
              <a:buFont typeface="+mj-lt"/>
              <a:buAutoNum type="arabicPeriod"/>
            </a:pPr>
            <a:r>
              <a:rPr lang="en-CA" dirty="0">
                <a:solidFill>
                  <a:prstClr val="black"/>
                </a:solidFill>
              </a:rPr>
              <a:t>Assess the </a:t>
            </a:r>
            <a:r>
              <a:rPr lang="en-CA" dirty="0" smtClean="0">
                <a:solidFill>
                  <a:prstClr val="black"/>
                </a:solidFill>
              </a:rPr>
              <a:t>individual.</a:t>
            </a:r>
            <a:endParaRPr lang="en-CA" dirty="0">
              <a:solidFill>
                <a:prstClr val="black"/>
              </a:solidFill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“What’s Your Line”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endParaRPr lang="en-C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CA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**Clear communication is very important.  State clearly who you are, why you are there and what you will be doing.**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C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</a:t>
            </a:r>
            <a:r>
              <a:rPr lang="en-CA" sz="4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eye contact with the individual (if appropriate</a:t>
            </a:r>
            <a:r>
              <a:rPr lang="en-C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endParaRPr lang="en-CA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CA" dirty="0" smtClean="0">
                <a:solidFill>
                  <a:prstClr val="black"/>
                </a:solidFill>
              </a:rPr>
              <a:t>Things </a:t>
            </a:r>
            <a:r>
              <a:rPr lang="en-CA" dirty="0">
                <a:solidFill>
                  <a:prstClr val="black"/>
                </a:solidFill>
              </a:rPr>
              <a:t>to look for: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prstClr val="black"/>
                </a:solidFill>
              </a:rPr>
              <a:t>Mood.</a:t>
            </a:r>
            <a:endParaRPr lang="en-CA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CA" dirty="0" smtClean="0">
                <a:solidFill>
                  <a:prstClr val="black"/>
                </a:solidFill>
              </a:rPr>
              <a:t>Health.</a:t>
            </a:r>
            <a:endParaRPr lang="en-CA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CA" dirty="0">
                <a:solidFill>
                  <a:prstClr val="black"/>
                </a:solidFill>
              </a:rPr>
              <a:t>Possible </a:t>
            </a:r>
            <a:r>
              <a:rPr lang="en-CA" dirty="0" smtClean="0">
                <a:solidFill>
                  <a:prstClr val="black"/>
                </a:solidFill>
              </a:rPr>
              <a:t>intentions.</a:t>
            </a:r>
            <a:endParaRPr lang="en-CA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CA" dirty="0">
                <a:solidFill>
                  <a:prstClr val="black"/>
                </a:solidFill>
              </a:rPr>
              <a:t>Which “light” are they displaying.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appropriate yellow zone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8342"/>
            <a:ext cx="8526561" cy="4525963"/>
          </a:xfrm>
        </p:spPr>
        <p:txBody>
          <a:bodyPr/>
          <a:lstStyle/>
          <a:p>
            <a:pPr marL="514350" lvl="1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ask yourself: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my dominant side – right or left?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Which appears to be their dominant side – right or left?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with your dominant side to their non-dominant side.</a:t>
            </a:r>
          </a:p>
        </p:txBody>
      </p:sp>
    </p:spTree>
    <p:extLst>
      <p:ext uri="{BB962C8B-B14F-4D97-AF65-F5344CB8AC3E}">
        <p14:creationId xmlns:p14="http://schemas.microsoft.com/office/powerpoint/2010/main" val="8824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Determine a safe distance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these factors before moving closer: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Individual’s size and level of mobility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space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Objects that could be used as weapons (e.g., cane, walker, hot beverage, pen)</a:t>
            </a:r>
          </a:p>
          <a:p>
            <a:pPr marL="457200" lvl="1" indent="0">
              <a:buNone/>
            </a:pP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Turn</a:t>
            </a:r>
            <a:r>
              <a:rPr kumimoji="0" lang="en-CA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your body at an angle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Turning slightly sideways reduces target areas and helps to make you less threatening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Puts your dominant side forward so you are more prepared to respond</a:t>
            </a:r>
          </a:p>
        </p:txBody>
      </p:sp>
    </p:spTree>
    <p:extLst>
      <p:ext uri="{BB962C8B-B14F-4D97-AF65-F5344CB8AC3E}">
        <p14:creationId xmlns:p14="http://schemas.microsoft.com/office/powerpoint/2010/main" val="19259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n-CA" sz="4000" b="1" kern="1200" noProof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Talk with </a:t>
            </a:r>
            <a:r>
              <a:rPr lang="en-CA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show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hands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Simply approaching with “open” body language can convey a non-threatening attitude.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People may be suspicious of you if they can’t see your hands.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Your hands will be in a position to respond.</a:t>
            </a: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Your name and workplace.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Housekeeping: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session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hones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ashrooms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mergency exits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 the Client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Ask open-ended questions, paying attention to their response.  Listening to what they’re saying and how they say it.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6 Steps to Safety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“What’s my line”</a:t>
            </a:r>
          </a:p>
          <a:p>
            <a:pPr marL="514350" indent="-514350">
              <a:buAutoNum type="arabicPeriod"/>
            </a:pPr>
            <a:r>
              <a:rPr lang="en-CA" dirty="0" smtClean="0"/>
              <a:t>Making eye contact</a:t>
            </a:r>
          </a:p>
          <a:p>
            <a:pPr marL="514350" indent="-514350">
              <a:buAutoNum type="arabicPeriod"/>
            </a:pPr>
            <a:r>
              <a:rPr lang="en-CA" dirty="0" smtClean="0"/>
              <a:t>Choose the appropriate yellow zone</a:t>
            </a:r>
          </a:p>
          <a:p>
            <a:pPr marL="514350" indent="-514350">
              <a:buAutoNum type="arabicPeriod"/>
            </a:pPr>
            <a:r>
              <a:rPr lang="en-CA" dirty="0" smtClean="0"/>
              <a:t>Determine a safe distance</a:t>
            </a:r>
          </a:p>
          <a:p>
            <a:pPr marL="514350" indent="-514350">
              <a:buAutoNum type="arabicPeriod"/>
            </a:pPr>
            <a:r>
              <a:rPr lang="en-CA" dirty="0" smtClean="0"/>
              <a:t>Turn your body at an angle</a:t>
            </a:r>
          </a:p>
          <a:p>
            <a:pPr marL="514350" indent="-514350">
              <a:buAutoNum type="arabicPeriod"/>
            </a:pPr>
            <a:r>
              <a:rPr lang="en-CA" dirty="0" smtClean="0"/>
              <a:t>Talk with or show your hands</a:t>
            </a:r>
          </a:p>
          <a:p>
            <a:pPr marL="514350" indent="-514350">
              <a:buAutoNum type="arabicPeriod"/>
            </a:pPr>
            <a:r>
              <a:rPr lang="en-CA" dirty="0" smtClean="0"/>
              <a:t>Assess the client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6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Approaching Closer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Lower Approach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Gaining 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Redirecting Technique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Leaving the Area</a:t>
            </a: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Approaching Closer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Standing over someone may be perceived as a domineering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stance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lower and into a 3-point stance if you can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Puts you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both feet and one knee, not just on the balls of your feet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Caution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this could make you an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easier target.</a:t>
            </a: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Approaching Closer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Gaining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Reaching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out to tap someone’s arm, perhaps by the wrist, can help you continue to assess to client. </a:t>
            </a:r>
            <a:endParaRPr lang="en-CA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their muscles tensing </a:t>
            </a: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up?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their arm getting ready to move (yellow light moving toward red</a:t>
            </a: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they relaxed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and open to you talking to and touching them</a:t>
            </a: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 (yellow to green)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Approaching Closer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Redirecting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As you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are in 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lower approach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client may attempt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 strike out, try to use their force to redirect the blow or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to give yourself momentum to move away from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client.</a:t>
            </a: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Approaching Closer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Leaving the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you’ve established that the client and others in the area are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safe,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leave the area.  Keep yourself safe, even if it means leaving.</a:t>
            </a: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Approaching</a:t>
            </a:r>
          </a:p>
          <a:p>
            <a:pPr marL="0" indent="0" algn="ctr">
              <a:buNone/>
            </a:pPr>
            <a:r>
              <a:rPr lang="en-CA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Closer</a:t>
            </a:r>
          </a:p>
        </p:txBody>
      </p:sp>
    </p:spTree>
    <p:extLst>
      <p:ext uri="{BB962C8B-B14F-4D97-AF65-F5344CB8AC3E}">
        <p14:creationId xmlns:p14="http://schemas.microsoft.com/office/powerpoint/2010/main" val="21941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3 Ps of a Right Attitude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Productive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Safety Scans for Community Workers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While driving to the location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exiting your vehicle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Exiting your vehicle and before closing the door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Walking in to meet the client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While meeting and assessing the client</a:t>
            </a: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W.A.V.E. stand for?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5027" y="135874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0575" y="1852014"/>
            <a:ext cx="78077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600" b="1" dirty="0">
                <a:solidFill>
                  <a:srgbClr val="92D050"/>
                </a:solidFill>
              </a:rPr>
              <a:t>W</a:t>
            </a:r>
            <a:r>
              <a:rPr lang="en-CA" sz="5600" dirty="0"/>
              <a:t> </a:t>
            </a:r>
            <a:r>
              <a:rPr lang="en-CA" sz="5600" dirty="0" err="1">
                <a:solidFill>
                  <a:schemeClr val="accent1">
                    <a:lumMod val="75000"/>
                  </a:schemeClr>
                </a:solidFill>
              </a:rPr>
              <a:t>orkplace</a:t>
            </a:r>
            <a:endParaRPr lang="en-CA" sz="5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5600" b="1" dirty="0">
                <a:solidFill>
                  <a:srgbClr val="92D050"/>
                </a:solidFill>
              </a:rPr>
              <a:t>A</a:t>
            </a:r>
            <a:r>
              <a:rPr lang="en-CA" sz="5600" dirty="0"/>
              <a:t> </a:t>
            </a:r>
            <a:r>
              <a:rPr lang="en-CA" sz="5600" dirty="0" err="1">
                <a:solidFill>
                  <a:schemeClr val="accent1">
                    <a:lumMod val="75000"/>
                  </a:schemeClr>
                </a:solidFill>
              </a:rPr>
              <a:t>ssessment</a:t>
            </a:r>
            <a:endParaRPr lang="en-CA" sz="5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5600" b="1" dirty="0">
                <a:solidFill>
                  <a:srgbClr val="92D050"/>
                </a:solidFill>
              </a:rPr>
              <a:t>V</a:t>
            </a:r>
            <a:r>
              <a:rPr lang="en-CA" sz="5600" dirty="0"/>
              <a:t> </a:t>
            </a:r>
            <a:r>
              <a:rPr lang="en-CA" sz="5600" dirty="0" err="1">
                <a:solidFill>
                  <a:schemeClr val="accent1">
                    <a:lumMod val="75000"/>
                  </a:schemeClr>
                </a:solidFill>
              </a:rPr>
              <a:t>iolence</a:t>
            </a:r>
            <a:endParaRPr lang="en-CA" sz="5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5600" b="1" dirty="0">
                <a:solidFill>
                  <a:srgbClr val="92D050"/>
                </a:solidFill>
              </a:rPr>
              <a:t>E</a:t>
            </a:r>
            <a:r>
              <a:rPr lang="en-CA" sz="5600" dirty="0"/>
              <a:t> </a:t>
            </a:r>
            <a:r>
              <a:rPr lang="en-CA" sz="5600" dirty="0" err="1">
                <a:solidFill>
                  <a:schemeClr val="accent1">
                    <a:lumMod val="75000"/>
                  </a:schemeClr>
                </a:solidFill>
              </a:rPr>
              <a:t>ducation</a:t>
            </a:r>
            <a:endParaRPr lang="en-CA" sz="5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Contributors to Violence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Times of distress</a:t>
            </a:r>
          </a:p>
          <a:p>
            <a:pPr marL="1371600" lvl="2" indent="-514350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Hearing bad news, being in a waiting room, not understanding what’s happening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Medical conditions</a:t>
            </a:r>
          </a:p>
          <a:p>
            <a:pPr marL="1371600" lvl="2" indent="-514350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Dementia, pain, others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 abuse</a:t>
            </a:r>
          </a:p>
          <a:p>
            <a:pPr marL="1371600" lvl="2" indent="-514350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Drugs and/or alcohol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lvl="2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Busy, strange place</a:t>
            </a:r>
          </a:p>
          <a:p>
            <a:pPr marL="1371600" lvl="2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Protect Yourself, You Can</a:t>
            </a:r>
            <a:r>
              <a:rPr lang="en-CA" sz="4000" dirty="0" smtClean="0"/>
              <a:t>…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Secure your personal property.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Locker, car, purse, wallet,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Always be aware of your surroundings.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Trust your instincts.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Be aware of your own complacency.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Plan for events before they happen.</a:t>
            </a:r>
          </a:p>
        </p:txBody>
      </p:sp>
    </p:spTree>
    <p:extLst>
      <p:ext uri="{BB962C8B-B14F-4D97-AF65-F5344CB8AC3E}">
        <p14:creationId xmlns:p14="http://schemas.microsoft.com/office/powerpoint/2010/main" val="37487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To Protect Yourself, You </a:t>
            </a:r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CA" sz="4000" dirty="0" smtClean="0"/>
              <a:t>…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Be aware of suspicious activity.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If working alone, have ways to communicate with others.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Have respect for others and their situation.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Have a proper attitude at work – 3 Ps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Bringing it all together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– be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aware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Green, Yellow and Red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</a:p>
          <a:p>
            <a:pPr marL="457200" lvl="1" indent="0">
              <a:buNone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– be clear</a:t>
            </a:r>
          </a:p>
          <a:p>
            <a:pPr marL="457200" lvl="1" indent="0">
              <a:buNone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Document, report incidents – know the process in your work area</a:t>
            </a:r>
          </a:p>
          <a:p>
            <a:pPr marL="457200" lvl="1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concludes WAVE 101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23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WAVE Breakaway Techniques</a:t>
            </a:r>
          </a:p>
        </p:txBody>
      </p:sp>
    </p:spTree>
    <p:extLst>
      <p:ext uri="{BB962C8B-B14F-4D97-AF65-F5344CB8AC3E}">
        <p14:creationId xmlns:p14="http://schemas.microsoft.com/office/powerpoint/2010/main" val="41840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 Practice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endParaRPr lang="en-CA" altLang="en-US" kern="0" dirty="0" smtClean="0">
              <a:solidFill>
                <a:srgbClr val="FF0000"/>
              </a:solidFill>
              <a:latin typeface="Times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en-CA" altLang="en-US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PRACTICE, IF AT ANY TIME YOU ARE EXPERIENCING PAIN OR DISCOMFORT, STOP and TELL YOUR TRAINER or PRACTICE BUDDY TO STOP!!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endParaRPr lang="en-CA" altLang="en-US" kern="0" dirty="0">
              <a:solidFill>
                <a:srgbClr val="FF0000"/>
              </a:solidFill>
              <a:latin typeface="Times"/>
            </a:endParaRPr>
          </a:p>
          <a:p>
            <a:pPr marL="0" indent="0" algn="ctr" fontAlgn="base">
              <a:spcAft>
                <a:spcPct val="0"/>
              </a:spcAft>
              <a:buNone/>
            </a:pPr>
            <a:r>
              <a:rPr lang="en-C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using slow deliberate moves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endParaRPr lang="en-CA" altLang="en-US" kern="0" dirty="0" smtClean="0">
              <a:solidFill>
                <a:srgbClr val="FF0000"/>
              </a:solidFill>
              <a:latin typeface="Times"/>
            </a:endParaRP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Warm-up Activity</a:t>
            </a:r>
            <a:endParaRPr lang="en-CA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55834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endParaRPr lang="en-CA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Communicate, calmly and assertively.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your self control</a:t>
            </a:r>
            <a:r>
              <a:rPr lang="en-C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match your level of response to the level of assault.</a:t>
            </a:r>
          </a:p>
          <a:p>
            <a:pPr marL="0" lvl="0" indent="0" algn="ctr">
              <a:buNone/>
            </a:pPr>
            <a:endParaRPr lang="en-CA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WAVE Breakaway Techniques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endParaRPr lang="en-CA" altLang="en-US" kern="0" dirty="0" smtClean="0">
              <a:latin typeface="Times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CA" altLang="en-US" kern="0" dirty="0" smtClean="0">
                <a:latin typeface="Times"/>
              </a:rPr>
              <a:t>Arm </a:t>
            </a:r>
            <a:r>
              <a:rPr lang="en-CA" altLang="en-US" kern="0" dirty="0">
                <a:latin typeface="Times"/>
              </a:rPr>
              <a:t>Grab (3 techniques)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CA" altLang="en-US" kern="0" dirty="0">
                <a:latin typeface="Times"/>
              </a:rPr>
              <a:t>Pinch Release (2 techniques)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CA" altLang="en-US" kern="0" dirty="0">
                <a:latin typeface="Times"/>
              </a:rPr>
              <a:t>Hair Pull (front and back)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CA" altLang="en-US" kern="0" dirty="0">
                <a:latin typeface="Times"/>
              </a:rPr>
              <a:t>Choke Release (front and back)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CA" altLang="en-US" kern="0" dirty="0">
                <a:latin typeface="Times"/>
              </a:rPr>
              <a:t>Covering Up technique</a:t>
            </a: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will learn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5027" y="1358748"/>
            <a:ext cx="8229600" cy="50225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dirty="0"/>
              <a:t>The appropriate approach to an individual (e.g., client).</a:t>
            </a:r>
          </a:p>
          <a:p>
            <a:pPr lvl="0"/>
            <a:r>
              <a:rPr lang="en-CA" dirty="0"/>
              <a:t>An awareness of yourself, your environment and an individual.</a:t>
            </a:r>
          </a:p>
          <a:p>
            <a:pPr lvl="0"/>
            <a:r>
              <a:rPr lang="en-CA" dirty="0"/>
              <a:t>The basic principles to identify risks and then eliminate or manage the risk(s).</a:t>
            </a:r>
          </a:p>
          <a:p>
            <a:pPr lvl="0"/>
            <a:r>
              <a:rPr lang="en-US" dirty="0"/>
              <a:t>The basics of how to protect yourself in an adverse situation, keeping respect and professionalism foremost.</a:t>
            </a:r>
            <a:endParaRPr lang="en-CA" dirty="0"/>
          </a:p>
          <a:p>
            <a:pPr lvl="0"/>
            <a:r>
              <a:rPr lang="en-US" u="sng" dirty="0"/>
              <a:t>(</a:t>
            </a:r>
            <a:r>
              <a:rPr lang="en-CA" u="sng" dirty="0" smtClean="0"/>
              <a:t>in </a:t>
            </a:r>
            <a:r>
              <a:rPr lang="en-CA" u="sng" dirty="0"/>
              <a:t>WAVE 303 only)</a:t>
            </a:r>
            <a:r>
              <a:rPr lang="en-CA" dirty="0"/>
              <a:t> A few techniques to break away from a pinch, hold or choke.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Bringing it all Together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– be aware of the Green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, Yellow and Red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</a:p>
          <a:p>
            <a:pPr marL="457200" lvl="1" indent="0">
              <a:buNone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– clear</a:t>
            </a:r>
          </a:p>
          <a:p>
            <a:pPr marL="457200" lvl="1" indent="0">
              <a:buNone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 an appropriate breakaway technique to match the level of assault</a:t>
            </a:r>
          </a:p>
          <a:p>
            <a:pPr marL="457200" lvl="1" indent="0">
              <a:buNone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Document, report incidents</a:t>
            </a:r>
          </a:p>
          <a:p>
            <a:pPr marL="457200" lvl="1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are all accountable, you, your manager/supervisor, VP’s right up to the CEO.</a:t>
            </a:r>
          </a:p>
          <a:p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give an explanation for your conduct.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responsible and answerable.</a:t>
            </a:r>
          </a:p>
          <a:p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to Day, for: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policy.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skills you received in training.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decision/action you make.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Performing your duties accurately and appropriately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Asking for help/assistance or additional training</a:t>
            </a:r>
          </a:p>
        </p:txBody>
      </p:sp>
    </p:spTree>
    <p:extLst>
      <p:ext uri="{BB962C8B-B14F-4D97-AF65-F5344CB8AC3E}">
        <p14:creationId xmlns:p14="http://schemas.microsoft.com/office/powerpoint/2010/main" val="4459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None/>
            </a:pPr>
            <a:endParaRPr lang="en-CA" altLang="en-US" sz="4000" b="1" kern="0" dirty="0" smtClean="0">
              <a:solidFill>
                <a:srgbClr val="FF0000"/>
              </a:solidFill>
              <a:latin typeface="Stencil" pitchFamily="82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CA" altLang="en-US" sz="4000" b="1" kern="0" dirty="0">
                <a:solidFill>
                  <a:srgbClr val="007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Green – it’s okay</a:t>
            </a:r>
            <a:r>
              <a:rPr lang="en-CA" altLang="en-US" sz="4000" b="1" kern="0" dirty="0">
                <a:solidFill>
                  <a:srgbClr val="007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CA" alt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Yellow- Caution</a:t>
            </a:r>
            <a:endParaRPr lang="en-CA" altLang="en-US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  <a:p>
            <a:pPr marL="0" lvl="0" indent="0">
              <a:buNone/>
            </a:pPr>
            <a:r>
              <a:rPr lang="en-CA" alt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Red – Stay </a:t>
            </a:r>
            <a:r>
              <a:rPr lang="en-CA" alt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away</a:t>
            </a:r>
            <a:endParaRPr lang="en-CA" alt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7" name="Picture 4" descr="blinking stop 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700808"/>
            <a:ext cx="26003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WAVE Approach Zones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21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</a:t>
            </a:r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Zones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None/>
            </a:pPr>
            <a:endParaRPr lang="en-CA" altLang="en-US" sz="4000" b="1" kern="0" dirty="0" smtClean="0">
              <a:solidFill>
                <a:srgbClr val="007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CA" altLang="en-US" sz="4000" b="1" kern="0" dirty="0" smtClean="0">
                <a:solidFill>
                  <a:srgbClr val="007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Green </a:t>
            </a:r>
            <a:r>
              <a:rPr lang="en-CA" altLang="en-US" sz="4000" b="1" kern="0" dirty="0">
                <a:solidFill>
                  <a:srgbClr val="007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– it’s okay</a:t>
            </a:r>
            <a:r>
              <a:rPr lang="en-CA" altLang="en-US" sz="4000" b="1" kern="0" dirty="0">
                <a:solidFill>
                  <a:srgbClr val="007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</a:p>
          <a:p>
            <a:pPr fontAlgn="base">
              <a:spcAft>
                <a:spcPct val="0"/>
              </a:spcAft>
              <a:buNone/>
            </a:pPr>
            <a:r>
              <a:rPr lang="en-CA" altLang="en-US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Yellow- Caution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CA" alt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Red – Stay away</a:t>
            </a:r>
            <a:endParaRPr lang="en-CA" alt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w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99" y="1268760"/>
            <a:ext cx="3653895" cy="434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Approach-Standing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01" y="1104536"/>
            <a:ext cx="4320657" cy="513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Approach-Sitting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44" y="1098982"/>
            <a:ext cx="4350849" cy="506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1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1110</Words>
  <Application>Microsoft Office PowerPoint</Application>
  <PresentationFormat>On-screen Show (4:3)</PresentationFormat>
  <Paragraphs>235</Paragraphs>
  <Slides>40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Stencil</vt:lpstr>
      <vt:lpstr>Times</vt:lpstr>
      <vt:lpstr>Wingdings</vt:lpstr>
      <vt:lpstr>Custom Design</vt:lpstr>
      <vt:lpstr>PowerPoint Presentation</vt:lpstr>
      <vt:lpstr>Welcome and Introductions</vt:lpstr>
      <vt:lpstr>What does W.A.V.E. stand for?</vt:lpstr>
      <vt:lpstr>What you will learn</vt:lpstr>
      <vt:lpstr>Accountability</vt:lpstr>
      <vt:lpstr>WAVE Approach Zones</vt:lpstr>
      <vt:lpstr>  Approach Zones</vt:lpstr>
      <vt:lpstr>Approach-Standing</vt:lpstr>
      <vt:lpstr>Approach-Sitting</vt:lpstr>
      <vt:lpstr>Approach-Lying</vt:lpstr>
      <vt:lpstr>   Activity</vt:lpstr>
      <vt:lpstr>Signs of Aggression</vt:lpstr>
      <vt:lpstr>6 Steps to Safety</vt:lpstr>
      <vt:lpstr>“What’s Your Line”</vt:lpstr>
      <vt:lpstr>Make eye contact with the individual (if appropriate)</vt:lpstr>
      <vt:lpstr>Choose the appropriate yellow zone</vt:lpstr>
      <vt:lpstr>Determine a safe distance</vt:lpstr>
      <vt:lpstr>Turn your body at an angle</vt:lpstr>
      <vt:lpstr>Talk with or show your hands</vt:lpstr>
      <vt:lpstr>Assess the Client</vt:lpstr>
      <vt:lpstr>Practice 6 Steps to Safety</vt:lpstr>
      <vt:lpstr>Approaching Closer</vt:lpstr>
      <vt:lpstr>Approaching Closer</vt:lpstr>
      <vt:lpstr>Approaching Closer</vt:lpstr>
      <vt:lpstr>Approaching Closer</vt:lpstr>
      <vt:lpstr>Approaching Closer</vt:lpstr>
      <vt:lpstr>   Activity</vt:lpstr>
      <vt:lpstr>The 3 Ps of a Right Attitude</vt:lpstr>
      <vt:lpstr>5 Safety Scans for Community Workers </vt:lpstr>
      <vt:lpstr>Other Contributors to Violence</vt:lpstr>
      <vt:lpstr>To Protect Yourself, You Can…</vt:lpstr>
      <vt:lpstr>To Protect Yourself, You Can…</vt:lpstr>
      <vt:lpstr>Bringing it all together</vt:lpstr>
      <vt:lpstr>PowerPoint Presentation</vt:lpstr>
      <vt:lpstr>PowerPoint Presentation</vt:lpstr>
      <vt:lpstr>Safe Practice</vt:lpstr>
      <vt:lpstr>PowerPoint Presentation</vt:lpstr>
      <vt:lpstr>Key points</vt:lpstr>
      <vt:lpstr>WAVE Breakaway Techniques</vt:lpstr>
      <vt:lpstr>Bringing it all Together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Klippenstein</dc:creator>
  <cp:lastModifiedBy>Duncan, Sindi SASWH</cp:lastModifiedBy>
  <cp:revision>64</cp:revision>
  <cp:lastPrinted>2020-03-04T20:27:35Z</cp:lastPrinted>
  <dcterms:created xsi:type="dcterms:W3CDTF">2014-09-04T21:52:52Z</dcterms:created>
  <dcterms:modified xsi:type="dcterms:W3CDTF">2020-03-04T20:28:31Z</dcterms:modified>
</cp:coreProperties>
</file>