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256" r:id="rId2"/>
    <p:sldId id="318" r:id="rId3"/>
    <p:sldId id="336" r:id="rId4"/>
    <p:sldId id="335" r:id="rId5"/>
    <p:sldId id="263" r:id="rId6"/>
    <p:sldId id="260" r:id="rId7"/>
    <p:sldId id="257" r:id="rId8"/>
    <p:sldId id="261" r:id="rId9"/>
    <p:sldId id="266" r:id="rId10"/>
    <p:sldId id="329" r:id="rId11"/>
    <p:sldId id="264" r:id="rId12"/>
    <p:sldId id="267" r:id="rId13"/>
    <p:sldId id="268" r:id="rId14"/>
    <p:sldId id="296" r:id="rId15"/>
    <p:sldId id="297" r:id="rId16"/>
    <p:sldId id="270" r:id="rId17"/>
    <p:sldId id="265" r:id="rId18"/>
    <p:sldId id="273" r:id="rId19"/>
    <p:sldId id="333" r:id="rId20"/>
    <p:sldId id="274" r:id="rId21"/>
    <p:sldId id="322" r:id="rId22"/>
    <p:sldId id="271" r:id="rId23"/>
    <p:sldId id="284" r:id="rId24"/>
    <p:sldId id="287" r:id="rId25"/>
    <p:sldId id="288" r:id="rId26"/>
    <p:sldId id="289" r:id="rId27"/>
    <p:sldId id="290" r:id="rId28"/>
    <p:sldId id="291" r:id="rId29"/>
    <p:sldId id="292" r:id="rId30"/>
    <p:sldId id="293" r:id="rId31"/>
    <p:sldId id="294" r:id="rId32"/>
    <p:sldId id="331" r:id="rId33"/>
    <p:sldId id="272" r:id="rId34"/>
    <p:sldId id="300" r:id="rId35"/>
    <p:sldId id="301" r:id="rId36"/>
    <p:sldId id="307" r:id="rId37"/>
    <p:sldId id="304" r:id="rId38"/>
    <p:sldId id="305" r:id="rId39"/>
    <p:sldId id="302" r:id="rId40"/>
    <p:sldId id="269" r:id="rId41"/>
    <p:sldId id="319" r:id="rId42"/>
    <p:sldId id="275" r:id="rId43"/>
    <p:sldId id="276" r:id="rId44"/>
    <p:sldId id="277" r:id="rId45"/>
    <p:sldId id="278" r:id="rId46"/>
    <p:sldId id="279" r:id="rId47"/>
    <p:sldId id="280" r:id="rId48"/>
    <p:sldId id="281" r:id="rId49"/>
    <p:sldId id="282" r:id="rId50"/>
    <p:sldId id="283" r:id="rId51"/>
    <p:sldId id="285" r:id="rId52"/>
    <p:sldId id="286" r:id="rId53"/>
    <p:sldId id="303" r:id="rId54"/>
    <p:sldId id="306" r:id="rId55"/>
    <p:sldId id="310" r:id="rId56"/>
    <p:sldId id="311" r:id="rId57"/>
    <p:sldId id="312" r:id="rId58"/>
    <p:sldId id="313" r:id="rId59"/>
    <p:sldId id="314" r:id="rId60"/>
    <p:sldId id="315" r:id="rId61"/>
    <p:sldId id="316" r:id="rId62"/>
    <p:sldId id="323" r:id="rId63"/>
    <p:sldId id="324" r:id="rId64"/>
    <p:sldId id="325" r:id="rId65"/>
    <p:sldId id="328" r:id="rId66"/>
    <p:sldId id="258" r:id="rId67"/>
    <p:sldId id="337" r:id="rId6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1" autoAdjust="0"/>
    <p:restoredTop sz="57194" autoAdjust="0"/>
  </p:normalViewPr>
  <p:slideViewPr>
    <p:cSldViewPr>
      <p:cViewPr varScale="1">
        <p:scale>
          <a:sx n="37" d="100"/>
          <a:sy n="37" d="100"/>
        </p:scale>
        <p:origin x="2008" y="28"/>
      </p:cViewPr>
      <p:guideLst>
        <p:guide orient="horz" pos="2160"/>
        <p:guide pos="2880"/>
      </p:guideLst>
    </p:cSldViewPr>
  </p:slideViewPr>
  <p:notesTextViewPr>
    <p:cViewPr>
      <p:scale>
        <a:sx n="1" d="1"/>
        <a:sy n="1" d="1"/>
      </p:scale>
      <p:origin x="0" y="0"/>
    </p:cViewPr>
  </p:notesTextViewPr>
  <p:sorterViewPr>
    <p:cViewPr varScale="1">
      <p:scale>
        <a:sx n="1" d="1"/>
        <a:sy n="1" d="1"/>
      </p:scale>
      <p:origin x="0" y="4896"/>
    </p:cViewPr>
  </p:sorterViewPr>
  <p:notesViewPr>
    <p:cSldViewPr>
      <p:cViewPr>
        <p:scale>
          <a:sx n="100" d="100"/>
          <a:sy n="100" d="100"/>
        </p:scale>
        <p:origin x="-1123" y="1747"/>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CA"/>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ACABA5E9-6616-437F-99DA-C6736C5B56E4}" type="datetimeFigureOut">
              <a:rPr lang="en-CA" smtClean="0"/>
              <a:t>2021-04-22</a:t>
            </a:fld>
            <a:endParaRPr lang="en-CA"/>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CA"/>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2946ACFB-71C2-4BA5-AE56-646C8E8AF7DD}" type="slidenum">
              <a:rPr lang="en-CA" smtClean="0"/>
              <a:t>‹#›</a:t>
            </a:fld>
            <a:endParaRPr lang="en-CA"/>
          </a:p>
        </p:txBody>
      </p:sp>
    </p:spTree>
    <p:extLst>
      <p:ext uri="{BB962C8B-B14F-4D97-AF65-F5344CB8AC3E}">
        <p14:creationId xmlns:p14="http://schemas.microsoft.com/office/powerpoint/2010/main" val="27533333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CA"/>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F134E4F2-1568-4CFE-915F-4822A89AE9F7}" type="datetimeFigureOut">
              <a:rPr lang="en-CA" smtClean="0"/>
              <a:t>2021-04-22</a:t>
            </a:fld>
            <a:endParaRPr lang="en-CA"/>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CA"/>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CA"/>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C33175BD-92B3-4D6E-9888-F9B47BFF7BB4}" type="slidenum">
              <a:rPr lang="en-CA" smtClean="0"/>
              <a:t>‹#›</a:t>
            </a:fld>
            <a:endParaRPr lang="en-CA"/>
          </a:p>
        </p:txBody>
      </p:sp>
    </p:spTree>
    <p:extLst>
      <p:ext uri="{BB962C8B-B14F-4D97-AF65-F5344CB8AC3E}">
        <p14:creationId xmlns:p14="http://schemas.microsoft.com/office/powerpoint/2010/main" val="22273117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b="1" u="sng" dirty="0">
                <a:latin typeface="Arial" panose="020B0604020202020204" pitchFamily="34" charset="0"/>
                <a:cs typeface="Arial" panose="020B0604020202020204" pitchFamily="34" charset="0"/>
              </a:rPr>
              <a:t>DO:</a:t>
            </a:r>
            <a:r>
              <a:rPr lang="en-CA" sz="1100" dirty="0">
                <a:latin typeface="Arial" panose="020B0604020202020204" pitchFamily="34" charset="0"/>
                <a:cs typeface="Arial" panose="020B0604020202020204" pitchFamily="34" charset="0"/>
              </a:rPr>
              <a:t> Have this slide displayed as learners enter the room</a:t>
            </a:r>
          </a:p>
          <a:p>
            <a:endParaRPr lang="en-CA" sz="1100" dirty="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C33175BD-92B3-4D6E-9888-F9B47BFF7BB4}" type="slidenum">
              <a:rPr lang="en-CA" smtClean="0"/>
              <a:t>1</a:t>
            </a:fld>
            <a:endParaRPr lang="en-CA"/>
          </a:p>
        </p:txBody>
      </p:sp>
    </p:spTree>
    <p:extLst>
      <p:ext uri="{BB962C8B-B14F-4D97-AF65-F5344CB8AC3E}">
        <p14:creationId xmlns:p14="http://schemas.microsoft.com/office/powerpoint/2010/main" val="4077381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3 Participant Workbook</a:t>
            </a:r>
          </a:p>
          <a:p>
            <a:r>
              <a:rPr lang="en-CA" sz="1000" dirty="0">
                <a:latin typeface="Arial" panose="020B0604020202020204" pitchFamily="34" charset="0"/>
                <a:cs typeface="Arial" panose="020B0604020202020204" pitchFamily="34" charset="0"/>
              </a:rPr>
              <a:t> </a:t>
            </a:r>
          </a:p>
          <a:p>
            <a:pPr defTabSz="948507">
              <a:defRPr/>
            </a:pPr>
            <a:r>
              <a:rPr lang="en-CA" sz="1000" b="1" u="sng" dirty="0">
                <a:latin typeface="Arial" panose="020B0604020202020204" pitchFamily="34" charset="0"/>
                <a:cs typeface="Arial" panose="020B0604020202020204" pitchFamily="34" charset="0"/>
              </a:rPr>
              <a:t>ASK:</a:t>
            </a:r>
            <a:r>
              <a:rPr lang="en-CA" sz="1000" dirty="0">
                <a:latin typeface="Arial" panose="020B0604020202020204" pitchFamily="34" charset="0"/>
                <a:cs typeface="Arial" panose="020B0604020202020204" pitchFamily="34" charset="0"/>
              </a:rPr>
              <a:t> What would be an example of a consumer product that you’d use at work?</a:t>
            </a:r>
          </a:p>
          <a:p>
            <a:pPr defTabSz="948507">
              <a:defRPr/>
            </a:pPr>
            <a:r>
              <a:rPr lang="en-CA" sz="1000" dirty="0">
                <a:latin typeface="Arial" panose="020B0604020202020204" pitchFamily="34" charset="0"/>
                <a:cs typeface="Arial" panose="020B0604020202020204" pitchFamily="34" charset="0"/>
              </a:rPr>
              <a:t>(An example of consumer products could be Windex)</a:t>
            </a:r>
          </a:p>
          <a:p>
            <a:pPr defTabSz="948507">
              <a:defRPr/>
            </a:pPr>
            <a:endParaRPr lang="en-CA" sz="1000" dirty="0">
              <a:latin typeface="Arial" panose="020B0604020202020204" pitchFamily="34" charset="0"/>
              <a:cs typeface="Arial" panose="020B0604020202020204" pitchFamily="34" charset="0"/>
            </a:endParaRPr>
          </a:p>
          <a:p>
            <a:pPr defTabSz="948507">
              <a:defRPr/>
            </a:pPr>
            <a:r>
              <a:rPr lang="en-CA" sz="1000" b="1" u="sng" dirty="0">
                <a:latin typeface="Arial" panose="020B0604020202020204" pitchFamily="34" charset="0"/>
                <a:cs typeface="Arial" panose="020B0604020202020204" pitchFamily="34" charset="0"/>
              </a:rPr>
              <a:t>SAY:</a:t>
            </a:r>
            <a:r>
              <a:rPr lang="en-CA" sz="1000" dirty="0">
                <a:latin typeface="Arial" panose="020B0604020202020204" pitchFamily="34" charset="0"/>
                <a:cs typeface="Arial" panose="020B0604020202020204" pitchFamily="34" charset="0"/>
              </a:rPr>
              <a:t> If your workplace has a consumer product (such as Windex) that was bought at a store, a comprehensive chemical program would include that item.</a:t>
            </a:r>
          </a:p>
          <a:p>
            <a:endParaRPr lang="en-CA" sz="1000" dirty="0">
              <a:latin typeface="Arial" panose="020B0604020202020204" pitchFamily="34" charset="0"/>
              <a:cs typeface="Arial" panose="020B0604020202020204" pitchFamily="34" charset="0"/>
            </a:endParaRPr>
          </a:p>
          <a:p>
            <a:r>
              <a:rPr lang="en-CA" sz="1000" dirty="0">
                <a:latin typeface="Arial" panose="020B0604020202020204" pitchFamily="34" charset="0"/>
                <a:cs typeface="Arial" panose="020B0604020202020204" pitchFamily="34" charset="0"/>
              </a:rPr>
              <a:t>In Notes, you may want to write excluded products may still be hazardous; workers still receive training on the safe use of excluded products in their workplace.</a:t>
            </a:r>
          </a:p>
          <a:p>
            <a:endParaRPr lang="en-CA"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10</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3 Participant Workbook</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SAY:</a:t>
            </a:r>
            <a:r>
              <a:rPr lang="en-CA" sz="1000" dirty="0">
                <a:latin typeface="Arial" panose="020B0604020202020204" pitchFamily="34" charset="0"/>
                <a:cs typeface="Arial" panose="020B0604020202020204" pitchFamily="34" charset="0"/>
              </a:rPr>
              <a:t> I will explain hazard classes and categories as we move forward</a:t>
            </a:r>
          </a:p>
          <a:p>
            <a:endParaRPr lang="en-CA" sz="1000" dirty="0">
              <a:latin typeface="Arial" panose="020B0604020202020204" pitchFamily="34" charset="0"/>
              <a:cs typeface="Arial" panose="020B0604020202020204" pitchFamily="34" charset="0"/>
            </a:endParaRPr>
          </a:p>
          <a:p>
            <a:r>
              <a:rPr lang="en-CA" sz="1000" u="sng" dirty="0">
                <a:latin typeface="Arial" panose="020B0604020202020204" pitchFamily="34" charset="0"/>
                <a:cs typeface="Arial" panose="020B0604020202020204" pitchFamily="34" charset="0"/>
              </a:rPr>
              <a:t>To obtain an SDS, employer’s may source an SDS through the provincial SDS database [</a:t>
            </a:r>
            <a:r>
              <a:rPr lang="en-CA" sz="1000" u="sng" dirty="0" err="1">
                <a:latin typeface="Arial" panose="020B0604020202020204" pitchFamily="34" charset="0"/>
                <a:cs typeface="Arial" panose="020B0604020202020204" pitchFamily="34" charset="0"/>
              </a:rPr>
              <a:t>SiteHawk</a:t>
            </a:r>
            <a:r>
              <a:rPr lang="en-CA" sz="1000" u="sng" dirty="0">
                <a:latin typeface="Arial" panose="020B0604020202020204" pitchFamily="34" charset="0"/>
                <a:cs typeface="Arial" panose="020B0604020202020204" pitchFamily="34" charset="0"/>
              </a:rPr>
              <a:t>], other facilities, Internet</a:t>
            </a:r>
          </a:p>
          <a:p>
            <a:endParaRPr lang="en-CA" sz="1100" dirty="0"/>
          </a:p>
        </p:txBody>
      </p:sp>
      <p:sp>
        <p:nvSpPr>
          <p:cNvPr id="4" name="Slide Number Placeholder 3"/>
          <p:cNvSpPr>
            <a:spLocks noGrp="1"/>
          </p:cNvSpPr>
          <p:nvPr>
            <p:ph type="sldNum" sz="quarter" idx="10"/>
          </p:nvPr>
        </p:nvSpPr>
        <p:spPr/>
        <p:txBody>
          <a:bodyPr/>
          <a:lstStyle/>
          <a:p>
            <a:fld id="{C33175BD-92B3-4D6E-9888-F9B47BFF7BB4}" type="slidenum">
              <a:rPr lang="en-CA" smtClean="0"/>
              <a:t>11</a:t>
            </a:fld>
            <a:endParaRPr lang="en-CA"/>
          </a:p>
        </p:txBody>
      </p:sp>
    </p:spTree>
    <p:extLst>
      <p:ext uri="{BB962C8B-B14F-4D97-AF65-F5344CB8AC3E}">
        <p14:creationId xmlns:p14="http://schemas.microsoft.com/office/powerpoint/2010/main" val="2119041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CA" sz="1000" u="sng" dirty="0">
                <a:latin typeface="Arial" panose="020B0604020202020204" pitchFamily="34" charset="0"/>
                <a:cs typeface="Arial" panose="020B0604020202020204" pitchFamily="34" charset="0"/>
              </a:rPr>
              <a:t>This graphic is not in the participant workbook</a:t>
            </a:r>
          </a:p>
          <a:p>
            <a:endParaRPr lang="en-CA" sz="1000" b="1" u="sng"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ASK:</a:t>
            </a:r>
            <a:r>
              <a:rPr lang="en-CA" sz="1000" dirty="0">
                <a:latin typeface="Arial" panose="020B0604020202020204" pitchFamily="34" charset="0"/>
                <a:cs typeface="Arial" panose="020B0604020202020204" pitchFamily="34" charset="0"/>
              </a:rPr>
              <a:t> Do any of these pictograms look familiar?</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SAY:</a:t>
            </a:r>
            <a:r>
              <a:rPr lang="en-CA" sz="1000" dirty="0">
                <a:latin typeface="Arial" panose="020B0604020202020204" pitchFamily="34" charset="0"/>
                <a:cs typeface="Arial" panose="020B0604020202020204" pitchFamily="34" charset="0"/>
              </a:rPr>
              <a:t> Some are new - some have changed – some have stayed the same</a:t>
            </a:r>
          </a:p>
          <a:p>
            <a:pPr marL="181225" indent="-181225">
              <a:buFont typeface="Wingdings" panose="05000000000000000000" pitchFamily="2" charset="2"/>
              <a:buChar char="§"/>
            </a:pPr>
            <a:endParaRPr lang="en-CA" sz="1000" dirty="0">
              <a:latin typeface="Arial" panose="020B0604020202020204" pitchFamily="34" charset="0"/>
              <a:cs typeface="Arial" panose="020B0604020202020204" pitchFamily="34" charset="0"/>
            </a:endParaRPr>
          </a:p>
          <a:p>
            <a:pPr marL="181225" indent="-181225">
              <a:buFont typeface="Wingdings" panose="05000000000000000000" pitchFamily="2" charset="2"/>
              <a:buChar char="§"/>
            </a:pPr>
            <a:r>
              <a:rPr lang="en-CA" sz="1000" dirty="0">
                <a:latin typeface="Arial" panose="020B0604020202020204" pitchFamily="34" charset="0"/>
                <a:cs typeface="Arial" panose="020B0604020202020204" pitchFamily="34" charset="0"/>
              </a:rPr>
              <a:t>Much like WHMIS 1988, pictograms are meant to provide visual aid in identifying the hazard present</a:t>
            </a:r>
          </a:p>
          <a:p>
            <a:pPr marL="181225" indent="-181225">
              <a:buFont typeface="Wingdings" panose="05000000000000000000" pitchFamily="2" charset="2"/>
              <a:buChar char="§"/>
            </a:pPr>
            <a:r>
              <a:rPr lang="en-CA" sz="1000" dirty="0">
                <a:latin typeface="Arial" panose="020B0604020202020204" pitchFamily="34" charset="0"/>
                <a:cs typeface="Arial" panose="020B0604020202020204" pitchFamily="34" charset="0"/>
              </a:rPr>
              <a:t>Pictograms are now bordered by a red diamond shape on a point</a:t>
            </a:r>
          </a:p>
          <a:p>
            <a:pPr marL="181225" indent="-181225">
              <a:buFont typeface="Wingdings" panose="05000000000000000000" pitchFamily="2" charset="2"/>
              <a:buChar char="§"/>
            </a:pPr>
            <a:r>
              <a:rPr lang="en-CA" sz="1000" dirty="0">
                <a:latin typeface="Arial" panose="020B0604020202020204" pitchFamily="34" charset="0"/>
                <a:cs typeface="Arial" panose="020B0604020202020204" pitchFamily="34" charset="0"/>
              </a:rPr>
              <a:t>You may see the environment pictogram if a supplier has chosen to use it</a:t>
            </a:r>
          </a:p>
          <a:p>
            <a:endParaRPr lang="en-CA" sz="1000" dirty="0">
              <a:latin typeface="Arial" panose="020B0604020202020204" pitchFamily="34" charset="0"/>
              <a:cs typeface="Arial" panose="020B0604020202020204" pitchFamily="34" charset="0"/>
            </a:endParaRPr>
          </a:p>
          <a:p>
            <a:pPr defTabSz="948507">
              <a:defRPr/>
            </a:pPr>
            <a:r>
              <a:rPr lang="en-CA" sz="1000" u="sng" dirty="0">
                <a:latin typeface="Arial" panose="020B0604020202020204" pitchFamily="34" charset="0"/>
                <a:cs typeface="Arial" panose="020B0604020202020204" pitchFamily="34" charset="0"/>
              </a:rPr>
              <a:t>The Biohazardous infectious materials pictogram is circled in a black border in order to be more separate from the other pictograms – it is a very serious hazard that requires its own set of PPE, emergency response, and specific training/education.</a:t>
            </a:r>
          </a:p>
          <a:p>
            <a:endParaRPr lang="en-CA" sz="1000" dirty="0">
              <a:latin typeface="Arial" panose="020B0604020202020204" pitchFamily="34" charset="0"/>
              <a:cs typeface="Arial" panose="020B0604020202020204" pitchFamily="34" charset="0"/>
            </a:endParaRPr>
          </a:p>
          <a:p>
            <a:r>
              <a:rPr lang="en-CA" sz="1000" dirty="0">
                <a:latin typeface="Arial" panose="020B0604020202020204" pitchFamily="34" charset="0"/>
                <a:cs typeface="Arial" panose="020B0604020202020204" pitchFamily="34" charset="0"/>
              </a:rPr>
              <a:t>As we work through this session I will explain when each pictogram would be used.</a:t>
            </a:r>
          </a:p>
        </p:txBody>
      </p:sp>
      <p:sp>
        <p:nvSpPr>
          <p:cNvPr id="4" name="Slide Number Placeholder 3"/>
          <p:cNvSpPr>
            <a:spLocks noGrp="1"/>
          </p:cNvSpPr>
          <p:nvPr>
            <p:ph type="sldNum" sz="quarter" idx="10"/>
          </p:nvPr>
        </p:nvSpPr>
        <p:spPr/>
        <p:txBody>
          <a:bodyPr/>
          <a:lstStyle/>
          <a:p>
            <a:fld id="{C33175BD-92B3-4D6E-9888-F9B47BFF7BB4}" type="slidenum">
              <a:rPr lang="en-CA" smtClean="0"/>
              <a:t>12</a:t>
            </a:fld>
            <a:endParaRPr lang="en-CA"/>
          </a:p>
        </p:txBody>
      </p:sp>
    </p:spTree>
    <p:extLst>
      <p:ext uri="{BB962C8B-B14F-4D97-AF65-F5344CB8AC3E}">
        <p14:creationId xmlns:p14="http://schemas.microsoft.com/office/powerpoint/2010/main" val="503534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3 Participant Workbook **Exam Question**</a:t>
            </a:r>
          </a:p>
          <a:p>
            <a:endParaRPr lang="en-CA" sz="1000" b="1" dirty="0">
              <a:latin typeface="Arial" panose="020B0604020202020204" pitchFamily="34" charset="0"/>
              <a:cs typeface="Arial" panose="020B0604020202020204" pitchFamily="34" charset="0"/>
            </a:endParaRPr>
          </a:p>
          <a:p>
            <a:pPr defTabSz="948507">
              <a:defRPr/>
            </a:pPr>
            <a:r>
              <a:rPr lang="en-CA" sz="1000" b="1" u="sng" dirty="0">
                <a:latin typeface="Arial" panose="020B0604020202020204" pitchFamily="34" charset="0"/>
                <a:cs typeface="Arial" panose="020B0604020202020204" pitchFamily="34" charset="0"/>
              </a:rPr>
              <a:t>SAY:</a:t>
            </a:r>
            <a:r>
              <a:rPr lang="en-CA" sz="1000" dirty="0">
                <a:latin typeface="Arial" panose="020B0604020202020204" pitchFamily="34" charset="0"/>
                <a:cs typeface="Arial" panose="020B0604020202020204" pitchFamily="34" charset="0"/>
              </a:rPr>
              <a:t> The pictograms are a visual of the TYPE of hazard that the product presents</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The bulleted list is the hazard class</a:t>
            </a:r>
          </a:p>
          <a:p>
            <a:endParaRPr lang="en-CA" sz="1000" dirty="0">
              <a:latin typeface="Arial" panose="020B0604020202020204" pitchFamily="34" charset="0"/>
              <a:cs typeface="Arial" panose="020B0604020202020204" pitchFamily="34" charset="0"/>
            </a:endParaRPr>
          </a:p>
          <a:p>
            <a:r>
              <a:rPr lang="en-CA" sz="1000" b="1" dirty="0">
                <a:latin typeface="Arial" panose="020B0604020202020204" pitchFamily="34" charset="0"/>
                <a:cs typeface="Arial" panose="020B0604020202020204" pitchFamily="34" charset="0"/>
              </a:rPr>
              <a:t>HAZARD CLASS</a:t>
            </a:r>
            <a:r>
              <a:rPr lang="en-CA" sz="1000" dirty="0">
                <a:latin typeface="Arial" panose="020B0604020202020204" pitchFamily="34" charset="0"/>
                <a:cs typeface="Arial" panose="020B0604020202020204" pitchFamily="34" charset="0"/>
              </a:rPr>
              <a:t> is the description of the </a:t>
            </a:r>
            <a:r>
              <a:rPr lang="en-CA" sz="1000" b="1" dirty="0">
                <a:latin typeface="Arial" panose="020B0604020202020204" pitchFamily="34" charset="0"/>
                <a:cs typeface="Arial" panose="020B0604020202020204" pitchFamily="34" charset="0"/>
              </a:rPr>
              <a:t>Hazards</a:t>
            </a:r>
            <a:r>
              <a:rPr lang="en-CA" sz="1000" dirty="0">
                <a:latin typeface="Arial" panose="020B0604020202020204" pitchFamily="34" charset="0"/>
                <a:cs typeface="Arial" panose="020B0604020202020204" pitchFamily="34" charset="0"/>
              </a:rPr>
              <a:t> that the product presents</a:t>
            </a:r>
          </a:p>
          <a:p>
            <a:r>
              <a:rPr lang="en-CA" sz="1000" dirty="0">
                <a:latin typeface="Arial" panose="020B0604020202020204" pitchFamily="34" charset="0"/>
                <a:cs typeface="Arial" panose="020B0604020202020204" pitchFamily="34" charset="0"/>
              </a:rPr>
              <a:t>These classes are in the bulleted list for each pictogram</a:t>
            </a:r>
          </a:p>
          <a:p>
            <a:endParaRPr lang="en-CA" sz="1000" dirty="0">
              <a:latin typeface="Arial" panose="020B0604020202020204" pitchFamily="34" charset="0"/>
              <a:cs typeface="Arial" panose="020B0604020202020204" pitchFamily="34" charset="0"/>
            </a:endParaRPr>
          </a:p>
          <a:p>
            <a:r>
              <a:rPr lang="en-CA" sz="1000" dirty="0">
                <a:latin typeface="Arial" panose="020B0604020202020204" pitchFamily="34" charset="0"/>
                <a:cs typeface="Arial" panose="020B0604020202020204" pitchFamily="34" charset="0"/>
              </a:rPr>
              <a:t>As you can see, some pictograms have one or multiple hazard classes next to it – that is because a product can belong to more than one hazard class – to which ever it meets the criteria  </a:t>
            </a:r>
          </a:p>
          <a:p>
            <a:endParaRPr lang="en-CA" sz="1000" dirty="0">
              <a:latin typeface="Arial" panose="020B0604020202020204" pitchFamily="34" charset="0"/>
              <a:cs typeface="Arial" panose="020B0604020202020204" pitchFamily="34" charset="0"/>
            </a:endParaRPr>
          </a:p>
          <a:p>
            <a:pPr defTabSz="948507">
              <a:defRPr/>
            </a:pPr>
            <a:r>
              <a:rPr lang="en-CA" sz="1000" dirty="0">
                <a:latin typeface="Arial" panose="020B0604020202020204" pitchFamily="34" charset="0"/>
                <a:cs typeface="Arial" panose="020B0604020202020204" pitchFamily="34" charset="0"/>
              </a:rPr>
              <a:t>In Notes, you may want to write that one product may belong to more than one hazard class.</a:t>
            </a:r>
          </a:p>
          <a:p>
            <a:pPr defTabSz="948507">
              <a:defRPr/>
            </a:pPr>
            <a:endParaRPr lang="en-CA" sz="1000" dirty="0">
              <a:latin typeface="Arial" panose="020B0604020202020204" pitchFamily="34" charset="0"/>
              <a:cs typeface="Arial" panose="020B0604020202020204" pitchFamily="34" charset="0"/>
            </a:endParaRPr>
          </a:p>
          <a:p>
            <a:pPr defTabSz="948507">
              <a:defRPr/>
            </a:pPr>
            <a:r>
              <a:rPr lang="en-CA" sz="1000" b="1" u="sng" dirty="0">
                <a:latin typeface="Arial" panose="020B0604020202020204" pitchFamily="34" charset="0"/>
                <a:cs typeface="Arial" panose="020B0604020202020204" pitchFamily="34" charset="0"/>
              </a:rPr>
              <a:t>ASK:</a:t>
            </a:r>
            <a:r>
              <a:rPr lang="en-CA" sz="1000" dirty="0">
                <a:latin typeface="Arial" panose="020B0604020202020204" pitchFamily="34" charset="0"/>
                <a:cs typeface="Arial" panose="020B0604020202020204" pitchFamily="34" charset="0"/>
              </a:rPr>
              <a:t> Any questions before we have the first mini-quiz on what we’ve covered so far?</a:t>
            </a:r>
          </a:p>
          <a:p>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13</a:t>
            </a:fld>
            <a:endParaRPr lang="en-CA"/>
          </a:p>
        </p:txBody>
      </p:sp>
    </p:spTree>
    <p:extLst>
      <p:ext uri="{BB962C8B-B14F-4D97-AF65-F5344CB8AC3E}">
        <p14:creationId xmlns:p14="http://schemas.microsoft.com/office/powerpoint/2010/main" val="503534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4 Participant Workbook</a:t>
            </a:r>
          </a:p>
          <a:p>
            <a:endParaRPr lang="en-CA" sz="1000" b="1"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DO:</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Complete as a group or have participants complete it individually</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Allow a few minutes to complete</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Encourage participants to refer to their workbook on what was just covered</a:t>
            </a:r>
          </a:p>
          <a:p>
            <a:endParaRPr lang="en-CA" sz="1000" dirty="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14</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u="sng" dirty="0">
                <a:latin typeface="Arial" panose="020B0604020202020204" pitchFamily="34" charset="0"/>
                <a:cs typeface="Arial" panose="020B0604020202020204" pitchFamily="34" charset="0"/>
              </a:rPr>
              <a:t>The slide is laid out a little different than the workbook so that it appears on one slide and is large enough to be seen</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DO:</a:t>
            </a:r>
            <a:r>
              <a:rPr lang="en-CA" sz="1000" dirty="0">
                <a:latin typeface="Arial" panose="020B0604020202020204" pitchFamily="34" charset="0"/>
                <a:cs typeface="Arial" panose="020B0604020202020204" pitchFamily="34" charset="0"/>
              </a:rPr>
              <a:t> Review answers with the group</a:t>
            </a:r>
          </a:p>
        </p:txBody>
      </p:sp>
      <p:sp>
        <p:nvSpPr>
          <p:cNvPr id="4" name="Slide Number Placeholder 3"/>
          <p:cNvSpPr>
            <a:spLocks noGrp="1"/>
          </p:cNvSpPr>
          <p:nvPr>
            <p:ph type="sldNum" sz="quarter" idx="10"/>
          </p:nvPr>
        </p:nvSpPr>
        <p:spPr/>
        <p:txBody>
          <a:bodyPr/>
          <a:lstStyle/>
          <a:p>
            <a:fld id="{C33175BD-92B3-4D6E-9888-F9B47BFF7BB4}" type="slidenum">
              <a:rPr lang="en-CA" smtClean="0"/>
              <a:t>15</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4 Participant Workbook</a:t>
            </a:r>
          </a:p>
          <a:p>
            <a:endParaRPr lang="en-CA" sz="1000" b="1"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SAY:</a:t>
            </a:r>
            <a:r>
              <a:rPr lang="en-CA" sz="1000" dirty="0">
                <a:latin typeface="Arial" panose="020B0604020202020204" pitchFamily="34" charset="0"/>
                <a:cs typeface="Arial" panose="020B0604020202020204" pitchFamily="34" charset="0"/>
              </a:rPr>
              <a:t> Now that we’ve touched on pictograms, its important to know that these pictograms identify the hazard group they fall under</a:t>
            </a:r>
          </a:p>
          <a:p>
            <a:endParaRPr lang="en-CA" sz="1000" dirty="0">
              <a:latin typeface="Arial" panose="020B0604020202020204" pitchFamily="34" charset="0"/>
              <a:cs typeface="Arial" panose="020B0604020202020204" pitchFamily="34" charset="0"/>
            </a:endParaRPr>
          </a:p>
          <a:p>
            <a:r>
              <a:rPr lang="en-CA" sz="1000" dirty="0">
                <a:latin typeface="Arial" panose="020B0604020202020204" pitchFamily="34" charset="0"/>
                <a:cs typeface="Arial" panose="020B0604020202020204" pitchFamily="34" charset="0"/>
              </a:rPr>
              <a:t>Just like the classes that fall under certain pictograms, the same classes will fall under the physical or health hazard group, or both.</a:t>
            </a:r>
          </a:p>
          <a:p>
            <a:endParaRPr lang="en-CA" sz="1000" dirty="0">
              <a:latin typeface="Arial" panose="020B0604020202020204" pitchFamily="34" charset="0"/>
              <a:cs typeface="Arial" panose="020B0604020202020204" pitchFamily="34" charset="0"/>
            </a:endParaRPr>
          </a:p>
          <a:p>
            <a:r>
              <a:rPr lang="en-CA" sz="1000" dirty="0">
                <a:latin typeface="Arial" panose="020B0604020202020204" pitchFamily="34" charset="0"/>
                <a:cs typeface="Arial" panose="020B0604020202020204" pitchFamily="34" charset="0"/>
              </a:rPr>
              <a:t>The Physical Hazard group represents products with hazards that can burn or cut us, explode, etc. They cause physical damage. </a:t>
            </a:r>
          </a:p>
          <a:p>
            <a:endParaRPr lang="en-CA" sz="1000" dirty="0">
              <a:latin typeface="Arial" panose="020B0604020202020204" pitchFamily="34" charset="0"/>
              <a:cs typeface="Arial" panose="020B0604020202020204" pitchFamily="34" charset="0"/>
            </a:endParaRPr>
          </a:p>
          <a:p>
            <a:r>
              <a:rPr lang="en-CA" sz="1000" dirty="0">
                <a:latin typeface="Arial" panose="020B0604020202020204" pitchFamily="34" charset="0"/>
                <a:cs typeface="Arial" panose="020B0604020202020204" pitchFamily="34" charset="0"/>
              </a:rPr>
              <a:t>The Health Hazard group represents products with hazards that can cause health effects such as acute or chronic illnesses, poisoning, etc. </a:t>
            </a:r>
          </a:p>
          <a:p>
            <a:endParaRPr lang="en-CA" sz="1000" dirty="0">
              <a:latin typeface="Arial" panose="020B0604020202020204" pitchFamily="34" charset="0"/>
              <a:cs typeface="Arial" panose="020B0604020202020204" pitchFamily="34" charset="0"/>
            </a:endParaRPr>
          </a:p>
          <a:p>
            <a:pPr defTabSz="948507">
              <a:defRPr/>
            </a:pPr>
            <a:r>
              <a:rPr lang="en-CA" sz="1000" dirty="0">
                <a:latin typeface="Arial" panose="020B0604020202020204" pitchFamily="34" charset="0"/>
                <a:cs typeface="Arial" panose="020B0604020202020204" pitchFamily="34" charset="0"/>
              </a:rPr>
              <a:t>In Notes, or circle/highlight the information, it is important to know:</a:t>
            </a:r>
          </a:p>
          <a:p>
            <a:pPr marL="177845" indent="-177845" defTabSz="948507">
              <a:buFont typeface="Wingdings" panose="05000000000000000000" pitchFamily="2" charset="2"/>
              <a:buChar char="§"/>
              <a:defRPr/>
            </a:pPr>
            <a:r>
              <a:rPr lang="en-CA" sz="1000" dirty="0">
                <a:latin typeface="Arial" panose="020B0604020202020204" pitchFamily="34" charset="0"/>
                <a:cs typeface="Arial" panose="020B0604020202020204" pitchFamily="34" charset="0"/>
              </a:rPr>
              <a:t>that one product may belong to more than one hazard class</a:t>
            </a:r>
          </a:p>
          <a:p>
            <a:pPr marL="177845" indent="-177845" defTabSz="948507">
              <a:buFont typeface="Wingdings" panose="05000000000000000000" pitchFamily="2" charset="2"/>
              <a:buChar char="§"/>
              <a:defRPr/>
            </a:pPr>
            <a:r>
              <a:rPr lang="en-CA" sz="1000" dirty="0">
                <a:latin typeface="Arial" panose="020B0604020202020204" pitchFamily="34" charset="0"/>
                <a:cs typeface="Arial" panose="020B0604020202020204" pitchFamily="34" charset="0"/>
              </a:rPr>
              <a:t>the hazard class is the description of the hazard the product presents</a:t>
            </a:r>
          </a:p>
          <a:p>
            <a:r>
              <a:rPr lang="en-CA" sz="1000" dirty="0">
                <a:latin typeface="Arial" panose="020B0604020202020204" pitchFamily="34" charset="0"/>
                <a:cs typeface="Arial" panose="020B0604020202020204" pitchFamily="34" charset="0"/>
              </a:rPr>
              <a:t>  </a:t>
            </a:r>
          </a:p>
          <a:p>
            <a:pPr marL="177845" indent="-177845">
              <a:buFontTx/>
              <a:buChar char="-"/>
            </a:pPr>
            <a:endParaRPr lang="en-CA" sz="1000" dirty="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16</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4 Participant Workbook **Exam Question**</a:t>
            </a:r>
          </a:p>
          <a:p>
            <a:endParaRPr lang="en-CA" sz="1000" b="1" dirty="0">
              <a:latin typeface="Arial" panose="020B0604020202020204" pitchFamily="34" charset="0"/>
              <a:cs typeface="Arial" panose="020B0604020202020204" pitchFamily="34" charset="0"/>
            </a:endParaRPr>
          </a:p>
          <a:p>
            <a:pPr defTabSz="948507">
              <a:defRPr/>
            </a:pPr>
            <a:r>
              <a:rPr lang="en-CA" sz="1000" b="1" u="sng" dirty="0">
                <a:latin typeface="Arial" panose="020B0604020202020204" pitchFamily="34" charset="0"/>
                <a:cs typeface="Arial" panose="020B0604020202020204" pitchFamily="34" charset="0"/>
              </a:rPr>
              <a:t>SAY:</a:t>
            </a:r>
            <a:r>
              <a:rPr lang="en-CA" sz="1000" dirty="0">
                <a:latin typeface="Arial" panose="020B0604020202020204" pitchFamily="34" charset="0"/>
                <a:cs typeface="Arial" panose="020B0604020202020204" pitchFamily="34" charset="0"/>
              </a:rPr>
              <a:t> Remember that a product can have a variety of hazard classes – to which ever it meets the criteria </a:t>
            </a:r>
          </a:p>
          <a:p>
            <a:endParaRPr lang="en-CA" sz="1000" dirty="0">
              <a:latin typeface="Arial" panose="020B0604020202020204" pitchFamily="34" charset="0"/>
              <a:cs typeface="Arial" panose="020B0604020202020204" pitchFamily="34" charset="0"/>
            </a:endParaRPr>
          </a:p>
          <a:p>
            <a:pPr defTabSz="948507">
              <a:defRPr/>
            </a:pPr>
            <a:r>
              <a:rPr lang="en-CA" sz="1000" dirty="0">
                <a:latin typeface="Arial" panose="020B0604020202020204" pitchFamily="34" charset="0"/>
                <a:cs typeface="Arial" panose="020B0604020202020204" pitchFamily="34" charset="0"/>
              </a:rPr>
              <a:t>Circle or highlight that hazard class and category are a guide to the type and degree of the hazard, and precautions to follow.</a:t>
            </a: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17</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4 Participant Workbook **Exam Question**</a:t>
            </a:r>
          </a:p>
          <a:p>
            <a:endParaRPr lang="en-CA" sz="1000" dirty="0">
              <a:latin typeface="Arial" panose="020B0604020202020204" pitchFamily="34" charset="0"/>
              <a:cs typeface="Arial" panose="020B0604020202020204" pitchFamily="34" charset="0"/>
            </a:endParaRPr>
          </a:p>
          <a:p>
            <a:pPr defTabSz="948507">
              <a:defRPr/>
            </a:pPr>
            <a:r>
              <a:rPr lang="en-CA" sz="1000" b="1" u="sng" dirty="0">
                <a:latin typeface="Arial" panose="020B0604020202020204" pitchFamily="34" charset="0"/>
                <a:cs typeface="Arial" panose="020B0604020202020204" pitchFamily="34" charset="0"/>
              </a:rPr>
              <a:t>SAY:</a:t>
            </a:r>
            <a:r>
              <a:rPr lang="en-CA" sz="1000" dirty="0">
                <a:latin typeface="Arial" panose="020B0604020202020204" pitchFamily="34" charset="0"/>
                <a:cs typeface="Arial" panose="020B0604020202020204" pitchFamily="34" charset="0"/>
              </a:rPr>
              <a:t> Remember that hazard classes and categories are an indication of the type and degree of hazard a product presents </a:t>
            </a:r>
          </a:p>
          <a:p>
            <a:endParaRPr lang="en-CA" sz="1000" dirty="0">
              <a:latin typeface="Arial" panose="020B0604020202020204" pitchFamily="34" charset="0"/>
              <a:cs typeface="Arial" panose="020B0604020202020204" pitchFamily="34" charset="0"/>
            </a:endParaRPr>
          </a:p>
          <a:p>
            <a:pPr defTabSz="948507">
              <a:defRPr/>
            </a:pPr>
            <a:r>
              <a:rPr lang="en-CA" sz="1000" dirty="0">
                <a:latin typeface="Arial" panose="020B0604020202020204" pitchFamily="34" charset="0"/>
                <a:cs typeface="Arial" panose="020B0604020202020204" pitchFamily="34" charset="0"/>
              </a:rPr>
              <a:t>Circle or highlight that categories identify the severity or degree of hazard.</a:t>
            </a:r>
          </a:p>
          <a:p>
            <a:endParaRPr lang="en-CA"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18</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u="sng" dirty="0">
                <a:latin typeface="Arial" panose="020B0604020202020204" pitchFamily="34" charset="0"/>
                <a:cs typeface="Arial" panose="020B0604020202020204" pitchFamily="34" charset="0"/>
              </a:rPr>
              <a:t>This graphic is not in the participant workbook</a:t>
            </a:r>
          </a:p>
          <a:p>
            <a:endParaRPr lang="en-CA" sz="1000" dirty="0">
              <a:latin typeface="Arial" panose="020B0604020202020204" pitchFamily="34" charset="0"/>
              <a:cs typeface="Arial" panose="020B0604020202020204" pitchFamily="34" charset="0"/>
            </a:endParaRPr>
          </a:p>
          <a:p>
            <a:pPr defTabSz="948507">
              <a:defRPr/>
            </a:pPr>
            <a:r>
              <a:rPr lang="en-CA" sz="1000" b="1" dirty="0">
                <a:latin typeface="Arial" panose="020B0604020202020204" pitchFamily="34" charset="0"/>
                <a:cs typeface="Arial" panose="020B0604020202020204" pitchFamily="34" charset="0"/>
              </a:rPr>
              <a:t>ASK: </a:t>
            </a:r>
            <a:r>
              <a:rPr lang="en-CA" sz="1000" dirty="0">
                <a:latin typeface="Arial" panose="020B0604020202020204" pitchFamily="34" charset="0"/>
                <a:cs typeface="Arial" panose="020B0604020202020204" pitchFamily="34" charset="0"/>
              </a:rPr>
              <a:t>Any questions before completing the next mini-quiz on what we’ve just covered?</a:t>
            </a: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F30239F-3150-4A59-A506-5887556C8FFF}" type="slidenum">
              <a:rPr lang="en-CA" smtClean="0">
                <a:solidFill>
                  <a:prstClr val="black"/>
                </a:solidFill>
              </a:rPr>
              <a:pPr/>
              <a:t>19</a:t>
            </a:fld>
            <a:endParaRPr lang="en-CA">
              <a:solidFill>
                <a:prstClr val="black"/>
              </a:solidFill>
            </a:endParaRPr>
          </a:p>
        </p:txBody>
      </p:sp>
    </p:spTree>
    <p:extLst>
      <p:ext uri="{BB962C8B-B14F-4D97-AF65-F5344CB8AC3E}">
        <p14:creationId xmlns:p14="http://schemas.microsoft.com/office/powerpoint/2010/main" val="53922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CA" sz="1000" b="1" u="sng" dirty="0">
                <a:latin typeface="Arial" panose="020B0604020202020204" pitchFamily="34" charset="0"/>
                <a:cs typeface="Arial" panose="020B0604020202020204" pitchFamily="34" charset="0"/>
              </a:rPr>
              <a:t>DO:</a:t>
            </a:r>
            <a:r>
              <a:rPr lang="en-CA" sz="1000" dirty="0">
                <a:latin typeface="Arial" panose="020B0604020202020204" pitchFamily="34" charset="0"/>
                <a:cs typeface="Arial" panose="020B0604020202020204" pitchFamily="34" charset="0"/>
              </a:rPr>
              <a:t> Welcome participants and introduce yourself</a:t>
            </a:r>
          </a:p>
          <a:p>
            <a:pPr marL="177845" indent="-177845" defTabSz="948507">
              <a:buFont typeface="Wingdings" panose="05000000000000000000" pitchFamily="2" charset="2"/>
              <a:buChar char="§"/>
              <a:defRPr/>
            </a:pPr>
            <a:r>
              <a:rPr lang="en-US" sz="1000" dirty="0">
                <a:latin typeface="Arial" panose="020B0604020202020204" pitchFamily="34" charset="0"/>
                <a:cs typeface="Arial" panose="020B0604020202020204" pitchFamily="34" charset="0"/>
              </a:rPr>
              <a:t>You may wish to say that as a WHMIS 2015 Educator, your job today is to provide education to help them work safe.</a:t>
            </a:r>
            <a:endParaRPr lang="en-CA" sz="1000" dirty="0">
              <a:latin typeface="Arial" panose="020B0604020202020204" pitchFamily="34" charset="0"/>
              <a:cs typeface="Arial" panose="020B0604020202020204" pitchFamily="34" charset="0"/>
            </a:endParaRPr>
          </a:p>
          <a:p>
            <a:pPr defTabSz="948507">
              <a:defRPr/>
            </a:pPr>
            <a:endParaRPr lang="en-CA" sz="1000" dirty="0">
              <a:latin typeface="Arial" panose="020B0604020202020204" pitchFamily="34" charset="0"/>
              <a:cs typeface="Arial" panose="020B0604020202020204" pitchFamily="34" charset="0"/>
            </a:endParaRPr>
          </a:p>
          <a:p>
            <a:pPr marL="177845" indent="-177845" defTabSz="948507">
              <a:buFont typeface="Wingdings" panose="05000000000000000000" pitchFamily="2" charset="2"/>
              <a:buChar char="§"/>
              <a:defRPr/>
            </a:pPr>
            <a:r>
              <a:rPr lang="en-CA" sz="1000" dirty="0">
                <a:latin typeface="Arial" panose="020B0604020202020204" pitchFamily="34" charset="0"/>
                <a:cs typeface="Arial" panose="020B0604020202020204" pitchFamily="34" charset="0"/>
              </a:rPr>
              <a:t>Go over housekeeping (emergency exists/muster point, cell phone/pager to “vibrate” or “off”, washrooms, finish time, etc.)</a:t>
            </a:r>
          </a:p>
          <a:p>
            <a:pPr marL="177845" indent="-177845" defTabSz="948507">
              <a:buFont typeface="Wingdings" panose="05000000000000000000" pitchFamily="2" charset="2"/>
              <a:buChar char="§"/>
              <a:defRPr/>
            </a:pPr>
            <a:r>
              <a:rPr lang="en-CA" sz="1000" dirty="0">
                <a:latin typeface="Arial" panose="020B0604020202020204" pitchFamily="34" charset="0"/>
                <a:cs typeface="Arial" panose="020B0604020202020204" pitchFamily="34" charset="0"/>
              </a:rPr>
              <a:t>Mention that the session is about 2 hours long so there are no scheduled breaks.</a:t>
            </a:r>
          </a:p>
          <a:p>
            <a:endParaRPr lang="en-CA" sz="1000" dirty="0">
              <a:latin typeface="Arial" panose="020B0604020202020204" pitchFamily="34" charset="0"/>
              <a:cs typeface="Arial" panose="020B0604020202020204" pitchFamily="34" charset="0"/>
            </a:endParaRPr>
          </a:p>
          <a:p>
            <a:r>
              <a:rPr lang="en-CA" sz="1000" dirty="0">
                <a:latin typeface="Arial" panose="020B0604020202020204" pitchFamily="34" charset="0"/>
                <a:cs typeface="Arial" panose="020B0604020202020204" pitchFamily="34" charset="0"/>
              </a:rPr>
              <a:t>Participant introductions</a:t>
            </a:r>
          </a:p>
          <a:p>
            <a:pPr marL="177845" indent="-177845" defTabSz="948507">
              <a:buFont typeface="Wingdings" panose="05000000000000000000" pitchFamily="2" charset="2"/>
              <a:buChar char="§"/>
              <a:defRPr/>
            </a:pPr>
            <a:r>
              <a:rPr lang="en-US" sz="1000" dirty="0">
                <a:latin typeface="Arial" panose="020B0604020202020204" pitchFamily="34" charset="0"/>
                <a:cs typeface="Arial" panose="020B0604020202020204" pitchFamily="34" charset="0"/>
              </a:rPr>
              <a:t>If you’re using name tent cards, have participants print their name on the card.</a:t>
            </a:r>
            <a:endParaRPr lang="en-CA" sz="1000" dirty="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a:p>
            <a:pPr marL="177845" indent="-177845">
              <a:buFontTx/>
              <a:buChar char="-"/>
            </a:pPr>
            <a:endParaRPr lang="en-CA" sz="1000" dirty="0">
              <a:latin typeface="Arial" panose="020B0604020202020204" pitchFamily="34" charset="0"/>
              <a:cs typeface="Arial" panose="020B0604020202020204" pitchFamily="34" charset="0"/>
            </a:endParaRPr>
          </a:p>
          <a:p>
            <a:pPr marL="177845" indent="-177845">
              <a:buFontTx/>
              <a:buChar char="-"/>
            </a:pPr>
            <a:endParaRPr lang="en-CA" sz="1000" dirty="0">
              <a:latin typeface="Arial" panose="020B0604020202020204" pitchFamily="34" charset="0"/>
              <a:cs typeface="Arial" panose="020B0604020202020204" pitchFamily="34" charset="0"/>
            </a:endParaRPr>
          </a:p>
          <a:p>
            <a:pPr marL="177845" indent="-177845">
              <a:buFontTx/>
              <a:buChar char="-"/>
            </a:pPr>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2</a:t>
            </a:fld>
            <a:endParaRPr lang="en-CA"/>
          </a:p>
        </p:txBody>
      </p:sp>
    </p:spTree>
    <p:extLst>
      <p:ext uri="{BB962C8B-B14F-4D97-AF65-F5344CB8AC3E}">
        <p14:creationId xmlns:p14="http://schemas.microsoft.com/office/powerpoint/2010/main" val="59740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5 Participant Workbook</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DO:</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Complete as a group or have participants complete it individually</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Allow a few minutes to complete</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Encourage participants to refer to their workbook on what was just covered</a:t>
            </a:r>
          </a:p>
          <a:p>
            <a:endParaRPr lang="en-CA"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20</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1" u="sng" dirty="0">
                <a:latin typeface="Arial" panose="020B0604020202020204" pitchFamily="34" charset="0"/>
                <a:cs typeface="Arial" panose="020B0604020202020204" pitchFamily="34" charset="0"/>
              </a:rPr>
              <a:t>DO:</a:t>
            </a:r>
          </a:p>
          <a:p>
            <a:r>
              <a:rPr lang="en-CA" sz="1000" dirty="0">
                <a:latin typeface="Arial" panose="020B0604020202020204" pitchFamily="34" charset="0"/>
                <a:cs typeface="Arial" panose="020B0604020202020204" pitchFamily="34" charset="0"/>
              </a:rPr>
              <a:t>Review answers with the group</a:t>
            </a: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21</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5 Participant Workbook</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SAY:</a:t>
            </a:r>
            <a:r>
              <a:rPr lang="en-CA" sz="1000" dirty="0">
                <a:latin typeface="Arial" panose="020B0604020202020204" pitchFamily="34" charset="0"/>
                <a:cs typeface="Arial" panose="020B0604020202020204" pitchFamily="34" charset="0"/>
              </a:rPr>
              <a:t> We are now going to look at the Physical Hazard group</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There are 19 Classes that fall under Physical Hazards</a:t>
            </a:r>
          </a:p>
          <a:p>
            <a:pPr marL="177845" indent="-177845" defTabSz="948507">
              <a:buFont typeface="Wingdings" panose="05000000000000000000" pitchFamily="2" charset="2"/>
              <a:buChar char="§"/>
              <a:defRPr/>
            </a:pPr>
            <a:r>
              <a:rPr lang="en-CA" sz="1000" dirty="0">
                <a:latin typeface="Arial" panose="020B0604020202020204" pitchFamily="34" charset="0"/>
                <a:cs typeface="Arial" panose="020B0604020202020204" pitchFamily="34" charset="0"/>
              </a:rPr>
              <a:t>You do not need to memorize the 19 Classes of Physical Hazards, you need to be aware that this information exists</a:t>
            </a:r>
          </a:p>
          <a:p>
            <a:pPr marL="177845" indent="-177845" defTabSz="948507">
              <a:buFont typeface="Wingdings" panose="05000000000000000000" pitchFamily="2" charset="2"/>
              <a:buChar char="§"/>
              <a:defRPr/>
            </a:pPr>
            <a:r>
              <a:rPr lang="en-CA" sz="1000" dirty="0">
                <a:latin typeface="Arial" panose="020B0604020202020204" pitchFamily="34" charset="0"/>
                <a:cs typeface="Arial" panose="020B0604020202020204" pitchFamily="34" charset="0"/>
              </a:rPr>
              <a:t>I’ll go through the pictograms and classes in more depth</a:t>
            </a:r>
          </a:p>
        </p:txBody>
      </p:sp>
      <p:sp>
        <p:nvSpPr>
          <p:cNvPr id="4" name="Slide Number Placeholder 3"/>
          <p:cNvSpPr>
            <a:spLocks noGrp="1"/>
          </p:cNvSpPr>
          <p:nvPr>
            <p:ph type="sldNum" sz="quarter" idx="10"/>
          </p:nvPr>
        </p:nvSpPr>
        <p:spPr/>
        <p:txBody>
          <a:bodyPr/>
          <a:lstStyle/>
          <a:p>
            <a:fld id="{C33175BD-92B3-4D6E-9888-F9B47BFF7BB4}" type="slidenum">
              <a:rPr lang="en-CA" smtClean="0"/>
              <a:t>22</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6 Participant Handbook **Exam Question**</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ASK:</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What is an example of a flammable gas?  </a:t>
            </a:r>
            <a:r>
              <a:rPr lang="en-CA" sz="1000" b="1" dirty="0">
                <a:latin typeface="Arial" panose="020B0604020202020204" pitchFamily="34" charset="0"/>
                <a:cs typeface="Arial" panose="020B0604020202020204" pitchFamily="34" charset="0"/>
              </a:rPr>
              <a:t>Answer:</a:t>
            </a:r>
            <a:r>
              <a:rPr lang="en-CA" sz="1000" dirty="0">
                <a:latin typeface="Arial" panose="020B0604020202020204" pitchFamily="34" charset="0"/>
                <a:cs typeface="Arial" panose="020B0604020202020204" pitchFamily="34" charset="0"/>
              </a:rPr>
              <a:t> carbon monoxide, nitrous oxide, medical gas</a:t>
            </a:r>
          </a:p>
          <a:p>
            <a:pPr defTabSz="948507">
              <a:defRPr/>
            </a:pPr>
            <a:endParaRPr lang="en-CA" sz="500" dirty="0">
              <a:latin typeface="Arial" panose="020B0604020202020204" pitchFamily="34" charset="0"/>
              <a:cs typeface="Arial" panose="020B0604020202020204" pitchFamily="34" charset="0"/>
            </a:endParaRPr>
          </a:p>
          <a:p>
            <a:pPr defTabSz="948507">
              <a:defRPr/>
            </a:pPr>
            <a:r>
              <a:rPr lang="en-CA" sz="1000" b="1" u="sng" dirty="0">
                <a:latin typeface="Arial" panose="020B0604020202020204" pitchFamily="34" charset="0"/>
                <a:cs typeface="Arial" panose="020B0604020202020204" pitchFamily="34" charset="0"/>
              </a:rPr>
              <a:t>ASK:</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What is an example of a flammable aerosol?  </a:t>
            </a:r>
            <a:r>
              <a:rPr lang="en-CA" sz="1000" b="1" dirty="0">
                <a:latin typeface="Arial" panose="020B0604020202020204" pitchFamily="34" charset="0"/>
                <a:cs typeface="Arial" panose="020B0604020202020204" pitchFamily="34" charset="0"/>
              </a:rPr>
              <a:t>Answer:</a:t>
            </a:r>
            <a:r>
              <a:rPr lang="en-CA" sz="1000" dirty="0">
                <a:latin typeface="Arial" panose="020B0604020202020204" pitchFamily="34" charset="0"/>
                <a:cs typeface="Arial" panose="020B0604020202020204" pitchFamily="34" charset="0"/>
              </a:rPr>
              <a:t> WD-40, hairspray, industrial adhesives</a:t>
            </a:r>
          </a:p>
          <a:p>
            <a:pPr defTabSz="948507">
              <a:defRPr/>
            </a:pPr>
            <a:endParaRPr lang="en-CA" sz="500" dirty="0">
              <a:latin typeface="Arial" panose="020B0604020202020204" pitchFamily="34" charset="0"/>
              <a:cs typeface="Arial" panose="020B0604020202020204" pitchFamily="34" charset="0"/>
            </a:endParaRPr>
          </a:p>
          <a:p>
            <a:pPr defTabSz="948507">
              <a:defRPr/>
            </a:pPr>
            <a:r>
              <a:rPr lang="en-CA" sz="1000" b="1" u="sng" dirty="0">
                <a:latin typeface="Arial" panose="020B0604020202020204" pitchFamily="34" charset="0"/>
                <a:cs typeface="Arial" panose="020B0604020202020204" pitchFamily="34" charset="0"/>
              </a:rPr>
              <a:t>ASK:</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What is an example of a flammable liquid?  </a:t>
            </a:r>
            <a:r>
              <a:rPr lang="en-CA" sz="1000" b="1" dirty="0">
                <a:latin typeface="Arial" panose="020B0604020202020204" pitchFamily="34" charset="0"/>
                <a:cs typeface="Arial" panose="020B0604020202020204" pitchFamily="34" charset="0"/>
              </a:rPr>
              <a:t>Answer:</a:t>
            </a:r>
            <a:r>
              <a:rPr lang="en-CA" sz="1000" dirty="0">
                <a:latin typeface="Arial" panose="020B0604020202020204" pitchFamily="34" charset="0"/>
                <a:cs typeface="Arial" panose="020B0604020202020204" pitchFamily="34" charset="0"/>
              </a:rPr>
              <a:t> gasoline, toluene, kerosene</a:t>
            </a:r>
          </a:p>
          <a:p>
            <a:pPr defTabSz="948507">
              <a:defRPr/>
            </a:pPr>
            <a:endParaRPr lang="en-CA" sz="500" dirty="0">
              <a:latin typeface="Arial" panose="020B0604020202020204" pitchFamily="34" charset="0"/>
              <a:cs typeface="Arial" panose="020B0604020202020204" pitchFamily="34" charset="0"/>
            </a:endParaRPr>
          </a:p>
          <a:p>
            <a:pPr defTabSz="948507">
              <a:defRPr/>
            </a:pPr>
            <a:r>
              <a:rPr lang="en-CA" sz="1000" b="1" u="sng" dirty="0">
                <a:latin typeface="Arial" panose="020B0604020202020204" pitchFamily="34" charset="0"/>
                <a:cs typeface="Arial" panose="020B0604020202020204" pitchFamily="34" charset="0"/>
              </a:rPr>
              <a:t>ASK:</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What is an example of a flammable solid?  </a:t>
            </a:r>
            <a:r>
              <a:rPr lang="en-CA" sz="1000" b="1" dirty="0">
                <a:latin typeface="Arial" panose="020B0604020202020204" pitchFamily="34" charset="0"/>
                <a:cs typeface="Arial" panose="020B0604020202020204" pitchFamily="34" charset="0"/>
              </a:rPr>
              <a:t>Answer:</a:t>
            </a:r>
            <a:r>
              <a:rPr lang="en-CA" sz="1000" dirty="0">
                <a:latin typeface="Arial" panose="020B0604020202020204" pitchFamily="34" charset="0"/>
                <a:cs typeface="Arial" panose="020B0604020202020204" pitchFamily="34" charset="0"/>
              </a:rPr>
              <a:t> wood, paper, some plastics, zinc, copper, magnesium</a:t>
            </a:r>
          </a:p>
          <a:p>
            <a:pPr defTabSz="948507">
              <a:defRPr/>
            </a:pPr>
            <a:endParaRPr lang="en-CA" sz="1000" dirty="0">
              <a:latin typeface="Arial" panose="020B0604020202020204" pitchFamily="34" charset="0"/>
              <a:cs typeface="Arial" panose="020B0604020202020204" pitchFamily="34" charset="0"/>
            </a:endParaRPr>
          </a:p>
          <a:p>
            <a:pPr defTabSz="948507">
              <a:defRPr/>
            </a:pPr>
            <a:r>
              <a:rPr lang="en-CA" sz="1000" dirty="0">
                <a:latin typeface="Arial" panose="020B0604020202020204" pitchFamily="34" charset="0"/>
                <a:cs typeface="Arial" panose="020B0604020202020204" pitchFamily="34" charset="0"/>
              </a:rPr>
              <a:t>In Notes, you might want to write it is important to know:</a:t>
            </a:r>
          </a:p>
          <a:p>
            <a:pPr marL="177845" indent="-177845" defTabSz="948507">
              <a:buFont typeface="Wingdings" panose="05000000000000000000" pitchFamily="2" charset="2"/>
              <a:buChar char="§"/>
              <a:defRPr/>
            </a:pPr>
            <a:r>
              <a:rPr lang="en-CA" sz="1000" dirty="0">
                <a:latin typeface="Arial" panose="020B0604020202020204" pitchFamily="34" charset="0"/>
                <a:cs typeface="Arial" panose="020B0604020202020204" pitchFamily="34" charset="0"/>
              </a:rPr>
              <a:t>all of these materials will burn if ignited by a spark, static discharge or hot surface (hot plate, lit cigarette)</a:t>
            </a:r>
          </a:p>
          <a:p>
            <a:pPr marL="177845" indent="-177845" defTabSz="948507">
              <a:buFont typeface="Wingdings" panose="05000000000000000000" pitchFamily="2" charset="2"/>
              <a:buChar char="§"/>
              <a:defRPr/>
            </a:pPr>
            <a:r>
              <a:rPr lang="en-CA" sz="1000" dirty="0">
                <a:latin typeface="Arial" panose="020B0604020202020204" pitchFamily="34" charset="0"/>
                <a:cs typeface="Arial" panose="020B0604020202020204" pitchFamily="34" charset="0"/>
              </a:rPr>
              <a:t>we must store and handle according to the safe working procedures</a:t>
            </a:r>
          </a:p>
          <a:p>
            <a:endParaRPr lang="en-CA" sz="1000" dirty="0">
              <a:latin typeface="Arial" panose="020B0604020202020204" pitchFamily="34" charset="0"/>
              <a:cs typeface="Arial" panose="020B0604020202020204" pitchFamily="34" charset="0"/>
            </a:endParaRPr>
          </a:p>
          <a:p>
            <a:r>
              <a:rPr lang="en-CA" sz="1000" u="sng" dirty="0">
                <a:latin typeface="Arial" panose="020B0604020202020204" pitchFamily="34" charset="0"/>
                <a:cs typeface="Arial" panose="020B0604020202020204" pitchFamily="34" charset="0"/>
              </a:rPr>
              <a:t>Other classes that are not common in the workplace and use this pictogram have similar safety concerns. They are:</a:t>
            </a:r>
          </a:p>
          <a:p>
            <a:pPr marL="177845" indent="-177845">
              <a:buFont typeface="Wingdings" panose="05000000000000000000" pitchFamily="2" charset="2"/>
              <a:buChar char="§"/>
            </a:pPr>
            <a:r>
              <a:rPr lang="en-CA" sz="1000" u="sng" dirty="0">
                <a:latin typeface="Arial" panose="020B0604020202020204" pitchFamily="34" charset="0"/>
                <a:cs typeface="Arial" panose="020B0604020202020204" pitchFamily="34" charset="0"/>
              </a:rPr>
              <a:t>pyrophoric liquids, solids and gases – can readily ignite when exposed to air.</a:t>
            </a:r>
          </a:p>
          <a:p>
            <a:pPr marL="177845" indent="-177845">
              <a:buFont typeface="Wingdings" panose="05000000000000000000" pitchFamily="2" charset="2"/>
              <a:buChar char="§"/>
            </a:pPr>
            <a:r>
              <a:rPr lang="en-CA" sz="1000" u="sng" dirty="0">
                <a:latin typeface="Arial" panose="020B0604020202020204" pitchFamily="34" charset="0"/>
                <a:cs typeface="Arial" panose="020B0604020202020204" pitchFamily="34" charset="0"/>
              </a:rPr>
              <a:t>self-heating substances and mixtures – can decompose slowly; become hot when exposed to air.; may catch fire.</a:t>
            </a:r>
          </a:p>
          <a:p>
            <a:pPr marL="177845" indent="-177845">
              <a:buFont typeface="Wingdings" panose="05000000000000000000" pitchFamily="2" charset="2"/>
              <a:buChar char="§"/>
            </a:pPr>
            <a:r>
              <a:rPr lang="en-CA" sz="1000" u="sng" dirty="0">
                <a:latin typeface="Arial" panose="020B0604020202020204" pitchFamily="34" charset="0"/>
                <a:cs typeface="Arial" panose="020B0604020202020204" pitchFamily="34" charset="0"/>
              </a:rPr>
              <a:t>substances and mixtures which, in contact with water, emit flammable gases – they react with water to give off a flammable gas</a:t>
            </a:r>
            <a:endParaRPr lang="en-CA" sz="1000" b="1"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23</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17550"/>
            <a:ext cx="4802188" cy="3600450"/>
          </a:xfrm>
        </p:spPr>
      </p:sp>
      <p:sp>
        <p:nvSpPr>
          <p:cNvPr id="3" name="Notes Placeholder 2"/>
          <p:cNvSpPr>
            <a:spLocks noGrp="1"/>
          </p:cNvSpPr>
          <p:nvPr>
            <p:ph type="body" idx="1"/>
          </p:nvPr>
        </p:nvSpPr>
        <p:spPr/>
        <p:txBody>
          <a:bodyPr/>
          <a:lstStyle/>
          <a:p>
            <a:r>
              <a:rPr lang="en-CA" sz="1000" u="sng" dirty="0">
                <a:latin typeface="Arial" panose="020B0604020202020204" pitchFamily="34" charset="0"/>
                <a:cs typeface="Arial" panose="020B0604020202020204" pitchFamily="34" charset="0"/>
              </a:rPr>
              <a:t>Information not in participant workbook</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DO:</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briefly cover these examples</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propane – heating, cooking and car fuels</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butane – fuel and aerosol propellant</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acetylene - welding (in torches)</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acetone – nail polish remover, industrial cleaners, degreasers</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paint thinner – cleaner for paints, varnishes</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kerosene – home heating fuel, solvent, rocket fuel</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gasoline – fuel and solvent</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toluene – industrial solvent</a:t>
            </a:r>
          </a:p>
          <a:p>
            <a:endParaRPr lang="en-CA" sz="1000" dirty="0">
              <a:latin typeface="Arial" panose="020B0604020202020204" pitchFamily="34" charset="0"/>
              <a:cs typeface="Arial" panose="020B0604020202020204" pitchFamily="34" charset="0"/>
            </a:endParaRPr>
          </a:p>
          <a:p>
            <a:r>
              <a:rPr lang="en-CA" sz="1000" u="sng" dirty="0">
                <a:latin typeface="Arial" panose="020B0604020202020204" pitchFamily="34" charset="0"/>
                <a:cs typeface="Arial" panose="020B0604020202020204" pitchFamily="34" charset="0"/>
              </a:rPr>
              <a:t>Gases – medical gas, nitrous oxide, oxygen, carbon monoxide</a:t>
            </a:r>
          </a:p>
          <a:p>
            <a:endParaRPr lang="en-CA"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24</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6 Participant Workbook</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SAY:</a:t>
            </a:r>
            <a:r>
              <a:rPr lang="en-CA" sz="1000" dirty="0">
                <a:latin typeface="Arial" panose="020B0604020202020204" pitchFamily="34" charset="0"/>
                <a:cs typeface="Arial" panose="020B0604020202020204" pitchFamily="34" charset="0"/>
              </a:rPr>
              <a:t> Oxygen is necessary for a fire to burn. Oxidizers do not usually burn by themselves, but they will:</a:t>
            </a:r>
          </a:p>
          <a:p>
            <a:pPr marL="181225" indent="-181225">
              <a:buFont typeface="Wingdings" panose="05000000000000000000" pitchFamily="2" charset="2"/>
              <a:buChar char="§"/>
            </a:pPr>
            <a:r>
              <a:rPr lang="en-CA" sz="1000" dirty="0">
                <a:latin typeface="Arial" panose="020B0604020202020204" pitchFamily="34" charset="0"/>
                <a:cs typeface="Arial" panose="020B0604020202020204" pitchFamily="34" charset="0"/>
              </a:rPr>
              <a:t>increase the intensity of a fire</a:t>
            </a:r>
          </a:p>
          <a:p>
            <a:pPr marL="181225" indent="-181225">
              <a:buFont typeface="Wingdings" panose="05000000000000000000" pitchFamily="2" charset="2"/>
              <a:buChar char="§"/>
            </a:pPr>
            <a:r>
              <a:rPr lang="en-CA" sz="1000" dirty="0">
                <a:latin typeface="Arial" panose="020B0604020202020204" pitchFamily="34" charset="0"/>
                <a:cs typeface="Arial" panose="020B0604020202020204" pitchFamily="34" charset="0"/>
              </a:rPr>
              <a:t>cause materials that normally do not burn to suddenly catch on fire, sometimes even without an ignition source</a:t>
            </a:r>
          </a:p>
          <a:p>
            <a:r>
              <a:rPr lang="en-CA" sz="1000" dirty="0">
                <a:latin typeface="Arial" panose="020B0604020202020204" pitchFamily="34" charset="0"/>
                <a:cs typeface="Arial" panose="020B0604020202020204" pitchFamily="34" charset="0"/>
              </a:rPr>
              <a:t> </a:t>
            </a:r>
          </a:p>
          <a:p>
            <a:r>
              <a:rPr lang="en-CA" sz="1000" b="1" u="sng" dirty="0">
                <a:latin typeface="Arial" panose="020B0604020202020204" pitchFamily="34" charset="0"/>
                <a:cs typeface="Arial" panose="020B0604020202020204" pitchFamily="34" charset="0"/>
              </a:rPr>
              <a:t>ASK:</a:t>
            </a:r>
            <a:r>
              <a:rPr lang="en-CA" sz="1000" dirty="0">
                <a:latin typeface="Arial" panose="020B0604020202020204" pitchFamily="34" charset="0"/>
                <a:cs typeface="Arial" panose="020B0604020202020204" pitchFamily="34" charset="0"/>
              </a:rPr>
              <a:t> What would be an example of an oxidizing gas? </a:t>
            </a:r>
            <a:r>
              <a:rPr lang="en-CA" sz="1000" b="1" dirty="0">
                <a:latin typeface="Arial" panose="020B0604020202020204" pitchFamily="34" charset="0"/>
                <a:cs typeface="Arial" panose="020B0604020202020204" pitchFamily="34" charset="0"/>
              </a:rPr>
              <a:t>Answer:</a:t>
            </a:r>
            <a:r>
              <a:rPr lang="en-CA" sz="1000" dirty="0">
                <a:latin typeface="Arial" panose="020B0604020202020204" pitchFamily="34" charset="0"/>
                <a:cs typeface="Arial" panose="020B0604020202020204" pitchFamily="34" charset="0"/>
              </a:rPr>
              <a:t> oxygen, nitrogen (nitrous oxide), chlorine </a:t>
            </a:r>
            <a:r>
              <a:rPr lang="en-CA" sz="1000" dirty="0" err="1">
                <a:latin typeface="Arial" panose="020B0604020202020204" pitchFamily="34" charset="0"/>
                <a:cs typeface="Arial" panose="020B0604020202020204" pitchFamily="34" charset="0"/>
              </a:rPr>
              <a:t>trifluoride</a:t>
            </a:r>
            <a:endParaRPr lang="en-CA" sz="1000" dirty="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ASK:</a:t>
            </a:r>
            <a:r>
              <a:rPr lang="en-CA" sz="1000" dirty="0">
                <a:latin typeface="Arial" panose="020B0604020202020204" pitchFamily="34" charset="0"/>
                <a:cs typeface="Arial" panose="020B0604020202020204" pitchFamily="34" charset="0"/>
              </a:rPr>
              <a:t> What would be an example of an oxidizing liquid? </a:t>
            </a:r>
            <a:r>
              <a:rPr lang="en-CA" sz="1000" b="1" dirty="0">
                <a:latin typeface="Arial" panose="020B0604020202020204" pitchFamily="34" charset="0"/>
                <a:cs typeface="Arial" panose="020B0604020202020204" pitchFamily="34" charset="0"/>
              </a:rPr>
              <a:t>Answer:</a:t>
            </a:r>
            <a:r>
              <a:rPr lang="en-CA" sz="1000" dirty="0">
                <a:latin typeface="Arial" panose="020B0604020202020204" pitchFamily="34" charset="0"/>
                <a:cs typeface="Arial" panose="020B0604020202020204" pitchFamily="34" charset="0"/>
              </a:rPr>
              <a:t> bromine (found in flame-retardant plastics), fluorine (used in toothpaste), chlorine (pool/water cleanser), liquid air (oxygen brought to a very low temperature)</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ASK:</a:t>
            </a:r>
            <a:r>
              <a:rPr lang="en-CA" sz="1000" dirty="0">
                <a:latin typeface="Arial" panose="020B0604020202020204" pitchFamily="34" charset="0"/>
                <a:cs typeface="Arial" panose="020B0604020202020204" pitchFamily="34" charset="0"/>
              </a:rPr>
              <a:t> What would be an example of an oxidizing solid?  </a:t>
            </a:r>
            <a:r>
              <a:rPr lang="en-CA" sz="1000" b="1" dirty="0">
                <a:latin typeface="Arial" panose="020B0604020202020204" pitchFamily="34" charset="0"/>
                <a:cs typeface="Arial" panose="020B0604020202020204" pitchFamily="34" charset="0"/>
              </a:rPr>
              <a:t>Answer:</a:t>
            </a:r>
            <a:r>
              <a:rPr lang="en-CA" sz="1000" dirty="0">
                <a:latin typeface="Arial" panose="020B0604020202020204" pitchFamily="34" charset="0"/>
                <a:cs typeface="Arial" panose="020B0604020202020204" pitchFamily="34" charset="0"/>
              </a:rPr>
              <a:t>  wood, plastic, paper, zinc, copper </a:t>
            </a:r>
          </a:p>
          <a:p>
            <a:endParaRPr lang="en-CA" dirty="0" smtClean="0"/>
          </a:p>
        </p:txBody>
      </p:sp>
      <p:sp>
        <p:nvSpPr>
          <p:cNvPr id="4" name="Slide Number Placeholder 3"/>
          <p:cNvSpPr>
            <a:spLocks noGrp="1"/>
          </p:cNvSpPr>
          <p:nvPr>
            <p:ph type="sldNum" sz="quarter" idx="10"/>
          </p:nvPr>
        </p:nvSpPr>
        <p:spPr/>
        <p:txBody>
          <a:bodyPr/>
          <a:lstStyle/>
          <a:p>
            <a:fld id="{C33175BD-92B3-4D6E-9888-F9B47BFF7BB4}" type="slidenum">
              <a:rPr lang="en-CA" smtClean="0"/>
              <a:t>25</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17550"/>
            <a:ext cx="4802188" cy="3600450"/>
          </a:xfrm>
        </p:spPr>
      </p:sp>
      <p:sp>
        <p:nvSpPr>
          <p:cNvPr id="3" name="Notes Placeholder 2"/>
          <p:cNvSpPr>
            <a:spLocks noGrp="1"/>
          </p:cNvSpPr>
          <p:nvPr>
            <p:ph type="body" idx="1"/>
          </p:nvPr>
        </p:nvSpPr>
        <p:spPr/>
        <p:txBody>
          <a:bodyPr/>
          <a:lstStyle/>
          <a:p>
            <a:r>
              <a:rPr lang="en-CA" sz="1000" u="sng" dirty="0">
                <a:latin typeface="Arial" panose="020B0604020202020204" pitchFamily="34" charset="0"/>
                <a:cs typeface="Arial" panose="020B0604020202020204" pitchFamily="34" charset="0"/>
              </a:rPr>
              <a:t>Information not in participant workbook</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DO:</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briefly cover these examples</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SAY:</a:t>
            </a:r>
            <a:r>
              <a:rPr lang="en-CA" sz="1000" dirty="0">
                <a:latin typeface="Arial" panose="020B0604020202020204" pitchFamily="34" charset="0"/>
                <a:cs typeface="Arial" panose="020B0604020202020204" pitchFamily="34" charset="0"/>
              </a:rPr>
              <a:t> Precautionary statements on the label would include:</a:t>
            </a:r>
          </a:p>
          <a:p>
            <a:pPr marL="181225" indent="-181225">
              <a:buFont typeface="Wingdings" panose="05000000000000000000" pitchFamily="2" charset="2"/>
              <a:buChar char="§"/>
            </a:pPr>
            <a:r>
              <a:rPr lang="en-CA" sz="1000" dirty="0">
                <a:latin typeface="Arial" panose="020B0604020202020204" pitchFamily="34" charset="0"/>
                <a:cs typeface="Arial" panose="020B0604020202020204" pitchFamily="34" charset="0"/>
              </a:rPr>
              <a:t>keep away from heat, hot surfaces, sparks, open flames and other ignition sources. No smoking</a:t>
            </a:r>
          </a:p>
          <a:p>
            <a:pPr marL="181225" indent="-181225">
              <a:buFont typeface="Wingdings" panose="05000000000000000000" pitchFamily="2" charset="2"/>
              <a:buChar char="§"/>
            </a:pPr>
            <a:r>
              <a:rPr lang="en-CA" sz="1000" dirty="0">
                <a:latin typeface="Arial" panose="020B0604020202020204" pitchFamily="34" charset="0"/>
                <a:cs typeface="Arial" panose="020B0604020202020204" pitchFamily="34" charset="0"/>
              </a:rPr>
              <a:t>keep away from clothing and other combustible materials</a:t>
            </a:r>
          </a:p>
          <a:p>
            <a:pPr marL="181225" indent="-181225">
              <a:buFont typeface="Wingdings" panose="05000000000000000000" pitchFamily="2" charset="2"/>
              <a:buChar char="§"/>
            </a:pPr>
            <a:r>
              <a:rPr lang="en-CA" sz="1000" dirty="0">
                <a:latin typeface="Arial" panose="020B0604020202020204" pitchFamily="34" charset="0"/>
                <a:cs typeface="Arial" panose="020B0604020202020204" pitchFamily="34" charset="0"/>
              </a:rPr>
              <a:t>wear PPE (gloves, clothing, eye/face protection)</a:t>
            </a:r>
          </a:p>
          <a:p>
            <a:pPr marL="181225" indent="-181225">
              <a:buFont typeface="Wingdings" panose="05000000000000000000" pitchFamily="2" charset="2"/>
              <a:buChar char="§"/>
            </a:pPr>
            <a:r>
              <a:rPr lang="en-CA" sz="1000" dirty="0">
                <a:latin typeface="Arial" panose="020B0604020202020204" pitchFamily="34" charset="0"/>
                <a:cs typeface="Arial" panose="020B0604020202020204" pitchFamily="34" charset="0"/>
              </a:rPr>
              <a:t>wear fire resistant or flame retardant clothing</a:t>
            </a: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26</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6 Participant Workbook</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SAY:</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The main hazards are:</a:t>
            </a:r>
          </a:p>
          <a:p>
            <a:pPr marL="181225" indent="-181225">
              <a:buFont typeface="Wingdings" panose="05000000000000000000" pitchFamily="2" charset="2"/>
              <a:buChar char="§"/>
            </a:pPr>
            <a:r>
              <a:rPr lang="en-CA" sz="1000" dirty="0">
                <a:latin typeface="Arial" panose="020B0604020202020204" pitchFamily="34" charset="0"/>
                <a:cs typeface="Arial" panose="020B0604020202020204" pitchFamily="34" charset="0"/>
              </a:rPr>
              <a:t>the cylinder or container may explode if heated</a:t>
            </a:r>
          </a:p>
          <a:p>
            <a:pPr marL="181225" indent="-181225">
              <a:buFont typeface="Wingdings" panose="05000000000000000000" pitchFamily="2" charset="2"/>
              <a:buChar char="§"/>
            </a:pPr>
            <a:r>
              <a:rPr lang="en-CA" sz="1000" dirty="0">
                <a:latin typeface="Arial" panose="020B0604020202020204" pitchFamily="34" charset="0"/>
                <a:cs typeface="Arial" panose="020B0604020202020204" pitchFamily="34" charset="0"/>
              </a:rPr>
              <a:t>leaking gas can be very cold and may cause frostbite if it touches your skin</a:t>
            </a:r>
          </a:p>
          <a:p>
            <a:pPr marL="181225" indent="-181225">
              <a:buFont typeface="Wingdings" panose="05000000000000000000" pitchFamily="2" charset="2"/>
              <a:buChar char="§"/>
            </a:pPr>
            <a:r>
              <a:rPr lang="en-CA" sz="1000" dirty="0">
                <a:latin typeface="Arial" panose="020B0604020202020204" pitchFamily="34" charset="0"/>
                <a:cs typeface="Arial" panose="020B0604020202020204" pitchFamily="34" charset="0"/>
              </a:rPr>
              <a:t>a leaking cylinder can rapidly release extremely large amounts of gas into the workplace</a:t>
            </a: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27</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1" u="sng" dirty="0">
                <a:latin typeface="Arial" panose="020B0604020202020204" pitchFamily="34" charset="0"/>
                <a:cs typeface="Arial" panose="020B0604020202020204" pitchFamily="34" charset="0"/>
              </a:rPr>
              <a:t>SAY:</a:t>
            </a:r>
            <a:r>
              <a:rPr lang="en-CA" sz="1000" dirty="0">
                <a:latin typeface="Arial" panose="020B0604020202020204" pitchFamily="34" charset="0"/>
                <a:cs typeface="Arial" panose="020B0604020202020204" pitchFamily="34" charset="0"/>
              </a:rPr>
              <a:t> Examples of gases under pressure in healthcare are oxygen tanks, CO</a:t>
            </a:r>
            <a:r>
              <a:rPr lang="en-CA" sz="1000" baseline="-25000" dirty="0">
                <a:latin typeface="Arial" panose="020B0604020202020204" pitchFamily="34" charset="0"/>
                <a:cs typeface="Arial" panose="020B0604020202020204" pitchFamily="34" charset="0"/>
              </a:rPr>
              <a:t>2</a:t>
            </a:r>
            <a:r>
              <a:rPr lang="en-CA" sz="1000" dirty="0">
                <a:latin typeface="Arial" panose="020B0604020202020204" pitchFamily="34" charset="0"/>
                <a:cs typeface="Arial" panose="020B0604020202020204" pitchFamily="34" charset="0"/>
              </a:rPr>
              <a:t> tanks</a:t>
            </a:r>
          </a:p>
          <a:p>
            <a:endParaRPr lang="en-CA" sz="1100" b="1" dirty="0">
              <a:latin typeface="Arial" panose="020B0604020202020204" pitchFamily="34" charset="0"/>
              <a:cs typeface="Arial" panose="020B0604020202020204" pitchFamily="34" charset="0"/>
            </a:endParaRPr>
          </a:p>
          <a:p>
            <a:r>
              <a:rPr lang="en-CA" sz="1000" b="1" dirty="0">
                <a:latin typeface="Arial" panose="020B0604020202020204" pitchFamily="34" charset="0"/>
                <a:cs typeface="Arial" panose="020B0604020202020204" pitchFamily="34" charset="0"/>
              </a:rPr>
              <a:t>Optional information to share as an example</a:t>
            </a:r>
            <a:r>
              <a:rPr lang="en-CA" sz="1000" dirty="0">
                <a:latin typeface="Arial" panose="020B0604020202020204" pitchFamily="34" charset="0"/>
                <a:cs typeface="Arial" panose="020B0604020202020204" pitchFamily="34" charset="0"/>
              </a:rPr>
              <a:t>: </a:t>
            </a:r>
          </a:p>
          <a:p>
            <a:r>
              <a:rPr lang="en-CA" sz="1000" dirty="0">
                <a:latin typeface="Arial" panose="020B0604020202020204" pitchFamily="34" charset="0"/>
                <a:cs typeface="Arial" panose="020B0604020202020204" pitchFamily="34" charset="0"/>
              </a:rPr>
              <a:t>When exposed to high temperatures and direct sunlight, cylinders can explode.</a:t>
            </a:r>
          </a:p>
          <a:p>
            <a:r>
              <a:rPr lang="en-CA" sz="1000" dirty="0">
                <a:latin typeface="Arial" panose="020B0604020202020204" pitchFamily="34" charset="0"/>
                <a:cs typeface="Arial" panose="020B0604020202020204" pitchFamily="34" charset="0"/>
              </a:rPr>
              <a:t>In St. Louis, Missouri -  a propylene cylinder valve vented gas which ignited and caused a domino effect fire.</a:t>
            </a:r>
          </a:p>
          <a:p>
            <a:endParaRPr lang="en-CA" sz="1000" dirty="0">
              <a:latin typeface="Arial" panose="020B0604020202020204" pitchFamily="34" charset="0"/>
              <a:cs typeface="Arial" panose="020B0604020202020204" pitchFamily="34" charset="0"/>
            </a:endParaRPr>
          </a:p>
          <a:p>
            <a:r>
              <a:rPr lang="en-CA" sz="1000" dirty="0">
                <a:latin typeface="Arial" panose="020B0604020202020204" pitchFamily="34" charset="0"/>
                <a:cs typeface="Arial" panose="020B0604020202020204" pitchFamily="34" charset="0"/>
              </a:rPr>
              <a:t>The small fire from one propylene cylinder spread to others and then to propane and acetylene cylinders. Exploding cylinders flew 800 feet, damaged property and started fires in the community.</a:t>
            </a:r>
          </a:p>
          <a:p>
            <a:endParaRPr lang="en-CA" sz="1000" dirty="0">
              <a:latin typeface="Arial" panose="020B0604020202020204" pitchFamily="34" charset="0"/>
              <a:cs typeface="Arial" panose="020B0604020202020204" pitchFamily="34" charset="0"/>
            </a:endParaRPr>
          </a:p>
          <a:p>
            <a:r>
              <a:rPr lang="en-CA" sz="1000" dirty="0">
                <a:latin typeface="Arial" panose="020B0604020202020204" pitchFamily="34" charset="0"/>
                <a:cs typeface="Arial" panose="020B0604020202020204" pitchFamily="34" charset="0"/>
              </a:rPr>
              <a:t>Full story at: http://www.csb.gov/assets/1/19/Praxair_Report.pdf</a:t>
            </a:r>
          </a:p>
        </p:txBody>
      </p:sp>
      <p:sp>
        <p:nvSpPr>
          <p:cNvPr id="4" name="Slide Number Placeholder 3"/>
          <p:cNvSpPr>
            <a:spLocks noGrp="1"/>
          </p:cNvSpPr>
          <p:nvPr>
            <p:ph type="sldNum" sz="quarter" idx="10"/>
          </p:nvPr>
        </p:nvSpPr>
        <p:spPr/>
        <p:txBody>
          <a:bodyPr/>
          <a:lstStyle/>
          <a:p>
            <a:fld id="{C33175BD-92B3-4D6E-9888-F9B47BFF7BB4}" type="slidenum">
              <a:rPr lang="en-CA" smtClean="0"/>
              <a:t>28</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7 Participant Workbook</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SAY:</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Materials that are corrosive to metals can eat through, damage, and/or destroy metals (steel and aluminum).</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When a corrosive material eats through a container, the contents may spill out into the workplace resulting in health effects, reactivity or fire damage, or evaporate into the air making it toxic and hazardous.</a:t>
            </a:r>
          </a:p>
          <a:p>
            <a:endParaRPr lang="en-CA" sz="1000" dirty="0">
              <a:latin typeface="Arial" panose="020B0604020202020204" pitchFamily="34" charset="0"/>
              <a:cs typeface="Arial" panose="020B0604020202020204" pitchFamily="34" charset="0"/>
            </a:endParaRPr>
          </a:p>
          <a:p>
            <a:r>
              <a:rPr lang="en-CA" sz="1000" dirty="0">
                <a:latin typeface="Arial" panose="020B0604020202020204" pitchFamily="34" charset="0"/>
                <a:cs typeface="Arial" panose="020B0604020202020204" pitchFamily="34" charset="0"/>
              </a:rPr>
              <a:t>Common corrosives are:</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Nitric acid (used to make fertilizer) </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Hydrochloric acid (used to make batteries and refining metal) </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Sodium hydroxide solutions (soaps, drain cleaners, detergents) </a:t>
            </a:r>
          </a:p>
          <a:p>
            <a:endParaRPr lang="en-CA" sz="1100" dirty="0">
              <a:latin typeface="Arial" panose="020B0604020202020204" pitchFamily="34" charset="0"/>
              <a:cs typeface="Arial" panose="020B0604020202020204" pitchFamily="34" charset="0"/>
            </a:endParaRPr>
          </a:p>
          <a:p>
            <a:pPr marL="177845" indent="-177845">
              <a:buFont typeface="Wingdings" panose="05000000000000000000" pitchFamily="2" charset="2"/>
              <a:buChar char="§"/>
            </a:pPr>
            <a:r>
              <a:rPr lang="en-CA" sz="1100" u="sng" dirty="0">
                <a:latin typeface="Arial" panose="020B0604020202020204" pitchFamily="34" charset="0"/>
                <a:cs typeface="Arial" panose="020B0604020202020204" pitchFamily="34" charset="0"/>
              </a:rPr>
              <a:t>Remember to store according to the safety data sheet (we’ll review SDSs shortly) and safe working procedures</a:t>
            </a:r>
          </a:p>
          <a:p>
            <a:pPr marL="177845" indent="-177845">
              <a:buFont typeface="Wingdings" panose="05000000000000000000" pitchFamily="2" charset="2"/>
              <a:buChar char="§"/>
            </a:pPr>
            <a:r>
              <a:rPr lang="en-CA" sz="1100" u="sng" dirty="0">
                <a:latin typeface="Arial" panose="020B0604020202020204" pitchFamily="34" charset="0"/>
                <a:cs typeface="Arial" panose="020B0604020202020204" pitchFamily="34" charset="0"/>
              </a:rPr>
              <a:t>For example, if the product eats through metal, do not store it in a metal storage container</a:t>
            </a:r>
          </a:p>
          <a:p>
            <a:endParaRPr lang="en-CA"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29</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u="sng" dirty="0">
                <a:latin typeface="Arial" panose="020B0604020202020204" pitchFamily="34" charset="0"/>
                <a:cs typeface="Arial" panose="020B0604020202020204" pitchFamily="34" charset="0"/>
              </a:rPr>
              <a:t>SAY:</a:t>
            </a:r>
            <a:r>
              <a:rPr lang="en-US" sz="1000" dirty="0">
                <a:latin typeface="Arial" panose="020B0604020202020204" pitchFamily="34" charset="0"/>
                <a:cs typeface="Arial" panose="020B0604020202020204" pitchFamily="34" charset="0"/>
              </a:rPr>
              <a:t> I encourage you to ask questions. This session will be full of learning with interactive participation.</a:t>
            </a:r>
            <a:endParaRPr lang="en-CA" sz="1000" dirty="0">
              <a:latin typeface="Arial" panose="020B0604020202020204" pitchFamily="34" charset="0"/>
              <a:cs typeface="Arial" panose="020B0604020202020204" pitchFamily="34" charset="0"/>
            </a:endParaRPr>
          </a:p>
          <a:p>
            <a:pPr marL="177845" indent="-177845">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lvl="0"/>
            <a:r>
              <a:rPr lang="en-US" sz="1000" dirty="0">
                <a:latin typeface="Arial" panose="020B0604020202020204" pitchFamily="34" charset="0"/>
                <a:cs typeface="Arial" panose="020B0604020202020204" pitchFamily="34" charset="0"/>
              </a:rPr>
              <a:t>We will have respectful interaction: everyone is entitled to their opinion, to be heard and listen to others.</a:t>
            </a:r>
            <a:endParaRPr lang="en-CA" sz="1000" dirty="0">
              <a:latin typeface="Arial" panose="020B0604020202020204" pitchFamily="34" charset="0"/>
              <a:cs typeface="Arial" panose="020B0604020202020204" pitchFamily="34" charset="0"/>
            </a:endParaRPr>
          </a:p>
          <a:p>
            <a:pPr lvl="0"/>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Successful completion </a:t>
            </a:r>
            <a:r>
              <a:rPr lang="en-US" sz="1000" dirty="0">
                <a:latin typeface="Arial" panose="020B0604020202020204" pitchFamily="34" charset="0"/>
                <a:cs typeface="Arial" panose="020B0604020202020204" pitchFamily="34" charset="0"/>
              </a:rPr>
              <a:t>includes your participation in discussion. Ask questions, contribute to discussion.</a:t>
            </a:r>
            <a:endParaRPr lang="en-CA"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There is a </a:t>
            </a:r>
            <a:r>
              <a:rPr lang="en-US" sz="1000" b="1" dirty="0">
                <a:latin typeface="Arial" panose="020B0604020202020204" pitchFamily="34" charset="0"/>
                <a:cs typeface="Arial" panose="020B0604020202020204" pitchFamily="34" charset="0"/>
              </a:rPr>
              <a:t>required exam </a:t>
            </a:r>
            <a:r>
              <a:rPr lang="en-US" sz="1000" dirty="0">
                <a:latin typeface="Arial" panose="020B0604020202020204" pitchFamily="34" charset="0"/>
                <a:cs typeface="Arial" panose="020B0604020202020204" pitchFamily="34" charset="0"/>
              </a:rPr>
              <a:t>at the end of this session; a minimum score of 80% is required in order to pass. So it is important that you listen, refer to your participant workbook and ask questions. </a:t>
            </a:r>
          </a:p>
          <a:p>
            <a:endParaRPr lang="en-CA"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There are “My Notes” areas in your </a:t>
            </a:r>
            <a:r>
              <a:rPr lang="en-US" sz="1000" b="1" dirty="0">
                <a:latin typeface="Arial" panose="020B0604020202020204" pitchFamily="34" charset="0"/>
                <a:cs typeface="Arial" panose="020B0604020202020204" pitchFamily="34" charset="0"/>
              </a:rPr>
              <a:t>workbook</a:t>
            </a:r>
            <a:r>
              <a:rPr lang="en-US" sz="1000" dirty="0">
                <a:latin typeface="Arial" panose="020B0604020202020204" pitchFamily="34" charset="0"/>
                <a:cs typeface="Arial" panose="020B0604020202020204" pitchFamily="34" charset="0"/>
              </a:rPr>
              <a:t> where you can write your notes/highlight or circle important information that may be on the exam.</a:t>
            </a:r>
          </a:p>
          <a:p>
            <a:pPr marL="177845" indent="-177845">
              <a:buFont typeface="Wingdings" panose="05000000000000000000" pitchFamily="2" charset="2"/>
              <a:buChar char="§"/>
            </a:pPr>
            <a:endParaRPr lang="en-CA"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It is part of my role as a WHMIS 2015 Educator to ensure that you leave here today being educated on WHMIS 2015.</a:t>
            </a:r>
          </a:p>
          <a:p>
            <a:endParaRPr lang="en-CA" sz="1000" dirty="0">
              <a:latin typeface="Arial" panose="020B0604020202020204" pitchFamily="34" charset="0"/>
              <a:cs typeface="Arial" panose="020B0604020202020204" pitchFamily="34" charset="0"/>
            </a:endParaRPr>
          </a:p>
          <a:p>
            <a:pPr lvl="0"/>
            <a:r>
              <a:rPr lang="en-US" sz="1000" dirty="0">
                <a:latin typeface="Arial" panose="020B0604020202020204" pitchFamily="34" charset="0"/>
                <a:cs typeface="Arial" panose="020B0604020202020204" pitchFamily="34" charset="0"/>
              </a:rPr>
              <a:t>Please turn to the back of your workbook to the evaluation form.</a:t>
            </a:r>
          </a:p>
          <a:p>
            <a:pPr marL="177845" indent="-177845">
              <a:buFont typeface="Wingdings" panose="05000000000000000000" pitchFamily="2" charset="2"/>
              <a:buChar char="§"/>
            </a:pPr>
            <a:r>
              <a:rPr lang="en-US" sz="1000" dirty="0">
                <a:latin typeface="Arial" panose="020B0604020202020204" pitchFamily="34" charset="0"/>
                <a:cs typeface="Arial" panose="020B0604020202020204" pitchFamily="34" charset="0"/>
              </a:rPr>
              <a:t>On the first page of the evaluation form, fill out the top section with the date - including your name is optional.</a:t>
            </a:r>
          </a:p>
          <a:p>
            <a:pPr marL="177845" indent="-177845">
              <a:buFont typeface="Wingdings" panose="05000000000000000000" pitchFamily="2" charset="2"/>
              <a:buChar char="§"/>
            </a:pPr>
            <a:r>
              <a:rPr lang="en-US" sz="1000" dirty="0">
                <a:latin typeface="Arial" panose="020B0604020202020204" pitchFamily="34" charset="0"/>
                <a:cs typeface="Arial" panose="020B0604020202020204" pitchFamily="34" charset="0"/>
              </a:rPr>
              <a:t>Then complete the first set of questions where you rate yourself.</a:t>
            </a:r>
          </a:p>
          <a:p>
            <a:pPr marL="177845" indent="-177845">
              <a:buFont typeface="Wingdings" panose="05000000000000000000" pitchFamily="2" charset="2"/>
              <a:buChar char="§"/>
            </a:pPr>
            <a:r>
              <a:rPr lang="en-US" sz="1000" dirty="0">
                <a:latin typeface="Arial" panose="020B0604020202020204" pitchFamily="34" charset="0"/>
                <a:cs typeface="Arial" panose="020B0604020202020204" pitchFamily="34" charset="0"/>
              </a:rPr>
              <a:t>Only fill in the “prior to the session” column where you rate yourself for each point.</a:t>
            </a:r>
          </a:p>
          <a:p>
            <a:pPr marL="177845" indent="-177845">
              <a:buFont typeface="Wingdings" panose="05000000000000000000" pitchFamily="2" charset="2"/>
              <a:buChar char="§"/>
            </a:pPr>
            <a:r>
              <a:rPr lang="en-US" sz="1000" dirty="0">
                <a:latin typeface="Arial" panose="020B0604020202020204" pitchFamily="34" charset="0"/>
                <a:cs typeface="Arial" panose="020B0604020202020204" pitchFamily="34" charset="0"/>
              </a:rPr>
              <a:t>I’ll give you time at the end of the session to complete the evaluation form.</a:t>
            </a:r>
            <a:endParaRPr lang="en-CA" sz="1000" dirty="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3</a:t>
            </a:fld>
            <a:endParaRPr lang="en-CA"/>
          </a:p>
        </p:txBody>
      </p:sp>
    </p:spTree>
    <p:extLst>
      <p:ext uri="{BB962C8B-B14F-4D97-AF65-F5344CB8AC3E}">
        <p14:creationId xmlns:p14="http://schemas.microsoft.com/office/powerpoint/2010/main" val="59740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7 Participant Workbook</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SAY:</a:t>
            </a:r>
            <a:r>
              <a:rPr lang="en-CA" sz="1000" dirty="0">
                <a:latin typeface="Arial" panose="020B0604020202020204" pitchFamily="34" charset="0"/>
                <a:cs typeface="Arial" panose="020B0604020202020204" pitchFamily="34" charset="0"/>
              </a:rPr>
              <a:t> Self-reactive substances and mixtures are unstable materials that can cause or increase the intensity of a fire.</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Many organic peroxides are unstable and may be highly reactive or explosive. This material requires specific storage and handling.</a:t>
            </a:r>
          </a:p>
          <a:p>
            <a:endParaRPr lang="en-CA" sz="1000" dirty="0">
              <a:latin typeface="Arial" panose="020B0604020202020204" pitchFamily="34" charset="0"/>
              <a:cs typeface="Arial" panose="020B0604020202020204" pitchFamily="34" charset="0"/>
            </a:endParaRPr>
          </a:p>
          <a:p>
            <a:r>
              <a:rPr lang="en-CA" sz="1000" dirty="0">
                <a:latin typeface="Arial" panose="020B0604020202020204" pitchFamily="34" charset="0"/>
                <a:cs typeface="Arial" panose="020B0604020202020204" pitchFamily="34" charset="0"/>
              </a:rPr>
              <a:t>WHMIS 2015 also includes these hazards:</a:t>
            </a:r>
          </a:p>
          <a:p>
            <a:pPr marL="181225" indent="-181225">
              <a:buFont typeface="Wingdings" panose="05000000000000000000" pitchFamily="2" charset="2"/>
              <a:buChar char="§"/>
            </a:pPr>
            <a:r>
              <a:rPr lang="en-CA" sz="1000" b="1" dirty="0">
                <a:latin typeface="Arial" panose="020B0604020202020204" pitchFamily="34" charset="0"/>
                <a:cs typeface="Arial" panose="020B0604020202020204" pitchFamily="34" charset="0"/>
              </a:rPr>
              <a:t>combustible dusts </a:t>
            </a:r>
            <a:r>
              <a:rPr lang="en-CA" sz="1000" dirty="0">
                <a:latin typeface="Arial" panose="020B0604020202020204" pitchFamily="34" charset="0"/>
                <a:cs typeface="Arial" panose="020B0604020202020204" pitchFamily="34" charset="0"/>
              </a:rPr>
              <a:t>– means a mixture or substance that is in the form of  finely divided solid particles that, upon ignition, is liable to catch fire or explode when dispersed in air. Example: saw dust</a:t>
            </a:r>
          </a:p>
          <a:p>
            <a:pPr marL="181225" indent="-181225">
              <a:buFont typeface="Wingdings" panose="05000000000000000000" pitchFamily="2" charset="2"/>
              <a:buChar char="§"/>
            </a:pPr>
            <a:r>
              <a:rPr lang="en-CA" sz="1000" b="1" dirty="0">
                <a:latin typeface="Arial" panose="020B0604020202020204" pitchFamily="34" charset="0"/>
                <a:cs typeface="Arial" panose="020B0604020202020204" pitchFamily="34" charset="0"/>
              </a:rPr>
              <a:t>simple asphyxiants</a:t>
            </a:r>
            <a:r>
              <a:rPr lang="en-CA" sz="1000" dirty="0">
                <a:latin typeface="Arial" panose="020B0604020202020204" pitchFamily="34" charset="0"/>
                <a:cs typeface="Arial" panose="020B0604020202020204" pitchFamily="34" charset="0"/>
              </a:rPr>
              <a:t> – gases that may displace oxygen in air and cause rapid suffocation. Example: over abundance of CO</a:t>
            </a:r>
            <a:r>
              <a:rPr lang="en-CA" sz="1000" baseline="-25000" dirty="0">
                <a:latin typeface="Arial" panose="020B0604020202020204" pitchFamily="34" charset="0"/>
                <a:cs typeface="Arial" panose="020B0604020202020204" pitchFamily="34" charset="0"/>
              </a:rPr>
              <a:t>2</a:t>
            </a:r>
            <a:r>
              <a:rPr lang="en-CA" sz="1000" dirty="0">
                <a:latin typeface="Arial" panose="020B0604020202020204" pitchFamily="34" charset="0"/>
                <a:cs typeface="Arial" panose="020B0604020202020204" pitchFamily="34" charset="0"/>
              </a:rPr>
              <a:t> in the air </a:t>
            </a:r>
          </a:p>
          <a:p>
            <a:pPr marL="181225" indent="-181225">
              <a:buFont typeface="Wingdings" panose="05000000000000000000" pitchFamily="2" charset="2"/>
              <a:buChar char="§"/>
            </a:pPr>
            <a:r>
              <a:rPr lang="en-CA" sz="1000" b="1" dirty="0">
                <a:latin typeface="Arial" panose="020B0604020202020204" pitchFamily="34" charset="0"/>
                <a:cs typeface="Arial" panose="020B0604020202020204" pitchFamily="34" charset="0"/>
              </a:rPr>
              <a:t>physical hazards not otherwise classified (PHNOC)</a:t>
            </a:r>
            <a:r>
              <a:rPr lang="en-CA" sz="1000" dirty="0">
                <a:latin typeface="Arial" panose="020B0604020202020204" pitchFamily="34" charset="0"/>
                <a:cs typeface="Arial" panose="020B0604020202020204" pitchFamily="34" charset="0"/>
              </a:rPr>
              <a:t> – hazards that occur by chemical reaction and result in the serious injury or death of a person at the time the reaction occurs. For example, injury or death from a violent chemical reaction like hazardous polymerization or detonation of nitroglycerin. These hazards do not fall into another physical hazard class.</a:t>
            </a:r>
          </a:p>
          <a:p>
            <a:endParaRPr lang="en-CA" sz="1000" dirty="0">
              <a:latin typeface="Arial" panose="020B0604020202020204" pitchFamily="34" charset="0"/>
              <a:cs typeface="Arial" panose="020B0604020202020204" pitchFamily="34" charset="0"/>
            </a:endParaRPr>
          </a:p>
          <a:p>
            <a:r>
              <a:rPr lang="en-CA" sz="1000" dirty="0">
                <a:latin typeface="Arial" panose="020B0604020202020204" pitchFamily="34" charset="0"/>
                <a:cs typeface="Arial" panose="020B0604020202020204" pitchFamily="34" charset="0"/>
              </a:rPr>
              <a:t>Combustible dusts and simple asphyxiants do not require a pictogram. PHNOC requires a pictogram that is applicable to the hazard.</a:t>
            </a:r>
          </a:p>
          <a:p>
            <a:endParaRPr lang="en-CA" sz="1000" dirty="0">
              <a:latin typeface="Arial" panose="020B0604020202020204" pitchFamily="34" charset="0"/>
              <a:cs typeface="Arial" panose="020B0604020202020204" pitchFamily="34" charset="0"/>
            </a:endParaRPr>
          </a:p>
          <a:p>
            <a:pPr defTabSz="948507">
              <a:defRPr/>
            </a:pPr>
            <a:r>
              <a:rPr lang="en-CA" sz="1000" b="1" u="sng" dirty="0">
                <a:latin typeface="Arial" panose="020B0604020202020204" pitchFamily="34" charset="0"/>
                <a:cs typeface="Arial" panose="020B0604020202020204" pitchFamily="34" charset="0"/>
              </a:rPr>
              <a:t>ASK:</a:t>
            </a:r>
            <a:r>
              <a:rPr lang="en-CA" sz="1000" dirty="0">
                <a:latin typeface="Arial" panose="020B0604020202020204" pitchFamily="34" charset="0"/>
                <a:cs typeface="Arial" panose="020B0604020202020204" pitchFamily="34" charset="0"/>
              </a:rPr>
              <a:t> Any questions before completing the next mini-quiz on what we’ve just covered?</a:t>
            </a:r>
          </a:p>
          <a:p>
            <a:endParaRPr lang="en-CA" sz="1100" dirty="0"/>
          </a:p>
        </p:txBody>
      </p:sp>
      <p:sp>
        <p:nvSpPr>
          <p:cNvPr id="4" name="Slide Number Placeholder 3"/>
          <p:cNvSpPr>
            <a:spLocks noGrp="1"/>
          </p:cNvSpPr>
          <p:nvPr>
            <p:ph type="sldNum" sz="quarter" idx="10"/>
          </p:nvPr>
        </p:nvSpPr>
        <p:spPr/>
        <p:txBody>
          <a:bodyPr/>
          <a:lstStyle/>
          <a:p>
            <a:fld id="{C33175BD-92B3-4D6E-9888-F9B47BFF7BB4}" type="slidenum">
              <a:rPr lang="en-CA" smtClean="0"/>
              <a:t>30</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7 Participant Workbook</a:t>
            </a:r>
          </a:p>
          <a:p>
            <a:endParaRPr lang="en-CA" sz="1000" dirty="0">
              <a:latin typeface="Arial" panose="020B0604020202020204" pitchFamily="34" charset="0"/>
              <a:cs typeface="Arial" panose="020B0604020202020204" pitchFamily="34" charset="0"/>
            </a:endParaRPr>
          </a:p>
          <a:p>
            <a:r>
              <a:rPr lang="en-CA" sz="1000" b="1" dirty="0">
                <a:latin typeface="Arial" panose="020B0604020202020204" pitchFamily="34" charset="0"/>
                <a:cs typeface="Arial" panose="020B0604020202020204" pitchFamily="34" charset="0"/>
              </a:rPr>
              <a:t>DO:</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Complete as a group or have participants complete it individually</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Will only take a moment to complete</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Encourage participants to refer to their workbook on what was just covered</a:t>
            </a:r>
          </a:p>
          <a:p>
            <a:endParaRPr lang="en-CA"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31</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1" u="sng" dirty="0">
                <a:latin typeface="Arial" panose="020B0604020202020204" pitchFamily="34" charset="0"/>
                <a:cs typeface="Arial" panose="020B0604020202020204" pitchFamily="34" charset="0"/>
              </a:rPr>
              <a:t>DO:</a:t>
            </a:r>
            <a:r>
              <a:rPr lang="en-CA" sz="1000" dirty="0">
                <a:latin typeface="Arial" panose="020B0604020202020204" pitchFamily="34" charset="0"/>
                <a:cs typeface="Arial" panose="020B0604020202020204" pitchFamily="34" charset="0"/>
              </a:rPr>
              <a:t> Review with group if there was limited understanding</a:t>
            </a:r>
          </a:p>
          <a:p>
            <a:endParaRPr lang="en-CA"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32</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8 Participant Workbook</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SAY:</a:t>
            </a:r>
            <a:r>
              <a:rPr lang="en-CA" sz="1000" dirty="0">
                <a:latin typeface="Arial" panose="020B0604020202020204" pitchFamily="34" charset="0"/>
                <a:cs typeface="Arial" panose="020B0604020202020204" pitchFamily="34" charset="0"/>
              </a:rPr>
              <a:t> We’ve reviewed Physical Hazards, now we’ll review Health Hazards</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There are 12 hazard classes that fall under the health hazard group.</a:t>
            </a:r>
          </a:p>
          <a:p>
            <a:pPr marL="177845" indent="-177845" defTabSz="948507">
              <a:buFont typeface="Wingdings" panose="05000000000000000000" pitchFamily="2" charset="2"/>
              <a:buChar char="§"/>
              <a:defRPr/>
            </a:pPr>
            <a:r>
              <a:rPr lang="en-CA" sz="1000" dirty="0">
                <a:latin typeface="Arial" panose="020B0604020202020204" pitchFamily="34" charset="0"/>
                <a:cs typeface="Arial" panose="020B0604020202020204" pitchFamily="34" charset="0"/>
              </a:rPr>
              <a:t>Some pictograms may be coupled or tripled to indicate several different hazard classes of the hazardous product.</a:t>
            </a:r>
          </a:p>
          <a:p>
            <a:pPr marL="177845" indent="-177845" defTabSz="948507">
              <a:buFont typeface="Wingdings" panose="05000000000000000000" pitchFamily="2" charset="2"/>
              <a:buChar char="§"/>
              <a:defRPr/>
            </a:pPr>
            <a:r>
              <a:rPr lang="en-CA" sz="1000" dirty="0">
                <a:latin typeface="Arial" panose="020B0604020202020204" pitchFamily="34" charset="0"/>
                <a:cs typeface="Arial" panose="020B0604020202020204" pitchFamily="34" charset="0"/>
              </a:rPr>
              <a:t>You do not need to memorize the 12 Classes of Health Hazards, you need to be aware that this information exists</a:t>
            </a:r>
          </a:p>
          <a:p>
            <a:pPr marL="177845" indent="-177845" defTabSz="948507">
              <a:buFont typeface="Wingdings" panose="05000000000000000000" pitchFamily="2" charset="2"/>
              <a:buChar char="§"/>
              <a:defRPr/>
            </a:pPr>
            <a:r>
              <a:rPr lang="en-CA" sz="1000" dirty="0">
                <a:latin typeface="Arial" panose="020B0604020202020204" pitchFamily="34" charset="0"/>
                <a:cs typeface="Arial" panose="020B0604020202020204" pitchFamily="34" charset="0"/>
              </a:rPr>
              <a:t>I’ll go through the pictograms and classes in more depth</a:t>
            </a:r>
          </a:p>
          <a:p>
            <a:endParaRPr lang="en-CA" sz="1100" dirty="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C33175BD-92B3-4D6E-9888-F9B47BFF7BB4}" type="slidenum">
              <a:rPr lang="en-CA" smtClean="0"/>
              <a:t>33</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8 Participant Handbook **Exam question**</a:t>
            </a:r>
          </a:p>
          <a:p>
            <a:endParaRPr lang="en-CA" sz="1000" dirty="0">
              <a:latin typeface="Arial" panose="020B0604020202020204" pitchFamily="34" charset="0"/>
              <a:cs typeface="Arial" panose="020B0604020202020204" pitchFamily="34" charset="0"/>
            </a:endParaRPr>
          </a:p>
          <a:p>
            <a:pPr defTabSz="948507">
              <a:defRPr/>
            </a:pPr>
            <a:r>
              <a:rPr lang="en-CA" sz="1000" b="1" u="sng" dirty="0">
                <a:latin typeface="Arial" panose="020B0604020202020204" pitchFamily="34" charset="0"/>
                <a:cs typeface="Arial" panose="020B0604020202020204" pitchFamily="34" charset="0"/>
              </a:rPr>
              <a:t>DO:</a:t>
            </a:r>
            <a:r>
              <a:rPr lang="en-CA" sz="1000" dirty="0">
                <a:latin typeface="Arial" panose="020B0604020202020204" pitchFamily="34" charset="0"/>
                <a:cs typeface="Arial" panose="020B0604020202020204" pitchFamily="34" charset="0"/>
              </a:rPr>
              <a:t> For each hazard class provide the supplemental information below.</a:t>
            </a:r>
          </a:p>
          <a:p>
            <a:pPr defTabSz="948507">
              <a:defRPr/>
            </a:pPr>
            <a:r>
              <a:rPr lang="en-CA" sz="1000" dirty="0">
                <a:latin typeface="Arial" panose="020B0604020202020204" pitchFamily="34" charset="0"/>
                <a:cs typeface="Arial" panose="020B0604020202020204" pitchFamily="34" charset="0"/>
              </a:rPr>
              <a:t>Refer to the Educator Guide (page 7) for examples if needed.</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Respiratory or Skin Sensitization: may cause allergy or asthma symptoms, or breathing difficulties if inhaled.</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Germ cell mutagenicity: may cause genetic defects or is suspected of causing genetic defects. Mutations can lead to birth defects or cancer.</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Carcinogenicity: may cause cancer or is suspected of causing cancer.</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Reproductive toxicity: may damage, or is suspected to damage, fertility or the unborn child. May cause harm to breast-fed children.</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Specific target organ toxicity – single exposure: causes a specific, but not fatal, target organ toxicity that occurs from a single exposure. Category 3 of this class uses the exclamation mark pictogram for products that may cause drowsiness/dizziness or that may cause respiratory irritation. </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Specific target organ toxicity – repeated exposure: causes or may cause damage to organs through repeated or prolonged exposure.</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Aspiration hazard – may be fatal if swallowed and enters the airways. </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SAY:</a:t>
            </a:r>
            <a:r>
              <a:rPr lang="en-CA" sz="1000" dirty="0">
                <a:latin typeface="Arial" panose="020B0604020202020204" pitchFamily="34" charset="0"/>
                <a:cs typeface="Arial" panose="020B0604020202020204" pitchFamily="34" charset="0"/>
              </a:rPr>
              <a:t> Remember that products can belong to one or more classes – to which ever it meets the criteria </a:t>
            </a:r>
          </a:p>
          <a:p>
            <a:endParaRPr lang="en-CA" sz="1000" dirty="0">
              <a:latin typeface="Arial" panose="020B0604020202020204" pitchFamily="34" charset="0"/>
              <a:cs typeface="Arial" panose="020B0604020202020204" pitchFamily="34" charset="0"/>
            </a:endParaRPr>
          </a:p>
          <a:p>
            <a:pPr defTabSz="948507">
              <a:defRPr/>
            </a:pPr>
            <a:r>
              <a:rPr lang="en-CA" sz="1000" dirty="0">
                <a:latin typeface="Arial" panose="020B0604020202020204" pitchFamily="34" charset="0"/>
                <a:cs typeface="Arial" panose="020B0604020202020204" pitchFamily="34" charset="0"/>
              </a:rPr>
              <a:t>In Notes, you might want to write it is important to know that you need to be aware of all the hazards associated with this pictogram</a:t>
            </a:r>
          </a:p>
          <a:p>
            <a:pPr marL="177845" indent="-177845" defTabSz="948507">
              <a:buFont typeface="Wingdings" panose="05000000000000000000" pitchFamily="2" charset="2"/>
              <a:buChar char="§"/>
              <a:defRPr/>
            </a:pPr>
            <a:endParaRPr lang="en-CA" sz="1000" b="1" dirty="0">
              <a:latin typeface="Arial" panose="020B0604020202020204" pitchFamily="34" charset="0"/>
              <a:cs typeface="Arial" panose="020B0604020202020204" pitchFamily="34" charset="0"/>
            </a:endParaRPr>
          </a:p>
          <a:p>
            <a:endParaRPr lang="en-CA"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34</a:t>
            </a:fld>
            <a:endParaRPr lang="en-CA" dirty="0"/>
          </a:p>
        </p:txBody>
      </p:sp>
    </p:spTree>
    <p:extLst>
      <p:ext uri="{BB962C8B-B14F-4D97-AF65-F5344CB8AC3E}">
        <p14:creationId xmlns:p14="http://schemas.microsoft.com/office/powerpoint/2010/main" val="41609329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9 Participant Handbook **Exam Question**</a:t>
            </a:r>
          </a:p>
          <a:p>
            <a:endParaRPr lang="en-CA" sz="1000" b="1" dirty="0">
              <a:latin typeface="Arial" panose="020B0604020202020204" pitchFamily="34" charset="0"/>
              <a:cs typeface="Arial" panose="020B0604020202020204" pitchFamily="34" charset="0"/>
            </a:endParaRPr>
          </a:p>
          <a:p>
            <a:pPr defTabSz="948507">
              <a:defRPr/>
            </a:pPr>
            <a:r>
              <a:rPr lang="en-CA" sz="1000" b="1" u="sng" dirty="0">
                <a:latin typeface="Arial" panose="020B0604020202020204" pitchFamily="34" charset="0"/>
                <a:cs typeface="Arial" panose="020B0604020202020204" pitchFamily="34" charset="0"/>
              </a:rPr>
              <a:t>DO:</a:t>
            </a:r>
            <a:r>
              <a:rPr lang="en-CA" sz="1000" dirty="0">
                <a:latin typeface="Arial" panose="020B0604020202020204" pitchFamily="34" charset="0"/>
                <a:cs typeface="Arial" panose="020B0604020202020204" pitchFamily="34" charset="0"/>
              </a:rPr>
              <a:t> For each hazard class provide the information below.</a:t>
            </a:r>
          </a:p>
          <a:p>
            <a:pPr defTabSz="948507">
              <a:defRPr/>
            </a:pPr>
            <a:r>
              <a:rPr lang="en-CA" sz="1000" dirty="0">
                <a:latin typeface="Arial" panose="020B0604020202020204" pitchFamily="34" charset="0"/>
                <a:cs typeface="Arial" panose="020B0604020202020204" pitchFamily="34" charset="0"/>
              </a:rPr>
              <a:t>Refer to the Educator Guide (page 7) for examples if needed.</a:t>
            </a:r>
          </a:p>
          <a:p>
            <a:endParaRPr lang="en-CA" sz="1000" b="1"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SAY:</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Like the health hazard pictogram, the exclamation mark pictogram is used for a number of classes.</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Acute toxicity (Cat. 4) – harmful if swallowed. Harmful if in contact with skin. Harmful if inhaled.</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Skin corrosion/irritation (Cat. 2) – causes skin irritation</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Serious eye damage/eye irritation (Cat. 2) – causes serious eye irritation</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Respiratory or skin sensitization (Cat. 1) – a skin sensitizer that may cause an allergic skin reaction. Remember that the Respiratory sensitivity category of this class uses the health hazard pictogram</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Specific target organ toxicity – single exposure (Cat. 3) – may cause respiratory irritation. May cause drowsiness or dizziness.</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This pictogram indicates products that have health hazards; however, these hazards may not be as severe as other categories in that class.</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We will see why and how this Exclamation Mark pictogram is used from examples that we will get to later on in the presentation.</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In Notes, highlight, circle or make a note that each of these classes are important to know.</a:t>
            </a:r>
            <a:endParaRPr lang="en-CA"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35</a:t>
            </a:fld>
            <a:endParaRPr lang="en-CA" dirty="0"/>
          </a:p>
        </p:txBody>
      </p:sp>
    </p:spTree>
    <p:extLst>
      <p:ext uri="{BB962C8B-B14F-4D97-AF65-F5344CB8AC3E}">
        <p14:creationId xmlns:p14="http://schemas.microsoft.com/office/powerpoint/2010/main" val="4160932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9 Participant Workbook</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SAY:</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We will be talking about Signal Words and Hazard Statements shortly</a:t>
            </a:r>
          </a:p>
          <a:p>
            <a:pPr marL="177845" indent="-177845">
              <a:buFont typeface="Wingdings" panose="05000000000000000000" pitchFamily="2" charset="2"/>
              <a:buChar char="§"/>
            </a:pPr>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36</a:t>
            </a:fld>
            <a:endParaRPr lang="en-CA" dirty="0"/>
          </a:p>
        </p:txBody>
      </p:sp>
    </p:spTree>
    <p:extLst>
      <p:ext uri="{BB962C8B-B14F-4D97-AF65-F5344CB8AC3E}">
        <p14:creationId xmlns:p14="http://schemas.microsoft.com/office/powerpoint/2010/main" val="41609329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9 Participant Workbook</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SAY:</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Depending on the supplier, the label may have both pictograms – depends on the category number of the hazard </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An example is “Toluene may cause drowsiness or dizziness”</a:t>
            </a:r>
          </a:p>
          <a:p>
            <a:pPr marL="652099" lvl="1" indent="-177845">
              <a:buFont typeface="Wingdings" panose="05000000000000000000" pitchFamily="2" charset="2"/>
              <a:buChar char="§"/>
            </a:pPr>
            <a:endParaRPr lang="en-CA" sz="1000" dirty="0">
              <a:latin typeface="Arial" panose="020B0604020202020204" pitchFamily="34" charset="0"/>
              <a:cs typeface="Arial" panose="020B0604020202020204" pitchFamily="34" charset="0"/>
            </a:endParaRPr>
          </a:p>
          <a:p>
            <a:r>
              <a:rPr lang="en-CA" sz="1000" dirty="0">
                <a:latin typeface="Arial" panose="020B0604020202020204" pitchFamily="34" charset="0"/>
                <a:cs typeface="Arial" panose="020B0604020202020204" pitchFamily="34" charset="0"/>
              </a:rPr>
              <a:t>Although the 2 pictograms may on their own each indicate the same type of hazard - have the same hazard class - they are typically used together.</a:t>
            </a:r>
          </a:p>
        </p:txBody>
      </p:sp>
      <p:sp>
        <p:nvSpPr>
          <p:cNvPr id="4" name="Slide Number Placeholder 3"/>
          <p:cNvSpPr>
            <a:spLocks noGrp="1"/>
          </p:cNvSpPr>
          <p:nvPr>
            <p:ph type="sldNum" sz="quarter" idx="10"/>
          </p:nvPr>
        </p:nvSpPr>
        <p:spPr/>
        <p:txBody>
          <a:bodyPr/>
          <a:lstStyle/>
          <a:p>
            <a:fld id="{C33175BD-92B3-4D6E-9888-F9B47BFF7BB4}" type="slidenum">
              <a:rPr lang="en-CA" smtClean="0"/>
              <a:t>37</a:t>
            </a:fld>
            <a:endParaRPr lang="en-CA" dirty="0"/>
          </a:p>
        </p:txBody>
      </p:sp>
    </p:spTree>
    <p:extLst>
      <p:ext uri="{BB962C8B-B14F-4D97-AF65-F5344CB8AC3E}">
        <p14:creationId xmlns:p14="http://schemas.microsoft.com/office/powerpoint/2010/main" val="4160932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CA" sz="1000" dirty="0">
                <a:latin typeface="Arial" panose="020B0604020202020204" pitchFamily="34" charset="0"/>
                <a:cs typeface="Arial" panose="020B0604020202020204" pitchFamily="34" charset="0"/>
              </a:rPr>
              <a:t>Page 9 Participant Workbook</a:t>
            </a:r>
          </a:p>
          <a:p>
            <a:pPr defTabSz="948507">
              <a:defRPr/>
            </a:pPr>
            <a:endParaRPr lang="en-CA" sz="1000" dirty="0">
              <a:latin typeface="Arial" panose="020B0604020202020204" pitchFamily="34" charset="0"/>
              <a:cs typeface="Arial" panose="020B0604020202020204" pitchFamily="34" charset="0"/>
            </a:endParaRPr>
          </a:p>
          <a:p>
            <a:pPr defTabSz="948507">
              <a:defRPr/>
            </a:pPr>
            <a:r>
              <a:rPr lang="en-CA" sz="1000" b="1" u="sng" dirty="0">
                <a:latin typeface="Arial" panose="020B0604020202020204" pitchFamily="34" charset="0"/>
                <a:cs typeface="Arial" panose="020B0604020202020204" pitchFamily="34" charset="0"/>
              </a:rPr>
              <a:t>SAY:</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Recall that the Corrosion pictogram is also used in the Physical Hazard group.</a:t>
            </a:r>
          </a:p>
        </p:txBody>
      </p:sp>
      <p:sp>
        <p:nvSpPr>
          <p:cNvPr id="4" name="Slide Number Placeholder 3"/>
          <p:cNvSpPr>
            <a:spLocks noGrp="1"/>
          </p:cNvSpPr>
          <p:nvPr>
            <p:ph type="sldNum" sz="quarter" idx="10"/>
          </p:nvPr>
        </p:nvSpPr>
        <p:spPr/>
        <p:txBody>
          <a:bodyPr/>
          <a:lstStyle/>
          <a:p>
            <a:fld id="{C33175BD-92B3-4D6E-9888-F9B47BFF7BB4}" type="slidenum">
              <a:rPr lang="en-CA" smtClean="0"/>
              <a:t>38</a:t>
            </a:fld>
            <a:endParaRPr lang="en-CA" dirty="0"/>
          </a:p>
        </p:txBody>
      </p:sp>
    </p:spTree>
    <p:extLst>
      <p:ext uri="{BB962C8B-B14F-4D97-AF65-F5344CB8AC3E}">
        <p14:creationId xmlns:p14="http://schemas.microsoft.com/office/powerpoint/2010/main" val="41609329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10 Participant Workbook</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SAY:</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Brief exposure – the exposure could be a single oral or dermal exposure, or multiple doses given within 24 hours, or an inhalation exposure of 4 hours</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Examples are: cyanide, high doses of ammonia, carbon monoxide, even high concentrations of oxygen</a:t>
            </a:r>
          </a:p>
          <a:p>
            <a:pPr marL="177845" indent="-177845">
              <a:buFont typeface="Wingdings" panose="05000000000000000000" pitchFamily="2" charset="2"/>
              <a:buChar char="§"/>
            </a:pPr>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ASK:</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Any questions before completing the next mini-quiz on what we’ve just covered?</a:t>
            </a:r>
            <a:endParaRPr lang="en-CA"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39</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1" u="sng" dirty="0">
                <a:latin typeface="Arial" panose="020B0604020202020204" pitchFamily="34" charset="0"/>
                <a:cs typeface="Arial" panose="020B0604020202020204" pitchFamily="34" charset="0"/>
              </a:rPr>
              <a:t>SAY:</a:t>
            </a:r>
            <a:r>
              <a:rPr lang="en-CA" sz="1000" dirty="0">
                <a:latin typeface="Arial" panose="020B0604020202020204" pitchFamily="34" charset="0"/>
                <a:cs typeface="Arial" panose="020B0604020202020204" pitchFamily="34" charset="0"/>
              </a:rPr>
              <a:t> SASWH is the provincial safety association for healthcare employers. </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SASWH acknowledges the Canadian Centre for Occupational Health and Safety in the development of this education course.</a:t>
            </a:r>
          </a:p>
          <a:p>
            <a:endParaRPr lang="en-CA" sz="1000" dirty="0">
              <a:latin typeface="Arial" panose="020B0604020202020204" pitchFamily="34" charset="0"/>
              <a:cs typeface="Arial" panose="020B0604020202020204" pitchFamily="34" charset="0"/>
            </a:endParaRPr>
          </a:p>
          <a:p>
            <a:endParaRPr lang="en-CA" dirty="0"/>
          </a:p>
          <a:p>
            <a:endParaRPr lang="en-CA" dirty="0"/>
          </a:p>
          <a:p>
            <a:pPr marL="177845" indent="-177845">
              <a:buFontTx/>
              <a:buChar char="-"/>
            </a:pPr>
            <a:endParaRPr lang="en-CA" dirty="0" smtClean="0"/>
          </a:p>
          <a:p>
            <a:pPr marL="177845" indent="-177845">
              <a:buFontTx/>
              <a:buChar char="-"/>
            </a:pPr>
            <a:endParaRPr lang="en-CA" dirty="0" smtClean="0"/>
          </a:p>
          <a:p>
            <a:pPr marL="177845" indent="-177845">
              <a:buFontTx/>
              <a:buChar char="-"/>
            </a:pPr>
            <a:endParaRPr lang="en-CA" dirty="0" smtClean="0"/>
          </a:p>
        </p:txBody>
      </p:sp>
      <p:sp>
        <p:nvSpPr>
          <p:cNvPr id="4" name="Slide Number Placeholder 3"/>
          <p:cNvSpPr>
            <a:spLocks noGrp="1"/>
          </p:cNvSpPr>
          <p:nvPr>
            <p:ph type="sldNum" sz="quarter" idx="10"/>
          </p:nvPr>
        </p:nvSpPr>
        <p:spPr/>
        <p:txBody>
          <a:bodyPr/>
          <a:lstStyle/>
          <a:p>
            <a:fld id="{C33175BD-92B3-4D6E-9888-F9B47BFF7BB4}" type="slidenum">
              <a:rPr lang="en-CA" smtClean="0"/>
              <a:t>4</a:t>
            </a:fld>
            <a:endParaRPr lang="en-CA"/>
          </a:p>
        </p:txBody>
      </p:sp>
    </p:spTree>
    <p:extLst>
      <p:ext uri="{BB962C8B-B14F-4D97-AF65-F5344CB8AC3E}">
        <p14:creationId xmlns:p14="http://schemas.microsoft.com/office/powerpoint/2010/main" val="597400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10 Participant Workbook</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DO:</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Complete as a group or have participants complete it individually</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Will only take a moment to complete</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Encourage participants to refer to their workbook on what was just covered</a:t>
            </a: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40</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u="sng" dirty="0">
                <a:latin typeface="Arial" panose="020B0604020202020204" pitchFamily="34" charset="0"/>
                <a:cs typeface="Arial" panose="020B0604020202020204" pitchFamily="34" charset="0"/>
              </a:rPr>
              <a:t>The slide is laid out a little different than the workbook so that it appears on one slide and is large enough to be seen</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DO:</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Review answers with the group</a:t>
            </a:r>
          </a:p>
          <a:p>
            <a:endParaRPr lang="en-CA"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41</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11 Participant Workbook **Exam Question**</a:t>
            </a:r>
          </a:p>
          <a:p>
            <a:endParaRPr lang="en-CA" sz="1000" b="1"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SAY:</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Every product that falls into a hazard class MUST have a label and a SDS.</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The WHMIS 1988 label had a thick dash black border with the pictograms and information</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The WHMIS 2015 label has a solid black line with the new pictograms and hazard information.</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Both labels have the same information in English and in French</a:t>
            </a:r>
          </a:p>
          <a:p>
            <a:endParaRPr lang="en-CA" sz="1000" dirty="0">
              <a:latin typeface="Arial" panose="020B0604020202020204" pitchFamily="34" charset="0"/>
              <a:cs typeface="Arial" panose="020B0604020202020204" pitchFamily="34" charset="0"/>
            </a:endParaRPr>
          </a:p>
          <a:p>
            <a:pPr defTabSz="948507">
              <a:defRPr/>
            </a:pPr>
            <a:r>
              <a:rPr lang="en-CA" sz="1000" dirty="0">
                <a:latin typeface="Arial" panose="020B0604020202020204" pitchFamily="34" charset="0"/>
                <a:cs typeface="Arial" panose="020B0604020202020204" pitchFamily="34" charset="0"/>
              </a:rPr>
              <a:t>In Notes, you might want to write it is important to know </a:t>
            </a:r>
            <a:r>
              <a:rPr lang="en-CA" sz="1000" b="1" dirty="0">
                <a:latin typeface="Arial" panose="020B0604020202020204" pitchFamily="34" charset="0"/>
                <a:cs typeface="Arial" panose="020B0604020202020204" pitchFamily="34" charset="0"/>
              </a:rPr>
              <a:t>both the employer and supplier are responsible for hazardous product labels</a:t>
            </a:r>
            <a:r>
              <a:rPr lang="en-CA" sz="1000" dirty="0">
                <a:latin typeface="Arial" panose="020B0604020202020204" pitchFamily="34" charset="0"/>
                <a:cs typeface="Arial" panose="020B0604020202020204" pitchFamily="34" charset="0"/>
              </a:rPr>
              <a:t>:</a:t>
            </a:r>
          </a:p>
          <a:p>
            <a:pPr marL="177845" indent="-177845">
              <a:buFont typeface="Wingdings" panose="05000000000000000000" pitchFamily="2" charset="2"/>
              <a:buChar char="§"/>
            </a:pPr>
            <a:r>
              <a:rPr lang="en-US" sz="1000" u="sng" dirty="0">
                <a:latin typeface="Arial" panose="020B0604020202020204" pitchFamily="34" charset="0"/>
                <a:cs typeface="Arial" panose="020B0604020202020204" pitchFamily="34" charset="0"/>
              </a:rPr>
              <a:t>The employer </a:t>
            </a:r>
            <a:r>
              <a:rPr lang="en-US" sz="1000" dirty="0">
                <a:latin typeface="Arial" panose="020B0604020202020204" pitchFamily="34" charset="0"/>
                <a:cs typeface="Arial" panose="020B0604020202020204" pitchFamily="34" charset="0"/>
              </a:rPr>
              <a:t>is responsible to make sure that all hazardous products have labels. Workers are to let the employers know if a label is missing or unreadable.</a:t>
            </a:r>
          </a:p>
          <a:p>
            <a:pPr marL="177845" indent="-177845">
              <a:buFont typeface="Wingdings" panose="05000000000000000000" pitchFamily="2" charset="2"/>
              <a:buChar char="§"/>
            </a:pPr>
            <a:r>
              <a:rPr lang="en-US" sz="1000" u="sng" dirty="0">
                <a:latin typeface="Arial" panose="020B0604020202020204" pitchFamily="34" charset="0"/>
                <a:cs typeface="Arial" panose="020B0604020202020204" pitchFamily="34" charset="0"/>
              </a:rPr>
              <a:t>The supplier</a:t>
            </a:r>
            <a:r>
              <a:rPr lang="en-US" sz="1000" dirty="0">
                <a:latin typeface="Arial" panose="020B0604020202020204" pitchFamily="34" charset="0"/>
                <a:cs typeface="Arial" panose="020B0604020202020204" pitchFamily="34" charset="0"/>
              </a:rPr>
              <a:t> is responsible to provide a product that is appropriately labelled when it is delivered to the employer’s worksite.</a:t>
            </a:r>
          </a:p>
          <a:p>
            <a:endParaRPr lang="en-CA" sz="1000" dirty="0">
              <a:latin typeface="Arial" panose="020B0604020202020204" pitchFamily="34" charset="0"/>
              <a:cs typeface="Arial" panose="020B0604020202020204" pitchFamily="34" charset="0"/>
            </a:endParaRPr>
          </a:p>
          <a:p>
            <a:r>
              <a:rPr lang="en-CA" sz="1000" dirty="0">
                <a:latin typeface="Arial" panose="020B0604020202020204" pitchFamily="34" charset="0"/>
                <a:cs typeface="Arial" panose="020B0604020202020204" pitchFamily="34" charset="0"/>
              </a:rPr>
              <a:t>Listing hazardous ingredients on a label is not required by WHMIS. However, some suppliers may choose to list that, which is acceptable under WHMIS.</a:t>
            </a:r>
          </a:p>
          <a:p>
            <a:endParaRPr lang="en-CA" sz="1000" dirty="0">
              <a:latin typeface="Arial" panose="020B0604020202020204" pitchFamily="34" charset="0"/>
              <a:cs typeface="Arial" panose="020B0604020202020204" pitchFamily="34" charset="0"/>
            </a:endParaRPr>
          </a:p>
          <a:p>
            <a:r>
              <a:rPr lang="en-CA" sz="1000" dirty="0">
                <a:latin typeface="Arial" panose="020B0604020202020204" pitchFamily="34" charset="0"/>
                <a:cs typeface="Arial" panose="020B0604020202020204" pitchFamily="34" charset="0"/>
              </a:rPr>
              <a:t>Labels are important because they alert workers that the product is potentially hazardous. Labels tell you:</a:t>
            </a:r>
          </a:p>
          <a:p>
            <a:pPr marL="181225" indent="-181225">
              <a:buFont typeface="Wingdings" panose="05000000000000000000" pitchFamily="2" charset="2"/>
              <a:buChar char="§"/>
            </a:pPr>
            <a:r>
              <a:rPr lang="en-CA" sz="1000" dirty="0">
                <a:latin typeface="Arial" panose="020B0604020202020204" pitchFamily="34" charset="0"/>
                <a:cs typeface="Arial" panose="020B0604020202020204" pitchFamily="34" charset="0"/>
              </a:rPr>
              <a:t>the major hazards of the product</a:t>
            </a:r>
          </a:p>
          <a:p>
            <a:pPr marL="181225" indent="-181225">
              <a:buFont typeface="Wingdings" panose="05000000000000000000" pitchFamily="2" charset="2"/>
              <a:buChar char="§"/>
            </a:pPr>
            <a:r>
              <a:rPr lang="en-CA" sz="1000" dirty="0">
                <a:latin typeface="Arial" panose="020B0604020202020204" pitchFamily="34" charset="0"/>
                <a:cs typeface="Arial" panose="020B0604020202020204" pitchFamily="34" charset="0"/>
              </a:rPr>
              <a:t>basic precautions (safety steps) that you should take</a:t>
            </a:r>
          </a:p>
          <a:p>
            <a:pPr marL="181225" indent="-181225">
              <a:buFont typeface="Wingdings" panose="05000000000000000000" pitchFamily="2" charset="2"/>
              <a:buChar char="§"/>
            </a:pPr>
            <a:endParaRPr lang="en-CA" sz="1000" dirty="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42</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11 Participant Workbook **Exam Question**</a:t>
            </a:r>
          </a:p>
          <a:p>
            <a:endParaRPr lang="en-CA" sz="1000" dirty="0">
              <a:latin typeface="Arial" panose="020B0604020202020204" pitchFamily="34" charset="0"/>
              <a:cs typeface="Arial" panose="020B0604020202020204" pitchFamily="34" charset="0"/>
            </a:endParaRPr>
          </a:p>
          <a:p>
            <a:r>
              <a:rPr lang="en-CA" sz="1000" u="sng" dirty="0">
                <a:latin typeface="Arial" panose="020B0604020202020204" pitchFamily="34" charset="0"/>
                <a:cs typeface="Arial" panose="020B0604020202020204" pitchFamily="34" charset="0"/>
              </a:rPr>
              <a:t>The following information is in the workbook but not on the slide</a:t>
            </a:r>
          </a:p>
          <a:p>
            <a:endParaRPr lang="en-CA" sz="1000" u="sng"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SAY:</a:t>
            </a:r>
            <a:endParaRPr lang="en-CA" sz="1000" dirty="0">
              <a:latin typeface="Arial" panose="020B0604020202020204" pitchFamily="34" charset="0"/>
              <a:cs typeface="Arial" panose="020B0604020202020204" pitchFamily="34" charset="0"/>
            </a:endParaRP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Only one signal word will appear on the label</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The word DANGER will be used if both Danger and Warning are assigned</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Some low hazard categories do not have a signal word assigned</a:t>
            </a:r>
          </a:p>
          <a:p>
            <a:endParaRPr lang="en-CA" sz="1000" dirty="0">
              <a:latin typeface="Arial" panose="020B0604020202020204" pitchFamily="34" charset="0"/>
              <a:cs typeface="Arial" panose="020B0604020202020204" pitchFamily="34" charset="0"/>
            </a:endParaRPr>
          </a:p>
          <a:p>
            <a:r>
              <a:rPr lang="en-CA" sz="1000" dirty="0">
                <a:latin typeface="Arial" panose="020B0604020202020204" pitchFamily="34" charset="0"/>
                <a:cs typeface="Arial" panose="020B0604020202020204" pitchFamily="34" charset="0"/>
              </a:rPr>
              <a:t>In notes, you may want to write down that it is important to know that a signal word indicates the degree of the hazard.</a:t>
            </a:r>
          </a:p>
        </p:txBody>
      </p:sp>
      <p:sp>
        <p:nvSpPr>
          <p:cNvPr id="4" name="Slide Number Placeholder 3"/>
          <p:cNvSpPr>
            <a:spLocks noGrp="1"/>
          </p:cNvSpPr>
          <p:nvPr>
            <p:ph type="sldNum" sz="quarter" idx="10"/>
          </p:nvPr>
        </p:nvSpPr>
        <p:spPr/>
        <p:txBody>
          <a:bodyPr/>
          <a:lstStyle/>
          <a:p>
            <a:fld id="{C33175BD-92B3-4D6E-9888-F9B47BFF7BB4}" type="slidenum">
              <a:rPr lang="en-CA" smtClean="0"/>
              <a:t>43</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11 Participant Workbook</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SAY:</a:t>
            </a:r>
            <a:r>
              <a:rPr lang="en-CA" sz="1000" dirty="0">
                <a:latin typeface="Arial" panose="020B0604020202020204" pitchFamily="34" charset="0"/>
                <a:cs typeface="Arial" panose="020B0604020202020204" pitchFamily="34" charset="0"/>
              </a:rPr>
              <a:t>  In notes, you might want to write, circle or highlight that the pictogram, signal word and hazard statements tell you about the degree of the hazard.</a:t>
            </a:r>
          </a:p>
        </p:txBody>
      </p:sp>
      <p:sp>
        <p:nvSpPr>
          <p:cNvPr id="4" name="Slide Number Placeholder 3"/>
          <p:cNvSpPr>
            <a:spLocks noGrp="1"/>
          </p:cNvSpPr>
          <p:nvPr>
            <p:ph type="sldNum" sz="quarter" idx="10"/>
          </p:nvPr>
        </p:nvSpPr>
        <p:spPr/>
        <p:txBody>
          <a:bodyPr/>
          <a:lstStyle/>
          <a:p>
            <a:fld id="{C33175BD-92B3-4D6E-9888-F9B47BFF7BB4}" type="slidenum">
              <a:rPr lang="en-CA" smtClean="0"/>
              <a:t>44</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12 Participant Workbook</a:t>
            </a:r>
          </a:p>
          <a:p>
            <a:endParaRPr lang="en-CA" sz="1000" b="1"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SAY:</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Precautionary statements on labels may not identify all of the control measures that are necessary. The SDS provides more information that you need to know.</a:t>
            </a:r>
          </a:p>
          <a:p>
            <a:endParaRPr lang="en-CA" sz="1000" dirty="0">
              <a:latin typeface="Arial" panose="020B0604020202020204" pitchFamily="34" charset="0"/>
              <a:cs typeface="Arial" panose="020B0604020202020204" pitchFamily="34" charset="0"/>
            </a:endParaRPr>
          </a:p>
          <a:p>
            <a:r>
              <a:rPr lang="en-CA" sz="1000" dirty="0">
                <a:latin typeface="Arial" panose="020B0604020202020204" pitchFamily="34" charset="0"/>
                <a:cs typeface="Arial" panose="020B0604020202020204" pitchFamily="34" charset="0"/>
              </a:rPr>
              <a:t>In notes, you might want to write that precautionary statements can be found on both the label and the SDS.</a:t>
            </a:r>
          </a:p>
        </p:txBody>
      </p:sp>
      <p:sp>
        <p:nvSpPr>
          <p:cNvPr id="4" name="Slide Number Placeholder 3"/>
          <p:cNvSpPr>
            <a:spLocks noGrp="1"/>
          </p:cNvSpPr>
          <p:nvPr>
            <p:ph type="sldNum" sz="quarter" idx="10"/>
          </p:nvPr>
        </p:nvSpPr>
        <p:spPr/>
        <p:txBody>
          <a:bodyPr/>
          <a:lstStyle/>
          <a:p>
            <a:fld id="{C33175BD-92B3-4D6E-9888-F9B47BFF7BB4}" type="slidenum">
              <a:rPr lang="en-CA" smtClean="0"/>
              <a:t>45</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u="sng" dirty="0">
                <a:latin typeface="Arial" panose="020B0604020202020204" pitchFamily="34" charset="0"/>
                <a:cs typeface="Arial" panose="020B0604020202020204" pitchFamily="34" charset="0"/>
              </a:rPr>
              <a:t>This slide is NOT in the participant workbook </a:t>
            </a:r>
          </a:p>
          <a:p>
            <a:r>
              <a:rPr lang="en-CA" sz="1000" u="sng" dirty="0">
                <a:latin typeface="Arial" panose="020B0604020202020204" pitchFamily="34" charset="0"/>
                <a:cs typeface="Arial" panose="020B0604020202020204" pitchFamily="34" charset="0"/>
              </a:rPr>
              <a:t>It provides a quick visual example of Label Elements</a:t>
            </a:r>
          </a:p>
          <a:p>
            <a:r>
              <a:rPr lang="en-CA" sz="1000" u="sng" dirty="0">
                <a:latin typeface="Arial" panose="020B0604020202020204" pitchFamily="34" charset="0"/>
                <a:cs typeface="Arial" panose="020B0604020202020204" pitchFamily="34" charset="0"/>
              </a:rPr>
              <a:t>The next slide provides explanation</a:t>
            </a:r>
          </a:p>
          <a:p>
            <a:endParaRPr lang="en-CA" dirty="0"/>
          </a:p>
        </p:txBody>
      </p:sp>
      <p:sp>
        <p:nvSpPr>
          <p:cNvPr id="4" name="Slide Number Placeholder 3"/>
          <p:cNvSpPr>
            <a:spLocks noGrp="1"/>
          </p:cNvSpPr>
          <p:nvPr>
            <p:ph type="sldNum" sz="quarter" idx="10"/>
          </p:nvPr>
        </p:nvSpPr>
        <p:spPr/>
        <p:txBody>
          <a:bodyPr/>
          <a:lstStyle/>
          <a:p>
            <a:fld id="{C33175BD-92B3-4D6E-9888-F9B47BFF7BB4}" type="slidenum">
              <a:rPr lang="en-CA" smtClean="0"/>
              <a:t>46</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12 Participant Workbook</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DO:</a:t>
            </a:r>
            <a:r>
              <a:rPr lang="en-CA" sz="1000" dirty="0">
                <a:latin typeface="Arial" panose="020B0604020202020204" pitchFamily="34" charset="0"/>
                <a:cs typeface="Arial" panose="020B0604020202020204" pitchFamily="34" charset="0"/>
              </a:rPr>
              <a:t> Point to the various elements on the screen as you introduce each one</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SAY:</a:t>
            </a:r>
            <a:r>
              <a:rPr lang="en-CA" sz="1000" dirty="0">
                <a:latin typeface="Arial" panose="020B0604020202020204" pitchFamily="34" charset="0"/>
                <a:cs typeface="Arial" panose="020B0604020202020204" pitchFamily="34" charset="0"/>
              </a:rPr>
              <a:t> Labels may vary somewhat in the way they are laid out.</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They will be required on hazardous products intended for use in the workplace.</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The WHMIS regulations require that the pictogram, signal word and hazards statements must be grouped together.</a:t>
            </a:r>
          </a:p>
          <a:p>
            <a:endParaRPr lang="en-CA" sz="1100" dirty="0">
              <a:latin typeface="Arial" panose="020B0604020202020204" pitchFamily="34" charset="0"/>
              <a:cs typeface="Arial" panose="020B0604020202020204" pitchFamily="34" charset="0"/>
            </a:endParaRPr>
          </a:p>
          <a:p>
            <a:r>
              <a:rPr lang="en-CA" baseline="0" dirty="0" smtClean="0"/>
              <a:t> </a:t>
            </a:r>
            <a:endParaRPr lang="en-CA" dirty="0" smtClean="0"/>
          </a:p>
          <a:p>
            <a:endParaRPr lang="en-CA" b="1" dirty="0"/>
          </a:p>
          <a:p>
            <a:endParaRPr lang="en-CA" b="1" dirty="0"/>
          </a:p>
          <a:p>
            <a:endParaRPr lang="en-CA" dirty="0"/>
          </a:p>
        </p:txBody>
      </p:sp>
      <p:sp>
        <p:nvSpPr>
          <p:cNvPr id="4" name="Slide Number Placeholder 3"/>
          <p:cNvSpPr>
            <a:spLocks noGrp="1"/>
          </p:cNvSpPr>
          <p:nvPr>
            <p:ph type="sldNum" sz="quarter" idx="10"/>
          </p:nvPr>
        </p:nvSpPr>
        <p:spPr/>
        <p:txBody>
          <a:bodyPr/>
          <a:lstStyle/>
          <a:p>
            <a:fld id="{C33175BD-92B3-4D6E-9888-F9B47BFF7BB4}" type="slidenum">
              <a:rPr lang="en-CA" smtClean="0"/>
              <a:t>47</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12 Participant Workbook **Exam Question**</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SAY:</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In Notes, you might want to write, highlight or circle the statement as it is important to know:</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Ask your supervisor for a new label when the existing label cannot be seen or read properly.</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Used together, the pictogram, signal word, and hazard statement(s) indicate the nature and severity of the hazards presented by the product.</a:t>
            </a:r>
          </a:p>
          <a:p>
            <a:r>
              <a:rPr lang="en-CA" sz="1000" dirty="0">
                <a:latin typeface="Arial" panose="020B0604020202020204" pitchFamily="34" charset="0"/>
                <a:cs typeface="Arial" panose="020B0604020202020204" pitchFamily="34" charset="0"/>
              </a:rPr>
              <a:t> </a:t>
            </a:r>
          </a:p>
          <a:p>
            <a:r>
              <a:rPr lang="en-CA" sz="1000" b="1" u="sng" dirty="0">
                <a:latin typeface="Arial" panose="020B0604020202020204" pitchFamily="34" charset="0"/>
                <a:cs typeface="Arial" panose="020B0604020202020204" pitchFamily="34" charset="0"/>
              </a:rPr>
              <a:t>DO:</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Direct participants to the back of their workbook to see the CCOHS poster highlighting the supplier and workplace labels.</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SAY:</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 A workplace label is a customized label that must be affixed to a container in which a product has been decanted into</a:t>
            </a:r>
          </a:p>
          <a:p>
            <a:r>
              <a:rPr lang="en-CA" sz="1000" dirty="0">
                <a:latin typeface="Arial" panose="020B0604020202020204" pitchFamily="34" charset="0"/>
                <a:cs typeface="Arial" panose="020B0604020202020204" pitchFamily="34" charset="0"/>
              </a:rPr>
              <a:t>Workplace labels need to have the following information:</a:t>
            </a:r>
          </a:p>
          <a:p>
            <a:r>
              <a:rPr lang="en-CA" sz="1000" dirty="0">
                <a:latin typeface="Arial" panose="020B0604020202020204" pitchFamily="34" charset="0"/>
                <a:cs typeface="Arial" panose="020B0604020202020204" pitchFamily="34" charset="0"/>
              </a:rPr>
              <a:t> a) a product identifier identical to what is on the safety data sheet for that product;</a:t>
            </a:r>
          </a:p>
          <a:p>
            <a:r>
              <a:rPr lang="en-CA" sz="1000" dirty="0">
                <a:latin typeface="Arial" panose="020B0604020202020204" pitchFamily="34" charset="0"/>
                <a:cs typeface="Arial" panose="020B0604020202020204" pitchFamily="34" charset="0"/>
              </a:rPr>
              <a:t> b) all necessary information for the safe handling, use, &amp; storage of the hazardous product -  including signal words and hazard statements; and</a:t>
            </a:r>
          </a:p>
          <a:p>
            <a:r>
              <a:rPr lang="en-CA" sz="1000" dirty="0">
                <a:latin typeface="Arial" panose="020B0604020202020204" pitchFamily="34" charset="0"/>
                <a:cs typeface="Arial" panose="020B0604020202020204" pitchFamily="34" charset="0"/>
              </a:rPr>
              <a:t> c) whether a safety data sheet is readily available.</a:t>
            </a:r>
            <a:endParaRPr lang="en-CA" sz="1000" b="1" dirty="0">
              <a:latin typeface="Arial" panose="020B0604020202020204" pitchFamily="34" charset="0"/>
              <a:cs typeface="Arial" panose="020B0604020202020204" pitchFamily="34" charset="0"/>
            </a:endParaRPr>
          </a:p>
          <a:p>
            <a:pPr marL="177845" indent="-177845">
              <a:buFontTx/>
              <a:buChar char="-"/>
            </a:pPr>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ASK:</a:t>
            </a:r>
            <a:r>
              <a:rPr lang="en-CA" sz="1000" dirty="0">
                <a:latin typeface="Arial" panose="020B0604020202020204" pitchFamily="34" charset="0"/>
                <a:cs typeface="Arial" panose="020B0604020202020204" pitchFamily="34" charset="0"/>
              </a:rPr>
              <a:t> Any questions before completing the next two mini-quizzes on what we’ve just covered?</a:t>
            </a:r>
          </a:p>
          <a:p>
            <a:pPr marL="177845" indent="-177845">
              <a:buFontTx/>
              <a:buChar char="-"/>
            </a:pPr>
            <a:endParaRPr lang="en-CA"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48</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13 Participant Workbook</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DO:</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Complete the first quiz, review it and then complete the second quiz, then review it</a:t>
            </a:r>
          </a:p>
          <a:p>
            <a:r>
              <a:rPr lang="en-CA" sz="1000" dirty="0">
                <a:latin typeface="Arial" panose="020B0604020202020204" pitchFamily="34" charset="0"/>
                <a:cs typeface="Arial" panose="020B0604020202020204" pitchFamily="34" charset="0"/>
              </a:rPr>
              <a:t>OR</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Complete both quizzes then review each</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Will only take a moment to complete</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Encourage participants to refer to their workbook on what was just covered</a:t>
            </a:r>
          </a:p>
          <a:p>
            <a:pPr marL="177845" indent="-177845">
              <a:buFont typeface="Wingdings" panose="05000000000000000000" pitchFamily="2" charset="2"/>
              <a:buChar char="§"/>
            </a:pPr>
            <a:endParaRPr lang="en-CA" b="0" baseline="0" dirty="0" smtClean="0"/>
          </a:p>
        </p:txBody>
      </p:sp>
      <p:sp>
        <p:nvSpPr>
          <p:cNvPr id="4" name="Slide Number Placeholder 3"/>
          <p:cNvSpPr>
            <a:spLocks noGrp="1"/>
          </p:cNvSpPr>
          <p:nvPr>
            <p:ph type="sldNum" sz="quarter" idx="10"/>
          </p:nvPr>
        </p:nvSpPr>
        <p:spPr/>
        <p:txBody>
          <a:bodyPr/>
          <a:lstStyle/>
          <a:p>
            <a:fld id="{C33175BD-92B3-4D6E-9888-F9B47BFF7BB4}" type="slidenum">
              <a:rPr lang="en-CA" smtClean="0"/>
              <a:t>49</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CA" sz="1000" dirty="0">
                <a:latin typeface="Arial" panose="020B0604020202020204" pitchFamily="34" charset="0"/>
                <a:cs typeface="Arial" panose="020B0604020202020204" pitchFamily="34" charset="0"/>
              </a:rPr>
              <a:t>Page 2 of Participant Workbook</a:t>
            </a:r>
          </a:p>
          <a:p>
            <a:pPr marL="0" lvl="1"/>
            <a:endParaRPr lang="en-CA" sz="1000" dirty="0">
              <a:latin typeface="Arial" panose="020B0604020202020204" pitchFamily="34" charset="0"/>
              <a:cs typeface="Arial" panose="020B0604020202020204" pitchFamily="34" charset="0"/>
            </a:endParaRPr>
          </a:p>
          <a:p>
            <a:pPr marL="0" lvl="1" defTabSz="948507">
              <a:defRPr/>
            </a:pPr>
            <a:r>
              <a:rPr lang="en-CA" sz="1000" b="1" u="sng" dirty="0">
                <a:latin typeface="Arial" panose="020B0604020202020204" pitchFamily="34" charset="0"/>
                <a:cs typeface="Arial" panose="020B0604020202020204" pitchFamily="34" charset="0"/>
              </a:rPr>
              <a:t>DO:</a:t>
            </a:r>
            <a:r>
              <a:rPr lang="en-CA" sz="1000" dirty="0">
                <a:latin typeface="Arial" panose="020B0604020202020204" pitchFamily="34" charset="0"/>
                <a:cs typeface="Arial" panose="020B0604020202020204" pitchFamily="34" charset="0"/>
              </a:rPr>
              <a:t> Refer to your Educator Guide (page 6) for the table of transition dates if needed.</a:t>
            </a:r>
          </a:p>
          <a:p>
            <a:pPr marL="177845" lvl="1" indent="-177845" defTabSz="948507">
              <a:buFont typeface="Wingdings" panose="05000000000000000000" pitchFamily="2" charset="2"/>
              <a:buChar char="§"/>
              <a:defRPr/>
            </a:pPr>
            <a:r>
              <a:rPr lang="en-CA" sz="1000" dirty="0">
                <a:latin typeface="Arial" panose="020B0604020202020204" pitchFamily="34" charset="0"/>
                <a:cs typeface="Arial" panose="020B0604020202020204" pitchFamily="34" charset="0"/>
              </a:rPr>
              <a:t>Refer to your Educator Guide (page 6) for some information on training if needed.</a:t>
            </a:r>
          </a:p>
          <a:p>
            <a:pPr marL="0" lvl="1"/>
            <a:endParaRPr lang="en-CA" sz="1000" dirty="0">
              <a:latin typeface="Arial" panose="020B0604020202020204" pitchFamily="34" charset="0"/>
              <a:cs typeface="Arial" panose="020B0604020202020204" pitchFamily="34" charset="0"/>
            </a:endParaRPr>
          </a:p>
          <a:p>
            <a:pPr marL="0" lvl="1"/>
            <a:r>
              <a:rPr lang="en-CA" sz="1000" b="1" u="sng" dirty="0">
                <a:latin typeface="Arial" panose="020B0604020202020204" pitchFamily="34" charset="0"/>
                <a:cs typeface="Arial" panose="020B0604020202020204" pitchFamily="34" charset="0"/>
              </a:rPr>
              <a:t>SAY:</a:t>
            </a:r>
          </a:p>
          <a:p>
            <a:pPr marL="177845" lvl="1"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All manufacturers, suppliers and employers must transition over to WHMIS 2015.</a:t>
            </a:r>
          </a:p>
          <a:p>
            <a:pPr marL="177845" lvl="1"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Workplaces should have an implementation schedule.</a:t>
            </a:r>
          </a:p>
          <a:p>
            <a:pPr marL="0" lvl="1"/>
            <a:endParaRPr lang="en-CA" sz="1000" dirty="0">
              <a:latin typeface="Arial" panose="020B0604020202020204" pitchFamily="34" charset="0"/>
              <a:cs typeface="Arial" panose="020B0604020202020204" pitchFamily="34" charset="0"/>
            </a:endParaRPr>
          </a:p>
          <a:p>
            <a:pPr marL="0" lvl="1"/>
            <a:r>
              <a:rPr lang="en-CA" sz="1000" dirty="0">
                <a:latin typeface="Arial" panose="020B0604020202020204" pitchFamily="34" charset="0"/>
                <a:cs typeface="Arial" panose="020B0604020202020204" pitchFamily="34" charset="0"/>
              </a:rPr>
              <a:t>Page 19 of your Participant Workbook has some reference to OH&amp;S legislation that you can refer to after this session.</a:t>
            </a:r>
          </a:p>
          <a:p>
            <a:pPr marL="0" lvl="1"/>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5</a:t>
            </a:fld>
            <a:endParaRPr lang="en-CA"/>
          </a:p>
        </p:txBody>
      </p:sp>
    </p:spTree>
    <p:extLst>
      <p:ext uri="{BB962C8B-B14F-4D97-AF65-F5344CB8AC3E}">
        <p14:creationId xmlns:p14="http://schemas.microsoft.com/office/powerpoint/2010/main" val="655214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1" u="sng" dirty="0">
                <a:latin typeface="Arial" panose="020B0604020202020204" pitchFamily="34" charset="0"/>
                <a:cs typeface="Arial" panose="020B0604020202020204" pitchFamily="34" charset="0"/>
              </a:rPr>
              <a:t>DO:</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Review answers with the group</a:t>
            </a:r>
          </a:p>
          <a:p>
            <a:endParaRPr lang="en-CA" sz="1000" dirty="0"/>
          </a:p>
        </p:txBody>
      </p:sp>
      <p:sp>
        <p:nvSpPr>
          <p:cNvPr id="4" name="Slide Number Placeholder 3"/>
          <p:cNvSpPr>
            <a:spLocks noGrp="1"/>
          </p:cNvSpPr>
          <p:nvPr>
            <p:ph type="sldNum" sz="quarter" idx="10"/>
          </p:nvPr>
        </p:nvSpPr>
        <p:spPr/>
        <p:txBody>
          <a:bodyPr/>
          <a:lstStyle/>
          <a:p>
            <a:fld id="{C33175BD-92B3-4D6E-9888-F9B47BFF7BB4}" type="slidenum">
              <a:rPr lang="en-CA" smtClean="0"/>
              <a:t>50</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13 Participant Workbook</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DO:</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Complete as a group or have participants complete it individually</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Will only take a moment to complete</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Encourage participants to refer to their workbook on what was just covered</a:t>
            </a:r>
          </a:p>
          <a:p>
            <a:endParaRPr lang="en-CA"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51</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1" u="sng" dirty="0">
                <a:latin typeface="Arial" panose="020B0604020202020204" pitchFamily="34" charset="0"/>
                <a:cs typeface="Arial" panose="020B0604020202020204" pitchFamily="34" charset="0"/>
              </a:rPr>
              <a:t>DO:</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Review answers with the group</a:t>
            </a: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52</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8875" y="4573775"/>
            <a:ext cx="5852160" cy="4320540"/>
          </a:xfrm>
        </p:spPr>
        <p:txBody>
          <a:bodyPr/>
          <a:lstStyle/>
          <a:p>
            <a:r>
              <a:rPr lang="en-CA" sz="1000" dirty="0">
                <a:latin typeface="Arial" panose="020B0604020202020204" pitchFamily="34" charset="0"/>
                <a:cs typeface="Arial" panose="020B0604020202020204" pitchFamily="34" charset="0"/>
              </a:rPr>
              <a:t>Page 14 Participant Workbook</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SAY:</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This graphic shows the class (Acute Toxicity) at the top, the category, signal word, hazard statement, and the pictogram(s). The information works together to tell you about the type and severity of the hazards for the product.  </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ASK:</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How do you know if the product is classified as fatal, toxic or harmful?</a:t>
            </a:r>
          </a:p>
          <a:p>
            <a:r>
              <a:rPr lang="en-CA" sz="1000" b="1" dirty="0">
                <a:latin typeface="Arial" panose="020B0604020202020204" pitchFamily="34" charset="0"/>
                <a:cs typeface="Arial" panose="020B0604020202020204" pitchFamily="34" charset="0"/>
              </a:rPr>
              <a:t>Answer:</a:t>
            </a:r>
            <a:r>
              <a:rPr lang="en-CA" sz="1000" dirty="0">
                <a:latin typeface="Arial" panose="020B0604020202020204" pitchFamily="34" charset="0"/>
                <a:cs typeface="Arial" panose="020B0604020202020204" pitchFamily="34" charset="0"/>
              </a:rPr>
              <a:t> Read the label for more information, including the hazard statements.</a:t>
            </a:r>
          </a:p>
          <a:p>
            <a:endParaRPr lang="en-CA" sz="1000" b="1" dirty="0">
              <a:latin typeface="Arial" panose="020B0604020202020204" pitchFamily="34" charset="0"/>
              <a:cs typeface="Arial" panose="020B0604020202020204" pitchFamily="34" charset="0"/>
            </a:endParaRPr>
          </a:p>
          <a:p>
            <a:r>
              <a:rPr lang="en-CA" sz="1000" u="sng" dirty="0">
                <a:latin typeface="Arial" panose="020B0604020202020204" pitchFamily="34" charset="0"/>
                <a:cs typeface="Arial" panose="020B0604020202020204" pitchFamily="34" charset="0"/>
              </a:rPr>
              <a:t>You can go back to slide 35 to go over all the classes under the Exclamation Mark Pictogram  </a:t>
            </a: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53</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latin typeface="Arial" panose="020B0604020202020204" pitchFamily="34" charset="0"/>
                <a:cs typeface="Arial" panose="020B0604020202020204" pitchFamily="34" charset="0"/>
              </a:rPr>
              <a:t>Page 14 Participant Workbook</a:t>
            </a:r>
          </a:p>
          <a:p>
            <a:endParaRPr lang="en-CA" sz="1100" dirty="0">
              <a:latin typeface="Arial" panose="020B0604020202020204" pitchFamily="34" charset="0"/>
              <a:cs typeface="Arial" panose="020B0604020202020204" pitchFamily="34" charset="0"/>
            </a:endParaRPr>
          </a:p>
          <a:p>
            <a:r>
              <a:rPr lang="en-CA" sz="1100" b="1" u="sng" dirty="0">
                <a:latin typeface="Arial" panose="020B0604020202020204" pitchFamily="34" charset="0"/>
                <a:cs typeface="Arial" panose="020B0604020202020204" pitchFamily="34" charset="0"/>
              </a:rPr>
              <a:t>SAY:</a:t>
            </a:r>
            <a:r>
              <a:rPr lang="en-CA" sz="1100" b="1" dirty="0">
                <a:latin typeface="Arial" panose="020B0604020202020204" pitchFamily="34" charset="0"/>
                <a:cs typeface="Arial" panose="020B0604020202020204" pitchFamily="34" charset="0"/>
              </a:rPr>
              <a:t> </a:t>
            </a:r>
            <a:r>
              <a:rPr lang="en-CA" sz="1100" dirty="0">
                <a:latin typeface="Arial" panose="020B0604020202020204" pitchFamily="34" charset="0"/>
                <a:cs typeface="Arial" panose="020B0604020202020204" pitchFamily="34" charset="0"/>
              </a:rPr>
              <a:t>This graphic shows the Class/Category, Pictogram, Signal word, and hazard statement(s).</a:t>
            </a:r>
          </a:p>
          <a:p>
            <a:pPr marL="177845" indent="-177845">
              <a:buFont typeface="Wingdings" panose="05000000000000000000" pitchFamily="2" charset="2"/>
              <a:buChar char="§"/>
            </a:pPr>
            <a:r>
              <a:rPr lang="en-CA" sz="1100" dirty="0">
                <a:latin typeface="Arial" panose="020B0604020202020204" pitchFamily="34" charset="0"/>
                <a:cs typeface="Arial" panose="020B0604020202020204" pitchFamily="34" charset="0"/>
              </a:rPr>
              <a:t>It shows how they all work together to tell you about the type and severity of the hazards.  </a:t>
            </a:r>
          </a:p>
          <a:p>
            <a:endParaRPr lang="en-CA" sz="1100" dirty="0">
              <a:latin typeface="Arial" panose="020B0604020202020204" pitchFamily="34" charset="0"/>
              <a:cs typeface="Arial" panose="020B0604020202020204" pitchFamily="34" charset="0"/>
            </a:endParaRPr>
          </a:p>
          <a:p>
            <a:r>
              <a:rPr lang="en-CA" sz="1100" b="1" u="sng" dirty="0">
                <a:latin typeface="Arial" panose="020B0604020202020204" pitchFamily="34" charset="0"/>
                <a:cs typeface="Arial" panose="020B0604020202020204" pitchFamily="34" charset="0"/>
              </a:rPr>
              <a:t>ASK:</a:t>
            </a:r>
            <a:r>
              <a:rPr lang="en-CA" sz="1100" b="1" dirty="0">
                <a:latin typeface="Arial" panose="020B0604020202020204" pitchFamily="34" charset="0"/>
                <a:cs typeface="Arial" panose="020B0604020202020204" pitchFamily="34" charset="0"/>
              </a:rPr>
              <a:t> </a:t>
            </a:r>
            <a:r>
              <a:rPr lang="en-CA" sz="1100" dirty="0">
                <a:latin typeface="Arial" panose="020B0604020202020204" pitchFamily="34" charset="0"/>
                <a:cs typeface="Arial" panose="020B0604020202020204" pitchFamily="34" charset="0"/>
              </a:rPr>
              <a:t>Any questions before completing the next two mini-quizzes on what we’ve just covered?</a:t>
            </a:r>
          </a:p>
          <a:p>
            <a:endParaRPr lang="en-CA"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54</a:t>
            </a:fld>
            <a:endParaRPr lang="en-CA" dirty="0"/>
          </a:p>
        </p:txBody>
      </p:sp>
    </p:spTree>
    <p:extLst>
      <p:ext uri="{BB962C8B-B14F-4D97-AF65-F5344CB8AC3E}">
        <p14:creationId xmlns:p14="http://schemas.microsoft.com/office/powerpoint/2010/main" val="41609329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15 Participant Workbook</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DO:</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Complete the first quiz, review it and then complete the second quiz, then review it</a:t>
            </a:r>
          </a:p>
          <a:p>
            <a:r>
              <a:rPr lang="en-CA" sz="1000" dirty="0">
                <a:latin typeface="Arial" panose="020B0604020202020204" pitchFamily="34" charset="0"/>
                <a:cs typeface="Arial" panose="020B0604020202020204" pitchFamily="34" charset="0"/>
              </a:rPr>
              <a:t>OR</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Complete both quizzes then review each</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Will only take a moment to complete</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Encourage participants to refer to their workbook on what was just covered</a:t>
            </a:r>
          </a:p>
          <a:p>
            <a:pPr marL="177845" indent="-177845">
              <a:buFont typeface="Wingdings" panose="05000000000000000000" pitchFamily="2" charset="2"/>
              <a:buChar char="§"/>
            </a:pPr>
            <a:endParaRPr lang="en-CA" sz="1000" dirty="0">
              <a:latin typeface="Arial" panose="020B0604020202020204" pitchFamily="34" charset="0"/>
              <a:cs typeface="Arial" panose="020B0604020202020204" pitchFamily="34" charset="0"/>
            </a:endParaRPr>
          </a:p>
          <a:p>
            <a:endParaRPr lang="en-CA" b="0" dirty="0" smtClean="0"/>
          </a:p>
        </p:txBody>
      </p:sp>
      <p:sp>
        <p:nvSpPr>
          <p:cNvPr id="4" name="Slide Number Placeholder 3"/>
          <p:cNvSpPr>
            <a:spLocks noGrp="1"/>
          </p:cNvSpPr>
          <p:nvPr>
            <p:ph type="sldNum" sz="quarter" idx="10"/>
          </p:nvPr>
        </p:nvSpPr>
        <p:spPr/>
        <p:txBody>
          <a:bodyPr/>
          <a:lstStyle/>
          <a:p>
            <a:fld id="{C33175BD-92B3-4D6E-9888-F9B47BFF7BB4}" type="slidenum">
              <a:rPr lang="en-CA" smtClean="0"/>
              <a:t>55</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1" u="sng" dirty="0">
                <a:latin typeface="Arial" panose="020B0604020202020204" pitchFamily="34" charset="0"/>
                <a:cs typeface="Arial" panose="020B0604020202020204" pitchFamily="34" charset="0"/>
              </a:rPr>
              <a:t>DO:</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Review answers with the group</a:t>
            </a: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56</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15 Participant Workbook</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DO:</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Complete as a group or have participants complete it individually</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Will only take a moment to complete</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Encourage participants to refer to their workbook on what was just covered</a:t>
            </a:r>
          </a:p>
          <a:p>
            <a:endParaRPr lang="en-CA" sz="1000" dirty="0">
              <a:latin typeface="Arial" panose="020B0604020202020204" pitchFamily="34" charset="0"/>
              <a:cs typeface="Arial" panose="020B0604020202020204" pitchFamily="34" charset="0"/>
            </a:endParaRPr>
          </a:p>
          <a:p>
            <a:endParaRPr lang="en-CA" sz="1100" dirty="0"/>
          </a:p>
        </p:txBody>
      </p:sp>
      <p:sp>
        <p:nvSpPr>
          <p:cNvPr id="4" name="Slide Number Placeholder 3"/>
          <p:cNvSpPr>
            <a:spLocks noGrp="1"/>
          </p:cNvSpPr>
          <p:nvPr>
            <p:ph type="sldNum" sz="quarter" idx="10"/>
          </p:nvPr>
        </p:nvSpPr>
        <p:spPr/>
        <p:txBody>
          <a:bodyPr/>
          <a:lstStyle/>
          <a:p>
            <a:fld id="{C33175BD-92B3-4D6E-9888-F9B47BFF7BB4}" type="slidenum">
              <a:rPr lang="en-CA" smtClean="0"/>
              <a:t>57</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1" u="sng" dirty="0">
                <a:latin typeface="Arial" panose="020B0604020202020204" pitchFamily="34" charset="0"/>
                <a:cs typeface="Arial" panose="020B0604020202020204" pitchFamily="34" charset="0"/>
              </a:rPr>
              <a:t>DO:</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Review answer with the group</a:t>
            </a: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58</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16 Participant Workbook **Exam Question**</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SAY:</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The SDS must be provided to the customer at the time of the sale.</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SDSs provide more detailed information about the hazardous product than the label does</a:t>
            </a:r>
          </a:p>
          <a:p>
            <a:pPr defTabSz="948507">
              <a:defRPr/>
            </a:pPr>
            <a:endParaRPr lang="en-CA" sz="1000" dirty="0">
              <a:latin typeface="Arial" panose="020B0604020202020204" pitchFamily="34" charset="0"/>
              <a:cs typeface="Arial" panose="020B0604020202020204" pitchFamily="34" charset="0"/>
            </a:endParaRPr>
          </a:p>
          <a:p>
            <a:pPr defTabSz="948507">
              <a:defRPr/>
            </a:pPr>
            <a:r>
              <a:rPr lang="en-CA" sz="1000" dirty="0">
                <a:latin typeface="Arial" panose="020B0604020202020204" pitchFamily="34" charset="0"/>
                <a:cs typeface="Arial" panose="020B0604020202020204" pitchFamily="34" charset="0"/>
              </a:rPr>
              <a:t>In notes, you might want to write, circle or highlight the 4 basic questions that the SDS answers:</a:t>
            </a:r>
          </a:p>
          <a:p>
            <a:pPr marL="384263"/>
            <a:r>
              <a:rPr lang="en-CA" sz="1000" dirty="0">
                <a:latin typeface="Arial" panose="020B0604020202020204" pitchFamily="34" charset="0"/>
                <a:cs typeface="Arial" panose="020B0604020202020204" pitchFamily="34" charset="0"/>
              </a:rPr>
              <a:t>1. what are the identities of the product and the supplier</a:t>
            </a:r>
          </a:p>
          <a:p>
            <a:pPr marL="384263"/>
            <a:r>
              <a:rPr lang="en-CA" sz="1000" dirty="0">
                <a:latin typeface="Arial" panose="020B0604020202020204" pitchFamily="34" charset="0"/>
                <a:cs typeface="Arial" panose="020B0604020202020204" pitchFamily="34" charset="0"/>
              </a:rPr>
              <a:t>2. what are the hazards, </a:t>
            </a:r>
            <a:r>
              <a:rPr lang="en-CA" sz="1000" u="sng" dirty="0">
                <a:latin typeface="Arial" panose="020B0604020202020204" pitchFamily="34" charset="0"/>
                <a:cs typeface="Arial" panose="020B0604020202020204" pitchFamily="34" charset="0"/>
              </a:rPr>
              <a:t>such as</a:t>
            </a:r>
            <a:r>
              <a:rPr lang="en-CA" sz="1000" dirty="0">
                <a:latin typeface="Arial" panose="020B0604020202020204" pitchFamily="34" charset="0"/>
                <a:cs typeface="Arial" panose="020B0604020202020204" pitchFamily="34" charset="0"/>
              </a:rPr>
              <a:t>:</a:t>
            </a:r>
          </a:p>
          <a:p>
            <a:pPr marL="1036361" lvl="1" indent="-177845">
              <a:buFont typeface="Wingdings" panose="05000000000000000000" pitchFamily="2" charset="2"/>
              <a:buChar char="§"/>
            </a:pPr>
            <a:r>
              <a:rPr lang="en-CA" sz="1000" u="sng" dirty="0">
                <a:latin typeface="Arial" panose="020B0604020202020204" pitchFamily="34" charset="0"/>
                <a:cs typeface="Arial" panose="020B0604020202020204" pitchFamily="34" charset="0"/>
              </a:rPr>
              <a:t>can this material harm my health?</a:t>
            </a:r>
          </a:p>
          <a:p>
            <a:pPr marL="1036361" lvl="1" indent="-177845">
              <a:buFont typeface="Wingdings" panose="05000000000000000000" pitchFamily="2" charset="2"/>
              <a:buChar char="§"/>
            </a:pPr>
            <a:r>
              <a:rPr lang="en-CA" sz="1000" u="sng" dirty="0">
                <a:latin typeface="Arial" panose="020B0604020202020204" pitchFamily="34" charset="0"/>
                <a:cs typeface="Arial" panose="020B0604020202020204" pitchFamily="34" charset="0"/>
              </a:rPr>
              <a:t>what are the early warning symptoms and signs of overexposure?</a:t>
            </a:r>
          </a:p>
          <a:p>
            <a:pPr marL="1036361" lvl="1" indent="-177845">
              <a:buFont typeface="Wingdings" panose="05000000000000000000" pitchFamily="2" charset="2"/>
              <a:buChar char="§"/>
            </a:pPr>
            <a:r>
              <a:rPr lang="en-CA" sz="1000" u="sng" dirty="0">
                <a:latin typeface="Arial" panose="020B0604020202020204" pitchFamily="34" charset="0"/>
                <a:cs typeface="Arial" panose="020B0604020202020204" pitchFamily="34" charset="0"/>
              </a:rPr>
              <a:t>is this material a fire hazard?</a:t>
            </a:r>
          </a:p>
          <a:p>
            <a:pPr marL="1036361" lvl="1" indent="-177845">
              <a:buFont typeface="Wingdings" panose="05000000000000000000" pitchFamily="2" charset="2"/>
              <a:buChar char="§"/>
            </a:pPr>
            <a:r>
              <a:rPr lang="en-CA" sz="1000" u="sng" dirty="0">
                <a:latin typeface="Arial" panose="020B0604020202020204" pitchFamily="34" charset="0"/>
                <a:cs typeface="Arial" panose="020B0604020202020204" pitchFamily="34" charset="0"/>
              </a:rPr>
              <a:t>can this material explode if I mix it with other materials? which ones?</a:t>
            </a:r>
          </a:p>
          <a:p>
            <a:pPr marL="384263"/>
            <a:r>
              <a:rPr lang="en-CA" sz="1000" dirty="0">
                <a:latin typeface="Arial" panose="020B0604020202020204" pitchFamily="34" charset="0"/>
                <a:cs typeface="Arial" panose="020B0604020202020204" pitchFamily="34" charset="0"/>
              </a:rPr>
              <a:t>3. what precautions should I take to work safely with this material</a:t>
            </a:r>
            <a:r>
              <a:rPr lang="en-CA" sz="1000" u="sng" dirty="0">
                <a:latin typeface="Arial" panose="020B0604020202020204" pitchFamily="34" charset="0"/>
                <a:cs typeface="Arial" panose="020B0604020202020204" pitchFamily="34" charset="0"/>
              </a:rPr>
              <a:t>, such as:</a:t>
            </a:r>
          </a:p>
          <a:p>
            <a:pPr marL="1036361" lvl="1" indent="-177845">
              <a:buFont typeface="Wingdings" panose="05000000000000000000" pitchFamily="2" charset="2"/>
              <a:buChar char="§"/>
            </a:pPr>
            <a:r>
              <a:rPr lang="en-CA" sz="1000" u="sng" dirty="0">
                <a:latin typeface="Arial" panose="020B0604020202020204" pitchFamily="34" charset="0"/>
                <a:cs typeface="Arial" panose="020B0604020202020204" pitchFamily="34" charset="0"/>
              </a:rPr>
              <a:t>is special ventilation needed?</a:t>
            </a:r>
          </a:p>
          <a:p>
            <a:pPr marL="1036361" lvl="1" indent="-177845">
              <a:buFont typeface="Wingdings" panose="05000000000000000000" pitchFamily="2" charset="2"/>
              <a:buChar char="§"/>
            </a:pPr>
            <a:r>
              <a:rPr lang="en-CA" sz="1000" u="sng" dirty="0">
                <a:latin typeface="Arial" panose="020B0604020202020204" pitchFamily="34" charset="0"/>
                <a:cs typeface="Arial" panose="020B0604020202020204" pitchFamily="34" charset="0"/>
              </a:rPr>
              <a:t>do I need to wear PPE (gloves, goggles, gown</a:t>
            </a:r>
            <a:r>
              <a:rPr lang="en-CA" sz="1000" dirty="0">
                <a:latin typeface="Arial" panose="020B0604020202020204" pitchFamily="34" charset="0"/>
                <a:cs typeface="Arial" panose="020B0604020202020204" pitchFamily="34" charset="0"/>
              </a:rPr>
              <a:t>)</a:t>
            </a:r>
          </a:p>
          <a:p>
            <a:pPr marL="384263"/>
            <a:r>
              <a:rPr lang="en-CA" sz="1000" dirty="0">
                <a:latin typeface="Arial" panose="020B0604020202020204" pitchFamily="34" charset="0"/>
                <a:cs typeface="Arial" panose="020B0604020202020204" pitchFamily="34" charset="0"/>
              </a:rPr>
              <a:t>4. what do I do in the case of an emergency</a:t>
            </a:r>
            <a:r>
              <a:rPr lang="en-CA" sz="1000" u="sng" dirty="0">
                <a:latin typeface="Arial" panose="020B0604020202020204" pitchFamily="34" charset="0"/>
                <a:cs typeface="Arial" panose="020B0604020202020204" pitchFamily="34" charset="0"/>
              </a:rPr>
              <a:t>, such as:</a:t>
            </a:r>
          </a:p>
          <a:p>
            <a:pPr marL="1036361" lvl="1" indent="-177845">
              <a:buFont typeface="Wingdings" panose="05000000000000000000" pitchFamily="2" charset="2"/>
              <a:buChar char="§"/>
            </a:pPr>
            <a:r>
              <a:rPr lang="en-CA" sz="1000" u="sng" dirty="0">
                <a:latin typeface="Arial" panose="020B0604020202020204" pitchFamily="34" charset="0"/>
                <a:cs typeface="Arial" panose="020B0604020202020204" pitchFamily="34" charset="0"/>
              </a:rPr>
              <a:t>overexposure, a fire, a spill?</a:t>
            </a:r>
          </a:p>
          <a:p>
            <a:endParaRPr lang="en-CA" sz="800" dirty="0">
              <a:latin typeface="Arial" panose="020B0604020202020204" pitchFamily="34" charset="0"/>
              <a:cs typeface="Arial" panose="020B0604020202020204" pitchFamily="34" charset="0"/>
            </a:endParaRPr>
          </a:p>
          <a:p>
            <a:r>
              <a:rPr lang="en-CA" sz="1000" u="sng" dirty="0">
                <a:latin typeface="Arial" panose="020B0604020202020204" pitchFamily="34" charset="0"/>
                <a:cs typeface="Arial" panose="020B0604020202020204" pitchFamily="34" charset="0"/>
              </a:rPr>
              <a:t>SDSs help employers develop comprehensible chemicals programs – they use the information provided by SDSs to aide in training employees working with hazardous chemicals</a:t>
            </a:r>
            <a:endParaRPr lang="en-CA" sz="1000" b="1"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59</a:t>
            </a:fld>
            <a:endParaRPr lang="en-CA" dirty="0"/>
          </a:p>
        </p:txBody>
      </p:sp>
    </p:spTree>
    <p:extLst>
      <p:ext uri="{BB962C8B-B14F-4D97-AF65-F5344CB8AC3E}">
        <p14:creationId xmlns:p14="http://schemas.microsoft.com/office/powerpoint/2010/main" val="4160932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2 Participant Workbook</a:t>
            </a:r>
          </a:p>
          <a:p>
            <a:endParaRPr lang="en-CA" dirty="0" smtClean="0"/>
          </a:p>
          <a:p>
            <a:endParaRPr lang="en-CA" dirty="0"/>
          </a:p>
          <a:p>
            <a:endParaRPr lang="en-CA" dirty="0" smtClean="0"/>
          </a:p>
          <a:p>
            <a:r>
              <a:rPr lang="en-CA" dirty="0" smtClean="0"/>
              <a:t> </a:t>
            </a:r>
            <a:endParaRPr lang="en-CA" dirty="0"/>
          </a:p>
          <a:p>
            <a:endParaRPr lang="en-CA" dirty="0"/>
          </a:p>
          <a:p>
            <a:endParaRPr lang="en-CA" dirty="0" smtClean="0"/>
          </a:p>
          <a:p>
            <a:endParaRPr lang="en-CA" dirty="0" smtClean="0"/>
          </a:p>
          <a:p>
            <a:endParaRPr lang="en-CA" dirty="0"/>
          </a:p>
          <a:p>
            <a:endParaRPr lang="en-CA" dirty="0" smtClean="0"/>
          </a:p>
          <a:p>
            <a:endParaRPr lang="en-CA" dirty="0"/>
          </a:p>
        </p:txBody>
      </p:sp>
      <p:sp>
        <p:nvSpPr>
          <p:cNvPr id="4" name="Slide Number Placeholder 3"/>
          <p:cNvSpPr>
            <a:spLocks noGrp="1"/>
          </p:cNvSpPr>
          <p:nvPr>
            <p:ph type="sldNum" sz="quarter" idx="10"/>
          </p:nvPr>
        </p:nvSpPr>
        <p:spPr/>
        <p:txBody>
          <a:bodyPr/>
          <a:lstStyle/>
          <a:p>
            <a:fld id="{C33175BD-92B3-4D6E-9888-F9B47BFF7BB4}" type="slidenum">
              <a:rPr lang="en-CA" smtClean="0"/>
              <a:t>6</a:t>
            </a:fld>
            <a:endParaRPr lang="en-CA"/>
          </a:p>
        </p:txBody>
      </p:sp>
    </p:spTree>
    <p:extLst>
      <p:ext uri="{BB962C8B-B14F-4D97-AF65-F5344CB8AC3E}">
        <p14:creationId xmlns:p14="http://schemas.microsoft.com/office/powerpoint/2010/main" val="41559650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16 Participant Workbook</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SAY:</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Suppliers must provide the SDS at point of sale; your employer must obtain them, inform you of any changes made to them and how to access the SDSs</a:t>
            </a:r>
          </a:p>
          <a:p>
            <a:pPr marL="177845" indent="-177845" defTabSz="948507">
              <a:buFont typeface="Wingdings" panose="05000000000000000000" pitchFamily="2" charset="2"/>
              <a:buChar char="§"/>
              <a:defRPr/>
            </a:pPr>
            <a:r>
              <a:rPr lang="en-CA" sz="1000" b="1" dirty="0">
                <a:latin typeface="Arial" panose="020B0604020202020204" pitchFamily="34" charset="0"/>
                <a:cs typeface="Arial" panose="020B0604020202020204" pitchFamily="34" charset="0"/>
              </a:rPr>
              <a:t>readily accessible means </a:t>
            </a:r>
            <a:r>
              <a:rPr lang="en-CA" sz="1000" dirty="0">
                <a:latin typeface="Arial" panose="020B0604020202020204" pitchFamily="34" charset="0"/>
                <a:cs typeface="Arial" panose="020B0604020202020204" pitchFamily="34" charset="0"/>
              </a:rPr>
              <a:t>not just electronically, but also a paper copy that workers have access to. Not locked away in someone’s office.</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For WHMIS 2015, the information on the SDS must always be in the same section, regardless of which supplier created the SDS.</a:t>
            </a:r>
          </a:p>
          <a:p>
            <a:endParaRPr lang="en-CA" sz="1000" dirty="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60</a:t>
            </a:fld>
            <a:endParaRPr lang="en-CA" dirty="0"/>
          </a:p>
        </p:txBody>
      </p:sp>
    </p:spTree>
    <p:extLst>
      <p:ext uri="{BB962C8B-B14F-4D97-AF65-F5344CB8AC3E}">
        <p14:creationId xmlns:p14="http://schemas.microsoft.com/office/powerpoint/2010/main" val="41609329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1" u="sng" dirty="0">
                <a:latin typeface="Arial" panose="020B0604020202020204" pitchFamily="34" charset="0"/>
                <a:cs typeface="Arial" panose="020B0604020202020204" pitchFamily="34" charset="0"/>
              </a:rPr>
              <a:t>DO:</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Hand out an SDS – </a:t>
            </a:r>
            <a:r>
              <a:rPr lang="en-CA" sz="1000">
                <a:latin typeface="Arial" panose="020B0604020202020204" pitchFamily="34" charset="0"/>
                <a:cs typeface="Arial" panose="020B0604020202020204" pitchFamily="34" charset="0"/>
              </a:rPr>
              <a:t>use one </a:t>
            </a:r>
            <a:r>
              <a:rPr lang="en-CA" sz="1000" dirty="0">
                <a:latin typeface="Arial" panose="020B0604020202020204" pitchFamily="34" charset="0"/>
                <a:cs typeface="Arial" panose="020B0604020202020204" pitchFamily="34" charset="0"/>
              </a:rPr>
              <a:t>of your own SDSs or the sample provided for Petro Canada Unleaded Gasoline</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Have participants follow along as you go through each section – a high level overview rather than a word by word reading may be adequate as the goal is to show them the new format, not to train them on the SDS used for this education session.</a:t>
            </a:r>
          </a:p>
          <a:p>
            <a:endParaRPr lang="en-CA" sz="1000" dirty="0">
              <a:latin typeface="Arial" panose="020B0604020202020204" pitchFamily="34" charset="0"/>
              <a:cs typeface="Arial" panose="020B0604020202020204" pitchFamily="34" charset="0"/>
            </a:endParaRPr>
          </a:p>
          <a:p>
            <a:r>
              <a:rPr lang="en-CA" sz="1000" u="sng" dirty="0">
                <a:latin typeface="Arial" panose="020B0604020202020204" pitchFamily="34" charset="0"/>
                <a:cs typeface="Arial" panose="020B0604020202020204" pitchFamily="34" charset="0"/>
              </a:rPr>
              <a:t>For supplemental CCOHS information on SDSs: </a:t>
            </a:r>
            <a:r>
              <a:rPr lang="en-CA" sz="1000" u="sng" dirty="0"/>
              <a:t>https://www.ccohs.ca/oshanswers/chemicals/whmis_ghs/sds.html</a:t>
            </a: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61</a:t>
            </a:fld>
            <a:endParaRPr lang="en-CA" dirty="0"/>
          </a:p>
        </p:txBody>
      </p:sp>
    </p:spTree>
    <p:extLst>
      <p:ext uri="{BB962C8B-B14F-4D97-AF65-F5344CB8AC3E}">
        <p14:creationId xmlns:p14="http://schemas.microsoft.com/office/powerpoint/2010/main" val="41609329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16 Participant Workbook **Exam Question**</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SAY:</a:t>
            </a:r>
            <a:r>
              <a:rPr lang="en-CA" sz="1000" dirty="0">
                <a:latin typeface="Arial" panose="020B0604020202020204" pitchFamily="34" charset="0"/>
                <a:cs typeface="Arial" panose="020B0604020202020204" pitchFamily="34" charset="0"/>
              </a:rPr>
              <a:t>  The SDS will have all the information you need to know about how to work safely with that chemical.</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The label will have some information, but not all of the information you need</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If information is on the label, it will also be on the SDS</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If it is on the SDS, it isn’t required to be on the label – so it’s important to read the SDS</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In notes, write, circle or highlight that SDSs must be readily available to everyone AND that BEFORE you start using a </a:t>
            </a:r>
            <a:r>
              <a:rPr lang="en-CA" sz="1000" dirty="0" smtClean="0">
                <a:latin typeface="Arial" panose="020B0604020202020204" pitchFamily="34" charset="0"/>
                <a:cs typeface="Arial" panose="020B0604020202020204" pitchFamily="34" charset="0"/>
              </a:rPr>
              <a:t>product for the first time, </a:t>
            </a:r>
            <a:r>
              <a:rPr lang="en-CA" sz="1000" b="1" dirty="0">
                <a:latin typeface="Arial" panose="020B0604020202020204" pitchFamily="34" charset="0"/>
                <a:cs typeface="Arial" panose="020B0604020202020204" pitchFamily="34" charset="0"/>
              </a:rPr>
              <a:t>READ </a:t>
            </a:r>
            <a:r>
              <a:rPr lang="en-CA" sz="1000" b="1" dirty="0" smtClean="0">
                <a:latin typeface="Arial" panose="020B0604020202020204" pitchFamily="34" charset="0"/>
                <a:cs typeface="Arial" panose="020B0604020202020204" pitchFamily="34" charset="0"/>
              </a:rPr>
              <a:t>and UNDERSTAND the SDS, as </a:t>
            </a:r>
            <a:r>
              <a:rPr lang="en-CA" sz="1000" b="1" smtClean="0">
                <a:latin typeface="Arial" panose="020B0604020202020204" pitchFamily="34" charset="0"/>
                <a:cs typeface="Arial" panose="020B0604020202020204" pitchFamily="34" charset="0"/>
              </a:rPr>
              <a:t>well as the </a:t>
            </a:r>
            <a:r>
              <a:rPr lang="en-CA" sz="1000" b="1" dirty="0" smtClean="0">
                <a:latin typeface="Arial" panose="020B0604020202020204" pitchFamily="34" charset="0"/>
                <a:cs typeface="Arial" panose="020B0604020202020204" pitchFamily="34" charset="0"/>
              </a:rPr>
              <a:t>label and the pictogram</a:t>
            </a:r>
            <a:r>
              <a:rPr lang="en-CA" sz="1000" dirty="0" smtClean="0">
                <a:latin typeface="Arial" panose="020B0604020202020204" pitchFamily="34" charset="0"/>
                <a:cs typeface="Arial" panose="020B0604020202020204" pitchFamily="34" charset="0"/>
              </a:rPr>
              <a:t>.</a:t>
            </a:r>
            <a:endParaRPr lang="en-CA" sz="1000" dirty="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a:p>
            <a:r>
              <a:rPr lang="en-CA" sz="1000" u="sng" dirty="0">
                <a:latin typeface="Arial" panose="020B0604020202020204" pitchFamily="34" charset="0"/>
                <a:cs typeface="Arial" panose="020B0604020202020204" pitchFamily="34" charset="0"/>
              </a:rPr>
              <a:t>Employers are to have MSDSs available until the date they transition to WHMIS 2015. The Ministry of Labour Relations and Workplace Safety has advised:</a:t>
            </a:r>
          </a:p>
          <a:p>
            <a:pPr marL="177845" indent="-177845">
              <a:buFont typeface="Wingdings" panose="05000000000000000000" pitchFamily="2" charset="2"/>
              <a:buChar char="§"/>
            </a:pPr>
            <a:r>
              <a:rPr lang="en-CA" sz="1000" u="sng" dirty="0">
                <a:latin typeface="Arial" panose="020B0604020202020204" pitchFamily="34" charset="0"/>
                <a:cs typeface="Arial" panose="020B0604020202020204" pitchFamily="34" charset="0"/>
              </a:rPr>
              <a:t>SDSs can be obtained in preparation for the transition date, but they are not to be available to staff until the date of transition.</a:t>
            </a:r>
          </a:p>
          <a:p>
            <a:pPr marL="177845" indent="-177845">
              <a:buFont typeface="Wingdings" panose="05000000000000000000" pitchFamily="2" charset="2"/>
              <a:buChar char="§"/>
            </a:pPr>
            <a:r>
              <a:rPr lang="en-CA" sz="1000" u="sng" dirty="0">
                <a:latin typeface="Arial" panose="020B0604020202020204" pitchFamily="34" charset="0"/>
                <a:cs typeface="Arial" panose="020B0604020202020204" pitchFamily="34" charset="0"/>
              </a:rPr>
              <a:t>SDSs and MSDSs must not be in the same binders.</a:t>
            </a:r>
          </a:p>
          <a:p>
            <a:pPr marL="181225" indent="-181225">
              <a:buFont typeface="Wingdings" panose="05000000000000000000" pitchFamily="2" charset="2"/>
              <a:buChar char="§"/>
            </a:pPr>
            <a:endParaRPr lang="en-CA" sz="1000" dirty="0">
              <a:latin typeface="Arial" panose="020B0604020202020204" pitchFamily="34" charset="0"/>
              <a:cs typeface="Arial" panose="020B0604020202020204" pitchFamily="34" charset="0"/>
            </a:endParaRPr>
          </a:p>
          <a:p>
            <a:pPr defTabSz="948507">
              <a:defRPr/>
            </a:pPr>
            <a:r>
              <a:rPr lang="en-CA" sz="1000" u="sng" dirty="0">
                <a:latin typeface="Arial" panose="020B0604020202020204" pitchFamily="34" charset="0"/>
                <a:cs typeface="Arial" panose="020B0604020202020204" pitchFamily="34" charset="0"/>
              </a:rPr>
              <a:t>Training will be provided in addition to this education - if there are phrases or terms on the SDS that workers don’t understand, suggest they ask their supervisor, a member of the occupational health committee/representative, a health and safety professional or a union representative for help.</a:t>
            </a:r>
          </a:p>
          <a:p>
            <a:pPr marL="181225" indent="-181225">
              <a:buFont typeface="Wingdings" panose="05000000000000000000" pitchFamily="2" charset="2"/>
              <a:buChar char="§"/>
            </a:pPr>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ASK:</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Any questions before completing the last mini-quiz on what we’ve just covered?</a:t>
            </a:r>
            <a:endParaRPr lang="en-CA"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62</a:t>
            </a:fld>
            <a:endParaRPr lang="en-CA" dirty="0"/>
          </a:p>
        </p:txBody>
      </p:sp>
    </p:spTree>
    <p:extLst>
      <p:ext uri="{BB962C8B-B14F-4D97-AF65-F5344CB8AC3E}">
        <p14:creationId xmlns:p14="http://schemas.microsoft.com/office/powerpoint/2010/main" val="41609329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17 Participant Workbook</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DO:</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Complete as a group or have participants complete it individually</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Will only take a moment to complete</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Encourage participants to refer to their workbook on what was just covered</a:t>
            </a: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63</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1" u="sng" dirty="0">
                <a:latin typeface="Arial" panose="020B0604020202020204" pitchFamily="34" charset="0"/>
                <a:cs typeface="Arial" panose="020B0604020202020204" pitchFamily="34" charset="0"/>
              </a:rPr>
              <a:t>DO:</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Review answer with the group</a:t>
            </a:r>
          </a:p>
        </p:txBody>
      </p:sp>
      <p:sp>
        <p:nvSpPr>
          <p:cNvPr id="4" name="Slide Number Placeholder 3"/>
          <p:cNvSpPr>
            <a:spLocks noGrp="1"/>
          </p:cNvSpPr>
          <p:nvPr>
            <p:ph type="sldNum" sz="quarter" idx="10"/>
          </p:nvPr>
        </p:nvSpPr>
        <p:spPr/>
        <p:txBody>
          <a:bodyPr/>
          <a:lstStyle/>
          <a:p>
            <a:fld id="{C33175BD-92B3-4D6E-9888-F9B47BFF7BB4}" type="slidenum">
              <a:rPr lang="en-CA" smtClean="0"/>
              <a:t>64</a:t>
            </a:fld>
            <a:endParaRPr lang="en-CA"/>
          </a:p>
        </p:txBody>
      </p:sp>
    </p:spTree>
    <p:extLst>
      <p:ext uri="{BB962C8B-B14F-4D97-AF65-F5344CB8AC3E}">
        <p14:creationId xmlns:p14="http://schemas.microsoft.com/office/powerpoint/2010/main" val="41609329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18 Participant Workbook</a:t>
            </a:r>
          </a:p>
          <a:p>
            <a:endParaRPr lang="en-CA" sz="1000" dirty="0">
              <a:latin typeface="Arial" panose="020B0604020202020204" pitchFamily="34" charset="0"/>
              <a:cs typeface="Arial" panose="020B0604020202020204" pitchFamily="34" charset="0"/>
            </a:endParaRPr>
          </a:p>
          <a:p>
            <a:r>
              <a:rPr lang="en-CA" sz="1000" u="sng" dirty="0">
                <a:latin typeface="Arial" panose="020B0604020202020204" pitchFamily="34" charset="0"/>
                <a:cs typeface="Arial" panose="020B0604020202020204" pitchFamily="34" charset="0"/>
              </a:rPr>
              <a:t>Two CCOHS posters are located at the back of their workbook that you may want to review with participants. These are available via CCOHS website.</a:t>
            </a:r>
          </a:p>
          <a:p>
            <a:endParaRPr lang="en-CA"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65</a:t>
            </a:fld>
            <a:endParaRPr lang="en-CA"/>
          </a:p>
        </p:txBody>
      </p:sp>
    </p:spTree>
    <p:extLst>
      <p:ext uri="{BB962C8B-B14F-4D97-AF65-F5344CB8AC3E}">
        <p14:creationId xmlns:p14="http://schemas.microsoft.com/office/powerpoint/2010/main" val="6658527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1" u="sng" dirty="0">
                <a:latin typeface="Arial" panose="020B0604020202020204" pitchFamily="34" charset="0"/>
                <a:cs typeface="Arial" panose="020B0604020202020204" pitchFamily="34" charset="0"/>
              </a:rPr>
              <a:t>ASK:</a:t>
            </a:r>
            <a:r>
              <a:rPr lang="en-CA" sz="1000" dirty="0">
                <a:latin typeface="Arial" panose="020B0604020202020204" pitchFamily="34" charset="0"/>
                <a:cs typeface="Arial" panose="020B0604020202020204" pitchFamily="34" charset="0"/>
              </a:rPr>
              <a:t> Are there any questions?</a:t>
            </a:r>
          </a:p>
          <a:p>
            <a:endParaRPr lang="en-CA" sz="1000" dirty="0">
              <a:latin typeface="Arial" panose="020B0604020202020204" pitchFamily="34" charset="0"/>
              <a:cs typeface="Arial" panose="020B0604020202020204" pitchFamily="34" charset="0"/>
            </a:endParaRPr>
          </a:p>
          <a:p>
            <a:r>
              <a:rPr lang="en-CA" sz="1000" dirty="0">
                <a:latin typeface="Arial" panose="020B0604020202020204" pitchFamily="34" charset="0"/>
                <a:cs typeface="Arial" panose="020B0604020202020204" pitchFamily="34" charset="0"/>
              </a:rPr>
              <a:t>Answer any questions people may have</a:t>
            </a:r>
          </a:p>
          <a:p>
            <a:endParaRPr lang="en-CA" sz="10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66</a:t>
            </a:fld>
            <a:endParaRPr lang="en-CA"/>
          </a:p>
        </p:txBody>
      </p:sp>
    </p:spTree>
    <p:extLst>
      <p:ext uri="{BB962C8B-B14F-4D97-AF65-F5344CB8AC3E}">
        <p14:creationId xmlns:p14="http://schemas.microsoft.com/office/powerpoint/2010/main" val="33333328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1" u="sng" dirty="0">
                <a:latin typeface="Arial" panose="020B0604020202020204" pitchFamily="34" charset="0"/>
                <a:cs typeface="Arial" panose="020B0604020202020204" pitchFamily="34" charset="0"/>
              </a:rPr>
              <a:t>SAY:</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Please take a moment and complete the balance of the participant evaluation of this education session</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DO:</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Gather completed evaluations – either pass the envelope or have someone gather completed evaluations and put in envelope</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ASK:</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Are there any other questions before I pass out the exam?</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DO:</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Respond to questions, use parking lot/</a:t>
            </a:r>
            <a:r>
              <a:rPr lang="en-CA" sz="1000" dirty="0" err="1">
                <a:latin typeface="Arial" panose="020B0604020202020204" pitchFamily="34" charset="0"/>
                <a:cs typeface="Arial" panose="020B0604020202020204" pitchFamily="34" charset="0"/>
              </a:rPr>
              <a:t>parkaide</a:t>
            </a:r>
            <a:r>
              <a:rPr lang="en-CA" sz="1000" dirty="0">
                <a:latin typeface="Arial" panose="020B0604020202020204" pitchFamily="34" charset="0"/>
                <a:cs typeface="Arial" panose="020B0604020202020204" pitchFamily="34" charset="0"/>
              </a:rPr>
              <a:t> if necessary</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Hand out an exam to each participant</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SAY:</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Print your name on the top of the exam</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I will stay in the room and walk around; I can offer you guidance if needed but I won’t answer the questions for you</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Use your workbook if you need to</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The exam is done individually – </a:t>
            </a:r>
            <a:r>
              <a:rPr lang="en-CA" sz="1000" b="1" dirty="0">
                <a:latin typeface="Arial" panose="020B0604020202020204" pitchFamily="34" charset="0"/>
                <a:cs typeface="Arial" panose="020B0604020202020204" pitchFamily="34" charset="0"/>
              </a:rPr>
              <a:t>no group work</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When you’ve completed the exam please leave it on your table and exit the room quietly</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I’ll grade the exams after this session and provide the employer with the graded exams and wallet cards; they will distribute this back to you</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Thank you for a good session</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Have a safe day</a:t>
            </a: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175BD-92B3-4D6E-9888-F9B47BFF7BB4}" type="slidenum">
              <a:rPr lang="en-CA" smtClean="0"/>
              <a:t>67</a:t>
            </a:fld>
            <a:endParaRPr lang="en-CA"/>
          </a:p>
        </p:txBody>
      </p:sp>
    </p:spTree>
    <p:extLst>
      <p:ext uri="{BB962C8B-B14F-4D97-AF65-F5344CB8AC3E}">
        <p14:creationId xmlns:p14="http://schemas.microsoft.com/office/powerpoint/2010/main" val="3333332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2 Participant Workbook</a:t>
            </a:r>
          </a:p>
        </p:txBody>
      </p:sp>
      <p:sp>
        <p:nvSpPr>
          <p:cNvPr id="4" name="Slide Number Placeholder 3"/>
          <p:cNvSpPr>
            <a:spLocks noGrp="1"/>
          </p:cNvSpPr>
          <p:nvPr>
            <p:ph type="sldNum" sz="quarter" idx="10"/>
          </p:nvPr>
        </p:nvSpPr>
        <p:spPr/>
        <p:txBody>
          <a:bodyPr/>
          <a:lstStyle/>
          <a:p>
            <a:fld id="{C33175BD-92B3-4D6E-9888-F9B47BFF7BB4}" type="slidenum">
              <a:rPr lang="en-CA" smtClean="0"/>
              <a:t>7</a:t>
            </a:fld>
            <a:endParaRPr lang="en-CA"/>
          </a:p>
        </p:txBody>
      </p:sp>
    </p:spTree>
    <p:extLst>
      <p:ext uri="{BB962C8B-B14F-4D97-AF65-F5344CB8AC3E}">
        <p14:creationId xmlns:p14="http://schemas.microsoft.com/office/powerpoint/2010/main" val="3988520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CA" sz="1000" dirty="0">
                <a:latin typeface="Arial" panose="020B0604020202020204" pitchFamily="34" charset="0"/>
                <a:cs typeface="Arial" panose="020B0604020202020204" pitchFamily="34" charset="0"/>
              </a:rPr>
              <a:t>Page 2 Participant Workbook **Exam Question**</a:t>
            </a:r>
          </a:p>
          <a:p>
            <a:pPr defTabSz="948507">
              <a:defRPr/>
            </a:pPr>
            <a:r>
              <a:rPr lang="en-CA" sz="1000" b="1" u="sng" dirty="0">
                <a:latin typeface="Arial" panose="020B0604020202020204" pitchFamily="34" charset="0"/>
                <a:cs typeface="Arial" panose="020B0604020202020204" pitchFamily="34" charset="0"/>
              </a:rPr>
              <a:t>DO:</a:t>
            </a:r>
            <a:r>
              <a:rPr lang="en-CA" sz="1000" dirty="0">
                <a:latin typeface="Arial" panose="020B0604020202020204" pitchFamily="34" charset="0"/>
                <a:cs typeface="Arial" panose="020B0604020202020204" pitchFamily="34" charset="0"/>
              </a:rPr>
              <a:t> ensure participants’ understanding of the components</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SAY:</a:t>
            </a:r>
          </a:p>
          <a:p>
            <a:pPr marL="177845" indent="-177845" defTabSz="948507">
              <a:buFont typeface="Wingdings" panose="05000000000000000000" pitchFamily="2" charset="2"/>
              <a:buChar char="§"/>
              <a:defRPr/>
            </a:pPr>
            <a:r>
              <a:rPr lang="en-CA" sz="1000" dirty="0">
                <a:latin typeface="Arial" panose="020B0604020202020204" pitchFamily="34" charset="0"/>
                <a:cs typeface="Arial" panose="020B0604020202020204" pitchFamily="34" charset="0"/>
              </a:rPr>
              <a:t>You may want to highlight the components of WHMIS 2015.</a:t>
            </a:r>
          </a:p>
          <a:p>
            <a:endParaRPr lang="en-CA" sz="1000" dirty="0">
              <a:latin typeface="Arial" panose="020B0604020202020204" pitchFamily="34" charset="0"/>
              <a:cs typeface="Arial" panose="020B0604020202020204" pitchFamily="34" charset="0"/>
            </a:endParaRPr>
          </a:p>
          <a:p>
            <a:r>
              <a:rPr lang="en-CA" sz="1000" dirty="0">
                <a:latin typeface="Arial" panose="020B0604020202020204" pitchFamily="34" charset="0"/>
                <a:cs typeface="Arial" panose="020B0604020202020204" pitchFamily="34" charset="0"/>
              </a:rPr>
              <a:t>Aligning WHMIS with GHS helps to:</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enhance the protection of worker health and safety by having improved and consistent hazard information</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encourage safe transport, handling and use of hazardous products</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promote better emergency response</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promote regulatory efficiency and compliance</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facilitate international trade</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DO:</a:t>
            </a:r>
            <a:r>
              <a:rPr lang="en-CA" sz="1000" dirty="0">
                <a:latin typeface="Arial" panose="020B0604020202020204" pitchFamily="34" charset="0"/>
                <a:cs typeface="Arial" panose="020B0604020202020204" pitchFamily="34" charset="0"/>
              </a:rPr>
              <a:t> Ensure you are clear that GHS does not replace WHMIS</a:t>
            </a:r>
          </a:p>
        </p:txBody>
      </p:sp>
      <p:sp>
        <p:nvSpPr>
          <p:cNvPr id="4" name="Slide Number Placeholder 3"/>
          <p:cNvSpPr>
            <a:spLocks noGrp="1"/>
          </p:cNvSpPr>
          <p:nvPr>
            <p:ph type="sldNum" sz="quarter" idx="10"/>
          </p:nvPr>
        </p:nvSpPr>
        <p:spPr/>
        <p:txBody>
          <a:bodyPr/>
          <a:lstStyle/>
          <a:p>
            <a:fld id="{C33175BD-92B3-4D6E-9888-F9B47BFF7BB4}" type="slidenum">
              <a:rPr lang="en-CA" smtClean="0"/>
              <a:t>8</a:t>
            </a:fld>
            <a:endParaRPr lang="en-CA"/>
          </a:p>
        </p:txBody>
      </p:sp>
    </p:spTree>
    <p:extLst>
      <p:ext uri="{BB962C8B-B14F-4D97-AF65-F5344CB8AC3E}">
        <p14:creationId xmlns:p14="http://schemas.microsoft.com/office/powerpoint/2010/main" val="198933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Page 3 Participant Handbook</a:t>
            </a:r>
          </a:p>
          <a:p>
            <a:r>
              <a:rPr lang="en-CA" sz="1000" dirty="0">
                <a:latin typeface="Arial" panose="020B0604020202020204" pitchFamily="34" charset="0"/>
                <a:cs typeface="Arial" panose="020B0604020202020204" pitchFamily="34" charset="0"/>
              </a:rPr>
              <a:t> </a:t>
            </a:r>
          </a:p>
          <a:p>
            <a:r>
              <a:rPr lang="en-CA" sz="1000" b="1" u="sng" dirty="0">
                <a:latin typeface="Arial" panose="020B0604020202020204" pitchFamily="34" charset="0"/>
                <a:cs typeface="Arial" panose="020B0604020202020204" pitchFamily="34" charset="0"/>
              </a:rPr>
              <a:t>SAY:</a:t>
            </a:r>
            <a:r>
              <a:rPr lang="en-CA" sz="1000" dirty="0">
                <a:latin typeface="Arial" panose="020B0604020202020204" pitchFamily="34" charset="0"/>
                <a:cs typeface="Arial" panose="020B0604020202020204" pitchFamily="34" charset="0"/>
              </a:rPr>
              <a:t> We mention these exclusions because you may have some of these products in your workplace</a:t>
            </a:r>
          </a:p>
          <a:p>
            <a:pPr marL="177845" indent="-177845">
              <a:buFont typeface="Wingdings" panose="05000000000000000000" pitchFamily="2" charset="2"/>
              <a:buChar char="§"/>
            </a:pPr>
            <a:r>
              <a:rPr lang="en-CA" sz="1000" dirty="0">
                <a:latin typeface="Arial" panose="020B0604020202020204" pitchFamily="34" charset="0"/>
                <a:cs typeface="Arial" panose="020B0604020202020204" pitchFamily="34" charset="0"/>
              </a:rPr>
              <a:t>Workers still receive training on consumer products such as safe handling, use, storage</a:t>
            </a:r>
          </a:p>
          <a:p>
            <a:endParaRPr lang="en-CA" sz="1000" dirty="0">
              <a:latin typeface="Arial" panose="020B0604020202020204" pitchFamily="34" charset="0"/>
              <a:cs typeface="Arial" panose="020B0604020202020204" pitchFamily="34" charset="0"/>
            </a:endParaRPr>
          </a:p>
          <a:p>
            <a:r>
              <a:rPr lang="en-CA" sz="1000" b="1" u="sng" dirty="0">
                <a:latin typeface="Arial" panose="020B0604020202020204" pitchFamily="34" charset="0"/>
                <a:cs typeface="Arial" panose="020B0604020202020204" pitchFamily="34" charset="0"/>
              </a:rPr>
              <a:t>DO:</a:t>
            </a:r>
            <a:r>
              <a:rPr lang="en-CA" sz="1000" dirty="0">
                <a:latin typeface="Arial" panose="020B0604020202020204" pitchFamily="34" charset="0"/>
                <a:cs typeface="Arial" panose="020B0604020202020204" pitchFamily="34" charset="0"/>
              </a:rPr>
              <a:t> Refer to your Educator Guide (page 6) for supplemental information on exclusions if needed.</a:t>
            </a:r>
          </a:p>
          <a:p>
            <a:endParaRPr lang="en-CA" sz="1000" dirty="0">
              <a:latin typeface="Arial" panose="020B0604020202020204" pitchFamily="34" charset="0"/>
              <a:cs typeface="Arial" panose="020B0604020202020204" pitchFamily="34" charset="0"/>
            </a:endParaRPr>
          </a:p>
          <a:p>
            <a:r>
              <a:rPr lang="en-CA"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C33175BD-92B3-4D6E-9888-F9B47BFF7BB4}" type="slidenum">
              <a:rPr lang="en-CA" smtClean="0"/>
              <a:t>9</a:t>
            </a:fld>
            <a:endParaRPr lang="en-CA"/>
          </a:p>
        </p:txBody>
      </p:sp>
    </p:spTree>
    <p:extLst>
      <p:ext uri="{BB962C8B-B14F-4D97-AF65-F5344CB8AC3E}">
        <p14:creationId xmlns:p14="http://schemas.microsoft.com/office/powerpoint/2010/main" val="4160932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Slide_Brande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7" y="0"/>
            <a:ext cx="9146817" cy="1743075"/>
          </a:xfrm>
          <a:prstGeom prst="rect">
            <a:avLst/>
          </a:prstGeom>
        </p:spPr>
      </p:pic>
    </p:spTree>
    <p:extLst>
      <p:ext uri="{BB962C8B-B14F-4D97-AF65-F5344CB8AC3E}">
        <p14:creationId xmlns:p14="http://schemas.microsoft.com/office/powerpoint/2010/main" val="1404434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CA"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97666" y="6381328"/>
            <a:ext cx="2746334" cy="433284"/>
          </a:xfrm>
          <a:prstGeom prst="rect">
            <a:avLst/>
          </a:prstGeom>
        </p:spPr>
      </p:pic>
    </p:spTree>
    <p:extLst>
      <p:ext uri="{BB962C8B-B14F-4D97-AF65-F5344CB8AC3E}">
        <p14:creationId xmlns:p14="http://schemas.microsoft.com/office/powerpoint/2010/main" val="1335281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97666" y="6381328"/>
            <a:ext cx="2746334" cy="433284"/>
          </a:xfrm>
          <a:prstGeom prst="rect">
            <a:avLst/>
          </a:prstGeom>
        </p:spPr>
      </p:pic>
    </p:spTree>
    <p:extLst>
      <p:ext uri="{BB962C8B-B14F-4D97-AF65-F5344CB8AC3E}">
        <p14:creationId xmlns:p14="http://schemas.microsoft.com/office/powerpoint/2010/main" val="2023755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97666" y="6381328"/>
            <a:ext cx="2746334" cy="433284"/>
          </a:xfrm>
          <a:prstGeom prst="rect">
            <a:avLst/>
          </a:prstGeom>
        </p:spPr>
      </p:pic>
    </p:spTree>
    <p:extLst>
      <p:ext uri="{BB962C8B-B14F-4D97-AF65-F5344CB8AC3E}">
        <p14:creationId xmlns:p14="http://schemas.microsoft.com/office/powerpoint/2010/main" val="307834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97666" y="6381328"/>
            <a:ext cx="2746334" cy="433284"/>
          </a:xfrm>
          <a:prstGeom prst="rect">
            <a:avLst/>
          </a:prstGeom>
        </p:spPr>
      </p:pic>
    </p:spTree>
    <p:extLst>
      <p:ext uri="{BB962C8B-B14F-4D97-AF65-F5344CB8AC3E}">
        <p14:creationId xmlns:p14="http://schemas.microsoft.com/office/powerpoint/2010/main" val="32897977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97666" y="6381328"/>
            <a:ext cx="2746334" cy="433284"/>
          </a:xfrm>
          <a:prstGeom prst="rect">
            <a:avLst/>
          </a:prstGeom>
        </p:spPr>
      </p:pic>
    </p:spTree>
    <p:extLst>
      <p:ext uri="{BB962C8B-B14F-4D97-AF65-F5344CB8AC3E}">
        <p14:creationId xmlns:p14="http://schemas.microsoft.com/office/powerpoint/2010/main" val="19347624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97666" y="6381328"/>
            <a:ext cx="2746334" cy="433284"/>
          </a:xfrm>
          <a:prstGeom prst="rect">
            <a:avLst/>
          </a:prstGeom>
        </p:spPr>
      </p:pic>
    </p:spTree>
    <p:extLst>
      <p:ext uri="{BB962C8B-B14F-4D97-AF65-F5344CB8AC3E}">
        <p14:creationId xmlns:p14="http://schemas.microsoft.com/office/powerpoint/2010/main" val="20529647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solidFill>
                  <a:prstClr val="black">
                    <a:tint val="75000"/>
                  </a:prstClr>
                </a:solidFill>
              </a:rPr>
              <a:pPr/>
              <a:t>2021-04-22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10801299-4A67-4C23-BCA8-286A1B950CE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29369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80735-B75D-4719-ACD6-A0B97A90848C}" type="slidenum">
              <a:rPr lang="en-CA" smtClean="0"/>
              <a:t>‹#›</a:t>
            </a:fld>
            <a:endParaRPr lang="en-CA"/>
          </a:p>
        </p:txBody>
      </p:sp>
    </p:spTree>
    <p:extLst>
      <p:ext uri="{BB962C8B-B14F-4D97-AF65-F5344CB8AC3E}">
        <p14:creationId xmlns:p14="http://schemas.microsoft.com/office/powerpoint/2010/main" val="328313327"/>
      </p:ext>
    </p:extLst>
  </p:cSld>
  <p:clrMap bg1="lt1" tx1="dk1" bg2="lt2" tx2="dk2" accent1="accent1" accent2="accent2" accent3="accent3" accent4="accent4" accent5="accent5" accent6="accent6" hlink="hlink" folHlink="folHlink"/>
  <p:sldLayoutIdLst>
    <p:sldLayoutId id="2147483654" r:id="rId1"/>
    <p:sldLayoutId id="2147483658" r:id="rId2"/>
    <p:sldLayoutId id="2147483655" r:id="rId3"/>
    <p:sldLayoutId id="2147483657" r:id="rId4"/>
    <p:sldLayoutId id="2147483649" r:id="rId5"/>
    <p:sldLayoutId id="2147483652" r:id="rId6"/>
    <p:sldLayoutId id="2147483653" r:id="rId7"/>
    <p:sldLayoutId id="2147483659"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6.tiff"/><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5.tiff"/><Relationship Id="rId5" Type="http://schemas.openxmlformats.org/officeDocument/2006/relationships/image" Target="../media/image14.tiff"/><Relationship Id="rId4" Type="http://schemas.openxmlformats.org/officeDocument/2006/relationships/image" Target="../media/image13.tiff"/></Relationships>
</file>

<file path=ppt/slides/_rels/slide2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2.tiff"/></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tiff"/><Relationship Id="rId7" Type="http://schemas.openxmlformats.org/officeDocument/2006/relationships/image" Target="../media/image27.tiff"/><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4.tiff"/></Relationships>
</file>

<file path=ppt/slides/_rels/slide34.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26.tiff"/></Relationships>
</file>

<file path=ppt/slides/_rels/slide38.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25.tiff"/></Relationships>
</file>

<file path=ppt/slides/_rels/slide39.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3.tif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3.png"/><Relationship Id="rId5" Type="http://schemas.openxmlformats.org/officeDocument/2006/relationships/image" Target="../media/image32.wmf"/><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23.tiff"/></Relationships>
</file>

<file path=ppt/slides/_rels/slide54.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25.tiff"/></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smtClean="0"/>
              <a:t>WHMIS 2015 Education</a:t>
            </a:r>
            <a:br>
              <a:rPr lang="en-CA" dirty="0" smtClean="0"/>
            </a:br>
            <a:r>
              <a:rPr lang="en-CA" dirty="0" smtClean="0"/>
              <a:t>for Workers</a:t>
            </a:r>
            <a:br>
              <a:rPr lang="en-CA" dirty="0" smtClean="0"/>
            </a:br>
            <a:r>
              <a:rPr lang="en-CA" sz="2700" dirty="0" smtClean="0"/>
              <a:t>(Oct </a:t>
            </a:r>
            <a:r>
              <a:rPr lang="en-CA" sz="2700" dirty="0" smtClean="0"/>
              <a:t>2017 rev. April 2021)</a:t>
            </a: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 y="-27384"/>
            <a:ext cx="9147745" cy="1743075"/>
          </a:xfrm>
          <a:prstGeom prst="rect">
            <a:avLst/>
          </a:prstGeom>
        </p:spPr>
      </p:pic>
    </p:spTree>
    <p:extLst>
      <p:ext uri="{BB962C8B-B14F-4D97-AF65-F5344CB8AC3E}">
        <p14:creationId xmlns:p14="http://schemas.microsoft.com/office/powerpoint/2010/main" val="1816016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8363" y="260648"/>
            <a:ext cx="8229600" cy="1143000"/>
          </a:xfrm>
        </p:spPr>
        <p:txBody>
          <a:bodyPr>
            <a:normAutofit/>
          </a:bodyPr>
          <a:lstStyle/>
          <a:p>
            <a:r>
              <a:rPr lang="en-CA" dirty="0" smtClean="0"/>
              <a:t>Using Consumer Products at Work</a:t>
            </a:r>
            <a:endParaRPr lang="en-CA" dirty="0"/>
          </a:p>
        </p:txBody>
      </p:sp>
      <p:sp>
        <p:nvSpPr>
          <p:cNvPr id="5" name="Content Placeholder 4"/>
          <p:cNvSpPr>
            <a:spLocks noGrp="1"/>
          </p:cNvSpPr>
          <p:nvPr>
            <p:ph sz="half" idx="1"/>
          </p:nvPr>
        </p:nvSpPr>
        <p:spPr>
          <a:xfrm>
            <a:off x="313998" y="1412776"/>
            <a:ext cx="8291264" cy="4525963"/>
          </a:xfrm>
        </p:spPr>
        <p:txBody>
          <a:bodyPr>
            <a:normAutofit/>
          </a:bodyPr>
          <a:lstStyle/>
          <a:p>
            <a:pPr marL="0" indent="0">
              <a:buNone/>
            </a:pPr>
            <a:r>
              <a:rPr lang="en-CA" dirty="0" smtClean="0"/>
              <a:t>Consumer products:</a:t>
            </a:r>
          </a:p>
          <a:p>
            <a:pPr>
              <a:buFont typeface="Wingdings" panose="05000000000000000000" pitchFamily="2" charset="2"/>
              <a:buChar char="§"/>
            </a:pPr>
            <a:r>
              <a:rPr lang="en-CA" dirty="0" smtClean="0"/>
              <a:t>purchased in a store</a:t>
            </a:r>
          </a:p>
          <a:p>
            <a:pPr>
              <a:buFont typeface="Wingdings" panose="05000000000000000000" pitchFamily="2" charset="2"/>
              <a:buChar char="§"/>
            </a:pPr>
            <a:r>
              <a:rPr lang="en-CA" dirty="0" smtClean="0"/>
              <a:t>generally intended to be used in the home (e.g., cleaning products, adhesives </a:t>
            </a:r>
            <a:r>
              <a:rPr lang="en-CA" dirty="0"/>
              <a:t>[</a:t>
            </a:r>
            <a:r>
              <a:rPr lang="en-CA" dirty="0" smtClean="0"/>
              <a:t>glue], lubricants)</a:t>
            </a:r>
          </a:p>
          <a:p>
            <a:pPr marL="0" indent="0">
              <a:buNone/>
            </a:pPr>
            <a:endParaRPr lang="en-CA" dirty="0"/>
          </a:p>
          <a:p>
            <a:pPr marL="0" indent="0">
              <a:buNone/>
            </a:pPr>
            <a:r>
              <a:rPr lang="en-CA" dirty="0" smtClean="0"/>
              <a:t>A comprehensive chemical program would include both hazardous products as regulated by WHMIS and any other products a worker may be exposed to (e.g., consumer products)</a:t>
            </a:r>
          </a:p>
        </p:txBody>
      </p:sp>
      <p:sp>
        <p:nvSpPr>
          <p:cNvPr id="6" name="5-Point Star 5"/>
          <p:cNvSpPr/>
          <p:nvPr/>
        </p:nvSpPr>
        <p:spPr>
          <a:xfrm>
            <a:off x="287524" y="260648"/>
            <a:ext cx="504056"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74955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What is the Purpose of WHMIS</a:t>
            </a:r>
            <a:endParaRPr lang="en-CA" dirty="0"/>
          </a:p>
        </p:txBody>
      </p:sp>
      <p:sp>
        <p:nvSpPr>
          <p:cNvPr id="5" name="Content Placeholder 4"/>
          <p:cNvSpPr>
            <a:spLocks noGrp="1"/>
          </p:cNvSpPr>
          <p:nvPr>
            <p:ph sz="half" idx="1"/>
          </p:nvPr>
        </p:nvSpPr>
        <p:spPr>
          <a:xfrm>
            <a:off x="457200" y="1600200"/>
            <a:ext cx="8291264" cy="4525963"/>
          </a:xfrm>
        </p:spPr>
        <p:txBody>
          <a:bodyPr>
            <a:normAutofit lnSpcReduction="10000"/>
          </a:bodyPr>
          <a:lstStyle/>
          <a:p>
            <a:r>
              <a:rPr lang="en-CA" dirty="0" smtClean="0"/>
              <a:t>establishes rules for classifying hazardous products into hazard </a:t>
            </a:r>
            <a:r>
              <a:rPr lang="en-CA" dirty="0" smtClean="0">
                <a:solidFill>
                  <a:srgbClr val="FF0000"/>
                </a:solidFill>
              </a:rPr>
              <a:t>classes</a:t>
            </a:r>
            <a:r>
              <a:rPr lang="en-CA" dirty="0" smtClean="0"/>
              <a:t> and </a:t>
            </a:r>
            <a:r>
              <a:rPr lang="en-CA" dirty="0" smtClean="0">
                <a:solidFill>
                  <a:srgbClr val="FF0000"/>
                </a:solidFill>
              </a:rPr>
              <a:t>categories</a:t>
            </a:r>
          </a:p>
          <a:p>
            <a:r>
              <a:rPr lang="en-CA" dirty="0" smtClean="0"/>
              <a:t>requires suppliers to attach </a:t>
            </a:r>
            <a:r>
              <a:rPr lang="en-CA" dirty="0"/>
              <a:t>l</a:t>
            </a:r>
            <a:r>
              <a:rPr lang="en-CA" dirty="0" smtClean="0"/>
              <a:t>abels to hazardous products that meet one or more of the classification criteria according to the </a:t>
            </a:r>
            <a:r>
              <a:rPr lang="en-CA" i="1" dirty="0" smtClean="0"/>
              <a:t>Hazardous Products Act </a:t>
            </a:r>
            <a:r>
              <a:rPr lang="en-CA" dirty="0" smtClean="0"/>
              <a:t>and regulations</a:t>
            </a:r>
          </a:p>
          <a:p>
            <a:r>
              <a:rPr lang="en-CA" dirty="0" smtClean="0"/>
              <a:t>requires suppliers to provide SDSs for these hazardous products to their customers</a:t>
            </a:r>
          </a:p>
          <a:p>
            <a:r>
              <a:rPr lang="en-CA" dirty="0"/>
              <a:t>e</a:t>
            </a:r>
            <a:r>
              <a:rPr lang="en-CA" dirty="0" smtClean="0"/>
              <a:t>mployers are responsible to obtain an SDS if it is not provided by the supplier</a:t>
            </a:r>
          </a:p>
          <a:p>
            <a:pPr marL="0" indent="0">
              <a:buNone/>
            </a:pPr>
            <a:endParaRPr lang="en-CA" dirty="0"/>
          </a:p>
        </p:txBody>
      </p:sp>
    </p:spTree>
    <p:extLst>
      <p:ext uri="{BB962C8B-B14F-4D97-AF65-F5344CB8AC3E}">
        <p14:creationId xmlns:p14="http://schemas.microsoft.com/office/powerpoint/2010/main" val="121930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Pictograms</a:t>
            </a:r>
            <a:endParaRPr lang="en-CA" dirty="0"/>
          </a:p>
        </p:txBody>
      </p:sp>
      <p:pic>
        <p:nvPicPr>
          <p:cNvPr id="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611560" y="1484784"/>
            <a:ext cx="8137687" cy="4383344"/>
          </a:xfrm>
          <a:prstGeom prst="rect">
            <a:avLst/>
          </a:prstGeom>
          <a:noFill/>
        </p:spPr>
      </p:pic>
      <p:pic>
        <p:nvPicPr>
          <p:cNvPr id="7" name="Picture 2" descr="C:\Users\taren.trew\AppData\Local\Microsoft\Windows\Temporary Internet Files\Content.IE5\OYC18YDQ\new[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1412776"/>
            <a:ext cx="759336" cy="7593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taren.trew\AppData\Local\Microsoft\Windows\Temporary Internet Files\Content.IE5\OYC18YDQ\new[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284984"/>
            <a:ext cx="759336" cy="7593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taren.trew\AppData\Local\Microsoft\Windows\Temporary Internet Files\Content.IE5\OYC18YDQ\new[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3284984"/>
            <a:ext cx="759336" cy="7593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taren.trew\AppData\Local\Microsoft\Windows\Temporary Internet Files\Content.IE5\OYC18YDQ\new[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4166942"/>
            <a:ext cx="759336" cy="75933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942446" y="2593002"/>
            <a:ext cx="1110047" cy="400110"/>
          </a:xfrm>
          <a:prstGeom prst="rect">
            <a:avLst/>
          </a:prstGeom>
          <a:noFill/>
        </p:spPr>
        <p:txBody>
          <a:bodyPr wrap="none" lIns="91440" tIns="45720" rIns="91440" bIns="45720">
            <a:spAutoFit/>
          </a:bodyPr>
          <a:lstStyle/>
          <a:p>
            <a:pPr algn="ct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Changed</a:t>
            </a:r>
            <a:endPar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72553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What Pictograms Mean</a:t>
            </a:r>
            <a:endParaRPr lang="en-CA" dirty="0"/>
          </a:p>
        </p:txBody>
      </p:sp>
      <p:pic>
        <p:nvPicPr>
          <p:cNvPr id="1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435092" y="1124744"/>
            <a:ext cx="8273815" cy="5256584"/>
          </a:xfrm>
          <a:prstGeom prst="rect">
            <a:avLst/>
          </a:prstGeom>
          <a:noFill/>
        </p:spPr>
      </p:pic>
      <p:sp>
        <p:nvSpPr>
          <p:cNvPr id="2" name="5-Point Star 1"/>
          <p:cNvSpPr/>
          <p:nvPr/>
        </p:nvSpPr>
        <p:spPr>
          <a:xfrm>
            <a:off x="539552" y="260648"/>
            <a:ext cx="504056"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81832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Mini Quiz</a:t>
            </a:r>
            <a:endParaRPr lang="en-CA" dirty="0"/>
          </a:p>
        </p:txBody>
      </p:sp>
      <p:sp>
        <p:nvSpPr>
          <p:cNvPr id="2" name="TextBox 1"/>
          <p:cNvSpPr txBox="1"/>
          <p:nvPr/>
        </p:nvSpPr>
        <p:spPr>
          <a:xfrm>
            <a:off x="827584" y="1124744"/>
            <a:ext cx="7272808" cy="523220"/>
          </a:xfrm>
          <a:prstGeom prst="rect">
            <a:avLst/>
          </a:prstGeom>
          <a:noFill/>
        </p:spPr>
        <p:txBody>
          <a:bodyPr wrap="square" rtlCol="0">
            <a:spAutoFit/>
          </a:bodyPr>
          <a:lstStyle/>
          <a:p>
            <a:r>
              <a:rPr lang="en-CA" sz="2800" dirty="0" smtClean="0"/>
              <a:t>Match the Class Name to the Pictogram</a:t>
            </a:r>
            <a:endParaRPr lang="en-CA" sz="2800"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97462" y="1652926"/>
            <a:ext cx="5278794" cy="4512378"/>
          </a:xfrm>
        </p:spPr>
      </p:pic>
    </p:spTree>
    <p:extLst>
      <p:ext uri="{BB962C8B-B14F-4D97-AF65-F5344CB8AC3E}">
        <p14:creationId xmlns:p14="http://schemas.microsoft.com/office/powerpoint/2010/main" val="1386590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Mini Quiz - Answers</a:t>
            </a:r>
            <a:endParaRPr lang="en-CA" dirty="0"/>
          </a:p>
        </p:txBody>
      </p:sp>
      <p:pic>
        <p:nvPicPr>
          <p:cNvPr id="5" name="Content Placeholder 4"/>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40100"/>
          <a:stretch/>
        </p:blipFill>
        <p:spPr>
          <a:xfrm>
            <a:off x="29826" y="2204864"/>
            <a:ext cx="4470166" cy="3060000"/>
          </a:xfrm>
        </p:spPr>
      </p:pic>
      <p:sp>
        <p:nvSpPr>
          <p:cNvPr id="6" name="TextBox 5"/>
          <p:cNvSpPr txBox="1"/>
          <p:nvPr/>
        </p:nvSpPr>
        <p:spPr>
          <a:xfrm>
            <a:off x="827584" y="1465620"/>
            <a:ext cx="7272808" cy="523220"/>
          </a:xfrm>
          <a:prstGeom prst="rect">
            <a:avLst/>
          </a:prstGeom>
          <a:noFill/>
        </p:spPr>
        <p:txBody>
          <a:bodyPr wrap="square" rtlCol="0">
            <a:spAutoFit/>
          </a:bodyPr>
          <a:lstStyle/>
          <a:p>
            <a:r>
              <a:rPr lang="en-CA" sz="2800" dirty="0" smtClean="0"/>
              <a:t>Match the Class Name to the Pictogram</a:t>
            </a:r>
            <a:endParaRPr lang="en-CA" sz="2800" dirty="0"/>
          </a:p>
        </p:txBody>
      </p:sp>
      <p:pic>
        <p:nvPicPr>
          <p:cNvPr id="7" name="Content Placeholder 2"/>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r="42519"/>
          <a:stretch/>
        </p:blipFill>
        <p:spPr>
          <a:xfrm>
            <a:off x="4628077" y="2204864"/>
            <a:ext cx="4336411" cy="3060000"/>
          </a:xfrm>
        </p:spPr>
      </p:pic>
      <p:cxnSp>
        <p:nvCxnSpPr>
          <p:cNvPr id="3" name="Straight Connector 2"/>
          <p:cNvCxnSpPr/>
          <p:nvPr/>
        </p:nvCxnSpPr>
        <p:spPr>
          <a:xfrm>
            <a:off x="4463988" y="2132856"/>
            <a:ext cx="0" cy="360040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286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Hazard Groups</a:t>
            </a:r>
            <a:endParaRPr lang="en-CA" dirty="0"/>
          </a:p>
        </p:txBody>
      </p:sp>
      <p:sp>
        <p:nvSpPr>
          <p:cNvPr id="5" name="Content Placeholder 4"/>
          <p:cNvSpPr>
            <a:spLocks noGrp="1"/>
          </p:cNvSpPr>
          <p:nvPr>
            <p:ph sz="half" idx="1"/>
          </p:nvPr>
        </p:nvSpPr>
        <p:spPr>
          <a:xfrm>
            <a:off x="323528" y="1268760"/>
            <a:ext cx="8291264" cy="2260848"/>
          </a:xfrm>
        </p:spPr>
        <p:txBody>
          <a:bodyPr>
            <a:normAutofit fontScale="92500" lnSpcReduction="20000"/>
          </a:bodyPr>
          <a:lstStyle/>
          <a:p>
            <a:pPr marL="0" indent="0">
              <a:buNone/>
            </a:pPr>
            <a:endParaRPr lang="en-CA" dirty="0"/>
          </a:p>
          <a:p>
            <a:pPr marL="0" indent="0">
              <a:buNone/>
            </a:pPr>
            <a:r>
              <a:rPr lang="en-CA" sz="3000" dirty="0" smtClean="0"/>
              <a:t>Two hazard groups used in WHMIS 2015:</a:t>
            </a:r>
          </a:p>
          <a:p>
            <a:pPr marL="0" indent="0">
              <a:buNone/>
            </a:pPr>
            <a:endParaRPr lang="en-CA" sz="3000" dirty="0" smtClean="0"/>
          </a:p>
          <a:p>
            <a:pPr marL="914400" lvl="1" indent="-514350">
              <a:buAutoNum type="arabicPeriod"/>
            </a:pPr>
            <a:r>
              <a:rPr lang="en-CA" sz="3000" dirty="0" smtClean="0"/>
              <a:t>Physical</a:t>
            </a:r>
          </a:p>
          <a:p>
            <a:pPr marL="914400" lvl="1" indent="-514350">
              <a:buAutoNum type="arabicPeriod"/>
            </a:pPr>
            <a:r>
              <a:rPr lang="en-CA" sz="3000" dirty="0" smtClean="0"/>
              <a:t>Health</a:t>
            </a:r>
          </a:p>
          <a:p>
            <a:pPr marL="400050" lvl="1" indent="0">
              <a:buNone/>
            </a:pPr>
            <a:endParaRPr lang="en-CA" sz="3600" dirty="0"/>
          </a:p>
        </p:txBody>
      </p:sp>
      <p:sp>
        <p:nvSpPr>
          <p:cNvPr id="2" name="TextBox 1"/>
          <p:cNvSpPr txBox="1"/>
          <p:nvPr/>
        </p:nvSpPr>
        <p:spPr>
          <a:xfrm>
            <a:off x="231578" y="3429000"/>
            <a:ext cx="8424936" cy="1938992"/>
          </a:xfrm>
          <a:prstGeom prst="rect">
            <a:avLst/>
          </a:prstGeom>
          <a:noFill/>
        </p:spPr>
        <p:txBody>
          <a:bodyPr wrap="square" rtlCol="0">
            <a:spAutoFit/>
          </a:bodyPr>
          <a:lstStyle/>
          <a:p>
            <a:pPr marL="400050" lvl="1" indent="0" algn="ctr">
              <a:buNone/>
            </a:pPr>
            <a:r>
              <a:rPr lang="en-CA" sz="3600" dirty="0"/>
              <a:t>Hazard Class </a:t>
            </a:r>
            <a:endParaRPr lang="en-CA" sz="3600" dirty="0" smtClean="0"/>
          </a:p>
          <a:p>
            <a:r>
              <a:rPr lang="en-CA" sz="2800" dirty="0" smtClean="0"/>
              <a:t>The </a:t>
            </a:r>
            <a:r>
              <a:rPr lang="en-CA" sz="2800" dirty="0"/>
              <a:t>hazard class is a description of the hazard that the product presents</a:t>
            </a:r>
            <a:r>
              <a:rPr lang="en-CA" sz="2800" dirty="0" smtClean="0"/>
              <a:t>.</a:t>
            </a:r>
          </a:p>
          <a:p>
            <a:r>
              <a:rPr lang="en-CA" sz="2800" dirty="0"/>
              <a:t>Each Hazard Group is made up of a number of </a:t>
            </a:r>
            <a:r>
              <a:rPr lang="en-CA" sz="2800" dirty="0" smtClean="0"/>
              <a:t>Classes.</a:t>
            </a:r>
            <a:endParaRPr lang="en-CA" dirty="0"/>
          </a:p>
        </p:txBody>
      </p:sp>
    </p:spTree>
    <p:extLst>
      <p:ext uri="{BB962C8B-B14F-4D97-AF65-F5344CB8AC3E}">
        <p14:creationId xmlns:p14="http://schemas.microsoft.com/office/powerpoint/2010/main" val="47261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4227" y="709821"/>
            <a:ext cx="8229600" cy="1143000"/>
          </a:xfrm>
        </p:spPr>
        <p:txBody>
          <a:bodyPr/>
          <a:lstStyle/>
          <a:p>
            <a:r>
              <a:rPr lang="en-CA" dirty="0" smtClean="0"/>
              <a:t>How Hazard </a:t>
            </a:r>
            <a:r>
              <a:rPr lang="en-CA" dirty="0"/>
              <a:t>C</a:t>
            </a:r>
            <a:r>
              <a:rPr lang="en-CA" dirty="0" smtClean="0"/>
              <a:t>lassification </a:t>
            </a:r>
            <a:r>
              <a:rPr lang="en-CA" dirty="0"/>
              <a:t>W</a:t>
            </a:r>
            <a:r>
              <a:rPr lang="en-CA" dirty="0" smtClean="0"/>
              <a:t>orks</a:t>
            </a:r>
            <a:endParaRPr lang="en-CA" dirty="0"/>
          </a:p>
        </p:txBody>
      </p:sp>
      <p:sp>
        <p:nvSpPr>
          <p:cNvPr id="5" name="Content Placeholder 4"/>
          <p:cNvSpPr>
            <a:spLocks noGrp="1"/>
          </p:cNvSpPr>
          <p:nvPr>
            <p:ph sz="half" idx="1"/>
          </p:nvPr>
        </p:nvSpPr>
        <p:spPr>
          <a:xfrm>
            <a:off x="467544" y="1844824"/>
            <a:ext cx="8291264" cy="4525963"/>
          </a:xfrm>
        </p:spPr>
        <p:txBody>
          <a:bodyPr>
            <a:normAutofit/>
          </a:bodyPr>
          <a:lstStyle/>
          <a:p>
            <a:pPr marL="0" indent="0">
              <a:buNone/>
            </a:pPr>
            <a:r>
              <a:rPr lang="en-CA" dirty="0" smtClean="0"/>
              <a:t>Hazard class and category are a guide to the:</a:t>
            </a:r>
          </a:p>
          <a:p>
            <a:pPr marL="717550">
              <a:buFont typeface="Wingdings" panose="05000000000000000000" pitchFamily="2" charset="2"/>
              <a:buChar char="§"/>
            </a:pPr>
            <a:r>
              <a:rPr lang="en-CA" dirty="0" smtClean="0"/>
              <a:t>type of hazard</a:t>
            </a:r>
          </a:p>
          <a:p>
            <a:pPr marL="717550">
              <a:buFont typeface="Wingdings" panose="05000000000000000000" pitchFamily="2" charset="2"/>
              <a:buChar char="§"/>
            </a:pPr>
            <a:r>
              <a:rPr lang="en-CA" dirty="0" smtClean="0"/>
              <a:t>degree of hazard, and</a:t>
            </a:r>
          </a:p>
          <a:p>
            <a:pPr marL="717550">
              <a:buFont typeface="Wingdings" panose="05000000000000000000" pitchFamily="2" charset="2"/>
              <a:buChar char="§"/>
            </a:pPr>
            <a:r>
              <a:rPr lang="en-CA" dirty="0" smtClean="0">
                <a:solidFill>
                  <a:srgbClr val="FF0000"/>
                </a:solidFill>
              </a:rPr>
              <a:t>precautions</a:t>
            </a:r>
            <a:r>
              <a:rPr lang="en-CA" dirty="0" smtClean="0"/>
              <a:t> to follow</a:t>
            </a:r>
          </a:p>
          <a:p>
            <a:pPr marL="717550">
              <a:buFont typeface="Wingdings" panose="05000000000000000000" pitchFamily="2" charset="2"/>
              <a:buChar char="§"/>
            </a:pPr>
            <a:endParaRPr lang="en-CA" sz="1400" dirty="0"/>
          </a:p>
          <a:p>
            <a:pPr marL="0" indent="0">
              <a:buNone/>
            </a:pPr>
            <a:r>
              <a:rPr lang="en-CA" dirty="0"/>
              <a:t>Based on their properties, hazardous products are assigned to </a:t>
            </a:r>
            <a:r>
              <a:rPr lang="en-CA" u="sng" dirty="0"/>
              <a:t>hazard classes</a:t>
            </a:r>
            <a:r>
              <a:rPr lang="en-CA" dirty="0"/>
              <a:t> such as </a:t>
            </a:r>
            <a:r>
              <a:rPr lang="en-CA" dirty="0">
                <a:solidFill>
                  <a:srgbClr val="FF0000"/>
                </a:solidFill>
              </a:rPr>
              <a:t>Corrosive to metals </a:t>
            </a:r>
            <a:r>
              <a:rPr lang="en-CA" dirty="0"/>
              <a:t>or </a:t>
            </a:r>
            <a:r>
              <a:rPr lang="en-CA" dirty="0">
                <a:solidFill>
                  <a:srgbClr val="FF0000"/>
                </a:solidFill>
              </a:rPr>
              <a:t>Serious eye damage/eye irritation </a:t>
            </a:r>
            <a:r>
              <a:rPr lang="en-CA" dirty="0"/>
              <a:t>along with their appropriate category.</a:t>
            </a:r>
            <a:endParaRPr lang="en-CA" sz="2200" dirty="0">
              <a:solidFill>
                <a:srgbClr val="FF0000"/>
              </a:solidFill>
            </a:endParaRPr>
          </a:p>
          <a:p>
            <a:pPr marL="0" indent="0">
              <a:buNone/>
            </a:pPr>
            <a:endParaRPr lang="en-CA" dirty="0"/>
          </a:p>
          <a:p>
            <a:pPr marL="717550">
              <a:buFont typeface="Wingdings" panose="05000000000000000000" pitchFamily="2" charset="2"/>
              <a:buChar char="§"/>
            </a:pPr>
            <a:endParaRPr lang="en-CA" dirty="0"/>
          </a:p>
        </p:txBody>
      </p:sp>
      <p:sp>
        <p:nvSpPr>
          <p:cNvPr id="6" name="5-Point Star 5"/>
          <p:cNvSpPr/>
          <p:nvPr/>
        </p:nvSpPr>
        <p:spPr>
          <a:xfrm>
            <a:off x="287524" y="260648"/>
            <a:ext cx="504056"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1930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Category</a:t>
            </a:r>
            <a:endParaRPr lang="en-CA" dirty="0"/>
          </a:p>
        </p:txBody>
      </p:sp>
      <p:sp>
        <p:nvSpPr>
          <p:cNvPr id="5" name="Content Placeholder 4"/>
          <p:cNvSpPr>
            <a:spLocks noGrp="1"/>
          </p:cNvSpPr>
          <p:nvPr>
            <p:ph sz="half" idx="1"/>
          </p:nvPr>
        </p:nvSpPr>
        <p:spPr>
          <a:xfrm>
            <a:off x="457200" y="1600200"/>
            <a:ext cx="8291264" cy="4525963"/>
          </a:xfrm>
        </p:spPr>
        <p:txBody>
          <a:bodyPr>
            <a:normAutofit/>
          </a:bodyPr>
          <a:lstStyle/>
          <a:p>
            <a:pPr marL="0" indent="0">
              <a:buNone/>
            </a:pPr>
            <a:r>
              <a:rPr lang="en-CA" dirty="0" smtClean="0"/>
              <a:t>Hazard classes consist of categories or subcategories.</a:t>
            </a:r>
          </a:p>
          <a:p>
            <a:pPr marL="0" indent="0">
              <a:buNone/>
            </a:pPr>
            <a:endParaRPr lang="en-CA" dirty="0"/>
          </a:p>
          <a:p>
            <a:pPr marL="0" indent="0">
              <a:buNone/>
            </a:pPr>
            <a:r>
              <a:rPr lang="en-CA" dirty="0" smtClean="0"/>
              <a:t>Category identifies the severity or </a:t>
            </a:r>
            <a:r>
              <a:rPr lang="en-CA" u="sng" dirty="0" smtClean="0"/>
              <a:t>degree of the hazard</a:t>
            </a:r>
            <a:r>
              <a:rPr lang="en-CA" dirty="0" smtClean="0"/>
              <a:t>.</a:t>
            </a:r>
          </a:p>
          <a:p>
            <a:pPr marL="0" indent="0">
              <a:buNone/>
            </a:pPr>
            <a:endParaRPr lang="en-CA" dirty="0"/>
          </a:p>
          <a:p>
            <a:pPr marL="0" indent="0">
              <a:buNone/>
            </a:pPr>
            <a:r>
              <a:rPr lang="en-CA" dirty="0" smtClean="0"/>
              <a:t>Category 1 always more hazardous than 2 or 3</a:t>
            </a:r>
          </a:p>
          <a:p>
            <a:pPr marL="0" indent="0">
              <a:buNone/>
            </a:pPr>
            <a:r>
              <a:rPr lang="en-CA" dirty="0" smtClean="0"/>
              <a:t>Category 1A always more hazardous than 1B or 1C</a:t>
            </a:r>
            <a:endParaRPr lang="en-CA" dirty="0"/>
          </a:p>
          <a:p>
            <a:pPr marL="0" indent="0">
              <a:buNone/>
            </a:pPr>
            <a:endParaRPr lang="en-CA" dirty="0"/>
          </a:p>
          <a:p>
            <a:pPr marL="0" indent="0">
              <a:buNone/>
            </a:pPr>
            <a:endParaRPr lang="en-CA" dirty="0" smtClean="0"/>
          </a:p>
        </p:txBody>
      </p:sp>
      <p:sp>
        <p:nvSpPr>
          <p:cNvPr id="6" name="5-Point Star 5"/>
          <p:cNvSpPr/>
          <p:nvPr/>
        </p:nvSpPr>
        <p:spPr>
          <a:xfrm>
            <a:off x="287524" y="260648"/>
            <a:ext cx="504056"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89041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34873" y="2059526"/>
            <a:ext cx="8640959" cy="1788393"/>
            <a:chOff x="251520" y="2372494"/>
            <a:chExt cx="8640959" cy="1788393"/>
          </a:xfrm>
          <a:solidFill>
            <a:srgbClr val="79B25A"/>
          </a:solidFill>
        </p:grpSpPr>
        <p:sp>
          <p:nvSpPr>
            <p:cNvPr id="3" name="Freeform 2"/>
            <p:cNvSpPr/>
            <p:nvPr/>
          </p:nvSpPr>
          <p:spPr>
            <a:xfrm>
              <a:off x="251520" y="2372494"/>
              <a:ext cx="1450006" cy="1788393"/>
            </a:xfrm>
            <a:custGeom>
              <a:avLst/>
              <a:gdLst>
                <a:gd name="connsiteX0" fmla="*/ 0 w 2022130"/>
                <a:gd name="connsiteY0" fmla="*/ 0 h 1415491"/>
                <a:gd name="connsiteX1" fmla="*/ 1314385 w 2022130"/>
                <a:gd name="connsiteY1" fmla="*/ 0 h 1415491"/>
                <a:gd name="connsiteX2" fmla="*/ 2022130 w 2022130"/>
                <a:gd name="connsiteY2" fmla="*/ 707746 h 1415491"/>
                <a:gd name="connsiteX3" fmla="*/ 1314385 w 2022130"/>
                <a:gd name="connsiteY3" fmla="*/ 1415491 h 1415491"/>
                <a:gd name="connsiteX4" fmla="*/ 0 w 2022130"/>
                <a:gd name="connsiteY4" fmla="*/ 1415491 h 1415491"/>
                <a:gd name="connsiteX5" fmla="*/ 707746 w 2022130"/>
                <a:gd name="connsiteY5" fmla="*/ 707746 h 1415491"/>
                <a:gd name="connsiteX6" fmla="*/ 0 w 2022130"/>
                <a:gd name="connsiteY6" fmla="*/ 0 h 14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2130" h="1415491">
                  <a:moveTo>
                    <a:pt x="2022129" y="0"/>
                  </a:moveTo>
                  <a:lnTo>
                    <a:pt x="2022129" y="920069"/>
                  </a:lnTo>
                  <a:lnTo>
                    <a:pt x="1011064" y="1415491"/>
                  </a:lnTo>
                  <a:lnTo>
                    <a:pt x="1" y="920069"/>
                  </a:lnTo>
                  <a:lnTo>
                    <a:pt x="1" y="0"/>
                  </a:lnTo>
                  <a:lnTo>
                    <a:pt x="1011064" y="495422"/>
                  </a:lnTo>
                  <a:lnTo>
                    <a:pt x="2022129" y="0"/>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5876" tIns="723622" rIns="15875" bIns="723620" numCol="1" spcCol="1270" anchor="ctr" anchorCtr="0">
              <a:noAutofit/>
            </a:bodyPr>
            <a:lstStyle/>
            <a:p>
              <a:pPr algn="ctr" defTabSz="1111250">
                <a:lnSpc>
                  <a:spcPct val="90000"/>
                </a:lnSpc>
                <a:spcBef>
                  <a:spcPct val="0"/>
                </a:spcBef>
                <a:spcAft>
                  <a:spcPct val="35000"/>
                </a:spcAft>
              </a:pPr>
              <a:r>
                <a:rPr lang="en-CA" sz="2500" dirty="0">
                  <a:solidFill>
                    <a:prstClr val="white"/>
                  </a:solidFill>
                </a:rPr>
                <a:t>Groups</a:t>
              </a:r>
            </a:p>
          </p:txBody>
        </p:sp>
        <p:sp>
          <p:nvSpPr>
            <p:cNvPr id="7" name="Freeform 6"/>
            <p:cNvSpPr/>
            <p:nvPr/>
          </p:nvSpPr>
          <p:spPr>
            <a:xfrm>
              <a:off x="1701525" y="2372495"/>
              <a:ext cx="7190954" cy="1162456"/>
            </a:xfrm>
            <a:custGeom>
              <a:avLst/>
              <a:gdLst>
                <a:gd name="connsiteX0" fmla="*/ 219069 w 1314385"/>
                <a:gd name="connsiteY0" fmla="*/ 0 h 7019788"/>
                <a:gd name="connsiteX1" fmla="*/ 1095316 w 1314385"/>
                <a:gd name="connsiteY1" fmla="*/ 0 h 7019788"/>
                <a:gd name="connsiteX2" fmla="*/ 1314385 w 1314385"/>
                <a:gd name="connsiteY2" fmla="*/ 219069 h 7019788"/>
                <a:gd name="connsiteX3" fmla="*/ 1314385 w 1314385"/>
                <a:gd name="connsiteY3" fmla="*/ 7019788 h 7019788"/>
                <a:gd name="connsiteX4" fmla="*/ 1314385 w 1314385"/>
                <a:gd name="connsiteY4" fmla="*/ 7019788 h 7019788"/>
                <a:gd name="connsiteX5" fmla="*/ 0 w 1314385"/>
                <a:gd name="connsiteY5" fmla="*/ 7019788 h 7019788"/>
                <a:gd name="connsiteX6" fmla="*/ 0 w 1314385"/>
                <a:gd name="connsiteY6" fmla="*/ 7019788 h 7019788"/>
                <a:gd name="connsiteX7" fmla="*/ 0 w 1314385"/>
                <a:gd name="connsiteY7" fmla="*/ 219069 h 7019788"/>
                <a:gd name="connsiteX8" fmla="*/ 219069 w 1314385"/>
                <a:gd name="connsiteY8" fmla="*/ 0 h 701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385" h="7019788">
                  <a:moveTo>
                    <a:pt x="1314385" y="1169992"/>
                  </a:moveTo>
                  <a:lnTo>
                    <a:pt x="1314385" y="5849796"/>
                  </a:lnTo>
                  <a:cubicBezTo>
                    <a:pt x="1314385" y="6495961"/>
                    <a:pt x="1296020" y="7019785"/>
                    <a:pt x="1273366" y="7019785"/>
                  </a:cubicBezTo>
                  <a:lnTo>
                    <a:pt x="0" y="7019785"/>
                  </a:lnTo>
                  <a:lnTo>
                    <a:pt x="0" y="7019785"/>
                  </a:lnTo>
                  <a:lnTo>
                    <a:pt x="0" y="3"/>
                  </a:lnTo>
                  <a:lnTo>
                    <a:pt x="0" y="3"/>
                  </a:lnTo>
                  <a:lnTo>
                    <a:pt x="1273366" y="3"/>
                  </a:lnTo>
                  <a:cubicBezTo>
                    <a:pt x="1296020" y="3"/>
                    <a:pt x="1314385" y="523827"/>
                    <a:pt x="1314385" y="1169992"/>
                  </a:cubicBezTo>
                  <a:close/>
                </a:path>
              </a:pathLst>
            </a:custGeom>
            <a:ln/>
          </p:spPr>
          <p:style>
            <a:lnRef idx="2">
              <a:schemeClr val="accent1"/>
            </a:lnRef>
            <a:fillRef idx="1">
              <a:schemeClr val="lt1"/>
            </a:fillRef>
            <a:effectRef idx="0">
              <a:schemeClr val="accent1"/>
            </a:effectRef>
            <a:fontRef idx="minor">
              <a:schemeClr val="dk1"/>
            </a:fontRef>
          </p:style>
          <p:txBody>
            <a:bodyPr spcFirstLastPara="0" vert="horz" wrap="square" lIns="192025" tIns="81308" rIns="81308" bIns="81309" numCol="1" spcCol="1270" anchor="ctr" anchorCtr="0">
              <a:noAutofit/>
            </a:bodyPr>
            <a:lstStyle/>
            <a:p>
              <a:pPr marL="228600" lvl="1" indent="-228600" defTabSz="1200150">
                <a:lnSpc>
                  <a:spcPct val="90000"/>
                </a:lnSpc>
                <a:spcBef>
                  <a:spcPct val="0"/>
                </a:spcBef>
                <a:spcAft>
                  <a:spcPct val="15000"/>
                </a:spcAft>
                <a:buFontTx/>
                <a:buChar char="••"/>
              </a:pPr>
              <a:r>
                <a:rPr lang="en-CA" sz="2700" b="1" dirty="0" smtClean="0">
                  <a:solidFill>
                    <a:prstClr val="black">
                      <a:hueOff val="0"/>
                      <a:satOff val="0"/>
                      <a:lumOff val="0"/>
                      <a:alphaOff val="0"/>
                    </a:prstClr>
                  </a:solidFill>
                </a:rPr>
                <a:t>Physical:</a:t>
              </a:r>
              <a:r>
                <a:rPr lang="en-CA" sz="2700" dirty="0" smtClean="0">
                  <a:solidFill>
                    <a:prstClr val="black">
                      <a:hueOff val="0"/>
                      <a:satOff val="0"/>
                      <a:lumOff val="0"/>
                      <a:alphaOff val="0"/>
                    </a:prstClr>
                  </a:solidFill>
                </a:rPr>
                <a:t> based </a:t>
              </a:r>
              <a:r>
                <a:rPr lang="en-CA" sz="2700" dirty="0">
                  <a:solidFill>
                    <a:prstClr val="black">
                      <a:hueOff val="0"/>
                      <a:satOff val="0"/>
                      <a:lumOff val="0"/>
                      <a:alphaOff val="0"/>
                    </a:prstClr>
                  </a:solidFill>
                </a:rPr>
                <a:t>on physical/chemical properties</a:t>
              </a:r>
            </a:p>
            <a:p>
              <a:pPr marL="228600" lvl="1" indent="-228600" defTabSz="1200150">
                <a:lnSpc>
                  <a:spcPct val="90000"/>
                </a:lnSpc>
                <a:spcBef>
                  <a:spcPct val="0"/>
                </a:spcBef>
                <a:spcAft>
                  <a:spcPct val="15000"/>
                </a:spcAft>
                <a:buFontTx/>
                <a:buChar char="••"/>
              </a:pPr>
              <a:r>
                <a:rPr lang="en-CA" sz="2700" b="1" dirty="0" smtClean="0">
                  <a:solidFill>
                    <a:prstClr val="black">
                      <a:hueOff val="0"/>
                      <a:satOff val="0"/>
                      <a:lumOff val="0"/>
                      <a:alphaOff val="0"/>
                    </a:prstClr>
                  </a:solidFill>
                </a:rPr>
                <a:t>Health:</a:t>
              </a:r>
              <a:r>
                <a:rPr lang="en-CA" sz="2700" dirty="0" smtClean="0">
                  <a:solidFill>
                    <a:prstClr val="black">
                      <a:hueOff val="0"/>
                      <a:satOff val="0"/>
                      <a:lumOff val="0"/>
                      <a:alphaOff val="0"/>
                    </a:prstClr>
                  </a:solidFill>
                </a:rPr>
                <a:t> ability </a:t>
              </a:r>
              <a:r>
                <a:rPr lang="en-CA" sz="2700" dirty="0">
                  <a:solidFill>
                    <a:prstClr val="black">
                      <a:hueOff val="0"/>
                      <a:satOff val="0"/>
                      <a:lumOff val="0"/>
                      <a:alphaOff val="0"/>
                    </a:prstClr>
                  </a:solidFill>
                </a:rPr>
                <a:t>to cause adverse health effects</a:t>
              </a:r>
            </a:p>
          </p:txBody>
        </p:sp>
      </p:grpSp>
      <p:grpSp>
        <p:nvGrpSpPr>
          <p:cNvPr id="14" name="Group 13"/>
          <p:cNvGrpSpPr/>
          <p:nvPr/>
        </p:nvGrpSpPr>
        <p:grpSpPr>
          <a:xfrm>
            <a:off x="234872" y="3364484"/>
            <a:ext cx="8686648" cy="1788393"/>
            <a:chOff x="205831" y="3677453"/>
            <a:chExt cx="8686648" cy="1788393"/>
          </a:xfrm>
          <a:solidFill>
            <a:srgbClr val="79B25A"/>
          </a:solidFill>
        </p:grpSpPr>
        <p:sp>
          <p:nvSpPr>
            <p:cNvPr id="8" name="Freeform 7"/>
            <p:cNvSpPr/>
            <p:nvPr/>
          </p:nvSpPr>
          <p:spPr>
            <a:xfrm>
              <a:off x="205831" y="3677453"/>
              <a:ext cx="1450006" cy="1788393"/>
            </a:xfrm>
            <a:custGeom>
              <a:avLst/>
              <a:gdLst>
                <a:gd name="connsiteX0" fmla="*/ 0 w 2022130"/>
                <a:gd name="connsiteY0" fmla="*/ 0 h 1415491"/>
                <a:gd name="connsiteX1" fmla="*/ 1314385 w 2022130"/>
                <a:gd name="connsiteY1" fmla="*/ 0 h 1415491"/>
                <a:gd name="connsiteX2" fmla="*/ 2022130 w 2022130"/>
                <a:gd name="connsiteY2" fmla="*/ 707746 h 1415491"/>
                <a:gd name="connsiteX3" fmla="*/ 1314385 w 2022130"/>
                <a:gd name="connsiteY3" fmla="*/ 1415491 h 1415491"/>
                <a:gd name="connsiteX4" fmla="*/ 0 w 2022130"/>
                <a:gd name="connsiteY4" fmla="*/ 1415491 h 1415491"/>
                <a:gd name="connsiteX5" fmla="*/ 707746 w 2022130"/>
                <a:gd name="connsiteY5" fmla="*/ 707746 h 1415491"/>
                <a:gd name="connsiteX6" fmla="*/ 0 w 2022130"/>
                <a:gd name="connsiteY6" fmla="*/ 0 h 14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2130" h="1415491">
                  <a:moveTo>
                    <a:pt x="2022129" y="0"/>
                  </a:moveTo>
                  <a:lnTo>
                    <a:pt x="2022129" y="920069"/>
                  </a:lnTo>
                  <a:lnTo>
                    <a:pt x="1011064" y="1415491"/>
                  </a:lnTo>
                  <a:lnTo>
                    <a:pt x="1" y="920069"/>
                  </a:lnTo>
                  <a:lnTo>
                    <a:pt x="1" y="0"/>
                  </a:lnTo>
                  <a:lnTo>
                    <a:pt x="1011064" y="495422"/>
                  </a:lnTo>
                  <a:lnTo>
                    <a:pt x="2022129" y="0"/>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5876" tIns="723622" rIns="15875" bIns="723620" numCol="1" spcCol="1270" anchor="ctr" anchorCtr="0">
              <a:noAutofit/>
            </a:bodyPr>
            <a:lstStyle/>
            <a:p>
              <a:pPr algn="ctr" defTabSz="1111250">
                <a:lnSpc>
                  <a:spcPct val="90000"/>
                </a:lnSpc>
                <a:spcBef>
                  <a:spcPct val="0"/>
                </a:spcBef>
                <a:spcAft>
                  <a:spcPct val="35000"/>
                </a:spcAft>
              </a:pPr>
              <a:r>
                <a:rPr lang="en-CA" sz="2500" dirty="0">
                  <a:solidFill>
                    <a:prstClr val="white"/>
                  </a:solidFill>
                </a:rPr>
                <a:t>Classes</a:t>
              </a:r>
            </a:p>
          </p:txBody>
        </p:sp>
        <p:sp>
          <p:nvSpPr>
            <p:cNvPr id="9" name="Freeform 8"/>
            <p:cNvSpPr/>
            <p:nvPr/>
          </p:nvSpPr>
          <p:spPr>
            <a:xfrm>
              <a:off x="1701525" y="3677453"/>
              <a:ext cx="7190954" cy="1162456"/>
            </a:xfrm>
            <a:custGeom>
              <a:avLst/>
              <a:gdLst>
                <a:gd name="connsiteX0" fmla="*/ 219069 w 1314385"/>
                <a:gd name="connsiteY0" fmla="*/ 0 h 7019788"/>
                <a:gd name="connsiteX1" fmla="*/ 1095316 w 1314385"/>
                <a:gd name="connsiteY1" fmla="*/ 0 h 7019788"/>
                <a:gd name="connsiteX2" fmla="*/ 1314385 w 1314385"/>
                <a:gd name="connsiteY2" fmla="*/ 219069 h 7019788"/>
                <a:gd name="connsiteX3" fmla="*/ 1314385 w 1314385"/>
                <a:gd name="connsiteY3" fmla="*/ 7019788 h 7019788"/>
                <a:gd name="connsiteX4" fmla="*/ 1314385 w 1314385"/>
                <a:gd name="connsiteY4" fmla="*/ 7019788 h 7019788"/>
                <a:gd name="connsiteX5" fmla="*/ 0 w 1314385"/>
                <a:gd name="connsiteY5" fmla="*/ 7019788 h 7019788"/>
                <a:gd name="connsiteX6" fmla="*/ 0 w 1314385"/>
                <a:gd name="connsiteY6" fmla="*/ 7019788 h 7019788"/>
                <a:gd name="connsiteX7" fmla="*/ 0 w 1314385"/>
                <a:gd name="connsiteY7" fmla="*/ 219069 h 7019788"/>
                <a:gd name="connsiteX8" fmla="*/ 219069 w 1314385"/>
                <a:gd name="connsiteY8" fmla="*/ 0 h 701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385" h="7019788">
                  <a:moveTo>
                    <a:pt x="1314385" y="1169992"/>
                  </a:moveTo>
                  <a:lnTo>
                    <a:pt x="1314385" y="5849796"/>
                  </a:lnTo>
                  <a:cubicBezTo>
                    <a:pt x="1314385" y="6495961"/>
                    <a:pt x="1296020" y="7019785"/>
                    <a:pt x="1273366" y="7019785"/>
                  </a:cubicBezTo>
                  <a:lnTo>
                    <a:pt x="0" y="7019785"/>
                  </a:lnTo>
                  <a:lnTo>
                    <a:pt x="0" y="7019785"/>
                  </a:lnTo>
                  <a:lnTo>
                    <a:pt x="0" y="3"/>
                  </a:lnTo>
                  <a:lnTo>
                    <a:pt x="0" y="3"/>
                  </a:lnTo>
                  <a:lnTo>
                    <a:pt x="1273366" y="3"/>
                  </a:lnTo>
                  <a:cubicBezTo>
                    <a:pt x="1296020" y="3"/>
                    <a:pt x="1314385" y="523827"/>
                    <a:pt x="1314385" y="1169992"/>
                  </a:cubicBezTo>
                  <a:close/>
                </a:path>
              </a:pathLst>
            </a:custGeom>
            <a:ln/>
          </p:spPr>
          <p:style>
            <a:lnRef idx="2">
              <a:schemeClr val="accent1"/>
            </a:lnRef>
            <a:fillRef idx="1">
              <a:schemeClr val="lt1"/>
            </a:fillRef>
            <a:effectRef idx="0">
              <a:schemeClr val="accent1"/>
            </a:effectRef>
            <a:fontRef idx="minor">
              <a:schemeClr val="dk1"/>
            </a:fontRef>
          </p:style>
          <p:txBody>
            <a:bodyPr spcFirstLastPara="0" vert="horz" wrap="square" lIns="192025" tIns="81308" rIns="81308" bIns="81309" numCol="1" spcCol="1270" anchor="ctr" anchorCtr="0">
              <a:noAutofit/>
            </a:bodyPr>
            <a:lstStyle/>
            <a:p>
              <a:pPr marL="228600" lvl="1" indent="-228600" defTabSz="1200150">
                <a:lnSpc>
                  <a:spcPct val="90000"/>
                </a:lnSpc>
                <a:spcBef>
                  <a:spcPct val="0"/>
                </a:spcBef>
                <a:spcAft>
                  <a:spcPct val="15000"/>
                </a:spcAft>
                <a:buFontTx/>
                <a:buChar char="••"/>
              </a:pPr>
              <a:r>
                <a:rPr lang="en-CA" sz="2400" b="1" dirty="0" smtClean="0">
                  <a:solidFill>
                    <a:prstClr val="black">
                      <a:hueOff val="0"/>
                      <a:satOff val="0"/>
                      <a:lumOff val="0"/>
                      <a:alphaOff val="0"/>
                    </a:prstClr>
                  </a:solidFill>
                </a:rPr>
                <a:t>Describes the type of hazard present </a:t>
              </a:r>
            </a:p>
            <a:p>
              <a:pPr marL="228600" lvl="1" indent="-228600" defTabSz="1200150">
                <a:lnSpc>
                  <a:spcPct val="90000"/>
                </a:lnSpc>
                <a:spcBef>
                  <a:spcPct val="0"/>
                </a:spcBef>
                <a:spcAft>
                  <a:spcPct val="15000"/>
                </a:spcAft>
                <a:buFontTx/>
                <a:buChar char="••"/>
              </a:pPr>
              <a:r>
                <a:rPr lang="en-CA" sz="2400" b="1" dirty="0" smtClean="0">
                  <a:solidFill>
                    <a:prstClr val="black">
                      <a:hueOff val="0"/>
                      <a:satOff val="0"/>
                      <a:lumOff val="0"/>
                      <a:alphaOff val="0"/>
                    </a:prstClr>
                  </a:solidFill>
                </a:rPr>
                <a:t>19 classes for Physical Hazard group</a:t>
              </a:r>
              <a:endParaRPr lang="en-CA" sz="2400" b="1" dirty="0">
                <a:solidFill>
                  <a:prstClr val="black">
                    <a:hueOff val="0"/>
                    <a:satOff val="0"/>
                    <a:lumOff val="0"/>
                    <a:alphaOff val="0"/>
                  </a:prstClr>
                </a:solidFill>
              </a:endParaRPr>
            </a:p>
            <a:p>
              <a:pPr marL="228600" lvl="1" indent="-228600" defTabSz="1200150">
                <a:lnSpc>
                  <a:spcPct val="90000"/>
                </a:lnSpc>
                <a:spcBef>
                  <a:spcPct val="0"/>
                </a:spcBef>
                <a:spcAft>
                  <a:spcPct val="15000"/>
                </a:spcAft>
                <a:buFontTx/>
                <a:buChar char="••"/>
              </a:pPr>
              <a:r>
                <a:rPr lang="en-CA" sz="2400" b="1" dirty="0">
                  <a:solidFill>
                    <a:prstClr val="black">
                      <a:hueOff val="0"/>
                      <a:satOff val="0"/>
                      <a:lumOff val="0"/>
                      <a:alphaOff val="0"/>
                    </a:prstClr>
                  </a:solidFill>
                </a:rPr>
                <a:t>12 </a:t>
              </a:r>
              <a:r>
                <a:rPr lang="en-CA" sz="2400" b="1" dirty="0" smtClean="0">
                  <a:solidFill>
                    <a:prstClr val="black">
                      <a:hueOff val="0"/>
                      <a:satOff val="0"/>
                      <a:lumOff val="0"/>
                      <a:alphaOff val="0"/>
                    </a:prstClr>
                  </a:solidFill>
                </a:rPr>
                <a:t>classes for Health Hazard group</a:t>
              </a:r>
              <a:endParaRPr lang="en-CA" sz="2400" b="1" dirty="0">
                <a:solidFill>
                  <a:prstClr val="black">
                    <a:hueOff val="0"/>
                    <a:satOff val="0"/>
                    <a:lumOff val="0"/>
                    <a:alphaOff val="0"/>
                  </a:prstClr>
                </a:solidFill>
              </a:endParaRPr>
            </a:p>
          </p:txBody>
        </p:sp>
      </p:grpSp>
      <p:grpSp>
        <p:nvGrpSpPr>
          <p:cNvPr id="15" name="Group 14"/>
          <p:cNvGrpSpPr/>
          <p:nvPr/>
        </p:nvGrpSpPr>
        <p:grpSpPr>
          <a:xfrm>
            <a:off x="251520" y="4640006"/>
            <a:ext cx="8640959" cy="1788393"/>
            <a:chOff x="251520" y="4952975"/>
            <a:chExt cx="8640959" cy="1788393"/>
          </a:xfrm>
          <a:solidFill>
            <a:srgbClr val="79B25A"/>
          </a:solidFill>
        </p:grpSpPr>
        <p:sp>
          <p:nvSpPr>
            <p:cNvPr id="10" name="Freeform 9"/>
            <p:cNvSpPr/>
            <p:nvPr/>
          </p:nvSpPr>
          <p:spPr>
            <a:xfrm>
              <a:off x="251520" y="4952975"/>
              <a:ext cx="1450006" cy="1788393"/>
            </a:xfrm>
            <a:custGeom>
              <a:avLst/>
              <a:gdLst>
                <a:gd name="connsiteX0" fmla="*/ 0 w 2022130"/>
                <a:gd name="connsiteY0" fmla="*/ 0 h 1415491"/>
                <a:gd name="connsiteX1" fmla="*/ 1314385 w 2022130"/>
                <a:gd name="connsiteY1" fmla="*/ 0 h 1415491"/>
                <a:gd name="connsiteX2" fmla="*/ 2022130 w 2022130"/>
                <a:gd name="connsiteY2" fmla="*/ 707746 h 1415491"/>
                <a:gd name="connsiteX3" fmla="*/ 1314385 w 2022130"/>
                <a:gd name="connsiteY3" fmla="*/ 1415491 h 1415491"/>
                <a:gd name="connsiteX4" fmla="*/ 0 w 2022130"/>
                <a:gd name="connsiteY4" fmla="*/ 1415491 h 1415491"/>
                <a:gd name="connsiteX5" fmla="*/ 707746 w 2022130"/>
                <a:gd name="connsiteY5" fmla="*/ 707746 h 1415491"/>
                <a:gd name="connsiteX6" fmla="*/ 0 w 2022130"/>
                <a:gd name="connsiteY6" fmla="*/ 0 h 14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2130" h="1415491">
                  <a:moveTo>
                    <a:pt x="2022129" y="0"/>
                  </a:moveTo>
                  <a:lnTo>
                    <a:pt x="2022129" y="920069"/>
                  </a:lnTo>
                  <a:lnTo>
                    <a:pt x="1011064" y="1415491"/>
                  </a:lnTo>
                  <a:lnTo>
                    <a:pt x="1" y="920069"/>
                  </a:lnTo>
                  <a:lnTo>
                    <a:pt x="1" y="0"/>
                  </a:lnTo>
                  <a:lnTo>
                    <a:pt x="1011064" y="495422"/>
                  </a:lnTo>
                  <a:lnTo>
                    <a:pt x="2022129" y="0"/>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5876" tIns="723622" rIns="15875" bIns="723620" numCol="1" spcCol="1270" anchor="ctr" anchorCtr="0">
              <a:noAutofit/>
            </a:bodyPr>
            <a:lstStyle/>
            <a:p>
              <a:pPr algn="ctr" defTabSz="1111250">
                <a:lnSpc>
                  <a:spcPct val="90000"/>
                </a:lnSpc>
                <a:spcBef>
                  <a:spcPct val="0"/>
                </a:spcBef>
                <a:spcAft>
                  <a:spcPct val="35000"/>
                </a:spcAft>
              </a:pPr>
              <a:r>
                <a:rPr lang="en-CA" sz="2500" dirty="0">
                  <a:solidFill>
                    <a:prstClr val="white"/>
                  </a:solidFill>
                </a:rPr>
                <a:t>Categories </a:t>
              </a:r>
            </a:p>
          </p:txBody>
        </p:sp>
        <p:sp>
          <p:nvSpPr>
            <p:cNvPr id="11" name="Freeform 10"/>
            <p:cNvSpPr/>
            <p:nvPr/>
          </p:nvSpPr>
          <p:spPr>
            <a:xfrm>
              <a:off x="1701525" y="4952975"/>
              <a:ext cx="7190954" cy="1162456"/>
            </a:xfrm>
            <a:custGeom>
              <a:avLst/>
              <a:gdLst>
                <a:gd name="connsiteX0" fmla="*/ 219069 w 1314385"/>
                <a:gd name="connsiteY0" fmla="*/ 0 h 7019788"/>
                <a:gd name="connsiteX1" fmla="*/ 1095316 w 1314385"/>
                <a:gd name="connsiteY1" fmla="*/ 0 h 7019788"/>
                <a:gd name="connsiteX2" fmla="*/ 1314385 w 1314385"/>
                <a:gd name="connsiteY2" fmla="*/ 219069 h 7019788"/>
                <a:gd name="connsiteX3" fmla="*/ 1314385 w 1314385"/>
                <a:gd name="connsiteY3" fmla="*/ 7019788 h 7019788"/>
                <a:gd name="connsiteX4" fmla="*/ 1314385 w 1314385"/>
                <a:gd name="connsiteY4" fmla="*/ 7019788 h 7019788"/>
                <a:gd name="connsiteX5" fmla="*/ 0 w 1314385"/>
                <a:gd name="connsiteY5" fmla="*/ 7019788 h 7019788"/>
                <a:gd name="connsiteX6" fmla="*/ 0 w 1314385"/>
                <a:gd name="connsiteY6" fmla="*/ 7019788 h 7019788"/>
                <a:gd name="connsiteX7" fmla="*/ 0 w 1314385"/>
                <a:gd name="connsiteY7" fmla="*/ 219069 h 7019788"/>
                <a:gd name="connsiteX8" fmla="*/ 219069 w 1314385"/>
                <a:gd name="connsiteY8" fmla="*/ 0 h 701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385" h="7019788">
                  <a:moveTo>
                    <a:pt x="1314385" y="1169992"/>
                  </a:moveTo>
                  <a:lnTo>
                    <a:pt x="1314385" y="5849796"/>
                  </a:lnTo>
                  <a:cubicBezTo>
                    <a:pt x="1314385" y="6495961"/>
                    <a:pt x="1296020" y="7019785"/>
                    <a:pt x="1273366" y="7019785"/>
                  </a:cubicBezTo>
                  <a:lnTo>
                    <a:pt x="0" y="7019785"/>
                  </a:lnTo>
                  <a:lnTo>
                    <a:pt x="0" y="7019785"/>
                  </a:lnTo>
                  <a:lnTo>
                    <a:pt x="0" y="3"/>
                  </a:lnTo>
                  <a:lnTo>
                    <a:pt x="0" y="3"/>
                  </a:lnTo>
                  <a:lnTo>
                    <a:pt x="1273366" y="3"/>
                  </a:lnTo>
                  <a:cubicBezTo>
                    <a:pt x="1296020" y="3"/>
                    <a:pt x="1314385" y="523827"/>
                    <a:pt x="1314385" y="1169992"/>
                  </a:cubicBezTo>
                  <a:close/>
                </a:path>
              </a:pathLst>
            </a:custGeom>
            <a:ln/>
          </p:spPr>
          <p:style>
            <a:lnRef idx="2">
              <a:schemeClr val="accent1"/>
            </a:lnRef>
            <a:fillRef idx="1">
              <a:schemeClr val="lt1"/>
            </a:fillRef>
            <a:effectRef idx="0">
              <a:schemeClr val="accent1"/>
            </a:effectRef>
            <a:fontRef idx="minor">
              <a:schemeClr val="dk1"/>
            </a:fontRef>
          </p:style>
          <p:txBody>
            <a:bodyPr spcFirstLastPara="0" vert="horz" wrap="square" lIns="192025" tIns="81309" rIns="81308" bIns="81308" numCol="1" spcCol="1270" anchor="ctr" anchorCtr="0">
              <a:noAutofit/>
            </a:bodyPr>
            <a:lstStyle/>
            <a:p>
              <a:pPr marL="228600" lvl="1" indent="-228600" defTabSz="1200150">
                <a:lnSpc>
                  <a:spcPct val="90000"/>
                </a:lnSpc>
                <a:spcBef>
                  <a:spcPct val="0"/>
                </a:spcBef>
                <a:spcAft>
                  <a:spcPct val="15000"/>
                </a:spcAft>
                <a:buFontTx/>
                <a:buChar char="••"/>
              </a:pPr>
              <a:r>
                <a:rPr lang="en-CA" sz="2700" dirty="0">
                  <a:solidFill>
                    <a:prstClr val="black">
                      <a:hueOff val="0"/>
                      <a:satOff val="0"/>
                      <a:lumOff val="0"/>
                      <a:alphaOff val="0"/>
                    </a:prstClr>
                  </a:solidFill>
                </a:rPr>
                <a:t>Indicates </a:t>
              </a:r>
              <a:r>
                <a:rPr lang="en-CA" sz="2700" dirty="0" smtClean="0">
                  <a:solidFill>
                    <a:prstClr val="black">
                      <a:hueOff val="0"/>
                      <a:satOff val="0"/>
                      <a:lumOff val="0"/>
                      <a:alphaOff val="0"/>
                    </a:prstClr>
                  </a:solidFill>
                </a:rPr>
                <a:t>severity </a:t>
              </a:r>
              <a:r>
                <a:rPr lang="en-CA" sz="2700" dirty="0">
                  <a:solidFill>
                    <a:prstClr val="black">
                      <a:hueOff val="0"/>
                      <a:satOff val="0"/>
                      <a:lumOff val="0"/>
                      <a:alphaOff val="0"/>
                    </a:prstClr>
                  </a:solidFill>
                </a:rPr>
                <a:t>or degree of hazard</a:t>
              </a:r>
            </a:p>
            <a:p>
              <a:pPr marL="228600" lvl="1" indent="-228600" defTabSz="1200150">
                <a:lnSpc>
                  <a:spcPct val="90000"/>
                </a:lnSpc>
                <a:spcBef>
                  <a:spcPct val="0"/>
                </a:spcBef>
                <a:spcAft>
                  <a:spcPct val="15000"/>
                </a:spcAft>
                <a:buFontTx/>
                <a:buChar char="••"/>
              </a:pPr>
              <a:r>
                <a:rPr lang="en-CA" sz="2700" dirty="0">
                  <a:solidFill>
                    <a:prstClr val="black">
                      <a:hueOff val="0"/>
                      <a:satOff val="0"/>
                      <a:lumOff val="0"/>
                      <a:alphaOff val="0"/>
                    </a:prstClr>
                  </a:solidFill>
                </a:rPr>
                <a:t>Category 1 or A = highest degree of hazard</a:t>
              </a:r>
            </a:p>
          </p:txBody>
        </p:sp>
      </p:grpSp>
      <p:sp>
        <p:nvSpPr>
          <p:cNvPr id="5" name="Title 3"/>
          <p:cNvSpPr>
            <a:spLocks noGrp="1"/>
          </p:cNvSpPr>
          <p:nvPr>
            <p:ph type="title"/>
          </p:nvPr>
        </p:nvSpPr>
        <p:spPr>
          <a:xfrm>
            <a:off x="675637" y="620688"/>
            <a:ext cx="8229600" cy="1143000"/>
          </a:xfrm>
        </p:spPr>
        <p:txBody>
          <a:bodyPr>
            <a:normAutofit/>
          </a:bodyPr>
          <a:lstStyle/>
          <a:p>
            <a:r>
              <a:rPr lang="en-CA" dirty="0" smtClean="0"/>
              <a:t>Summary</a:t>
            </a:r>
            <a:endParaRPr lang="en-CA" dirty="0"/>
          </a:p>
        </p:txBody>
      </p:sp>
    </p:spTree>
    <p:extLst>
      <p:ext uri="{BB962C8B-B14F-4D97-AF65-F5344CB8AC3E}">
        <p14:creationId xmlns:p14="http://schemas.microsoft.com/office/powerpoint/2010/main" val="854200865"/>
      </p:ext>
    </p:extLst>
  </p:cSld>
  <p:clrMapOvr>
    <a:masterClrMapping/>
  </p:clrMapOvr>
  <mc:AlternateContent xmlns:mc="http://schemas.openxmlformats.org/markup-compatibility/2006" xmlns:p14="http://schemas.microsoft.com/office/powerpoint/2010/main">
    <mc:Choice Requires="p14">
      <p:transition spd="slow" p14:dur="2000" advTm="117717"/>
    </mc:Choice>
    <mc:Fallback xmlns="">
      <p:transition spd="slow" advTm="1177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7504" y="476672"/>
            <a:ext cx="9036496" cy="5386090"/>
          </a:xfrm>
          <a:prstGeom prst="rect">
            <a:avLst/>
          </a:prstGeom>
          <a:noFill/>
        </p:spPr>
        <p:txBody>
          <a:bodyPr wrap="square" rtlCol="0">
            <a:spAutoFit/>
          </a:bodyPr>
          <a:lstStyle/>
          <a:p>
            <a:pPr algn="ctr"/>
            <a:r>
              <a:rPr lang="en-CA" sz="3200" b="1" dirty="0" smtClean="0">
                <a:latin typeface="Arial" pitchFamily="34" charset="0"/>
                <a:cs typeface="Arial" pitchFamily="34" charset="0"/>
              </a:rPr>
              <a:t>Welcome</a:t>
            </a:r>
          </a:p>
          <a:p>
            <a:pPr algn="ctr"/>
            <a:endParaRPr lang="en-CA" sz="3200" b="1" dirty="0" smtClean="0">
              <a:latin typeface="Arial" pitchFamily="34" charset="0"/>
              <a:cs typeface="Arial" pitchFamily="34" charset="0"/>
            </a:endParaRPr>
          </a:p>
          <a:p>
            <a:pPr algn="ctr"/>
            <a:r>
              <a:rPr lang="en-CA" sz="3200" b="1" dirty="0" smtClean="0">
                <a:latin typeface="Arial" pitchFamily="34" charset="0"/>
                <a:cs typeface="Arial" pitchFamily="34" charset="0"/>
              </a:rPr>
              <a:t>Insert Your </a:t>
            </a:r>
            <a:r>
              <a:rPr lang="en-CA" sz="3200" b="1" dirty="0">
                <a:latin typeface="Arial" pitchFamily="34" charset="0"/>
                <a:cs typeface="Arial" pitchFamily="34" charset="0"/>
              </a:rPr>
              <a:t>N</a:t>
            </a:r>
            <a:r>
              <a:rPr lang="en-CA" sz="3200" b="1" dirty="0" smtClean="0">
                <a:latin typeface="Arial" pitchFamily="34" charset="0"/>
                <a:cs typeface="Arial" pitchFamily="34" charset="0"/>
              </a:rPr>
              <a:t>ame</a:t>
            </a:r>
          </a:p>
          <a:p>
            <a:pPr algn="ctr"/>
            <a:r>
              <a:rPr lang="en-CA" sz="2800" b="1" dirty="0" smtClean="0">
                <a:latin typeface="Arial" pitchFamily="34" charset="0"/>
                <a:cs typeface="Arial" pitchFamily="34" charset="0"/>
              </a:rPr>
              <a:t>WHMIS 2015 Educator</a:t>
            </a:r>
            <a:endParaRPr lang="en-CA" sz="3200" b="1" dirty="0">
              <a:latin typeface="Arial" pitchFamily="34" charset="0"/>
              <a:cs typeface="Arial" pitchFamily="34" charset="0"/>
            </a:endParaRPr>
          </a:p>
          <a:p>
            <a:pPr algn="ctr"/>
            <a:endParaRPr lang="en-CA" sz="3200" dirty="0" smtClean="0">
              <a:latin typeface="Arial" pitchFamily="34" charset="0"/>
              <a:cs typeface="Arial" pitchFamily="34" charset="0"/>
            </a:endParaRPr>
          </a:p>
          <a:p>
            <a:pPr algn="ctr"/>
            <a:r>
              <a:rPr lang="en-CA" sz="3200" b="1" dirty="0" smtClean="0">
                <a:latin typeface="Arial" pitchFamily="34" charset="0"/>
                <a:cs typeface="Arial" pitchFamily="34" charset="0"/>
              </a:rPr>
              <a:t>Housekeeping</a:t>
            </a:r>
          </a:p>
          <a:p>
            <a:pPr algn="ctr"/>
            <a:r>
              <a:rPr lang="en-CA" dirty="0" smtClean="0">
                <a:latin typeface="Arial" pitchFamily="34" charset="0"/>
                <a:cs typeface="Arial" pitchFamily="34" charset="0"/>
              </a:rPr>
              <a:t>Emergency exits/muster point</a:t>
            </a:r>
          </a:p>
          <a:p>
            <a:pPr algn="ctr"/>
            <a:r>
              <a:rPr lang="en-CA" dirty="0" smtClean="0">
                <a:latin typeface="Arial" pitchFamily="34" charset="0"/>
                <a:cs typeface="Arial" pitchFamily="34" charset="0"/>
              </a:rPr>
              <a:t>Cell phones/pagers</a:t>
            </a:r>
          </a:p>
          <a:p>
            <a:pPr algn="ctr"/>
            <a:r>
              <a:rPr lang="en-CA" dirty="0" smtClean="0">
                <a:latin typeface="Arial" pitchFamily="34" charset="0"/>
                <a:cs typeface="Arial" pitchFamily="34" charset="0"/>
              </a:rPr>
              <a:t>Washrooms</a:t>
            </a:r>
          </a:p>
          <a:p>
            <a:pPr algn="ctr"/>
            <a:endParaRPr lang="en-CA" sz="3200" dirty="0">
              <a:latin typeface="Arial" pitchFamily="34" charset="0"/>
              <a:cs typeface="Arial" pitchFamily="34" charset="0"/>
            </a:endParaRPr>
          </a:p>
          <a:p>
            <a:pPr algn="ctr"/>
            <a:r>
              <a:rPr lang="en-CA" sz="3200" b="1" dirty="0" smtClean="0">
                <a:latin typeface="Arial" pitchFamily="34" charset="0"/>
                <a:cs typeface="Arial" pitchFamily="34" charset="0"/>
              </a:rPr>
              <a:t>Introductions</a:t>
            </a:r>
            <a:endParaRPr lang="en-CA" sz="3200" b="1" dirty="0">
              <a:latin typeface="Arial" pitchFamily="34" charset="0"/>
              <a:cs typeface="Arial" pitchFamily="34" charset="0"/>
            </a:endParaRPr>
          </a:p>
          <a:p>
            <a:pPr algn="ctr"/>
            <a:r>
              <a:rPr lang="en-CA" dirty="0" smtClean="0">
                <a:latin typeface="Arial" pitchFamily="34" charset="0"/>
                <a:cs typeface="Arial" pitchFamily="34" charset="0"/>
              </a:rPr>
              <a:t>Your name, department</a:t>
            </a:r>
          </a:p>
          <a:p>
            <a:pPr algn="ctr"/>
            <a:endParaRPr lang="en-CA" sz="1600" b="1" dirty="0">
              <a:latin typeface="Arial" pitchFamily="34" charset="0"/>
              <a:cs typeface="Arial" pitchFamily="34" charset="0"/>
            </a:endParaRPr>
          </a:p>
        </p:txBody>
      </p:sp>
    </p:spTree>
    <p:extLst>
      <p:ext uri="{BB962C8B-B14F-4D97-AF65-F5344CB8AC3E}">
        <p14:creationId xmlns:p14="http://schemas.microsoft.com/office/powerpoint/2010/main" val="3811727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1143000"/>
          </a:xfrm>
        </p:spPr>
        <p:txBody>
          <a:bodyPr/>
          <a:lstStyle/>
          <a:p>
            <a:r>
              <a:rPr lang="en-CA" dirty="0" smtClean="0"/>
              <a:t>Mini Quiz</a:t>
            </a:r>
            <a:endParaRPr lang="en-CA" dirty="0"/>
          </a:p>
        </p:txBody>
      </p:sp>
      <p:sp>
        <p:nvSpPr>
          <p:cNvPr id="5" name="Content Placeholder 4"/>
          <p:cNvSpPr>
            <a:spLocks noGrp="1"/>
          </p:cNvSpPr>
          <p:nvPr>
            <p:ph sz="half" idx="1"/>
          </p:nvPr>
        </p:nvSpPr>
        <p:spPr>
          <a:xfrm>
            <a:off x="457200" y="1484784"/>
            <a:ext cx="8291264" cy="4525963"/>
          </a:xfrm>
        </p:spPr>
        <p:txBody>
          <a:bodyPr>
            <a:normAutofit/>
          </a:bodyPr>
          <a:lstStyle/>
          <a:p>
            <a:pPr marL="0" indent="0">
              <a:buNone/>
            </a:pPr>
            <a:r>
              <a:rPr lang="en-CA" dirty="0" smtClean="0"/>
              <a:t>Match Key </a:t>
            </a:r>
            <a:r>
              <a:rPr lang="en-CA" dirty="0"/>
              <a:t>T</a:t>
            </a:r>
            <a:r>
              <a:rPr lang="en-CA" dirty="0" smtClean="0"/>
              <a:t>erm with the most appropriate Description</a:t>
            </a:r>
          </a:p>
          <a:p>
            <a:pPr marL="0" indent="0">
              <a:buNone/>
            </a:pPr>
            <a:endParaRPr lang="en-CA" dirty="0" smtClean="0"/>
          </a:p>
          <a:p>
            <a:pPr marL="0" indent="0">
              <a:buNone/>
            </a:pPr>
            <a:endParaRPr lang="en-CA" dirty="0"/>
          </a:p>
          <a:p>
            <a:pPr marL="0" indent="0">
              <a:buNone/>
            </a:pPr>
            <a:endParaRPr lang="en-CA" dirty="0"/>
          </a:p>
          <a:p>
            <a:pPr marL="0" indent="0">
              <a:buNone/>
            </a:pPr>
            <a:endParaRPr lang="en-CA" dirty="0" smtClean="0">
              <a:solidFill>
                <a:srgbClr val="FF0000"/>
              </a:solidFill>
            </a:endParaRPr>
          </a:p>
          <a:p>
            <a:pPr marL="0" indent="0">
              <a:buNone/>
            </a:pPr>
            <a:endParaRPr lang="en-CA" dirty="0">
              <a:solidFill>
                <a:srgbClr val="FF0000"/>
              </a:solidFill>
            </a:endParaRPr>
          </a:p>
          <a:p>
            <a:pPr marL="0" indent="0">
              <a:buNone/>
            </a:pPr>
            <a:endParaRPr lang="en-CA" dirty="0" smtClean="0">
              <a:solidFill>
                <a:srgbClr val="FF0000"/>
              </a:solidFill>
            </a:endParaRPr>
          </a:p>
          <a:p>
            <a:pPr marL="0" indent="0">
              <a:buNone/>
            </a:pPr>
            <a:endParaRPr lang="en-CA" dirty="0">
              <a:solidFill>
                <a:srgbClr val="FF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160" y="2276872"/>
            <a:ext cx="8866060" cy="2448000"/>
          </a:xfrm>
          <a:prstGeom prst="rect">
            <a:avLst/>
          </a:prstGeom>
        </p:spPr>
      </p:pic>
    </p:spTree>
    <p:extLst>
      <p:ext uri="{BB962C8B-B14F-4D97-AF65-F5344CB8AC3E}">
        <p14:creationId xmlns:p14="http://schemas.microsoft.com/office/powerpoint/2010/main" val="3771749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Mini Quiz - Answers</a:t>
            </a:r>
            <a:endParaRPr lang="en-CA" dirty="0"/>
          </a:p>
        </p:txBody>
      </p:sp>
      <p:sp>
        <p:nvSpPr>
          <p:cNvPr id="5" name="Content Placeholder 4"/>
          <p:cNvSpPr>
            <a:spLocks noGrp="1"/>
          </p:cNvSpPr>
          <p:nvPr>
            <p:ph sz="half" idx="1"/>
          </p:nvPr>
        </p:nvSpPr>
        <p:spPr>
          <a:xfrm>
            <a:off x="457200" y="1600200"/>
            <a:ext cx="8291264" cy="4525963"/>
          </a:xfrm>
        </p:spPr>
        <p:txBody>
          <a:bodyPr>
            <a:normAutofit/>
          </a:bodyPr>
          <a:lstStyle/>
          <a:p>
            <a:pPr marL="0" indent="0">
              <a:buNone/>
            </a:pPr>
            <a:r>
              <a:rPr lang="en-CA" dirty="0" smtClean="0"/>
              <a:t>Match </a:t>
            </a:r>
            <a:r>
              <a:rPr lang="en-CA" dirty="0"/>
              <a:t>K</a:t>
            </a:r>
            <a:r>
              <a:rPr lang="en-CA" dirty="0" smtClean="0"/>
              <a:t>ey </a:t>
            </a:r>
            <a:r>
              <a:rPr lang="en-CA" dirty="0"/>
              <a:t>T</a:t>
            </a:r>
            <a:r>
              <a:rPr lang="en-CA" dirty="0" smtClean="0"/>
              <a:t>erm with the most appropriate Description</a:t>
            </a:r>
          </a:p>
          <a:p>
            <a:pPr marL="0" indent="0">
              <a:buNone/>
            </a:pPr>
            <a:endParaRPr lang="en-CA" dirty="0" smtClean="0"/>
          </a:p>
          <a:p>
            <a:pPr marL="0" indent="0">
              <a:buNone/>
            </a:pPr>
            <a:endParaRPr lang="en-CA" dirty="0"/>
          </a:p>
          <a:p>
            <a:pPr marL="0" indent="0">
              <a:buNone/>
            </a:pPr>
            <a:endParaRPr lang="en-CA" dirty="0"/>
          </a:p>
          <a:p>
            <a:pPr marL="0" indent="0">
              <a:buNone/>
            </a:pPr>
            <a:endParaRPr lang="en-CA" dirty="0" smtClean="0">
              <a:solidFill>
                <a:srgbClr val="FF0000"/>
              </a:solidFill>
            </a:endParaRPr>
          </a:p>
          <a:p>
            <a:pPr marL="0" indent="0">
              <a:buNone/>
            </a:pPr>
            <a:endParaRPr lang="en-CA" dirty="0">
              <a:solidFill>
                <a:srgbClr val="FF0000"/>
              </a:solidFill>
            </a:endParaRPr>
          </a:p>
          <a:p>
            <a:pPr marL="0" indent="0">
              <a:buNone/>
            </a:pPr>
            <a:endParaRPr lang="en-CA" dirty="0" smtClean="0">
              <a:solidFill>
                <a:srgbClr val="FF0000"/>
              </a:solidFill>
            </a:endParaRPr>
          </a:p>
          <a:p>
            <a:pPr marL="0" indent="0">
              <a:buNone/>
            </a:pPr>
            <a:endParaRPr lang="en-CA" dirty="0">
              <a:solidFill>
                <a:srgbClr val="FF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616875"/>
            <a:ext cx="7839461" cy="2756341"/>
          </a:xfrm>
          <a:prstGeom prst="rect">
            <a:avLst/>
          </a:prstGeom>
        </p:spPr>
      </p:pic>
    </p:spTree>
    <p:extLst>
      <p:ext uri="{BB962C8B-B14F-4D97-AF65-F5344CB8AC3E}">
        <p14:creationId xmlns:p14="http://schemas.microsoft.com/office/powerpoint/2010/main" val="1559726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Physical Hazards</a:t>
            </a:r>
            <a:endParaRPr lang="en-CA" dirty="0"/>
          </a:p>
        </p:txBody>
      </p:sp>
      <p:sp>
        <p:nvSpPr>
          <p:cNvPr id="5" name="Content Placeholder 4"/>
          <p:cNvSpPr>
            <a:spLocks noGrp="1"/>
          </p:cNvSpPr>
          <p:nvPr>
            <p:ph sz="half" idx="1"/>
          </p:nvPr>
        </p:nvSpPr>
        <p:spPr>
          <a:xfrm>
            <a:off x="467544" y="1196688"/>
            <a:ext cx="8291264" cy="4680584"/>
          </a:xfrm>
        </p:spPr>
        <p:txBody>
          <a:bodyPr>
            <a:normAutofit fontScale="55000" lnSpcReduction="20000"/>
          </a:bodyPr>
          <a:lstStyle/>
          <a:p>
            <a:pPr marL="0" indent="0">
              <a:buNone/>
            </a:pPr>
            <a:r>
              <a:rPr lang="en-CA" sz="3600" b="1" dirty="0" smtClean="0"/>
              <a:t>CLASSES:</a:t>
            </a:r>
          </a:p>
          <a:p>
            <a:pPr marL="0" indent="0">
              <a:buNone/>
            </a:pPr>
            <a:r>
              <a:rPr lang="en-CA" dirty="0" smtClean="0"/>
              <a:t>Flammable gases</a:t>
            </a:r>
          </a:p>
          <a:p>
            <a:pPr marL="0" indent="0">
              <a:buNone/>
            </a:pPr>
            <a:r>
              <a:rPr lang="en-CA" dirty="0" smtClean="0"/>
              <a:t>Flammable aerosols</a:t>
            </a:r>
          </a:p>
          <a:p>
            <a:pPr marL="0" indent="0">
              <a:buNone/>
            </a:pPr>
            <a:r>
              <a:rPr lang="en-CA" dirty="0" smtClean="0"/>
              <a:t>Oxidizing gases</a:t>
            </a:r>
          </a:p>
          <a:p>
            <a:pPr marL="0" indent="0">
              <a:buNone/>
            </a:pPr>
            <a:r>
              <a:rPr lang="en-CA" dirty="0" smtClean="0"/>
              <a:t>Gases under pressure</a:t>
            </a:r>
          </a:p>
          <a:p>
            <a:pPr marL="0" indent="0">
              <a:buNone/>
            </a:pPr>
            <a:r>
              <a:rPr lang="en-CA" dirty="0" smtClean="0"/>
              <a:t>Flammable liquids</a:t>
            </a:r>
          </a:p>
          <a:p>
            <a:pPr marL="0" indent="0">
              <a:buNone/>
            </a:pPr>
            <a:r>
              <a:rPr lang="en-CA" dirty="0" smtClean="0"/>
              <a:t>Flammable solids</a:t>
            </a:r>
          </a:p>
          <a:p>
            <a:pPr marL="0" indent="0">
              <a:buNone/>
            </a:pPr>
            <a:r>
              <a:rPr lang="en-CA" dirty="0" smtClean="0"/>
              <a:t>Self-reactive substances and mixtures</a:t>
            </a:r>
          </a:p>
          <a:p>
            <a:pPr marL="0" indent="0">
              <a:buNone/>
            </a:pPr>
            <a:r>
              <a:rPr lang="en-CA" dirty="0" smtClean="0"/>
              <a:t>Pyrophoric liquids</a:t>
            </a:r>
          </a:p>
          <a:p>
            <a:pPr marL="0" indent="0">
              <a:buNone/>
            </a:pPr>
            <a:r>
              <a:rPr lang="en-CA" dirty="0" smtClean="0"/>
              <a:t>Pyrophoric solids</a:t>
            </a:r>
          </a:p>
          <a:p>
            <a:pPr marL="0" indent="0">
              <a:buNone/>
            </a:pPr>
            <a:r>
              <a:rPr lang="en-CA" dirty="0" smtClean="0"/>
              <a:t>Self-heating substances and mixtures</a:t>
            </a:r>
          </a:p>
          <a:p>
            <a:pPr marL="0" indent="0">
              <a:buNone/>
            </a:pPr>
            <a:r>
              <a:rPr lang="en-CA" dirty="0" smtClean="0"/>
              <a:t>Substances and mixtures which, in contact with water emit flammable gases</a:t>
            </a:r>
          </a:p>
          <a:p>
            <a:pPr marL="0" indent="0">
              <a:buNone/>
            </a:pPr>
            <a:r>
              <a:rPr lang="en-CA" dirty="0" smtClean="0"/>
              <a:t>Oxidizing liquids</a:t>
            </a:r>
          </a:p>
          <a:p>
            <a:pPr marL="0" indent="0">
              <a:buNone/>
            </a:pPr>
            <a:r>
              <a:rPr lang="en-CA" dirty="0" smtClean="0"/>
              <a:t>Oxidizing solids</a:t>
            </a:r>
          </a:p>
          <a:p>
            <a:pPr marL="0" indent="0">
              <a:buNone/>
            </a:pPr>
            <a:r>
              <a:rPr lang="en-CA" dirty="0" smtClean="0"/>
              <a:t>Organic peroxides</a:t>
            </a:r>
          </a:p>
          <a:p>
            <a:pPr marL="0" indent="0">
              <a:buNone/>
            </a:pPr>
            <a:r>
              <a:rPr lang="en-CA" dirty="0" smtClean="0"/>
              <a:t>Corrosive to metals</a:t>
            </a:r>
          </a:p>
          <a:p>
            <a:pPr marL="0" indent="0">
              <a:buNone/>
            </a:pPr>
            <a:r>
              <a:rPr lang="en-CA" dirty="0" smtClean="0"/>
              <a:t>Combustible dusts</a:t>
            </a:r>
          </a:p>
          <a:p>
            <a:pPr marL="0" indent="0">
              <a:buNone/>
            </a:pPr>
            <a:r>
              <a:rPr lang="en-CA" dirty="0" smtClean="0"/>
              <a:t>Simple </a:t>
            </a:r>
            <a:r>
              <a:rPr lang="en-CA" dirty="0" err="1" smtClean="0"/>
              <a:t>asphyxiants</a:t>
            </a:r>
            <a:endParaRPr lang="en-CA" dirty="0" smtClean="0"/>
          </a:p>
          <a:p>
            <a:pPr marL="0" indent="0">
              <a:buNone/>
            </a:pPr>
            <a:r>
              <a:rPr lang="en-CA" dirty="0" smtClean="0"/>
              <a:t>Pyrophoric gases</a:t>
            </a:r>
          </a:p>
          <a:p>
            <a:pPr marL="0" indent="0">
              <a:buNone/>
            </a:pPr>
            <a:r>
              <a:rPr lang="en-CA" dirty="0" smtClean="0"/>
              <a:t>Physical hazards not otherwise classified</a:t>
            </a:r>
          </a:p>
        </p:txBody>
      </p:sp>
      <p:grpSp>
        <p:nvGrpSpPr>
          <p:cNvPr id="2" name="Group 1"/>
          <p:cNvGrpSpPr/>
          <p:nvPr/>
        </p:nvGrpSpPr>
        <p:grpSpPr>
          <a:xfrm>
            <a:off x="7702066" y="538595"/>
            <a:ext cx="1178897" cy="4608000"/>
            <a:chOff x="7380312" y="260648"/>
            <a:chExt cx="1178897" cy="4608000"/>
          </a:xfrm>
        </p:grpSpPr>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80312" y="260648"/>
              <a:ext cx="1152000" cy="11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380312" y="1412648"/>
              <a:ext cx="1152000" cy="11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380312" y="2564648"/>
              <a:ext cx="1152000" cy="11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407209" y="3716648"/>
              <a:ext cx="1152000" cy="11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740480" y="5157320"/>
            <a:ext cx="1152000" cy="11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234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836712"/>
            <a:ext cx="8229600" cy="1143000"/>
          </a:xfrm>
        </p:spPr>
        <p:txBody>
          <a:bodyPr/>
          <a:lstStyle/>
          <a:p>
            <a:r>
              <a:rPr lang="en-CA" dirty="0" smtClean="0"/>
              <a:t>Physical Hazards - Flammables</a:t>
            </a:r>
            <a:endParaRPr lang="en-CA" dirty="0"/>
          </a:p>
        </p:txBody>
      </p:sp>
      <p:sp>
        <p:nvSpPr>
          <p:cNvPr id="6" name="Content Placeholder 6"/>
          <p:cNvSpPr>
            <a:spLocks noGrp="1"/>
          </p:cNvSpPr>
          <p:nvPr>
            <p:ph sz="quarter" idx="1"/>
          </p:nvPr>
        </p:nvSpPr>
        <p:spPr>
          <a:xfrm>
            <a:off x="755576" y="1916832"/>
            <a:ext cx="7488832" cy="4388609"/>
          </a:xfrm>
        </p:spPr>
        <p:txBody>
          <a:bodyPr>
            <a:normAutofit/>
          </a:bodyPr>
          <a:lstStyle/>
          <a:p>
            <a:pPr marL="0" indent="0">
              <a:buNone/>
            </a:pPr>
            <a:r>
              <a:rPr lang="en-CA" dirty="0" smtClean="0"/>
              <a:t>4 main classes commonly encountered at work:</a:t>
            </a:r>
          </a:p>
          <a:p>
            <a:pPr marL="0" indent="0">
              <a:buNone/>
            </a:pPr>
            <a:r>
              <a:rPr lang="en-CA" dirty="0" smtClean="0"/>
              <a:t>Flammable gases</a:t>
            </a:r>
          </a:p>
          <a:p>
            <a:pPr marL="0" indent="0">
              <a:buNone/>
            </a:pPr>
            <a:r>
              <a:rPr lang="en-CA" dirty="0" smtClean="0"/>
              <a:t>Flammable aerosols</a:t>
            </a:r>
          </a:p>
          <a:p>
            <a:pPr marL="0" indent="0">
              <a:buNone/>
            </a:pPr>
            <a:r>
              <a:rPr lang="en-CA" dirty="0" smtClean="0"/>
              <a:t>Flammable liquids</a:t>
            </a:r>
          </a:p>
          <a:p>
            <a:pPr marL="0" indent="0">
              <a:buNone/>
            </a:pPr>
            <a:r>
              <a:rPr lang="en-CA" dirty="0" smtClean="0"/>
              <a:t>Flammable solids</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82464" y="2637312"/>
            <a:ext cx="3600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5-Point Star 6"/>
          <p:cNvSpPr/>
          <p:nvPr/>
        </p:nvSpPr>
        <p:spPr>
          <a:xfrm>
            <a:off x="287524" y="260648"/>
            <a:ext cx="504056"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53284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Flammables - examples</a:t>
            </a:r>
            <a:endParaRPr lang="en-CA" dirty="0"/>
          </a:p>
        </p:txBody>
      </p:sp>
      <p:sp>
        <p:nvSpPr>
          <p:cNvPr id="6" name="Content Placeholder 6"/>
          <p:cNvSpPr>
            <a:spLocks noGrp="1"/>
          </p:cNvSpPr>
          <p:nvPr>
            <p:ph sz="quarter" idx="1"/>
          </p:nvPr>
        </p:nvSpPr>
        <p:spPr>
          <a:xfrm>
            <a:off x="755576" y="1772816"/>
            <a:ext cx="3240360" cy="4172585"/>
          </a:xfrm>
        </p:spPr>
        <p:txBody>
          <a:bodyPr>
            <a:normAutofit/>
          </a:bodyPr>
          <a:lstStyle/>
          <a:p>
            <a:pPr marL="0" indent="0">
              <a:buNone/>
            </a:pPr>
            <a:r>
              <a:rPr lang="en-CA" dirty="0" smtClean="0"/>
              <a:t>propane</a:t>
            </a:r>
          </a:p>
          <a:p>
            <a:pPr marL="0" indent="0">
              <a:buNone/>
            </a:pPr>
            <a:r>
              <a:rPr lang="en-CA" dirty="0" smtClean="0"/>
              <a:t>butane</a:t>
            </a:r>
          </a:p>
          <a:p>
            <a:pPr marL="0" indent="0">
              <a:buNone/>
            </a:pPr>
            <a:r>
              <a:rPr lang="en-CA" dirty="0" smtClean="0"/>
              <a:t>acetylene</a:t>
            </a:r>
          </a:p>
          <a:p>
            <a:pPr marL="0" indent="0">
              <a:buNone/>
            </a:pPr>
            <a:r>
              <a:rPr lang="en-CA" dirty="0" smtClean="0"/>
              <a:t>acetone</a:t>
            </a:r>
          </a:p>
          <a:p>
            <a:pPr marL="0" indent="0">
              <a:buNone/>
            </a:pPr>
            <a:r>
              <a:rPr lang="en-CA" dirty="0" smtClean="0"/>
              <a:t>paint thinner</a:t>
            </a:r>
          </a:p>
          <a:p>
            <a:pPr marL="0" indent="0">
              <a:buNone/>
            </a:pPr>
            <a:r>
              <a:rPr lang="en-CA" dirty="0" smtClean="0"/>
              <a:t>kerosene</a:t>
            </a:r>
          </a:p>
          <a:p>
            <a:pPr marL="0" indent="0">
              <a:buNone/>
            </a:pPr>
            <a:r>
              <a:rPr lang="en-CA" dirty="0" smtClean="0"/>
              <a:t>gasoline</a:t>
            </a:r>
          </a:p>
          <a:p>
            <a:pPr marL="0" indent="0">
              <a:buNone/>
            </a:pPr>
            <a:r>
              <a:rPr lang="en-CA" dirty="0" smtClean="0"/>
              <a:t>toluene</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99992" y="1556792"/>
            <a:ext cx="3600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329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Physical Hazards - Oxidizers</a:t>
            </a:r>
            <a:endParaRPr lang="en-CA" dirty="0"/>
          </a:p>
        </p:txBody>
      </p:sp>
      <p:sp>
        <p:nvSpPr>
          <p:cNvPr id="6" name="Content Placeholder 6"/>
          <p:cNvSpPr>
            <a:spLocks noGrp="1"/>
          </p:cNvSpPr>
          <p:nvPr>
            <p:ph sz="quarter" idx="1"/>
          </p:nvPr>
        </p:nvSpPr>
        <p:spPr>
          <a:xfrm>
            <a:off x="755576" y="1772816"/>
            <a:ext cx="3240360" cy="4172585"/>
          </a:xfrm>
        </p:spPr>
        <p:txBody>
          <a:bodyPr>
            <a:normAutofit/>
          </a:bodyPr>
          <a:lstStyle/>
          <a:p>
            <a:pPr marL="0" indent="0">
              <a:buNone/>
            </a:pPr>
            <a:r>
              <a:rPr lang="en-CA" dirty="0" smtClean="0"/>
              <a:t>3 classes are:</a:t>
            </a:r>
          </a:p>
          <a:p>
            <a:pPr marL="0" indent="0">
              <a:buNone/>
            </a:pPr>
            <a:r>
              <a:rPr lang="en-CA" dirty="0" smtClean="0"/>
              <a:t>Oxidizing gases</a:t>
            </a:r>
          </a:p>
          <a:p>
            <a:pPr marL="0" indent="0">
              <a:buNone/>
            </a:pPr>
            <a:r>
              <a:rPr lang="en-CA" dirty="0" smtClean="0"/>
              <a:t>Oxidizing liquids</a:t>
            </a:r>
          </a:p>
          <a:p>
            <a:pPr marL="0" indent="0">
              <a:buNone/>
            </a:pPr>
            <a:r>
              <a:rPr lang="en-CA" dirty="0" smtClean="0"/>
              <a:t>Oxidizing solids</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99992" y="1556792"/>
            <a:ext cx="3600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9847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Oxidizers - examples</a:t>
            </a:r>
            <a:endParaRPr lang="en-CA" dirty="0"/>
          </a:p>
        </p:txBody>
      </p:sp>
      <p:sp>
        <p:nvSpPr>
          <p:cNvPr id="6" name="Content Placeholder 6"/>
          <p:cNvSpPr>
            <a:spLocks noGrp="1"/>
          </p:cNvSpPr>
          <p:nvPr>
            <p:ph sz="quarter" idx="1"/>
          </p:nvPr>
        </p:nvSpPr>
        <p:spPr>
          <a:xfrm>
            <a:off x="755576" y="1772816"/>
            <a:ext cx="3240360" cy="4172585"/>
          </a:xfrm>
        </p:spPr>
        <p:txBody>
          <a:bodyPr>
            <a:normAutofit/>
          </a:bodyPr>
          <a:lstStyle/>
          <a:p>
            <a:pPr marL="0" indent="0">
              <a:buNone/>
            </a:pPr>
            <a:r>
              <a:rPr lang="en-CA" dirty="0" smtClean="0"/>
              <a:t>Nitric acid – used to manufacture explosives</a:t>
            </a:r>
          </a:p>
          <a:p>
            <a:pPr marL="0" indent="0">
              <a:buNone/>
            </a:pPr>
            <a:endParaRPr lang="en-CA" dirty="0"/>
          </a:p>
          <a:p>
            <a:pPr marL="0" indent="0">
              <a:buNone/>
            </a:pPr>
            <a:r>
              <a:rPr lang="en-CA" dirty="0" smtClean="0"/>
              <a:t>If spilled on cotton fabric, it can spontaneously ignite and burn when the spilled acid dries</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99992" y="1556792"/>
            <a:ext cx="3600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2643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smtClean="0"/>
              <a:t>Physical Hazards – Gases Under Pressure</a:t>
            </a:r>
            <a:endParaRPr lang="en-CA" dirty="0"/>
          </a:p>
        </p:txBody>
      </p:sp>
      <p:sp>
        <p:nvSpPr>
          <p:cNvPr id="6" name="Content Placeholder 6"/>
          <p:cNvSpPr>
            <a:spLocks noGrp="1"/>
          </p:cNvSpPr>
          <p:nvPr>
            <p:ph sz="quarter" idx="1"/>
          </p:nvPr>
        </p:nvSpPr>
        <p:spPr>
          <a:xfrm>
            <a:off x="755576" y="1772816"/>
            <a:ext cx="3240360" cy="4172585"/>
          </a:xfrm>
        </p:spPr>
        <p:txBody>
          <a:bodyPr>
            <a:normAutofit/>
          </a:bodyPr>
          <a:lstStyle/>
          <a:p>
            <a:pPr marL="0" indent="0">
              <a:buNone/>
            </a:pPr>
            <a:r>
              <a:rPr lang="en-CA" dirty="0" smtClean="0"/>
              <a:t>These gases are stored under pressure in a container, liquefied, chilled or dissolved in a carrier</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99992" y="1556792"/>
            <a:ext cx="3600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54642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Gases Under Pressure - example</a:t>
            </a:r>
            <a:endParaRPr lang="en-CA" dirty="0"/>
          </a:p>
        </p:txBody>
      </p:sp>
      <p:sp>
        <p:nvSpPr>
          <p:cNvPr id="6" name="Content Placeholder 6"/>
          <p:cNvSpPr>
            <a:spLocks noGrp="1"/>
          </p:cNvSpPr>
          <p:nvPr>
            <p:ph sz="quarter" idx="1"/>
          </p:nvPr>
        </p:nvSpPr>
        <p:spPr>
          <a:xfrm>
            <a:off x="755576" y="1772816"/>
            <a:ext cx="3240360" cy="4172585"/>
          </a:xfrm>
        </p:spPr>
        <p:txBody>
          <a:bodyPr>
            <a:normAutofit/>
          </a:bodyPr>
          <a:lstStyle/>
          <a:p>
            <a:pPr marL="0" indent="0">
              <a:buNone/>
            </a:pPr>
            <a:r>
              <a:rPr lang="en-CA" dirty="0" smtClean="0"/>
              <a:t>When exposed to high temperatures and direct sunlight, cylinders can explode.</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99992" y="1556792"/>
            <a:ext cx="3600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995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smtClean="0"/>
              <a:t>Physical Hazards – Corrosive to Metals</a:t>
            </a:r>
            <a:endParaRPr lang="en-CA" dirty="0"/>
          </a:p>
        </p:txBody>
      </p:sp>
      <p:sp>
        <p:nvSpPr>
          <p:cNvPr id="6" name="Content Placeholder 6"/>
          <p:cNvSpPr>
            <a:spLocks noGrp="1"/>
          </p:cNvSpPr>
          <p:nvPr>
            <p:ph sz="quarter" idx="1"/>
          </p:nvPr>
        </p:nvSpPr>
        <p:spPr>
          <a:xfrm>
            <a:off x="755576" y="1772816"/>
            <a:ext cx="3240360" cy="4172585"/>
          </a:xfrm>
        </p:spPr>
        <p:txBody>
          <a:bodyPr>
            <a:normAutofit/>
          </a:bodyPr>
          <a:lstStyle/>
          <a:p>
            <a:pPr marL="0" indent="0">
              <a:buNone/>
            </a:pPr>
            <a:r>
              <a:rPr lang="en-CA" dirty="0" smtClean="0"/>
              <a:t>Common corrosives are nitric acid, hydrochloric acid and sodium hydroxide solutions</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16647" y="1579754"/>
            <a:ext cx="3600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94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7504" y="476672"/>
            <a:ext cx="9036496" cy="4524315"/>
          </a:xfrm>
          <a:prstGeom prst="rect">
            <a:avLst/>
          </a:prstGeom>
          <a:noFill/>
        </p:spPr>
        <p:txBody>
          <a:bodyPr wrap="square" rtlCol="0">
            <a:spAutoFit/>
          </a:bodyPr>
          <a:lstStyle/>
          <a:p>
            <a:pPr algn="ctr"/>
            <a:r>
              <a:rPr lang="en-CA" sz="3200" b="1" dirty="0" smtClean="0">
                <a:latin typeface="Arial" pitchFamily="34" charset="0"/>
                <a:cs typeface="Arial" pitchFamily="34" charset="0"/>
              </a:rPr>
              <a:t>Today’s Education Session</a:t>
            </a:r>
          </a:p>
          <a:p>
            <a:pPr algn="ctr"/>
            <a:endParaRPr lang="en-CA" sz="3200" b="1" dirty="0" smtClean="0">
              <a:latin typeface="Arial" pitchFamily="34" charset="0"/>
              <a:cs typeface="Arial" pitchFamily="34" charset="0"/>
            </a:endParaRPr>
          </a:p>
          <a:p>
            <a:pPr algn="ctr"/>
            <a:r>
              <a:rPr lang="en-CA" sz="3200" b="1" dirty="0" smtClean="0">
                <a:latin typeface="Arial" pitchFamily="34" charset="0"/>
                <a:cs typeface="Arial" pitchFamily="34" charset="0"/>
              </a:rPr>
              <a:t>Ask Questions</a:t>
            </a:r>
          </a:p>
          <a:p>
            <a:pPr algn="ctr"/>
            <a:r>
              <a:rPr lang="en-CA" sz="3200" b="1" dirty="0" smtClean="0">
                <a:latin typeface="Arial" pitchFamily="34" charset="0"/>
                <a:cs typeface="Arial" pitchFamily="34" charset="0"/>
              </a:rPr>
              <a:t>Respectful Interaction</a:t>
            </a:r>
          </a:p>
          <a:p>
            <a:pPr algn="ctr"/>
            <a:r>
              <a:rPr lang="en-CA" sz="3200" b="1" dirty="0" smtClean="0">
                <a:latin typeface="Arial" pitchFamily="34" charset="0"/>
                <a:cs typeface="Arial" pitchFamily="34" charset="0"/>
              </a:rPr>
              <a:t>Successful Completion</a:t>
            </a:r>
          </a:p>
          <a:p>
            <a:pPr algn="ctr"/>
            <a:r>
              <a:rPr lang="en-CA" sz="3200" b="1" dirty="0" smtClean="0">
                <a:latin typeface="Arial" pitchFamily="34" charset="0"/>
                <a:cs typeface="Arial" pitchFamily="34" charset="0"/>
              </a:rPr>
              <a:t>Required Exam</a:t>
            </a:r>
          </a:p>
          <a:p>
            <a:pPr algn="ctr"/>
            <a:r>
              <a:rPr lang="en-CA" sz="3200" b="1" dirty="0" smtClean="0">
                <a:latin typeface="Arial" pitchFamily="34" charset="0"/>
                <a:cs typeface="Arial" pitchFamily="34" charset="0"/>
              </a:rPr>
              <a:t>Participant Workbook</a:t>
            </a:r>
          </a:p>
          <a:p>
            <a:pPr algn="ctr"/>
            <a:r>
              <a:rPr lang="en-CA" sz="3200" b="1" dirty="0" smtClean="0">
                <a:latin typeface="Arial" pitchFamily="34" charset="0"/>
                <a:cs typeface="Arial" pitchFamily="34" charset="0"/>
              </a:rPr>
              <a:t>“My Notes”</a:t>
            </a:r>
          </a:p>
          <a:p>
            <a:pPr algn="ctr"/>
            <a:r>
              <a:rPr lang="en-CA" sz="3200" b="1" dirty="0">
                <a:latin typeface="Arial" pitchFamily="34" charset="0"/>
                <a:cs typeface="Arial" pitchFamily="34" charset="0"/>
              </a:rPr>
              <a:t>Session </a:t>
            </a:r>
            <a:r>
              <a:rPr lang="en-CA" sz="3200" b="1" dirty="0" smtClean="0">
                <a:latin typeface="Arial" pitchFamily="34" charset="0"/>
                <a:cs typeface="Arial" pitchFamily="34" charset="0"/>
              </a:rPr>
              <a:t>Evaluation</a:t>
            </a:r>
          </a:p>
        </p:txBody>
      </p:sp>
    </p:spTree>
    <p:extLst>
      <p:ext uri="{BB962C8B-B14F-4D97-AF65-F5344CB8AC3E}">
        <p14:creationId xmlns:p14="http://schemas.microsoft.com/office/powerpoint/2010/main" val="3366308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Other Physical Hazards</a:t>
            </a:r>
            <a:endParaRPr lang="en-CA" dirty="0"/>
          </a:p>
        </p:txBody>
      </p:sp>
      <p:sp>
        <p:nvSpPr>
          <p:cNvPr id="6" name="Content Placeholder 6"/>
          <p:cNvSpPr>
            <a:spLocks noGrp="1"/>
          </p:cNvSpPr>
          <p:nvPr>
            <p:ph sz="quarter" idx="1"/>
          </p:nvPr>
        </p:nvSpPr>
        <p:spPr>
          <a:xfrm>
            <a:off x="755576" y="1772816"/>
            <a:ext cx="4392488" cy="4608511"/>
          </a:xfrm>
        </p:spPr>
        <p:txBody>
          <a:bodyPr>
            <a:noAutofit/>
          </a:bodyPr>
          <a:lstStyle/>
          <a:p>
            <a:pPr marL="0" indent="0">
              <a:buNone/>
            </a:pPr>
            <a:r>
              <a:rPr lang="en-CA" sz="2400" dirty="0" smtClean="0">
                <a:solidFill>
                  <a:srgbClr val="FF0000"/>
                </a:solidFill>
              </a:rPr>
              <a:t>Self-reactive substances and mixtures</a:t>
            </a:r>
            <a:r>
              <a:rPr lang="en-CA" sz="2400" dirty="0" smtClean="0"/>
              <a:t>, and </a:t>
            </a:r>
            <a:r>
              <a:rPr lang="en-CA" sz="2400" dirty="0" smtClean="0">
                <a:solidFill>
                  <a:srgbClr val="FF0000"/>
                </a:solidFill>
              </a:rPr>
              <a:t>organic peroxides </a:t>
            </a:r>
            <a:r>
              <a:rPr lang="en-CA" sz="2400" dirty="0" smtClean="0"/>
              <a:t>are two classes that may be explosive or flammable, or both.</a:t>
            </a:r>
          </a:p>
          <a:p>
            <a:pPr marL="0" indent="0">
              <a:buNone/>
            </a:pPr>
            <a:endParaRPr lang="en-CA" sz="1200" dirty="0" smtClean="0"/>
          </a:p>
          <a:p>
            <a:pPr marL="0" indent="0">
              <a:buNone/>
            </a:pPr>
            <a:r>
              <a:rPr lang="en-CA" sz="2400" dirty="0" smtClean="0"/>
              <a:t>They are unstable materials.</a:t>
            </a:r>
          </a:p>
          <a:p>
            <a:pPr marL="0" indent="0">
              <a:buNone/>
            </a:pPr>
            <a:endParaRPr lang="en-CA" sz="1200" dirty="0"/>
          </a:p>
          <a:p>
            <a:pPr marL="0" indent="0">
              <a:buNone/>
            </a:pPr>
            <a:r>
              <a:rPr lang="en-CA" sz="2400" dirty="0" smtClean="0"/>
              <a:t>WHMIS 2015 includes:</a:t>
            </a:r>
          </a:p>
          <a:p>
            <a:pPr>
              <a:buFont typeface="Wingdings" panose="05000000000000000000" pitchFamily="2" charset="2"/>
              <a:buChar char="§"/>
            </a:pPr>
            <a:r>
              <a:rPr lang="en-CA" sz="2400" dirty="0"/>
              <a:t>combustible </a:t>
            </a:r>
            <a:r>
              <a:rPr lang="en-CA" sz="2400" dirty="0" smtClean="0"/>
              <a:t>dusts</a:t>
            </a:r>
            <a:endParaRPr lang="en-CA" sz="2400" dirty="0"/>
          </a:p>
          <a:p>
            <a:pPr>
              <a:buFont typeface="Wingdings" panose="05000000000000000000" pitchFamily="2" charset="2"/>
              <a:buChar char="§"/>
            </a:pPr>
            <a:r>
              <a:rPr lang="en-CA" sz="2400" dirty="0"/>
              <a:t>simple </a:t>
            </a:r>
            <a:r>
              <a:rPr lang="en-CA" sz="2400" dirty="0" err="1" smtClean="0"/>
              <a:t>asphyxiants</a:t>
            </a:r>
            <a:endParaRPr lang="en-CA" sz="2400" dirty="0"/>
          </a:p>
          <a:p>
            <a:pPr>
              <a:buFont typeface="Wingdings" panose="05000000000000000000" pitchFamily="2" charset="2"/>
              <a:buChar char="§"/>
            </a:pPr>
            <a:r>
              <a:rPr lang="en-CA" sz="2400" dirty="0"/>
              <a:t>physical hazards not otherwise classified (PHNOC)</a:t>
            </a:r>
            <a:endParaRPr lang="en-CA" sz="2400" dirty="0" smtClean="0"/>
          </a:p>
        </p:txBody>
      </p:sp>
      <p:grpSp>
        <p:nvGrpSpPr>
          <p:cNvPr id="2" name="Group 1"/>
          <p:cNvGrpSpPr/>
          <p:nvPr/>
        </p:nvGrpSpPr>
        <p:grpSpPr>
          <a:xfrm>
            <a:off x="5148064" y="1700808"/>
            <a:ext cx="3600000" cy="1800000"/>
            <a:chOff x="5148064" y="1700808"/>
            <a:chExt cx="3600000" cy="180000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48064" y="1700808"/>
              <a:ext cx="18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48064" y="1700808"/>
              <a:ext cx="18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602969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Mini Quiz</a:t>
            </a:r>
            <a:endParaRPr lang="en-CA" dirty="0"/>
          </a:p>
        </p:txBody>
      </p:sp>
      <p:sp>
        <p:nvSpPr>
          <p:cNvPr id="5" name="Content Placeholder 4"/>
          <p:cNvSpPr>
            <a:spLocks noGrp="1"/>
          </p:cNvSpPr>
          <p:nvPr>
            <p:ph sz="half" idx="1"/>
          </p:nvPr>
        </p:nvSpPr>
        <p:spPr>
          <a:xfrm>
            <a:off x="457200" y="1268760"/>
            <a:ext cx="8291264" cy="4857403"/>
          </a:xfrm>
        </p:spPr>
        <p:txBody>
          <a:bodyPr>
            <a:normAutofit/>
          </a:bodyPr>
          <a:lstStyle/>
          <a:p>
            <a:pPr marL="0" indent="0">
              <a:buNone/>
            </a:pPr>
            <a:r>
              <a:rPr lang="en-CA" sz="2400" dirty="0" smtClean="0"/>
              <a:t>Check the answer that best fits in the blank:</a:t>
            </a:r>
          </a:p>
          <a:p>
            <a:pPr marL="0" indent="0">
              <a:buNone/>
            </a:pPr>
            <a:r>
              <a:rPr lang="en-CA" sz="2400" dirty="0" smtClean="0"/>
              <a:t>Pictograms can be easily identified because they have a _________ (except for the Biohazardous Infectious Materials pictogram which has a round black border).</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902"/>
          <a:stretch/>
        </p:blipFill>
        <p:spPr>
          <a:xfrm>
            <a:off x="1579217" y="3418114"/>
            <a:ext cx="5320501" cy="2099118"/>
          </a:xfrm>
          <a:prstGeom prst="rect">
            <a:avLst/>
          </a:prstGeom>
        </p:spPr>
      </p:pic>
    </p:spTree>
    <p:extLst>
      <p:ext uri="{BB962C8B-B14F-4D97-AF65-F5344CB8AC3E}">
        <p14:creationId xmlns:p14="http://schemas.microsoft.com/office/powerpoint/2010/main" val="3641227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Mini Quiz - Answer</a:t>
            </a:r>
            <a:endParaRPr lang="en-CA" dirty="0"/>
          </a:p>
        </p:txBody>
      </p:sp>
      <p:sp>
        <p:nvSpPr>
          <p:cNvPr id="5" name="Content Placeholder 4"/>
          <p:cNvSpPr>
            <a:spLocks noGrp="1"/>
          </p:cNvSpPr>
          <p:nvPr>
            <p:ph sz="half" idx="1"/>
          </p:nvPr>
        </p:nvSpPr>
        <p:spPr>
          <a:xfrm>
            <a:off x="457200" y="1268760"/>
            <a:ext cx="8291264" cy="4857403"/>
          </a:xfrm>
        </p:spPr>
        <p:txBody>
          <a:bodyPr>
            <a:normAutofit/>
          </a:bodyPr>
          <a:lstStyle/>
          <a:p>
            <a:pPr marL="0" indent="0">
              <a:buNone/>
            </a:pPr>
            <a:r>
              <a:rPr lang="en-CA" sz="2400" dirty="0" smtClean="0"/>
              <a:t>Pictograms can be easily identified because they have a _________ (except for the Biohazardous Infectious Materials pictogram which has a round black border).</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2960" r="52976"/>
          <a:stretch/>
        </p:blipFill>
        <p:spPr>
          <a:xfrm>
            <a:off x="1331640" y="2940832"/>
            <a:ext cx="5805975" cy="2144351"/>
          </a:xfrm>
          <a:prstGeom prst="rect">
            <a:avLst/>
          </a:prstGeom>
        </p:spPr>
      </p:pic>
    </p:spTree>
    <p:extLst>
      <p:ext uri="{BB962C8B-B14F-4D97-AF65-F5344CB8AC3E}">
        <p14:creationId xmlns:p14="http://schemas.microsoft.com/office/powerpoint/2010/main" val="2528765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Health Hazards</a:t>
            </a:r>
            <a:endParaRPr lang="en-CA" dirty="0"/>
          </a:p>
        </p:txBody>
      </p:sp>
      <p:sp>
        <p:nvSpPr>
          <p:cNvPr id="5" name="Content Placeholder 4"/>
          <p:cNvSpPr>
            <a:spLocks noGrp="1"/>
          </p:cNvSpPr>
          <p:nvPr>
            <p:ph sz="half" idx="1"/>
          </p:nvPr>
        </p:nvSpPr>
        <p:spPr>
          <a:xfrm>
            <a:off x="467544" y="1268760"/>
            <a:ext cx="8291264" cy="4942555"/>
          </a:xfrm>
        </p:spPr>
        <p:txBody>
          <a:bodyPr>
            <a:normAutofit fontScale="85000" lnSpcReduction="20000"/>
          </a:bodyPr>
          <a:lstStyle/>
          <a:p>
            <a:pPr marL="0" indent="0">
              <a:buNone/>
            </a:pPr>
            <a:r>
              <a:rPr lang="en-CA" sz="3300" b="1" dirty="0" smtClean="0"/>
              <a:t>CLASSES:</a:t>
            </a:r>
          </a:p>
          <a:p>
            <a:pPr marL="0" indent="0">
              <a:buNone/>
            </a:pPr>
            <a:r>
              <a:rPr lang="en-CA" dirty="0" smtClean="0"/>
              <a:t>Acute toxicity</a:t>
            </a:r>
          </a:p>
          <a:p>
            <a:pPr marL="0" indent="0">
              <a:buNone/>
            </a:pPr>
            <a:r>
              <a:rPr lang="en-CA" dirty="0" smtClean="0"/>
              <a:t>Skin corrosion/irritation</a:t>
            </a:r>
          </a:p>
          <a:p>
            <a:pPr marL="0" indent="0">
              <a:buNone/>
            </a:pPr>
            <a:r>
              <a:rPr lang="en-CA" dirty="0" smtClean="0"/>
              <a:t>Serious eye damage/eye irritation</a:t>
            </a:r>
          </a:p>
          <a:p>
            <a:pPr marL="0" indent="0">
              <a:buNone/>
            </a:pPr>
            <a:r>
              <a:rPr lang="en-CA" dirty="0" smtClean="0"/>
              <a:t>Respiratory or skin sensitization</a:t>
            </a:r>
          </a:p>
          <a:p>
            <a:pPr marL="0" indent="0">
              <a:buNone/>
            </a:pPr>
            <a:r>
              <a:rPr lang="en-CA" dirty="0" smtClean="0"/>
              <a:t>Germ cell mutagenicity</a:t>
            </a:r>
          </a:p>
          <a:p>
            <a:pPr marL="0" indent="0">
              <a:buNone/>
            </a:pPr>
            <a:r>
              <a:rPr lang="en-CA" dirty="0" smtClean="0"/>
              <a:t>Carcinogenicity</a:t>
            </a:r>
          </a:p>
          <a:p>
            <a:pPr marL="0" indent="0">
              <a:buNone/>
            </a:pPr>
            <a:r>
              <a:rPr lang="en-CA" dirty="0" smtClean="0"/>
              <a:t>Reproductive toxicity</a:t>
            </a:r>
          </a:p>
          <a:p>
            <a:pPr marL="0" indent="0">
              <a:buNone/>
            </a:pPr>
            <a:r>
              <a:rPr lang="en-CA" dirty="0" smtClean="0"/>
              <a:t>Specific target organ toxicity – single exposure</a:t>
            </a:r>
          </a:p>
          <a:p>
            <a:pPr marL="0" indent="0">
              <a:buNone/>
            </a:pPr>
            <a:r>
              <a:rPr lang="en-CA" dirty="0" smtClean="0"/>
              <a:t>Specific target organ toxicity – repeated exposure</a:t>
            </a:r>
          </a:p>
          <a:p>
            <a:pPr marL="0" indent="0">
              <a:buNone/>
            </a:pPr>
            <a:r>
              <a:rPr lang="en-CA" dirty="0" smtClean="0"/>
              <a:t>Aspiration hazard</a:t>
            </a:r>
          </a:p>
          <a:p>
            <a:pPr marL="0" indent="0">
              <a:buNone/>
            </a:pPr>
            <a:r>
              <a:rPr lang="en-CA" dirty="0" smtClean="0"/>
              <a:t>Biohazardous infectious materials</a:t>
            </a:r>
          </a:p>
          <a:p>
            <a:pPr marL="0" indent="0">
              <a:buNone/>
            </a:pPr>
            <a:r>
              <a:rPr lang="en-CA" dirty="0" smtClean="0"/>
              <a:t>Health hazards not otherwise classified</a:t>
            </a:r>
          </a:p>
        </p:txBody>
      </p:sp>
      <p:grpSp>
        <p:nvGrpSpPr>
          <p:cNvPr id="3" name="Group 2"/>
          <p:cNvGrpSpPr/>
          <p:nvPr/>
        </p:nvGrpSpPr>
        <p:grpSpPr>
          <a:xfrm>
            <a:off x="7351010" y="260648"/>
            <a:ext cx="1289302" cy="5950667"/>
            <a:chOff x="7351010" y="260648"/>
            <a:chExt cx="1289302" cy="5950667"/>
          </a:xfrm>
        </p:grpSpPr>
        <p:grpSp>
          <p:nvGrpSpPr>
            <p:cNvPr id="2" name="Group 1"/>
            <p:cNvGrpSpPr/>
            <p:nvPr/>
          </p:nvGrpSpPr>
          <p:grpSpPr>
            <a:xfrm>
              <a:off x="7351010" y="260648"/>
              <a:ext cx="1289302" cy="5050667"/>
              <a:chOff x="7351010" y="260648"/>
              <a:chExt cx="1289302" cy="5050667"/>
            </a:xfrm>
          </p:grpSpPr>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51010" y="260648"/>
                <a:ext cx="1260000"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380312" y="1520648"/>
                <a:ext cx="1256249"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380312" y="2780648"/>
                <a:ext cx="1260000"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380312" y="4051315"/>
                <a:ext cx="1260000"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 name="Picture 14"/>
            <p:cNvPicPr/>
            <p:nvPr/>
          </p:nvPicPr>
          <p:blipFill>
            <a:blip r:embed="rId7" cstate="print">
              <a:extLst>
                <a:ext uri="{28A0092B-C50C-407E-A947-70E740481C1C}">
                  <a14:useLocalDpi xmlns:a14="http://schemas.microsoft.com/office/drawing/2010/main" val="0"/>
                </a:ext>
              </a:extLst>
            </a:blip>
            <a:stretch>
              <a:fillRect/>
            </a:stretch>
          </p:blipFill>
          <p:spPr bwMode="auto">
            <a:xfrm>
              <a:off x="7524328" y="5311315"/>
              <a:ext cx="936000" cy="900000"/>
            </a:xfrm>
            <a:prstGeom prst="rect">
              <a:avLst/>
            </a:prstGeom>
            <a:noFill/>
            <a:ln w="9525">
              <a:noFill/>
              <a:miter lim="800000"/>
              <a:headEnd/>
              <a:tailEnd/>
            </a:ln>
          </p:spPr>
        </p:pic>
      </p:grpSp>
    </p:spTree>
    <p:extLst>
      <p:ext uri="{BB962C8B-B14F-4D97-AF65-F5344CB8AC3E}">
        <p14:creationId xmlns:p14="http://schemas.microsoft.com/office/powerpoint/2010/main" val="30319548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Health Hazard Pictogram</a:t>
            </a:r>
            <a:endParaRPr lang="en-CA" dirty="0"/>
          </a:p>
        </p:txBody>
      </p:sp>
      <p:sp>
        <p:nvSpPr>
          <p:cNvPr id="6" name="Content Placeholder 6"/>
          <p:cNvSpPr>
            <a:spLocks noGrp="1"/>
          </p:cNvSpPr>
          <p:nvPr>
            <p:ph sz="quarter" idx="1"/>
          </p:nvPr>
        </p:nvSpPr>
        <p:spPr>
          <a:xfrm>
            <a:off x="755576" y="1772816"/>
            <a:ext cx="4176464" cy="4172585"/>
          </a:xfrm>
        </p:spPr>
        <p:txBody>
          <a:bodyPr>
            <a:normAutofit fontScale="92500" lnSpcReduction="20000"/>
          </a:bodyPr>
          <a:lstStyle/>
          <a:p>
            <a:pPr>
              <a:buFont typeface="Wingdings" panose="05000000000000000000" pitchFamily="2" charset="2"/>
              <a:buChar char="§"/>
            </a:pPr>
            <a:r>
              <a:rPr lang="en-CA" dirty="0"/>
              <a:t>R</a:t>
            </a:r>
            <a:r>
              <a:rPr lang="en-CA" dirty="0" smtClean="0"/>
              <a:t>espiratory or skin sensitization</a:t>
            </a:r>
          </a:p>
          <a:p>
            <a:pPr>
              <a:buFont typeface="Wingdings" panose="05000000000000000000" pitchFamily="2" charset="2"/>
              <a:buChar char="§"/>
            </a:pPr>
            <a:r>
              <a:rPr lang="en-CA" dirty="0"/>
              <a:t>G</a:t>
            </a:r>
            <a:r>
              <a:rPr lang="en-CA" dirty="0" smtClean="0"/>
              <a:t>erm cell mutagenicity</a:t>
            </a:r>
          </a:p>
          <a:p>
            <a:pPr>
              <a:buFont typeface="Wingdings" panose="05000000000000000000" pitchFamily="2" charset="2"/>
              <a:buChar char="§"/>
            </a:pPr>
            <a:r>
              <a:rPr lang="en-CA" dirty="0"/>
              <a:t>C</a:t>
            </a:r>
            <a:r>
              <a:rPr lang="en-CA" dirty="0" smtClean="0"/>
              <a:t>arcinogenicity</a:t>
            </a:r>
          </a:p>
          <a:p>
            <a:pPr>
              <a:buFont typeface="Wingdings" panose="05000000000000000000" pitchFamily="2" charset="2"/>
              <a:buChar char="§"/>
            </a:pPr>
            <a:r>
              <a:rPr lang="en-CA" dirty="0"/>
              <a:t>R</a:t>
            </a:r>
            <a:r>
              <a:rPr lang="en-CA" dirty="0" smtClean="0"/>
              <a:t>eproductive toxicity</a:t>
            </a:r>
          </a:p>
          <a:p>
            <a:pPr>
              <a:buFont typeface="Wingdings" panose="05000000000000000000" pitchFamily="2" charset="2"/>
              <a:buChar char="§"/>
            </a:pPr>
            <a:r>
              <a:rPr lang="en-CA" dirty="0"/>
              <a:t>S</a:t>
            </a:r>
            <a:r>
              <a:rPr lang="en-CA" dirty="0" smtClean="0"/>
              <a:t>pecific target organ toxicity – single exposure</a:t>
            </a:r>
          </a:p>
          <a:p>
            <a:pPr>
              <a:buFont typeface="Wingdings" panose="05000000000000000000" pitchFamily="2" charset="2"/>
              <a:buChar char="§"/>
            </a:pPr>
            <a:r>
              <a:rPr lang="en-CA" dirty="0"/>
              <a:t>S</a:t>
            </a:r>
            <a:r>
              <a:rPr lang="en-CA" dirty="0" smtClean="0"/>
              <a:t>pecific target organ toxicity – repeated exposure</a:t>
            </a:r>
          </a:p>
          <a:p>
            <a:pPr>
              <a:buFont typeface="Wingdings" panose="05000000000000000000" pitchFamily="2" charset="2"/>
              <a:buChar char="§"/>
            </a:pPr>
            <a:r>
              <a:rPr lang="en-CA" dirty="0"/>
              <a:t>A</a:t>
            </a:r>
            <a:r>
              <a:rPr lang="en-CA" dirty="0" smtClean="0"/>
              <a:t>spiration hazard</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48064" y="1700808"/>
            <a:ext cx="3240000"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5-Point Star 6"/>
          <p:cNvSpPr/>
          <p:nvPr/>
        </p:nvSpPr>
        <p:spPr>
          <a:xfrm>
            <a:off x="287524" y="260648"/>
            <a:ext cx="504056"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26039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473779"/>
            <a:ext cx="8229600" cy="1143000"/>
          </a:xfrm>
        </p:spPr>
        <p:txBody>
          <a:bodyPr>
            <a:normAutofit/>
          </a:bodyPr>
          <a:lstStyle/>
          <a:p>
            <a:r>
              <a:rPr lang="en-CA" dirty="0" smtClean="0"/>
              <a:t>Exclamation Mark Pictogram</a:t>
            </a:r>
            <a:endParaRPr lang="en-CA" dirty="0"/>
          </a:p>
        </p:txBody>
      </p:sp>
      <p:sp>
        <p:nvSpPr>
          <p:cNvPr id="6" name="Content Placeholder 6"/>
          <p:cNvSpPr>
            <a:spLocks noGrp="1"/>
          </p:cNvSpPr>
          <p:nvPr>
            <p:ph sz="quarter" idx="1"/>
          </p:nvPr>
        </p:nvSpPr>
        <p:spPr>
          <a:xfrm>
            <a:off x="755576" y="1772816"/>
            <a:ext cx="4176464" cy="4172585"/>
          </a:xfrm>
        </p:spPr>
        <p:txBody>
          <a:bodyPr>
            <a:normAutofit fontScale="92500" lnSpcReduction="10000"/>
          </a:bodyPr>
          <a:lstStyle/>
          <a:p>
            <a:pPr>
              <a:buFont typeface="Wingdings" panose="05000000000000000000" pitchFamily="2" charset="2"/>
              <a:buChar char="§"/>
            </a:pPr>
            <a:r>
              <a:rPr lang="en-CA" dirty="0" smtClean="0"/>
              <a:t>Acute toxicity (Category 4)</a:t>
            </a:r>
          </a:p>
          <a:p>
            <a:pPr>
              <a:buFont typeface="Wingdings" panose="05000000000000000000" pitchFamily="2" charset="2"/>
              <a:buChar char="§"/>
            </a:pPr>
            <a:r>
              <a:rPr lang="en-CA" dirty="0" smtClean="0"/>
              <a:t>Skin corrosion/irritation (Category 2)</a:t>
            </a:r>
          </a:p>
          <a:p>
            <a:pPr>
              <a:buFont typeface="Wingdings" panose="05000000000000000000" pitchFamily="2" charset="2"/>
              <a:buChar char="§"/>
            </a:pPr>
            <a:r>
              <a:rPr lang="en-CA" dirty="0" smtClean="0"/>
              <a:t>Serious eye damage/eye irritation (Category 2)</a:t>
            </a:r>
          </a:p>
          <a:p>
            <a:pPr>
              <a:buFont typeface="Wingdings" panose="05000000000000000000" pitchFamily="2" charset="2"/>
              <a:buChar char="§"/>
            </a:pPr>
            <a:r>
              <a:rPr lang="en-CA" dirty="0" smtClean="0"/>
              <a:t>Respiratory or skin sensitization (Category 1)</a:t>
            </a:r>
          </a:p>
          <a:p>
            <a:pPr>
              <a:buFont typeface="Wingdings" panose="05000000000000000000" pitchFamily="2" charset="2"/>
              <a:buChar char="§"/>
            </a:pPr>
            <a:r>
              <a:rPr lang="en-CA" dirty="0" smtClean="0"/>
              <a:t>Specific target organ toxicity – single exposure (Category 3)</a:t>
            </a: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80764" y="1700808"/>
            <a:ext cx="3240000"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5-Point Star 4"/>
          <p:cNvSpPr/>
          <p:nvPr/>
        </p:nvSpPr>
        <p:spPr>
          <a:xfrm>
            <a:off x="287524" y="260648"/>
            <a:ext cx="504056"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5876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Skin Sensitization</a:t>
            </a:r>
            <a:endParaRPr lang="en-CA" dirty="0"/>
          </a:p>
        </p:txBody>
      </p:sp>
      <p:sp>
        <p:nvSpPr>
          <p:cNvPr id="6" name="Content Placeholder 6"/>
          <p:cNvSpPr>
            <a:spLocks noGrp="1"/>
          </p:cNvSpPr>
          <p:nvPr>
            <p:ph sz="quarter" idx="1"/>
          </p:nvPr>
        </p:nvSpPr>
        <p:spPr>
          <a:xfrm>
            <a:off x="755576" y="1772816"/>
            <a:ext cx="5256584" cy="4172585"/>
          </a:xfrm>
        </p:spPr>
        <p:txBody>
          <a:bodyPr>
            <a:normAutofit/>
          </a:bodyPr>
          <a:lstStyle/>
          <a:p>
            <a:pPr>
              <a:buFont typeface="Wingdings" panose="05000000000000000000" pitchFamily="2" charset="2"/>
              <a:buChar char="§"/>
            </a:pPr>
            <a:r>
              <a:rPr lang="en-CA" dirty="0" smtClean="0"/>
              <a:t>The exclamation mark is also used for products that can cause allergic skin reactions.</a:t>
            </a:r>
          </a:p>
          <a:p>
            <a:pPr>
              <a:buFont typeface="Wingdings" panose="05000000000000000000" pitchFamily="2" charset="2"/>
              <a:buChar char="§"/>
            </a:pPr>
            <a:r>
              <a:rPr lang="en-CA" dirty="0" smtClean="0"/>
              <a:t>Signal word is </a:t>
            </a:r>
            <a:r>
              <a:rPr lang="en-CA" dirty="0" smtClean="0">
                <a:solidFill>
                  <a:srgbClr val="FF0000"/>
                </a:solidFill>
              </a:rPr>
              <a:t>Warning</a:t>
            </a:r>
          </a:p>
          <a:p>
            <a:pPr>
              <a:buFont typeface="Wingdings" panose="05000000000000000000" pitchFamily="2" charset="2"/>
              <a:buChar char="§"/>
            </a:pPr>
            <a:r>
              <a:rPr lang="en-CA" dirty="0" smtClean="0"/>
              <a:t>Hazard statement is </a:t>
            </a:r>
            <a:r>
              <a:rPr lang="en-CA" dirty="0" smtClean="0">
                <a:solidFill>
                  <a:srgbClr val="FF0000"/>
                </a:solidFill>
              </a:rPr>
              <a:t>May cause an allergic skin reaction</a:t>
            </a:r>
          </a:p>
          <a:p>
            <a:pPr>
              <a:buFont typeface="Wingdings" panose="05000000000000000000" pitchFamily="2" charset="2"/>
              <a:buChar char="§"/>
            </a:pPr>
            <a:endParaRPr lang="en-CA" dirty="0"/>
          </a:p>
          <a:p>
            <a:pPr marL="0" indent="0">
              <a:buNone/>
            </a:pPr>
            <a:endParaRPr lang="en-CA" dirty="0" smtClean="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300192" y="2132856"/>
            <a:ext cx="216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63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smtClean="0"/>
              <a:t>Specific Target Organ Toxicity</a:t>
            </a:r>
            <a:br>
              <a:rPr lang="en-CA" dirty="0" smtClean="0"/>
            </a:br>
            <a:r>
              <a:rPr lang="en-CA" dirty="0" smtClean="0"/>
              <a:t>– Single Exposure</a:t>
            </a:r>
            <a:endParaRPr lang="en-CA" dirty="0"/>
          </a:p>
        </p:txBody>
      </p:sp>
      <p:sp>
        <p:nvSpPr>
          <p:cNvPr id="6" name="Content Placeholder 6"/>
          <p:cNvSpPr>
            <a:spLocks noGrp="1"/>
          </p:cNvSpPr>
          <p:nvPr>
            <p:ph sz="quarter" idx="1"/>
          </p:nvPr>
        </p:nvSpPr>
        <p:spPr>
          <a:xfrm>
            <a:off x="755576" y="1772816"/>
            <a:ext cx="4176464" cy="4172585"/>
          </a:xfrm>
        </p:spPr>
        <p:txBody>
          <a:bodyPr>
            <a:normAutofit/>
          </a:bodyPr>
          <a:lstStyle/>
          <a:p>
            <a:pPr>
              <a:buFont typeface="Wingdings" panose="05000000000000000000" pitchFamily="2" charset="2"/>
              <a:buChar char="§"/>
            </a:pPr>
            <a:r>
              <a:rPr lang="en-CA" dirty="0" smtClean="0"/>
              <a:t>hazard class for products that may cause significant, non-lethal damage to organs following a single exposure</a:t>
            </a:r>
          </a:p>
          <a:p>
            <a:pPr>
              <a:buFont typeface="Wingdings" panose="05000000000000000000" pitchFamily="2" charset="2"/>
              <a:buChar char="§"/>
            </a:pPr>
            <a:r>
              <a:rPr lang="en-CA" dirty="0" smtClean="0"/>
              <a:t>labelled with health hazard or exclamation mark pictogram</a:t>
            </a:r>
          </a:p>
        </p:txBody>
      </p:sp>
      <p:grpSp>
        <p:nvGrpSpPr>
          <p:cNvPr id="2" name="Group 1"/>
          <p:cNvGrpSpPr/>
          <p:nvPr/>
        </p:nvGrpSpPr>
        <p:grpSpPr>
          <a:xfrm>
            <a:off x="5940152" y="1484784"/>
            <a:ext cx="2174290" cy="4608272"/>
            <a:chOff x="5940152" y="1484784"/>
            <a:chExt cx="2174290" cy="4608272"/>
          </a:xfrm>
        </p:grpSpPr>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54442" y="3933056"/>
              <a:ext cx="216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940152" y="1484784"/>
              <a:ext cx="216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382911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Skin and Eye</a:t>
            </a:r>
            <a:endParaRPr lang="en-CA" dirty="0"/>
          </a:p>
        </p:txBody>
      </p:sp>
      <p:sp>
        <p:nvSpPr>
          <p:cNvPr id="6" name="Content Placeholder 6"/>
          <p:cNvSpPr>
            <a:spLocks noGrp="1"/>
          </p:cNvSpPr>
          <p:nvPr>
            <p:ph sz="quarter" idx="1"/>
          </p:nvPr>
        </p:nvSpPr>
        <p:spPr>
          <a:xfrm>
            <a:off x="755576" y="1772816"/>
            <a:ext cx="5256584" cy="4172585"/>
          </a:xfrm>
        </p:spPr>
        <p:txBody>
          <a:bodyPr>
            <a:normAutofit/>
          </a:bodyPr>
          <a:lstStyle/>
          <a:p>
            <a:pPr>
              <a:buFont typeface="Wingdings" panose="05000000000000000000" pitchFamily="2" charset="2"/>
              <a:buChar char="§"/>
            </a:pPr>
            <a:r>
              <a:rPr lang="en-CA" dirty="0" smtClean="0"/>
              <a:t>These products can cause effects ranging from severe skin burns and eye damage (corrosion) to skin irritation or eye irritation.</a:t>
            </a:r>
          </a:p>
          <a:p>
            <a:pPr>
              <a:buFont typeface="Wingdings" panose="05000000000000000000" pitchFamily="2" charset="2"/>
              <a:buChar char="§"/>
            </a:pPr>
            <a:r>
              <a:rPr lang="en-CA" dirty="0" smtClean="0"/>
              <a:t>Corrosion and exclamation mark pictograms are used to indicate:</a:t>
            </a:r>
          </a:p>
          <a:p>
            <a:pPr lvl="1">
              <a:buFont typeface="Wingdings" panose="05000000000000000000" pitchFamily="2" charset="2"/>
              <a:buChar char="§"/>
            </a:pPr>
            <a:r>
              <a:rPr lang="en-CA" dirty="0" smtClean="0"/>
              <a:t>skin corrosion/irritation</a:t>
            </a:r>
          </a:p>
          <a:p>
            <a:pPr lvl="1">
              <a:buFont typeface="Wingdings" panose="05000000000000000000" pitchFamily="2" charset="2"/>
              <a:buChar char="§"/>
            </a:pPr>
            <a:r>
              <a:rPr lang="en-CA" dirty="0" smtClean="0"/>
              <a:t>serious eye damage/eye irritation</a:t>
            </a:r>
          </a:p>
        </p:txBody>
      </p:sp>
      <p:grpSp>
        <p:nvGrpSpPr>
          <p:cNvPr id="2" name="Group 1"/>
          <p:cNvGrpSpPr/>
          <p:nvPr/>
        </p:nvGrpSpPr>
        <p:grpSpPr>
          <a:xfrm>
            <a:off x="6217282" y="1704496"/>
            <a:ext cx="2160000" cy="4367141"/>
            <a:chOff x="6217282" y="1704496"/>
            <a:chExt cx="2160000" cy="4367141"/>
          </a:xfrm>
        </p:grpSpPr>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17282" y="3911637"/>
              <a:ext cx="216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17282" y="1704496"/>
              <a:ext cx="216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979644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A closer look at some other classes</a:t>
            </a:r>
            <a:endParaRPr lang="en-CA" dirty="0"/>
          </a:p>
        </p:txBody>
      </p:sp>
      <p:sp>
        <p:nvSpPr>
          <p:cNvPr id="5" name="Content Placeholder 4"/>
          <p:cNvSpPr>
            <a:spLocks noGrp="1"/>
          </p:cNvSpPr>
          <p:nvPr>
            <p:ph sz="half" idx="1"/>
          </p:nvPr>
        </p:nvSpPr>
        <p:spPr>
          <a:xfrm>
            <a:off x="467544" y="1268760"/>
            <a:ext cx="6552728" cy="4525963"/>
          </a:xfrm>
        </p:spPr>
        <p:txBody>
          <a:bodyPr>
            <a:normAutofit fontScale="92500"/>
          </a:bodyPr>
          <a:lstStyle/>
          <a:p>
            <a:pPr marL="0" indent="0">
              <a:buNone/>
            </a:pPr>
            <a:r>
              <a:rPr lang="en-CA" dirty="0"/>
              <a:t>C</a:t>
            </a:r>
            <a:r>
              <a:rPr lang="en-CA" dirty="0" smtClean="0"/>
              <a:t>an cause severe health effects or even death: </a:t>
            </a:r>
          </a:p>
          <a:p>
            <a:pPr>
              <a:buFont typeface="Wingdings" panose="05000000000000000000" pitchFamily="2" charset="2"/>
              <a:buChar char="§"/>
            </a:pPr>
            <a:r>
              <a:rPr lang="en-CA" dirty="0" smtClean="0"/>
              <a:t>if you breathe them in, or</a:t>
            </a:r>
          </a:p>
          <a:p>
            <a:pPr>
              <a:buFont typeface="Wingdings" panose="05000000000000000000" pitchFamily="2" charset="2"/>
              <a:buChar char="§"/>
            </a:pPr>
            <a:r>
              <a:rPr lang="en-CA" dirty="0" smtClean="0"/>
              <a:t>if they come in contact with your skin, or</a:t>
            </a:r>
          </a:p>
          <a:p>
            <a:pPr>
              <a:buFont typeface="Wingdings" panose="05000000000000000000" pitchFamily="2" charset="2"/>
              <a:buChar char="§"/>
            </a:pPr>
            <a:r>
              <a:rPr lang="en-CA" dirty="0" smtClean="0"/>
              <a:t>if they are swallowed</a:t>
            </a:r>
          </a:p>
          <a:p>
            <a:pPr marL="0" indent="0">
              <a:buNone/>
            </a:pPr>
            <a:r>
              <a:rPr lang="en-CA" dirty="0" smtClean="0"/>
              <a:t>Acute toxicity uses skull and crossbones or the exclamation mark pictogram to indicate products that can cause adverse effects </a:t>
            </a:r>
            <a:r>
              <a:rPr lang="en-CA" u="sng" dirty="0" smtClean="0"/>
              <a:t>following brief exposure</a:t>
            </a:r>
            <a:r>
              <a:rPr lang="en-CA" dirty="0" smtClean="0"/>
              <a:t>.</a:t>
            </a:r>
          </a:p>
          <a:p>
            <a:pPr marL="0" indent="0">
              <a:buNone/>
            </a:pPr>
            <a:r>
              <a:rPr lang="en-CA" dirty="0" smtClean="0"/>
              <a:t>Statements with fatal are more serious than toxic; toxic is more serious than harmful.</a:t>
            </a:r>
          </a:p>
        </p:txBody>
      </p:sp>
      <p:grpSp>
        <p:nvGrpSpPr>
          <p:cNvPr id="2" name="Group 1"/>
          <p:cNvGrpSpPr/>
          <p:nvPr/>
        </p:nvGrpSpPr>
        <p:grpSpPr>
          <a:xfrm>
            <a:off x="7148091" y="1772816"/>
            <a:ext cx="1600373" cy="2883768"/>
            <a:chOff x="7148091" y="2150648"/>
            <a:chExt cx="1276197" cy="2505936"/>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148091" y="2150648"/>
              <a:ext cx="1256249"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64288" y="3396584"/>
              <a:ext cx="1260000"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79201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4664" y="2852936"/>
            <a:ext cx="6191672" cy="1506429"/>
          </a:xfrm>
          <a:prstGeom prst="rect">
            <a:avLst/>
          </a:prstGeom>
        </p:spPr>
      </p:pic>
      <p:sp>
        <p:nvSpPr>
          <p:cNvPr id="9" name="TextBox 8"/>
          <p:cNvSpPr txBox="1"/>
          <p:nvPr/>
        </p:nvSpPr>
        <p:spPr>
          <a:xfrm>
            <a:off x="107504" y="476672"/>
            <a:ext cx="9036496" cy="584775"/>
          </a:xfrm>
          <a:prstGeom prst="rect">
            <a:avLst/>
          </a:prstGeom>
          <a:noFill/>
        </p:spPr>
        <p:txBody>
          <a:bodyPr wrap="square" rtlCol="0">
            <a:spAutoFit/>
          </a:bodyPr>
          <a:lstStyle/>
          <a:p>
            <a:pPr algn="ctr"/>
            <a:r>
              <a:rPr lang="en-CA" sz="3200" b="1" dirty="0" smtClean="0">
                <a:latin typeface="Arial" pitchFamily="34" charset="0"/>
                <a:cs typeface="Arial" pitchFamily="34" charset="0"/>
              </a:rPr>
              <a:t>SASWH</a:t>
            </a:r>
            <a:endParaRPr lang="en-CA" sz="3200" b="1" dirty="0">
              <a:latin typeface="Arial" pitchFamily="34" charset="0"/>
              <a:cs typeface="Arial" pitchFamily="34" charset="0"/>
            </a:endParaRPr>
          </a:p>
        </p:txBody>
      </p:sp>
      <p:sp>
        <p:nvSpPr>
          <p:cNvPr id="10" name="TextBox 9"/>
          <p:cNvSpPr txBox="1"/>
          <p:nvPr/>
        </p:nvSpPr>
        <p:spPr>
          <a:xfrm>
            <a:off x="683568" y="1169457"/>
            <a:ext cx="7848872" cy="1323439"/>
          </a:xfrm>
          <a:prstGeom prst="rect">
            <a:avLst/>
          </a:prstGeom>
          <a:noFill/>
        </p:spPr>
        <p:txBody>
          <a:bodyPr wrap="square" rtlCol="0">
            <a:spAutoFit/>
          </a:bodyPr>
          <a:lstStyle/>
          <a:p>
            <a:pPr algn="ctr"/>
            <a:r>
              <a:rPr lang="en-CA" sz="2000" dirty="0">
                <a:latin typeface="Arial" pitchFamily="34" charset="0"/>
                <a:cs typeface="Arial" pitchFamily="34" charset="0"/>
              </a:rPr>
              <a:t>The </a:t>
            </a:r>
            <a:r>
              <a:rPr lang="en-CA" sz="2000" dirty="0" smtClean="0">
                <a:latin typeface="Arial" pitchFamily="34" charset="0"/>
                <a:cs typeface="Arial" pitchFamily="34" charset="0"/>
              </a:rPr>
              <a:t>Saskatchewan Association for Safe Workplaces in Health (SASWH) is </a:t>
            </a:r>
            <a:r>
              <a:rPr lang="en-CA" sz="2000" dirty="0">
                <a:latin typeface="Arial" pitchFamily="34" charset="0"/>
                <a:cs typeface="Arial" pitchFamily="34" charset="0"/>
              </a:rPr>
              <a:t>committed to work in partnership with </a:t>
            </a:r>
            <a:r>
              <a:rPr lang="en-CA" sz="2000" dirty="0" smtClean="0">
                <a:latin typeface="Arial" pitchFamily="34" charset="0"/>
                <a:cs typeface="Arial" pitchFamily="34" charset="0"/>
              </a:rPr>
              <a:t>health care </a:t>
            </a:r>
            <a:r>
              <a:rPr lang="en-CA" sz="2000" dirty="0">
                <a:latin typeface="Arial" pitchFamily="34" charset="0"/>
                <a:cs typeface="Arial" pitchFamily="34" charset="0"/>
              </a:rPr>
              <a:t>industry workers and employers, to reduce the number of workplace injuries and illnesses in the health </a:t>
            </a:r>
            <a:r>
              <a:rPr lang="en-CA" sz="2000" dirty="0" smtClean="0">
                <a:latin typeface="Arial" pitchFamily="34" charset="0"/>
                <a:cs typeface="Arial" pitchFamily="34" charset="0"/>
              </a:rPr>
              <a:t>sector.</a:t>
            </a:r>
            <a:endParaRPr lang="en-CA" sz="2000" dirty="0">
              <a:latin typeface="Arial" pitchFamily="34" charset="0"/>
              <a:cs typeface="Arial" pitchFamily="34" charset="0"/>
            </a:endParaRPr>
          </a:p>
        </p:txBody>
      </p:sp>
      <p:sp>
        <p:nvSpPr>
          <p:cNvPr id="11" name="TextBox 10"/>
          <p:cNvSpPr txBox="1"/>
          <p:nvPr/>
        </p:nvSpPr>
        <p:spPr>
          <a:xfrm>
            <a:off x="467544" y="4293096"/>
            <a:ext cx="8297610" cy="584775"/>
          </a:xfrm>
          <a:prstGeom prst="rect">
            <a:avLst/>
          </a:prstGeom>
          <a:noFill/>
        </p:spPr>
        <p:txBody>
          <a:bodyPr wrap="square" rtlCol="0">
            <a:spAutoFit/>
          </a:bodyPr>
          <a:lstStyle/>
          <a:p>
            <a:pPr algn="ctr"/>
            <a:r>
              <a:rPr lang="en-CA" sz="3200" b="1" dirty="0" smtClean="0">
                <a:latin typeface="Arial" pitchFamily="34" charset="0"/>
                <a:cs typeface="Arial" pitchFamily="34" charset="0"/>
              </a:rPr>
              <a:t>Mission</a:t>
            </a:r>
            <a:endParaRPr lang="en-CA" sz="3200" b="1" dirty="0">
              <a:latin typeface="Arial" pitchFamily="34" charset="0"/>
              <a:cs typeface="Arial" pitchFamily="34" charset="0"/>
            </a:endParaRPr>
          </a:p>
        </p:txBody>
      </p:sp>
      <p:sp>
        <p:nvSpPr>
          <p:cNvPr id="12" name="TextBox 11"/>
          <p:cNvSpPr txBox="1"/>
          <p:nvPr/>
        </p:nvSpPr>
        <p:spPr>
          <a:xfrm>
            <a:off x="871171" y="4869160"/>
            <a:ext cx="6941189" cy="707886"/>
          </a:xfrm>
          <a:prstGeom prst="rect">
            <a:avLst/>
          </a:prstGeom>
          <a:noFill/>
        </p:spPr>
        <p:txBody>
          <a:bodyPr wrap="square" rtlCol="0">
            <a:spAutoFit/>
          </a:bodyPr>
          <a:lstStyle/>
          <a:p>
            <a:pPr algn="ctr"/>
            <a:r>
              <a:rPr lang="en-US" sz="2000" dirty="0">
                <a:latin typeface="Arial" pitchFamily="34" charset="0"/>
                <a:cs typeface="Arial" pitchFamily="34" charset="0"/>
              </a:rPr>
              <a:t>To guide the health related industry in the elimination of workplace illness and injury</a:t>
            </a:r>
            <a:r>
              <a:rPr lang="en-US" sz="2000" dirty="0" smtClean="0">
                <a:latin typeface="Arial" pitchFamily="34" charset="0"/>
                <a:cs typeface="Arial" pitchFamily="34" charset="0"/>
              </a:rPr>
              <a:t>.</a:t>
            </a:r>
            <a:endParaRPr lang="en-CA" sz="2000" dirty="0">
              <a:latin typeface="Arial" pitchFamily="34" charset="0"/>
              <a:cs typeface="Arial" pitchFamily="34" charset="0"/>
            </a:endParaRPr>
          </a:p>
        </p:txBody>
      </p:sp>
      <p:sp>
        <p:nvSpPr>
          <p:cNvPr id="13" name="TextBox 12"/>
          <p:cNvSpPr txBox="1"/>
          <p:nvPr/>
        </p:nvSpPr>
        <p:spPr>
          <a:xfrm>
            <a:off x="467544" y="2780928"/>
            <a:ext cx="8386042" cy="584775"/>
          </a:xfrm>
          <a:prstGeom prst="rect">
            <a:avLst/>
          </a:prstGeom>
          <a:noFill/>
        </p:spPr>
        <p:txBody>
          <a:bodyPr wrap="square" rtlCol="0">
            <a:spAutoFit/>
          </a:bodyPr>
          <a:lstStyle/>
          <a:p>
            <a:pPr algn="ctr"/>
            <a:r>
              <a:rPr lang="en-CA" sz="3200" b="1" dirty="0" smtClean="0">
                <a:latin typeface="Arial" pitchFamily="34" charset="0"/>
                <a:cs typeface="Arial" pitchFamily="34" charset="0"/>
              </a:rPr>
              <a:t>Vision</a:t>
            </a:r>
            <a:endParaRPr lang="en-CA" sz="3200" b="1" dirty="0">
              <a:latin typeface="Arial" pitchFamily="34" charset="0"/>
              <a:cs typeface="Arial" pitchFamily="34" charset="0"/>
            </a:endParaRPr>
          </a:p>
        </p:txBody>
      </p:sp>
    </p:spTree>
    <p:extLst>
      <p:ext uri="{BB962C8B-B14F-4D97-AF65-F5344CB8AC3E}">
        <p14:creationId xmlns:p14="http://schemas.microsoft.com/office/powerpoint/2010/main" val="10403260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Mini Quiz</a:t>
            </a:r>
            <a:endParaRPr lang="en-CA" dirty="0"/>
          </a:p>
        </p:txBody>
      </p:sp>
      <p:sp>
        <p:nvSpPr>
          <p:cNvPr id="5" name="Content Placeholder 4"/>
          <p:cNvSpPr>
            <a:spLocks noGrp="1"/>
          </p:cNvSpPr>
          <p:nvPr>
            <p:ph sz="half" idx="1"/>
          </p:nvPr>
        </p:nvSpPr>
        <p:spPr>
          <a:xfrm>
            <a:off x="457200" y="1124744"/>
            <a:ext cx="8363272" cy="4896544"/>
          </a:xfrm>
        </p:spPr>
        <p:txBody>
          <a:bodyPr>
            <a:normAutofit/>
          </a:bodyPr>
          <a:lstStyle/>
          <a:p>
            <a:pPr marL="0" indent="0">
              <a:buNone/>
            </a:pPr>
            <a:r>
              <a:rPr lang="en-CA" dirty="0" smtClean="0"/>
              <a:t>Match the Hazard Description with the Pictogram</a:t>
            </a:r>
          </a:p>
          <a:p>
            <a:pPr marL="0" indent="0">
              <a:buNone/>
            </a:pPr>
            <a:endParaRPr lang="en-CA" dirty="0"/>
          </a:p>
          <a:p>
            <a:pPr marL="0" indent="0">
              <a:buNone/>
            </a:pPr>
            <a:endParaRPr lang="en-CA" dirty="0" smtClean="0">
              <a:solidFill>
                <a:srgbClr val="FF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643" y="1561938"/>
            <a:ext cx="5400534" cy="4675374"/>
          </a:xfrm>
          <a:prstGeom prst="rect">
            <a:avLst/>
          </a:prstGeom>
        </p:spPr>
      </p:pic>
    </p:spTree>
    <p:extLst>
      <p:ext uri="{BB962C8B-B14F-4D97-AF65-F5344CB8AC3E}">
        <p14:creationId xmlns:p14="http://schemas.microsoft.com/office/powerpoint/2010/main" val="3638106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Mini Quiz - Answers</a:t>
            </a:r>
            <a:endParaRPr lang="en-CA" dirty="0"/>
          </a:p>
        </p:txBody>
      </p:sp>
      <p:sp>
        <p:nvSpPr>
          <p:cNvPr id="5" name="Content Placeholder 4"/>
          <p:cNvSpPr>
            <a:spLocks noGrp="1"/>
          </p:cNvSpPr>
          <p:nvPr>
            <p:ph sz="half" idx="1"/>
          </p:nvPr>
        </p:nvSpPr>
        <p:spPr>
          <a:xfrm>
            <a:off x="457200" y="1600200"/>
            <a:ext cx="8291264" cy="4525963"/>
          </a:xfrm>
        </p:spPr>
        <p:txBody>
          <a:bodyPr>
            <a:normAutofit/>
          </a:bodyPr>
          <a:lstStyle/>
          <a:p>
            <a:pPr marL="0" indent="0">
              <a:buNone/>
            </a:pPr>
            <a:r>
              <a:rPr lang="en-CA" dirty="0" smtClean="0"/>
              <a:t>Match the Hazard Description with the Pictogram</a:t>
            </a:r>
          </a:p>
          <a:p>
            <a:pPr marL="0" indent="0">
              <a:buNone/>
            </a:pPr>
            <a:endParaRPr lang="en-CA" dirty="0"/>
          </a:p>
          <a:p>
            <a:pPr marL="0" indent="0">
              <a:buNone/>
            </a:pPr>
            <a:endParaRPr lang="en-CA" dirty="0" smtClean="0">
              <a:solidFill>
                <a:srgbClr val="FF0000"/>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2156"/>
          <a:stretch/>
        </p:blipFill>
        <p:spPr>
          <a:xfrm>
            <a:off x="35496" y="2217314"/>
            <a:ext cx="4497388" cy="30600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42431"/>
          <a:stretch/>
        </p:blipFill>
        <p:spPr>
          <a:xfrm>
            <a:off x="4513612" y="2170956"/>
            <a:ext cx="4292900" cy="3060000"/>
          </a:xfrm>
          <a:prstGeom prst="rect">
            <a:avLst/>
          </a:prstGeom>
        </p:spPr>
      </p:pic>
      <p:cxnSp>
        <p:nvCxnSpPr>
          <p:cNvPr id="7" name="Straight Connector 6"/>
          <p:cNvCxnSpPr/>
          <p:nvPr/>
        </p:nvCxnSpPr>
        <p:spPr>
          <a:xfrm>
            <a:off x="4513612" y="2170956"/>
            <a:ext cx="0" cy="3418284"/>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84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88640"/>
            <a:ext cx="8229600" cy="1143000"/>
          </a:xfrm>
        </p:spPr>
        <p:txBody>
          <a:bodyPr/>
          <a:lstStyle/>
          <a:p>
            <a:r>
              <a:rPr lang="en-CA" dirty="0" smtClean="0"/>
              <a:t> Labels</a:t>
            </a:r>
            <a:endParaRPr lang="en-CA" dirty="0"/>
          </a:p>
        </p:txBody>
      </p:sp>
      <p:sp>
        <p:nvSpPr>
          <p:cNvPr id="5" name="Content Placeholder 4"/>
          <p:cNvSpPr>
            <a:spLocks noGrp="1"/>
          </p:cNvSpPr>
          <p:nvPr>
            <p:ph sz="half" idx="1"/>
          </p:nvPr>
        </p:nvSpPr>
        <p:spPr>
          <a:xfrm>
            <a:off x="457200" y="1196752"/>
            <a:ext cx="8075240" cy="4713387"/>
          </a:xfrm>
        </p:spPr>
        <p:txBody>
          <a:bodyPr>
            <a:normAutofit/>
          </a:bodyPr>
          <a:lstStyle/>
          <a:p>
            <a:pPr marL="0" indent="0">
              <a:buNone/>
            </a:pPr>
            <a:r>
              <a:rPr lang="en-CA" dirty="0" smtClean="0"/>
              <a:t>	WHMIS 1988			WHMIS 2015</a:t>
            </a:r>
          </a:p>
        </p:txBody>
      </p:sp>
      <p:graphicFrame>
        <p:nvGraphicFramePr>
          <p:cNvPr id="6" name="Object 5"/>
          <p:cNvGraphicFramePr>
            <a:graphicFrameLocks noChangeAspect="1"/>
          </p:cNvGraphicFramePr>
          <p:nvPr>
            <p:extLst>
              <p:ext uri="{D42A27DB-BD31-4B8C-83A1-F6EECF244321}">
                <p14:modId xmlns:p14="http://schemas.microsoft.com/office/powerpoint/2010/main" val="3278058081"/>
              </p:ext>
            </p:extLst>
          </p:nvPr>
        </p:nvGraphicFramePr>
        <p:xfrm>
          <a:off x="539552" y="1700808"/>
          <a:ext cx="3506933" cy="4422055"/>
        </p:xfrm>
        <a:graphic>
          <a:graphicData uri="http://schemas.openxmlformats.org/presentationml/2006/ole">
            <mc:AlternateContent xmlns:mc="http://schemas.openxmlformats.org/markup-compatibility/2006">
              <mc:Choice xmlns:v="urn:schemas-microsoft-com:vml" Requires="v">
                <p:oleObj spid="_x0000_s2558" r:id="rId4" imgW="3342132" imgH="4223004" progId="Unknown">
                  <p:embed/>
                </p:oleObj>
              </mc:Choice>
              <mc:Fallback>
                <p:oleObj r:id="rId4" imgW="3342132" imgH="4223004"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700808"/>
                        <a:ext cx="3506933" cy="4422055"/>
                      </a:xfrm>
                      <a:prstGeom prst="rect">
                        <a:avLst/>
                      </a:prstGeom>
                      <a:noFill/>
                      <a:extLst/>
                    </p:spPr>
                  </p:pic>
                </p:oleObj>
              </mc:Fallback>
            </mc:AlternateContent>
          </a:graphicData>
        </a:graphic>
      </p:graphicFrame>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3597" y="1802330"/>
            <a:ext cx="3358843" cy="432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5-Point Star 7"/>
          <p:cNvSpPr/>
          <p:nvPr/>
        </p:nvSpPr>
        <p:spPr>
          <a:xfrm>
            <a:off x="287524" y="260648"/>
            <a:ext cx="504056"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507318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smtClean="0"/>
              <a:t>Labels for WHMIS 2015</a:t>
            </a:r>
            <a:br>
              <a:rPr lang="en-CA" dirty="0" smtClean="0"/>
            </a:br>
            <a:r>
              <a:rPr lang="en-CA" dirty="0" smtClean="0"/>
              <a:t>Two Signal Words</a:t>
            </a:r>
            <a:endParaRPr lang="en-CA" dirty="0"/>
          </a:p>
        </p:txBody>
      </p:sp>
      <p:sp>
        <p:nvSpPr>
          <p:cNvPr id="6" name="Content Placeholder 6"/>
          <p:cNvSpPr>
            <a:spLocks noGrp="1"/>
          </p:cNvSpPr>
          <p:nvPr>
            <p:ph sz="quarter" idx="1"/>
          </p:nvPr>
        </p:nvSpPr>
        <p:spPr>
          <a:xfrm>
            <a:off x="193040" y="1781175"/>
            <a:ext cx="5636260" cy="4172585"/>
          </a:xfrm>
        </p:spPr>
        <p:txBody>
          <a:bodyPr>
            <a:normAutofit/>
          </a:bodyPr>
          <a:lstStyle/>
          <a:p>
            <a:pPr marL="0" indent="0">
              <a:buNone/>
            </a:pPr>
            <a:r>
              <a:rPr lang="en-CA" dirty="0" smtClean="0"/>
              <a:t>There </a:t>
            </a:r>
            <a:r>
              <a:rPr lang="en-CA" dirty="0"/>
              <a:t>are only two signal </a:t>
            </a:r>
            <a:r>
              <a:rPr lang="en-CA" dirty="0" smtClean="0"/>
              <a:t>words used: </a:t>
            </a:r>
            <a:br>
              <a:rPr lang="en-CA" dirty="0" smtClean="0"/>
            </a:br>
            <a:r>
              <a:rPr lang="en-CA" b="1" dirty="0" smtClean="0"/>
              <a:t>“</a:t>
            </a:r>
            <a:r>
              <a:rPr lang="en-CA" b="1" dirty="0"/>
              <a:t>Danger” </a:t>
            </a:r>
            <a:r>
              <a:rPr lang="en-CA" dirty="0"/>
              <a:t>and </a:t>
            </a:r>
            <a:r>
              <a:rPr lang="en-CA" b="1" dirty="0"/>
              <a:t>“Warning</a:t>
            </a:r>
            <a:r>
              <a:rPr lang="en-CA" b="1" dirty="0" smtClean="0"/>
              <a:t>”</a:t>
            </a:r>
            <a:endParaRPr lang="en-CA" dirty="0" smtClean="0"/>
          </a:p>
          <a:p>
            <a:endParaRPr lang="en-CA" sz="1400" b="1" dirty="0" smtClean="0"/>
          </a:p>
          <a:p>
            <a:pPr marL="0" indent="0">
              <a:buNone/>
            </a:pPr>
            <a:r>
              <a:rPr lang="en-CA" b="1" dirty="0" smtClean="0"/>
              <a:t>Danger</a:t>
            </a:r>
            <a:r>
              <a:rPr lang="en-CA" dirty="0" smtClean="0"/>
              <a:t> is used for higher hazards</a:t>
            </a:r>
          </a:p>
          <a:p>
            <a:pPr marL="0" indent="0">
              <a:buNone/>
            </a:pPr>
            <a:endParaRPr lang="en-CA" sz="1400" dirty="0" smtClean="0"/>
          </a:p>
          <a:p>
            <a:pPr marL="0" indent="0">
              <a:buNone/>
            </a:pPr>
            <a:r>
              <a:rPr lang="en-CA" b="1" dirty="0" smtClean="0"/>
              <a:t>Indicates the degree of hazard</a:t>
            </a:r>
          </a:p>
          <a:p>
            <a:endParaRPr lang="en-CA" b="1" dirty="0" smtClean="0"/>
          </a:p>
          <a:p>
            <a:pPr marL="0" indent="0">
              <a:buNone/>
            </a:pPr>
            <a:r>
              <a:rPr lang="en-CA" sz="1800" b="1" dirty="0" smtClean="0"/>
              <a:t>Note: </a:t>
            </a:r>
            <a:r>
              <a:rPr lang="en-CA" sz="1800" dirty="0" smtClean="0"/>
              <a:t>Some </a:t>
            </a:r>
            <a:r>
              <a:rPr lang="en-CA" sz="1800" dirty="0"/>
              <a:t>of the lower ranking hazard </a:t>
            </a:r>
            <a:r>
              <a:rPr lang="en-CA" sz="1800" dirty="0" smtClean="0"/>
              <a:t>class/categories </a:t>
            </a:r>
            <a:r>
              <a:rPr lang="en-CA" sz="1800" dirty="0"/>
              <a:t>do not </a:t>
            </a:r>
            <a:r>
              <a:rPr lang="en-CA" sz="1800" dirty="0" smtClean="0"/>
              <a:t>use a </a:t>
            </a:r>
            <a:r>
              <a:rPr lang="en-CA" sz="1800" dirty="0"/>
              <a:t>signal </a:t>
            </a:r>
            <a:r>
              <a:rPr lang="en-CA" sz="1800" dirty="0" smtClean="0"/>
              <a:t>word.</a:t>
            </a:r>
          </a:p>
        </p:txBody>
      </p:sp>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95865" y="1468068"/>
            <a:ext cx="2916046" cy="3862386"/>
          </a:xfrm>
          <a:prstGeom prst="rect">
            <a:avLst/>
          </a:prstGeom>
          <a:noFill/>
        </p:spPr>
      </p:pic>
      <p:sp>
        <p:nvSpPr>
          <p:cNvPr id="5" name="5-Point Star 4"/>
          <p:cNvSpPr/>
          <p:nvPr/>
        </p:nvSpPr>
        <p:spPr>
          <a:xfrm>
            <a:off x="287524" y="260648"/>
            <a:ext cx="504056"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093151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0"/>
            <a:ext cx="8229600" cy="1143000"/>
          </a:xfrm>
        </p:spPr>
        <p:txBody>
          <a:bodyPr/>
          <a:lstStyle/>
          <a:p>
            <a:r>
              <a:rPr lang="en-CA" dirty="0" smtClean="0"/>
              <a:t>Hazard Statements</a:t>
            </a:r>
            <a:endParaRPr lang="en-CA" dirty="0"/>
          </a:p>
        </p:txBody>
      </p:sp>
      <p:sp>
        <p:nvSpPr>
          <p:cNvPr id="6" name="Content Placeholder 6"/>
          <p:cNvSpPr>
            <a:spLocks noGrp="1"/>
          </p:cNvSpPr>
          <p:nvPr>
            <p:ph sz="quarter" idx="1"/>
          </p:nvPr>
        </p:nvSpPr>
        <p:spPr>
          <a:xfrm>
            <a:off x="755576" y="980729"/>
            <a:ext cx="7056784" cy="3960440"/>
          </a:xfrm>
        </p:spPr>
        <p:txBody>
          <a:bodyPr>
            <a:noAutofit/>
          </a:bodyPr>
          <a:lstStyle/>
          <a:p>
            <a:pPr marL="0" indent="0">
              <a:buNone/>
            </a:pPr>
            <a:r>
              <a:rPr lang="en-CA" sz="2400" dirty="0" smtClean="0"/>
              <a:t>Labels will have hazard statements. </a:t>
            </a:r>
          </a:p>
          <a:p>
            <a:pPr marL="0" indent="0">
              <a:buNone/>
            </a:pPr>
            <a:endParaRPr lang="en-CA" sz="1400" dirty="0"/>
          </a:p>
          <a:p>
            <a:pPr marL="0" indent="0">
              <a:buNone/>
            </a:pPr>
            <a:r>
              <a:rPr lang="en-CA" sz="2400" dirty="0" smtClean="0"/>
              <a:t>Hazard statements are brief, standardized sentences that describe the hazards of the product.</a:t>
            </a:r>
          </a:p>
          <a:p>
            <a:pPr marL="0" indent="0">
              <a:buNone/>
            </a:pPr>
            <a:r>
              <a:rPr lang="en-CA" sz="2400" dirty="0" smtClean="0"/>
              <a:t>Examples:</a:t>
            </a:r>
          </a:p>
          <a:p>
            <a:pPr>
              <a:spcBef>
                <a:spcPts val="0"/>
              </a:spcBef>
              <a:buFont typeface="Wingdings" panose="05000000000000000000" pitchFamily="2" charset="2"/>
              <a:buChar char="§"/>
            </a:pPr>
            <a:r>
              <a:rPr lang="en-CA" sz="2400" dirty="0" smtClean="0"/>
              <a:t>Extremely flammable gas</a:t>
            </a:r>
          </a:p>
          <a:p>
            <a:pPr>
              <a:spcBef>
                <a:spcPts val="0"/>
              </a:spcBef>
              <a:buFont typeface="Wingdings" panose="05000000000000000000" pitchFamily="2" charset="2"/>
              <a:buChar char="§"/>
            </a:pPr>
            <a:r>
              <a:rPr lang="en-CA" sz="2400" dirty="0" smtClean="0"/>
              <a:t>Contains gas under pressure; may explode if heated</a:t>
            </a:r>
          </a:p>
          <a:p>
            <a:pPr>
              <a:spcBef>
                <a:spcPts val="0"/>
              </a:spcBef>
              <a:buFont typeface="Wingdings" panose="05000000000000000000" pitchFamily="2" charset="2"/>
              <a:buChar char="§"/>
            </a:pPr>
            <a:r>
              <a:rPr lang="en-CA" sz="2400" dirty="0" smtClean="0"/>
              <a:t>Fatal if inhaled</a:t>
            </a:r>
          </a:p>
          <a:p>
            <a:pPr>
              <a:spcBef>
                <a:spcPts val="0"/>
              </a:spcBef>
              <a:buFont typeface="Wingdings" panose="05000000000000000000" pitchFamily="2" charset="2"/>
              <a:buChar char="§"/>
            </a:pPr>
            <a:r>
              <a:rPr lang="en-CA" sz="2400" dirty="0" smtClean="0"/>
              <a:t>Causes eye irritation</a:t>
            </a:r>
          </a:p>
          <a:p>
            <a:pPr>
              <a:spcBef>
                <a:spcPts val="0"/>
              </a:spcBef>
              <a:buFont typeface="Wingdings" panose="05000000000000000000" pitchFamily="2" charset="2"/>
              <a:buChar char="§"/>
            </a:pPr>
            <a:r>
              <a:rPr lang="en-CA" sz="2400" dirty="0" smtClean="0"/>
              <a:t>May cause cancer</a:t>
            </a:r>
          </a:p>
          <a:p>
            <a:pPr>
              <a:buFont typeface="Wingdings" panose="05000000000000000000" pitchFamily="2" charset="2"/>
              <a:buChar char="§"/>
            </a:pPr>
            <a:endParaRPr lang="en-CA" sz="1400" dirty="0"/>
          </a:p>
          <a:p>
            <a:pPr marL="0" indent="0">
              <a:buNone/>
            </a:pPr>
            <a:r>
              <a:rPr lang="en-CA" b="1" dirty="0" smtClean="0"/>
              <a:t>The pictogram, signal word and wording of the hazard statements helps to describe the degree of the hazard</a:t>
            </a:r>
          </a:p>
        </p:txBody>
      </p:sp>
      <p:sp>
        <p:nvSpPr>
          <p:cNvPr id="8" name="5-Point Star 7"/>
          <p:cNvSpPr/>
          <p:nvPr/>
        </p:nvSpPr>
        <p:spPr>
          <a:xfrm>
            <a:off x="287524" y="260648"/>
            <a:ext cx="504056"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636985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Precautionary Statements</a:t>
            </a:r>
            <a:endParaRPr lang="en-CA" dirty="0"/>
          </a:p>
        </p:txBody>
      </p:sp>
      <p:sp>
        <p:nvSpPr>
          <p:cNvPr id="6" name="Content Placeholder 6"/>
          <p:cNvSpPr>
            <a:spLocks noGrp="1"/>
          </p:cNvSpPr>
          <p:nvPr>
            <p:ph sz="quarter" idx="1"/>
          </p:nvPr>
        </p:nvSpPr>
        <p:spPr>
          <a:xfrm>
            <a:off x="755576" y="1484784"/>
            <a:ext cx="7560840" cy="4172585"/>
          </a:xfrm>
        </p:spPr>
        <p:txBody>
          <a:bodyPr>
            <a:normAutofit fontScale="77500" lnSpcReduction="20000"/>
          </a:bodyPr>
          <a:lstStyle/>
          <a:p>
            <a:pPr marL="0" indent="0">
              <a:buNone/>
            </a:pPr>
            <a:r>
              <a:rPr lang="en-CA" sz="3600" dirty="0" smtClean="0"/>
              <a:t>Provide standardized advice on how to minimize or prevent harmful effects from the product.</a:t>
            </a:r>
          </a:p>
          <a:p>
            <a:pPr marL="0" indent="0">
              <a:buNone/>
            </a:pPr>
            <a:r>
              <a:rPr lang="en-CA" sz="3600" dirty="0" smtClean="0"/>
              <a:t>Can include instructions on storage, use, first aid, personal protective equipment, emergency measures.</a:t>
            </a:r>
          </a:p>
          <a:p>
            <a:pPr marL="0" indent="0">
              <a:buNone/>
            </a:pPr>
            <a:endParaRPr lang="en-CA" dirty="0"/>
          </a:p>
          <a:p>
            <a:pPr marL="0" indent="0">
              <a:buNone/>
            </a:pPr>
            <a:r>
              <a:rPr lang="en-CA" dirty="0" smtClean="0"/>
              <a:t>Examples:</a:t>
            </a:r>
          </a:p>
          <a:p>
            <a:pPr>
              <a:spcBef>
                <a:spcPts val="0"/>
              </a:spcBef>
              <a:buFont typeface="Wingdings" panose="05000000000000000000" pitchFamily="2" charset="2"/>
              <a:buChar char="§"/>
            </a:pPr>
            <a:r>
              <a:rPr lang="en-CA" dirty="0" smtClean="0"/>
              <a:t>Keep container tightly closed</a:t>
            </a:r>
          </a:p>
          <a:p>
            <a:pPr>
              <a:spcBef>
                <a:spcPts val="0"/>
              </a:spcBef>
              <a:buFont typeface="Wingdings" panose="05000000000000000000" pitchFamily="2" charset="2"/>
              <a:buChar char="§"/>
            </a:pPr>
            <a:r>
              <a:rPr lang="en-CA" dirty="0" smtClean="0"/>
              <a:t>Wear protective gloves, clothing, eye/face protection (PPE)</a:t>
            </a:r>
          </a:p>
          <a:p>
            <a:pPr>
              <a:spcBef>
                <a:spcPts val="0"/>
              </a:spcBef>
              <a:buFont typeface="Wingdings" panose="05000000000000000000" pitchFamily="2" charset="2"/>
              <a:buChar char="§"/>
            </a:pPr>
            <a:r>
              <a:rPr lang="en-CA" dirty="0" smtClean="0"/>
              <a:t>Protect from sunlight</a:t>
            </a:r>
          </a:p>
          <a:p>
            <a:pPr>
              <a:spcBef>
                <a:spcPts val="0"/>
              </a:spcBef>
              <a:buFont typeface="Wingdings" panose="05000000000000000000" pitchFamily="2" charset="2"/>
              <a:buChar char="§"/>
            </a:pPr>
            <a:r>
              <a:rPr lang="en-CA" dirty="0" smtClean="0"/>
              <a:t>If exposed, get medical advice/attention</a:t>
            </a:r>
          </a:p>
          <a:p>
            <a:pPr>
              <a:spcBef>
                <a:spcPts val="0"/>
              </a:spcBef>
              <a:buFont typeface="Wingdings" panose="05000000000000000000" pitchFamily="2" charset="2"/>
              <a:buChar char="§"/>
            </a:pPr>
            <a:r>
              <a:rPr lang="en-CA" dirty="0" smtClean="0"/>
              <a:t>Fight fire remotely due to risk of explosion </a:t>
            </a:r>
          </a:p>
        </p:txBody>
      </p:sp>
      <p:sp>
        <p:nvSpPr>
          <p:cNvPr id="5" name="5-Point Star 4"/>
          <p:cNvSpPr/>
          <p:nvPr/>
        </p:nvSpPr>
        <p:spPr>
          <a:xfrm>
            <a:off x="287524" y="260648"/>
            <a:ext cx="504056"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399813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61366"/>
            <a:ext cx="8507288" cy="1143000"/>
          </a:xfrm>
        </p:spPr>
        <p:txBody>
          <a:bodyPr>
            <a:normAutofit/>
          </a:bodyPr>
          <a:lstStyle/>
          <a:p>
            <a:r>
              <a:rPr lang="en-CA" dirty="0" smtClean="0"/>
              <a:t>Example of the Label Elements</a:t>
            </a:r>
            <a:endParaRPr lang="en-CA"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304366"/>
            <a:ext cx="3384376" cy="478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50201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88640"/>
            <a:ext cx="8507288" cy="1143000"/>
          </a:xfrm>
        </p:spPr>
        <p:txBody>
          <a:bodyPr>
            <a:normAutofit/>
          </a:bodyPr>
          <a:lstStyle/>
          <a:p>
            <a:r>
              <a:rPr lang="en-CA" dirty="0" smtClean="0"/>
              <a:t>Example of Supplier Label Elements</a:t>
            </a:r>
            <a:endParaRPr lang="en-CA"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1459099"/>
            <a:ext cx="4241100" cy="5285642"/>
          </a:xfrm>
          <a:prstGeom prst="rect">
            <a:avLst/>
          </a:prstGeom>
        </p:spPr>
      </p:pic>
      <p:sp>
        <p:nvSpPr>
          <p:cNvPr id="3" name="TextBox 2"/>
          <p:cNvSpPr txBox="1"/>
          <p:nvPr/>
        </p:nvSpPr>
        <p:spPr>
          <a:xfrm>
            <a:off x="971600" y="1484784"/>
            <a:ext cx="2959700" cy="3046988"/>
          </a:xfrm>
          <a:prstGeom prst="rect">
            <a:avLst/>
          </a:prstGeom>
          <a:noFill/>
        </p:spPr>
        <p:txBody>
          <a:bodyPr wrap="square" rtlCol="0">
            <a:spAutoFit/>
          </a:bodyPr>
          <a:lstStyle/>
          <a:p>
            <a:pPr marL="342900" indent="-342900">
              <a:buAutoNum type="arabicPeriod"/>
            </a:pPr>
            <a:r>
              <a:rPr lang="en-CA" sz="2400" dirty="0" smtClean="0"/>
              <a:t>Product identifier</a:t>
            </a:r>
          </a:p>
          <a:p>
            <a:pPr marL="342900" indent="-342900">
              <a:buAutoNum type="arabicPeriod"/>
            </a:pPr>
            <a:r>
              <a:rPr lang="en-CA" sz="2400" dirty="0" smtClean="0"/>
              <a:t>Hazard Pictograms</a:t>
            </a:r>
          </a:p>
          <a:p>
            <a:pPr marL="342900" indent="-342900">
              <a:buAutoNum type="arabicPeriod"/>
            </a:pPr>
            <a:r>
              <a:rPr lang="en-CA" sz="2400" dirty="0" smtClean="0"/>
              <a:t>Signal Word</a:t>
            </a:r>
          </a:p>
          <a:p>
            <a:pPr marL="342900" indent="-342900">
              <a:buAutoNum type="arabicPeriod"/>
            </a:pPr>
            <a:r>
              <a:rPr lang="en-CA" sz="2400" dirty="0" smtClean="0"/>
              <a:t>Hazard Statements</a:t>
            </a:r>
          </a:p>
          <a:p>
            <a:pPr marL="342900" indent="-342900">
              <a:buAutoNum type="arabicPeriod"/>
            </a:pPr>
            <a:r>
              <a:rPr lang="en-CA" sz="2400" dirty="0" smtClean="0"/>
              <a:t>Precautionary Statements</a:t>
            </a:r>
          </a:p>
          <a:p>
            <a:pPr marL="342900" indent="-342900">
              <a:buAutoNum type="arabicPeriod"/>
            </a:pPr>
            <a:r>
              <a:rPr lang="en-CA" sz="2400" dirty="0" smtClean="0"/>
              <a:t>Supplier Identification</a:t>
            </a:r>
            <a:endParaRPr lang="en-CA" sz="2400" dirty="0"/>
          </a:p>
        </p:txBody>
      </p:sp>
    </p:spTree>
    <p:extLst>
      <p:ext uri="{BB962C8B-B14F-4D97-AF65-F5344CB8AC3E}">
        <p14:creationId xmlns:p14="http://schemas.microsoft.com/office/powerpoint/2010/main" val="4784072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What Do I Have to Do?</a:t>
            </a:r>
            <a:endParaRPr lang="en-CA" dirty="0"/>
          </a:p>
        </p:txBody>
      </p:sp>
      <p:sp>
        <p:nvSpPr>
          <p:cNvPr id="6" name="Content Placeholder 6"/>
          <p:cNvSpPr>
            <a:spLocks noGrp="1"/>
          </p:cNvSpPr>
          <p:nvPr>
            <p:ph sz="quarter" idx="1"/>
          </p:nvPr>
        </p:nvSpPr>
        <p:spPr>
          <a:xfrm>
            <a:off x="755576" y="1412776"/>
            <a:ext cx="7056784" cy="4680520"/>
          </a:xfrm>
        </p:spPr>
        <p:txBody>
          <a:bodyPr>
            <a:normAutofit fontScale="85000" lnSpcReduction="20000"/>
          </a:bodyPr>
          <a:lstStyle/>
          <a:p>
            <a:pPr marL="0" indent="0">
              <a:buNone/>
            </a:pPr>
            <a:r>
              <a:rPr lang="en-CA" dirty="0" smtClean="0"/>
              <a:t>As a worker, you will have to:</a:t>
            </a:r>
          </a:p>
          <a:p>
            <a:pPr marL="0" indent="0">
              <a:buNone/>
            </a:pPr>
            <a:endParaRPr lang="en-CA" sz="1200" dirty="0"/>
          </a:p>
          <a:p>
            <a:pPr>
              <a:buFont typeface="Wingdings" panose="05000000000000000000" pitchFamily="2" charset="2"/>
              <a:buChar char="§"/>
            </a:pPr>
            <a:r>
              <a:rPr lang="en-CA" dirty="0"/>
              <a:t>C</a:t>
            </a:r>
            <a:r>
              <a:rPr lang="en-CA" dirty="0" smtClean="0"/>
              <a:t>heck to see if there is a </a:t>
            </a:r>
            <a:r>
              <a:rPr lang="en-CA" dirty="0"/>
              <a:t>l</a:t>
            </a:r>
            <a:r>
              <a:rPr lang="en-CA" dirty="0" smtClean="0"/>
              <a:t>abel</a:t>
            </a:r>
          </a:p>
          <a:p>
            <a:pPr>
              <a:buFont typeface="Wingdings" panose="05000000000000000000" pitchFamily="2" charset="2"/>
              <a:buChar char="§"/>
            </a:pPr>
            <a:r>
              <a:rPr lang="en-CA" dirty="0" smtClean="0"/>
              <a:t>Read, understand and follow the instructions on the </a:t>
            </a:r>
            <a:r>
              <a:rPr lang="en-CA" dirty="0"/>
              <a:t>l</a:t>
            </a:r>
            <a:r>
              <a:rPr lang="en-CA" dirty="0" smtClean="0"/>
              <a:t>abel. Follow your workplace’s safe work and training procedures</a:t>
            </a:r>
          </a:p>
          <a:p>
            <a:pPr>
              <a:buFont typeface="Wingdings" panose="05000000000000000000" pitchFamily="2" charset="2"/>
              <a:buChar char="§"/>
            </a:pPr>
            <a:r>
              <a:rPr lang="en-CA" dirty="0" smtClean="0"/>
              <a:t>Ask your supervisor for a new label when the existing label cannot be seen or read properly</a:t>
            </a:r>
          </a:p>
          <a:p>
            <a:pPr>
              <a:buFont typeface="Wingdings" panose="05000000000000000000" pitchFamily="2" charset="2"/>
              <a:buChar char="§"/>
            </a:pPr>
            <a:r>
              <a:rPr lang="en-CA" dirty="0" smtClean="0"/>
              <a:t>Make sure that a </a:t>
            </a:r>
            <a:r>
              <a:rPr lang="en-CA" u="sng" dirty="0" smtClean="0"/>
              <a:t>Workplace Label</a:t>
            </a:r>
            <a:r>
              <a:rPr lang="en-CA" dirty="0" smtClean="0"/>
              <a:t> is attached when you transfer a chemical to a new container</a:t>
            </a:r>
          </a:p>
          <a:p>
            <a:pPr marL="0" indent="0">
              <a:buNone/>
            </a:pPr>
            <a:endParaRPr lang="en-CA" dirty="0"/>
          </a:p>
          <a:p>
            <a:pPr marL="0" indent="0">
              <a:buNone/>
            </a:pPr>
            <a:r>
              <a:rPr lang="en-CA" dirty="0"/>
              <a:t>Used together, the pictogram, the signal word and the hazard statements indicate the nature and </a:t>
            </a:r>
            <a:r>
              <a:rPr lang="en-CA" u="sng" dirty="0" smtClean="0"/>
              <a:t>severity degree </a:t>
            </a:r>
            <a:r>
              <a:rPr lang="en-CA" u="sng" dirty="0"/>
              <a:t>of the hazard</a:t>
            </a:r>
            <a:r>
              <a:rPr lang="en-CA" dirty="0"/>
              <a:t>(s) presented by the product</a:t>
            </a:r>
            <a:r>
              <a:rPr lang="en-CA" dirty="0" smtClean="0"/>
              <a:t>.</a:t>
            </a:r>
          </a:p>
        </p:txBody>
      </p:sp>
      <p:sp>
        <p:nvSpPr>
          <p:cNvPr id="5" name="5-Point Star 4"/>
          <p:cNvSpPr/>
          <p:nvPr/>
        </p:nvSpPr>
        <p:spPr>
          <a:xfrm>
            <a:off x="287524" y="260648"/>
            <a:ext cx="504056"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068239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Mini Quiz</a:t>
            </a:r>
            <a:endParaRPr lang="en-CA" dirty="0"/>
          </a:p>
        </p:txBody>
      </p:sp>
      <p:sp>
        <p:nvSpPr>
          <p:cNvPr id="5" name="Content Placeholder 4"/>
          <p:cNvSpPr>
            <a:spLocks noGrp="1"/>
          </p:cNvSpPr>
          <p:nvPr>
            <p:ph sz="half" idx="1"/>
          </p:nvPr>
        </p:nvSpPr>
        <p:spPr>
          <a:xfrm>
            <a:off x="457200" y="1600200"/>
            <a:ext cx="8291264" cy="4525963"/>
          </a:xfrm>
        </p:spPr>
        <p:txBody>
          <a:bodyPr>
            <a:normAutofit/>
          </a:bodyPr>
          <a:lstStyle/>
          <a:p>
            <a:pPr marL="0" indent="0">
              <a:buNone/>
            </a:pPr>
            <a:r>
              <a:rPr lang="en-CA" dirty="0" smtClean="0"/>
              <a:t>Match the </a:t>
            </a:r>
            <a:r>
              <a:rPr lang="en-CA" dirty="0" smtClean="0">
                <a:solidFill>
                  <a:srgbClr val="FF0000"/>
                </a:solidFill>
              </a:rPr>
              <a:t>Label Element </a:t>
            </a:r>
            <a:r>
              <a:rPr lang="en-CA" dirty="0" smtClean="0"/>
              <a:t>to its </a:t>
            </a:r>
            <a:r>
              <a:rPr lang="en-CA" dirty="0" smtClean="0">
                <a:solidFill>
                  <a:srgbClr val="FF0000"/>
                </a:solidFill>
              </a:rPr>
              <a:t>Purpose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968" y="2323227"/>
            <a:ext cx="7449432" cy="3194005"/>
          </a:xfrm>
          <a:prstGeom prst="rect">
            <a:avLst/>
          </a:prstGeom>
        </p:spPr>
      </p:pic>
    </p:spTree>
    <p:extLst>
      <p:ext uri="{BB962C8B-B14F-4D97-AF65-F5344CB8AC3E}">
        <p14:creationId xmlns:p14="http://schemas.microsoft.com/office/powerpoint/2010/main" val="784908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Legal Requirements</a:t>
            </a:r>
            <a:endParaRPr lang="en-CA" dirty="0"/>
          </a:p>
        </p:txBody>
      </p:sp>
      <p:sp>
        <p:nvSpPr>
          <p:cNvPr id="5" name="Content Placeholder 4"/>
          <p:cNvSpPr>
            <a:spLocks noGrp="1"/>
          </p:cNvSpPr>
          <p:nvPr>
            <p:ph sz="half" idx="1"/>
          </p:nvPr>
        </p:nvSpPr>
        <p:spPr>
          <a:xfrm>
            <a:off x="457200" y="1600200"/>
            <a:ext cx="8291264" cy="4525963"/>
          </a:xfrm>
        </p:spPr>
        <p:txBody>
          <a:bodyPr>
            <a:normAutofit/>
          </a:bodyPr>
          <a:lstStyle/>
          <a:p>
            <a:pPr marL="0" indent="0">
              <a:buNone/>
            </a:pPr>
            <a:r>
              <a:rPr lang="en-CA" dirty="0" smtClean="0"/>
              <a:t>Multi-year transition period to change from WHMIS 1988 to WHMIS 2015</a:t>
            </a:r>
          </a:p>
          <a:p>
            <a:pPr marL="0" indent="0">
              <a:buNone/>
            </a:pPr>
            <a:endParaRPr lang="en-CA" dirty="0" smtClean="0"/>
          </a:p>
          <a:p>
            <a:pPr marL="0" indent="0">
              <a:buNone/>
            </a:pPr>
            <a:r>
              <a:rPr lang="en-CA" i="1" dirty="0" smtClean="0"/>
              <a:t>The Occupational Health and Safety Regulations, 2020</a:t>
            </a:r>
            <a:r>
              <a:rPr lang="en-CA" dirty="0" smtClean="0"/>
              <a:t>, </a:t>
            </a:r>
            <a:r>
              <a:rPr lang="en-CA" dirty="0" smtClean="0"/>
              <a:t> </a:t>
            </a:r>
            <a:r>
              <a:rPr lang="en-CA" dirty="0" smtClean="0"/>
              <a:t>states employer duties, including the duty to:</a:t>
            </a:r>
            <a:endParaRPr lang="en-CA" dirty="0"/>
          </a:p>
          <a:p>
            <a:pPr>
              <a:buFont typeface="Wingdings" panose="05000000000000000000" pitchFamily="2" charset="2"/>
              <a:buChar char="§"/>
            </a:pPr>
            <a:r>
              <a:rPr lang="en-CA" dirty="0" smtClean="0"/>
              <a:t>educate workers – general information</a:t>
            </a:r>
          </a:p>
          <a:p>
            <a:pPr>
              <a:buFont typeface="Wingdings" panose="05000000000000000000" pitchFamily="2" charset="2"/>
              <a:buChar char="§"/>
            </a:pPr>
            <a:r>
              <a:rPr lang="en-CA" dirty="0" smtClean="0"/>
              <a:t>train workers – worksite and job specific information</a:t>
            </a:r>
            <a:endParaRPr lang="en-CA" dirty="0"/>
          </a:p>
          <a:p>
            <a:pPr marL="0" indent="0">
              <a:buNone/>
            </a:pPr>
            <a:endParaRPr lang="en-CA" dirty="0" smtClean="0"/>
          </a:p>
          <a:p>
            <a:pPr marL="0" indent="0">
              <a:buNone/>
            </a:pPr>
            <a:endParaRPr lang="en-CA" dirty="0"/>
          </a:p>
          <a:p>
            <a:pPr>
              <a:buFont typeface="Wingdings" panose="05000000000000000000" pitchFamily="2" charset="2"/>
              <a:buChar char="§"/>
            </a:pPr>
            <a:endParaRPr lang="en-CA" dirty="0" smtClean="0"/>
          </a:p>
          <a:p>
            <a:pPr marL="0" indent="0">
              <a:buNone/>
            </a:pPr>
            <a:endParaRPr lang="en-CA" dirty="0"/>
          </a:p>
        </p:txBody>
      </p:sp>
    </p:spTree>
    <p:extLst>
      <p:ext uri="{BB962C8B-B14F-4D97-AF65-F5344CB8AC3E}">
        <p14:creationId xmlns:p14="http://schemas.microsoft.com/office/powerpoint/2010/main" val="1219308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Mini Quiz - Answers</a:t>
            </a:r>
            <a:endParaRPr lang="en-CA" dirty="0"/>
          </a:p>
        </p:txBody>
      </p:sp>
      <p:sp>
        <p:nvSpPr>
          <p:cNvPr id="5" name="Content Placeholder 4"/>
          <p:cNvSpPr>
            <a:spLocks noGrp="1"/>
          </p:cNvSpPr>
          <p:nvPr>
            <p:ph sz="half" idx="1"/>
          </p:nvPr>
        </p:nvSpPr>
        <p:spPr>
          <a:xfrm>
            <a:off x="457200" y="1600200"/>
            <a:ext cx="8291264" cy="4525963"/>
          </a:xfrm>
        </p:spPr>
        <p:txBody>
          <a:bodyPr>
            <a:normAutofit/>
          </a:bodyPr>
          <a:lstStyle/>
          <a:p>
            <a:pPr marL="0" indent="0">
              <a:buNone/>
            </a:pPr>
            <a:r>
              <a:rPr lang="en-CA" dirty="0" smtClean="0"/>
              <a:t>Match the </a:t>
            </a:r>
            <a:r>
              <a:rPr lang="en-CA" dirty="0" smtClean="0">
                <a:solidFill>
                  <a:srgbClr val="FF0000"/>
                </a:solidFill>
              </a:rPr>
              <a:t>Label Element </a:t>
            </a:r>
            <a:r>
              <a:rPr lang="en-CA" dirty="0" smtClean="0"/>
              <a:t>to its </a:t>
            </a:r>
            <a:r>
              <a:rPr lang="en-CA" dirty="0" smtClean="0">
                <a:solidFill>
                  <a:srgbClr val="FF0000"/>
                </a:solidFill>
              </a:rPr>
              <a:t>Purpose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376" y="2141107"/>
            <a:ext cx="7603024" cy="3829839"/>
          </a:xfrm>
          <a:prstGeom prst="rect">
            <a:avLst/>
          </a:prstGeom>
        </p:spPr>
      </p:pic>
    </p:spTree>
    <p:extLst>
      <p:ext uri="{BB962C8B-B14F-4D97-AF65-F5344CB8AC3E}">
        <p14:creationId xmlns:p14="http://schemas.microsoft.com/office/powerpoint/2010/main" val="5178376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Mini Quiz</a:t>
            </a:r>
            <a:endParaRPr lang="en-CA" dirty="0"/>
          </a:p>
        </p:txBody>
      </p:sp>
      <p:sp>
        <p:nvSpPr>
          <p:cNvPr id="5" name="Content Placeholder 4"/>
          <p:cNvSpPr>
            <a:spLocks noGrp="1"/>
          </p:cNvSpPr>
          <p:nvPr>
            <p:ph sz="half" idx="1"/>
          </p:nvPr>
        </p:nvSpPr>
        <p:spPr>
          <a:xfrm>
            <a:off x="415488" y="1283587"/>
            <a:ext cx="8291264" cy="4525963"/>
          </a:xfrm>
        </p:spPr>
        <p:txBody>
          <a:bodyPr>
            <a:normAutofit/>
          </a:bodyPr>
          <a:lstStyle/>
          <a:p>
            <a:pPr marL="0" indent="0">
              <a:buNone/>
            </a:pPr>
            <a:r>
              <a:rPr lang="en-CA" dirty="0" smtClean="0"/>
              <a:t>Elements on a Label tell you how hazardous a product is. </a:t>
            </a:r>
          </a:p>
          <a:p>
            <a:pPr marL="0" indent="0">
              <a:buNone/>
            </a:pPr>
            <a:r>
              <a:rPr lang="en-CA" dirty="0" smtClean="0"/>
              <a:t>Match the </a:t>
            </a:r>
            <a:r>
              <a:rPr lang="en-CA" dirty="0" smtClean="0">
                <a:solidFill>
                  <a:srgbClr val="FF0000"/>
                </a:solidFill>
              </a:rPr>
              <a:t>Rank </a:t>
            </a:r>
            <a:r>
              <a:rPr lang="en-CA" dirty="0" smtClean="0"/>
              <a:t>to its </a:t>
            </a:r>
            <a:r>
              <a:rPr lang="en-CA" dirty="0" smtClean="0">
                <a:solidFill>
                  <a:srgbClr val="FF0000"/>
                </a:solidFill>
              </a:rPr>
              <a:t>Label Elements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780928"/>
            <a:ext cx="8619201" cy="3052634"/>
          </a:xfrm>
          <a:prstGeom prst="rect">
            <a:avLst/>
          </a:prstGeom>
        </p:spPr>
      </p:pic>
    </p:spTree>
    <p:extLst>
      <p:ext uri="{BB962C8B-B14F-4D97-AF65-F5344CB8AC3E}">
        <p14:creationId xmlns:p14="http://schemas.microsoft.com/office/powerpoint/2010/main" val="4178349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Mini Quiz - Answers</a:t>
            </a:r>
            <a:endParaRPr lang="en-CA" dirty="0"/>
          </a:p>
        </p:txBody>
      </p:sp>
      <p:sp>
        <p:nvSpPr>
          <p:cNvPr id="5" name="Content Placeholder 4"/>
          <p:cNvSpPr>
            <a:spLocks noGrp="1"/>
          </p:cNvSpPr>
          <p:nvPr>
            <p:ph sz="half" idx="1"/>
          </p:nvPr>
        </p:nvSpPr>
        <p:spPr>
          <a:xfrm>
            <a:off x="457200" y="1600200"/>
            <a:ext cx="8291264" cy="4525963"/>
          </a:xfrm>
        </p:spPr>
        <p:txBody>
          <a:bodyPr>
            <a:normAutofit/>
          </a:bodyPr>
          <a:lstStyle/>
          <a:p>
            <a:pPr marL="0" indent="0">
              <a:buNone/>
            </a:pPr>
            <a:r>
              <a:rPr lang="en-CA" dirty="0" smtClean="0"/>
              <a:t>Match the </a:t>
            </a:r>
            <a:r>
              <a:rPr lang="en-CA" dirty="0" smtClean="0">
                <a:solidFill>
                  <a:srgbClr val="FF0000"/>
                </a:solidFill>
              </a:rPr>
              <a:t>Rank </a:t>
            </a:r>
            <a:r>
              <a:rPr lang="en-CA" dirty="0" smtClean="0"/>
              <a:t>to its </a:t>
            </a:r>
            <a:r>
              <a:rPr lang="en-CA" dirty="0" smtClean="0">
                <a:solidFill>
                  <a:srgbClr val="FF0000"/>
                </a:solidFill>
              </a:rPr>
              <a:t>Label Elements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204864"/>
            <a:ext cx="8067468" cy="3234366"/>
          </a:xfrm>
          <a:prstGeom prst="rect">
            <a:avLst/>
          </a:prstGeom>
        </p:spPr>
      </p:pic>
    </p:spTree>
    <p:extLst>
      <p:ext uri="{BB962C8B-B14F-4D97-AF65-F5344CB8AC3E}">
        <p14:creationId xmlns:p14="http://schemas.microsoft.com/office/powerpoint/2010/main" val="37227803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1550" y="188640"/>
            <a:ext cx="8229600" cy="1143000"/>
          </a:xfrm>
        </p:spPr>
        <p:txBody>
          <a:bodyPr/>
          <a:lstStyle/>
          <a:p>
            <a:r>
              <a:rPr lang="en-CA" dirty="0" smtClean="0"/>
              <a:t>Using the Label</a:t>
            </a:r>
            <a:endParaRPr lang="en-CA" dirty="0"/>
          </a:p>
        </p:txBody>
      </p:sp>
      <p:grpSp>
        <p:nvGrpSpPr>
          <p:cNvPr id="2" name="Group 1"/>
          <p:cNvGrpSpPr/>
          <p:nvPr/>
        </p:nvGrpSpPr>
        <p:grpSpPr>
          <a:xfrm>
            <a:off x="971600" y="5049320"/>
            <a:ext cx="6876624" cy="1260000"/>
            <a:chOff x="971600" y="5049320"/>
            <a:chExt cx="6876624" cy="126000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1600" y="5049320"/>
              <a:ext cx="1256249"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88224" y="5049320"/>
              <a:ext cx="1260000"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28226" y="5049320"/>
              <a:ext cx="1256249"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6" name="Content Placeholder 5"/>
          <p:cNvGraphicFramePr>
            <a:graphicFrameLocks noGrp="1"/>
          </p:cNvGraphicFramePr>
          <p:nvPr>
            <p:ph sz="half" idx="1"/>
            <p:extLst>
              <p:ext uri="{D42A27DB-BD31-4B8C-83A1-F6EECF244321}">
                <p14:modId xmlns:p14="http://schemas.microsoft.com/office/powerpoint/2010/main" val="911456849"/>
              </p:ext>
            </p:extLst>
          </p:nvPr>
        </p:nvGraphicFramePr>
        <p:xfrm>
          <a:off x="455056" y="1218416"/>
          <a:ext cx="8002587" cy="3753584"/>
        </p:xfrm>
        <a:graphic>
          <a:graphicData uri="http://schemas.openxmlformats.org/drawingml/2006/table">
            <a:tbl>
              <a:tblPr firstRow="1" bandRow="1">
                <a:tableStyleId>{5C22544A-7EE6-4342-B048-85BDC9FD1C3A}</a:tableStyleId>
              </a:tblPr>
              <a:tblGrid>
                <a:gridCol w="2667529"/>
                <a:gridCol w="2667529"/>
                <a:gridCol w="2667529"/>
              </a:tblGrid>
              <a:tr h="481229">
                <a:tc>
                  <a:txBody>
                    <a:bodyPr/>
                    <a:lstStyle/>
                    <a:p>
                      <a:pPr algn="ctr"/>
                      <a:r>
                        <a:rPr lang="en-CA" sz="2400" dirty="0" smtClean="0"/>
                        <a:t>Acute toxicity</a:t>
                      </a:r>
                      <a:endParaRPr lang="en-CA" sz="2400" dirty="0"/>
                    </a:p>
                  </a:txBody>
                  <a:tcPr/>
                </a:tc>
                <a:tc>
                  <a:txBody>
                    <a:bodyPr/>
                    <a:lstStyle/>
                    <a:p>
                      <a:pPr algn="ctr"/>
                      <a:r>
                        <a:rPr lang="en-CA" sz="2400" dirty="0" smtClean="0"/>
                        <a:t>Acute toxicity</a:t>
                      </a:r>
                      <a:endParaRPr lang="en-CA" sz="2400" dirty="0"/>
                    </a:p>
                  </a:txBody>
                  <a:tcPr/>
                </a:tc>
                <a:tc>
                  <a:txBody>
                    <a:bodyPr/>
                    <a:lstStyle/>
                    <a:p>
                      <a:pPr algn="ctr"/>
                      <a:r>
                        <a:rPr lang="en-CA" sz="2400" dirty="0" smtClean="0"/>
                        <a:t>Acute toxicity</a:t>
                      </a:r>
                      <a:endParaRPr lang="en-CA" sz="2400" dirty="0"/>
                    </a:p>
                  </a:txBody>
                  <a:tcPr/>
                </a:tc>
              </a:tr>
              <a:tr h="3272355">
                <a:tc>
                  <a:txBody>
                    <a:bodyPr/>
                    <a:lstStyle/>
                    <a:p>
                      <a:r>
                        <a:rPr lang="en-CA" sz="2200" dirty="0" smtClean="0"/>
                        <a:t>Inhalation (Categories 1 and 2) is labelled with the skull and crossbones pictogram and the signal word </a:t>
                      </a:r>
                      <a:r>
                        <a:rPr lang="en-CA" sz="2200" b="1" dirty="0" smtClean="0"/>
                        <a:t>Danger. </a:t>
                      </a:r>
                      <a:r>
                        <a:rPr lang="en-CA" sz="2200" dirty="0" smtClean="0"/>
                        <a:t>In this case, you see the hazard statement </a:t>
                      </a:r>
                      <a:r>
                        <a:rPr lang="en-CA" sz="2200" b="1" dirty="0" smtClean="0">
                          <a:solidFill>
                            <a:srgbClr val="FF0000"/>
                          </a:solidFill>
                        </a:rPr>
                        <a:t>Fatal if inhaled</a:t>
                      </a:r>
                      <a:r>
                        <a:rPr lang="en-CA" sz="2200" dirty="0" smtClean="0">
                          <a:solidFill>
                            <a:srgbClr val="FF0000"/>
                          </a:solidFill>
                        </a:rPr>
                        <a:t>.</a:t>
                      </a:r>
                      <a:endParaRPr lang="en-CA" sz="22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200" dirty="0" smtClean="0"/>
                        <a:t>Inhalation (Category</a:t>
                      </a:r>
                      <a:r>
                        <a:rPr lang="en-CA" sz="2200" baseline="0" dirty="0" smtClean="0"/>
                        <a:t> 3</a:t>
                      </a:r>
                      <a:r>
                        <a:rPr lang="en-CA" sz="2200" dirty="0" smtClean="0"/>
                        <a:t>) is labelled with the skull and crossbones pictogram and the signal word </a:t>
                      </a:r>
                      <a:r>
                        <a:rPr lang="en-CA" sz="2200" b="1" dirty="0" smtClean="0"/>
                        <a:t>Danger </a:t>
                      </a:r>
                      <a:r>
                        <a:rPr lang="en-CA" sz="2200" b="0" dirty="0" smtClean="0"/>
                        <a:t> and the </a:t>
                      </a:r>
                      <a:r>
                        <a:rPr lang="en-CA" sz="2200" dirty="0" smtClean="0"/>
                        <a:t>hazard statement </a:t>
                      </a:r>
                      <a:r>
                        <a:rPr lang="en-CA" sz="2200" b="1" dirty="0" smtClean="0">
                          <a:solidFill>
                            <a:srgbClr val="FF0000"/>
                          </a:solidFill>
                        </a:rPr>
                        <a:t>Toxic if inhaled</a:t>
                      </a:r>
                      <a:r>
                        <a:rPr lang="en-CA" sz="2200" dirty="0" smtClean="0">
                          <a:solidFill>
                            <a:srgbClr val="FF0000"/>
                          </a:solidFill>
                        </a:rPr>
                        <a:t>.</a:t>
                      </a:r>
                    </a:p>
                    <a:p>
                      <a:endParaRPr lang="en-CA"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200" dirty="0" smtClean="0"/>
                        <a:t>Inhalation (Category</a:t>
                      </a:r>
                      <a:r>
                        <a:rPr lang="en-CA" sz="2200" baseline="0" dirty="0" smtClean="0"/>
                        <a:t> 4</a:t>
                      </a:r>
                      <a:r>
                        <a:rPr lang="en-CA" sz="2200" dirty="0" smtClean="0"/>
                        <a:t>) is labelled with the exclamation mark and the signal word </a:t>
                      </a:r>
                      <a:r>
                        <a:rPr lang="en-CA" sz="2200" b="1" dirty="0" smtClean="0"/>
                        <a:t>Warning. </a:t>
                      </a:r>
                      <a:r>
                        <a:rPr lang="en-CA" sz="2200" dirty="0" smtClean="0"/>
                        <a:t>The hazard statement is </a:t>
                      </a:r>
                      <a:r>
                        <a:rPr lang="en-CA" sz="2200" b="1" dirty="0" smtClean="0">
                          <a:solidFill>
                            <a:srgbClr val="FF0000"/>
                          </a:solidFill>
                        </a:rPr>
                        <a:t>Harmful if inhaled</a:t>
                      </a:r>
                      <a:r>
                        <a:rPr lang="en-CA" sz="2200" dirty="0" smtClean="0">
                          <a:solidFill>
                            <a:srgbClr val="FF0000"/>
                          </a:solidFill>
                        </a:rPr>
                        <a:t>.</a:t>
                      </a:r>
                    </a:p>
                    <a:p>
                      <a:endParaRPr lang="en-CA" sz="2200" dirty="0"/>
                    </a:p>
                  </a:txBody>
                  <a:tcPr/>
                </a:tc>
              </a:tr>
            </a:tbl>
          </a:graphicData>
        </a:graphic>
      </p:graphicFrame>
    </p:spTree>
    <p:extLst>
      <p:ext uri="{BB962C8B-B14F-4D97-AF65-F5344CB8AC3E}">
        <p14:creationId xmlns:p14="http://schemas.microsoft.com/office/powerpoint/2010/main" val="11402338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Combining the Elements</a:t>
            </a:r>
            <a:endParaRPr lang="en-CA" dirty="0"/>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1015920249"/>
              </p:ext>
            </p:extLst>
          </p:nvPr>
        </p:nvGraphicFramePr>
        <p:xfrm>
          <a:off x="457200" y="1600200"/>
          <a:ext cx="8002588" cy="3388360"/>
        </p:xfrm>
        <a:graphic>
          <a:graphicData uri="http://schemas.openxmlformats.org/drawingml/2006/table">
            <a:tbl>
              <a:tblPr firstCol="1" bandRow="1">
                <a:tableStyleId>{7DF18680-E054-41AD-8BC1-D1AEF772440D}</a:tableStyleId>
              </a:tblPr>
              <a:tblGrid>
                <a:gridCol w="1882552"/>
                <a:gridCol w="2118742"/>
                <a:gridCol w="2000647"/>
                <a:gridCol w="2000647"/>
              </a:tblGrid>
              <a:tr h="370840">
                <a:tc>
                  <a:txBody>
                    <a:bodyPr/>
                    <a:lstStyle/>
                    <a:p>
                      <a:r>
                        <a:rPr lang="en-CA" dirty="0" smtClean="0">
                          <a:ln w="0">
                            <a:noFill/>
                          </a:ln>
                          <a:solidFill>
                            <a:schemeClr val="tx1"/>
                          </a:solidFill>
                        </a:rPr>
                        <a:t>Class/category</a:t>
                      </a:r>
                      <a:endParaRPr lang="en-CA" dirty="0">
                        <a:ln w="0">
                          <a:noFill/>
                        </a:ln>
                        <a:solidFill>
                          <a:schemeClr val="tx1"/>
                        </a:solidFill>
                      </a:endParaRPr>
                    </a:p>
                  </a:txBody>
                  <a:tcPr/>
                </a:tc>
                <a:tc>
                  <a:txBody>
                    <a:bodyPr/>
                    <a:lstStyle/>
                    <a:p>
                      <a:r>
                        <a:rPr lang="en-CA" dirty="0" smtClean="0"/>
                        <a:t>Serious Eye Damage – Category 1</a:t>
                      </a:r>
                      <a:endParaRPr lang="en-CA" dirty="0"/>
                    </a:p>
                  </a:txBody>
                  <a:tcPr/>
                </a:tc>
                <a:tc>
                  <a:txBody>
                    <a:bodyPr/>
                    <a:lstStyle/>
                    <a:p>
                      <a:r>
                        <a:rPr lang="en-CA" dirty="0" smtClean="0"/>
                        <a:t>Eye Irritation – Category 2A</a:t>
                      </a:r>
                      <a:endParaRPr lang="en-CA" dirty="0"/>
                    </a:p>
                  </a:txBody>
                  <a:tcPr/>
                </a:tc>
                <a:tc>
                  <a:txBody>
                    <a:bodyPr/>
                    <a:lstStyle/>
                    <a:p>
                      <a:r>
                        <a:rPr lang="en-CA" dirty="0" smtClean="0"/>
                        <a:t>Eye Irritation – Category 2B</a:t>
                      </a:r>
                      <a:endParaRPr lang="en-CA" dirty="0"/>
                    </a:p>
                  </a:txBody>
                  <a:tcPr/>
                </a:tc>
              </a:tr>
              <a:tr h="449848">
                <a:tc>
                  <a:txBody>
                    <a:bodyPr/>
                    <a:lstStyle/>
                    <a:p>
                      <a:r>
                        <a:rPr lang="en-CA" dirty="0" smtClean="0">
                          <a:ln w="0">
                            <a:noFill/>
                          </a:ln>
                          <a:solidFill>
                            <a:schemeClr val="tx1"/>
                          </a:solidFill>
                        </a:rPr>
                        <a:t>Pictogram</a:t>
                      </a:r>
                      <a:endParaRPr lang="en-CA" dirty="0">
                        <a:ln w="0">
                          <a:noFill/>
                        </a:ln>
                        <a:solidFill>
                          <a:schemeClr val="tx1"/>
                        </a:solidFill>
                      </a:endParaRPr>
                    </a:p>
                  </a:txBody>
                  <a:tcPr/>
                </a:tc>
                <a:tc>
                  <a:txBody>
                    <a:bodyPr/>
                    <a:lstStyle/>
                    <a:p>
                      <a:endParaRPr lang="en-CA" dirty="0" smtClean="0"/>
                    </a:p>
                    <a:p>
                      <a:endParaRPr lang="en-CA" dirty="0" smtClean="0"/>
                    </a:p>
                    <a:p>
                      <a:endParaRPr lang="en-CA" dirty="0" smtClean="0"/>
                    </a:p>
                    <a:p>
                      <a:endParaRPr lang="en-CA" dirty="0" smtClean="0"/>
                    </a:p>
                    <a:p>
                      <a:endParaRPr lang="en-CA" dirty="0" smtClean="0"/>
                    </a:p>
                    <a:p>
                      <a:endParaRPr lang="en-CA" dirty="0"/>
                    </a:p>
                  </a:txBody>
                  <a:tcPr/>
                </a:tc>
                <a:tc>
                  <a:txBody>
                    <a:bodyPr/>
                    <a:lstStyle/>
                    <a:p>
                      <a:endParaRPr lang="en-CA" dirty="0"/>
                    </a:p>
                  </a:txBody>
                  <a:tcPr/>
                </a:tc>
                <a:tc>
                  <a:txBody>
                    <a:bodyPr/>
                    <a:lstStyle/>
                    <a:p>
                      <a:pPr algn="ctr"/>
                      <a:r>
                        <a:rPr lang="en-CA" dirty="0" smtClean="0"/>
                        <a:t>(no pictogram)</a:t>
                      </a:r>
                      <a:endParaRPr lang="en-CA" dirty="0"/>
                    </a:p>
                  </a:txBody>
                  <a:tcPr anchor="ctr"/>
                </a:tc>
              </a:tr>
              <a:tr h="370840">
                <a:tc>
                  <a:txBody>
                    <a:bodyPr/>
                    <a:lstStyle/>
                    <a:p>
                      <a:r>
                        <a:rPr lang="en-CA" dirty="0" smtClean="0">
                          <a:ln w="0">
                            <a:noFill/>
                          </a:ln>
                          <a:solidFill>
                            <a:schemeClr val="tx1"/>
                          </a:solidFill>
                        </a:rPr>
                        <a:t>Signal word</a:t>
                      </a:r>
                      <a:endParaRPr lang="en-CA" dirty="0">
                        <a:ln w="0">
                          <a:noFill/>
                        </a:ln>
                        <a:solidFill>
                          <a:schemeClr val="tx1"/>
                        </a:solidFill>
                      </a:endParaRPr>
                    </a:p>
                  </a:txBody>
                  <a:tcPr/>
                </a:tc>
                <a:tc>
                  <a:txBody>
                    <a:bodyPr/>
                    <a:lstStyle/>
                    <a:p>
                      <a:r>
                        <a:rPr lang="en-CA" dirty="0" smtClean="0"/>
                        <a:t>Danger</a:t>
                      </a:r>
                      <a:endParaRPr lang="en-CA" dirty="0"/>
                    </a:p>
                  </a:txBody>
                  <a:tcPr/>
                </a:tc>
                <a:tc>
                  <a:txBody>
                    <a:bodyPr/>
                    <a:lstStyle/>
                    <a:p>
                      <a:r>
                        <a:rPr lang="en-CA" dirty="0" smtClean="0"/>
                        <a:t>Warning</a:t>
                      </a:r>
                      <a:endParaRPr lang="en-CA" dirty="0"/>
                    </a:p>
                  </a:txBody>
                  <a:tcPr/>
                </a:tc>
                <a:tc>
                  <a:txBody>
                    <a:bodyPr/>
                    <a:lstStyle/>
                    <a:p>
                      <a:r>
                        <a:rPr lang="en-CA" dirty="0" smtClean="0"/>
                        <a:t>Warning</a:t>
                      </a:r>
                      <a:endParaRPr lang="en-CA" dirty="0"/>
                    </a:p>
                  </a:txBody>
                  <a:tcPr/>
                </a:tc>
              </a:tr>
              <a:tr h="370840">
                <a:tc>
                  <a:txBody>
                    <a:bodyPr/>
                    <a:lstStyle/>
                    <a:p>
                      <a:r>
                        <a:rPr lang="en-CA" dirty="0" smtClean="0">
                          <a:ln w="0">
                            <a:noFill/>
                          </a:ln>
                          <a:solidFill>
                            <a:schemeClr val="tx1"/>
                          </a:solidFill>
                        </a:rPr>
                        <a:t>Hazard statement</a:t>
                      </a:r>
                      <a:endParaRPr lang="en-CA" dirty="0">
                        <a:ln w="0">
                          <a:noFill/>
                        </a:ln>
                        <a:solidFill>
                          <a:schemeClr val="tx1"/>
                        </a:solidFill>
                      </a:endParaRPr>
                    </a:p>
                  </a:txBody>
                  <a:tcPr/>
                </a:tc>
                <a:tc>
                  <a:txBody>
                    <a:bodyPr/>
                    <a:lstStyle/>
                    <a:p>
                      <a:r>
                        <a:rPr lang="en-CA" dirty="0" smtClean="0"/>
                        <a:t>Causes serious eye damage.</a:t>
                      </a:r>
                      <a:endParaRPr lang="en-CA" dirty="0"/>
                    </a:p>
                  </a:txBody>
                  <a:tcPr/>
                </a:tc>
                <a:tc>
                  <a:txBody>
                    <a:bodyPr/>
                    <a:lstStyle/>
                    <a:p>
                      <a:r>
                        <a:rPr lang="en-CA" dirty="0" smtClean="0"/>
                        <a:t>Causes</a:t>
                      </a:r>
                      <a:r>
                        <a:rPr lang="en-CA" baseline="0" dirty="0" smtClean="0"/>
                        <a:t> serious eye irritation.</a:t>
                      </a:r>
                      <a:endParaRPr lang="en-CA" dirty="0"/>
                    </a:p>
                  </a:txBody>
                  <a:tcPr/>
                </a:tc>
                <a:tc>
                  <a:txBody>
                    <a:bodyPr/>
                    <a:lstStyle/>
                    <a:p>
                      <a:r>
                        <a:rPr lang="en-CA" dirty="0" smtClean="0"/>
                        <a:t>Causes eye irritation.</a:t>
                      </a:r>
                      <a:endParaRPr lang="en-CA" dirty="0"/>
                    </a:p>
                  </a:txBody>
                  <a:tcPr/>
                </a:tc>
              </a:tr>
            </a:tbl>
          </a:graphicData>
        </a:graphic>
      </p:graphicFrame>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42164" y="2420888"/>
            <a:ext cx="1476000" cy="14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627784" y="2420888"/>
            <a:ext cx="1476000" cy="14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11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Mini Quiz</a:t>
            </a:r>
            <a:endParaRPr lang="en-CA" dirty="0"/>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92649" y="1628800"/>
            <a:ext cx="8951351" cy="3672408"/>
          </a:xfrm>
        </p:spPr>
      </p:pic>
    </p:spTree>
    <p:extLst>
      <p:ext uri="{BB962C8B-B14F-4D97-AF65-F5344CB8AC3E}">
        <p14:creationId xmlns:p14="http://schemas.microsoft.com/office/powerpoint/2010/main" val="1065327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Mini Quiz - Answers</a:t>
            </a:r>
            <a:endParaRPr lang="en-CA"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199" y="2564904"/>
            <a:ext cx="8688133" cy="3240360"/>
          </a:xfrm>
        </p:spPr>
      </p:pic>
      <p:sp>
        <p:nvSpPr>
          <p:cNvPr id="2" name="TextBox 1"/>
          <p:cNvSpPr txBox="1"/>
          <p:nvPr/>
        </p:nvSpPr>
        <p:spPr>
          <a:xfrm>
            <a:off x="323528" y="1556792"/>
            <a:ext cx="8136904" cy="707886"/>
          </a:xfrm>
          <a:prstGeom prst="rect">
            <a:avLst/>
          </a:prstGeom>
          <a:noFill/>
        </p:spPr>
        <p:txBody>
          <a:bodyPr wrap="square" rtlCol="0">
            <a:spAutoFit/>
          </a:bodyPr>
          <a:lstStyle/>
          <a:p>
            <a:r>
              <a:rPr lang="en-CA" sz="2000" dirty="0" smtClean="0"/>
              <a:t>You think that a product is a health hazard but are not sure how hazardous it is. Using the label, how would you know what level of hazard is present?</a:t>
            </a:r>
            <a:endParaRPr lang="en-CA" sz="2000" dirty="0"/>
          </a:p>
        </p:txBody>
      </p:sp>
    </p:spTree>
    <p:extLst>
      <p:ext uri="{BB962C8B-B14F-4D97-AF65-F5344CB8AC3E}">
        <p14:creationId xmlns:p14="http://schemas.microsoft.com/office/powerpoint/2010/main" val="39226053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Mini Quiz</a:t>
            </a:r>
            <a:endParaRPr lang="en-CA" dirty="0"/>
          </a:p>
        </p:txBody>
      </p:sp>
      <p:pic>
        <p:nvPicPr>
          <p:cNvPr id="5" name="Content Placeholder 4"/>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b="25513"/>
          <a:stretch/>
        </p:blipFill>
        <p:spPr>
          <a:xfrm>
            <a:off x="457200" y="3059723"/>
            <a:ext cx="8597778" cy="2385501"/>
          </a:xfrm>
        </p:spPr>
      </p:pic>
      <p:sp>
        <p:nvSpPr>
          <p:cNvPr id="2" name="TextBox 1"/>
          <p:cNvSpPr txBox="1"/>
          <p:nvPr/>
        </p:nvSpPr>
        <p:spPr>
          <a:xfrm>
            <a:off x="827584" y="1412776"/>
            <a:ext cx="7344816" cy="1569660"/>
          </a:xfrm>
          <a:prstGeom prst="rect">
            <a:avLst/>
          </a:prstGeom>
          <a:noFill/>
        </p:spPr>
        <p:txBody>
          <a:bodyPr wrap="square" rtlCol="0">
            <a:spAutoFit/>
          </a:bodyPr>
          <a:lstStyle/>
          <a:p>
            <a:r>
              <a:rPr lang="en-CA" sz="2400" dirty="0" smtClean="0"/>
              <a:t>There are a lot of classes and categories under the WHMIS 2015 system. While it is important to know the class names, what else can you use to know what the nature and severity of the hazards are?</a:t>
            </a:r>
            <a:endParaRPr lang="en-CA" sz="2400" dirty="0"/>
          </a:p>
        </p:txBody>
      </p:sp>
    </p:spTree>
    <p:extLst>
      <p:ext uri="{BB962C8B-B14F-4D97-AF65-F5344CB8AC3E}">
        <p14:creationId xmlns:p14="http://schemas.microsoft.com/office/powerpoint/2010/main" val="940250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Mini Quiz - Answers</a:t>
            </a:r>
            <a:endParaRPr lang="en-CA" dirty="0"/>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996856"/>
            <a:ext cx="8505396" cy="3024432"/>
          </a:xfrm>
        </p:spPr>
      </p:pic>
      <p:sp>
        <p:nvSpPr>
          <p:cNvPr id="5" name="TextBox 4"/>
          <p:cNvSpPr txBox="1"/>
          <p:nvPr/>
        </p:nvSpPr>
        <p:spPr>
          <a:xfrm>
            <a:off x="827584" y="1412776"/>
            <a:ext cx="7344816" cy="1569660"/>
          </a:xfrm>
          <a:prstGeom prst="rect">
            <a:avLst/>
          </a:prstGeom>
          <a:noFill/>
        </p:spPr>
        <p:txBody>
          <a:bodyPr wrap="square" rtlCol="0">
            <a:spAutoFit/>
          </a:bodyPr>
          <a:lstStyle/>
          <a:p>
            <a:r>
              <a:rPr lang="en-CA" sz="2400" dirty="0" smtClean="0"/>
              <a:t>There are a lot of classes and categories under the WHMIS 2015 system. While it is important to know the class names, what else can you use to know what the nature and severity of the hazards are?</a:t>
            </a:r>
            <a:endParaRPr lang="en-CA" sz="2400" dirty="0"/>
          </a:p>
        </p:txBody>
      </p:sp>
    </p:spTree>
    <p:extLst>
      <p:ext uri="{BB962C8B-B14F-4D97-AF65-F5344CB8AC3E}">
        <p14:creationId xmlns:p14="http://schemas.microsoft.com/office/powerpoint/2010/main" val="4940298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Safety Data Sheets (SDSs)</a:t>
            </a:r>
            <a:endParaRPr lang="en-CA" dirty="0"/>
          </a:p>
        </p:txBody>
      </p:sp>
      <p:sp>
        <p:nvSpPr>
          <p:cNvPr id="6" name="Content Placeholder 6"/>
          <p:cNvSpPr>
            <a:spLocks noGrp="1"/>
          </p:cNvSpPr>
          <p:nvPr>
            <p:ph sz="quarter" idx="1"/>
          </p:nvPr>
        </p:nvSpPr>
        <p:spPr>
          <a:xfrm>
            <a:off x="755576" y="1772816"/>
            <a:ext cx="7920880" cy="4172585"/>
          </a:xfrm>
        </p:spPr>
        <p:txBody>
          <a:bodyPr>
            <a:normAutofit fontScale="92500" lnSpcReduction="10000"/>
          </a:bodyPr>
          <a:lstStyle/>
          <a:p>
            <a:pPr>
              <a:buFont typeface="Wingdings" panose="05000000000000000000" pitchFamily="2" charset="2"/>
              <a:buChar char="§"/>
            </a:pPr>
            <a:r>
              <a:rPr lang="en-CA" dirty="0" smtClean="0"/>
              <a:t>created or obtained by the supplier of the product</a:t>
            </a:r>
          </a:p>
          <a:p>
            <a:pPr>
              <a:buFont typeface="Wingdings" panose="05000000000000000000" pitchFamily="2" charset="2"/>
              <a:buChar char="§"/>
            </a:pPr>
            <a:r>
              <a:rPr lang="en-CA" dirty="0" smtClean="0"/>
              <a:t>provides more detailed information about the hazardous product than the label does</a:t>
            </a:r>
          </a:p>
          <a:p>
            <a:pPr>
              <a:buFont typeface="Wingdings" panose="05000000000000000000" pitchFamily="2" charset="2"/>
              <a:buChar char="§"/>
            </a:pPr>
            <a:r>
              <a:rPr lang="en-CA" dirty="0" smtClean="0"/>
              <a:t>answers 4 basic questions:</a:t>
            </a:r>
          </a:p>
          <a:p>
            <a:pPr marL="363538" indent="0">
              <a:buNone/>
            </a:pPr>
            <a:r>
              <a:rPr lang="en-CA" dirty="0" smtClean="0"/>
              <a:t>1. What are the identities of the product and the supplier?</a:t>
            </a:r>
          </a:p>
          <a:p>
            <a:pPr marL="363538" indent="0">
              <a:buNone/>
            </a:pPr>
            <a:r>
              <a:rPr lang="en-CA" dirty="0" smtClean="0"/>
              <a:t>2. What are the hazards?</a:t>
            </a:r>
          </a:p>
          <a:p>
            <a:pPr marL="363538" indent="0">
              <a:buNone/>
            </a:pPr>
            <a:r>
              <a:rPr lang="en-CA" dirty="0" smtClean="0"/>
              <a:t>3. What precautions should I take to work safely with this material?</a:t>
            </a:r>
          </a:p>
          <a:p>
            <a:pPr marL="363538" indent="0">
              <a:buNone/>
            </a:pPr>
            <a:r>
              <a:rPr lang="en-CA" dirty="0" smtClean="0"/>
              <a:t>4. What do I do in the case of an emergency?</a:t>
            </a:r>
          </a:p>
          <a:p>
            <a:pPr>
              <a:buFont typeface="Wingdings" panose="05000000000000000000" pitchFamily="2" charset="2"/>
              <a:buChar char="§"/>
            </a:pPr>
            <a:endParaRPr lang="en-CA" dirty="0"/>
          </a:p>
          <a:p>
            <a:pPr marL="0" indent="0">
              <a:buNone/>
            </a:pPr>
            <a:endParaRPr lang="en-CA" dirty="0" smtClean="0"/>
          </a:p>
        </p:txBody>
      </p:sp>
      <p:sp>
        <p:nvSpPr>
          <p:cNvPr id="5" name="5-Point Star 4"/>
          <p:cNvSpPr/>
          <p:nvPr/>
        </p:nvSpPr>
        <p:spPr>
          <a:xfrm>
            <a:off x="287524" y="260648"/>
            <a:ext cx="504056"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04673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What You </a:t>
            </a:r>
            <a:r>
              <a:rPr lang="en-CA" dirty="0"/>
              <a:t>W</a:t>
            </a:r>
            <a:r>
              <a:rPr lang="en-CA" dirty="0" smtClean="0"/>
              <a:t>ill Learn</a:t>
            </a:r>
            <a:endParaRPr lang="en-CA" dirty="0"/>
          </a:p>
        </p:txBody>
      </p:sp>
      <p:sp>
        <p:nvSpPr>
          <p:cNvPr id="5" name="Content Placeholder 4"/>
          <p:cNvSpPr>
            <a:spLocks noGrp="1"/>
          </p:cNvSpPr>
          <p:nvPr>
            <p:ph sz="half" idx="1"/>
          </p:nvPr>
        </p:nvSpPr>
        <p:spPr>
          <a:xfrm>
            <a:off x="539552" y="1412776"/>
            <a:ext cx="8291264" cy="4525963"/>
          </a:xfrm>
        </p:spPr>
        <p:txBody>
          <a:bodyPr>
            <a:normAutofit fontScale="92500" lnSpcReduction="10000"/>
          </a:bodyPr>
          <a:lstStyle/>
          <a:p>
            <a:pPr>
              <a:buFont typeface="Wingdings" panose="05000000000000000000" pitchFamily="2" charset="2"/>
              <a:buChar char="§"/>
            </a:pPr>
            <a:r>
              <a:rPr lang="en-CA" dirty="0"/>
              <a:t>R</a:t>
            </a:r>
            <a:r>
              <a:rPr lang="en-CA" dirty="0" smtClean="0"/>
              <a:t>ecognize the pictograms (symbols) and understand the hazards that they represent</a:t>
            </a:r>
          </a:p>
          <a:p>
            <a:pPr>
              <a:buFont typeface="Wingdings" panose="05000000000000000000" pitchFamily="2" charset="2"/>
              <a:buChar char="§"/>
            </a:pPr>
            <a:r>
              <a:rPr lang="en-CA" dirty="0"/>
              <a:t>I</a:t>
            </a:r>
            <a:r>
              <a:rPr lang="en-CA" dirty="0" smtClean="0"/>
              <a:t>dentify the hazards represented by each hazard class</a:t>
            </a:r>
          </a:p>
          <a:p>
            <a:pPr>
              <a:buFont typeface="Wingdings" panose="05000000000000000000" pitchFamily="2" charset="2"/>
              <a:buChar char="§"/>
            </a:pPr>
            <a:r>
              <a:rPr lang="en-CA" dirty="0" smtClean="0"/>
              <a:t>Understand supplier labels </a:t>
            </a:r>
          </a:p>
          <a:p>
            <a:pPr>
              <a:buFont typeface="Wingdings" panose="05000000000000000000" pitchFamily="2" charset="2"/>
              <a:buChar char="§"/>
            </a:pPr>
            <a:r>
              <a:rPr lang="en-CA" dirty="0"/>
              <a:t>U</a:t>
            </a:r>
            <a:r>
              <a:rPr lang="en-CA" dirty="0" smtClean="0"/>
              <a:t>nderstand safety data sheets (SDSs) - find additional information about hazards and protective measures</a:t>
            </a:r>
          </a:p>
          <a:p>
            <a:pPr>
              <a:buFont typeface="Wingdings" panose="05000000000000000000" pitchFamily="2" charset="2"/>
              <a:buChar char="§"/>
            </a:pPr>
            <a:r>
              <a:rPr lang="en-CA" dirty="0" smtClean="0"/>
              <a:t>Basic measures to protect yourself</a:t>
            </a:r>
          </a:p>
          <a:p>
            <a:endParaRPr lang="en-CA" dirty="0"/>
          </a:p>
          <a:p>
            <a:endParaRPr lang="en-CA" dirty="0" smtClean="0"/>
          </a:p>
          <a:p>
            <a:pPr marL="0" indent="0">
              <a:buNone/>
            </a:pPr>
            <a:r>
              <a:rPr lang="en-CA" sz="2200" dirty="0" smtClean="0"/>
              <a:t>Information in this course is based on the federal </a:t>
            </a:r>
            <a:r>
              <a:rPr lang="en-CA" sz="2200" i="1" dirty="0" smtClean="0"/>
              <a:t>Hazardous Products Act</a:t>
            </a:r>
            <a:r>
              <a:rPr lang="en-CA" sz="2200" dirty="0" smtClean="0"/>
              <a:t> and the </a:t>
            </a:r>
            <a:r>
              <a:rPr lang="en-CA" sz="2200" i="1" dirty="0" smtClean="0"/>
              <a:t>Hazardous Products Regulations</a:t>
            </a:r>
            <a:r>
              <a:rPr lang="en-CA" sz="2200" dirty="0" smtClean="0"/>
              <a:t>, administered by Health Canada</a:t>
            </a:r>
          </a:p>
          <a:p>
            <a:pPr marL="0" indent="0">
              <a:buNone/>
            </a:pPr>
            <a:endParaRPr lang="en-CA" dirty="0"/>
          </a:p>
        </p:txBody>
      </p:sp>
    </p:spTree>
    <p:extLst>
      <p:ext uri="{BB962C8B-B14F-4D97-AF65-F5344CB8AC3E}">
        <p14:creationId xmlns:p14="http://schemas.microsoft.com/office/powerpoint/2010/main" val="20619988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Safety Data Sheets (SDSs)</a:t>
            </a:r>
            <a:endParaRPr lang="en-CA" dirty="0"/>
          </a:p>
        </p:txBody>
      </p:sp>
      <p:sp>
        <p:nvSpPr>
          <p:cNvPr id="6" name="Content Placeholder 6"/>
          <p:cNvSpPr>
            <a:spLocks noGrp="1"/>
          </p:cNvSpPr>
          <p:nvPr>
            <p:ph sz="quarter" idx="1"/>
          </p:nvPr>
        </p:nvSpPr>
        <p:spPr>
          <a:xfrm>
            <a:off x="755576" y="1772816"/>
            <a:ext cx="7920880" cy="4172585"/>
          </a:xfrm>
        </p:spPr>
        <p:txBody>
          <a:bodyPr>
            <a:normAutofit/>
          </a:bodyPr>
          <a:lstStyle/>
          <a:p>
            <a:pPr>
              <a:buFont typeface="Wingdings" panose="05000000000000000000" pitchFamily="2" charset="2"/>
              <a:buChar char="§"/>
            </a:pPr>
            <a:r>
              <a:rPr lang="en-CA" dirty="0" smtClean="0"/>
              <a:t>16 sections</a:t>
            </a:r>
          </a:p>
          <a:p>
            <a:pPr>
              <a:buFont typeface="Wingdings" panose="05000000000000000000" pitchFamily="2" charset="2"/>
              <a:buChar char="§"/>
            </a:pPr>
            <a:r>
              <a:rPr lang="en-CA" dirty="0" smtClean="0"/>
              <a:t>variable number of pages</a:t>
            </a:r>
          </a:p>
          <a:p>
            <a:pPr>
              <a:buFont typeface="Wingdings" panose="05000000000000000000" pitchFamily="2" charset="2"/>
              <a:buChar char="§"/>
            </a:pPr>
            <a:r>
              <a:rPr lang="en-CA" dirty="0" smtClean="0"/>
              <a:t>available for every hazardous product in your workplace that is covered by WHMIS</a:t>
            </a:r>
          </a:p>
          <a:p>
            <a:pPr>
              <a:buFont typeface="Wingdings" panose="05000000000000000000" pitchFamily="2" charset="2"/>
              <a:buChar char="§"/>
            </a:pPr>
            <a:r>
              <a:rPr lang="en-CA" dirty="0" smtClean="0"/>
              <a:t>readily accessible and up-to-date</a:t>
            </a:r>
          </a:p>
          <a:p>
            <a:pPr>
              <a:buFont typeface="Wingdings" panose="05000000000000000000" pitchFamily="2" charset="2"/>
              <a:buChar char="§"/>
            </a:pPr>
            <a:r>
              <a:rPr lang="en-CA" dirty="0" smtClean="0"/>
              <a:t>standardized format</a:t>
            </a:r>
          </a:p>
          <a:p>
            <a:pPr>
              <a:buFont typeface="Wingdings" panose="05000000000000000000" pitchFamily="2" charset="2"/>
              <a:buChar char="§"/>
            </a:pPr>
            <a:endParaRPr lang="en-CA" dirty="0"/>
          </a:p>
          <a:p>
            <a:pPr marL="0" indent="0">
              <a:buNone/>
            </a:pPr>
            <a:endParaRPr lang="en-CA" dirty="0" smtClean="0"/>
          </a:p>
        </p:txBody>
      </p:sp>
    </p:spTree>
    <p:extLst>
      <p:ext uri="{BB962C8B-B14F-4D97-AF65-F5344CB8AC3E}">
        <p14:creationId xmlns:p14="http://schemas.microsoft.com/office/powerpoint/2010/main" val="24517412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SDSs – 16 sections</a:t>
            </a:r>
            <a:endParaRPr lang="en-CA" dirty="0"/>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199" y="1340768"/>
            <a:ext cx="8292047" cy="3334419"/>
          </a:xfrm>
        </p:spPr>
      </p:pic>
    </p:spTree>
    <p:extLst>
      <p:ext uri="{BB962C8B-B14F-4D97-AF65-F5344CB8AC3E}">
        <p14:creationId xmlns:p14="http://schemas.microsoft.com/office/powerpoint/2010/main" val="29339046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SDSs</a:t>
            </a:r>
            <a:endParaRPr lang="en-CA" dirty="0"/>
          </a:p>
        </p:txBody>
      </p:sp>
      <p:sp>
        <p:nvSpPr>
          <p:cNvPr id="2" name="Content Placeholder 1"/>
          <p:cNvSpPr>
            <a:spLocks noGrp="1"/>
          </p:cNvSpPr>
          <p:nvPr>
            <p:ph sz="half" idx="1"/>
          </p:nvPr>
        </p:nvSpPr>
        <p:spPr>
          <a:xfrm>
            <a:off x="457200" y="1268760"/>
            <a:ext cx="8147248" cy="4968551"/>
          </a:xfrm>
        </p:spPr>
        <p:txBody>
          <a:bodyPr>
            <a:noAutofit/>
          </a:bodyPr>
          <a:lstStyle/>
          <a:p>
            <a:pPr marL="0" indent="0">
              <a:buNone/>
            </a:pPr>
            <a:r>
              <a:rPr lang="en-CA" sz="2200" dirty="0" smtClean="0"/>
              <a:t>Hazard Control:</a:t>
            </a:r>
          </a:p>
          <a:p>
            <a:pPr>
              <a:buFont typeface="Wingdings" panose="05000000000000000000" pitchFamily="2" charset="2"/>
              <a:buChar char="§"/>
            </a:pPr>
            <a:r>
              <a:rPr lang="en-CA" sz="2200" dirty="0" smtClean="0"/>
              <a:t>SDS used along with your knowledge and workplace training</a:t>
            </a:r>
          </a:p>
          <a:p>
            <a:pPr>
              <a:buFont typeface="Wingdings" panose="05000000000000000000" pitchFamily="2" charset="2"/>
              <a:buChar char="§"/>
            </a:pPr>
            <a:r>
              <a:rPr lang="en-CA" sz="2200" dirty="0"/>
              <a:t>L</a:t>
            </a:r>
            <a:r>
              <a:rPr lang="en-CA" sz="2200" dirty="0" smtClean="0"/>
              <a:t>ook for recommendations about precautions in the SDS</a:t>
            </a:r>
          </a:p>
          <a:p>
            <a:pPr marL="0" indent="0">
              <a:buNone/>
            </a:pPr>
            <a:endParaRPr lang="en-CA" sz="1200" dirty="0"/>
          </a:p>
          <a:p>
            <a:pPr marL="0" indent="0">
              <a:buNone/>
            </a:pPr>
            <a:r>
              <a:rPr lang="en-CA" sz="2200" dirty="0" smtClean="0"/>
              <a:t>Location of SDSs:</a:t>
            </a:r>
          </a:p>
          <a:p>
            <a:pPr>
              <a:buFont typeface="Wingdings" panose="05000000000000000000" pitchFamily="2" charset="2"/>
              <a:buChar char="§"/>
            </a:pPr>
            <a:r>
              <a:rPr lang="en-CA" sz="2200" b="1" dirty="0" smtClean="0"/>
              <a:t>readily available to everyone in the workplace</a:t>
            </a:r>
          </a:p>
          <a:p>
            <a:pPr>
              <a:buFont typeface="Wingdings" panose="05000000000000000000" pitchFamily="2" charset="2"/>
              <a:buChar char="§"/>
            </a:pPr>
            <a:r>
              <a:rPr lang="en-CA" sz="2200" dirty="0" smtClean="0"/>
              <a:t>in a binder, electronically</a:t>
            </a:r>
          </a:p>
          <a:p>
            <a:pPr>
              <a:buFont typeface="Wingdings" panose="05000000000000000000" pitchFamily="2" charset="2"/>
              <a:buChar char="§"/>
            </a:pPr>
            <a:r>
              <a:rPr lang="en-CA" sz="2200" dirty="0" smtClean="0"/>
              <a:t>training on how to understand them and where to find them</a:t>
            </a:r>
          </a:p>
          <a:p>
            <a:pPr>
              <a:buFont typeface="Wingdings" panose="05000000000000000000" pitchFamily="2" charset="2"/>
              <a:buChar char="§"/>
            </a:pPr>
            <a:endParaRPr lang="en-CA" sz="1200" dirty="0"/>
          </a:p>
          <a:p>
            <a:pPr marL="0" indent="0">
              <a:buNone/>
            </a:pPr>
            <a:r>
              <a:rPr lang="en-CA" sz="2200" dirty="0" smtClean="0"/>
              <a:t>SDSs have more information such as the </a:t>
            </a:r>
            <a:r>
              <a:rPr lang="en-CA" sz="2200" u="sng" dirty="0" smtClean="0"/>
              <a:t>Category.</a:t>
            </a:r>
            <a:r>
              <a:rPr lang="en-CA" sz="2200" dirty="0" smtClean="0"/>
              <a:t>  May also state specifics such as </a:t>
            </a:r>
            <a:r>
              <a:rPr lang="en-CA" sz="2200" u="sng" dirty="0" smtClean="0"/>
              <a:t>hazardous to your skin or eyes</a:t>
            </a:r>
            <a:r>
              <a:rPr lang="en-CA" sz="2200" dirty="0" smtClean="0"/>
              <a:t>.</a:t>
            </a:r>
          </a:p>
          <a:p>
            <a:pPr marL="0" indent="0">
              <a:buNone/>
            </a:pPr>
            <a:endParaRPr lang="en-CA" sz="500" dirty="0"/>
          </a:p>
          <a:p>
            <a:pPr marL="0" indent="0">
              <a:buNone/>
            </a:pPr>
            <a:r>
              <a:rPr lang="en-CA" b="1" dirty="0" smtClean="0"/>
              <a:t>BEFORE you start using a product, READ and UNDERSTAND the SDS, label and pictogram</a:t>
            </a:r>
            <a:r>
              <a:rPr lang="en-CA" sz="2200" dirty="0" smtClean="0"/>
              <a:t>.</a:t>
            </a:r>
            <a:endParaRPr lang="en-CA" sz="2200" dirty="0"/>
          </a:p>
        </p:txBody>
      </p:sp>
      <p:sp>
        <p:nvSpPr>
          <p:cNvPr id="5" name="5-Point Star 4"/>
          <p:cNvSpPr/>
          <p:nvPr/>
        </p:nvSpPr>
        <p:spPr>
          <a:xfrm>
            <a:off x="287524" y="260648"/>
            <a:ext cx="504056"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583388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1143000"/>
          </a:xfrm>
        </p:spPr>
        <p:txBody>
          <a:bodyPr/>
          <a:lstStyle/>
          <a:p>
            <a:r>
              <a:rPr lang="en-CA" dirty="0" smtClean="0"/>
              <a:t>Mini Quiz</a:t>
            </a:r>
            <a:endParaRPr lang="en-CA" dirty="0"/>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51520" y="2007172"/>
            <a:ext cx="8831509" cy="2429940"/>
          </a:xfrm>
        </p:spPr>
      </p:pic>
    </p:spTree>
    <p:extLst>
      <p:ext uri="{BB962C8B-B14F-4D97-AF65-F5344CB8AC3E}">
        <p14:creationId xmlns:p14="http://schemas.microsoft.com/office/powerpoint/2010/main" val="1410600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1143000"/>
          </a:xfrm>
        </p:spPr>
        <p:txBody>
          <a:bodyPr/>
          <a:lstStyle/>
          <a:p>
            <a:r>
              <a:rPr lang="en-CA" dirty="0" smtClean="0"/>
              <a:t>Mini Quiz - Answers</a:t>
            </a:r>
            <a:endParaRPr lang="en-CA"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23528" y="1558725"/>
            <a:ext cx="8573708" cy="2734371"/>
          </a:xfrm>
        </p:spPr>
      </p:pic>
    </p:spTree>
    <p:extLst>
      <p:ext uri="{BB962C8B-B14F-4D97-AF65-F5344CB8AC3E}">
        <p14:creationId xmlns:p14="http://schemas.microsoft.com/office/powerpoint/2010/main" val="170593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Resources</a:t>
            </a:r>
            <a:endParaRPr lang="en-CA" dirty="0"/>
          </a:p>
        </p:txBody>
      </p:sp>
      <p:sp>
        <p:nvSpPr>
          <p:cNvPr id="5" name="Content Placeholder 4"/>
          <p:cNvSpPr>
            <a:spLocks noGrp="1"/>
          </p:cNvSpPr>
          <p:nvPr>
            <p:ph sz="half" idx="1"/>
          </p:nvPr>
        </p:nvSpPr>
        <p:spPr>
          <a:xfrm>
            <a:off x="457200" y="1600200"/>
            <a:ext cx="8291264" cy="4525963"/>
          </a:xfrm>
        </p:spPr>
        <p:txBody>
          <a:bodyPr>
            <a:normAutofit/>
          </a:bodyPr>
          <a:lstStyle/>
          <a:p>
            <a:pPr marL="0" indent="0">
              <a:buNone/>
            </a:pPr>
            <a:r>
              <a:rPr lang="en-CA" dirty="0" smtClean="0"/>
              <a:t>Resources available:</a:t>
            </a:r>
          </a:p>
          <a:p>
            <a:pPr>
              <a:spcBef>
                <a:spcPts val="0"/>
              </a:spcBef>
            </a:pPr>
            <a:r>
              <a:rPr lang="en-CA" dirty="0" smtClean="0"/>
              <a:t>your manager/supervisor</a:t>
            </a:r>
          </a:p>
          <a:p>
            <a:pPr>
              <a:spcBef>
                <a:spcPts val="0"/>
              </a:spcBef>
            </a:pPr>
            <a:r>
              <a:rPr lang="en-CA" dirty="0" smtClean="0"/>
              <a:t>CCOHS (www.ccohs.ca)</a:t>
            </a:r>
          </a:p>
          <a:p>
            <a:pPr>
              <a:spcBef>
                <a:spcPts val="0"/>
              </a:spcBef>
            </a:pPr>
            <a:r>
              <a:rPr lang="en-CA" dirty="0" smtClean="0"/>
              <a:t>www.whmis.org</a:t>
            </a:r>
          </a:p>
          <a:p>
            <a:pPr>
              <a:spcBef>
                <a:spcPts val="0"/>
              </a:spcBef>
            </a:pPr>
            <a:r>
              <a:rPr lang="en-CA" i="1" dirty="0" smtClean="0"/>
              <a:t>Saskatchewan Employment </a:t>
            </a:r>
            <a:r>
              <a:rPr lang="en-CA" i="1" dirty="0" smtClean="0"/>
              <a:t>Act</a:t>
            </a:r>
            <a:r>
              <a:rPr lang="en-CA" dirty="0" smtClean="0"/>
              <a:t> and </a:t>
            </a:r>
            <a:r>
              <a:rPr lang="en-CA" i="1" dirty="0" smtClean="0"/>
              <a:t>The O</a:t>
            </a:r>
            <a:r>
              <a:rPr lang="en-CA" i="1" dirty="0" smtClean="0"/>
              <a:t>H&amp;S </a:t>
            </a:r>
            <a:r>
              <a:rPr lang="en-CA" i="1" dirty="0" smtClean="0"/>
              <a:t>Regulations, </a:t>
            </a:r>
            <a:r>
              <a:rPr lang="en-CA" i="1" dirty="0" smtClean="0"/>
              <a:t>2020</a:t>
            </a:r>
            <a:r>
              <a:rPr lang="en-CA" i="1" dirty="0" smtClean="0"/>
              <a:t> </a:t>
            </a:r>
            <a:r>
              <a:rPr lang="en-CA" dirty="0" smtClean="0"/>
              <a:t>via </a:t>
            </a:r>
            <a:r>
              <a:rPr lang="en-CA" dirty="0" smtClean="0"/>
              <a:t>Publications Saskatchewan – www.publications.gov.sk.ca</a:t>
            </a:r>
          </a:p>
          <a:p>
            <a:pPr>
              <a:spcBef>
                <a:spcPts val="0"/>
              </a:spcBef>
            </a:pPr>
            <a:r>
              <a:rPr lang="en-CA" dirty="0" smtClean="0"/>
              <a:t>Ministry of Labour Relations and Workplace Safety</a:t>
            </a:r>
          </a:p>
          <a:p>
            <a:pPr>
              <a:spcBef>
                <a:spcPts val="0"/>
              </a:spcBef>
            </a:pPr>
            <a:r>
              <a:rPr lang="en-CA" dirty="0"/>
              <a:t>SASWH </a:t>
            </a:r>
            <a:r>
              <a:rPr lang="en-CA" dirty="0" smtClean="0"/>
              <a:t>– www.saswh.ca </a:t>
            </a:r>
          </a:p>
          <a:p>
            <a:endParaRPr lang="en-CA" dirty="0" smtClean="0"/>
          </a:p>
          <a:p>
            <a:endParaRPr lang="en-CA" dirty="0"/>
          </a:p>
          <a:p>
            <a:endParaRPr lang="en-CA" dirty="0"/>
          </a:p>
          <a:p>
            <a:endParaRPr lang="en-CA" dirty="0" smtClean="0"/>
          </a:p>
          <a:p>
            <a:pPr marL="0" indent="0">
              <a:buNone/>
            </a:pPr>
            <a:endParaRPr lang="en-CA" dirty="0"/>
          </a:p>
        </p:txBody>
      </p:sp>
    </p:spTree>
    <p:extLst>
      <p:ext uri="{BB962C8B-B14F-4D97-AF65-F5344CB8AC3E}">
        <p14:creationId xmlns:p14="http://schemas.microsoft.com/office/powerpoint/2010/main" val="5555305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Summary</a:t>
            </a:r>
            <a:endParaRPr lang="en-CA" dirty="0"/>
          </a:p>
        </p:txBody>
      </p:sp>
      <p:sp>
        <p:nvSpPr>
          <p:cNvPr id="5" name="Content Placeholder 4"/>
          <p:cNvSpPr>
            <a:spLocks noGrp="1"/>
          </p:cNvSpPr>
          <p:nvPr>
            <p:ph sz="half" idx="1"/>
          </p:nvPr>
        </p:nvSpPr>
        <p:spPr>
          <a:xfrm>
            <a:off x="457200" y="1600200"/>
            <a:ext cx="8075240" cy="4525963"/>
          </a:xfrm>
        </p:spPr>
        <p:txBody>
          <a:bodyPr>
            <a:normAutofit/>
          </a:bodyPr>
          <a:lstStyle/>
          <a:p>
            <a:pPr marL="0" indent="0">
              <a:buNone/>
            </a:pPr>
            <a:r>
              <a:rPr lang="en-CA" dirty="0" smtClean="0"/>
              <a:t>You have learned how to:</a:t>
            </a:r>
          </a:p>
          <a:p>
            <a:r>
              <a:rPr lang="en-CA" dirty="0" smtClean="0"/>
              <a:t>Recognize pictograms </a:t>
            </a:r>
          </a:p>
          <a:p>
            <a:r>
              <a:rPr lang="en-CA" dirty="0" smtClean="0"/>
              <a:t>Identify the hazards linked to each class </a:t>
            </a:r>
          </a:p>
          <a:p>
            <a:r>
              <a:rPr lang="en-CA" dirty="0" smtClean="0"/>
              <a:t>Understand Supplier Labels </a:t>
            </a:r>
          </a:p>
          <a:p>
            <a:r>
              <a:rPr lang="en-CA" dirty="0"/>
              <a:t>F</a:t>
            </a:r>
            <a:r>
              <a:rPr lang="en-CA" dirty="0" smtClean="0"/>
              <a:t>ind information about hazards and protective measures from the SDS</a:t>
            </a:r>
          </a:p>
          <a:p>
            <a:endParaRPr lang="en-CA" dirty="0"/>
          </a:p>
          <a:p>
            <a:pPr marL="0" indent="0">
              <a:buNone/>
            </a:pPr>
            <a:r>
              <a:rPr lang="en-CA" dirty="0" smtClean="0"/>
              <a:t>Site-specific (unit/department) training as per your employer’s schedule</a:t>
            </a:r>
            <a:endParaRPr lang="en-CA" dirty="0"/>
          </a:p>
        </p:txBody>
      </p:sp>
    </p:spTree>
    <p:extLst>
      <p:ext uri="{BB962C8B-B14F-4D97-AF65-F5344CB8AC3E}">
        <p14:creationId xmlns:p14="http://schemas.microsoft.com/office/powerpoint/2010/main" val="41288706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Evaluation and Exam</a:t>
            </a:r>
            <a:endParaRPr lang="en-CA" dirty="0"/>
          </a:p>
        </p:txBody>
      </p:sp>
      <p:sp>
        <p:nvSpPr>
          <p:cNvPr id="5" name="Content Placeholder 4"/>
          <p:cNvSpPr>
            <a:spLocks noGrp="1"/>
          </p:cNvSpPr>
          <p:nvPr>
            <p:ph sz="half" idx="1"/>
          </p:nvPr>
        </p:nvSpPr>
        <p:spPr>
          <a:xfrm>
            <a:off x="457200" y="1600200"/>
            <a:ext cx="8075240" cy="4525963"/>
          </a:xfrm>
        </p:spPr>
        <p:txBody>
          <a:bodyPr>
            <a:normAutofit/>
          </a:bodyPr>
          <a:lstStyle/>
          <a:p>
            <a:r>
              <a:rPr lang="en-CA" dirty="0" smtClean="0"/>
              <a:t>Complete the balance of the participant evaluation of the WHMIS 2015 education session</a:t>
            </a:r>
          </a:p>
          <a:p>
            <a:r>
              <a:rPr lang="en-CA" dirty="0" smtClean="0"/>
              <a:t>Complete required exam</a:t>
            </a:r>
          </a:p>
          <a:p>
            <a:endParaRPr lang="en-CA" dirty="0"/>
          </a:p>
          <a:p>
            <a:pPr marL="0" indent="0">
              <a:buNone/>
            </a:pPr>
            <a:r>
              <a:rPr lang="en-CA" dirty="0" smtClean="0"/>
              <a:t>Thank you for a good session</a:t>
            </a:r>
          </a:p>
          <a:p>
            <a:pPr marL="0" indent="0">
              <a:buNone/>
            </a:pPr>
            <a:endParaRPr lang="en-CA" dirty="0"/>
          </a:p>
          <a:p>
            <a:pPr marL="0" indent="0">
              <a:buNone/>
            </a:pPr>
            <a:r>
              <a:rPr lang="en-CA" dirty="0" smtClean="0"/>
              <a:t>Have a safe day</a:t>
            </a:r>
            <a:endParaRPr lang="en-CA" dirty="0"/>
          </a:p>
        </p:txBody>
      </p:sp>
    </p:spTree>
    <p:extLst>
      <p:ext uri="{BB962C8B-B14F-4D97-AF65-F5344CB8AC3E}">
        <p14:creationId xmlns:p14="http://schemas.microsoft.com/office/powerpoint/2010/main" val="569918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WHMIS 2015</a:t>
            </a:r>
            <a:endParaRPr lang="en-CA" dirty="0"/>
          </a:p>
        </p:txBody>
      </p:sp>
      <p:sp>
        <p:nvSpPr>
          <p:cNvPr id="5" name="Content Placeholder 4"/>
          <p:cNvSpPr>
            <a:spLocks noGrp="1"/>
          </p:cNvSpPr>
          <p:nvPr>
            <p:ph sz="half" idx="1"/>
          </p:nvPr>
        </p:nvSpPr>
        <p:spPr>
          <a:xfrm>
            <a:off x="457200" y="1600200"/>
            <a:ext cx="8291264" cy="4525963"/>
          </a:xfrm>
        </p:spPr>
        <p:txBody>
          <a:bodyPr>
            <a:normAutofit fontScale="92500"/>
          </a:bodyPr>
          <a:lstStyle/>
          <a:p>
            <a:pPr>
              <a:buFont typeface="Wingdings" panose="05000000000000000000" pitchFamily="2" charset="2"/>
              <a:buChar char="§"/>
            </a:pPr>
            <a:r>
              <a:rPr lang="en-CA" dirty="0" smtClean="0"/>
              <a:t>The Workplace Hazardous Materials Information System (WHMIS) helps you to know about the hazardous products that you use and store in your workplace.</a:t>
            </a:r>
          </a:p>
          <a:p>
            <a:pPr>
              <a:buFont typeface="Wingdings" panose="05000000000000000000" pitchFamily="2" charset="2"/>
              <a:buChar char="§"/>
            </a:pPr>
            <a:r>
              <a:rPr lang="en-CA" dirty="0" smtClean="0"/>
              <a:t>Information is provided by labels and safety data sheets (SDSs), and through education and training programs</a:t>
            </a:r>
          </a:p>
          <a:p>
            <a:pPr>
              <a:buFont typeface="Wingdings" panose="05000000000000000000" pitchFamily="2" charset="2"/>
              <a:buChar char="§"/>
            </a:pPr>
            <a:r>
              <a:rPr lang="en-CA" dirty="0" smtClean="0"/>
              <a:t>WHMIS has aligned with the Globally Harmonized System (GHS) of Classification and Labelling of Chemicals</a:t>
            </a:r>
          </a:p>
          <a:p>
            <a:pPr>
              <a:buFont typeface="Wingdings" panose="05000000000000000000" pitchFamily="2" charset="2"/>
              <a:buChar char="§"/>
            </a:pPr>
            <a:r>
              <a:rPr lang="en-CA" dirty="0" smtClean="0"/>
              <a:t>GHS is worldwide system. Its goal is to have a common set of rules for classifying hazardous products, rules for labels, and a standard format for SDSs around the world</a:t>
            </a:r>
          </a:p>
          <a:p>
            <a:pPr marL="0" indent="0">
              <a:buNone/>
            </a:pPr>
            <a:endParaRPr lang="en-CA" dirty="0"/>
          </a:p>
        </p:txBody>
      </p:sp>
    </p:spTree>
    <p:extLst>
      <p:ext uri="{BB962C8B-B14F-4D97-AF65-F5344CB8AC3E}">
        <p14:creationId xmlns:p14="http://schemas.microsoft.com/office/powerpoint/2010/main" val="428933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548680"/>
            <a:ext cx="8229600" cy="1143000"/>
          </a:xfrm>
        </p:spPr>
        <p:txBody>
          <a:bodyPr/>
          <a:lstStyle/>
          <a:p>
            <a:r>
              <a:rPr lang="en-CA" dirty="0" smtClean="0"/>
              <a:t>Components of WHMIS 2015</a:t>
            </a:r>
            <a:endParaRPr lang="en-CA" dirty="0"/>
          </a:p>
        </p:txBody>
      </p:sp>
      <p:sp>
        <p:nvSpPr>
          <p:cNvPr id="5" name="Content Placeholder 4"/>
          <p:cNvSpPr>
            <a:spLocks noGrp="1"/>
          </p:cNvSpPr>
          <p:nvPr>
            <p:ph sz="half" idx="1"/>
          </p:nvPr>
        </p:nvSpPr>
        <p:spPr>
          <a:xfrm>
            <a:off x="467544" y="1916833"/>
            <a:ext cx="8291264" cy="4248472"/>
          </a:xfrm>
        </p:spPr>
        <p:txBody>
          <a:bodyPr>
            <a:normAutofit/>
          </a:bodyPr>
          <a:lstStyle/>
          <a:p>
            <a:pPr marL="0" indent="0">
              <a:buNone/>
            </a:pPr>
            <a:r>
              <a:rPr lang="en-CA" dirty="0" smtClean="0"/>
              <a:t>WHMIS involves:</a:t>
            </a:r>
          </a:p>
          <a:p>
            <a:pPr>
              <a:buFont typeface="Wingdings" panose="05000000000000000000" pitchFamily="2" charset="2"/>
              <a:buChar char="§"/>
            </a:pPr>
            <a:r>
              <a:rPr lang="en-CA" sz="2600" dirty="0" smtClean="0"/>
              <a:t>classification of hazardous products into hazard classes and categories according to specific rules</a:t>
            </a:r>
          </a:p>
          <a:p>
            <a:pPr>
              <a:buFont typeface="Wingdings" panose="05000000000000000000" pitchFamily="2" charset="2"/>
              <a:buChar char="§"/>
            </a:pPr>
            <a:r>
              <a:rPr lang="en-CA" sz="2600" dirty="0"/>
              <a:t>c</a:t>
            </a:r>
            <a:r>
              <a:rPr lang="en-CA" sz="2600" dirty="0" smtClean="0"/>
              <a:t>ommunication of hazard and precautionary information using </a:t>
            </a:r>
            <a:r>
              <a:rPr lang="en-CA" sz="2600" dirty="0"/>
              <a:t>l</a:t>
            </a:r>
            <a:r>
              <a:rPr lang="en-CA" sz="2600" dirty="0" smtClean="0"/>
              <a:t>abels and Safety Data Sheets (SDSs) </a:t>
            </a:r>
          </a:p>
          <a:p>
            <a:pPr>
              <a:buFont typeface="Wingdings" panose="05000000000000000000" pitchFamily="2" charset="2"/>
              <a:buChar char="§"/>
            </a:pPr>
            <a:r>
              <a:rPr lang="en-CA" sz="2600" dirty="0" smtClean="0"/>
              <a:t>education and training for workers</a:t>
            </a:r>
          </a:p>
          <a:p>
            <a:pPr marL="0" indent="0">
              <a:buNone/>
            </a:pPr>
            <a:r>
              <a:rPr lang="en-CA" dirty="0" smtClean="0"/>
              <a:t>Alignment of WHMIS with GHS – protection of worker; safety; response; compliance; trade</a:t>
            </a:r>
          </a:p>
          <a:p>
            <a:pPr marL="0" indent="0">
              <a:buNone/>
            </a:pPr>
            <a:r>
              <a:rPr lang="en-CA" dirty="0" smtClean="0"/>
              <a:t>GHS does not replace WHMIS</a:t>
            </a:r>
          </a:p>
          <a:p>
            <a:pPr marL="0" indent="0">
              <a:buNone/>
            </a:pPr>
            <a:endParaRPr lang="en-CA" dirty="0">
              <a:solidFill>
                <a:srgbClr val="FF0000"/>
              </a:solidFill>
            </a:endParaRPr>
          </a:p>
          <a:p>
            <a:endParaRPr lang="en-CA" dirty="0" smtClean="0"/>
          </a:p>
          <a:p>
            <a:pPr marL="0" indent="0">
              <a:buNone/>
            </a:pPr>
            <a:endParaRPr lang="en-CA" dirty="0"/>
          </a:p>
        </p:txBody>
      </p:sp>
      <p:sp>
        <p:nvSpPr>
          <p:cNvPr id="6" name="5-Point Star 5"/>
          <p:cNvSpPr/>
          <p:nvPr/>
        </p:nvSpPr>
        <p:spPr>
          <a:xfrm>
            <a:off x="287524" y="260648"/>
            <a:ext cx="504056"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78507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Exclusions</a:t>
            </a:r>
            <a:endParaRPr lang="en-CA" dirty="0"/>
          </a:p>
        </p:txBody>
      </p:sp>
      <p:sp>
        <p:nvSpPr>
          <p:cNvPr id="5" name="Content Placeholder 4"/>
          <p:cNvSpPr>
            <a:spLocks noGrp="1"/>
          </p:cNvSpPr>
          <p:nvPr>
            <p:ph sz="half" idx="1"/>
          </p:nvPr>
        </p:nvSpPr>
        <p:spPr>
          <a:xfrm>
            <a:off x="457200" y="1600200"/>
            <a:ext cx="8291264" cy="4525963"/>
          </a:xfrm>
        </p:spPr>
        <p:txBody>
          <a:bodyPr>
            <a:normAutofit/>
          </a:bodyPr>
          <a:lstStyle/>
          <a:p>
            <a:pPr marL="0" indent="0">
              <a:buNone/>
            </a:pPr>
            <a:r>
              <a:rPr lang="en-CA" dirty="0" smtClean="0"/>
              <a:t>Both WHMIS 1988 and WHMIS 2015 exclude some types of products from labelling and SDS requirements because these products are regulated by other laws. </a:t>
            </a:r>
          </a:p>
          <a:p>
            <a:pPr marL="0" indent="0">
              <a:buNone/>
            </a:pPr>
            <a:endParaRPr lang="en-CA" sz="1800" dirty="0"/>
          </a:p>
          <a:p>
            <a:pPr marL="0" indent="0">
              <a:buNone/>
            </a:pPr>
            <a:r>
              <a:rPr lang="en-CA" dirty="0" smtClean="0"/>
              <a:t>Three types of excluded products are:</a:t>
            </a:r>
          </a:p>
          <a:p>
            <a:pPr>
              <a:spcBef>
                <a:spcPts val="0"/>
              </a:spcBef>
              <a:buFont typeface="Wingdings" panose="05000000000000000000" pitchFamily="2" charset="2"/>
              <a:buChar char="§"/>
            </a:pPr>
            <a:r>
              <a:rPr lang="en-CA" dirty="0" smtClean="0"/>
              <a:t>consumer products </a:t>
            </a:r>
            <a:r>
              <a:rPr lang="en-CA" sz="2400" dirty="0" smtClean="0"/>
              <a:t>(purchased in store; used at home)</a:t>
            </a:r>
          </a:p>
          <a:p>
            <a:pPr>
              <a:spcBef>
                <a:spcPts val="0"/>
              </a:spcBef>
              <a:buFont typeface="Wingdings" panose="05000000000000000000" pitchFamily="2" charset="2"/>
              <a:buChar char="§"/>
            </a:pPr>
            <a:r>
              <a:rPr lang="en-CA" dirty="0" smtClean="0"/>
              <a:t>explosives</a:t>
            </a:r>
          </a:p>
          <a:p>
            <a:pPr>
              <a:spcBef>
                <a:spcPts val="0"/>
              </a:spcBef>
              <a:buFont typeface="Wingdings" panose="05000000000000000000" pitchFamily="2" charset="2"/>
              <a:buChar char="§"/>
            </a:pPr>
            <a:r>
              <a:rPr lang="en-CA" dirty="0" smtClean="0"/>
              <a:t>pesticides such as insecticides, herbicides and fungicides, and other pest control products</a:t>
            </a:r>
          </a:p>
        </p:txBody>
      </p:sp>
    </p:spTree>
    <p:extLst>
      <p:ext uri="{BB962C8B-B14F-4D97-AF65-F5344CB8AC3E}">
        <p14:creationId xmlns:p14="http://schemas.microsoft.com/office/powerpoint/2010/main" val="3316053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SASWH_PPT Option 2 as of Nov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SASWH_PPT Option 2 as of Nov 2014</Template>
  <TotalTime>17071</TotalTime>
  <Words>7547</Words>
  <Application>Microsoft Office PowerPoint</Application>
  <PresentationFormat>On-screen Show (4:3)</PresentationFormat>
  <Paragraphs>970</Paragraphs>
  <Slides>67</Slides>
  <Notes>67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2" baseType="lpstr">
      <vt:lpstr>Arial</vt:lpstr>
      <vt:lpstr>Calibri</vt:lpstr>
      <vt:lpstr>Wingdings</vt:lpstr>
      <vt:lpstr>SASWH_PPT Option 2 as of Nov 2014</vt:lpstr>
      <vt:lpstr>Unknown</vt:lpstr>
      <vt:lpstr>WHMIS 2015 Education for Workers (Oct 2017 rev. April 2021)</vt:lpstr>
      <vt:lpstr>PowerPoint Presentation</vt:lpstr>
      <vt:lpstr>PowerPoint Presentation</vt:lpstr>
      <vt:lpstr>PowerPoint Presentation</vt:lpstr>
      <vt:lpstr>Legal Requirements</vt:lpstr>
      <vt:lpstr>What You Will Learn</vt:lpstr>
      <vt:lpstr>WHMIS 2015</vt:lpstr>
      <vt:lpstr>Components of WHMIS 2015</vt:lpstr>
      <vt:lpstr>Exclusions</vt:lpstr>
      <vt:lpstr>Using Consumer Products at Work</vt:lpstr>
      <vt:lpstr>What is the Purpose of WHMIS</vt:lpstr>
      <vt:lpstr>Pictograms</vt:lpstr>
      <vt:lpstr>What Pictograms Mean</vt:lpstr>
      <vt:lpstr>Mini Quiz</vt:lpstr>
      <vt:lpstr>Mini Quiz - Answers</vt:lpstr>
      <vt:lpstr>Hazard Groups</vt:lpstr>
      <vt:lpstr>How Hazard Classification Works</vt:lpstr>
      <vt:lpstr>Category</vt:lpstr>
      <vt:lpstr>Summary</vt:lpstr>
      <vt:lpstr>Mini Quiz</vt:lpstr>
      <vt:lpstr>Mini Quiz - Answers</vt:lpstr>
      <vt:lpstr>Physical Hazards</vt:lpstr>
      <vt:lpstr>Physical Hazards - Flammables</vt:lpstr>
      <vt:lpstr>Flammables - examples</vt:lpstr>
      <vt:lpstr>Physical Hazards - Oxidizers</vt:lpstr>
      <vt:lpstr>Oxidizers - examples</vt:lpstr>
      <vt:lpstr>Physical Hazards – Gases Under Pressure</vt:lpstr>
      <vt:lpstr>Gases Under Pressure - example</vt:lpstr>
      <vt:lpstr>Physical Hazards – Corrosive to Metals</vt:lpstr>
      <vt:lpstr>Other Physical Hazards</vt:lpstr>
      <vt:lpstr>Mini Quiz</vt:lpstr>
      <vt:lpstr>Mini Quiz - Answer</vt:lpstr>
      <vt:lpstr>Health Hazards</vt:lpstr>
      <vt:lpstr>Health Hazard Pictogram</vt:lpstr>
      <vt:lpstr>Exclamation Mark Pictogram</vt:lpstr>
      <vt:lpstr>Skin Sensitization</vt:lpstr>
      <vt:lpstr>Specific Target Organ Toxicity – Single Exposure</vt:lpstr>
      <vt:lpstr>Skin and Eye</vt:lpstr>
      <vt:lpstr>A closer look at some other classes</vt:lpstr>
      <vt:lpstr>Mini Quiz</vt:lpstr>
      <vt:lpstr>Mini Quiz - Answers</vt:lpstr>
      <vt:lpstr> Labels</vt:lpstr>
      <vt:lpstr>Labels for WHMIS 2015 Two Signal Words</vt:lpstr>
      <vt:lpstr>Hazard Statements</vt:lpstr>
      <vt:lpstr>Precautionary Statements</vt:lpstr>
      <vt:lpstr>Example of the Label Elements</vt:lpstr>
      <vt:lpstr>Example of Supplier Label Elements</vt:lpstr>
      <vt:lpstr>What Do I Have to Do?</vt:lpstr>
      <vt:lpstr>Mini Quiz</vt:lpstr>
      <vt:lpstr>Mini Quiz - Answers</vt:lpstr>
      <vt:lpstr>Mini Quiz</vt:lpstr>
      <vt:lpstr>Mini Quiz - Answers</vt:lpstr>
      <vt:lpstr>Using the Label</vt:lpstr>
      <vt:lpstr>Combining the Elements</vt:lpstr>
      <vt:lpstr>Mini Quiz</vt:lpstr>
      <vt:lpstr>Mini Quiz - Answers</vt:lpstr>
      <vt:lpstr>Mini Quiz</vt:lpstr>
      <vt:lpstr>Mini Quiz - Answers</vt:lpstr>
      <vt:lpstr>Safety Data Sheets (SDSs)</vt:lpstr>
      <vt:lpstr>Safety Data Sheets (SDSs)</vt:lpstr>
      <vt:lpstr>SDSs – 16 sections</vt:lpstr>
      <vt:lpstr>SDSs</vt:lpstr>
      <vt:lpstr>Mini Quiz</vt:lpstr>
      <vt:lpstr>Mini Quiz - Answers</vt:lpstr>
      <vt:lpstr>Resources</vt:lpstr>
      <vt:lpstr>Summary</vt:lpstr>
      <vt:lpstr>Evaluation and Exam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Sindi Duncan</dc:creator>
  <cp:lastModifiedBy>Duncan, Sindi SASWH</cp:lastModifiedBy>
  <cp:revision>571</cp:revision>
  <cp:lastPrinted>2017-10-12T17:28:31Z</cp:lastPrinted>
  <dcterms:created xsi:type="dcterms:W3CDTF">2016-08-02T21:31:35Z</dcterms:created>
  <dcterms:modified xsi:type="dcterms:W3CDTF">2021-04-22T15:43:44Z</dcterms:modified>
</cp:coreProperties>
</file>