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0"/>
  </p:notesMasterIdLst>
  <p:sldIdLst>
    <p:sldId id="256" r:id="rId3"/>
    <p:sldId id="345" r:id="rId4"/>
    <p:sldId id="346" r:id="rId5"/>
    <p:sldId id="355" r:id="rId6"/>
    <p:sldId id="324" r:id="rId7"/>
    <p:sldId id="325" r:id="rId8"/>
    <p:sldId id="326" r:id="rId9"/>
    <p:sldId id="298" r:id="rId10"/>
    <p:sldId id="327" r:id="rId11"/>
    <p:sldId id="356" r:id="rId12"/>
    <p:sldId id="329" r:id="rId13"/>
    <p:sldId id="313" r:id="rId14"/>
    <p:sldId id="351" r:id="rId15"/>
    <p:sldId id="314" r:id="rId16"/>
    <p:sldId id="330" r:id="rId17"/>
    <p:sldId id="316" r:id="rId18"/>
    <p:sldId id="317" r:id="rId19"/>
    <p:sldId id="352" r:id="rId20"/>
    <p:sldId id="318" r:id="rId21"/>
    <p:sldId id="319" r:id="rId22"/>
    <p:sldId id="322" r:id="rId23"/>
    <p:sldId id="323" r:id="rId24"/>
    <p:sldId id="321" r:id="rId25"/>
    <p:sldId id="320" r:id="rId26"/>
    <p:sldId id="353" r:id="rId27"/>
    <p:sldId id="307" r:id="rId28"/>
    <p:sldId id="354" r:id="rId2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C397428-8824-4FB6-B8D4-46F78AD73DFA}">
          <p14:sldIdLst>
            <p14:sldId id="256"/>
            <p14:sldId id="345"/>
            <p14:sldId id="346"/>
            <p14:sldId id="355"/>
            <p14:sldId id="324"/>
            <p14:sldId id="325"/>
            <p14:sldId id="326"/>
            <p14:sldId id="298"/>
            <p14:sldId id="327"/>
            <p14:sldId id="356"/>
            <p14:sldId id="329"/>
            <p14:sldId id="313"/>
            <p14:sldId id="351"/>
            <p14:sldId id="314"/>
            <p14:sldId id="330"/>
            <p14:sldId id="316"/>
            <p14:sldId id="317"/>
            <p14:sldId id="352"/>
            <p14:sldId id="318"/>
            <p14:sldId id="319"/>
            <p14:sldId id="322"/>
            <p14:sldId id="323"/>
            <p14:sldId id="321"/>
            <p14:sldId id="320"/>
            <p14:sldId id="353"/>
            <p14:sldId id="307"/>
          </p14:sldIdLst>
        </p14:section>
        <p14:section name="Untitled Section" id="{A21CE115-B264-427F-9902-0FECA184A00C}">
          <p14:sldIdLst/>
        </p14:section>
        <p14:section name="Untitled Section" id="{41772C93-857F-4BEC-ACC9-B2DCBFC1F70A}">
          <p14:sldIdLst>
            <p14:sldId id="3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94660"/>
  </p:normalViewPr>
  <p:slideViewPr>
    <p:cSldViewPr showGuides="1">
      <p:cViewPr varScale="1">
        <p:scale>
          <a:sx n="81" d="100"/>
          <a:sy n="81" d="100"/>
        </p:scale>
        <p:origin x="1358" y="62"/>
      </p:cViewPr>
      <p:guideLst>
        <p:guide orient="horz" pos="2160"/>
        <p:guide pos="2880"/>
      </p:guideLst>
    </p:cSldViewPr>
  </p:slideViewPr>
  <p:notesTextViewPr>
    <p:cViewPr>
      <p:scale>
        <a:sx n="1" d="1"/>
        <a:sy n="1" d="1"/>
      </p:scale>
      <p:origin x="0" y="0"/>
    </p:cViewPr>
  </p:notesTextViewPr>
  <p:sorterViewPr>
    <p:cViewPr varScale="1">
      <p:scale>
        <a:sx n="1" d="1"/>
        <a:sy n="1" d="1"/>
      </p:scale>
      <p:origin x="0" y="-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2831F4-0763-4D5D-BCA9-D1B7628812EF}"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A4138EB0-23F7-4242-85DE-BF247AC22571}">
      <dgm:prSet/>
      <dgm:spPr/>
      <dgm:t>
        <a:bodyPr/>
        <a:lstStyle/>
        <a:p>
          <a:r>
            <a:rPr lang="en-US" b="1" i="0" dirty="0"/>
            <a:t>Most of our respiratory illnesses = Droplet/Contact Precautions</a:t>
          </a:r>
          <a:endParaRPr lang="en-US" dirty="0"/>
        </a:p>
      </dgm:t>
    </dgm:pt>
    <dgm:pt modelId="{4D582AA6-E966-4F33-82DE-F2E06C73F4B5}" type="parTrans" cxnId="{D92720DF-E8A9-4422-A1E5-7C12BA8DBB8D}">
      <dgm:prSet/>
      <dgm:spPr/>
      <dgm:t>
        <a:bodyPr/>
        <a:lstStyle/>
        <a:p>
          <a:endParaRPr lang="en-US"/>
        </a:p>
      </dgm:t>
    </dgm:pt>
    <dgm:pt modelId="{34DF7E04-5FF2-4F84-B603-33BD5A7D9B82}" type="sibTrans" cxnId="{D92720DF-E8A9-4422-A1E5-7C12BA8DBB8D}">
      <dgm:prSet/>
      <dgm:spPr/>
      <dgm:t>
        <a:bodyPr/>
        <a:lstStyle/>
        <a:p>
          <a:endParaRPr lang="en-US"/>
        </a:p>
      </dgm:t>
    </dgm:pt>
    <dgm:pt modelId="{CC2DA167-E37E-4FAB-B875-D5FB108100DA}">
      <dgm:prSet/>
      <dgm:spPr/>
      <dgm:t>
        <a:bodyPr/>
        <a:lstStyle/>
        <a:p>
          <a:endParaRPr lang="en-US" dirty="0"/>
        </a:p>
      </dgm:t>
    </dgm:pt>
    <dgm:pt modelId="{93649A4A-78E2-4C93-B41E-F801BBE9F12E}" type="parTrans" cxnId="{840800B3-1627-4044-B337-35112E195E45}">
      <dgm:prSet/>
      <dgm:spPr/>
      <dgm:t>
        <a:bodyPr/>
        <a:lstStyle/>
        <a:p>
          <a:endParaRPr lang="en-US"/>
        </a:p>
      </dgm:t>
    </dgm:pt>
    <dgm:pt modelId="{7E66AA7B-45A1-4262-A05E-F5A4886245B7}" type="sibTrans" cxnId="{840800B3-1627-4044-B337-35112E195E45}">
      <dgm:prSet/>
      <dgm:spPr/>
      <dgm:t>
        <a:bodyPr/>
        <a:lstStyle/>
        <a:p>
          <a:endParaRPr lang="en-US"/>
        </a:p>
      </dgm:t>
    </dgm:pt>
    <dgm:pt modelId="{270162AC-8714-4529-A784-18F952D405C4}">
      <dgm:prSet/>
      <dgm:spPr/>
      <dgm:t>
        <a:bodyPr/>
        <a:lstStyle/>
        <a:p>
          <a:r>
            <a:rPr lang="en-US" b="1" i="0" dirty="0"/>
            <a:t>Common causes of respiratory illness are influenza, COVID-19, and common cold or cold-like viruses</a:t>
          </a:r>
          <a:endParaRPr lang="en-US" dirty="0"/>
        </a:p>
      </dgm:t>
    </dgm:pt>
    <dgm:pt modelId="{35ACBBC0-D520-459A-A4FC-4D30958FC294}" type="parTrans" cxnId="{B7BDF069-2ACF-4AFE-AD1B-AF37FB71EA4E}">
      <dgm:prSet/>
      <dgm:spPr/>
      <dgm:t>
        <a:bodyPr/>
        <a:lstStyle/>
        <a:p>
          <a:endParaRPr lang="en-US"/>
        </a:p>
      </dgm:t>
    </dgm:pt>
    <dgm:pt modelId="{9D8838EB-EADD-4062-980E-A5636E4C62AD}" type="sibTrans" cxnId="{B7BDF069-2ACF-4AFE-AD1B-AF37FB71EA4E}">
      <dgm:prSet/>
      <dgm:spPr/>
      <dgm:t>
        <a:bodyPr/>
        <a:lstStyle/>
        <a:p>
          <a:endParaRPr lang="en-US"/>
        </a:p>
      </dgm:t>
    </dgm:pt>
    <dgm:pt modelId="{2F74F418-8816-457E-A5A8-F185CED3944A}" type="pres">
      <dgm:prSet presAssocID="{B52831F4-0763-4D5D-BCA9-D1B7628812EF}" presName="linear" presStyleCnt="0">
        <dgm:presLayoutVars>
          <dgm:animLvl val="lvl"/>
          <dgm:resizeHandles val="exact"/>
        </dgm:presLayoutVars>
      </dgm:prSet>
      <dgm:spPr/>
    </dgm:pt>
    <dgm:pt modelId="{FDC1BEEF-75FB-48C6-A168-C7AAF9BBCF84}" type="pres">
      <dgm:prSet presAssocID="{A4138EB0-23F7-4242-85DE-BF247AC22571}" presName="parentText" presStyleLbl="node1" presStyleIdx="0" presStyleCnt="3">
        <dgm:presLayoutVars>
          <dgm:chMax val="0"/>
          <dgm:bulletEnabled val="1"/>
        </dgm:presLayoutVars>
      </dgm:prSet>
      <dgm:spPr/>
    </dgm:pt>
    <dgm:pt modelId="{B18939CA-D4BB-4258-A763-869254050399}" type="pres">
      <dgm:prSet presAssocID="{34DF7E04-5FF2-4F84-B603-33BD5A7D9B82}" presName="spacer" presStyleCnt="0"/>
      <dgm:spPr/>
    </dgm:pt>
    <dgm:pt modelId="{0322729E-8D7E-443C-9591-1ADCC6C30C68}" type="pres">
      <dgm:prSet presAssocID="{CC2DA167-E37E-4FAB-B875-D5FB108100DA}" presName="parentText" presStyleLbl="node1" presStyleIdx="1" presStyleCnt="3" custFlipVert="0" custScaleY="3889">
        <dgm:presLayoutVars>
          <dgm:chMax val="0"/>
          <dgm:bulletEnabled val="1"/>
        </dgm:presLayoutVars>
      </dgm:prSet>
      <dgm:spPr/>
    </dgm:pt>
    <dgm:pt modelId="{A31ED7A0-8301-4AD6-A46E-A36A076E8CAF}" type="pres">
      <dgm:prSet presAssocID="{7E66AA7B-45A1-4262-A05E-F5A4886245B7}" presName="spacer" presStyleCnt="0"/>
      <dgm:spPr/>
    </dgm:pt>
    <dgm:pt modelId="{EE38336D-C0DB-458C-89EC-28F4969AAE59}" type="pres">
      <dgm:prSet presAssocID="{270162AC-8714-4529-A784-18F952D405C4}" presName="parentText" presStyleLbl="node1" presStyleIdx="2" presStyleCnt="3">
        <dgm:presLayoutVars>
          <dgm:chMax val="0"/>
          <dgm:bulletEnabled val="1"/>
        </dgm:presLayoutVars>
      </dgm:prSet>
      <dgm:spPr/>
    </dgm:pt>
  </dgm:ptLst>
  <dgm:cxnLst>
    <dgm:cxn modelId="{A9272C17-8279-4B57-BBFE-0D645246903E}" type="presOf" srcId="{270162AC-8714-4529-A784-18F952D405C4}" destId="{EE38336D-C0DB-458C-89EC-28F4969AAE59}" srcOrd="0" destOrd="0" presId="urn:microsoft.com/office/officeart/2005/8/layout/vList2"/>
    <dgm:cxn modelId="{B7BDF069-2ACF-4AFE-AD1B-AF37FB71EA4E}" srcId="{B52831F4-0763-4D5D-BCA9-D1B7628812EF}" destId="{270162AC-8714-4529-A784-18F952D405C4}" srcOrd="2" destOrd="0" parTransId="{35ACBBC0-D520-459A-A4FC-4D30958FC294}" sibTransId="{9D8838EB-EADD-4062-980E-A5636E4C62AD}"/>
    <dgm:cxn modelId="{A202657D-4A2D-4E0D-982A-C196F7BBC063}" type="presOf" srcId="{B52831F4-0763-4D5D-BCA9-D1B7628812EF}" destId="{2F74F418-8816-457E-A5A8-F185CED3944A}" srcOrd="0" destOrd="0" presId="urn:microsoft.com/office/officeart/2005/8/layout/vList2"/>
    <dgm:cxn modelId="{840800B3-1627-4044-B337-35112E195E45}" srcId="{B52831F4-0763-4D5D-BCA9-D1B7628812EF}" destId="{CC2DA167-E37E-4FAB-B875-D5FB108100DA}" srcOrd="1" destOrd="0" parTransId="{93649A4A-78E2-4C93-B41E-F801BBE9F12E}" sibTransId="{7E66AA7B-45A1-4262-A05E-F5A4886245B7}"/>
    <dgm:cxn modelId="{F4387BB9-6F60-4E4B-9953-C81A9B6B773A}" type="presOf" srcId="{CC2DA167-E37E-4FAB-B875-D5FB108100DA}" destId="{0322729E-8D7E-443C-9591-1ADCC6C30C68}" srcOrd="0" destOrd="0" presId="urn:microsoft.com/office/officeart/2005/8/layout/vList2"/>
    <dgm:cxn modelId="{409786BF-AC55-4B7B-B36C-520372220BEA}" type="presOf" srcId="{A4138EB0-23F7-4242-85DE-BF247AC22571}" destId="{FDC1BEEF-75FB-48C6-A168-C7AAF9BBCF84}" srcOrd="0" destOrd="0" presId="urn:microsoft.com/office/officeart/2005/8/layout/vList2"/>
    <dgm:cxn modelId="{D92720DF-E8A9-4422-A1E5-7C12BA8DBB8D}" srcId="{B52831F4-0763-4D5D-BCA9-D1B7628812EF}" destId="{A4138EB0-23F7-4242-85DE-BF247AC22571}" srcOrd="0" destOrd="0" parTransId="{4D582AA6-E966-4F33-82DE-F2E06C73F4B5}" sibTransId="{34DF7E04-5FF2-4F84-B603-33BD5A7D9B82}"/>
    <dgm:cxn modelId="{16763C94-6140-4E2D-B917-1E0BE4065338}" type="presParOf" srcId="{2F74F418-8816-457E-A5A8-F185CED3944A}" destId="{FDC1BEEF-75FB-48C6-A168-C7AAF9BBCF84}" srcOrd="0" destOrd="0" presId="urn:microsoft.com/office/officeart/2005/8/layout/vList2"/>
    <dgm:cxn modelId="{038591FD-3B9D-4AA9-B7E8-F28671DC8F80}" type="presParOf" srcId="{2F74F418-8816-457E-A5A8-F185CED3944A}" destId="{B18939CA-D4BB-4258-A763-869254050399}" srcOrd="1" destOrd="0" presId="urn:microsoft.com/office/officeart/2005/8/layout/vList2"/>
    <dgm:cxn modelId="{B1C41343-034B-4BC5-B1F8-D6A95BCC79A0}" type="presParOf" srcId="{2F74F418-8816-457E-A5A8-F185CED3944A}" destId="{0322729E-8D7E-443C-9591-1ADCC6C30C68}" srcOrd="2" destOrd="0" presId="urn:microsoft.com/office/officeart/2005/8/layout/vList2"/>
    <dgm:cxn modelId="{12643975-8F5E-493B-A542-097982CB3F86}" type="presParOf" srcId="{2F74F418-8816-457E-A5A8-F185CED3944A}" destId="{A31ED7A0-8301-4AD6-A46E-A36A076E8CAF}" srcOrd="3" destOrd="0" presId="urn:microsoft.com/office/officeart/2005/8/layout/vList2"/>
    <dgm:cxn modelId="{C4F20ADC-D3D4-4C89-B205-A216A7729F08}" type="presParOf" srcId="{2F74F418-8816-457E-A5A8-F185CED3944A}" destId="{EE38336D-C0DB-458C-89EC-28F4969AAE59}"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AFCE50-3BED-42A2-95E5-FB6BCA8B01AE}"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99FCA8D-D34E-4D36-BE52-3F37F2511C3D}">
      <dgm:prSet/>
      <dgm:spPr/>
      <dgm:t>
        <a:bodyPr/>
        <a:lstStyle/>
        <a:p>
          <a:r>
            <a:rPr lang="en-US" dirty="0"/>
            <a:t>Perform</a:t>
          </a:r>
        </a:p>
      </dgm:t>
    </dgm:pt>
    <dgm:pt modelId="{7AAB0D40-CCBF-4763-A102-5DE637C923D9}" type="parTrans" cxnId="{F9342748-CE5F-44C0-AEBC-15F42D2943C3}">
      <dgm:prSet/>
      <dgm:spPr/>
      <dgm:t>
        <a:bodyPr/>
        <a:lstStyle/>
        <a:p>
          <a:endParaRPr lang="en-US"/>
        </a:p>
      </dgm:t>
    </dgm:pt>
    <dgm:pt modelId="{0BC0155C-EB56-49E8-915B-890F34B04772}" type="sibTrans" cxnId="{F9342748-CE5F-44C0-AEBC-15F42D2943C3}">
      <dgm:prSet/>
      <dgm:spPr/>
      <dgm:t>
        <a:bodyPr/>
        <a:lstStyle/>
        <a:p>
          <a:endParaRPr lang="en-US"/>
        </a:p>
      </dgm:t>
    </dgm:pt>
    <dgm:pt modelId="{04187DE2-7BCD-4B73-A0B4-03716724328C}">
      <dgm:prSet custT="1"/>
      <dgm:spPr/>
      <dgm:t>
        <a:bodyPr/>
        <a:lstStyle/>
        <a:p>
          <a:r>
            <a:rPr lang="en-US" sz="1600" dirty="0"/>
            <a:t>Perform hand hygiene using alcohol-based hand rub (ABHR) or soap and water per Routine Practices guidelines</a:t>
          </a:r>
        </a:p>
      </dgm:t>
    </dgm:pt>
    <dgm:pt modelId="{CC5D2329-B806-4E04-89CD-A6B516B814D7}" type="parTrans" cxnId="{EEC4F7AB-08BE-47F2-A96A-526FEBD74E68}">
      <dgm:prSet/>
      <dgm:spPr/>
      <dgm:t>
        <a:bodyPr/>
        <a:lstStyle/>
        <a:p>
          <a:endParaRPr lang="en-US"/>
        </a:p>
      </dgm:t>
    </dgm:pt>
    <dgm:pt modelId="{28AF725E-8B3B-4A91-B2C5-31994F8F6984}" type="sibTrans" cxnId="{EEC4F7AB-08BE-47F2-A96A-526FEBD74E68}">
      <dgm:prSet/>
      <dgm:spPr/>
      <dgm:t>
        <a:bodyPr/>
        <a:lstStyle/>
        <a:p>
          <a:endParaRPr lang="en-US"/>
        </a:p>
      </dgm:t>
    </dgm:pt>
    <dgm:pt modelId="{58C1E02A-8FCB-4BFF-BE92-7A9572DEEEF0}">
      <dgm:prSet/>
      <dgm:spPr/>
      <dgm:t>
        <a:bodyPr/>
        <a:lstStyle/>
        <a:p>
          <a:r>
            <a:rPr lang="en-US" dirty="0"/>
            <a:t>Use</a:t>
          </a:r>
        </a:p>
      </dgm:t>
    </dgm:pt>
    <dgm:pt modelId="{FBA7A732-CEAF-4C05-BA18-CA2AA5C3D1E1}" type="parTrans" cxnId="{A9E84A03-61F2-4B48-897F-AC40C4B154C5}">
      <dgm:prSet/>
      <dgm:spPr/>
      <dgm:t>
        <a:bodyPr/>
        <a:lstStyle/>
        <a:p>
          <a:endParaRPr lang="en-US"/>
        </a:p>
      </dgm:t>
    </dgm:pt>
    <dgm:pt modelId="{68C3876E-734C-4CFE-B1AA-8505C4447DAA}" type="sibTrans" cxnId="{A9E84A03-61F2-4B48-897F-AC40C4B154C5}">
      <dgm:prSet/>
      <dgm:spPr/>
      <dgm:t>
        <a:bodyPr/>
        <a:lstStyle/>
        <a:p>
          <a:endParaRPr lang="en-US"/>
        </a:p>
      </dgm:t>
    </dgm:pt>
    <dgm:pt modelId="{B3ABD452-1DBA-4452-B0E3-4CDAAAA8BF90}">
      <dgm:prSet custT="1"/>
      <dgm:spPr/>
      <dgm:t>
        <a:bodyPr/>
        <a:lstStyle/>
        <a:p>
          <a:r>
            <a:rPr lang="en-US" sz="1600" dirty="0"/>
            <a:t>Use plain soap and water when:</a:t>
          </a:r>
        </a:p>
      </dgm:t>
    </dgm:pt>
    <dgm:pt modelId="{89620B60-4084-49CA-A0F8-63259493E63A}" type="parTrans" cxnId="{CA82DB55-8A22-4FCB-A718-82CEA5D3E225}">
      <dgm:prSet/>
      <dgm:spPr/>
      <dgm:t>
        <a:bodyPr/>
        <a:lstStyle/>
        <a:p>
          <a:endParaRPr lang="en-US"/>
        </a:p>
      </dgm:t>
    </dgm:pt>
    <dgm:pt modelId="{E8D7E335-BE40-4380-A704-1D00C92194EE}" type="sibTrans" cxnId="{CA82DB55-8A22-4FCB-A718-82CEA5D3E225}">
      <dgm:prSet/>
      <dgm:spPr/>
      <dgm:t>
        <a:bodyPr/>
        <a:lstStyle/>
        <a:p>
          <a:endParaRPr lang="en-US"/>
        </a:p>
      </dgm:t>
    </dgm:pt>
    <dgm:pt modelId="{A6525268-F526-49B5-A71B-B5DB64B238AA}">
      <dgm:prSet custT="1"/>
      <dgm:spPr/>
      <dgm:t>
        <a:bodyPr/>
        <a:lstStyle/>
        <a:p>
          <a:r>
            <a:rPr lang="en-US" sz="1600" dirty="0"/>
            <a:t>hands are visibly soiled</a:t>
          </a:r>
        </a:p>
      </dgm:t>
    </dgm:pt>
    <dgm:pt modelId="{9B1E547E-9200-4EF4-801A-579B3A143B0C}" type="parTrans" cxnId="{043FCD91-18A7-4613-9673-C517B970D459}">
      <dgm:prSet/>
      <dgm:spPr/>
      <dgm:t>
        <a:bodyPr/>
        <a:lstStyle/>
        <a:p>
          <a:endParaRPr lang="en-US"/>
        </a:p>
      </dgm:t>
    </dgm:pt>
    <dgm:pt modelId="{A73D27EB-5E81-46E6-9B10-8234829B7C6D}" type="sibTrans" cxnId="{043FCD91-18A7-4613-9673-C517B970D459}">
      <dgm:prSet/>
      <dgm:spPr/>
      <dgm:t>
        <a:bodyPr/>
        <a:lstStyle/>
        <a:p>
          <a:endParaRPr lang="en-US"/>
        </a:p>
      </dgm:t>
    </dgm:pt>
    <dgm:pt modelId="{F6582301-6969-493E-AD9B-97C95CF12BAD}">
      <dgm:prSet custT="1"/>
      <dgm:spPr/>
      <dgm:t>
        <a:bodyPr/>
        <a:lstStyle/>
        <a:p>
          <a:r>
            <a:rPr lang="en-US" sz="1600" dirty="0"/>
            <a:t>caring for residents with diarrhea and/or vomiting</a:t>
          </a:r>
        </a:p>
      </dgm:t>
    </dgm:pt>
    <dgm:pt modelId="{760BE625-9FC4-46C3-82BA-E1E849183660}" type="parTrans" cxnId="{BCF1F591-BD39-4CBA-B040-03B8F288D5A3}">
      <dgm:prSet/>
      <dgm:spPr/>
      <dgm:t>
        <a:bodyPr/>
        <a:lstStyle/>
        <a:p>
          <a:endParaRPr lang="en-US"/>
        </a:p>
      </dgm:t>
    </dgm:pt>
    <dgm:pt modelId="{0A3E5B44-DD31-47C2-AF79-3DF7059013A2}" type="sibTrans" cxnId="{BCF1F591-BD39-4CBA-B040-03B8F288D5A3}">
      <dgm:prSet/>
      <dgm:spPr/>
      <dgm:t>
        <a:bodyPr/>
        <a:lstStyle/>
        <a:p>
          <a:endParaRPr lang="en-US"/>
        </a:p>
      </dgm:t>
    </dgm:pt>
    <dgm:pt modelId="{957E5679-55B2-48CE-837E-84FC216E09F2}">
      <dgm:prSet/>
      <dgm:spPr/>
      <dgm:t>
        <a:bodyPr/>
        <a:lstStyle/>
        <a:p>
          <a:r>
            <a:rPr lang="en-US" dirty="0"/>
            <a:t>Perform</a:t>
          </a:r>
        </a:p>
      </dgm:t>
    </dgm:pt>
    <dgm:pt modelId="{7B06AFFE-428E-446F-831F-E2165534AED5}" type="parTrans" cxnId="{E3B14C7B-1F57-48FF-B809-31C9102241A0}">
      <dgm:prSet/>
      <dgm:spPr/>
      <dgm:t>
        <a:bodyPr/>
        <a:lstStyle/>
        <a:p>
          <a:endParaRPr lang="en-US"/>
        </a:p>
      </dgm:t>
    </dgm:pt>
    <dgm:pt modelId="{ACC350A0-499D-4E78-9D9F-DEF5D0495143}" type="sibTrans" cxnId="{E3B14C7B-1F57-48FF-B809-31C9102241A0}">
      <dgm:prSet/>
      <dgm:spPr/>
      <dgm:t>
        <a:bodyPr/>
        <a:lstStyle/>
        <a:p>
          <a:endParaRPr lang="en-US"/>
        </a:p>
      </dgm:t>
    </dgm:pt>
    <dgm:pt modelId="{C364ED55-9B2D-4BFD-9F11-C865C1D7582C}">
      <dgm:prSet custT="1"/>
      <dgm:spPr/>
      <dgm:t>
        <a:bodyPr/>
        <a:lstStyle/>
        <a:p>
          <a:r>
            <a:rPr lang="en-US" sz="1600" dirty="0"/>
            <a:t>Perform hand hygiene:</a:t>
          </a:r>
        </a:p>
      </dgm:t>
    </dgm:pt>
    <dgm:pt modelId="{A1E92BBE-49A9-4F97-9A8C-6275A68239E0}" type="parTrans" cxnId="{7FEFD0A0-1ED5-4710-AD3B-82241CFE9100}">
      <dgm:prSet/>
      <dgm:spPr/>
      <dgm:t>
        <a:bodyPr/>
        <a:lstStyle/>
        <a:p>
          <a:endParaRPr lang="en-US"/>
        </a:p>
      </dgm:t>
    </dgm:pt>
    <dgm:pt modelId="{155ACE73-41C2-4E18-9526-07D1FAD8B6FC}" type="sibTrans" cxnId="{7FEFD0A0-1ED5-4710-AD3B-82241CFE9100}">
      <dgm:prSet/>
      <dgm:spPr/>
      <dgm:t>
        <a:bodyPr/>
        <a:lstStyle/>
        <a:p>
          <a:endParaRPr lang="en-US"/>
        </a:p>
      </dgm:t>
    </dgm:pt>
    <dgm:pt modelId="{2596254F-60AC-45A9-9006-72AF745F3D4B}">
      <dgm:prSet custT="1"/>
      <dgm:spPr/>
      <dgm:t>
        <a:bodyPr/>
        <a:lstStyle/>
        <a:p>
          <a:r>
            <a:rPr lang="en-US" sz="1600" dirty="0"/>
            <a:t>before accessing and putting on PPE</a:t>
          </a:r>
        </a:p>
      </dgm:t>
    </dgm:pt>
    <dgm:pt modelId="{5E01A6E8-EB06-4EA0-AD9C-B9AB6CE4488F}" type="parTrans" cxnId="{456B2D61-1EDC-42E0-B5B0-E025AD6CF1EF}">
      <dgm:prSet/>
      <dgm:spPr/>
      <dgm:t>
        <a:bodyPr/>
        <a:lstStyle/>
        <a:p>
          <a:endParaRPr lang="en-US"/>
        </a:p>
      </dgm:t>
    </dgm:pt>
    <dgm:pt modelId="{06A6FB03-EDF9-4266-AA19-485639E627E8}" type="sibTrans" cxnId="{456B2D61-1EDC-42E0-B5B0-E025AD6CF1EF}">
      <dgm:prSet/>
      <dgm:spPr/>
      <dgm:t>
        <a:bodyPr/>
        <a:lstStyle/>
        <a:p>
          <a:endParaRPr lang="en-US"/>
        </a:p>
      </dgm:t>
    </dgm:pt>
    <dgm:pt modelId="{ACAEAD08-5909-4B79-AD0C-92D87CCBF64B}">
      <dgm:prSet custT="1"/>
      <dgm:spPr/>
      <dgm:t>
        <a:bodyPr/>
        <a:lstStyle/>
        <a:p>
          <a:r>
            <a:rPr lang="en-US" sz="1600" dirty="0"/>
            <a:t>after taking off each piece of PPE</a:t>
          </a:r>
        </a:p>
      </dgm:t>
    </dgm:pt>
    <dgm:pt modelId="{2752A10A-4E10-4651-97ED-F445E29323F6}" type="parTrans" cxnId="{914C841A-C50B-4364-A8B5-8623C8411F8D}">
      <dgm:prSet/>
      <dgm:spPr/>
      <dgm:t>
        <a:bodyPr/>
        <a:lstStyle/>
        <a:p>
          <a:endParaRPr lang="en-US"/>
        </a:p>
      </dgm:t>
    </dgm:pt>
    <dgm:pt modelId="{ADAD5110-A677-4776-8013-B34F76531B30}" type="sibTrans" cxnId="{914C841A-C50B-4364-A8B5-8623C8411F8D}">
      <dgm:prSet/>
      <dgm:spPr/>
      <dgm:t>
        <a:bodyPr/>
        <a:lstStyle/>
        <a:p>
          <a:endParaRPr lang="en-US"/>
        </a:p>
      </dgm:t>
    </dgm:pt>
    <dgm:pt modelId="{A48DAC6E-1B04-4880-B042-D7E239C3AD48}">
      <dgm:prSet/>
      <dgm:spPr/>
      <dgm:t>
        <a:bodyPr/>
        <a:lstStyle/>
        <a:p>
          <a:r>
            <a:rPr lang="en-US" dirty="0"/>
            <a:t>Teach</a:t>
          </a:r>
        </a:p>
      </dgm:t>
    </dgm:pt>
    <dgm:pt modelId="{D791F3A8-91FA-469A-BE47-78AA63646E1D}" type="parTrans" cxnId="{C3D72D4C-8E39-40CE-B01B-3E2EE786F649}">
      <dgm:prSet/>
      <dgm:spPr/>
      <dgm:t>
        <a:bodyPr/>
        <a:lstStyle/>
        <a:p>
          <a:endParaRPr lang="en-US"/>
        </a:p>
      </dgm:t>
    </dgm:pt>
    <dgm:pt modelId="{ED6CC049-6EC6-469D-B982-86418261F4D8}" type="sibTrans" cxnId="{C3D72D4C-8E39-40CE-B01B-3E2EE786F649}">
      <dgm:prSet/>
      <dgm:spPr/>
      <dgm:t>
        <a:bodyPr/>
        <a:lstStyle/>
        <a:p>
          <a:endParaRPr lang="en-US"/>
        </a:p>
      </dgm:t>
    </dgm:pt>
    <dgm:pt modelId="{C7FAC60E-A567-40FF-9B15-5CAE707C5022}">
      <dgm:prSet custT="1"/>
      <dgm:spPr/>
      <dgm:t>
        <a:bodyPr/>
        <a:lstStyle/>
        <a:p>
          <a:r>
            <a:rPr lang="en-US" sz="1600" dirty="0"/>
            <a:t>Teach residents and visitors too!!</a:t>
          </a:r>
        </a:p>
      </dgm:t>
    </dgm:pt>
    <dgm:pt modelId="{462D512F-91CF-453E-BF3E-6370F8DF90AA}" type="parTrans" cxnId="{BC9EC083-311D-4DE2-817E-63D6AEC630A4}">
      <dgm:prSet/>
      <dgm:spPr/>
      <dgm:t>
        <a:bodyPr/>
        <a:lstStyle/>
        <a:p>
          <a:endParaRPr lang="en-US"/>
        </a:p>
      </dgm:t>
    </dgm:pt>
    <dgm:pt modelId="{F5F1403F-A544-43A3-8A65-AB98EE6F2205}" type="sibTrans" cxnId="{BC9EC083-311D-4DE2-817E-63D6AEC630A4}">
      <dgm:prSet/>
      <dgm:spPr/>
      <dgm:t>
        <a:bodyPr/>
        <a:lstStyle/>
        <a:p>
          <a:endParaRPr lang="en-US"/>
        </a:p>
      </dgm:t>
    </dgm:pt>
    <dgm:pt modelId="{B8ED23FB-312D-4A3D-8EEB-77A9724EBCF1}" type="pres">
      <dgm:prSet presAssocID="{7BAFCE50-3BED-42A2-95E5-FB6BCA8B01AE}" presName="Name0" presStyleCnt="0">
        <dgm:presLayoutVars>
          <dgm:dir/>
          <dgm:animLvl val="lvl"/>
          <dgm:resizeHandles val="exact"/>
        </dgm:presLayoutVars>
      </dgm:prSet>
      <dgm:spPr/>
    </dgm:pt>
    <dgm:pt modelId="{2CB7DB8F-2FA2-4489-BCB4-86BFA7A709C8}" type="pres">
      <dgm:prSet presAssocID="{099FCA8D-D34E-4D36-BE52-3F37F2511C3D}" presName="composite" presStyleCnt="0"/>
      <dgm:spPr/>
    </dgm:pt>
    <dgm:pt modelId="{4DE15639-B9AA-440E-93EC-8F2FDD210943}" type="pres">
      <dgm:prSet presAssocID="{099FCA8D-D34E-4D36-BE52-3F37F2511C3D}" presName="parTx" presStyleLbl="alignNode1" presStyleIdx="0" presStyleCnt="4">
        <dgm:presLayoutVars>
          <dgm:chMax val="0"/>
          <dgm:chPref val="0"/>
        </dgm:presLayoutVars>
      </dgm:prSet>
      <dgm:spPr/>
    </dgm:pt>
    <dgm:pt modelId="{773F37F4-7A6D-4B86-9DF0-6606F82228F8}" type="pres">
      <dgm:prSet presAssocID="{099FCA8D-D34E-4D36-BE52-3F37F2511C3D}" presName="desTx" presStyleLbl="alignAccFollowNode1" presStyleIdx="0" presStyleCnt="4">
        <dgm:presLayoutVars/>
      </dgm:prSet>
      <dgm:spPr/>
    </dgm:pt>
    <dgm:pt modelId="{126DB3FD-2EF4-48CF-A5D9-B6C13D242900}" type="pres">
      <dgm:prSet presAssocID="{0BC0155C-EB56-49E8-915B-890F34B04772}" presName="space" presStyleCnt="0"/>
      <dgm:spPr/>
    </dgm:pt>
    <dgm:pt modelId="{2416BF19-22E6-4906-A9FF-D80F8DA8E803}" type="pres">
      <dgm:prSet presAssocID="{58C1E02A-8FCB-4BFF-BE92-7A9572DEEEF0}" presName="composite" presStyleCnt="0"/>
      <dgm:spPr/>
    </dgm:pt>
    <dgm:pt modelId="{A59B7118-606B-4D3E-A893-BC5688400B33}" type="pres">
      <dgm:prSet presAssocID="{58C1E02A-8FCB-4BFF-BE92-7A9572DEEEF0}" presName="parTx" presStyleLbl="alignNode1" presStyleIdx="1" presStyleCnt="4">
        <dgm:presLayoutVars>
          <dgm:chMax val="0"/>
          <dgm:chPref val="0"/>
        </dgm:presLayoutVars>
      </dgm:prSet>
      <dgm:spPr/>
    </dgm:pt>
    <dgm:pt modelId="{26633E0A-D1FA-4264-B6BA-B91F1FE8B8DA}" type="pres">
      <dgm:prSet presAssocID="{58C1E02A-8FCB-4BFF-BE92-7A9572DEEEF0}" presName="desTx" presStyleLbl="alignAccFollowNode1" presStyleIdx="1" presStyleCnt="4">
        <dgm:presLayoutVars/>
      </dgm:prSet>
      <dgm:spPr/>
    </dgm:pt>
    <dgm:pt modelId="{1D6BCA2D-0F54-4594-BEC2-4083E922A038}" type="pres">
      <dgm:prSet presAssocID="{68C3876E-734C-4CFE-B1AA-8505C4447DAA}" presName="space" presStyleCnt="0"/>
      <dgm:spPr/>
    </dgm:pt>
    <dgm:pt modelId="{0E585238-A82D-4AFB-8A53-81AB7C789FC9}" type="pres">
      <dgm:prSet presAssocID="{957E5679-55B2-48CE-837E-84FC216E09F2}" presName="composite" presStyleCnt="0"/>
      <dgm:spPr/>
    </dgm:pt>
    <dgm:pt modelId="{A27A2FD8-4B7D-44C2-B8E9-79D0117AD189}" type="pres">
      <dgm:prSet presAssocID="{957E5679-55B2-48CE-837E-84FC216E09F2}" presName="parTx" presStyleLbl="alignNode1" presStyleIdx="2" presStyleCnt="4">
        <dgm:presLayoutVars>
          <dgm:chMax val="0"/>
          <dgm:chPref val="0"/>
        </dgm:presLayoutVars>
      </dgm:prSet>
      <dgm:spPr/>
    </dgm:pt>
    <dgm:pt modelId="{EA1DB379-A290-4E73-A74F-DE78AAF280C1}" type="pres">
      <dgm:prSet presAssocID="{957E5679-55B2-48CE-837E-84FC216E09F2}" presName="desTx" presStyleLbl="alignAccFollowNode1" presStyleIdx="2" presStyleCnt="4">
        <dgm:presLayoutVars/>
      </dgm:prSet>
      <dgm:spPr/>
    </dgm:pt>
    <dgm:pt modelId="{C5EDB972-80D3-4B1E-AA4F-7BFADA0DEAAF}" type="pres">
      <dgm:prSet presAssocID="{ACC350A0-499D-4E78-9D9F-DEF5D0495143}" presName="space" presStyleCnt="0"/>
      <dgm:spPr/>
    </dgm:pt>
    <dgm:pt modelId="{461F3991-797C-49FA-9786-25CF2BD500D1}" type="pres">
      <dgm:prSet presAssocID="{A48DAC6E-1B04-4880-B042-D7E239C3AD48}" presName="composite" presStyleCnt="0"/>
      <dgm:spPr/>
    </dgm:pt>
    <dgm:pt modelId="{DEECEA51-9A1E-4B16-8574-745580F4A51F}" type="pres">
      <dgm:prSet presAssocID="{A48DAC6E-1B04-4880-B042-D7E239C3AD48}" presName="parTx" presStyleLbl="alignNode1" presStyleIdx="3" presStyleCnt="4">
        <dgm:presLayoutVars>
          <dgm:chMax val="0"/>
          <dgm:chPref val="0"/>
        </dgm:presLayoutVars>
      </dgm:prSet>
      <dgm:spPr/>
    </dgm:pt>
    <dgm:pt modelId="{736AEC5E-F6FB-4517-B3B4-003FAC44F9E8}" type="pres">
      <dgm:prSet presAssocID="{A48DAC6E-1B04-4880-B042-D7E239C3AD48}" presName="desTx" presStyleLbl="alignAccFollowNode1" presStyleIdx="3" presStyleCnt="4">
        <dgm:presLayoutVars/>
      </dgm:prSet>
      <dgm:spPr/>
    </dgm:pt>
  </dgm:ptLst>
  <dgm:cxnLst>
    <dgm:cxn modelId="{A9E84A03-61F2-4B48-897F-AC40C4B154C5}" srcId="{7BAFCE50-3BED-42A2-95E5-FB6BCA8B01AE}" destId="{58C1E02A-8FCB-4BFF-BE92-7A9572DEEEF0}" srcOrd="1" destOrd="0" parTransId="{FBA7A732-CEAF-4C05-BA18-CA2AA5C3D1E1}" sibTransId="{68C3876E-734C-4CFE-B1AA-8505C4447DAA}"/>
    <dgm:cxn modelId="{914C841A-C50B-4364-A8B5-8623C8411F8D}" srcId="{C364ED55-9B2D-4BFD-9F11-C865C1D7582C}" destId="{ACAEAD08-5909-4B79-AD0C-92D87CCBF64B}" srcOrd="1" destOrd="0" parTransId="{2752A10A-4E10-4651-97ED-F445E29323F6}" sibTransId="{ADAD5110-A677-4776-8013-B34F76531B30}"/>
    <dgm:cxn modelId="{8F87D338-7AE9-4F48-ACFE-E9E07DA9C8FC}" type="presOf" srcId="{C7FAC60E-A567-40FF-9B15-5CAE707C5022}" destId="{736AEC5E-F6FB-4517-B3B4-003FAC44F9E8}" srcOrd="0" destOrd="0" presId="urn:microsoft.com/office/officeart/2016/7/layout/HorizontalActionList"/>
    <dgm:cxn modelId="{B9668539-C7D9-431C-8DEC-6C5D818FB779}" type="presOf" srcId="{099FCA8D-D34E-4D36-BE52-3F37F2511C3D}" destId="{4DE15639-B9AA-440E-93EC-8F2FDD210943}" srcOrd="0" destOrd="0" presId="urn:microsoft.com/office/officeart/2016/7/layout/HorizontalActionList"/>
    <dgm:cxn modelId="{456B2D61-1EDC-42E0-B5B0-E025AD6CF1EF}" srcId="{C364ED55-9B2D-4BFD-9F11-C865C1D7582C}" destId="{2596254F-60AC-45A9-9006-72AF745F3D4B}" srcOrd="0" destOrd="0" parTransId="{5E01A6E8-EB06-4EA0-AD9C-B9AB6CE4488F}" sibTransId="{06A6FB03-EDF9-4266-AA19-485639E627E8}"/>
    <dgm:cxn modelId="{F9342748-CE5F-44C0-AEBC-15F42D2943C3}" srcId="{7BAFCE50-3BED-42A2-95E5-FB6BCA8B01AE}" destId="{099FCA8D-D34E-4D36-BE52-3F37F2511C3D}" srcOrd="0" destOrd="0" parTransId="{7AAB0D40-CCBF-4763-A102-5DE637C923D9}" sibTransId="{0BC0155C-EB56-49E8-915B-890F34B04772}"/>
    <dgm:cxn modelId="{C3D72D4C-8E39-40CE-B01B-3E2EE786F649}" srcId="{7BAFCE50-3BED-42A2-95E5-FB6BCA8B01AE}" destId="{A48DAC6E-1B04-4880-B042-D7E239C3AD48}" srcOrd="3" destOrd="0" parTransId="{D791F3A8-91FA-469A-BE47-78AA63646E1D}" sibTransId="{ED6CC049-6EC6-469D-B982-86418261F4D8}"/>
    <dgm:cxn modelId="{3AAE9B4C-66CC-47C6-81C3-C825AB8E997B}" type="presOf" srcId="{A6525268-F526-49B5-A71B-B5DB64B238AA}" destId="{26633E0A-D1FA-4264-B6BA-B91F1FE8B8DA}" srcOrd="0" destOrd="1" presId="urn:microsoft.com/office/officeart/2016/7/layout/HorizontalActionList"/>
    <dgm:cxn modelId="{06DEC074-3788-41F3-902C-A50E688ADF7B}" type="presOf" srcId="{58C1E02A-8FCB-4BFF-BE92-7A9572DEEEF0}" destId="{A59B7118-606B-4D3E-A893-BC5688400B33}" srcOrd="0" destOrd="0" presId="urn:microsoft.com/office/officeart/2016/7/layout/HorizontalActionList"/>
    <dgm:cxn modelId="{CA82DB55-8A22-4FCB-A718-82CEA5D3E225}" srcId="{58C1E02A-8FCB-4BFF-BE92-7A9572DEEEF0}" destId="{B3ABD452-1DBA-4452-B0E3-4CDAAAA8BF90}" srcOrd="0" destOrd="0" parTransId="{89620B60-4084-49CA-A0F8-63259493E63A}" sibTransId="{E8D7E335-BE40-4380-A704-1D00C92194EE}"/>
    <dgm:cxn modelId="{E3B14C7B-1F57-48FF-B809-31C9102241A0}" srcId="{7BAFCE50-3BED-42A2-95E5-FB6BCA8B01AE}" destId="{957E5679-55B2-48CE-837E-84FC216E09F2}" srcOrd="2" destOrd="0" parTransId="{7B06AFFE-428E-446F-831F-E2165534AED5}" sibTransId="{ACC350A0-499D-4E78-9D9F-DEF5D0495143}"/>
    <dgm:cxn modelId="{8C06DF7E-036D-4D36-BBA4-E46BFE5C4268}" type="presOf" srcId="{ACAEAD08-5909-4B79-AD0C-92D87CCBF64B}" destId="{EA1DB379-A290-4E73-A74F-DE78AAF280C1}" srcOrd="0" destOrd="2" presId="urn:microsoft.com/office/officeart/2016/7/layout/HorizontalActionList"/>
    <dgm:cxn modelId="{BC9EC083-311D-4DE2-817E-63D6AEC630A4}" srcId="{A48DAC6E-1B04-4880-B042-D7E239C3AD48}" destId="{C7FAC60E-A567-40FF-9B15-5CAE707C5022}" srcOrd="0" destOrd="0" parTransId="{462D512F-91CF-453E-BF3E-6370F8DF90AA}" sibTransId="{F5F1403F-A544-43A3-8A65-AB98EE6F2205}"/>
    <dgm:cxn modelId="{D8AA9D8B-D9AD-4E11-B84E-42ED69479641}" type="presOf" srcId="{B3ABD452-1DBA-4452-B0E3-4CDAAAA8BF90}" destId="{26633E0A-D1FA-4264-B6BA-B91F1FE8B8DA}" srcOrd="0" destOrd="0" presId="urn:microsoft.com/office/officeart/2016/7/layout/HorizontalActionList"/>
    <dgm:cxn modelId="{043FCD91-18A7-4613-9673-C517B970D459}" srcId="{B3ABD452-1DBA-4452-B0E3-4CDAAAA8BF90}" destId="{A6525268-F526-49B5-A71B-B5DB64B238AA}" srcOrd="0" destOrd="0" parTransId="{9B1E547E-9200-4EF4-801A-579B3A143B0C}" sibTransId="{A73D27EB-5E81-46E6-9B10-8234829B7C6D}"/>
    <dgm:cxn modelId="{BCF1F591-BD39-4CBA-B040-03B8F288D5A3}" srcId="{B3ABD452-1DBA-4452-B0E3-4CDAAAA8BF90}" destId="{F6582301-6969-493E-AD9B-97C95CF12BAD}" srcOrd="1" destOrd="0" parTransId="{760BE625-9FC4-46C3-82BA-E1E849183660}" sibTransId="{0A3E5B44-DD31-47C2-AF79-3DF7059013A2}"/>
    <dgm:cxn modelId="{7FEFD0A0-1ED5-4710-AD3B-82241CFE9100}" srcId="{957E5679-55B2-48CE-837E-84FC216E09F2}" destId="{C364ED55-9B2D-4BFD-9F11-C865C1D7582C}" srcOrd="0" destOrd="0" parTransId="{A1E92BBE-49A9-4F97-9A8C-6275A68239E0}" sibTransId="{155ACE73-41C2-4E18-9526-07D1FAD8B6FC}"/>
    <dgm:cxn modelId="{EEC4F7AB-08BE-47F2-A96A-526FEBD74E68}" srcId="{099FCA8D-D34E-4D36-BE52-3F37F2511C3D}" destId="{04187DE2-7BCD-4B73-A0B4-03716724328C}" srcOrd="0" destOrd="0" parTransId="{CC5D2329-B806-4E04-89CD-A6B516B814D7}" sibTransId="{28AF725E-8B3B-4A91-B2C5-31994F8F6984}"/>
    <dgm:cxn modelId="{79DD40AD-71E1-479D-BD95-139845390B56}" type="presOf" srcId="{C364ED55-9B2D-4BFD-9F11-C865C1D7582C}" destId="{EA1DB379-A290-4E73-A74F-DE78AAF280C1}" srcOrd="0" destOrd="0" presId="urn:microsoft.com/office/officeart/2016/7/layout/HorizontalActionList"/>
    <dgm:cxn modelId="{FF3FCBD7-6924-4877-B01C-977F991FF55B}" type="presOf" srcId="{7BAFCE50-3BED-42A2-95E5-FB6BCA8B01AE}" destId="{B8ED23FB-312D-4A3D-8EEB-77A9724EBCF1}" srcOrd="0" destOrd="0" presId="urn:microsoft.com/office/officeart/2016/7/layout/HorizontalActionList"/>
    <dgm:cxn modelId="{551911E3-FE4A-45AB-AF35-F5F331A8FBF6}" type="presOf" srcId="{04187DE2-7BCD-4B73-A0B4-03716724328C}" destId="{773F37F4-7A6D-4B86-9DF0-6606F82228F8}" srcOrd="0" destOrd="0" presId="urn:microsoft.com/office/officeart/2016/7/layout/HorizontalActionList"/>
    <dgm:cxn modelId="{355160EF-50CE-4015-88B9-688F41DC6835}" type="presOf" srcId="{A48DAC6E-1B04-4880-B042-D7E239C3AD48}" destId="{DEECEA51-9A1E-4B16-8574-745580F4A51F}" srcOrd="0" destOrd="0" presId="urn:microsoft.com/office/officeart/2016/7/layout/HorizontalActionList"/>
    <dgm:cxn modelId="{A77EC1F7-125D-43DA-9E50-A419D89D0886}" type="presOf" srcId="{957E5679-55B2-48CE-837E-84FC216E09F2}" destId="{A27A2FD8-4B7D-44C2-B8E9-79D0117AD189}" srcOrd="0" destOrd="0" presId="urn:microsoft.com/office/officeart/2016/7/layout/HorizontalActionList"/>
    <dgm:cxn modelId="{9F248EF8-C3DD-4584-B0FD-643C6160E68F}" type="presOf" srcId="{2596254F-60AC-45A9-9006-72AF745F3D4B}" destId="{EA1DB379-A290-4E73-A74F-DE78AAF280C1}" srcOrd="0" destOrd="1" presId="urn:microsoft.com/office/officeart/2016/7/layout/HorizontalActionList"/>
    <dgm:cxn modelId="{AA2B74FD-C6BC-4030-A9AC-D296C69423DA}" type="presOf" srcId="{F6582301-6969-493E-AD9B-97C95CF12BAD}" destId="{26633E0A-D1FA-4264-B6BA-B91F1FE8B8DA}" srcOrd="0" destOrd="2" presId="urn:microsoft.com/office/officeart/2016/7/layout/HorizontalActionList"/>
    <dgm:cxn modelId="{D5363402-DD47-4928-AD33-40324D3E174B}" type="presParOf" srcId="{B8ED23FB-312D-4A3D-8EEB-77A9724EBCF1}" destId="{2CB7DB8F-2FA2-4489-BCB4-86BFA7A709C8}" srcOrd="0" destOrd="0" presId="urn:microsoft.com/office/officeart/2016/7/layout/HorizontalActionList"/>
    <dgm:cxn modelId="{F796A433-8EF1-418A-BA62-5D461FC43380}" type="presParOf" srcId="{2CB7DB8F-2FA2-4489-BCB4-86BFA7A709C8}" destId="{4DE15639-B9AA-440E-93EC-8F2FDD210943}" srcOrd="0" destOrd="0" presId="urn:microsoft.com/office/officeart/2016/7/layout/HorizontalActionList"/>
    <dgm:cxn modelId="{2EA01BB6-57BB-478E-8A1B-E5711E06C436}" type="presParOf" srcId="{2CB7DB8F-2FA2-4489-BCB4-86BFA7A709C8}" destId="{773F37F4-7A6D-4B86-9DF0-6606F82228F8}" srcOrd="1" destOrd="0" presId="urn:microsoft.com/office/officeart/2016/7/layout/HorizontalActionList"/>
    <dgm:cxn modelId="{55AA0424-AD8A-450C-BDD2-56E0891E4EB5}" type="presParOf" srcId="{B8ED23FB-312D-4A3D-8EEB-77A9724EBCF1}" destId="{126DB3FD-2EF4-48CF-A5D9-B6C13D242900}" srcOrd="1" destOrd="0" presId="urn:microsoft.com/office/officeart/2016/7/layout/HorizontalActionList"/>
    <dgm:cxn modelId="{9B027265-1B87-49BD-9867-CEA2DE49A67F}" type="presParOf" srcId="{B8ED23FB-312D-4A3D-8EEB-77A9724EBCF1}" destId="{2416BF19-22E6-4906-A9FF-D80F8DA8E803}" srcOrd="2" destOrd="0" presId="urn:microsoft.com/office/officeart/2016/7/layout/HorizontalActionList"/>
    <dgm:cxn modelId="{4D66751B-A5C6-4E9C-890E-AC7793BDBD45}" type="presParOf" srcId="{2416BF19-22E6-4906-A9FF-D80F8DA8E803}" destId="{A59B7118-606B-4D3E-A893-BC5688400B33}" srcOrd="0" destOrd="0" presId="urn:microsoft.com/office/officeart/2016/7/layout/HorizontalActionList"/>
    <dgm:cxn modelId="{C7D564F9-9C78-42CF-8F3F-B841A906EE2C}" type="presParOf" srcId="{2416BF19-22E6-4906-A9FF-D80F8DA8E803}" destId="{26633E0A-D1FA-4264-B6BA-B91F1FE8B8DA}" srcOrd="1" destOrd="0" presId="urn:microsoft.com/office/officeart/2016/7/layout/HorizontalActionList"/>
    <dgm:cxn modelId="{4A86DEAC-00F2-4557-876B-C25E066E14BB}" type="presParOf" srcId="{B8ED23FB-312D-4A3D-8EEB-77A9724EBCF1}" destId="{1D6BCA2D-0F54-4594-BEC2-4083E922A038}" srcOrd="3" destOrd="0" presId="urn:microsoft.com/office/officeart/2016/7/layout/HorizontalActionList"/>
    <dgm:cxn modelId="{2A764553-24B8-421C-AF24-1D93E26AAB1C}" type="presParOf" srcId="{B8ED23FB-312D-4A3D-8EEB-77A9724EBCF1}" destId="{0E585238-A82D-4AFB-8A53-81AB7C789FC9}" srcOrd="4" destOrd="0" presId="urn:microsoft.com/office/officeart/2016/7/layout/HorizontalActionList"/>
    <dgm:cxn modelId="{DD2FD296-45FA-473F-A0CA-F5490EC34C76}" type="presParOf" srcId="{0E585238-A82D-4AFB-8A53-81AB7C789FC9}" destId="{A27A2FD8-4B7D-44C2-B8E9-79D0117AD189}" srcOrd="0" destOrd="0" presId="urn:microsoft.com/office/officeart/2016/7/layout/HorizontalActionList"/>
    <dgm:cxn modelId="{CBAB4C0E-B61A-4C4B-B388-5E9BD2168A43}" type="presParOf" srcId="{0E585238-A82D-4AFB-8A53-81AB7C789FC9}" destId="{EA1DB379-A290-4E73-A74F-DE78AAF280C1}" srcOrd="1" destOrd="0" presId="urn:microsoft.com/office/officeart/2016/7/layout/HorizontalActionList"/>
    <dgm:cxn modelId="{E00E8D17-FDB0-45A6-9929-D8C79AF2C376}" type="presParOf" srcId="{B8ED23FB-312D-4A3D-8EEB-77A9724EBCF1}" destId="{C5EDB972-80D3-4B1E-AA4F-7BFADA0DEAAF}" srcOrd="5" destOrd="0" presId="urn:microsoft.com/office/officeart/2016/7/layout/HorizontalActionList"/>
    <dgm:cxn modelId="{2ECB4D34-20DF-4EF6-A2E0-6B1774DB33D1}" type="presParOf" srcId="{B8ED23FB-312D-4A3D-8EEB-77A9724EBCF1}" destId="{461F3991-797C-49FA-9786-25CF2BD500D1}" srcOrd="6" destOrd="0" presId="urn:microsoft.com/office/officeart/2016/7/layout/HorizontalActionList"/>
    <dgm:cxn modelId="{9C3D86A3-E176-423C-8CA9-A8677545CD7E}" type="presParOf" srcId="{461F3991-797C-49FA-9786-25CF2BD500D1}" destId="{DEECEA51-9A1E-4B16-8574-745580F4A51F}" srcOrd="0" destOrd="0" presId="urn:microsoft.com/office/officeart/2016/7/layout/HorizontalActionList"/>
    <dgm:cxn modelId="{1BA6426F-5F91-43D3-9C1A-967D23B93E86}" type="presParOf" srcId="{461F3991-797C-49FA-9786-25CF2BD500D1}" destId="{736AEC5E-F6FB-4517-B3B4-003FAC44F9E8}" srcOrd="1" destOrd="0" presId="urn:microsoft.com/office/officeart/2016/7/layout/Horizontal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BEEF-75FB-48C6-A168-C7AAF9BBCF84}">
      <dsp:nvSpPr>
        <dsp:cNvPr id="0" name=""/>
        <dsp:cNvSpPr/>
      </dsp:nvSpPr>
      <dsp:spPr>
        <a:xfrm>
          <a:off x="0" y="257654"/>
          <a:ext cx="3852843" cy="148802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dirty="0"/>
            <a:t>Most of our respiratory illnesses = Droplet/Contact Precautions</a:t>
          </a:r>
          <a:endParaRPr lang="en-US" sz="2100" kern="1200" dirty="0"/>
        </a:p>
      </dsp:txBody>
      <dsp:txXfrm>
        <a:off x="72639" y="330293"/>
        <a:ext cx="3707565" cy="1342742"/>
      </dsp:txXfrm>
    </dsp:sp>
    <dsp:sp modelId="{0322729E-8D7E-443C-9591-1ADCC6C30C68}">
      <dsp:nvSpPr>
        <dsp:cNvPr id="0" name=""/>
        <dsp:cNvSpPr/>
      </dsp:nvSpPr>
      <dsp:spPr>
        <a:xfrm>
          <a:off x="0" y="1806155"/>
          <a:ext cx="3852843" cy="57869"/>
        </a:xfrm>
        <a:prstGeom prst="roundRect">
          <a:avLst/>
        </a:prstGeom>
        <a:gradFill rotWithShape="0">
          <a:gsLst>
            <a:gs pos="0">
              <a:schemeClr val="accent2">
                <a:hueOff val="1620045"/>
                <a:satOff val="225"/>
                <a:lumOff val="196"/>
                <a:alphaOff val="0"/>
                <a:shade val="85000"/>
                <a:satMod val="130000"/>
              </a:schemeClr>
            </a:gs>
            <a:gs pos="34000">
              <a:schemeClr val="accent2">
                <a:hueOff val="1620045"/>
                <a:satOff val="225"/>
                <a:lumOff val="196"/>
                <a:alphaOff val="0"/>
                <a:shade val="87000"/>
                <a:satMod val="125000"/>
              </a:schemeClr>
            </a:gs>
            <a:gs pos="70000">
              <a:schemeClr val="accent2">
                <a:hueOff val="1620045"/>
                <a:satOff val="225"/>
                <a:lumOff val="196"/>
                <a:alphaOff val="0"/>
                <a:tint val="100000"/>
                <a:shade val="90000"/>
                <a:satMod val="130000"/>
              </a:schemeClr>
            </a:gs>
            <a:gs pos="100000">
              <a:schemeClr val="accent2">
                <a:hueOff val="1620045"/>
                <a:satOff val="225"/>
                <a:lumOff val="196"/>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endParaRPr lang="en-US" sz="2100" kern="1200" dirty="0"/>
        </a:p>
      </dsp:txBody>
      <dsp:txXfrm>
        <a:off x="2825" y="1808980"/>
        <a:ext cx="3847193" cy="52219"/>
      </dsp:txXfrm>
    </dsp:sp>
    <dsp:sp modelId="{EE38336D-C0DB-458C-89EC-28F4969AAE59}">
      <dsp:nvSpPr>
        <dsp:cNvPr id="0" name=""/>
        <dsp:cNvSpPr/>
      </dsp:nvSpPr>
      <dsp:spPr>
        <a:xfrm>
          <a:off x="0" y="1924504"/>
          <a:ext cx="3852843" cy="1488020"/>
        </a:xfrm>
        <a:prstGeom prst="roundRect">
          <a:avLst/>
        </a:prstGeom>
        <a:gradFill rotWithShape="0">
          <a:gsLst>
            <a:gs pos="0">
              <a:schemeClr val="accent2">
                <a:hueOff val="3240090"/>
                <a:satOff val="451"/>
                <a:lumOff val="392"/>
                <a:alphaOff val="0"/>
                <a:shade val="85000"/>
                <a:satMod val="130000"/>
              </a:schemeClr>
            </a:gs>
            <a:gs pos="34000">
              <a:schemeClr val="accent2">
                <a:hueOff val="3240090"/>
                <a:satOff val="451"/>
                <a:lumOff val="392"/>
                <a:alphaOff val="0"/>
                <a:shade val="87000"/>
                <a:satMod val="125000"/>
              </a:schemeClr>
            </a:gs>
            <a:gs pos="70000">
              <a:schemeClr val="accent2">
                <a:hueOff val="3240090"/>
                <a:satOff val="451"/>
                <a:lumOff val="392"/>
                <a:alphaOff val="0"/>
                <a:tint val="100000"/>
                <a:shade val="90000"/>
                <a:satMod val="130000"/>
              </a:schemeClr>
            </a:gs>
            <a:gs pos="100000">
              <a:schemeClr val="accent2">
                <a:hueOff val="3240090"/>
                <a:satOff val="451"/>
                <a:lumOff val="392"/>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i="0" kern="1200" dirty="0"/>
            <a:t>Common causes of respiratory illness are influenza, COVID-19, and common cold or cold-like viruses</a:t>
          </a:r>
          <a:endParaRPr lang="en-US" sz="2100" kern="1200" dirty="0"/>
        </a:p>
      </dsp:txBody>
      <dsp:txXfrm>
        <a:off x="72639" y="1997143"/>
        <a:ext cx="3707565" cy="1342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15639-B9AA-440E-93EC-8F2FDD210943}">
      <dsp:nvSpPr>
        <dsp:cNvPr id="0" name=""/>
        <dsp:cNvSpPr/>
      </dsp:nvSpPr>
      <dsp:spPr>
        <a:xfrm>
          <a:off x="3757" y="493753"/>
          <a:ext cx="1803150" cy="54094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489" tIns="142489" rIns="142489" bIns="142489" numCol="1" spcCol="1270" anchor="ctr" anchorCtr="0">
          <a:noAutofit/>
        </a:bodyPr>
        <a:lstStyle/>
        <a:p>
          <a:pPr marL="0" lvl="0" indent="0" algn="ctr" defTabSz="800100">
            <a:lnSpc>
              <a:spcPct val="90000"/>
            </a:lnSpc>
            <a:spcBef>
              <a:spcPct val="0"/>
            </a:spcBef>
            <a:spcAft>
              <a:spcPct val="35000"/>
            </a:spcAft>
            <a:buNone/>
          </a:pPr>
          <a:r>
            <a:rPr lang="en-US" sz="1800" kern="1200" dirty="0"/>
            <a:t>Perform</a:t>
          </a:r>
        </a:p>
      </dsp:txBody>
      <dsp:txXfrm>
        <a:off x="3757" y="493753"/>
        <a:ext cx="1803150" cy="540945"/>
      </dsp:txXfrm>
    </dsp:sp>
    <dsp:sp modelId="{773F37F4-7A6D-4B86-9DF0-6606F82228F8}">
      <dsp:nvSpPr>
        <dsp:cNvPr id="0" name=""/>
        <dsp:cNvSpPr/>
      </dsp:nvSpPr>
      <dsp:spPr>
        <a:xfrm>
          <a:off x="3757" y="1034698"/>
          <a:ext cx="1803150" cy="2494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111" tIns="178111" rIns="178111" bIns="178111" numCol="1" spcCol="1270" anchor="t" anchorCtr="0">
          <a:noAutofit/>
        </a:bodyPr>
        <a:lstStyle/>
        <a:p>
          <a:pPr marL="0" lvl="0" indent="0" algn="l" defTabSz="711200">
            <a:lnSpc>
              <a:spcPct val="90000"/>
            </a:lnSpc>
            <a:spcBef>
              <a:spcPct val="0"/>
            </a:spcBef>
            <a:spcAft>
              <a:spcPct val="35000"/>
            </a:spcAft>
            <a:buNone/>
          </a:pPr>
          <a:r>
            <a:rPr lang="en-US" sz="1600" kern="1200" dirty="0"/>
            <a:t>Perform hand hygiene using alcohol-based hand rub (ABHR) or soap and water per Routine Practices guidelines</a:t>
          </a:r>
        </a:p>
      </dsp:txBody>
      <dsp:txXfrm>
        <a:off x="3757" y="1034698"/>
        <a:ext cx="1803150" cy="2494907"/>
      </dsp:txXfrm>
    </dsp:sp>
    <dsp:sp modelId="{A59B7118-606B-4D3E-A893-BC5688400B33}">
      <dsp:nvSpPr>
        <dsp:cNvPr id="0" name=""/>
        <dsp:cNvSpPr/>
      </dsp:nvSpPr>
      <dsp:spPr>
        <a:xfrm>
          <a:off x="1914802" y="493753"/>
          <a:ext cx="1803150" cy="54094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489" tIns="142489" rIns="142489" bIns="142489" numCol="1" spcCol="1270" anchor="ctr" anchorCtr="0">
          <a:noAutofit/>
        </a:bodyPr>
        <a:lstStyle/>
        <a:p>
          <a:pPr marL="0" lvl="0" indent="0" algn="ctr" defTabSz="800100">
            <a:lnSpc>
              <a:spcPct val="90000"/>
            </a:lnSpc>
            <a:spcBef>
              <a:spcPct val="0"/>
            </a:spcBef>
            <a:spcAft>
              <a:spcPct val="35000"/>
            </a:spcAft>
            <a:buNone/>
          </a:pPr>
          <a:r>
            <a:rPr lang="en-US" sz="1800" kern="1200" dirty="0"/>
            <a:t>Use</a:t>
          </a:r>
        </a:p>
      </dsp:txBody>
      <dsp:txXfrm>
        <a:off x="1914802" y="493753"/>
        <a:ext cx="1803150" cy="540945"/>
      </dsp:txXfrm>
    </dsp:sp>
    <dsp:sp modelId="{26633E0A-D1FA-4264-B6BA-B91F1FE8B8DA}">
      <dsp:nvSpPr>
        <dsp:cNvPr id="0" name=""/>
        <dsp:cNvSpPr/>
      </dsp:nvSpPr>
      <dsp:spPr>
        <a:xfrm>
          <a:off x="1914802" y="1034698"/>
          <a:ext cx="1803150" cy="2494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111" tIns="178111" rIns="178111" bIns="178111" numCol="1" spcCol="1270" anchor="t" anchorCtr="0">
          <a:noAutofit/>
        </a:bodyPr>
        <a:lstStyle/>
        <a:p>
          <a:pPr marL="0" lvl="0" indent="0" algn="l" defTabSz="711200">
            <a:lnSpc>
              <a:spcPct val="90000"/>
            </a:lnSpc>
            <a:spcBef>
              <a:spcPct val="0"/>
            </a:spcBef>
            <a:spcAft>
              <a:spcPct val="35000"/>
            </a:spcAft>
            <a:buNone/>
          </a:pPr>
          <a:r>
            <a:rPr lang="en-US" sz="1600" kern="1200" dirty="0"/>
            <a:t>Use plain soap and water when:</a:t>
          </a:r>
        </a:p>
        <a:p>
          <a:pPr marL="171450" lvl="1" indent="-171450" algn="l" defTabSz="711200">
            <a:lnSpc>
              <a:spcPct val="90000"/>
            </a:lnSpc>
            <a:spcBef>
              <a:spcPct val="0"/>
            </a:spcBef>
            <a:spcAft>
              <a:spcPct val="15000"/>
            </a:spcAft>
            <a:buChar char="•"/>
          </a:pPr>
          <a:r>
            <a:rPr lang="en-US" sz="1600" kern="1200" dirty="0"/>
            <a:t>hands are visibly soiled</a:t>
          </a:r>
        </a:p>
        <a:p>
          <a:pPr marL="171450" lvl="1" indent="-171450" algn="l" defTabSz="711200">
            <a:lnSpc>
              <a:spcPct val="90000"/>
            </a:lnSpc>
            <a:spcBef>
              <a:spcPct val="0"/>
            </a:spcBef>
            <a:spcAft>
              <a:spcPct val="15000"/>
            </a:spcAft>
            <a:buChar char="•"/>
          </a:pPr>
          <a:r>
            <a:rPr lang="en-US" sz="1600" kern="1200" dirty="0"/>
            <a:t>caring for residents with diarrhea and/or vomiting</a:t>
          </a:r>
        </a:p>
      </dsp:txBody>
      <dsp:txXfrm>
        <a:off x="1914802" y="1034698"/>
        <a:ext cx="1803150" cy="2494907"/>
      </dsp:txXfrm>
    </dsp:sp>
    <dsp:sp modelId="{A27A2FD8-4B7D-44C2-B8E9-79D0117AD189}">
      <dsp:nvSpPr>
        <dsp:cNvPr id="0" name=""/>
        <dsp:cNvSpPr/>
      </dsp:nvSpPr>
      <dsp:spPr>
        <a:xfrm>
          <a:off x="3825847" y="493753"/>
          <a:ext cx="1803150" cy="54094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489" tIns="142489" rIns="142489" bIns="142489" numCol="1" spcCol="1270" anchor="ctr" anchorCtr="0">
          <a:noAutofit/>
        </a:bodyPr>
        <a:lstStyle/>
        <a:p>
          <a:pPr marL="0" lvl="0" indent="0" algn="ctr" defTabSz="800100">
            <a:lnSpc>
              <a:spcPct val="90000"/>
            </a:lnSpc>
            <a:spcBef>
              <a:spcPct val="0"/>
            </a:spcBef>
            <a:spcAft>
              <a:spcPct val="35000"/>
            </a:spcAft>
            <a:buNone/>
          </a:pPr>
          <a:r>
            <a:rPr lang="en-US" sz="1800" kern="1200" dirty="0"/>
            <a:t>Perform</a:t>
          </a:r>
        </a:p>
      </dsp:txBody>
      <dsp:txXfrm>
        <a:off x="3825847" y="493753"/>
        <a:ext cx="1803150" cy="540945"/>
      </dsp:txXfrm>
    </dsp:sp>
    <dsp:sp modelId="{EA1DB379-A290-4E73-A74F-DE78AAF280C1}">
      <dsp:nvSpPr>
        <dsp:cNvPr id="0" name=""/>
        <dsp:cNvSpPr/>
      </dsp:nvSpPr>
      <dsp:spPr>
        <a:xfrm>
          <a:off x="3825847" y="1034698"/>
          <a:ext cx="1803150" cy="2494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111" tIns="178111" rIns="178111" bIns="178111" numCol="1" spcCol="1270" anchor="t" anchorCtr="0">
          <a:noAutofit/>
        </a:bodyPr>
        <a:lstStyle/>
        <a:p>
          <a:pPr marL="0" lvl="0" indent="0" algn="l" defTabSz="711200">
            <a:lnSpc>
              <a:spcPct val="90000"/>
            </a:lnSpc>
            <a:spcBef>
              <a:spcPct val="0"/>
            </a:spcBef>
            <a:spcAft>
              <a:spcPct val="35000"/>
            </a:spcAft>
            <a:buNone/>
          </a:pPr>
          <a:r>
            <a:rPr lang="en-US" sz="1600" kern="1200" dirty="0"/>
            <a:t>Perform hand hygiene:</a:t>
          </a:r>
        </a:p>
        <a:p>
          <a:pPr marL="171450" lvl="1" indent="-171450" algn="l" defTabSz="711200">
            <a:lnSpc>
              <a:spcPct val="90000"/>
            </a:lnSpc>
            <a:spcBef>
              <a:spcPct val="0"/>
            </a:spcBef>
            <a:spcAft>
              <a:spcPct val="15000"/>
            </a:spcAft>
            <a:buChar char="•"/>
          </a:pPr>
          <a:r>
            <a:rPr lang="en-US" sz="1600" kern="1200" dirty="0"/>
            <a:t>before accessing and putting on PPE</a:t>
          </a:r>
        </a:p>
        <a:p>
          <a:pPr marL="171450" lvl="1" indent="-171450" algn="l" defTabSz="711200">
            <a:lnSpc>
              <a:spcPct val="90000"/>
            </a:lnSpc>
            <a:spcBef>
              <a:spcPct val="0"/>
            </a:spcBef>
            <a:spcAft>
              <a:spcPct val="15000"/>
            </a:spcAft>
            <a:buChar char="•"/>
          </a:pPr>
          <a:r>
            <a:rPr lang="en-US" sz="1600" kern="1200" dirty="0"/>
            <a:t>after taking off each piece of PPE</a:t>
          </a:r>
        </a:p>
      </dsp:txBody>
      <dsp:txXfrm>
        <a:off x="3825847" y="1034698"/>
        <a:ext cx="1803150" cy="2494907"/>
      </dsp:txXfrm>
    </dsp:sp>
    <dsp:sp modelId="{DEECEA51-9A1E-4B16-8574-745580F4A51F}">
      <dsp:nvSpPr>
        <dsp:cNvPr id="0" name=""/>
        <dsp:cNvSpPr/>
      </dsp:nvSpPr>
      <dsp:spPr>
        <a:xfrm>
          <a:off x="5736893" y="493753"/>
          <a:ext cx="1803150" cy="540945"/>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489" tIns="142489" rIns="142489" bIns="142489" numCol="1" spcCol="1270" anchor="ctr" anchorCtr="0">
          <a:noAutofit/>
        </a:bodyPr>
        <a:lstStyle/>
        <a:p>
          <a:pPr marL="0" lvl="0" indent="0" algn="ctr" defTabSz="800100">
            <a:lnSpc>
              <a:spcPct val="90000"/>
            </a:lnSpc>
            <a:spcBef>
              <a:spcPct val="0"/>
            </a:spcBef>
            <a:spcAft>
              <a:spcPct val="35000"/>
            </a:spcAft>
            <a:buNone/>
          </a:pPr>
          <a:r>
            <a:rPr lang="en-US" sz="1800" kern="1200" dirty="0"/>
            <a:t>Teach</a:t>
          </a:r>
        </a:p>
      </dsp:txBody>
      <dsp:txXfrm>
        <a:off x="5736893" y="493753"/>
        <a:ext cx="1803150" cy="540945"/>
      </dsp:txXfrm>
    </dsp:sp>
    <dsp:sp modelId="{736AEC5E-F6FB-4517-B3B4-003FAC44F9E8}">
      <dsp:nvSpPr>
        <dsp:cNvPr id="0" name=""/>
        <dsp:cNvSpPr/>
      </dsp:nvSpPr>
      <dsp:spPr>
        <a:xfrm>
          <a:off x="5736893" y="1034698"/>
          <a:ext cx="1803150" cy="2494907"/>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111" tIns="178111" rIns="178111" bIns="178111" numCol="1" spcCol="1270" anchor="t" anchorCtr="0">
          <a:noAutofit/>
        </a:bodyPr>
        <a:lstStyle/>
        <a:p>
          <a:pPr marL="0" lvl="0" indent="0" algn="l" defTabSz="711200">
            <a:lnSpc>
              <a:spcPct val="90000"/>
            </a:lnSpc>
            <a:spcBef>
              <a:spcPct val="0"/>
            </a:spcBef>
            <a:spcAft>
              <a:spcPct val="35000"/>
            </a:spcAft>
            <a:buNone/>
          </a:pPr>
          <a:r>
            <a:rPr lang="en-US" sz="1600" kern="1200" dirty="0"/>
            <a:t>Teach residents and visitors too!!</a:t>
          </a:r>
        </a:p>
      </dsp:txBody>
      <dsp:txXfrm>
        <a:off x="5736893" y="1034698"/>
        <a:ext cx="1803150" cy="24949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CA" dirty="0"/>
          </a:p>
        </p:txBody>
      </p:sp>
      <p:sp>
        <p:nvSpPr>
          <p:cNvPr id="3" name="Date Placeholder 2"/>
          <p:cNvSpPr>
            <a:spLocks noGrp="1"/>
          </p:cNvSpPr>
          <p:nvPr>
            <p:ph type="dt" idx="1"/>
          </p:nvPr>
        </p:nvSpPr>
        <p:spPr>
          <a:xfrm>
            <a:off x="3936768" y="0"/>
            <a:ext cx="3011699" cy="461804"/>
          </a:xfrm>
          <a:prstGeom prst="rect">
            <a:avLst/>
          </a:prstGeom>
        </p:spPr>
        <p:txBody>
          <a:bodyPr vert="horz" lIns="92830" tIns="46415" rIns="92830" bIns="46415" rtlCol="0"/>
          <a:lstStyle>
            <a:lvl1pPr algn="r">
              <a:defRPr sz="1200"/>
            </a:lvl1pPr>
          </a:lstStyle>
          <a:p>
            <a:fld id="{1150280D-7ED5-4319-BFC6-3FDA967C86FF}" type="datetimeFigureOut">
              <a:rPr lang="en-CA" smtClean="0"/>
              <a:t>2022-03-08</a:t>
            </a:fld>
            <a:endParaRPr lang="en-CA"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830" tIns="46415" rIns="92830" bIns="46415" rtlCol="0" anchor="ctr"/>
          <a:lstStyle/>
          <a:p>
            <a:endParaRPr lang="en-CA"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11699" cy="461804"/>
          </a:xfrm>
          <a:prstGeom prst="rect">
            <a:avLst/>
          </a:prstGeom>
        </p:spPr>
        <p:txBody>
          <a:bodyPr vert="horz" lIns="92830" tIns="46415" rIns="92830" bIns="46415"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830" tIns="46415" rIns="92830" bIns="46415" rtlCol="0" anchor="b"/>
          <a:lstStyle>
            <a:lvl1pPr algn="r">
              <a:defRPr sz="1200"/>
            </a:lvl1pPr>
          </a:lstStyle>
          <a:p>
            <a:fld id="{3F30239F-3150-4A59-A506-5887556C8FFF}" type="slidenum">
              <a:rPr lang="en-CA" smtClean="0"/>
              <a:t>‹#›</a:t>
            </a:fld>
            <a:endParaRPr lang="en-CA" dirty="0"/>
          </a:p>
        </p:txBody>
      </p:sp>
    </p:spTree>
    <p:extLst>
      <p:ext uri="{BB962C8B-B14F-4D97-AF65-F5344CB8AC3E}">
        <p14:creationId xmlns:p14="http://schemas.microsoft.com/office/powerpoint/2010/main" val="226743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a:t>
            </a:r>
            <a:r>
              <a:rPr lang="en-CA" baseline="0" dirty="0"/>
              <a:t> opening remarks</a:t>
            </a:r>
            <a:endParaRPr lang="en-CA" dirty="0"/>
          </a:p>
        </p:txBody>
      </p:sp>
      <p:sp>
        <p:nvSpPr>
          <p:cNvPr id="4" name="Slide Number Placeholder 3"/>
          <p:cNvSpPr>
            <a:spLocks noGrp="1"/>
          </p:cNvSpPr>
          <p:nvPr>
            <p:ph type="sldNum" sz="quarter" idx="10"/>
          </p:nvPr>
        </p:nvSpPr>
        <p:spPr/>
        <p:txBody>
          <a:bodyPr/>
          <a:lstStyle/>
          <a:p>
            <a:fld id="{3F30239F-3150-4A59-A506-5887556C8FFF}" type="slidenum">
              <a:rPr lang="en-CA" smtClean="0"/>
              <a:t>1</a:t>
            </a:fld>
            <a:endParaRPr lang="en-CA" dirty="0"/>
          </a:p>
        </p:txBody>
      </p:sp>
    </p:spTree>
    <p:extLst>
      <p:ext uri="{BB962C8B-B14F-4D97-AF65-F5344CB8AC3E}">
        <p14:creationId xmlns:p14="http://schemas.microsoft.com/office/powerpoint/2010/main" val="44299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4</a:t>
            </a:fld>
            <a:endParaRPr lang="en-CA" dirty="0"/>
          </a:p>
        </p:txBody>
      </p:sp>
    </p:spTree>
    <p:extLst>
      <p:ext uri="{BB962C8B-B14F-4D97-AF65-F5344CB8AC3E}">
        <p14:creationId xmlns:p14="http://schemas.microsoft.com/office/powerpoint/2010/main" val="141100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latinLnBrk="0"/>
            <a:r>
              <a:rPr lang="en-US" b="1" i="0" dirty="0">
                <a:solidFill>
                  <a:srgbClr val="000000"/>
                </a:solidFill>
                <a:effectLst/>
                <a:latin typeface="Merriweather" panose="00000500000000000000" pitchFamily="2" charset="0"/>
              </a:rPr>
              <a:t>Infectious respiratory illness</a:t>
            </a:r>
            <a:r>
              <a:rPr lang="en-US" b="0" i="0" dirty="0">
                <a:solidFill>
                  <a:srgbClr val="000000"/>
                </a:solidFill>
                <a:effectLst/>
                <a:latin typeface="Merriweather" panose="00000500000000000000" pitchFamily="2" charset="0"/>
              </a:rPr>
              <a:t> is a term used to describe a wide range of respiratory illnesses prior to laboratory confirmation of a particular germ. Symptoms of infectious respiratory illness is defined as:</a:t>
            </a:r>
          </a:p>
          <a:p>
            <a:pPr algn="l" fontAlgn="auto" latinLnBrk="0"/>
            <a:endParaRPr lang="en-US" b="0" i="0" dirty="0">
              <a:solidFill>
                <a:srgbClr val="313537"/>
              </a:solidFill>
              <a:effectLst/>
              <a:latin typeface="merriweather" panose="00000500000000000000" pitchFamily="2" charset="0"/>
            </a:endParaRPr>
          </a:p>
          <a:p>
            <a:r>
              <a:rPr lang="en-US" b="1" i="0" dirty="0">
                <a:solidFill>
                  <a:srgbClr val="313537"/>
                </a:solidFill>
                <a:effectLst/>
                <a:latin typeface="Lato" panose="020F0502020204030203" pitchFamily="34" charset="0"/>
              </a:rPr>
              <a:t>Some of the organisms (germs) that are more common causes of respiratory outbreaks are influenza, coronavirus, respiratory syncytial virus (RSV) or rhinovirus (the common cold).</a:t>
            </a:r>
            <a:endParaRPr lang="en-US" dirty="0"/>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8</a:t>
            </a:fld>
            <a:endParaRPr lang="en-CA" dirty="0"/>
          </a:p>
        </p:txBody>
      </p:sp>
    </p:spTree>
    <p:extLst>
      <p:ext uri="{BB962C8B-B14F-4D97-AF65-F5344CB8AC3E}">
        <p14:creationId xmlns:p14="http://schemas.microsoft.com/office/powerpoint/2010/main" val="2651237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put on PPE properly, so you are protected, but it is equally important that it is removed properly so you do not infect yourself well removing. This poster was adapted from the SHAs PPE removal poster. Every home should have a training program that educates staff how to put on and take off PPE properly. This poster can be displayed in the home as a reminder to staff how to safely don and doff PPE.  See the PPE presentation on this site for a more details in the proper use of PPE. </a:t>
            </a:r>
          </a:p>
        </p:txBody>
      </p:sp>
      <p:sp>
        <p:nvSpPr>
          <p:cNvPr id="4" name="Slide Number Placeholder 3"/>
          <p:cNvSpPr>
            <a:spLocks noGrp="1"/>
          </p:cNvSpPr>
          <p:nvPr>
            <p:ph type="sldNum" sz="quarter" idx="5"/>
          </p:nvPr>
        </p:nvSpPr>
        <p:spPr/>
        <p:txBody>
          <a:bodyPr/>
          <a:lstStyle/>
          <a:p>
            <a:fld id="{3F30239F-3150-4A59-A506-5887556C8FFF}" type="slidenum">
              <a:rPr lang="en-CA" smtClean="0"/>
              <a:t>11</a:t>
            </a:fld>
            <a:endParaRPr lang="en-CA" dirty="0"/>
          </a:p>
        </p:txBody>
      </p:sp>
    </p:spTree>
    <p:extLst>
      <p:ext uri="{BB962C8B-B14F-4D97-AF65-F5344CB8AC3E}">
        <p14:creationId xmlns:p14="http://schemas.microsoft.com/office/powerpoint/2010/main" val="872992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14</a:t>
            </a:fld>
            <a:endParaRPr lang="en-CA" dirty="0"/>
          </a:p>
        </p:txBody>
      </p:sp>
    </p:spTree>
    <p:extLst>
      <p:ext uri="{BB962C8B-B14F-4D97-AF65-F5344CB8AC3E}">
        <p14:creationId xmlns:p14="http://schemas.microsoft.com/office/powerpoint/2010/main" val="5504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posters developed by the sask health authority outline the steps to take to ensure all areas of your hands are clean. These posters should be displayed in your care environment and every staff member trained in proper hand hygiene.</a:t>
            </a:r>
          </a:p>
        </p:txBody>
      </p:sp>
      <p:sp>
        <p:nvSpPr>
          <p:cNvPr id="4" name="Slide Number Placeholder 3"/>
          <p:cNvSpPr>
            <a:spLocks noGrp="1"/>
          </p:cNvSpPr>
          <p:nvPr>
            <p:ph type="sldNum" sz="quarter" idx="5"/>
          </p:nvPr>
        </p:nvSpPr>
        <p:spPr/>
        <p:txBody>
          <a:bodyPr/>
          <a:lstStyle/>
          <a:p>
            <a:fld id="{3F30239F-3150-4A59-A506-5887556C8FFF}" type="slidenum">
              <a:rPr lang="en-CA" smtClean="0"/>
              <a:t>15</a:t>
            </a:fld>
            <a:endParaRPr lang="en-CA" dirty="0"/>
          </a:p>
        </p:txBody>
      </p:sp>
    </p:spTree>
    <p:extLst>
      <p:ext uri="{BB962C8B-B14F-4D97-AF65-F5344CB8AC3E}">
        <p14:creationId xmlns:p14="http://schemas.microsoft.com/office/powerpoint/2010/main" val="2347653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buFont typeface="Arial" panose="020B0604020202020204" pitchFamily="34" charset="0"/>
              <a:buChar char="•"/>
            </a:pPr>
            <a:r>
              <a:rPr lang="en-US" b="0" i="0" dirty="0">
                <a:effectLst/>
              </a:rPr>
              <a:t>The Medical Health Officer (MHO) is responsible for declaring the outbreak over and will advise the facility when the institutional outbreak measures can be discontinued.</a:t>
            </a:r>
          </a:p>
          <a:p>
            <a:pPr fontAlgn="auto">
              <a:buFont typeface="Arial" panose="020B0604020202020204" pitchFamily="34" charset="0"/>
              <a:buChar char="•"/>
            </a:pPr>
            <a:r>
              <a:rPr lang="en-US" b="0" i="0" dirty="0">
                <a:effectLst/>
              </a:rPr>
              <a:t>Individual infection control precautions can be discontinued when the individual is no longer considered infectious. The period of communicability is unique for each specific causative organism identified during the outbreak.</a:t>
            </a:r>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26</a:t>
            </a:fld>
            <a:endParaRPr lang="en-CA" dirty="0"/>
          </a:p>
        </p:txBody>
      </p:sp>
    </p:spTree>
    <p:extLst>
      <p:ext uri="{BB962C8B-B14F-4D97-AF65-F5344CB8AC3E}">
        <p14:creationId xmlns:p14="http://schemas.microsoft.com/office/powerpoint/2010/main" val="195590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27</a:t>
            </a:fld>
            <a:endParaRPr lang="en-CA" dirty="0"/>
          </a:p>
        </p:txBody>
      </p:sp>
    </p:spTree>
    <p:extLst>
      <p:ext uri="{BB962C8B-B14F-4D97-AF65-F5344CB8AC3E}">
        <p14:creationId xmlns:p14="http://schemas.microsoft.com/office/powerpoint/2010/main" val="4280904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736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34456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5216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847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59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755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8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45295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049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74950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2610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044228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2337800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76821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7739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856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32745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6322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82122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4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7320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50881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8924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0801299-4A67-4C23-BCA8-286A1B950CED}" type="slidenum">
              <a:rPr lang="en-CA" smtClean="0"/>
              <a:t>‹#›</a:t>
            </a:fld>
            <a:endParaRPr lang="en-CA"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724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media11.m4a"/><Relationship Id="rId7" Type="http://schemas.openxmlformats.org/officeDocument/2006/relationships/oleObject" Target="../embeddings/oleObject1.bin"/><Relationship Id="rId2" Type="http://schemas.microsoft.com/office/2007/relationships/media" Target="../media/media11.m4a"/><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9.emf"/><Relationship Id="rId4" Type="http://schemas.openxmlformats.org/officeDocument/2006/relationships/slideLayout" Target="../slideLayouts/slideLayout19.xml"/><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4.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audio" Target="../media/media15.m4a"/><Relationship Id="rId7" Type="http://schemas.openxmlformats.org/officeDocument/2006/relationships/oleObject" Target="../embeddings/oleObject3.bin"/><Relationship Id="rId2" Type="http://schemas.microsoft.com/office/2007/relationships/media" Target="../media/media15.m4a"/><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notesSlide" Target="../notesSlides/notesSlide6.xml"/><Relationship Id="rId10" Type="http://schemas.openxmlformats.org/officeDocument/2006/relationships/image" Target="../media/image12.emf"/><Relationship Id="rId4" Type="http://schemas.openxmlformats.org/officeDocument/2006/relationships/slideLayout" Target="../slideLayouts/slideLayout19.xml"/><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6.png"/><Relationship Id="rId5" Type="http://schemas.openxmlformats.org/officeDocument/2006/relationships/hyperlink" Target="http://2012.igem.org/Team:Tianjin/HumanPractice/Handbook" TargetMode="Externa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creativecommons.org/licenses/by-sa/3.0/" TargetMode="External"/><Relationship Id="rId5" Type="http://schemas.openxmlformats.org/officeDocument/2006/relationships/hyperlink" Target="https://en.wikipedia.org/wiki/N95_mask" TargetMode="Externa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creativecommons.org/licenses/by-nc/3.0/" TargetMode="External"/><Relationship Id="rId5" Type="http://schemas.openxmlformats.org/officeDocument/2006/relationships/hyperlink" Target="http://pngimg.com/download/81664"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creativecommons.org/licenses/by-nc-sa/3.0/" TargetMode="External"/><Relationship Id="rId5" Type="http://schemas.openxmlformats.org/officeDocument/2006/relationships/hyperlink" Target="http://www.thaigoodview.com/node/120336" TargetMode="Externa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slideLayout" Target="../slideLayouts/slideLayout14.xml"/><Relationship Id="rId7" Type="http://schemas.openxmlformats.org/officeDocument/2006/relationships/hyperlink" Target="https://freepngimg.com/png/27548-cute-kids-photos"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1.png"/><Relationship Id="rId5" Type="http://schemas.openxmlformats.org/officeDocument/2006/relationships/hyperlink" Target="https://ranchstory.miraheze.org/wiki/Visitors_(Harvest_Moon:_64)" TargetMode="External"/><Relationship Id="rId10"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hyperlink" Target="https://creativecommons.org/licenses/by-nc/3.0/"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14.xml"/><Relationship Id="rId7" Type="http://schemas.openxmlformats.org/officeDocument/2006/relationships/hyperlink" Target="http://www.sketchport.com/drawing/5147285537161216/laundry" TargetMode="Externa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3.jpeg"/><Relationship Id="rId5" Type="http://schemas.openxmlformats.org/officeDocument/2006/relationships/hyperlink" Target="https://www.bazaardaily.co.uk/2016/12/12/5-steps-remove-dish-soap-suds-kitchen-machine/" TargetMode="External"/><Relationship Id="rId10" Type="http://schemas.openxmlformats.org/officeDocument/2006/relationships/image" Target="../media/image2.png"/><Relationship Id="rId4" Type="http://schemas.openxmlformats.org/officeDocument/2006/relationships/image" Target="../media/image22.jpg"/><Relationship Id="rId9" Type="http://schemas.openxmlformats.org/officeDocument/2006/relationships/hyperlink" Target="https://creativecommons.org/licenses/by/3.0/"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24.tiff"/><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diagramData" Target="../diagrams/data1.xml"/><Relationship Id="rId12" Type="http://schemas.openxmlformats.org/officeDocument/2006/relationships/hyperlink" Target="https://creativecommons.org/licenses/by-nc/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www.pngall.com/cough-png" TargetMode="External"/><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14600"/>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14" name="Title 3"/>
          <p:cNvSpPr txBox="1">
            <a:spLocks/>
          </p:cNvSpPr>
          <p:nvPr/>
        </p:nvSpPr>
        <p:spPr>
          <a:xfrm>
            <a:off x="245616" y="4509120"/>
            <a:ext cx="8652769" cy="61660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2800" b="1" i="1" dirty="0">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endParaRPr lang="en-US" sz="2800" dirty="0">
              <a:latin typeface="Arial" pitchFamily="34" charset="0"/>
              <a:cs typeface="Arial" pitchFamily="34" charset="0"/>
            </a:endParaRPr>
          </a:p>
          <a:p>
            <a:pPr algn="ctr"/>
            <a:r>
              <a:rPr lang="en-US" sz="2400" dirty="0">
                <a:latin typeface="Arial" pitchFamily="34" charset="0"/>
                <a:cs typeface="Arial" pitchFamily="34" charset="0"/>
              </a:rPr>
              <a:t>SASWH Infection Prevention &amp; Control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 y="0"/>
            <a:ext cx="9147745" cy="1743075"/>
          </a:xfrm>
          <a:prstGeom prst="rect">
            <a:avLst/>
          </a:prstGeom>
        </p:spPr>
      </p:pic>
      <p:sp>
        <p:nvSpPr>
          <p:cNvPr id="6" name="TextBox 5">
            <a:extLst>
              <a:ext uri="{FF2B5EF4-FFF2-40B4-BE49-F238E27FC236}">
                <a16:creationId xmlns:a16="http://schemas.microsoft.com/office/drawing/2014/main" id="{054DAE5E-09F2-4BC8-95F7-AFD4908E1ECA}"/>
              </a:ext>
            </a:extLst>
          </p:cNvPr>
          <p:cNvSpPr txBox="1"/>
          <p:nvPr/>
        </p:nvSpPr>
        <p:spPr>
          <a:xfrm>
            <a:off x="2286000" y="2951947"/>
            <a:ext cx="457200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chemeClr val="accent2"/>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Additional Precautions: Respiratory Illness</a:t>
            </a:r>
          </a:p>
        </p:txBody>
      </p:sp>
      <p:pic>
        <p:nvPicPr>
          <p:cNvPr id="3" name="Audio 2">
            <a:hlinkClick r:id="" action="ppaction://media"/>
            <a:extLst>
              <a:ext uri="{FF2B5EF4-FFF2-40B4-BE49-F238E27FC236}">
                <a16:creationId xmlns:a16="http://schemas.microsoft.com/office/drawing/2014/main" id="{377178B1-5B41-45B0-A753-3F0657E48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2760027"/>
      </p:ext>
    </p:extLst>
  </p:cSld>
  <p:clrMapOvr>
    <a:masterClrMapping/>
  </p:clrMapOvr>
  <mc:AlternateContent xmlns:mc="http://schemas.openxmlformats.org/markup-compatibility/2006" xmlns:p14="http://schemas.microsoft.com/office/powerpoint/2010/main">
    <mc:Choice Requires="p14">
      <p:transition spd="slow" p14:dur="2000" advTm="6515"/>
    </mc:Choice>
    <mc:Fallback xmlns="">
      <p:transition spd="slow" advTm="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B7D1EFAA-7858-42D7-9544-98A552ADF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131501-C3C9-477B-9B0F-EEC166BECFB3}"/>
              </a:ext>
            </a:extLst>
          </p:cNvPr>
          <p:cNvSpPr>
            <a:spLocks noGrp="1"/>
          </p:cNvSpPr>
          <p:nvPr>
            <p:ph type="title"/>
          </p:nvPr>
        </p:nvSpPr>
        <p:spPr>
          <a:xfrm>
            <a:off x="5047500" y="639097"/>
            <a:ext cx="3609804" cy="3686015"/>
          </a:xfrm>
        </p:spPr>
        <p:txBody>
          <a:bodyPr vert="horz" lIns="91440" tIns="45720" rIns="91440" bIns="45720" rtlCol="0" anchor="b">
            <a:normAutofit/>
          </a:bodyPr>
          <a:lstStyle/>
          <a:p>
            <a:r>
              <a:rPr lang="en-US" sz="5600" b="1" dirty="0">
                <a:solidFill>
                  <a:schemeClr val="accent2"/>
                </a:solidFill>
              </a:rPr>
              <a:t>Droplet &amp; Contact Precautions</a:t>
            </a:r>
          </a:p>
        </p:txBody>
      </p:sp>
      <p:pic>
        <p:nvPicPr>
          <p:cNvPr id="4" name="Content Placeholder 3" descr="Graphical user interface, text&#10;&#10;Description automatically generated">
            <a:extLst>
              <a:ext uri="{FF2B5EF4-FFF2-40B4-BE49-F238E27FC236}">
                <a16:creationId xmlns:a16="http://schemas.microsoft.com/office/drawing/2014/main" id="{0D74737C-83B7-4DE3-B4FA-954415577E0E}"/>
              </a:ext>
            </a:extLst>
          </p:cNvPr>
          <p:cNvPicPr>
            <a:picLocks noGrp="1" noChangeAspect="1"/>
          </p:cNvPicPr>
          <p:nvPr>
            <p:ph idx="1"/>
          </p:nvPr>
        </p:nvPicPr>
        <p:blipFill>
          <a:blip r:embed="rId4"/>
          <a:stretch>
            <a:fillRect/>
          </a:stretch>
        </p:blipFill>
        <p:spPr>
          <a:xfrm>
            <a:off x="571582" y="640081"/>
            <a:ext cx="3904335" cy="5054156"/>
          </a:xfrm>
          <a:prstGeom prst="rect">
            <a:avLst/>
          </a:prstGeom>
        </p:spPr>
      </p:pic>
      <p:cxnSp>
        <p:nvCxnSpPr>
          <p:cNvPr id="40" name="Straight Connector 39">
            <a:extLst>
              <a:ext uri="{FF2B5EF4-FFF2-40B4-BE49-F238E27FC236}">
                <a16:creationId xmlns:a16="http://schemas.microsoft.com/office/drawing/2014/main" id="{F04961BF-6DD2-4525-8611-2B21957DBE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F34D2C8-D65B-47C7-91F2-331661DBC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B0064D8A-32C8-44B3-9941-291A5A21C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Audio 8">
            <a:hlinkClick r:id="" action="ppaction://media"/>
            <a:extLst>
              <a:ext uri="{FF2B5EF4-FFF2-40B4-BE49-F238E27FC236}">
                <a16:creationId xmlns:a16="http://schemas.microsoft.com/office/drawing/2014/main" id="{CBAD7F04-8916-482E-A8BE-A5EFBCD553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94878316"/>
      </p:ext>
    </p:extLst>
  </p:cSld>
  <p:clrMapOvr>
    <a:masterClrMapping/>
  </p:clrMapOvr>
  <mc:AlternateContent xmlns:mc="http://schemas.openxmlformats.org/markup-compatibility/2006" xmlns:p14="http://schemas.microsoft.com/office/powerpoint/2010/main">
    <mc:Choice Requires="p14">
      <p:transition spd="slow" p14:dur="2000" advTm="49398"/>
    </mc:Choice>
    <mc:Fallback xmlns="">
      <p:transition spd="slow" advTm="4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1BB1A18B-2833-4471-A76D-CE6C49D95D3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graphicFrame>
        <p:nvGraphicFramePr>
          <p:cNvPr id="8" name="Object 7">
            <a:extLst>
              <a:ext uri="{FF2B5EF4-FFF2-40B4-BE49-F238E27FC236}">
                <a16:creationId xmlns:a16="http://schemas.microsoft.com/office/drawing/2014/main" id="{0D3F1A5E-BFA4-41D2-BA8A-451B9711D753}"/>
              </a:ext>
            </a:extLst>
          </p:cNvPr>
          <p:cNvGraphicFramePr>
            <a:graphicFrameLocks noChangeAspect="1"/>
          </p:cNvGraphicFramePr>
          <p:nvPr>
            <p:extLst>
              <p:ext uri="{D42A27DB-BD31-4B8C-83A1-F6EECF244321}">
                <p14:modId xmlns:p14="http://schemas.microsoft.com/office/powerpoint/2010/main" val="3448857002"/>
              </p:ext>
            </p:extLst>
          </p:nvPr>
        </p:nvGraphicFramePr>
        <p:xfrm>
          <a:off x="0" y="411163"/>
          <a:ext cx="4664075" cy="5957168"/>
        </p:xfrm>
        <a:graphic>
          <a:graphicData uri="http://schemas.openxmlformats.org/presentationml/2006/ole">
            <mc:AlternateContent xmlns:mc="http://schemas.openxmlformats.org/markup-compatibility/2006">
              <mc:Choice xmlns:v="urn:schemas-microsoft-com:vml" Requires="v">
                <p:oleObj spid="_x0000_s4168" name="Acrobat Document" r:id="rId7" imgW="4663440" imgH="6034898" progId="Acrobat.Document.DC">
                  <p:embed/>
                </p:oleObj>
              </mc:Choice>
              <mc:Fallback>
                <p:oleObj name="Acrobat Document" r:id="rId7" imgW="4663440" imgH="6034898" progId="Acrobat.Document.DC">
                  <p:embed/>
                  <p:pic>
                    <p:nvPicPr>
                      <p:cNvPr id="3" name="Object 2">
                        <a:extLst>
                          <a:ext uri="{FF2B5EF4-FFF2-40B4-BE49-F238E27FC236}">
                            <a16:creationId xmlns:a16="http://schemas.microsoft.com/office/drawing/2014/main" id="{0C09E9EC-0F0D-49AE-A742-E72ED852D7C0}"/>
                          </a:ext>
                        </a:extLst>
                      </p:cNvPr>
                      <p:cNvPicPr/>
                      <p:nvPr/>
                    </p:nvPicPr>
                    <p:blipFill>
                      <a:blip r:embed="rId8"/>
                      <a:stretch>
                        <a:fillRect/>
                      </a:stretch>
                    </p:blipFill>
                    <p:spPr>
                      <a:xfrm>
                        <a:off x="0" y="411163"/>
                        <a:ext cx="4664075" cy="595716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EBCFEA7-CEEC-4C68-86F0-4291A36D0B9B}"/>
              </a:ext>
            </a:extLst>
          </p:cNvPr>
          <p:cNvGraphicFramePr>
            <a:graphicFrameLocks noChangeAspect="1"/>
          </p:cNvGraphicFramePr>
          <p:nvPr>
            <p:extLst>
              <p:ext uri="{D42A27DB-BD31-4B8C-83A1-F6EECF244321}">
                <p14:modId xmlns:p14="http://schemas.microsoft.com/office/powerpoint/2010/main" val="642253340"/>
              </p:ext>
            </p:extLst>
          </p:nvPr>
        </p:nvGraphicFramePr>
        <p:xfrm>
          <a:off x="4480508" y="332655"/>
          <a:ext cx="4664075" cy="6035675"/>
        </p:xfrm>
        <a:graphic>
          <a:graphicData uri="http://schemas.openxmlformats.org/presentationml/2006/ole">
            <mc:AlternateContent xmlns:mc="http://schemas.openxmlformats.org/markup-compatibility/2006">
              <mc:Choice xmlns:v="urn:schemas-microsoft-com:vml" Requires="v">
                <p:oleObj spid="_x0000_s4169" name="Acrobat Document" r:id="rId9" imgW="4663440" imgH="6034898" progId="Acrobat.Document.DC">
                  <p:embed/>
                </p:oleObj>
              </mc:Choice>
              <mc:Fallback>
                <p:oleObj name="Acrobat Document" r:id="rId9" imgW="4663440" imgH="6034898" progId="Acrobat.Document.DC">
                  <p:embed/>
                  <p:pic>
                    <p:nvPicPr>
                      <p:cNvPr id="2" name="Object 1">
                        <a:extLst>
                          <a:ext uri="{FF2B5EF4-FFF2-40B4-BE49-F238E27FC236}">
                            <a16:creationId xmlns:a16="http://schemas.microsoft.com/office/drawing/2014/main" id="{46400B75-AF19-408B-83BD-60E9A12FE848}"/>
                          </a:ext>
                        </a:extLst>
                      </p:cNvPr>
                      <p:cNvPicPr/>
                      <p:nvPr/>
                    </p:nvPicPr>
                    <p:blipFill>
                      <a:blip r:embed="rId10"/>
                      <a:stretch>
                        <a:fillRect/>
                      </a:stretch>
                    </p:blipFill>
                    <p:spPr>
                      <a:xfrm>
                        <a:off x="4480508" y="332655"/>
                        <a:ext cx="4664075" cy="6035675"/>
                      </a:xfrm>
                      <a:prstGeom prst="rect">
                        <a:avLst/>
                      </a:prstGeom>
                    </p:spPr>
                  </p:pic>
                </p:oleObj>
              </mc:Fallback>
            </mc:AlternateContent>
          </a:graphicData>
        </a:graphic>
      </p:graphicFrame>
    </p:spTree>
    <p:extLst>
      <p:ext uri="{BB962C8B-B14F-4D97-AF65-F5344CB8AC3E}">
        <p14:creationId xmlns:p14="http://schemas.microsoft.com/office/powerpoint/2010/main" val="1254228739"/>
      </p:ext>
    </p:extLst>
  </p:cSld>
  <p:clrMapOvr>
    <a:masterClrMapping/>
  </p:clrMapOvr>
  <mc:AlternateContent xmlns:mc="http://schemas.openxmlformats.org/markup-compatibility/2006" xmlns:p14="http://schemas.microsoft.com/office/powerpoint/2010/main">
    <mc:Choice Requires="p14">
      <p:transition spd="slow" p14:dur="2000" advTm="25552"/>
    </mc:Choice>
    <mc:Fallback xmlns="">
      <p:transition spd="slow" advTm="2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F141E-E381-4873-948C-60BF4AFA850A}"/>
              </a:ext>
            </a:extLst>
          </p:cNvPr>
          <p:cNvSpPr>
            <a:spLocks noGrp="1"/>
          </p:cNvSpPr>
          <p:nvPr>
            <p:ph type="title"/>
          </p:nvPr>
        </p:nvSpPr>
        <p:spPr>
          <a:xfrm>
            <a:off x="3886200" y="764703"/>
            <a:ext cx="4776107" cy="1201838"/>
          </a:xfrm>
        </p:spPr>
        <p:txBody>
          <a:bodyPr>
            <a:normAutofit fontScale="90000"/>
          </a:bodyPr>
          <a:lstStyle/>
          <a:p>
            <a:r>
              <a:rPr lang="en-US" b="1" dirty="0">
                <a:solidFill>
                  <a:schemeClr val="accent2"/>
                </a:solidFill>
              </a:rPr>
              <a:t>Accommodation</a:t>
            </a:r>
            <a:br>
              <a:rPr lang="en-US" dirty="0"/>
            </a:br>
            <a:endParaRPr lang="en-US" dirty="0"/>
          </a:p>
        </p:txBody>
      </p:sp>
      <p:pic>
        <p:nvPicPr>
          <p:cNvPr id="5" name="Picture 4" descr="Male and female restrooms">
            <a:extLst>
              <a:ext uri="{FF2B5EF4-FFF2-40B4-BE49-F238E27FC236}">
                <a16:creationId xmlns:a16="http://schemas.microsoft.com/office/drawing/2014/main" id="{A4E6E907-3690-4DF4-AF9D-E2239EE29BBC}"/>
              </a:ext>
            </a:extLst>
          </p:cNvPr>
          <p:cNvPicPr>
            <a:picLocks noChangeAspect="1"/>
          </p:cNvPicPr>
          <p:nvPr/>
        </p:nvPicPr>
        <p:blipFill rotWithShape="1">
          <a:blip r:embed="rId4"/>
          <a:srcRect l="31266" r="29483" b="-2"/>
          <a:stretch/>
        </p:blipFill>
        <p:spPr>
          <a:xfrm>
            <a:off x="20" y="-12128"/>
            <a:ext cx="3490702"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584637-4C57-435F-9396-27700868BAA8}"/>
              </a:ext>
            </a:extLst>
          </p:cNvPr>
          <p:cNvSpPr>
            <a:spLocks noGrp="1"/>
          </p:cNvSpPr>
          <p:nvPr>
            <p:ph idx="1"/>
          </p:nvPr>
        </p:nvSpPr>
        <p:spPr>
          <a:xfrm>
            <a:off x="3886200" y="2204864"/>
            <a:ext cx="4776107" cy="3664229"/>
          </a:xfrm>
        </p:spPr>
        <p:txBody>
          <a:bodyPr>
            <a:noAutofit/>
          </a:bodyPr>
          <a:lstStyle/>
          <a:p>
            <a:pPr>
              <a:buFont typeface="Arial" panose="020B0604020202020204" pitchFamily="34" charset="0"/>
              <a:buChar char="•"/>
            </a:pPr>
            <a:r>
              <a:rPr lang="en-US" sz="2400" dirty="0"/>
              <a:t>Single room and bathroom recommended. </a:t>
            </a:r>
          </a:p>
          <a:p>
            <a:pPr>
              <a:buFont typeface="Arial" panose="020B0604020202020204" pitchFamily="34" charset="0"/>
              <a:buChar char="•"/>
            </a:pPr>
            <a:r>
              <a:rPr lang="en-US" sz="2400" dirty="0"/>
              <a:t>Droplet and Contact Precautions sign visible on entry to room.</a:t>
            </a:r>
          </a:p>
          <a:p>
            <a:pPr>
              <a:buFont typeface="Arial" panose="020B0604020202020204" pitchFamily="34" charset="0"/>
              <a:buChar char="•"/>
            </a:pPr>
            <a:r>
              <a:rPr lang="en-US" sz="2400" dirty="0"/>
              <a:t>Room door may remain open.</a:t>
            </a:r>
          </a:p>
          <a:p>
            <a:pPr>
              <a:buFont typeface="Arial" panose="020B0604020202020204" pitchFamily="34" charset="0"/>
              <a:buChar char="•"/>
            </a:pPr>
            <a:r>
              <a:rPr lang="en-US" sz="2400" dirty="0"/>
              <a:t>Close door if an aerosol generating medical procedure is in progress.</a:t>
            </a:r>
          </a:p>
        </p:txBody>
      </p:sp>
      <p:pic>
        <p:nvPicPr>
          <p:cNvPr id="6" name="Audio 5">
            <a:hlinkClick r:id="" action="ppaction://media"/>
            <a:extLst>
              <a:ext uri="{FF2B5EF4-FFF2-40B4-BE49-F238E27FC236}">
                <a16:creationId xmlns:a16="http://schemas.microsoft.com/office/drawing/2014/main" id="{5E2FBFA1-753F-41D7-BA7D-C28BBD418E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28511220"/>
      </p:ext>
    </p:extLst>
  </p:cSld>
  <p:clrMapOvr>
    <a:masterClrMapping/>
  </p:clrMapOvr>
  <mc:AlternateContent xmlns:mc="http://schemas.openxmlformats.org/markup-compatibility/2006" xmlns:p14="http://schemas.microsoft.com/office/powerpoint/2010/main">
    <mc:Choice Requires="p14">
      <p:transition spd="slow" p14:dur="2000" advTm="24228"/>
    </mc:Choice>
    <mc:Fallback xmlns="">
      <p:transition spd="slow" advTm="24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F141E-E381-4873-948C-60BF4AFA850A}"/>
              </a:ext>
            </a:extLst>
          </p:cNvPr>
          <p:cNvSpPr>
            <a:spLocks noGrp="1"/>
          </p:cNvSpPr>
          <p:nvPr>
            <p:ph type="title"/>
          </p:nvPr>
        </p:nvSpPr>
        <p:spPr>
          <a:xfrm>
            <a:off x="3886200" y="836711"/>
            <a:ext cx="4776107" cy="1512169"/>
          </a:xfrm>
        </p:spPr>
        <p:txBody>
          <a:bodyPr>
            <a:normAutofit fontScale="90000"/>
          </a:bodyPr>
          <a:lstStyle/>
          <a:p>
            <a:r>
              <a:rPr lang="en-US" b="1" dirty="0">
                <a:solidFill>
                  <a:schemeClr val="accent2"/>
                </a:solidFill>
              </a:rPr>
              <a:t>Accommodation-Room Sharing</a:t>
            </a:r>
            <a:br>
              <a:rPr lang="en-US" dirty="0"/>
            </a:br>
            <a:endParaRPr lang="en-US" dirty="0"/>
          </a:p>
        </p:txBody>
      </p:sp>
      <p:pic>
        <p:nvPicPr>
          <p:cNvPr id="5" name="Picture 4" descr="Male and female restrooms">
            <a:extLst>
              <a:ext uri="{FF2B5EF4-FFF2-40B4-BE49-F238E27FC236}">
                <a16:creationId xmlns:a16="http://schemas.microsoft.com/office/drawing/2014/main" id="{A4E6E907-3690-4DF4-AF9D-E2239EE29BBC}"/>
              </a:ext>
            </a:extLst>
          </p:cNvPr>
          <p:cNvPicPr>
            <a:picLocks noChangeAspect="1"/>
          </p:cNvPicPr>
          <p:nvPr/>
        </p:nvPicPr>
        <p:blipFill rotWithShape="1">
          <a:blip r:embed="rId4"/>
          <a:srcRect l="31266" r="29483" b="-2"/>
          <a:stretch/>
        </p:blipFill>
        <p:spPr>
          <a:xfrm>
            <a:off x="20" y="-12128"/>
            <a:ext cx="3490702"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2584637-4C57-435F-9396-27700868BAA8}"/>
              </a:ext>
            </a:extLst>
          </p:cNvPr>
          <p:cNvSpPr>
            <a:spLocks noGrp="1"/>
          </p:cNvSpPr>
          <p:nvPr>
            <p:ph idx="1"/>
          </p:nvPr>
        </p:nvSpPr>
        <p:spPr>
          <a:xfrm>
            <a:off x="3886200" y="2348880"/>
            <a:ext cx="4776107" cy="3520214"/>
          </a:xfrm>
        </p:spPr>
        <p:txBody>
          <a:bodyPr>
            <a:noAutofit/>
          </a:bodyPr>
          <a:lstStyle/>
          <a:p>
            <a:pPr marL="0" indent="0">
              <a:buNone/>
            </a:pPr>
            <a:r>
              <a:rPr lang="en-US" sz="2400" dirty="0"/>
              <a:t>If room-sharing:</a:t>
            </a:r>
          </a:p>
          <a:p>
            <a:pPr>
              <a:buFont typeface="Arial" panose="020B0604020202020204" pitchFamily="34" charset="0"/>
              <a:buChar char="•"/>
            </a:pPr>
            <a:r>
              <a:rPr lang="en-US" sz="2400" dirty="0"/>
              <a:t> ensure separation of at least two metres between residents</a:t>
            </a:r>
          </a:p>
          <a:p>
            <a:pPr>
              <a:buFont typeface="Arial" panose="020B0604020202020204" pitchFamily="34" charset="0"/>
              <a:buChar char="•"/>
            </a:pPr>
            <a:r>
              <a:rPr lang="en-US" sz="2400" dirty="0"/>
              <a:t> dedicate a bathroom or commode for each resident</a:t>
            </a:r>
          </a:p>
          <a:p>
            <a:pPr>
              <a:buFont typeface="Arial" panose="020B0604020202020204" pitchFamily="34" charset="0"/>
              <a:buChar char="•"/>
            </a:pPr>
            <a:r>
              <a:rPr lang="en-US" sz="2400" dirty="0"/>
              <a:t> pull privacy curtains between residents</a:t>
            </a:r>
          </a:p>
        </p:txBody>
      </p:sp>
      <p:pic>
        <p:nvPicPr>
          <p:cNvPr id="6" name="Audio 5">
            <a:hlinkClick r:id="" action="ppaction://media"/>
            <a:extLst>
              <a:ext uri="{FF2B5EF4-FFF2-40B4-BE49-F238E27FC236}">
                <a16:creationId xmlns:a16="http://schemas.microsoft.com/office/drawing/2014/main" id="{0996E22D-B51E-4591-A2D3-36A1DC7562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512954197"/>
      </p:ext>
    </p:extLst>
  </p:cSld>
  <p:clrMapOvr>
    <a:masterClrMapping/>
  </p:clrMapOvr>
  <mc:AlternateContent xmlns:mc="http://schemas.openxmlformats.org/markup-compatibility/2006" xmlns:p14="http://schemas.microsoft.com/office/powerpoint/2010/main">
    <mc:Choice Requires="p14">
      <p:transition spd="slow" p14:dur="2000" advTm="17192"/>
    </mc:Choice>
    <mc:Fallback xmlns="">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5380-170F-4ABA-A13F-15ADE450605F}"/>
              </a:ext>
            </a:extLst>
          </p:cNvPr>
          <p:cNvSpPr>
            <a:spLocks noGrp="1"/>
          </p:cNvSpPr>
          <p:nvPr>
            <p:ph type="title"/>
          </p:nvPr>
        </p:nvSpPr>
        <p:spPr/>
        <p:txBody>
          <a:bodyPr/>
          <a:lstStyle/>
          <a:p>
            <a:r>
              <a:rPr lang="en-US" b="1" dirty="0">
                <a:solidFill>
                  <a:schemeClr val="accent2"/>
                </a:solidFill>
              </a:rPr>
              <a:t>Hand Hygiene</a:t>
            </a:r>
          </a:p>
        </p:txBody>
      </p:sp>
      <p:graphicFrame>
        <p:nvGraphicFramePr>
          <p:cNvPr id="7" name="Content Placeholder 2">
            <a:extLst>
              <a:ext uri="{FF2B5EF4-FFF2-40B4-BE49-F238E27FC236}">
                <a16:creationId xmlns:a16="http://schemas.microsoft.com/office/drawing/2014/main" id="{9223E414-B06C-41F7-8A62-CDE467304602}"/>
              </a:ext>
            </a:extLst>
          </p:cNvPr>
          <p:cNvGraphicFramePr>
            <a:graphicFrameLocks noGrp="1"/>
          </p:cNvGraphicFramePr>
          <p:nvPr>
            <p:ph idx="1"/>
            <p:extLst>
              <p:ext uri="{D42A27DB-BD31-4B8C-83A1-F6EECF244321}">
                <p14:modId xmlns:p14="http://schemas.microsoft.com/office/powerpoint/2010/main" val="3728199318"/>
              </p:ext>
            </p:extLst>
          </p:nvPr>
        </p:nvGraphicFramePr>
        <p:xfrm>
          <a:off x="822959" y="1845734"/>
          <a:ext cx="7543801"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DA0893C5-8258-46B5-9802-DFEA8EF8246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55917571"/>
      </p:ext>
    </p:extLst>
  </p:cSld>
  <p:clrMapOvr>
    <a:masterClrMapping/>
  </p:clrMapOvr>
  <mc:AlternateContent xmlns:mc="http://schemas.openxmlformats.org/markup-compatibility/2006" xmlns:p14="http://schemas.microsoft.com/office/powerpoint/2010/main">
    <mc:Choice Requires="p14">
      <p:transition spd="slow" p14:dur="2000" advTm="27037"/>
    </mc:Choice>
    <mc:Fallback xmlns="">
      <p:transition spd="slow" advTm="2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4A55C12-B386-4CE9-AF10-D494779763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graphicFrame>
        <p:nvGraphicFramePr>
          <p:cNvPr id="4" name="Object 3">
            <a:extLst>
              <a:ext uri="{FF2B5EF4-FFF2-40B4-BE49-F238E27FC236}">
                <a16:creationId xmlns:a16="http://schemas.microsoft.com/office/drawing/2014/main" id="{79753613-8C32-4590-BF2F-E3FB2778D0F4}"/>
              </a:ext>
            </a:extLst>
          </p:cNvPr>
          <p:cNvGraphicFramePr>
            <a:graphicFrameLocks noChangeAspect="1"/>
          </p:cNvGraphicFramePr>
          <p:nvPr/>
        </p:nvGraphicFramePr>
        <p:xfrm>
          <a:off x="0" y="518571"/>
          <a:ext cx="4664075" cy="6035675"/>
        </p:xfrm>
        <a:graphic>
          <a:graphicData uri="http://schemas.openxmlformats.org/presentationml/2006/ole">
            <mc:AlternateContent xmlns:mc="http://schemas.openxmlformats.org/markup-compatibility/2006">
              <mc:Choice xmlns:v="urn:schemas-microsoft-com:vml" Requires="v">
                <p:oleObj spid="_x0000_s5178" name="Acrobat Document" r:id="rId7" imgW="4663440" imgH="6034898" progId="Acrobat.Document.DC">
                  <p:embed/>
                </p:oleObj>
              </mc:Choice>
              <mc:Fallback>
                <p:oleObj name="Acrobat Document" r:id="rId7" imgW="4663440" imgH="6034898" progId="Acrobat.Document.DC">
                  <p:embed/>
                  <p:pic>
                    <p:nvPicPr>
                      <p:cNvPr id="4" name="Object 3">
                        <a:extLst>
                          <a:ext uri="{FF2B5EF4-FFF2-40B4-BE49-F238E27FC236}">
                            <a16:creationId xmlns:a16="http://schemas.microsoft.com/office/drawing/2014/main" id="{79753613-8C32-4590-BF2F-E3FB2778D0F4}"/>
                          </a:ext>
                        </a:extLst>
                      </p:cNvPr>
                      <p:cNvPicPr/>
                      <p:nvPr/>
                    </p:nvPicPr>
                    <p:blipFill>
                      <a:blip r:embed="rId8"/>
                      <a:stretch>
                        <a:fillRect/>
                      </a:stretch>
                    </p:blipFill>
                    <p:spPr>
                      <a:xfrm>
                        <a:off x="0" y="518571"/>
                        <a:ext cx="4664075" cy="603567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F0388BA-E856-4AA0-92BA-F8451AA9D779}"/>
              </a:ext>
            </a:extLst>
          </p:cNvPr>
          <p:cNvGraphicFramePr>
            <a:graphicFrameLocks noChangeAspect="1"/>
          </p:cNvGraphicFramePr>
          <p:nvPr/>
        </p:nvGraphicFramePr>
        <p:xfrm>
          <a:off x="4501746" y="518571"/>
          <a:ext cx="4664075" cy="6035675"/>
        </p:xfrm>
        <a:graphic>
          <a:graphicData uri="http://schemas.openxmlformats.org/presentationml/2006/ole">
            <mc:AlternateContent xmlns:mc="http://schemas.openxmlformats.org/markup-compatibility/2006">
              <mc:Choice xmlns:v="urn:schemas-microsoft-com:vml" Requires="v">
                <p:oleObj spid="_x0000_s5179" name="Acrobat Document" r:id="rId9" imgW="4663440" imgH="6034898" progId="Acrobat.Document.DC">
                  <p:embed/>
                </p:oleObj>
              </mc:Choice>
              <mc:Fallback>
                <p:oleObj name="Acrobat Document" r:id="rId9" imgW="4663440" imgH="6034898" progId="Acrobat.Document.DC">
                  <p:embed/>
                  <p:pic>
                    <p:nvPicPr>
                      <p:cNvPr id="6" name="Object 5">
                        <a:extLst>
                          <a:ext uri="{FF2B5EF4-FFF2-40B4-BE49-F238E27FC236}">
                            <a16:creationId xmlns:a16="http://schemas.microsoft.com/office/drawing/2014/main" id="{CF0388BA-E856-4AA0-92BA-F8451AA9D779}"/>
                          </a:ext>
                        </a:extLst>
                      </p:cNvPr>
                      <p:cNvPicPr/>
                      <p:nvPr/>
                    </p:nvPicPr>
                    <p:blipFill>
                      <a:blip r:embed="rId10"/>
                      <a:stretch>
                        <a:fillRect/>
                      </a:stretch>
                    </p:blipFill>
                    <p:spPr>
                      <a:xfrm>
                        <a:off x="4501746" y="518571"/>
                        <a:ext cx="4664075" cy="6035675"/>
                      </a:xfrm>
                      <a:prstGeom prst="rect">
                        <a:avLst/>
                      </a:prstGeom>
                    </p:spPr>
                  </p:pic>
                </p:oleObj>
              </mc:Fallback>
            </mc:AlternateContent>
          </a:graphicData>
        </a:graphic>
      </p:graphicFrame>
    </p:spTree>
    <p:extLst>
      <p:ext uri="{BB962C8B-B14F-4D97-AF65-F5344CB8AC3E}">
        <p14:creationId xmlns:p14="http://schemas.microsoft.com/office/powerpoint/2010/main" val="3347067095"/>
      </p:ext>
    </p:extLst>
  </p:cSld>
  <p:clrMapOvr>
    <a:masterClrMapping/>
  </p:clrMapOvr>
  <mc:AlternateContent xmlns:mc="http://schemas.openxmlformats.org/markup-compatibility/2006" xmlns:p14="http://schemas.microsoft.com/office/powerpoint/2010/main">
    <mc:Choice Requires="p14">
      <p:transition spd="slow" p14:dur="2000" advTm="16147"/>
    </mc:Choice>
    <mc:Fallback xmlns="">
      <p:transition spd="slow" advTm="1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9F84-28E6-4A0E-85EB-935426779DDE}"/>
              </a:ext>
            </a:extLst>
          </p:cNvPr>
          <p:cNvSpPr>
            <a:spLocks noGrp="1"/>
          </p:cNvSpPr>
          <p:nvPr>
            <p:ph type="title"/>
          </p:nvPr>
        </p:nvSpPr>
        <p:spPr/>
        <p:txBody>
          <a:bodyPr>
            <a:normAutofit fontScale="90000"/>
          </a:bodyPr>
          <a:lstStyle/>
          <a:p>
            <a:r>
              <a:rPr kumimoji="0" lang="en-US" sz="4800" b="1" i="0" u="none" strike="noStrike" kern="1200" cap="none" spc="-50" normalizeH="0" baseline="0" noProof="0" dirty="0">
                <a:ln>
                  <a:noFill/>
                </a:ln>
                <a:solidFill>
                  <a:srgbClr val="63A537"/>
                </a:solidFill>
                <a:effectLst/>
                <a:uLnTx/>
                <a:uFillTx/>
                <a:latin typeface="Calibri Light" panose="020F0302020204030204"/>
                <a:ea typeface="+mj-ea"/>
                <a:cs typeface="+mj-cs"/>
              </a:rPr>
              <a:t>Personal Protective Equipment: Gowns</a:t>
            </a:r>
            <a:endParaRPr lang="en-US" dirty="0"/>
          </a:p>
        </p:txBody>
      </p:sp>
      <p:sp>
        <p:nvSpPr>
          <p:cNvPr id="3" name="Content Placeholder 2">
            <a:extLst>
              <a:ext uri="{FF2B5EF4-FFF2-40B4-BE49-F238E27FC236}">
                <a16:creationId xmlns:a16="http://schemas.microsoft.com/office/drawing/2014/main" id="{6DF55AA4-1C24-4621-8C3D-47F4307918B3}"/>
              </a:ext>
            </a:extLst>
          </p:cNvPr>
          <p:cNvSpPr>
            <a:spLocks noGrp="1"/>
          </p:cNvSpPr>
          <p:nvPr>
            <p:ph sz="half" idx="1"/>
          </p:nvPr>
        </p:nvSpPr>
        <p:spPr>
          <a:xfrm>
            <a:off x="457200" y="2060848"/>
            <a:ext cx="4038600" cy="4065315"/>
          </a:xfrm>
        </p:spPr>
        <p:txBody>
          <a:bodyPr>
            <a:normAutofit/>
          </a:bodyPr>
          <a:lstStyle/>
          <a:p>
            <a:pPr>
              <a:buClr>
                <a:srgbClr val="00B050"/>
              </a:buClr>
            </a:pPr>
            <a:r>
              <a:rPr lang="en-US" sz="2000" b="0" i="0" u="none" strike="noStrike" baseline="0" dirty="0">
                <a:solidFill>
                  <a:srgbClr val="000000"/>
                </a:solidFill>
                <a:latin typeface="Arial" panose="020B0604020202020204" pitchFamily="34" charset="0"/>
              </a:rPr>
              <a:t>Wear a new gown to enter </a:t>
            </a:r>
            <a:r>
              <a:rPr lang="en-US" sz="2000" b="0" i="0" u="none" strike="noStrike" dirty="0">
                <a:latin typeface="Arial" panose="020B0604020202020204" pitchFamily="34" charset="0"/>
              </a:rPr>
              <a:t>resident room or bed space.</a:t>
            </a:r>
          </a:p>
          <a:p>
            <a:pPr>
              <a:buClr>
                <a:srgbClr val="00B050"/>
              </a:buClr>
            </a:pPr>
            <a:r>
              <a:rPr lang="en-US" sz="2000" dirty="0">
                <a:latin typeface="Arial" panose="020B0604020202020204" pitchFamily="34" charset="0"/>
              </a:rPr>
              <a:t>Make sure the back ties are tied!</a:t>
            </a:r>
            <a:r>
              <a:rPr lang="en-US" sz="2000" b="0" i="0" u="none" strike="noStrike" dirty="0">
                <a:latin typeface="Arial" panose="020B0604020202020204" pitchFamily="34" charset="0"/>
              </a:rPr>
              <a:t> </a:t>
            </a:r>
          </a:p>
          <a:p>
            <a:endParaRPr lang="en-US" sz="1800" b="0" i="0" u="none" strike="noStrike" baseline="0" dirty="0">
              <a:solidFill>
                <a:srgbClr val="000000"/>
              </a:solidFill>
              <a:latin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D1A09249-FC40-495B-926B-41A318CED7DE}"/>
              </a:ext>
            </a:extLst>
          </p:cNvPr>
          <p:cNvSpPr>
            <a:spLocks noGrp="1"/>
          </p:cNvSpPr>
          <p:nvPr>
            <p:ph sz="half" idx="2"/>
          </p:nvPr>
        </p:nvSpPr>
        <p:spPr>
          <a:xfrm>
            <a:off x="4596652" y="1988840"/>
            <a:ext cx="4038600" cy="4065315"/>
          </a:xfrm>
        </p:spPr>
        <p:txBody>
          <a:bodyPr>
            <a:normAutofit/>
          </a:bodyPr>
          <a:lstStyle/>
          <a:p>
            <a:r>
              <a:rPr lang="en-US" sz="2000" b="0" i="0" u="none" strike="noStrike" baseline="0" dirty="0">
                <a:solidFill>
                  <a:srgbClr val="000000"/>
                </a:solidFill>
                <a:latin typeface="Arial" panose="020B0604020202020204" pitchFamily="34" charset="0"/>
              </a:rPr>
              <a:t>Take off gloves and perform hand hygiene before taking off gown. </a:t>
            </a:r>
          </a:p>
          <a:p>
            <a:endParaRPr lang="en-US" sz="2000" b="0" i="0" u="none" strike="noStrike" baseline="0" dirty="0">
              <a:solidFill>
                <a:srgbClr val="000000"/>
              </a:solidFill>
              <a:latin typeface="Arial" panose="020B0604020202020204" pitchFamily="34" charset="0"/>
            </a:endParaRPr>
          </a:p>
          <a:p>
            <a:r>
              <a:rPr lang="en-US" sz="2000" b="0" i="0" u="none" strike="noStrike" baseline="0" dirty="0">
                <a:solidFill>
                  <a:srgbClr val="000000"/>
                </a:solidFill>
                <a:latin typeface="Arial" panose="020B0604020202020204" pitchFamily="34" charset="0"/>
              </a:rPr>
              <a:t>After removing gown: </a:t>
            </a:r>
          </a:p>
          <a:p>
            <a:pPr lvl="1"/>
            <a:r>
              <a:rPr lang="en-US" sz="1600" b="0" i="0" u="none" strike="noStrike" baseline="0" dirty="0">
                <a:solidFill>
                  <a:srgbClr val="000000"/>
                </a:solidFill>
                <a:latin typeface="Arial" panose="020B0604020202020204" pitchFamily="34" charset="0"/>
              </a:rPr>
              <a:t>place in waste container if disposable </a:t>
            </a:r>
          </a:p>
          <a:p>
            <a:pPr lvl="1"/>
            <a:r>
              <a:rPr lang="en-US" sz="1600" b="0" i="0" u="none" strike="noStrike" baseline="0" dirty="0">
                <a:solidFill>
                  <a:srgbClr val="000000"/>
                </a:solidFill>
                <a:latin typeface="Arial" panose="020B0604020202020204" pitchFamily="34" charset="0"/>
                <a:cs typeface="Arial" panose="020B0604020202020204" pitchFamily="34" charset="0"/>
              </a:rPr>
              <a:t>place in linen bag if reusable </a:t>
            </a:r>
          </a:p>
          <a:p>
            <a:pPr lvl="1"/>
            <a:r>
              <a:rPr lang="en-US" sz="1600" b="0" i="0" u="none" strike="noStrike" baseline="0" dirty="0">
                <a:solidFill>
                  <a:srgbClr val="000000"/>
                </a:solidFill>
                <a:latin typeface="Arial" panose="020B0604020202020204" pitchFamily="34" charset="0"/>
              </a:rPr>
              <a:t>perform hand hygiene </a:t>
            </a:r>
          </a:p>
          <a:p>
            <a:endParaRPr lang="en-US" sz="1800" b="0" i="0" u="none" strike="noStrike" baseline="0" dirty="0">
              <a:solidFill>
                <a:srgbClr val="000000"/>
              </a:solidFill>
              <a:latin typeface="Arial" panose="020B0604020202020204" pitchFamily="34" charset="0"/>
            </a:endParaRPr>
          </a:p>
          <a:p>
            <a:endParaRPr lang="en-US" dirty="0"/>
          </a:p>
        </p:txBody>
      </p:sp>
      <p:pic>
        <p:nvPicPr>
          <p:cNvPr id="10" name="Picture 9">
            <a:extLst>
              <a:ext uri="{FF2B5EF4-FFF2-40B4-BE49-F238E27FC236}">
                <a16:creationId xmlns:a16="http://schemas.microsoft.com/office/drawing/2014/main" id="{EDFF79B6-86F8-44A7-B5AA-BBF016000FC8}"/>
              </a:ext>
            </a:extLst>
          </p:cNvPr>
          <p:cNvPicPr>
            <a:picLocks noChangeAspect="1"/>
          </p:cNvPicPr>
          <p:nvPr/>
        </p:nvPicPr>
        <p:blipFill>
          <a:blip r:embed="rId4"/>
          <a:stretch>
            <a:fillRect/>
          </a:stretch>
        </p:blipFill>
        <p:spPr>
          <a:xfrm>
            <a:off x="1302918" y="3456188"/>
            <a:ext cx="2347163" cy="3127174"/>
          </a:xfrm>
          <a:prstGeom prst="rect">
            <a:avLst/>
          </a:prstGeom>
        </p:spPr>
      </p:pic>
      <p:pic>
        <p:nvPicPr>
          <p:cNvPr id="8" name="Audio 7">
            <a:hlinkClick r:id="" action="ppaction://media"/>
            <a:extLst>
              <a:ext uri="{FF2B5EF4-FFF2-40B4-BE49-F238E27FC236}">
                <a16:creationId xmlns:a16="http://schemas.microsoft.com/office/drawing/2014/main" id="{20EE446E-D45B-4E64-A4FA-19C864172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0870542"/>
      </p:ext>
    </p:extLst>
  </p:cSld>
  <p:clrMapOvr>
    <a:masterClrMapping/>
  </p:clrMapOvr>
  <mc:AlternateContent xmlns:mc="http://schemas.openxmlformats.org/markup-compatibility/2006" xmlns:p14="http://schemas.microsoft.com/office/powerpoint/2010/main">
    <mc:Choice Requires="p14">
      <p:transition spd="slow" p14:dur="2000" advTm="27990"/>
    </mc:Choice>
    <mc:Fallback xmlns="">
      <p:transition spd="slow" advTm="2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01D4-0660-4DBE-AD19-A8549FC7BCCE}"/>
              </a:ext>
            </a:extLst>
          </p:cNvPr>
          <p:cNvSpPr>
            <a:spLocks noGrp="1"/>
          </p:cNvSpPr>
          <p:nvPr>
            <p:ph type="title"/>
          </p:nvPr>
        </p:nvSpPr>
        <p:spPr/>
        <p:txBody>
          <a:bodyPr>
            <a:normAutofit fontScale="90000"/>
          </a:bodyPr>
          <a:lstStyle/>
          <a:p>
            <a:r>
              <a:rPr lang="en-US" b="1" dirty="0">
                <a:solidFill>
                  <a:schemeClr val="accent2"/>
                </a:solidFill>
              </a:rPr>
              <a:t>Personal Protective Equipment: Facial (mask and eye) Protection</a:t>
            </a:r>
          </a:p>
        </p:txBody>
      </p:sp>
      <p:sp>
        <p:nvSpPr>
          <p:cNvPr id="3" name="Content Placeholder 2">
            <a:extLst>
              <a:ext uri="{FF2B5EF4-FFF2-40B4-BE49-F238E27FC236}">
                <a16:creationId xmlns:a16="http://schemas.microsoft.com/office/drawing/2014/main" id="{0EC563F6-698F-4DA7-BD57-96241B3BBEB7}"/>
              </a:ext>
            </a:extLst>
          </p:cNvPr>
          <p:cNvSpPr>
            <a:spLocks noGrp="1"/>
          </p:cNvSpPr>
          <p:nvPr>
            <p:ph sz="half" idx="1"/>
          </p:nvPr>
        </p:nvSpPr>
        <p:spPr>
          <a:xfrm>
            <a:off x="822960" y="1845734"/>
            <a:ext cx="3840480" cy="4023360"/>
          </a:xfrm>
        </p:spPr>
        <p:txBody>
          <a:bodyPr>
            <a:normAutofit fontScale="85000" lnSpcReduction="20000"/>
          </a:bodyPr>
          <a:lstStyle/>
          <a:p>
            <a:pPr>
              <a:buFont typeface="Arial" panose="020B0604020202020204" pitchFamily="34" charset="0"/>
              <a:buChar char="•"/>
            </a:pPr>
            <a:r>
              <a:rPr lang="en-US" sz="2600" dirty="0"/>
              <a:t>Wear facial protection within two metres of the </a:t>
            </a:r>
            <a:r>
              <a:rPr lang="en-US" sz="2600" dirty="0">
                <a:solidFill>
                  <a:schemeClr val="tx1"/>
                </a:solidFill>
              </a:rPr>
              <a:t>ill</a:t>
            </a:r>
            <a:r>
              <a:rPr lang="en-US" sz="2600" dirty="0">
                <a:solidFill>
                  <a:srgbClr val="FF0000"/>
                </a:solidFill>
              </a:rPr>
              <a:t> </a:t>
            </a:r>
            <a:r>
              <a:rPr lang="en-US" sz="2600" dirty="0"/>
              <a:t>resident. </a:t>
            </a:r>
          </a:p>
          <a:p>
            <a:r>
              <a:rPr lang="en-US" sz="2600" dirty="0"/>
              <a:t>Proper wearing of a mask includes:</a:t>
            </a:r>
          </a:p>
          <a:p>
            <a:pPr lvl="1"/>
            <a:r>
              <a:rPr lang="en-US" sz="2100" dirty="0"/>
              <a:t>a snug fit over the nose and under the chin</a:t>
            </a:r>
          </a:p>
          <a:p>
            <a:pPr lvl="1"/>
            <a:r>
              <a:rPr lang="en-US" sz="2100" dirty="0"/>
              <a:t>molding the metal bar over the nose</a:t>
            </a:r>
          </a:p>
          <a:p>
            <a:pPr lvl="1"/>
            <a:r>
              <a:rPr lang="en-US" sz="2100" dirty="0"/>
              <a:t>wearing the mask with the moisture-absorbing side closest to the face</a:t>
            </a:r>
          </a:p>
          <a:p>
            <a:pPr lvl="1"/>
            <a:r>
              <a:rPr lang="en-US" sz="2100" dirty="0"/>
              <a:t>removing mask when leaving resident room or bed space unless continuous masking is in place</a:t>
            </a:r>
          </a:p>
          <a:p>
            <a:pPr lvl="1"/>
            <a:r>
              <a:rPr lang="en-US" sz="2100" dirty="0"/>
              <a:t>change mask when it becomes moist, soiled, damaged or hard to breath</a:t>
            </a:r>
          </a:p>
          <a:p>
            <a:pPr lvl="1"/>
            <a:r>
              <a:rPr lang="en-US" sz="2100" dirty="0"/>
              <a:t>touch only the elastic or ties</a:t>
            </a:r>
          </a:p>
        </p:txBody>
      </p:sp>
      <p:sp>
        <p:nvSpPr>
          <p:cNvPr id="4" name="Content Placeholder 3">
            <a:extLst>
              <a:ext uri="{FF2B5EF4-FFF2-40B4-BE49-F238E27FC236}">
                <a16:creationId xmlns:a16="http://schemas.microsoft.com/office/drawing/2014/main" id="{E0A8CF34-ADB2-45FE-89F0-85EE91023653}"/>
              </a:ext>
            </a:extLst>
          </p:cNvPr>
          <p:cNvSpPr>
            <a:spLocks noGrp="1"/>
          </p:cNvSpPr>
          <p:nvPr>
            <p:ph sz="half" idx="2"/>
          </p:nvPr>
        </p:nvSpPr>
        <p:spPr/>
        <p:txBody>
          <a:bodyPr>
            <a:normAutofit fontScale="85000" lnSpcReduction="20000"/>
          </a:bodyPr>
          <a:lstStyle/>
          <a:p>
            <a:pPr>
              <a:buFont typeface="Arial" panose="020B0604020202020204" pitchFamily="34" charset="0"/>
              <a:buChar char="•"/>
            </a:pPr>
            <a:r>
              <a:rPr lang="en-US" sz="2400" dirty="0"/>
              <a:t>Face protection (nose and mouth)</a:t>
            </a:r>
          </a:p>
        </p:txBody>
      </p:sp>
      <p:pic>
        <p:nvPicPr>
          <p:cNvPr id="5" name="Picture 4">
            <a:extLst>
              <a:ext uri="{FF2B5EF4-FFF2-40B4-BE49-F238E27FC236}">
                <a16:creationId xmlns:a16="http://schemas.microsoft.com/office/drawing/2014/main" id="{4A6DBD46-84FF-4D17-982E-B9F3AA5500D0}"/>
              </a:ext>
            </a:extLst>
          </p:cNvPr>
          <p:cNvPicPr>
            <a:picLocks noChangeAspect="1"/>
          </p:cNvPicPr>
          <p:nvPr/>
        </p:nvPicPr>
        <p:blipFill>
          <a:blip r:embed="rId4"/>
          <a:stretch>
            <a:fillRect/>
          </a:stretch>
        </p:blipFill>
        <p:spPr>
          <a:xfrm>
            <a:off x="5436096" y="3212976"/>
            <a:ext cx="2347163" cy="1773359"/>
          </a:xfrm>
          <a:prstGeom prst="rect">
            <a:avLst/>
          </a:prstGeom>
        </p:spPr>
      </p:pic>
      <p:pic>
        <p:nvPicPr>
          <p:cNvPr id="9" name="Audio 8">
            <a:hlinkClick r:id="" action="ppaction://media"/>
            <a:extLst>
              <a:ext uri="{FF2B5EF4-FFF2-40B4-BE49-F238E27FC236}">
                <a16:creationId xmlns:a16="http://schemas.microsoft.com/office/drawing/2014/main" id="{663E5648-C98D-4A30-9914-22DAE43AA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0902612"/>
      </p:ext>
    </p:extLst>
  </p:cSld>
  <p:clrMapOvr>
    <a:masterClrMapping/>
  </p:clrMapOvr>
  <mc:AlternateContent xmlns:mc="http://schemas.openxmlformats.org/markup-compatibility/2006" xmlns:p14="http://schemas.microsoft.com/office/powerpoint/2010/main">
    <mc:Choice Requires="p14">
      <p:transition spd="slow" p14:dur="2000" advTm="42177"/>
    </mc:Choice>
    <mc:Fallback xmlns="">
      <p:transition spd="slow" advTm="4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01D4-0660-4DBE-AD19-A8549FC7BCCE}"/>
              </a:ext>
            </a:extLst>
          </p:cNvPr>
          <p:cNvSpPr>
            <a:spLocks noGrp="1"/>
          </p:cNvSpPr>
          <p:nvPr>
            <p:ph type="title"/>
          </p:nvPr>
        </p:nvSpPr>
        <p:spPr/>
        <p:txBody>
          <a:bodyPr>
            <a:normAutofit fontScale="90000"/>
          </a:bodyPr>
          <a:lstStyle/>
          <a:p>
            <a:r>
              <a:rPr lang="en-US" b="1" dirty="0">
                <a:solidFill>
                  <a:schemeClr val="accent2"/>
                </a:solidFill>
              </a:rPr>
              <a:t>Personal Protective Equipment: Facial (mask and eye) Protection</a:t>
            </a:r>
          </a:p>
        </p:txBody>
      </p:sp>
      <p:sp>
        <p:nvSpPr>
          <p:cNvPr id="3" name="Content Placeholder 2">
            <a:extLst>
              <a:ext uri="{FF2B5EF4-FFF2-40B4-BE49-F238E27FC236}">
                <a16:creationId xmlns:a16="http://schemas.microsoft.com/office/drawing/2014/main" id="{0EC563F6-698F-4DA7-BD57-96241B3BBEB7}"/>
              </a:ext>
            </a:extLst>
          </p:cNvPr>
          <p:cNvSpPr>
            <a:spLocks noGrp="1"/>
          </p:cNvSpPr>
          <p:nvPr>
            <p:ph sz="half" idx="1"/>
          </p:nvPr>
        </p:nvSpPr>
        <p:spPr>
          <a:xfrm>
            <a:off x="822960" y="1845734"/>
            <a:ext cx="3840480" cy="4023360"/>
          </a:xfrm>
        </p:spPr>
        <p:txBody>
          <a:bodyPr>
            <a:normAutofit/>
          </a:bodyPr>
          <a:lstStyle/>
          <a:p>
            <a:pPr marL="0" indent="0">
              <a:buNone/>
            </a:pPr>
            <a:r>
              <a:rPr lang="en-US" sz="2400" dirty="0"/>
              <a:t>Eye protection</a:t>
            </a:r>
          </a:p>
        </p:txBody>
      </p:sp>
      <p:sp>
        <p:nvSpPr>
          <p:cNvPr id="4" name="Content Placeholder 3">
            <a:extLst>
              <a:ext uri="{FF2B5EF4-FFF2-40B4-BE49-F238E27FC236}">
                <a16:creationId xmlns:a16="http://schemas.microsoft.com/office/drawing/2014/main" id="{E0A8CF34-ADB2-45FE-89F0-85EE91023653}"/>
              </a:ext>
            </a:extLst>
          </p:cNvPr>
          <p:cNvSpPr>
            <a:spLocks noGrp="1"/>
          </p:cNvSpPr>
          <p:nvPr>
            <p:ph sz="half" idx="2"/>
          </p:nvPr>
        </p:nvSpPr>
        <p:spPr/>
        <p:txBody>
          <a:bodyPr>
            <a:normAutofit/>
          </a:bodyPr>
          <a:lstStyle/>
          <a:p>
            <a:pPr>
              <a:buFont typeface="Arial" panose="020B0604020202020204" pitchFamily="34" charset="0"/>
              <a:buChar char="•"/>
            </a:pPr>
            <a:r>
              <a:rPr lang="en-US" sz="2400" dirty="0"/>
              <a:t>Prescription glasses do not meet workplace health and safety regulations for eye protection.</a:t>
            </a:r>
          </a:p>
          <a:p>
            <a:pPr>
              <a:buFont typeface="Arial" panose="020B0604020202020204" pitchFamily="34" charset="0"/>
              <a:buChar char="•"/>
            </a:pPr>
            <a:r>
              <a:rPr lang="en-US" sz="2400" dirty="0"/>
              <a:t>Clean and disinfect re-useable eye protection after each use. </a:t>
            </a:r>
          </a:p>
          <a:p>
            <a:pPr>
              <a:buFont typeface="Arial" panose="020B0604020202020204" pitchFamily="34" charset="0"/>
              <a:buChar char="•"/>
            </a:pPr>
            <a:r>
              <a:rPr lang="en-US" sz="2400" dirty="0"/>
              <a:t>Discard single-use facial protection in waste container.</a:t>
            </a:r>
          </a:p>
        </p:txBody>
      </p:sp>
      <p:pic>
        <p:nvPicPr>
          <p:cNvPr id="7" name="Picture 6" descr="A close-up of a stethoscope&#10;&#10;Description automatically generated with medium confidence">
            <a:extLst>
              <a:ext uri="{FF2B5EF4-FFF2-40B4-BE49-F238E27FC236}">
                <a16:creationId xmlns:a16="http://schemas.microsoft.com/office/drawing/2014/main" id="{1D1B545C-8281-499E-B3FD-4D68CF34FAC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22960" y="2996952"/>
            <a:ext cx="2088525" cy="1428551"/>
          </a:xfrm>
          <a:prstGeom prst="rect">
            <a:avLst/>
          </a:prstGeom>
        </p:spPr>
      </p:pic>
      <p:pic>
        <p:nvPicPr>
          <p:cNvPr id="6" name="Picture 5">
            <a:extLst>
              <a:ext uri="{FF2B5EF4-FFF2-40B4-BE49-F238E27FC236}">
                <a16:creationId xmlns:a16="http://schemas.microsoft.com/office/drawing/2014/main" id="{651B01E1-4FC8-4CF0-BFA0-02C2C95D03DD}"/>
              </a:ext>
            </a:extLst>
          </p:cNvPr>
          <p:cNvPicPr>
            <a:picLocks noChangeAspect="1"/>
          </p:cNvPicPr>
          <p:nvPr/>
        </p:nvPicPr>
        <p:blipFill>
          <a:blip r:embed="rId6"/>
          <a:stretch>
            <a:fillRect/>
          </a:stretch>
        </p:blipFill>
        <p:spPr>
          <a:xfrm>
            <a:off x="670295" y="4533876"/>
            <a:ext cx="2286198" cy="213378"/>
          </a:xfrm>
          <a:prstGeom prst="rect">
            <a:avLst/>
          </a:prstGeom>
        </p:spPr>
      </p:pic>
      <p:pic>
        <p:nvPicPr>
          <p:cNvPr id="5" name="Audio 4">
            <a:hlinkClick r:id="" action="ppaction://media"/>
            <a:extLst>
              <a:ext uri="{FF2B5EF4-FFF2-40B4-BE49-F238E27FC236}">
                <a16:creationId xmlns:a16="http://schemas.microsoft.com/office/drawing/2014/main" id="{4A052C54-71FD-4F0A-A19E-51D7A41158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17417486"/>
      </p:ext>
    </p:extLst>
  </p:cSld>
  <p:clrMapOvr>
    <a:masterClrMapping/>
  </p:clrMapOvr>
  <mc:AlternateContent xmlns:mc="http://schemas.openxmlformats.org/markup-compatibility/2006" xmlns:p14="http://schemas.microsoft.com/office/powerpoint/2010/main">
    <mc:Choice Requires="p14">
      <p:transition spd="slow" p14:dur="2000" advTm="24762"/>
    </mc:Choice>
    <mc:Fallback xmlns="">
      <p:transition spd="slow" advTm="2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E176F-9515-494E-B57D-59CA74A84486}"/>
              </a:ext>
            </a:extLst>
          </p:cNvPr>
          <p:cNvSpPr>
            <a:spLocks noGrp="1"/>
          </p:cNvSpPr>
          <p:nvPr>
            <p:ph type="title"/>
          </p:nvPr>
        </p:nvSpPr>
        <p:spPr>
          <a:xfrm>
            <a:off x="822960" y="286603"/>
            <a:ext cx="7543800" cy="1450757"/>
          </a:xfrm>
        </p:spPr>
        <p:txBody>
          <a:bodyPr>
            <a:normAutofit/>
          </a:bodyPr>
          <a:lstStyle/>
          <a:p>
            <a:r>
              <a:rPr lang="en-US" b="1" dirty="0">
                <a:solidFill>
                  <a:schemeClr val="accent1">
                    <a:lumMod val="75000"/>
                  </a:schemeClr>
                </a:solidFill>
              </a:rPr>
              <a:t>N95 Respirators</a:t>
            </a:r>
          </a:p>
        </p:txBody>
      </p:sp>
      <p:sp>
        <p:nvSpPr>
          <p:cNvPr id="3" name="Content Placeholder 2">
            <a:extLst>
              <a:ext uri="{FF2B5EF4-FFF2-40B4-BE49-F238E27FC236}">
                <a16:creationId xmlns:a16="http://schemas.microsoft.com/office/drawing/2014/main" id="{0AEF4C58-BFD8-4C8F-9BA2-462F03D37FD6}"/>
              </a:ext>
            </a:extLst>
          </p:cNvPr>
          <p:cNvSpPr>
            <a:spLocks noGrp="1"/>
          </p:cNvSpPr>
          <p:nvPr>
            <p:ph idx="1"/>
          </p:nvPr>
        </p:nvSpPr>
        <p:spPr>
          <a:xfrm>
            <a:off x="822959" y="1845734"/>
            <a:ext cx="4841240" cy="4023360"/>
          </a:xfrm>
        </p:spPr>
        <p:txBody>
          <a:bodyPr>
            <a:normAutofit fontScale="40000" lnSpcReduction="20000"/>
          </a:bodyPr>
          <a:lstStyle/>
          <a:p>
            <a:r>
              <a:rPr lang="en-US" sz="6000" b="0" i="0" u="none" strike="noStrike" baseline="0" dirty="0"/>
              <a:t>All staff entering the room of a resident with confirmed or suspected COVID-19, while aerosol generating medical procedures are being performed, must wear an N95 respirator </a:t>
            </a:r>
          </a:p>
          <a:p>
            <a:endParaRPr lang="en-US" sz="6400" b="0" i="0" u="none" strike="noStrike" baseline="0" dirty="0"/>
          </a:p>
          <a:p>
            <a:pPr lvl="1"/>
            <a:r>
              <a:rPr lang="en-US" sz="5600" b="0" i="0" u="none" strike="noStrike" baseline="0" dirty="0"/>
              <a:t>Staff must be properly fit-tested and trained to wear N95 respirators in compliance with CSA Standard Z94.18 </a:t>
            </a:r>
          </a:p>
          <a:p>
            <a:pPr lvl="1"/>
            <a:endParaRPr lang="en-US" sz="5600" b="0" i="0" u="none" strike="noStrike" baseline="0" dirty="0"/>
          </a:p>
          <a:p>
            <a:pPr lvl="1"/>
            <a:r>
              <a:rPr lang="en-US" sz="5600" b="0" i="0" u="none" strike="noStrike" baseline="0" dirty="0"/>
              <a:t>Perform a seal-check</a:t>
            </a:r>
          </a:p>
          <a:p>
            <a:r>
              <a:rPr lang="en-US" sz="1000" b="0" i="0" u="none" strike="noStrike" baseline="0" dirty="0">
                <a:latin typeface="Arial" panose="020B0604020202020204" pitchFamily="34" charset="0"/>
              </a:rPr>
              <a:t>	</a:t>
            </a:r>
          </a:p>
          <a:p>
            <a:endParaRPr lang="en-US" sz="1000" dirty="0"/>
          </a:p>
        </p:txBody>
      </p:sp>
      <p:pic>
        <p:nvPicPr>
          <p:cNvPr id="5" name="Picture 4" descr="Diagram&#10;&#10;Description automatically generated">
            <a:extLst>
              <a:ext uri="{FF2B5EF4-FFF2-40B4-BE49-F238E27FC236}">
                <a16:creationId xmlns:a16="http://schemas.microsoft.com/office/drawing/2014/main" id="{08024A7A-E53B-4728-BA07-E037F7C927D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6528" r="22665"/>
          <a:stretch/>
        </p:blipFill>
        <p:spPr>
          <a:xfrm>
            <a:off x="6015427" y="1916318"/>
            <a:ext cx="2351332" cy="3471012"/>
          </a:xfrm>
          <a:prstGeom prst="rect">
            <a:avLst/>
          </a:prstGeom>
        </p:spPr>
      </p:pic>
      <p:sp>
        <p:nvSpPr>
          <p:cNvPr id="6" name="TextBox 5">
            <a:extLst>
              <a:ext uri="{FF2B5EF4-FFF2-40B4-BE49-F238E27FC236}">
                <a16:creationId xmlns:a16="http://schemas.microsoft.com/office/drawing/2014/main" id="{AB93B257-A5D2-438D-A673-07C85DDBDA30}"/>
              </a:ext>
            </a:extLst>
          </p:cNvPr>
          <p:cNvSpPr txBox="1"/>
          <p:nvPr/>
        </p:nvSpPr>
        <p:spPr>
          <a:xfrm>
            <a:off x="6059717" y="5187275"/>
            <a:ext cx="2307042"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s://en.wikipedia.org/wiki/N95_mask">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8" name="Audio 7">
            <a:hlinkClick r:id="" action="ppaction://media"/>
            <a:extLst>
              <a:ext uri="{FF2B5EF4-FFF2-40B4-BE49-F238E27FC236}">
                <a16:creationId xmlns:a16="http://schemas.microsoft.com/office/drawing/2014/main" id="{8DCF083C-D626-4941-A5B2-A869C2BADE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76609882"/>
      </p:ext>
    </p:extLst>
  </p:cSld>
  <p:clrMapOvr>
    <a:masterClrMapping/>
  </p:clrMapOvr>
  <mc:AlternateContent xmlns:mc="http://schemas.openxmlformats.org/markup-compatibility/2006" xmlns:p14="http://schemas.microsoft.com/office/powerpoint/2010/main">
    <mc:Choice Requires="p14">
      <p:transition spd="slow" p14:dur="2000" advTm="27419"/>
    </mc:Choice>
    <mc:Fallback xmlns="">
      <p:transition spd="slow" advTm="2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F440-D39A-4644-889A-726CE572A40D}"/>
              </a:ext>
            </a:extLst>
          </p:cNvPr>
          <p:cNvSpPr>
            <a:spLocks noGrp="1"/>
          </p:cNvSpPr>
          <p:nvPr>
            <p:ph type="title"/>
          </p:nvPr>
        </p:nvSpPr>
        <p:spPr/>
        <p:txBody>
          <a:bodyPr/>
          <a:lstStyle/>
          <a:p>
            <a:r>
              <a:rPr lang="en-US" b="1" dirty="0">
                <a:solidFill>
                  <a:schemeClr val="accent2"/>
                </a:solidFill>
              </a:rPr>
              <a:t>Discussion</a:t>
            </a:r>
          </a:p>
        </p:txBody>
      </p:sp>
      <p:sp>
        <p:nvSpPr>
          <p:cNvPr id="3" name="Content Placeholder 2">
            <a:extLst>
              <a:ext uri="{FF2B5EF4-FFF2-40B4-BE49-F238E27FC236}">
                <a16:creationId xmlns:a16="http://schemas.microsoft.com/office/drawing/2014/main" id="{BB9D83B9-1413-4979-B83A-0624582EDD9C}"/>
              </a:ext>
            </a:extLst>
          </p:cNvPr>
          <p:cNvSpPr>
            <a:spLocks noGrp="1"/>
          </p:cNvSpPr>
          <p:nvPr>
            <p:ph idx="1"/>
          </p:nvPr>
        </p:nvSpPr>
        <p:spPr/>
        <p:txBody>
          <a:body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13537"/>
                </a:solidFill>
                <a:effectLst/>
                <a:uLnTx/>
                <a:uFillTx/>
                <a:latin typeface="Calibri" panose="020F0502020204030204"/>
                <a:ea typeface="+mn-ea"/>
                <a:cs typeface="+mn-cs"/>
              </a:rPr>
              <a:t>Routine Practices</a:t>
            </a: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13537"/>
                </a:solidFill>
                <a:effectLst/>
                <a:uLnTx/>
                <a:uFillTx/>
                <a:latin typeface="Calibri" panose="020F0502020204030204"/>
                <a:ea typeface="+mn-ea"/>
                <a:cs typeface="+mn-cs"/>
              </a:rPr>
              <a:t>The chain of infection </a:t>
            </a:r>
          </a:p>
          <a:p>
            <a:pPr marL="91440" marR="0" lvl="0" indent="-91440" algn="l" defTabSz="914400" rtl="0" eaLnBrk="1" fontAlgn="auto" latinLnBrk="0" hangingPunct="1">
              <a:lnSpc>
                <a:spcPct val="90000"/>
              </a:lnSpc>
              <a:spcBef>
                <a:spcPts val="1200"/>
              </a:spcBef>
              <a:spcAft>
                <a:spcPts val="200"/>
              </a:spcAft>
              <a:buClr>
                <a:srgbClr val="99CB38"/>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srgbClr val="313537"/>
                </a:solidFill>
                <a:effectLst/>
                <a:uLnTx/>
                <a:uFillTx/>
                <a:latin typeface="Calibri" panose="020F0502020204030204"/>
                <a:ea typeface="+mn-ea"/>
                <a:cs typeface="+mn-cs"/>
              </a:rPr>
              <a:t>Review the components of Additional Precautions for respiratory illnesses</a:t>
            </a:r>
          </a:p>
        </p:txBody>
      </p:sp>
      <p:pic>
        <p:nvPicPr>
          <p:cNvPr id="7" name="Audio 6">
            <a:hlinkClick r:id="" action="ppaction://media"/>
            <a:extLst>
              <a:ext uri="{FF2B5EF4-FFF2-40B4-BE49-F238E27FC236}">
                <a16:creationId xmlns:a16="http://schemas.microsoft.com/office/drawing/2014/main" id="{13EC3466-F26C-4AE0-84F9-89F93C91C0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56591454"/>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4592B-E071-4864-9387-AFB5CAD09869}"/>
              </a:ext>
            </a:extLst>
          </p:cNvPr>
          <p:cNvSpPr>
            <a:spLocks noGrp="1"/>
          </p:cNvSpPr>
          <p:nvPr>
            <p:ph type="title"/>
          </p:nvPr>
        </p:nvSpPr>
        <p:spPr>
          <a:xfrm>
            <a:off x="3731078" y="634946"/>
            <a:ext cx="4931229" cy="1450757"/>
          </a:xfrm>
        </p:spPr>
        <p:txBody>
          <a:bodyPr>
            <a:normAutofit/>
          </a:bodyPr>
          <a:lstStyle/>
          <a:p>
            <a:r>
              <a:rPr lang="en-US" b="1" dirty="0">
                <a:solidFill>
                  <a:schemeClr val="accent2"/>
                </a:solidFill>
              </a:rPr>
              <a:t>Personal Protective Equipment: Gloves</a:t>
            </a:r>
          </a:p>
        </p:txBody>
      </p:sp>
      <p:pic>
        <p:nvPicPr>
          <p:cNvPr id="8" name="Picture 7" descr="A close-up of a hand&#10;&#10;Description automatically generated with medium confidence">
            <a:extLst>
              <a:ext uri="{FF2B5EF4-FFF2-40B4-BE49-F238E27FC236}">
                <a16:creationId xmlns:a16="http://schemas.microsoft.com/office/drawing/2014/main" id="{A7609FD0-A6D1-4C93-BC3F-3F502E7A331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45564" y="960230"/>
            <a:ext cx="3000986" cy="3058828"/>
          </a:xfrm>
          <a:prstGeom prst="rect">
            <a:avLst/>
          </a:prstGeom>
        </p:spPr>
      </p:pic>
      <p:cxnSp>
        <p:nvCxnSpPr>
          <p:cNvPr id="16" name="Straight Connector 15">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0475C2-A7D5-4FAA-B118-B5F72FED2963}"/>
              </a:ext>
            </a:extLst>
          </p:cNvPr>
          <p:cNvSpPr>
            <a:spLocks noGrp="1"/>
          </p:cNvSpPr>
          <p:nvPr>
            <p:ph idx="1"/>
          </p:nvPr>
        </p:nvSpPr>
        <p:spPr>
          <a:xfrm>
            <a:off x="3731076" y="2152186"/>
            <a:ext cx="4931230" cy="3716907"/>
          </a:xfrm>
        </p:spPr>
        <p:txBody>
          <a:bodyPr>
            <a:noAutofit/>
          </a:bodyPr>
          <a:lstStyle/>
          <a:p>
            <a:pPr>
              <a:buFont typeface="Arial" panose="020B0604020202020204" pitchFamily="34" charset="0"/>
              <a:buChar char="•"/>
            </a:pPr>
            <a:r>
              <a:rPr lang="en-US" dirty="0"/>
              <a:t>Gloves are single-use</a:t>
            </a:r>
          </a:p>
          <a:p>
            <a:pPr>
              <a:buFont typeface="Arial" panose="020B0604020202020204" pitchFamily="34" charset="0"/>
              <a:buChar char="•"/>
            </a:pPr>
            <a:r>
              <a:rPr lang="en-US" dirty="0"/>
              <a:t>Do not wear gloves outside resident rooms unless carrying contaminated items or assisting with resident transfer to another area</a:t>
            </a:r>
          </a:p>
          <a:p>
            <a:pPr>
              <a:buFont typeface="Arial" panose="020B0604020202020204" pitchFamily="34" charset="0"/>
              <a:buChar char="•"/>
            </a:pPr>
            <a:r>
              <a:rPr lang="en-US" dirty="0"/>
              <a:t>Never wash disposable gloves or use ABHR on any gloves</a:t>
            </a:r>
          </a:p>
          <a:p>
            <a:pPr>
              <a:buFont typeface="Arial" panose="020B0604020202020204" pitchFamily="34" charset="0"/>
              <a:buChar char="•"/>
            </a:pPr>
            <a:r>
              <a:rPr lang="en-US" dirty="0"/>
              <a:t>Take off gloves and perform hand hygiene before taking off gown and facial protection</a:t>
            </a:r>
          </a:p>
          <a:p>
            <a:pPr>
              <a:buFont typeface="Arial" panose="020B0604020202020204" pitchFamily="34" charset="0"/>
              <a:buChar char="•"/>
            </a:pPr>
            <a:r>
              <a:rPr lang="en-US" dirty="0"/>
              <a:t>Discard used gloves</a:t>
            </a:r>
          </a:p>
        </p:txBody>
      </p:sp>
      <p:sp>
        <p:nvSpPr>
          <p:cNvPr id="18" name="Rectangle 17">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8101B7F1-B517-4A58-9C1A-5CE0F4E12FD6}"/>
              </a:ext>
            </a:extLst>
          </p:cNvPr>
          <p:cNvSpPr txBox="1"/>
          <p:nvPr/>
        </p:nvSpPr>
        <p:spPr>
          <a:xfrm>
            <a:off x="1156619" y="4626643"/>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pngimg.com/download/81664">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10" name="Audio 9">
            <a:hlinkClick r:id="" action="ppaction://media"/>
            <a:extLst>
              <a:ext uri="{FF2B5EF4-FFF2-40B4-BE49-F238E27FC236}">
                <a16:creationId xmlns:a16="http://schemas.microsoft.com/office/drawing/2014/main" id="{4C8F0067-8E09-483C-8368-7EEB4BBA03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98008943"/>
      </p:ext>
    </p:extLst>
  </p:cSld>
  <p:clrMapOvr>
    <a:masterClrMapping/>
  </p:clrMapOvr>
  <mc:AlternateContent xmlns:mc="http://schemas.openxmlformats.org/markup-compatibility/2006" xmlns:p14="http://schemas.microsoft.com/office/powerpoint/2010/main">
    <mc:Choice Requires="p14">
      <p:transition spd="slow" p14:dur="2000" advTm="33702"/>
    </mc:Choice>
    <mc:Fallback xmlns="">
      <p:transition spd="slow" advTm="3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561291-A2BF-434C-B18C-EE7FC4C30CF8}"/>
              </a:ext>
            </a:extLst>
          </p:cNvPr>
          <p:cNvSpPr>
            <a:spLocks noGrp="1"/>
          </p:cNvSpPr>
          <p:nvPr>
            <p:ph type="title"/>
          </p:nvPr>
        </p:nvSpPr>
        <p:spPr>
          <a:xfrm>
            <a:off x="3886200" y="634946"/>
            <a:ext cx="4776107" cy="1450757"/>
          </a:xfrm>
        </p:spPr>
        <p:txBody>
          <a:bodyPr>
            <a:normAutofit/>
          </a:bodyPr>
          <a:lstStyle/>
          <a:p>
            <a:r>
              <a:rPr lang="en-US" b="1" dirty="0">
                <a:solidFill>
                  <a:schemeClr val="accent2"/>
                </a:solidFill>
              </a:rPr>
              <a:t>Environmental Cleaning</a:t>
            </a:r>
          </a:p>
        </p:txBody>
      </p:sp>
      <p:pic>
        <p:nvPicPr>
          <p:cNvPr id="5" name="Picture 4" descr="A picture containing indoor, green, bottle, colorful&#10;&#10;Description automatically generated">
            <a:extLst>
              <a:ext uri="{FF2B5EF4-FFF2-40B4-BE49-F238E27FC236}">
                <a16:creationId xmlns:a16="http://schemas.microsoft.com/office/drawing/2014/main" id="{934D9D33-D62C-47D8-841A-CC1E4AEADE23}"/>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27294" r="20858" b="-2"/>
          <a:stretch/>
        </p:blipFill>
        <p:spPr>
          <a:xfrm>
            <a:off x="20" y="-12128"/>
            <a:ext cx="3490702" cy="6870127"/>
          </a:xfrm>
          <a:prstGeom prst="rect">
            <a:avLst/>
          </a:prstGeom>
        </p:spPr>
      </p:pic>
      <p:cxnSp>
        <p:nvCxnSpPr>
          <p:cNvPr id="42" name="Straight Connector 4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553B70-070D-4DA9-9AD4-ED4AF62C430A}"/>
              </a:ext>
            </a:extLst>
          </p:cNvPr>
          <p:cNvSpPr>
            <a:spLocks noGrp="1"/>
          </p:cNvSpPr>
          <p:nvPr>
            <p:ph idx="1"/>
          </p:nvPr>
        </p:nvSpPr>
        <p:spPr>
          <a:xfrm>
            <a:off x="3886200" y="2198913"/>
            <a:ext cx="4776107" cy="4024137"/>
          </a:xfrm>
        </p:spPr>
        <p:txBody>
          <a:bodyPr>
            <a:normAutofit fontScale="85000" lnSpcReduction="20000"/>
          </a:bodyPr>
          <a:lstStyle/>
          <a:p>
            <a:pPr>
              <a:buFont typeface="Arial" panose="020B0604020202020204" pitchFamily="34" charset="0"/>
              <a:buChar char="•"/>
            </a:pPr>
            <a:r>
              <a:rPr lang="en-US" sz="2400" dirty="0"/>
              <a:t>Clean all high touch surfaces in resident rooms, including bathrooms and commodes, at least daily. </a:t>
            </a:r>
          </a:p>
          <a:p>
            <a:pPr>
              <a:buFont typeface="Arial" panose="020B0604020202020204" pitchFamily="34" charset="0"/>
              <a:buChar char="•"/>
            </a:pPr>
            <a:r>
              <a:rPr lang="en-US" sz="2400" dirty="0"/>
              <a:t>Clean high touch areas in common spaces twice daily.</a:t>
            </a:r>
          </a:p>
          <a:p>
            <a:pPr>
              <a:buFont typeface="Arial" panose="020B0604020202020204" pitchFamily="34" charset="0"/>
              <a:buChar char="•"/>
            </a:pPr>
            <a:r>
              <a:rPr lang="en-US" sz="2400" dirty="0"/>
              <a:t>Use Health Canada approved products and procedures (properly diluted bleach is acceptable). </a:t>
            </a:r>
          </a:p>
          <a:p>
            <a:pPr>
              <a:buFont typeface="Arial" panose="020B0604020202020204" pitchFamily="34" charset="0"/>
              <a:buChar char="•"/>
            </a:pPr>
            <a:r>
              <a:rPr lang="en-US" sz="2400" dirty="0"/>
              <a:t>When Droplet and Contact Precautions are discontinued:</a:t>
            </a:r>
          </a:p>
          <a:p>
            <a:pPr lvl="1">
              <a:buFont typeface="Arial" panose="020B0604020202020204" pitchFamily="34" charset="0"/>
              <a:buChar char="•"/>
            </a:pPr>
            <a:r>
              <a:rPr lang="en-US" sz="1900" dirty="0"/>
              <a:t>Notify cleaning staff to request a terminal/discharge cleaning of room</a:t>
            </a:r>
          </a:p>
          <a:p>
            <a:pPr lvl="1"/>
            <a:r>
              <a:rPr lang="en-US" sz="1900" dirty="0"/>
              <a:t>clean high touch surfaces of resident’s ambulation aides</a:t>
            </a:r>
          </a:p>
          <a:p>
            <a:pPr lvl="1"/>
            <a:r>
              <a:rPr lang="en-US" sz="1900" dirty="0"/>
              <a:t> change privacy curtains</a:t>
            </a:r>
          </a:p>
          <a:p>
            <a:pPr>
              <a:buFont typeface="Arial" panose="020B0604020202020204" pitchFamily="34" charset="0"/>
              <a:buChar char="•"/>
            </a:pPr>
            <a:endParaRPr lang="en-US" sz="1500" dirty="0"/>
          </a:p>
        </p:txBody>
      </p:sp>
      <p:sp>
        <p:nvSpPr>
          <p:cNvPr id="6" name="TextBox 5">
            <a:extLst>
              <a:ext uri="{FF2B5EF4-FFF2-40B4-BE49-F238E27FC236}">
                <a16:creationId xmlns:a16="http://schemas.microsoft.com/office/drawing/2014/main" id="{363CDE91-9621-45AF-89FE-7077466B3C19}"/>
              </a:ext>
            </a:extLst>
          </p:cNvPr>
          <p:cNvSpPr txBox="1"/>
          <p:nvPr/>
        </p:nvSpPr>
        <p:spPr>
          <a:xfrm>
            <a:off x="1050631" y="6657944"/>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www.thaigoodview.com/node/12033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9" name="Audio 8">
            <a:hlinkClick r:id="" action="ppaction://media"/>
            <a:extLst>
              <a:ext uri="{FF2B5EF4-FFF2-40B4-BE49-F238E27FC236}">
                <a16:creationId xmlns:a16="http://schemas.microsoft.com/office/drawing/2014/main" id="{917B237C-85D8-4426-B2E4-20F2A03588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40184090"/>
      </p:ext>
    </p:extLst>
  </p:cSld>
  <p:clrMapOvr>
    <a:masterClrMapping/>
  </p:clrMapOvr>
  <mc:AlternateContent xmlns:mc="http://schemas.openxmlformats.org/markup-compatibility/2006" xmlns:p14="http://schemas.microsoft.com/office/powerpoint/2010/main">
    <mc:Choice Requires="p14">
      <p:transition spd="slow" p14:dur="2000" advTm="44591"/>
    </mc:Choice>
    <mc:Fallback xmlns="">
      <p:transition spd="slow" advTm="4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99A9F-E2F2-4160-AA1D-0D01F83CA5BD}"/>
              </a:ext>
            </a:extLst>
          </p:cNvPr>
          <p:cNvSpPr>
            <a:spLocks noGrp="1"/>
          </p:cNvSpPr>
          <p:nvPr>
            <p:ph type="title"/>
          </p:nvPr>
        </p:nvSpPr>
        <p:spPr>
          <a:xfrm>
            <a:off x="5046344" y="634946"/>
            <a:ext cx="3615962" cy="1450757"/>
          </a:xfrm>
        </p:spPr>
        <p:txBody>
          <a:bodyPr>
            <a:normAutofit/>
          </a:bodyPr>
          <a:lstStyle/>
          <a:p>
            <a:r>
              <a:rPr lang="en-US" b="1" dirty="0">
                <a:solidFill>
                  <a:schemeClr val="accent2"/>
                </a:solidFill>
              </a:rPr>
              <a:t>Visitors</a:t>
            </a:r>
          </a:p>
        </p:txBody>
      </p:sp>
      <p:sp>
        <p:nvSpPr>
          <p:cNvPr id="28" name="Rectangle 27">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doll, toy&#10;&#10;Description automatically generated">
            <a:extLst>
              <a:ext uri="{FF2B5EF4-FFF2-40B4-BE49-F238E27FC236}">
                <a16:creationId xmlns:a16="http://schemas.microsoft.com/office/drawing/2014/main" id="{C128F4D3-8BA2-4894-B857-5E2E1F07E7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3752" y="1164336"/>
            <a:ext cx="2088525" cy="1723032"/>
          </a:xfrm>
          <a:prstGeom prst="rect">
            <a:avLst/>
          </a:prstGeom>
        </p:spPr>
      </p:pic>
      <p:sp>
        <p:nvSpPr>
          <p:cNvPr id="30" name="Rectangle 29">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vector graphics, clipart&#10;&#10;Description automatically generated">
            <a:extLst>
              <a:ext uri="{FF2B5EF4-FFF2-40B4-BE49-F238E27FC236}">
                <a16:creationId xmlns:a16="http://schemas.microsoft.com/office/drawing/2014/main" id="{E838383B-1978-43F2-91EE-975072B632F9}"/>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48564" y="2727084"/>
            <a:ext cx="1721311" cy="2980625"/>
          </a:xfrm>
          <a:prstGeom prst="rect">
            <a:avLst/>
          </a:prstGeom>
        </p:spPr>
      </p:pic>
      <p:sp>
        <p:nvSpPr>
          <p:cNvPr id="3" name="Content Placeholder 2">
            <a:extLst>
              <a:ext uri="{FF2B5EF4-FFF2-40B4-BE49-F238E27FC236}">
                <a16:creationId xmlns:a16="http://schemas.microsoft.com/office/drawing/2014/main" id="{6BEBD70E-9184-4E63-AFCE-F3A8C318D19C}"/>
              </a:ext>
            </a:extLst>
          </p:cNvPr>
          <p:cNvSpPr>
            <a:spLocks noGrp="1"/>
          </p:cNvSpPr>
          <p:nvPr>
            <p:ph idx="1"/>
          </p:nvPr>
        </p:nvSpPr>
        <p:spPr>
          <a:xfrm>
            <a:off x="5046344" y="2198914"/>
            <a:ext cx="3615962" cy="3670180"/>
          </a:xfrm>
        </p:spPr>
        <p:txBody>
          <a:bodyPr>
            <a:normAutofit/>
          </a:bodyPr>
          <a:lstStyle/>
          <a:p>
            <a:pPr>
              <a:buFont typeface="Arial" panose="020B0604020202020204" pitchFamily="34" charset="0"/>
              <a:buChar char="•"/>
            </a:pPr>
            <a:r>
              <a:rPr lang="en-US" sz="2400" dirty="0"/>
              <a:t>Encourage visitors to perform hand hygiene and don PPE </a:t>
            </a:r>
          </a:p>
          <a:p>
            <a:pPr>
              <a:buFont typeface="Arial" panose="020B0604020202020204" pitchFamily="34" charset="0"/>
              <a:buChar char="•"/>
            </a:pPr>
            <a:r>
              <a:rPr lang="en-US" sz="2400" dirty="0"/>
              <a:t>Instruct how to put on and take off PPE properly</a:t>
            </a:r>
          </a:p>
          <a:p>
            <a:pPr>
              <a:buFont typeface="Arial" panose="020B0604020202020204" pitchFamily="34" charset="0"/>
              <a:buChar char="•"/>
            </a:pPr>
            <a:r>
              <a:rPr lang="en-US" sz="2400" dirty="0"/>
              <a:t>Restrict visitations when possible </a:t>
            </a:r>
          </a:p>
          <a:p>
            <a:endParaRPr lang="en-US" dirty="0"/>
          </a:p>
        </p:txBody>
      </p:sp>
      <p:sp>
        <p:nvSpPr>
          <p:cNvPr id="38" name="Rectangle 37">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FC93373F-4687-4755-B218-4D5B07EE3076}"/>
              </a:ext>
            </a:extLst>
          </p:cNvPr>
          <p:cNvSpPr txBox="1"/>
          <p:nvPr/>
        </p:nvSpPr>
        <p:spPr>
          <a:xfrm>
            <a:off x="6836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ranchstory.miraheze.org/wiki/Visitors_(Harvest_Moon:_6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11" name="TextBox 10">
            <a:extLst>
              <a:ext uri="{FF2B5EF4-FFF2-40B4-BE49-F238E27FC236}">
                <a16:creationId xmlns:a16="http://schemas.microsoft.com/office/drawing/2014/main" id="{DF6C2B03-F514-4F91-A028-B5D77201C385}"/>
              </a:ext>
            </a:extLst>
          </p:cNvPr>
          <p:cNvSpPr txBox="1"/>
          <p:nvPr/>
        </p:nvSpPr>
        <p:spPr>
          <a:xfrm>
            <a:off x="4504392" y="687070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freepngimg.com/png/27548-cute-kids-photo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7" name="Audio 6">
            <a:hlinkClick r:id="" action="ppaction://media"/>
            <a:extLst>
              <a:ext uri="{FF2B5EF4-FFF2-40B4-BE49-F238E27FC236}">
                <a16:creationId xmlns:a16="http://schemas.microsoft.com/office/drawing/2014/main" id="{C68A17A5-C77C-4913-917A-C92A791519B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82457469"/>
      </p:ext>
    </p:extLst>
  </p:cSld>
  <p:clrMapOvr>
    <a:masterClrMapping/>
  </p:clrMapOvr>
  <mc:AlternateContent xmlns:mc="http://schemas.openxmlformats.org/markup-compatibility/2006" xmlns:p14="http://schemas.microsoft.com/office/powerpoint/2010/main">
    <mc:Choice Requires="p14">
      <p:transition spd="slow" p14:dur="2000" advTm="21383"/>
    </mc:Choice>
    <mc:Fallback xmlns="">
      <p:transition spd="slow" advTm="21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B514-BE48-4004-B260-C1CB77533226}"/>
              </a:ext>
            </a:extLst>
          </p:cNvPr>
          <p:cNvSpPr>
            <a:spLocks noGrp="1"/>
          </p:cNvSpPr>
          <p:nvPr>
            <p:ph type="title"/>
          </p:nvPr>
        </p:nvSpPr>
        <p:spPr/>
        <p:txBody>
          <a:bodyPr/>
          <a:lstStyle/>
          <a:p>
            <a:r>
              <a:rPr lang="en-US" b="1" dirty="0">
                <a:solidFill>
                  <a:schemeClr val="accent2"/>
                </a:solidFill>
              </a:rPr>
              <a:t>Ambulation Outside Room, Bed Space or Transfer</a:t>
            </a:r>
          </a:p>
        </p:txBody>
      </p:sp>
      <p:sp>
        <p:nvSpPr>
          <p:cNvPr id="3" name="Content Placeholder 2">
            <a:extLst>
              <a:ext uri="{FF2B5EF4-FFF2-40B4-BE49-F238E27FC236}">
                <a16:creationId xmlns:a16="http://schemas.microsoft.com/office/drawing/2014/main" id="{355CF6E9-559A-4CF5-84B7-D30B3054F679}"/>
              </a:ext>
            </a:extLst>
          </p:cNvPr>
          <p:cNvSpPr>
            <a:spLocks noGrp="1"/>
          </p:cNvSpPr>
          <p:nvPr>
            <p:ph idx="1"/>
          </p:nvPr>
        </p:nvSpPr>
        <p:spPr/>
        <p:txBody>
          <a:bodyPr>
            <a:normAutofit/>
          </a:bodyPr>
          <a:lstStyle/>
          <a:p>
            <a:pPr>
              <a:buFont typeface="Arial" panose="020B0604020202020204" pitchFamily="34" charset="0"/>
              <a:buChar char="•"/>
            </a:pPr>
            <a:r>
              <a:rPr lang="en-US" sz="2400" dirty="0"/>
              <a:t>Residents should not leave their room.</a:t>
            </a:r>
          </a:p>
          <a:p>
            <a:pPr>
              <a:buFont typeface="Arial" panose="020B0604020202020204" pitchFamily="34" charset="0"/>
              <a:buChar char="•"/>
            </a:pPr>
            <a:r>
              <a:rPr lang="en-US" sz="2400" dirty="0"/>
              <a:t>If residents must leave their room, instruct them on or assist them with</a:t>
            </a:r>
            <a:r>
              <a:rPr lang="en-US" dirty="0"/>
              <a:t>:</a:t>
            </a:r>
          </a:p>
          <a:p>
            <a:pPr lvl="1"/>
            <a:r>
              <a:rPr lang="en-US" dirty="0"/>
              <a:t> performing hand hygiene</a:t>
            </a:r>
          </a:p>
          <a:p>
            <a:pPr lvl="1"/>
            <a:r>
              <a:rPr lang="en-US" dirty="0"/>
              <a:t> putting on clean clothing or clean housecoat</a:t>
            </a:r>
          </a:p>
          <a:p>
            <a:pPr lvl="1"/>
            <a:r>
              <a:rPr lang="en-US" dirty="0"/>
              <a:t> ensuring dressings and incontinence products can contain any drainage</a:t>
            </a:r>
          </a:p>
          <a:p>
            <a:pPr lvl="1"/>
            <a:r>
              <a:rPr lang="en-US" dirty="0"/>
              <a:t> putting on a medical procedure mask</a:t>
            </a:r>
          </a:p>
          <a:p>
            <a:pPr>
              <a:buFont typeface="Arial" panose="020B0604020202020204" pitchFamily="34" charset="0"/>
              <a:buChar char="•"/>
            </a:pPr>
            <a:r>
              <a:rPr lang="en-US" sz="2400" dirty="0"/>
              <a:t>Notify transport staff of the need for Droplet &amp; Contact Precautions before departure.</a:t>
            </a:r>
          </a:p>
        </p:txBody>
      </p:sp>
      <p:pic>
        <p:nvPicPr>
          <p:cNvPr id="6" name="Audio 5">
            <a:hlinkClick r:id="" action="ppaction://media"/>
            <a:extLst>
              <a:ext uri="{FF2B5EF4-FFF2-40B4-BE49-F238E27FC236}">
                <a16:creationId xmlns:a16="http://schemas.microsoft.com/office/drawing/2014/main" id="{50DD15BB-9CF1-4F7A-B0DD-A3E7E45EF1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14926184"/>
      </p:ext>
    </p:extLst>
  </p:cSld>
  <p:clrMapOvr>
    <a:masterClrMapping/>
  </p:clrMapOvr>
  <mc:AlternateContent xmlns:mc="http://schemas.openxmlformats.org/markup-compatibility/2006" xmlns:p14="http://schemas.microsoft.com/office/powerpoint/2010/main">
    <mc:Choice Requires="p14">
      <p:transition spd="slow" p14:dur="2000" advTm="28951"/>
    </mc:Choice>
    <mc:Fallback xmlns="">
      <p:transition spd="slow" advTm="2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5F46-9DDD-4012-A846-4281840A8609}"/>
              </a:ext>
            </a:extLst>
          </p:cNvPr>
          <p:cNvSpPr>
            <a:spLocks noGrp="1"/>
          </p:cNvSpPr>
          <p:nvPr>
            <p:ph type="title"/>
          </p:nvPr>
        </p:nvSpPr>
        <p:spPr/>
        <p:txBody>
          <a:bodyPr/>
          <a:lstStyle/>
          <a:p>
            <a:r>
              <a:rPr lang="en-US" b="1" dirty="0">
                <a:solidFill>
                  <a:schemeClr val="accent2"/>
                </a:solidFill>
              </a:rPr>
              <a:t>Handling Resident Care Items and Equipment</a:t>
            </a:r>
          </a:p>
        </p:txBody>
      </p:sp>
      <p:sp>
        <p:nvSpPr>
          <p:cNvPr id="3" name="Content Placeholder 2">
            <a:extLst>
              <a:ext uri="{FF2B5EF4-FFF2-40B4-BE49-F238E27FC236}">
                <a16:creationId xmlns:a16="http://schemas.microsoft.com/office/drawing/2014/main" id="{B069C642-3EA5-469D-B6E8-17BB34F815A9}"/>
              </a:ext>
            </a:extLst>
          </p:cNvPr>
          <p:cNvSpPr>
            <a:spLocks noGrp="1"/>
          </p:cNvSpPr>
          <p:nvPr>
            <p:ph idx="1"/>
          </p:nvPr>
        </p:nvSpPr>
        <p:spPr>
          <a:xfrm>
            <a:off x="800099" y="1737360"/>
            <a:ext cx="7543801" cy="4139911"/>
          </a:xfrm>
        </p:spPr>
        <p:txBody>
          <a:bodyPr>
            <a:normAutofit/>
          </a:bodyPr>
          <a:lstStyle/>
          <a:p>
            <a:pPr>
              <a:buFont typeface="Arial" panose="020B0604020202020204" pitchFamily="34" charset="0"/>
              <a:buChar char="•"/>
            </a:pPr>
            <a:r>
              <a:rPr lang="en-US" sz="2200" dirty="0"/>
              <a:t>Use disposable care equipment when possible.</a:t>
            </a:r>
          </a:p>
          <a:p>
            <a:pPr>
              <a:buFont typeface="Arial" panose="020B0604020202020204" pitchFamily="34" charset="0"/>
              <a:buChar char="•"/>
            </a:pPr>
            <a:r>
              <a:rPr lang="en-US" sz="2200" dirty="0"/>
              <a:t>Dedicate </a:t>
            </a:r>
            <a:r>
              <a:rPr lang="en-US" sz="2200" dirty="0" err="1"/>
              <a:t>reuseable</a:t>
            </a:r>
            <a:r>
              <a:rPr lang="en-US" sz="2200" dirty="0"/>
              <a:t> equipment to a single resident. </a:t>
            </a:r>
          </a:p>
          <a:p>
            <a:pPr lvl="1">
              <a:buFont typeface="Arial" panose="020B0604020202020204" pitchFamily="34" charset="0"/>
              <a:buChar char="•"/>
            </a:pPr>
            <a:r>
              <a:rPr lang="en-US" dirty="0"/>
              <a:t>If not possible, clean and disinfect equipment between residents.</a:t>
            </a:r>
          </a:p>
          <a:p>
            <a:pPr>
              <a:buFont typeface="Arial" panose="020B0604020202020204" pitchFamily="34" charset="0"/>
              <a:buChar char="•"/>
            </a:pPr>
            <a:r>
              <a:rPr lang="en-US" dirty="0"/>
              <a:t>Rooms should contain a dedicated linen bag.</a:t>
            </a:r>
          </a:p>
          <a:p>
            <a:pPr>
              <a:buFont typeface="Arial" panose="020B0604020202020204" pitchFamily="34" charset="0"/>
              <a:buChar char="•"/>
            </a:pPr>
            <a:r>
              <a:rPr lang="en-US" dirty="0"/>
              <a:t>Do not share items (e.g., puzzles, books, electronics) that cannot be cleaned and disinfected.</a:t>
            </a:r>
          </a:p>
          <a:p>
            <a:pPr>
              <a:buFont typeface="Arial" panose="020B0604020202020204" pitchFamily="34" charset="0"/>
              <a:buChar char="•"/>
            </a:pPr>
            <a:r>
              <a:rPr lang="en-US" dirty="0"/>
              <a:t>When precautions are discontinued: discard single-use care equipment, reprocess reusable care items, change bed linens and cubicle curtains. Launder soiled resident clothing and any unused linens in the resident room.</a:t>
            </a:r>
          </a:p>
        </p:txBody>
      </p:sp>
      <p:pic>
        <p:nvPicPr>
          <p:cNvPr id="8" name="Audio 7">
            <a:hlinkClick r:id="" action="ppaction://media"/>
            <a:extLst>
              <a:ext uri="{FF2B5EF4-FFF2-40B4-BE49-F238E27FC236}">
                <a16:creationId xmlns:a16="http://schemas.microsoft.com/office/drawing/2014/main" id="{28EABD74-9F49-4552-A967-2CB2513CF9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94544616"/>
      </p:ext>
    </p:extLst>
  </p:cSld>
  <p:clrMapOvr>
    <a:masterClrMapping/>
  </p:clrMapOvr>
  <mc:AlternateContent xmlns:mc="http://schemas.openxmlformats.org/markup-compatibility/2006" xmlns:p14="http://schemas.microsoft.com/office/powerpoint/2010/main">
    <mc:Choice Requires="p14">
      <p:transition spd="slow" p14:dur="2000" advTm="37912"/>
    </mc:Choice>
    <mc:Fallback xmlns="">
      <p:transition spd="slow" advTm="3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3EC9C19-5E31-4CE5-92E8-F7977239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307CF-6349-4EDB-B33B-4FB122610F6A}"/>
              </a:ext>
            </a:extLst>
          </p:cNvPr>
          <p:cNvSpPr>
            <a:spLocks noGrp="1"/>
          </p:cNvSpPr>
          <p:nvPr>
            <p:ph type="title"/>
          </p:nvPr>
        </p:nvSpPr>
        <p:spPr>
          <a:xfrm>
            <a:off x="3858509" y="634946"/>
            <a:ext cx="4803797" cy="1450757"/>
          </a:xfrm>
        </p:spPr>
        <p:txBody>
          <a:bodyPr>
            <a:normAutofit/>
          </a:bodyPr>
          <a:lstStyle/>
          <a:p>
            <a:r>
              <a:rPr lang="en-US" b="1" dirty="0">
                <a:solidFill>
                  <a:schemeClr val="accent2"/>
                </a:solidFill>
              </a:rPr>
              <a:t>Dishes &amp; Linen/Laundry</a:t>
            </a:r>
          </a:p>
        </p:txBody>
      </p:sp>
      <p:pic>
        <p:nvPicPr>
          <p:cNvPr id="5" name="Picture 4" descr="A picture containing plate, table, cup, coffee&#10;&#10;Description automatically generated">
            <a:extLst>
              <a:ext uri="{FF2B5EF4-FFF2-40B4-BE49-F238E27FC236}">
                <a16:creationId xmlns:a16="http://schemas.microsoft.com/office/drawing/2014/main" id="{08FDC383-C1E7-430A-BFFB-77757F28F513}"/>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5761" r="3263" b="2"/>
          <a:stretch/>
        </p:blipFill>
        <p:spPr>
          <a:xfrm>
            <a:off x="475499" y="581098"/>
            <a:ext cx="3015223" cy="2476136"/>
          </a:xfrm>
          <a:prstGeom prst="rect">
            <a:avLst/>
          </a:prstGeom>
        </p:spPr>
      </p:pic>
      <p:cxnSp>
        <p:nvCxnSpPr>
          <p:cNvPr id="40" name="Straight Connector 39">
            <a:extLst>
              <a:ext uri="{FF2B5EF4-FFF2-40B4-BE49-F238E27FC236}">
                <a16:creationId xmlns:a16="http://schemas.microsoft.com/office/drawing/2014/main" id="{67B6C0F2-CA33-41E9-BC2E-7FB80DB06A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8E31F16-B9BB-460B-A92E-24D5ED2EF108}"/>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838" r="23539" b="4"/>
          <a:stretch/>
        </p:blipFill>
        <p:spPr>
          <a:xfrm>
            <a:off x="475499" y="3218101"/>
            <a:ext cx="3015222" cy="2476136"/>
          </a:xfrm>
          <a:prstGeom prst="rect">
            <a:avLst/>
          </a:prstGeom>
        </p:spPr>
      </p:pic>
      <p:sp>
        <p:nvSpPr>
          <p:cNvPr id="3" name="Content Placeholder 2">
            <a:extLst>
              <a:ext uri="{FF2B5EF4-FFF2-40B4-BE49-F238E27FC236}">
                <a16:creationId xmlns:a16="http://schemas.microsoft.com/office/drawing/2014/main" id="{3B44A2F2-9B9B-4C7F-AEB3-DD241A7C9B07}"/>
              </a:ext>
            </a:extLst>
          </p:cNvPr>
          <p:cNvSpPr>
            <a:spLocks noGrp="1"/>
          </p:cNvSpPr>
          <p:nvPr>
            <p:ph idx="1"/>
          </p:nvPr>
        </p:nvSpPr>
        <p:spPr>
          <a:xfrm>
            <a:off x="3858509" y="2198914"/>
            <a:ext cx="4803797" cy="3670180"/>
          </a:xfrm>
        </p:spPr>
        <p:txBody>
          <a:bodyPr>
            <a:normAutofit/>
          </a:bodyPr>
          <a:lstStyle/>
          <a:p>
            <a:pPr>
              <a:buFont typeface="Arial" panose="020B0604020202020204" pitchFamily="34" charset="0"/>
              <a:buChar char="•"/>
            </a:pPr>
            <a:r>
              <a:rPr lang="en-US" sz="2400" dirty="0"/>
              <a:t>Dishes do not require special handling.</a:t>
            </a:r>
          </a:p>
          <a:p>
            <a:pPr>
              <a:buFont typeface="Arial" panose="020B0604020202020204" pitchFamily="34" charset="0"/>
              <a:buChar char="•"/>
            </a:pPr>
            <a:r>
              <a:rPr lang="en-US" sz="2400" dirty="0"/>
              <a:t> Disposable dishes and utensils are not required.</a:t>
            </a:r>
          </a:p>
          <a:p>
            <a:pPr>
              <a:buFont typeface="Arial" panose="020B0604020202020204" pitchFamily="34" charset="0"/>
              <a:buChar char="•"/>
            </a:pPr>
            <a:r>
              <a:rPr lang="en-US" sz="2400" dirty="0"/>
              <a:t>Laundry is always handled as if it is contaminated.</a:t>
            </a:r>
          </a:p>
          <a:p>
            <a:pPr lvl="1">
              <a:buFont typeface="Arial" panose="020B0604020202020204" pitchFamily="34" charset="0"/>
              <a:buChar char="•"/>
            </a:pPr>
            <a:r>
              <a:rPr lang="en-US" dirty="0"/>
              <a:t>No change if on additional precautions.</a:t>
            </a:r>
          </a:p>
          <a:p>
            <a:endParaRPr lang="en-US" dirty="0"/>
          </a:p>
        </p:txBody>
      </p:sp>
      <p:sp>
        <p:nvSpPr>
          <p:cNvPr id="42" name="Rectangle 41">
            <a:extLst>
              <a:ext uri="{FF2B5EF4-FFF2-40B4-BE49-F238E27FC236}">
                <a16:creationId xmlns:a16="http://schemas.microsoft.com/office/drawing/2014/main" id="{0453B32E-41DA-4F4C-A1DD-85C5804CC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267D94C7-7E89-4D0A-B2C5-2622C8651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CD66C014-50DF-4CDD-99FF-E96F187F799F}"/>
              </a:ext>
            </a:extLst>
          </p:cNvPr>
          <p:cNvSpPr txBox="1"/>
          <p:nvPr/>
        </p:nvSpPr>
        <p:spPr>
          <a:xfrm>
            <a:off x="1170856" y="2857179"/>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s://www.bazaardaily.co.uk/2016/12/12/5-steps-remove-dish-soap-suds-kitchen-machine/">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sp>
        <p:nvSpPr>
          <p:cNvPr id="12" name="TextBox 11">
            <a:extLst>
              <a:ext uri="{FF2B5EF4-FFF2-40B4-BE49-F238E27FC236}">
                <a16:creationId xmlns:a16="http://schemas.microsoft.com/office/drawing/2014/main" id="{665E3DE0-C4F6-416F-B8BC-FF084DA5EFD2}"/>
              </a:ext>
            </a:extLst>
          </p:cNvPr>
          <p:cNvSpPr txBox="1"/>
          <p:nvPr/>
        </p:nvSpPr>
        <p:spPr>
          <a:xfrm>
            <a:off x="1303905" y="5494182"/>
            <a:ext cx="218681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www.sketchport.com/drawing/5147285537161216/laundry">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pic>
        <p:nvPicPr>
          <p:cNvPr id="7" name="Audio 6">
            <a:hlinkClick r:id="" action="ppaction://media"/>
            <a:extLst>
              <a:ext uri="{FF2B5EF4-FFF2-40B4-BE49-F238E27FC236}">
                <a16:creationId xmlns:a16="http://schemas.microsoft.com/office/drawing/2014/main" id="{3AA44493-1A30-4800-9F19-6AF771D23D1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88434182"/>
      </p:ext>
    </p:extLst>
  </p:cSld>
  <p:clrMapOvr>
    <a:masterClrMapping/>
  </p:clrMapOvr>
  <mc:AlternateContent xmlns:mc="http://schemas.openxmlformats.org/markup-compatibility/2006" xmlns:p14="http://schemas.microsoft.com/office/powerpoint/2010/main">
    <mc:Choice Requires="p14">
      <p:transition spd="slow" p14:dur="2000" advTm="24901"/>
    </mc:Choice>
    <mc:Fallback xmlns="">
      <p:transition spd="slow" advTm="2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A83626D-7306-4BAB-8FF0-1AE306EBAEFD}"/>
              </a:ext>
            </a:extLst>
          </p:cNvPr>
          <p:cNvSpPr>
            <a:spLocks noGrp="1"/>
          </p:cNvSpPr>
          <p:nvPr>
            <p:ph type="title"/>
          </p:nvPr>
        </p:nvSpPr>
        <p:spPr>
          <a:xfrm>
            <a:off x="369277" y="605896"/>
            <a:ext cx="2313633" cy="5646208"/>
          </a:xfrm>
        </p:spPr>
        <p:txBody>
          <a:bodyPr anchor="ctr">
            <a:normAutofit/>
          </a:bodyPr>
          <a:lstStyle/>
          <a:p>
            <a:r>
              <a:rPr lang="en-US" sz="3100" b="1" i="0">
                <a:solidFill>
                  <a:srgbClr val="FFFFFF"/>
                </a:solidFill>
                <a:effectLst/>
              </a:rPr>
              <a:t>Discontinuing the Additional Precautions</a:t>
            </a:r>
            <a:endParaRPr lang="en-US" sz="3100">
              <a:solidFill>
                <a:srgbClr val="FFFFFF"/>
              </a:solidFill>
            </a:endParaRPr>
          </a:p>
        </p:txBody>
      </p:sp>
      <p:sp>
        <p:nvSpPr>
          <p:cNvPr id="21" name="Rectangle 20">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1EB7346A-3E4E-4713-8B42-076D7DDAD4C6}"/>
              </a:ext>
            </a:extLst>
          </p:cNvPr>
          <p:cNvSpPr>
            <a:spLocks noGrp="1"/>
          </p:cNvSpPr>
          <p:nvPr>
            <p:ph idx="1"/>
          </p:nvPr>
        </p:nvSpPr>
        <p:spPr>
          <a:xfrm>
            <a:off x="3556512" y="605896"/>
            <a:ext cx="4999930" cy="5646208"/>
          </a:xfrm>
        </p:spPr>
        <p:txBody>
          <a:bodyPr anchor="ctr">
            <a:normAutofit/>
          </a:bodyPr>
          <a:lstStyle/>
          <a:p>
            <a:pPr fontAlgn="auto">
              <a:buFont typeface="Arial" panose="020B0604020202020204" pitchFamily="34" charset="0"/>
              <a:buChar char="•"/>
            </a:pPr>
            <a:r>
              <a:rPr lang="en-US" sz="2400" b="0" i="0" dirty="0">
                <a:effectLst/>
              </a:rPr>
              <a:t>The period of communicability is unique for each specific illness.</a:t>
            </a:r>
          </a:p>
          <a:p>
            <a:pPr fontAlgn="auto">
              <a:buFont typeface="Arial" panose="020B0604020202020204" pitchFamily="34" charset="0"/>
              <a:buChar char="•"/>
            </a:pPr>
            <a:r>
              <a:rPr lang="en-US" sz="2400" dirty="0"/>
              <a:t>For most respiratory illnesses, a 7-day isolation period is usually enough, as long as there is 48 hours of significant improvement in symptoms.</a:t>
            </a:r>
          </a:p>
          <a:p>
            <a:pPr lvl="1">
              <a:buFont typeface="Arial" panose="020B0604020202020204" pitchFamily="34" charset="0"/>
              <a:buChar char="•"/>
            </a:pPr>
            <a:r>
              <a:rPr lang="en-US" sz="2400" b="0" i="0" dirty="0">
                <a:effectLst/>
              </a:rPr>
              <a:t>Follow Public Health's recommendation.</a:t>
            </a:r>
            <a:endParaRPr lang="en-US" sz="2400" dirty="0"/>
          </a:p>
        </p:txBody>
      </p:sp>
      <p:pic>
        <p:nvPicPr>
          <p:cNvPr id="7" name="Audio 6">
            <a:hlinkClick r:id="" action="ppaction://media"/>
            <a:extLst>
              <a:ext uri="{FF2B5EF4-FFF2-40B4-BE49-F238E27FC236}">
                <a16:creationId xmlns:a16="http://schemas.microsoft.com/office/drawing/2014/main" id="{7B7BF95F-30BD-4BD8-9902-821BE1F79C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05782886"/>
      </p:ext>
    </p:extLst>
  </p:cSld>
  <p:clrMapOvr>
    <a:masterClrMapping/>
  </p:clrMapOvr>
  <mc:AlternateContent xmlns:mc="http://schemas.openxmlformats.org/markup-compatibility/2006" xmlns:p14="http://schemas.microsoft.com/office/powerpoint/2010/main">
    <mc:Choice Requires="p14">
      <p:transition spd="slow" p14:dur="2000" advTm="20118"/>
    </mc:Choice>
    <mc:Fallback xmlns="">
      <p:transition spd="slow" advTm="2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0EF7-F3A2-4E00-A1E3-24FE3BFB102F}"/>
              </a:ext>
            </a:extLst>
          </p:cNvPr>
          <p:cNvSpPr>
            <a:spLocks noGrp="1"/>
          </p:cNvSpPr>
          <p:nvPr>
            <p:ph type="title"/>
          </p:nvPr>
        </p:nvSpPr>
        <p:spPr>
          <a:xfrm>
            <a:off x="3059832" y="634946"/>
            <a:ext cx="5602475" cy="1209877"/>
          </a:xfrm>
        </p:spPr>
        <p:txBody>
          <a:bodyPr>
            <a:normAutofit/>
          </a:bodyPr>
          <a:lstStyle/>
          <a:p>
            <a:r>
              <a:rPr lang="en-US" b="1">
                <a:solidFill>
                  <a:schemeClr val="accent1">
                    <a:lumMod val="75000"/>
                  </a:schemeClr>
                </a:solidFill>
              </a:rPr>
              <a:t> References</a:t>
            </a:r>
            <a:endParaRPr lang="en-US" b="1" dirty="0">
              <a:solidFill>
                <a:schemeClr val="accent1">
                  <a:lumMod val="75000"/>
                </a:schemeClr>
              </a:solidFill>
            </a:endParaRPr>
          </a:p>
        </p:txBody>
      </p:sp>
      <p:pic>
        <p:nvPicPr>
          <p:cNvPr id="4" name="Picture 3">
            <a:extLst>
              <a:ext uri="{FF2B5EF4-FFF2-40B4-BE49-F238E27FC236}">
                <a16:creationId xmlns:a16="http://schemas.microsoft.com/office/drawing/2014/main" id="{E2613424-9B44-4E4A-9BFC-A41749E66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21609"/>
            <a:ext cx="3000986" cy="810265"/>
          </a:xfrm>
          <a:prstGeom prst="rect">
            <a:avLst/>
          </a:prstGeom>
        </p:spPr>
      </p:pic>
      <p:sp>
        <p:nvSpPr>
          <p:cNvPr id="3" name="Content Placeholder 2">
            <a:extLst>
              <a:ext uri="{FF2B5EF4-FFF2-40B4-BE49-F238E27FC236}">
                <a16:creationId xmlns:a16="http://schemas.microsoft.com/office/drawing/2014/main" id="{515FB065-C586-4225-A43A-3586B1679FBE}"/>
              </a:ext>
            </a:extLst>
          </p:cNvPr>
          <p:cNvSpPr>
            <a:spLocks noGrp="1"/>
          </p:cNvSpPr>
          <p:nvPr>
            <p:ph idx="1"/>
          </p:nvPr>
        </p:nvSpPr>
        <p:spPr>
          <a:xfrm>
            <a:off x="971600" y="1988840"/>
            <a:ext cx="7690706" cy="4165898"/>
          </a:xfrm>
        </p:spPr>
        <p:txBody>
          <a:bodyPr>
            <a:normAutofit/>
          </a:bodyPr>
          <a:lstStyle/>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600" b="0" i="0" u="none" strike="noStrike" kern="1200" cap="none" spc="0" normalizeH="0" baseline="0" noProof="0" dirty="0">
                <a:ln>
                  <a:noFill/>
                </a:ln>
                <a:solidFill>
                  <a:prstClr val="black"/>
                </a:solidFill>
                <a:effectLst/>
                <a:uLnTx/>
                <a:uFillTx/>
                <a:ea typeface="+mn-ea"/>
                <a:cs typeface="+mn-cs"/>
              </a:rPr>
              <a:t>Saskatchewan Association for Safe Workplaces in Health. (2021). Infection Prevention and Control. </a:t>
            </a:r>
            <a:br>
              <a:rPr lang="en-US" sz="1600" dirty="0">
                <a:solidFill>
                  <a:prstClr val="black"/>
                </a:solidFill>
              </a:rPr>
            </a:br>
            <a:r>
              <a:rPr kumimoji="0" lang="en-US" sz="1600" b="0" i="0" u="none" strike="noStrike" kern="1200" cap="none" spc="0" normalizeH="0" baseline="0" noProof="0" dirty="0">
                <a:ln>
                  <a:noFill/>
                </a:ln>
                <a:solidFill>
                  <a:prstClr val="black"/>
                </a:solidFill>
                <a:effectLst/>
                <a:uLnTx/>
                <a:uFillTx/>
                <a:ea typeface="+mn-ea"/>
                <a:cs typeface="+mn-cs"/>
              </a:rPr>
              <a:t>https://saswh.ca/index.php/infection-prevention-and-control</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600" b="0" i="0" u="none" strike="noStrike" kern="1200" cap="none" spc="0" normalizeH="0" baseline="0" noProof="0" dirty="0">
                <a:ln>
                  <a:noFill/>
                </a:ln>
                <a:solidFill>
                  <a:prstClr val="black"/>
                </a:solidFill>
                <a:effectLst/>
                <a:uLnTx/>
                <a:uFillTx/>
                <a:ea typeface="+mn-ea"/>
                <a:cs typeface="+mn-cs"/>
              </a:rPr>
              <a:t>Saskatchewan Health Authority. (2021). </a:t>
            </a:r>
            <a:r>
              <a:rPr kumimoji="0" lang="en-US" sz="1600" b="0" i="1" u="none" strike="noStrike" kern="1200" cap="none" spc="0" normalizeH="0" baseline="0" noProof="0" dirty="0">
                <a:ln>
                  <a:noFill/>
                </a:ln>
                <a:solidFill>
                  <a:prstClr val="black"/>
                </a:solidFill>
                <a:effectLst/>
                <a:uLnTx/>
                <a:uFillTx/>
                <a:ea typeface="+mn-ea"/>
                <a:cs typeface="+mn-cs"/>
              </a:rPr>
              <a:t>PPE/Infection Prevention and Control</a:t>
            </a:r>
            <a:r>
              <a:rPr kumimoji="0" lang="en-US" sz="1600" b="0" i="0" u="none" strike="noStrike" kern="1200" cap="none" spc="0" normalizeH="0" baseline="0" noProof="0" dirty="0">
                <a:ln>
                  <a:noFill/>
                </a:ln>
                <a:solidFill>
                  <a:prstClr val="black"/>
                </a:solidFill>
                <a:effectLst/>
                <a:uLnTx/>
                <a:uFillTx/>
                <a:ea typeface="+mn-ea"/>
                <a:cs typeface="+mn-cs"/>
              </a:rPr>
              <a:t> </a:t>
            </a:r>
            <a:br>
              <a:rPr kumimoji="0" lang="en-US" sz="1600" b="0" i="0" u="none" strike="noStrike" kern="1200" cap="none" spc="0" normalizeH="0" baseline="0" noProof="0" dirty="0">
                <a:ln>
                  <a:noFill/>
                </a:ln>
                <a:solidFill>
                  <a:prstClr val="black"/>
                </a:solidFill>
                <a:effectLst/>
                <a:uLnTx/>
                <a:uFillTx/>
                <a:ea typeface="+mn-ea"/>
                <a:cs typeface="+mn-cs"/>
              </a:rPr>
            </a:br>
            <a:r>
              <a:rPr kumimoji="0" lang="en-US" sz="1600" b="0" i="0" u="none" strike="noStrike" kern="1200" cap="none" spc="0" normalizeH="0" baseline="0" noProof="0" dirty="0">
                <a:ln>
                  <a:noFill/>
                </a:ln>
                <a:solidFill>
                  <a:prstClr val="black"/>
                </a:solidFill>
                <a:effectLst/>
                <a:uLnTx/>
                <a:uFillTx/>
                <a:ea typeface="+mn-ea"/>
                <a:cs typeface="+mn-cs"/>
              </a:rPr>
              <a:t>https://www.saskhealthauthority.ca/news/service-alerts-emergency-events/covid-19/PPE-infection-prevention-control/Pages/Home.aspx</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600" b="0" i="0" u="none" strike="noStrike" kern="1200" cap="none" spc="0" normalizeH="0" baseline="0" noProof="0" dirty="0">
                <a:ln>
                  <a:noFill/>
                </a:ln>
                <a:solidFill>
                  <a:prstClr val="black"/>
                </a:solidFill>
                <a:effectLst/>
                <a:uLnTx/>
                <a:uFillTx/>
                <a:ea typeface="+mn-ea"/>
                <a:cs typeface="+mn-cs"/>
              </a:rPr>
              <a:t>https://www.saskhealthauthority.ca/</a:t>
            </a:r>
          </a:p>
          <a:p>
            <a:endParaRPr lang="en-US" sz="1600" dirty="0">
              <a:latin typeface="Segoe UI" panose="020B0502040204020203" pitchFamily="34" charset="0"/>
            </a:endParaRPr>
          </a:p>
          <a:p>
            <a:endParaRPr lang="en-US" sz="1600" dirty="0">
              <a:latin typeface="Segoe UI" panose="020B0502040204020203" pitchFamily="34" charset="0"/>
            </a:endParaRPr>
          </a:p>
          <a:p>
            <a:endParaRPr lang="en-US" sz="1600" b="0" i="0" dirty="0">
              <a:effectLst/>
              <a:latin typeface="Segoe UI" panose="020B0502040204020203" pitchFamily="34" charset="0"/>
            </a:endParaRPr>
          </a:p>
          <a:p>
            <a:endParaRPr lang="en-US" sz="1600" b="0" i="0" dirty="0">
              <a:effectLst/>
              <a:latin typeface="Segoe UI" panose="020B0502040204020203" pitchFamily="34" charset="0"/>
            </a:endParaRPr>
          </a:p>
        </p:txBody>
      </p:sp>
      <p:pic>
        <p:nvPicPr>
          <p:cNvPr id="7" name="Audio 6">
            <a:hlinkClick r:id="" action="ppaction://media"/>
            <a:extLst>
              <a:ext uri="{FF2B5EF4-FFF2-40B4-BE49-F238E27FC236}">
                <a16:creationId xmlns:a16="http://schemas.microsoft.com/office/drawing/2014/main" id="{BBD9CB19-D0B1-4BD8-860B-FDA9F85DE0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09903954"/>
      </p:ext>
    </p:extLst>
  </p:cSld>
  <p:clrMapOvr>
    <a:masterClrMapping/>
  </p:clrMapOvr>
  <mc:AlternateContent xmlns:mc="http://schemas.openxmlformats.org/markup-compatibility/2006" xmlns:p14="http://schemas.microsoft.com/office/powerpoint/2010/main">
    <mc:Choice Requires="p14">
      <p:transition spd="slow" p14:dur="2000" advTm="9948"/>
    </mc:Choice>
    <mc:Fallback xmlns="">
      <p:transition spd="slow" advTm="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045-6B48-4968-810F-C9B11192C14C}"/>
              </a:ext>
            </a:extLst>
          </p:cNvPr>
          <p:cNvSpPr>
            <a:spLocks noGrp="1"/>
          </p:cNvSpPr>
          <p:nvPr>
            <p:ph type="title"/>
          </p:nvPr>
        </p:nvSpPr>
        <p:spPr/>
        <p:txBody>
          <a:bodyPr/>
          <a:lstStyle/>
          <a:p>
            <a:r>
              <a:rPr lang="en-US" b="1" dirty="0">
                <a:solidFill>
                  <a:schemeClr val="accent2"/>
                </a:solidFill>
              </a:rPr>
              <a:t>What is Routine Practices?</a:t>
            </a:r>
          </a:p>
        </p:txBody>
      </p:sp>
      <p:sp>
        <p:nvSpPr>
          <p:cNvPr id="3" name="Content Placeholder 2">
            <a:extLst>
              <a:ext uri="{FF2B5EF4-FFF2-40B4-BE49-F238E27FC236}">
                <a16:creationId xmlns:a16="http://schemas.microsoft.com/office/drawing/2014/main" id="{33D491E6-23F8-4260-A725-139A04B1EFFF}"/>
              </a:ext>
            </a:extLst>
          </p:cNvPr>
          <p:cNvSpPr>
            <a:spLocks noGrp="1"/>
          </p:cNvSpPr>
          <p:nvPr>
            <p:ph idx="1"/>
          </p:nvPr>
        </p:nvSpPr>
        <p:spPr/>
        <p:txBody>
          <a:bodyPr>
            <a:normAutofit/>
          </a:bodyPr>
          <a:lstStyle/>
          <a:p>
            <a:pPr marL="0" indent="0">
              <a:lnSpc>
                <a:spcPct val="150000"/>
              </a:lnSpc>
              <a:buNone/>
            </a:pPr>
            <a:r>
              <a:rPr lang="en-US" sz="2400" dirty="0"/>
              <a:t>Routine Practices are the minimum standard of practice for preventing transmission of infectious diseases in all health care settings, for all patients, including residents and participants in Group, Residential and Personal Care Homes.</a:t>
            </a:r>
          </a:p>
          <a:p>
            <a:pPr>
              <a:buFont typeface="Arial" panose="020B0604020202020204" pitchFamily="34" charset="0"/>
              <a:buChar char="•"/>
            </a:pPr>
            <a:endParaRPr lang="en-US" dirty="0"/>
          </a:p>
        </p:txBody>
      </p:sp>
      <p:pic>
        <p:nvPicPr>
          <p:cNvPr id="4" name="Audio 3">
            <a:hlinkClick r:id="" action="ppaction://media"/>
            <a:extLst>
              <a:ext uri="{FF2B5EF4-FFF2-40B4-BE49-F238E27FC236}">
                <a16:creationId xmlns:a16="http://schemas.microsoft.com/office/drawing/2014/main" id="{A81ADC88-1A96-4FDC-83A1-5AAA670B3E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0964031"/>
      </p:ext>
    </p:extLst>
  </p:cSld>
  <p:clrMapOvr>
    <a:masterClrMapping/>
  </p:clrMapOvr>
  <mc:AlternateContent xmlns:mc="http://schemas.openxmlformats.org/markup-compatibility/2006" xmlns:p14="http://schemas.microsoft.com/office/powerpoint/2010/main">
    <mc:Choice Requires="p14">
      <p:transition spd="slow" p14:dur="2000" advTm="15311"/>
    </mc:Choice>
    <mc:Fallback xmlns="">
      <p:transition spd="slow" advTm="1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765EC1-35D0-401C-8CE9-B14308A282D4}"/>
              </a:ext>
            </a:extLst>
          </p:cNvPr>
          <p:cNvSpPr>
            <a:spLocks noGrp="1"/>
          </p:cNvSpPr>
          <p:nvPr>
            <p:ph type="title"/>
          </p:nvPr>
        </p:nvSpPr>
        <p:spPr/>
        <p:txBody>
          <a:bodyPr/>
          <a:lstStyle/>
          <a:p>
            <a:r>
              <a:rPr lang="en-CA" b="1" dirty="0">
                <a:solidFill>
                  <a:schemeClr val="accent2"/>
                </a:solidFill>
              </a:rPr>
              <a:t>Break the Chain of Infection with Routine Practices!</a:t>
            </a:r>
          </a:p>
        </p:txBody>
      </p:sp>
      <p:pic>
        <p:nvPicPr>
          <p:cNvPr id="9" name="Content Placeholder 8">
            <a:extLst>
              <a:ext uri="{FF2B5EF4-FFF2-40B4-BE49-F238E27FC236}">
                <a16:creationId xmlns:a16="http://schemas.microsoft.com/office/drawing/2014/main" id="{02186531-4E6F-4812-B188-265AF9EEE63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29566" y="2241948"/>
            <a:ext cx="3290346" cy="3017044"/>
          </a:xfrm>
        </p:spPr>
      </p:pic>
      <p:sp>
        <p:nvSpPr>
          <p:cNvPr id="7" name="Content Placeholder 6">
            <a:extLst>
              <a:ext uri="{FF2B5EF4-FFF2-40B4-BE49-F238E27FC236}">
                <a16:creationId xmlns:a16="http://schemas.microsoft.com/office/drawing/2014/main" id="{4B84B971-8B7D-4EA3-907A-58334829F688}"/>
              </a:ext>
            </a:extLst>
          </p:cNvPr>
          <p:cNvSpPr>
            <a:spLocks noGrp="1"/>
          </p:cNvSpPr>
          <p:nvPr>
            <p:ph sz="half" idx="2"/>
          </p:nvPr>
        </p:nvSpPr>
        <p:spPr/>
        <p:txBody>
          <a:bodyPr>
            <a:normAutofit fontScale="85000" lnSpcReduction="10000"/>
          </a:bodyPr>
          <a:lstStyle/>
          <a:p>
            <a:pPr>
              <a:buFont typeface="Arial" panose="020B0604020202020204" pitchFamily="34" charset="0"/>
              <a:buChar char="•"/>
            </a:pPr>
            <a:r>
              <a:rPr lang="en-CA" sz="2100" dirty="0"/>
              <a:t>Hand Hygiene</a:t>
            </a:r>
          </a:p>
          <a:p>
            <a:pPr>
              <a:buFont typeface="Arial" panose="020B0604020202020204" pitchFamily="34" charset="0"/>
              <a:buChar char="•"/>
            </a:pPr>
            <a:r>
              <a:rPr lang="en-CA" sz="2100" dirty="0"/>
              <a:t>Point of Care Risk Assessment (PCRA)</a:t>
            </a:r>
          </a:p>
          <a:p>
            <a:pPr>
              <a:buFont typeface="Arial" panose="020B0604020202020204" pitchFamily="34" charset="0"/>
              <a:buChar char="•"/>
            </a:pPr>
            <a:r>
              <a:rPr lang="en-US" sz="2100" dirty="0"/>
              <a:t>Personal Protective Equipment (PPE)</a:t>
            </a:r>
          </a:p>
          <a:p>
            <a:pPr>
              <a:buFont typeface="Arial" panose="020B0604020202020204" pitchFamily="34" charset="0"/>
              <a:buChar char="•"/>
            </a:pPr>
            <a:r>
              <a:rPr lang="en-US" sz="2100" dirty="0"/>
              <a:t>Resident Placement/Accommodation</a:t>
            </a:r>
          </a:p>
          <a:p>
            <a:pPr>
              <a:buFont typeface="Arial" panose="020B0604020202020204" pitchFamily="34" charset="0"/>
              <a:buChar char="•"/>
            </a:pPr>
            <a:r>
              <a:rPr lang="en-US" sz="2100" dirty="0"/>
              <a:t>Respiratory Hygiene/Cough Etiquette</a:t>
            </a:r>
          </a:p>
          <a:p>
            <a:pPr>
              <a:buFont typeface="Arial" panose="020B0604020202020204" pitchFamily="34" charset="0"/>
              <a:buChar char="•"/>
            </a:pPr>
            <a:r>
              <a:rPr lang="en-US" sz="2100" dirty="0"/>
              <a:t>Handling Resident Items &amp; Equipment</a:t>
            </a:r>
          </a:p>
          <a:p>
            <a:pPr>
              <a:buFont typeface="Arial" panose="020B0604020202020204" pitchFamily="34" charset="0"/>
              <a:buChar char="•"/>
            </a:pPr>
            <a:r>
              <a:rPr lang="en-US" sz="2100" dirty="0"/>
              <a:t>Linen &amp; Dishes</a:t>
            </a:r>
          </a:p>
          <a:p>
            <a:pPr>
              <a:buFont typeface="Arial" panose="020B0604020202020204" pitchFamily="34" charset="0"/>
              <a:buChar char="•"/>
            </a:pPr>
            <a:r>
              <a:rPr lang="en-US" sz="2100" dirty="0"/>
              <a:t>Environmental Cleaning</a:t>
            </a:r>
          </a:p>
          <a:p>
            <a:pPr>
              <a:buFont typeface="Arial" panose="020B0604020202020204" pitchFamily="34" charset="0"/>
              <a:buChar char="•"/>
            </a:pPr>
            <a:r>
              <a:rPr lang="en-US" sz="2100" dirty="0"/>
              <a:t>Waste and Sharp Handling</a:t>
            </a:r>
          </a:p>
          <a:p>
            <a:pPr>
              <a:buFont typeface="Arial" panose="020B0604020202020204" pitchFamily="34" charset="0"/>
              <a:buChar char="•"/>
            </a:pPr>
            <a:r>
              <a:rPr lang="en-CA" sz="2100" dirty="0"/>
              <a:t>Staff Health and Education </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CA" dirty="0"/>
          </a:p>
        </p:txBody>
      </p:sp>
      <p:pic>
        <p:nvPicPr>
          <p:cNvPr id="14" name="Audio 13">
            <a:hlinkClick r:id="" action="ppaction://media"/>
            <a:extLst>
              <a:ext uri="{FF2B5EF4-FFF2-40B4-BE49-F238E27FC236}">
                <a16:creationId xmlns:a16="http://schemas.microsoft.com/office/drawing/2014/main" id="{D1B9D040-D021-4FD2-926E-AA527E4F78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61658167"/>
      </p:ext>
    </p:extLst>
  </p:cSld>
  <p:clrMapOvr>
    <a:masterClrMapping/>
  </p:clrMapOvr>
  <mc:AlternateContent xmlns:mc="http://schemas.openxmlformats.org/markup-compatibility/2006" xmlns:p14="http://schemas.microsoft.com/office/powerpoint/2010/main">
    <mc:Choice Requires="p14">
      <p:transition spd="slow" p14:dur="2000" advTm="34262"/>
    </mc:Choice>
    <mc:Fallback xmlns="">
      <p:transition spd="slow" advTm="3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045-6B48-4968-810F-C9B11192C14C}"/>
              </a:ext>
            </a:extLst>
          </p:cNvPr>
          <p:cNvSpPr>
            <a:spLocks noGrp="1"/>
          </p:cNvSpPr>
          <p:nvPr>
            <p:ph type="title"/>
          </p:nvPr>
        </p:nvSpPr>
        <p:spPr/>
        <p:txBody>
          <a:bodyPr/>
          <a:lstStyle/>
          <a:p>
            <a:pPr algn="ctr"/>
            <a:r>
              <a:rPr lang="en-US" b="1" dirty="0">
                <a:solidFill>
                  <a:schemeClr val="accent2"/>
                </a:solidFill>
              </a:rPr>
              <a:t>Additional Precautions</a:t>
            </a:r>
          </a:p>
        </p:txBody>
      </p:sp>
      <p:sp>
        <p:nvSpPr>
          <p:cNvPr id="3" name="Content Placeholder 2">
            <a:extLst>
              <a:ext uri="{FF2B5EF4-FFF2-40B4-BE49-F238E27FC236}">
                <a16:creationId xmlns:a16="http://schemas.microsoft.com/office/drawing/2014/main" id="{33D491E6-23F8-4260-A725-139A04B1EFFF}"/>
              </a:ext>
            </a:extLst>
          </p:cNvPr>
          <p:cNvSpPr>
            <a:spLocks noGrp="1"/>
          </p:cNvSpPr>
          <p:nvPr>
            <p:ph idx="1"/>
          </p:nvPr>
        </p:nvSpPr>
        <p:spPr/>
        <p:txBody>
          <a:bodyPr/>
          <a:lstStyle/>
          <a:p>
            <a:pPr>
              <a:buFont typeface="Arial" panose="020B0604020202020204" pitchFamily="34" charset="0"/>
              <a:buChar char="•"/>
            </a:pPr>
            <a:r>
              <a:rPr lang="en-US" sz="2400" dirty="0"/>
              <a:t>Used in addition to Routine Practices</a:t>
            </a:r>
          </a:p>
          <a:p>
            <a:pPr>
              <a:buFont typeface="Arial" panose="020B0604020202020204" pitchFamily="34" charset="0"/>
              <a:buChar char="•"/>
            </a:pPr>
            <a:r>
              <a:rPr lang="en-US" sz="2400" dirty="0"/>
              <a:t> Used when providing care to residents known or suspected to be infected or colonized with germs that spread easily in the environment.</a:t>
            </a:r>
          </a:p>
          <a:p>
            <a:pPr>
              <a:buFont typeface="Arial" panose="020B0604020202020204" pitchFamily="34" charset="0"/>
              <a:buChar char="•"/>
            </a:pPr>
            <a:r>
              <a:rPr lang="en-US" sz="2400" dirty="0"/>
              <a:t> Type of Additional Precautions used are determined by the way germs could spread throughout the home or facility.</a:t>
            </a:r>
          </a:p>
          <a:p>
            <a:pPr lvl="1">
              <a:buFont typeface="Arial" panose="020B0604020202020204" pitchFamily="34" charset="0"/>
              <a:buChar char="•"/>
            </a:pPr>
            <a:r>
              <a:rPr lang="en-US" dirty="0"/>
              <a:t>Contact</a:t>
            </a:r>
          </a:p>
          <a:p>
            <a:pPr lvl="1">
              <a:buFont typeface="Arial" panose="020B0604020202020204" pitchFamily="34" charset="0"/>
              <a:buChar char="•"/>
            </a:pPr>
            <a:r>
              <a:rPr lang="en-US" dirty="0"/>
              <a:t>Droplet</a:t>
            </a:r>
          </a:p>
          <a:p>
            <a:pPr lvl="1">
              <a:buFont typeface="Arial" panose="020B0604020202020204" pitchFamily="34" charset="0"/>
              <a:buChar char="•"/>
            </a:pPr>
            <a:r>
              <a:rPr lang="en-US" dirty="0"/>
              <a:t>Airborne</a:t>
            </a:r>
          </a:p>
          <a:p>
            <a:pPr lvl="1">
              <a:buFont typeface="Arial" panose="020B0604020202020204" pitchFamily="34" charset="0"/>
              <a:buChar char="•"/>
            </a:pPr>
            <a:r>
              <a:rPr lang="en-US" dirty="0"/>
              <a:t>Combination</a:t>
            </a:r>
          </a:p>
        </p:txBody>
      </p:sp>
      <p:pic>
        <p:nvPicPr>
          <p:cNvPr id="7" name="Audio 6">
            <a:hlinkClick r:id="" action="ppaction://media"/>
            <a:extLst>
              <a:ext uri="{FF2B5EF4-FFF2-40B4-BE49-F238E27FC236}">
                <a16:creationId xmlns:a16="http://schemas.microsoft.com/office/drawing/2014/main" id="{EEB11A4C-0FE3-44F2-9C67-7AE6EC79A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07087210"/>
      </p:ext>
    </p:extLst>
  </p:cSld>
  <p:clrMapOvr>
    <a:masterClrMapping/>
  </p:clrMapOvr>
  <mc:AlternateContent xmlns:mc="http://schemas.openxmlformats.org/markup-compatibility/2006" xmlns:p14="http://schemas.microsoft.com/office/powerpoint/2010/main">
    <mc:Choice Requires="p14">
      <p:transition spd="slow" p14:dur="2000" advTm="29836"/>
    </mc:Choice>
    <mc:Fallback xmlns="">
      <p:transition spd="slow" advTm="29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E67CDE-C22D-4FAD-8592-A9C3A177C558}"/>
              </a:ext>
            </a:extLst>
          </p:cNvPr>
          <p:cNvSpPr>
            <a:spLocks noGrp="1"/>
          </p:cNvSpPr>
          <p:nvPr>
            <p:ph type="title"/>
          </p:nvPr>
        </p:nvSpPr>
        <p:spPr>
          <a:xfrm>
            <a:off x="4808763" y="634946"/>
            <a:ext cx="3845379" cy="1450757"/>
          </a:xfrm>
        </p:spPr>
        <p:txBody>
          <a:bodyPr>
            <a:normAutofit/>
          </a:bodyPr>
          <a:lstStyle/>
          <a:p>
            <a:r>
              <a:rPr lang="en-US" sz="3400" b="1" dirty="0">
                <a:solidFill>
                  <a:schemeClr val="accent2"/>
                </a:solidFill>
              </a:rPr>
              <a:t>Additional Precautions: Contact</a:t>
            </a:r>
          </a:p>
        </p:txBody>
      </p:sp>
      <p:pic>
        <p:nvPicPr>
          <p:cNvPr id="4" name="Picture 3">
            <a:extLst>
              <a:ext uri="{FF2B5EF4-FFF2-40B4-BE49-F238E27FC236}">
                <a16:creationId xmlns:a16="http://schemas.microsoft.com/office/drawing/2014/main" id="{4C2AA75A-0E23-421F-BE89-F1FF2246FC18}"/>
              </a:ext>
            </a:extLst>
          </p:cNvPr>
          <p:cNvPicPr>
            <a:picLocks noChangeAspect="1"/>
          </p:cNvPicPr>
          <p:nvPr/>
        </p:nvPicPr>
        <p:blipFill>
          <a:blip r:embed="rId4"/>
          <a:stretch>
            <a:fillRect/>
          </a:stretch>
        </p:blipFill>
        <p:spPr>
          <a:xfrm>
            <a:off x="482394" y="1228506"/>
            <a:ext cx="4088720" cy="4080946"/>
          </a:xfrm>
          <a:prstGeom prst="rect">
            <a:avLst/>
          </a:prstGeom>
        </p:spPr>
      </p:pic>
      <p:cxnSp>
        <p:nvCxnSpPr>
          <p:cNvPr id="11" name="Straight Connector 1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14D702-D4B9-43D6-A5BD-A50570D70A79}"/>
              </a:ext>
            </a:extLst>
          </p:cNvPr>
          <p:cNvSpPr>
            <a:spLocks noGrp="1"/>
          </p:cNvSpPr>
          <p:nvPr>
            <p:ph idx="1"/>
          </p:nvPr>
        </p:nvSpPr>
        <p:spPr>
          <a:xfrm>
            <a:off x="4808763" y="2198914"/>
            <a:ext cx="3845379" cy="3670180"/>
          </a:xfrm>
        </p:spPr>
        <p:txBody>
          <a:bodyPr>
            <a:normAutofit/>
          </a:bodyPr>
          <a:lstStyle/>
          <a:p>
            <a:r>
              <a:rPr lang="en-US" sz="2400" dirty="0"/>
              <a:t>Used for residents known or suspected to have infectious germs that can be spread by direct contact with the resident or by indirect contact with environmental surfaces or resident care equipment.</a:t>
            </a:r>
          </a:p>
        </p:txBody>
      </p:sp>
      <p:sp>
        <p:nvSpPr>
          <p:cNvPr id="13" name="Rectangle 1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C9B35056-A152-4BF8-8D5D-6CB61492D8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92292669"/>
      </p:ext>
    </p:extLst>
  </p:cSld>
  <p:clrMapOvr>
    <a:masterClrMapping/>
  </p:clrMapOvr>
  <mc:AlternateContent xmlns:mc="http://schemas.openxmlformats.org/markup-compatibility/2006" xmlns:p14="http://schemas.microsoft.com/office/powerpoint/2010/main">
    <mc:Choice Requires="p14">
      <p:transition spd="slow" p14:dur="2000" advTm="14593"/>
    </mc:Choice>
    <mc:Fallback xmlns="">
      <p:transition spd="slow" advTm="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BB7D54-D032-4ED1-B0C5-EDA3209A574B}"/>
              </a:ext>
            </a:extLst>
          </p:cNvPr>
          <p:cNvSpPr>
            <a:spLocks noGrp="1"/>
          </p:cNvSpPr>
          <p:nvPr>
            <p:ph type="title"/>
          </p:nvPr>
        </p:nvSpPr>
        <p:spPr>
          <a:xfrm>
            <a:off x="4808763" y="634946"/>
            <a:ext cx="3845379" cy="1450757"/>
          </a:xfrm>
        </p:spPr>
        <p:txBody>
          <a:bodyPr>
            <a:noAutofit/>
          </a:bodyPr>
          <a:lstStyle/>
          <a:p>
            <a:r>
              <a:rPr lang="en-US" sz="4000" b="1" dirty="0">
                <a:solidFill>
                  <a:schemeClr val="accent2"/>
                </a:solidFill>
              </a:rPr>
              <a:t>Additional Precautions: Droplet</a:t>
            </a:r>
          </a:p>
        </p:txBody>
      </p:sp>
      <p:pic>
        <p:nvPicPr>
          <p:cNvPr id="4" name="Picture 3" descr="Icon&#10;&#10;Description automatically generated">
            <a:extLst>
              <a:ext uri="{FF2B5EF4-FFF2-40B4-BE49-F238E27FC236}">
                <a16:creationId xmlns:a16="http://schemas.microsoft.com/office/drawing/2014/main" id="{7D9A46B9-4D9A-497E-865C-314602323945}"/>
              </a:ext>
            </a:extLst>
          </p:cNvPr>
          <p:cNvPicPr>
            <a:picLocks noChangeAspect="1"/>
          </p:cNvPicPr>
          <p:nvPr/>
        </p:nvPicPr>
        <p:blipFill>
          <a:blip r:embed="rId4"/>
          <a:stretch>
            <a:fillRect/>
          </a:stretch>
        </p:blipFill>
        <p:spPr>
          <a:xfrm>
            <a:off x="459916" y="1700808"/>
            <a:ext cx="4088720" cy="3117648"/>
          </a:xfrm>
          <a:prstGeom prst="rect">
            <a:avLst/>
          </a:prstGeom>
        </p:spPr>
      </p:pic>
      <p:cxnSp>
        <p:nvCxnSpPr>
          <p:cNvPr id="11" name="Straight Connector 10">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FD5B24-A9B2-4EAA-8196-ECD96EEDC7F6}"/>
              </a:ext>
            </a:extLst>
          </p:cNvPr>
          <p:cNvSpPr>
            <a:spLocks noGrp="1"/>
          </p:cNvSpPr>
          <p:nvPr>
            <p:ph idx="1"/>
          </p:nvPr>
        </p:nvSpPr>
        <p:spPr>
          <a:xfrm>
            <a:off x="4808763" y="2198914"/>
            <a:ext cx="3845379" cy="3670180"/>
          </a:xfrm>
        </p:spPr>
        <p:txBody>
          <a:bodyPr>
            <a:normAutofit fontScale="92500" lnSpcReduction="10000"/>
          </a:bodyPr>
          <a:lstStyle/>
          <a:p>
            <a:pPr>
              <a:buFont typeface="Arial" panose="020B0604020202020204" pitchFamily="34" charset="0"/>
              <a:buChar char="•"/>
            </a:pPr>
            <a:r>
              <a:rPr lang="en-US" sz="2400" dirty="0"/>
              <a:t>Used for residents known or suspected to have infectious germs transmitted by large-particle droplets.</a:t>
            </a:r>
          </a:p>
          <a:p>
            <a:pPr>
              <a:buFont typeface="Arial" panose="020B0604020202020204" pitchFamily="34" charset="0"/>
              <a:buChar char="•"/>
            </a:pPr>
            <a:r>
              <a:rPr lang="en-US" sz="2400" dirty="0"/>
              <a:t> Produced during coughing, sneezing or certain procedures.</a:t>
            </a:r>
          </a:p>
          <a:p>
            <a:pPr lvl="1">
              <a:buFont typeface="Arial" panose="020B0604020202020204" pitchFamily="34" charset="0"/>
              <a:buChar char="•"/>
            </a:pPr>
            <a:r>
              <a:rPr lang="en-US" sz="2000" dirty="0"/>
              <a:t>particles are propelled a short distance, less than two metres, and do not remain suspended in the air.</a:t>
            </a:r>
          </a:p>
          <a:p>
            <a:pPr lvl="1">
              <a:buFont typeface="Arial" panose="020B0604020202020204" pitchFamily="34" charset="0"/>
              <a:buChar char="•"/>
            </a:pPr>
            <a:r>
              <a:rPr lang="en-US" sz="2100" dirty="0"/>
              <a:t>viruses such as Influenza, </a:t>
            </a:r>
            <a:br>
              <a:rPr lang="en-US" sz="2100" dirty="0"/>
            </a:br>
            <a:r>
              <a:rPr lang="en-US" sz="2100" dirty="0"/>
              <a:t>COVID-19 &amp; colds.</a:t>
            </a:r>
          </a:p>
        </p:txBody>
      </p:sp>
      <p:sp>
        <p:nvSpPr>
          <p:cNvPr id="13" name="Rectangle 12">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Audio 17">
            <a:hlinkClick r:id="" action="ppaction://media"/>
            <a:extLst>
              <a:ext uri="{FF2B5EF4-FFF2-40B4-BE49-F238E27FC236}">
                <a16:creationId xmlns:a16="http://schemas.microsoft.com/office/drawing/2014/main" id="{B002715B-F82F-444B-97E0-AD8B96A470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72718214"/>
      </p:ext>
    </p:extLst>
  </p:cSld>
  <p:clrMapOvr>
    <a:masterClrMapping/>
  </p:clrMapOvr>
  <mc:AlternateContent xmlns:mc="http://schemas.openxmlformats.org/markup-compatibility/2006" xmlns:p14="http://schemas.microsoft.com/office/powerpoint/2010/main">
    <mc:Choice Requires="p14">
      <p:transition spd="slow" p14:dur="2000" advTm="42445"/>
    </mc:Choice>
    <mc:Fallback xmlns="">
      <p:transition spd="slow" advTm="42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05A42EF-68E6-4808-81CD-E5ABD0ED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739910-E324-4BC0-A42D-4F666B2F131D}"/>
              </a:ext>
            </a:extLst>
          </p:cNvPr>
          <p:cNvSpPr>
            <a:spLocks noGrp="1"/>
          </p:cNvSpPr>
          <p:nvPr>
            <p:ph type="title"/>
          </p:nvPr>
        </p:nvSpPr>
        <p:spPr>
          <a:xfrm>
            <a:off x="4808763" y="634946"/>
            <a:ext cx="3845379" cy="1450757"/>
          </a:xfrm>
        </p:spPr>
        <p:txBody>
          <a:bodyPr>
            <a:normAutofit/>
          </a:bodyPr>
          <a:lstStyle/>
          <a:p>
            <a:r>
              <a:rPr lang="en-US" sz="4000" b="1" i="0" dirty="0">
                <a:solidFill>
                  <a:schemeClr val="accent1">
                    <a:lumMod val="75000"/>
                  </a:schemeClr>
                </a:solidFill>
                <a:effectLst/>
              </a:rPr>
              <a:t>Respiratory Illness</a:t>
            </a:r>
            <a:br>
              <a:rPr lang="en-US" sz="3000" b="1" i="0" dirty="0">
                <a:effectLst/>
                <a:latin typeface="merriweather" panose="00000500000000000000" pitchFamily="2" charset="0"/>
              </a:rPr>
            </a:br>
            <a:endParaRPr lang="en-US" sz="3000" dirty="0"/>
          </a:p>
        </p:txBody>
      </p:sp>
      <p:pic>
        <p:nvPicPr>
          <p:cNvPr id="6" name="Picture 5" descr="A picture containing indoor, dryer, hand, dark&#10;&#10;Description automatically generated">
            <a:extLst>
              <a:ext uri="{FF2B5EF4-FFF2-40B4-BE49-F238E27FC236}">
                <a16:creationId xmlns:a16="http://schemas.microsoft.com/office/drawing/2014/main" id="{EEE2EF39-7BF6-47DE-A52C-D8DB3DB93A5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82394" y="1991254"/>
            <a:ext cx="4088720" cy="2555450"/>
          </a:xfrm>
          <a:prstGeom prst="rect">
            <a:avLst/>
          </a:prstGeom>
        </p:spPr>
      </p:pic>
      <p:cxnSp>
        <p:nvCxnSpPr>
          <p:cNvPr id="20" name="Straight Connector 19">
            <a:extLst>
              <a:ext uri="{FF2B5EF4-FFF2-40B4-BE49-F238E27FC236}">
                <a16:creationId xmlns:a16="http://schemas.microsoft.com/office/drawing/2014/main" id="{3C4A154E-1950-4755-A5FC-5998EE0CC1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FE9C285-56FB-4B36-8ECA-C2D6596AA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937C076B-00B1-4629-B27F-A86F9885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51CCBF4C-EF71-4B0E-9554-0B22933BA69E}"/>
              </a:ext>
            </a:extLst>
          </p:cNvPr>
          <p:cNvGraphicFramePr>
            <a:graphicFrameLocks noGrp="1"/>
          </p:cNvGraphicFramePr>
          <p:nvPr>
            <p:ph idx="1"/>
            <p:extLst>
              <p:ext uri="{D42A27DB-BD31-4B8C-83A1-F6EECF244321}">
                <p14:modId xmlns:p14="http://schemas.microsoft.com/office/powerpoint/2010/main" val="4165696565"/>
              </p:ext>
            </p:extLst>
          </p:nvPr>
        </p:nvGraphicFramePr>
        <p:xfrm>
          <a:off x="4808763" y="2198914"/>
          <a:ext cx="3852843" cy="36701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a:extLst>
              <a:ext uri="{FF2B5EF4-FFF2-40B4-BE49-F238E27FC236}">
                <a16:creationId xmlns:a16="http://schemas.microsoft.com/office/drawing/2014/main" id="{3EF216DB-455B-496E-A648-B20B499F0C5B}"/>
              </a:ext>
            </a:extLst>
          </p:cNvPr>
          <p:cNvSpPr txBox="1"/>
          <p:nvPr/>
        </p:nvSpPr>
        <p:spPr>
          <a:xfrm>
            <a:off x="2251248" y="4346649"/>
            <a:ext cx="231986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www.pngall.com/cough-p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12" tooltip="https://creativecommons.org/licenses/by-nc/3.0/">
                  <a:extLst>
                    <a:ext uri="{A12FA001-AC4F-418D-AE19-62706E023703}">
                      <ahyp:hlinkClr xmlns:ahyp="http://schemas.microsoft.com/office/drawing/2018/hyperlinkcolor" val="tx"/>
                    </a:ext>
                  </a:extLst>
                </a:hlinkClick>
              </a:rPr>
              <a:t>CC BY-NC</a:t>
            </a:r>
            <a:endParaRPr lang="en-US" sz="700" dirty="0">
              <a:solidFill>
                <a:srgbClr val="FFFFFF"/>
              </a:solidFill>
            </a:endParaRPr>
          </a:p>
        </p:txBody>
      </p:sp>
      <p:pic>
        <p:nvPicPr>
          <p:cNvPr id="4" name="Audio 3">
            <a:hlinkClick r:id="" action="ppaction://media"/>
            <a:extLst>
              <a:ext uri="{FF2B5EF4-FFF2-40B4-BE49-F238E27FC236}">
                <a16:creationId xmlns:a16="http://schemas.microsoft.com/office/drawing/2014/main" id="{087E24BA-9E4B-401A-A22D-154AA47F90C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07740125"/>
      </p:ext>
    </p:extLst>
  </p:cSld>
  <p:clrMapOvr>
    <a:masterClrMapping/>
  </p:clrMapOvr>
  <mc:AlternateContent xmlns:mc="http://schemas.openxmlformats.org/markup-compatibility/2006" xmlns:p14="http://schemas.microsoft.com/office/powerpoint/2010/main">
    <mc:Choice Requires="p14">
      <p:transition spd="slow" p14:dur="2000" advTm="13724"/>
    </mc:Choice>
    <mc:Fallback xmlns="">
      <p:transition spd="slow" advTm="13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35">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8" name="Rectangle 37">
            <a:extLst>
              <a:ext uri="{FF2B5EF4-FFF2-40B4-BE49-F238E27FC236}">
                <a16:creationId xmlns:a16="http://schemas.microsoft.com/office/drawing/2014/main" id="{B7D1EFAA-7858-42D7-9544-98A552ADF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131501-C3C9-477B-9B0F-EEC166BECFB3}"/>
              </a:ext>
            </a:extLst>
          </p:cNvPr>
          <p:cNvSpPr>
            <a:spLocks noGrp="1"/>
          </p:cNvSpPr>
          <p:nvPr>
            <p:ph type="title"/>
          </p:nvPr>
        </p:nvSpPr>
        <p:spPr>
          <a:xfrm>
            <a:off x="5047500" y="639097"/>
            <a:ext cx="3609804" cy="3686015"/>
          </a:xfrm>
        </p:spPr>
        <p:txBody>
          <a:bodyPr vert="horz" lIns="91440" tIns="45720" rIns="91440" bIns="45720" rtlCol="0" anchor="b">
            <a:normAutofit/>
          </a:bodyPr>
          <a:lstStyle/>
          <a:p>
            <a:r>
              <a:rPr lang="en-US" sz="5600" b="1" dirty="0">
                <a:solidFill>
                  <a:schemeClr val="accent2"/>
                </a:solidFill>
              </a:rPr>
              <a:t>Droplet &amp; Contact Precautions</a:t>
            </a:r>
          </a:p>
        </p:txBody>
      </p:sp>
      <p:pic>
        <p:nvPicPr>
          <p:cNvPr id="4" name="Content Placeholder 3" descr="Graphical user interface, text&#10;&#10;Description automatically generated">
            <a:extLst>
              <a:ext uri="{FF2B5EF4-FFF2-40B4-BE49-F238E27FC236}">
                <a16:creationId xmlns:a16="http://schemas.microsoft.com/office/drawing/2014/main" id="{0D74737C-83B7-4DE3-B4FA-954415577E0E}"/>
              </a:ext>
            </a:extLst>
          </p:cNvPr>
          <p:cNvPicPr>
            <a:picLocks noGrp="1" noChangeAspect="1"/>
          </p:cNvPicPr>
          <p:nvPr>
            <p:ph idx="1"/>
          </p:nvPr>
        </p:nvPicPr>
        <p:blipFill>
          <a:blip r:embed="rId4"/>
          <a:stretch>
            <a:fillRect/>
          </a:stretch>
        </p:blipFill>
        <p:spPr>
          <a:xfrm>
            <a:off x="571582" y="640081"/>
            <a:ext cx="3904335" cy="5054156"/>
          </a:xfrm>
          <a:prstGeom prst="rect">
            <a:avLst/>
          </a:prstGeom>
        </p:spPr>
      </p:pic>
      <p:cxnSp>
        <p:nvCxnSpPr>
          <p:cNvPr id="40" name="Straight Connector 39">
            <a:extLst>
              <a:ext uri="{FF2B5EF4-FFF2-40B4-BE49-F238E27FC236}">
                <a16:creationId xmlns:a16="http://schemas.microsoft.com/office/drawing/2014/main" id="{F04961BF-6DD2-4525-8611-2B21957DBE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8F34D2C8-D65B-47C7-91F2-331661DBC4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B0064D8A-32C8-44B3-9941-291A5A21C3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F135DFC3-0B62-4912-9033-F9EFF26735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98691625"/>
      </p:ext>
    </p:extLst>
  </p:cSld>
  <p:clrMapOvr>
    <a:masterClrMapping/>
  </p:clrMapOvr>
  <mc:AlternateContent xmlns:mc="http://schemas.openxmlformats.org/markup-compatibility/2006" xmlns:p14="http://schemas.microsoft.com/office/powerpoint/2010/main">
    <mc:Choice Requires="p14">
      <p:transition spd="slow" p14:dur="2000" advTm="22510"/>
    </mc:Choice>
    <mc:Fallback xmlns="">
      <p:transition spd="slow" advTm="22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Option 1 as of Nov 2014 (4)</Template>
  <TotalTime>6141</TotalTime>
  <Words>1539</Words>
  <Application>Microsoft Office PowerPoint</Application>
  <PresentationFormat>On-screen Show (4:3)</PresentationFormat>
  <Paragraphs>168</Paragraphs>
  <Slides>27</Slides>
  <Notes>8</Notes>
  <HiddenSlides>0</HiddenSlides>
  <MMClips>27</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8" baseType="lpstr">
      <vt:lpstr>Arial</vt:lpstr>
      <vt:lpstr>Calibri</vt:lpstr>
      <vt:lpstr>Calibri Light</vt:lpstr>
      <vt:lpstr>Century Gothic</vt:lpstr>
      <vt:lpstr>Lato</vt:lpstr>
      <vt:lpstr>merriweather</vt:lpstr>
      <vt:lpstr>merriweather</vt:lpstr>
      <vt:lpstr>Segoe UI</vt:lpstr>
      <vt:lpstr>Custom Design</vt:lpstr>
      <vt:lpstr>Retrospect</vt:lpstr>
      <vt:lpstr>Acrobat Document</vt:lpstr>
      <vt:lpstr>PowerPoint Presentation</vt:lpstr>
      <vt:lpstr>Discussion</vt:lpstr>
      <vt:lpstr>What is Routine Practices?</vt:lpstr>
      <vt:lpstr>Break the Chain of Infection with Routine Practices!</vt:lpstr>
      <vt:lpstr>Additional Precautions</vt:lpstr>
      <vt:lpstr>Additional Precautions: Contact</vt:lpstr>
      <vt:lpstr>Additional Precautions: Droplet</vt:lpstr>
      <vt:lpstr>Respiratory Illness </vt:lpstr>
      <vt:lpstr>Droplet &amp; Contact Precautions</vt:lpstr>
      <vt:lpstr>Droplet &amp; Contact Precautions</vt:lpstr>
      <vt:lpstr>PowerPoint Presentation</vt:lpstr>
      <vt:lpstr>Accommodation </vt:lpstr>
      <vt:lpstr>Accommodation-Room Sharing </vt:lpstr>
      <vt:lpstr>Hand Hygiene</vt:lpstr>
      <vt:lpstr>PowerPoint Presentation</vt:lpstr>
      <vt:lpstr>Personal Protective Equipment: Gowns</vt:lpstr>
      <vt:lpstr>Personal Protective Equipment: Facial (mask and eye) Protection</vt:lpstr>
      <vt:lpstr>Personal Protective Equipment: Facial (mask and eye) Protection</vt:lpstr>
      <vt:lpstr>N95 Respirators</vt:lpstr>
      <vt:lpstr>Personal Protective Equipment: Gloves</vt:lpstr>
      <vt:lpstr>Environmental Cleaning</vt:lpstr>
      <vt:lpstr>Visitors</vt:lpstr>
      <vt:lpstr>Ambulation Outside Room, Bed Space or Transfer</vt:lpstr>
      <vt:lpstr>Handling Resident Care Items and Equipment</vt:lpstr>
      <vt:lpstr>Dishes &amp; Linen/Laundry</vt:lpstr>
      <vt:lpstr>Discontinuing the Additional Precautions</vt:lpstr>
      <vt:lpstr> References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little6@yourlink.ca</dc:creator>
  <cp:lastModifiedBy>Moriarty, Karen SASWH</cp:lastModifiedBy>
  <cp:revision>400</cp:revision>
  <cp:lastPrinted>2021-10-20T23:44:22Z</cp:lastPrinted>
  <dcterms:created xsi:type="dcterms:W3CDTF">2021-01-20T18:30:02Z</dcterms:created>
  <dcterms:modified xsi:type="dcterms:W3CDTF">2022-03-08T14:54:32Z</dcterms:modified>
</cp:coreProperties>
</file>