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19"/>
  </p:notesMasterIdLst>
  <p:sldIdLst>
    <p:sldId id="256" r:id="rId3"/>
    <p:sldId id="343" r:id="rId4"/>
    <p:sldId id="324" r:id="rId5"/>
    <p:sldId id="266" r:id="rId6"/>
    <p:sldId id="344" r:id="rId7"/>
    <p:sldId id="346" r:id="rId8"/>
    <p:sldId id="345" r:id="rId9"/>
    <p:sldId id="347" r:id="rId10"/>
    <p:sldId id="355" r:id="rId11"/>
    <p:sldId id="356" r:id="rId12"/>
    <p:sldId id="353" r:id="rId13"/>
    <p:sldId id="349" r:id="rId14"/>
    <p:sldId id="350" r:id="rId15"/>
    <p:sldId id="351" r:id="rId16"/>
    <p:sldId id="342" r:id="rId17"/>
    <p:sldId id="352" r:id="rId18"/>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91" autoAdjust="0"/>
    <p:restoredTop sz="94660"/>
  </p:normalViewPr>
  <p:slideViewPr>
    <p:cSldViewPr showGuides="1">
      <p:cViewPr varScale="1">
        <p:scale>
          <a:sx n="78" d="100"/>
          <a:sy n="78" d="100"/>
        </p:scale>
        <p:origin x="1234" y="58"/>
      </p:cViewPr>
      <p:guideLst>
        <p:guide orient="horz" pos="2160"/>
        <p:guide pos="2880"/>
      </p:guideLst>
    </p:cSldViewPr>
  </p:slideViewPr>
  <p:notesTextViewPr>
    <p:cViewPr>
      <p:scale>
        <a:sx n="1" d="1"/>
        <a:sy n="1" d="1"/>
      </p:scale>
      <p:origin x="0" y="0"/>
    </p:cViewPr>
  </p:notesTextViewPr>
  <p:sorterViewPr>
    <p:cViewPr varScale="1">
      <p:scale>
        <a:sx n="1" d="1"/>
        <a:sy n="1" d="1"/>
      </p:scale>
      <p:origin x="0" y="-5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85AC85-C408-4A3D-AF65-385B03389D81}"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DFDB44B0-C859-46A7-91C3-6E70E428343C}">
      <dgm:prSet/>
      <dgm:spPr/>
      <dgm:t>
        <a:bodyPr/>
        <a:lstStyle/>
        <a:p>
          <a:r>
            <a:rPr lang="en-US" b="1" dirty="0"/>
            <a:t>What is cleaning?</a:t>
          </a:r>
          <a:endParaRPr lang="en-US" dirty="0"/>
        </a:p>
      </dgm:t>
    </dgm:pt>
    <dgm:pt modelId="{44391A14-93E4-4BA5-8DAF-6CB9BD33FBA6}" type="parTrans" cxnId="{D4A95BB7-3DBD-4D96-ACA2-C42965DB0904}">
      <dgm:prSet/>
      <dgm:spPr/>
      <dgm:t>
        <a:bodyPr/>
        <a:lstStyle/>
        <a:p>
          <a:endParaRPr lang="en-US"/>
        </a:p>
      </dgm:t>
    </dgm:pt>
    <dgm:pt modelId="{B7263EA1-ACA7-45D7-90AD-FFF821A4E926}" type="sibTrans" cxnId="{D4A95BB7-3DBD-4D96-ACA2-C42965DB0904}">
      <dgm:prSet/>
      <dgm:spPr/>
      <dgm:t>
        <a:bodyPr/>
        <a:lstStyle/>
        <a:p>
          <a:endParaRPr lang="en-US"/>
        </a:p>
      </dgm:t>
    </dgm:pt>
    <dgm:pt modelId="{8B5685F6-47FA-4F09-B4A5-6FB3A00F1E76}">
      <dgm:prSet/>
      <dgm:spPr/>
      <dgm:t>
        <a:bodyPr/>
        <a:lstStyle/>
        <a:p>
          <a:r>
            <a:rPr lang="en-US" dirty="0"/>
            <a:t>physical removal </a:t>
          </a:r>
        </a:p>
      </dgm:t>
    </dgm:pt>
    <dgm:pt modelId="{AD4B4FCF-7C57-495A-ACDF-34BEE6D64883}" type="parTrans" cxnId="{77F4FEC8-F688-431E-B82A-0B9DC18F71E8}">
      <dgm:prSet/>
      <dgm:spPr/>
      <dgm:t>
        <a:bodyPr/>
        <a:lstStyle/>
        <a:p>
          <a:endParaRPr lang="en-US"/>
        </a:p>
      </dgm:t>
    </dgm:pt>
    <dgm:pt modelId="{BEE55B8F-9274-4694-A523-0A2C02294B02}" type="sibTrans" cxnId="{77F4FEC8-F688-431E-B82A-0B9DC18F71E8}">
      <dgm:prSet/>
      <dgm:spPr/>
      <dgm:t>
        <a:bodyPr/>
        <a:lstStyle/>
        <a:p>
          <a:endParaRPr lang="en-US"/>
        </a:p>
      </dgm:t>
    </dgm:pt>
    <dgm:pt modelId="{4F9FA42F-4162-4D73-8C7E-E1DBAB4DD25C}">
      <dgm:prSet/>
      <dgm:spPr/>
      <dgm:t>
        <a:bodyPr/>
        <a:lstStyle/>
        <a:p>
          <a:r>
            <a:rPr lang="en-US" b="1" dirty="0"/>
            <a:t>What is disinfecting?</a:t>
          </a:r>
          <a:endParaRPr lang="en-US" dirty="0"/>
        </a:p>
      </dgm:t>
    </dgm:pt>
    <dgm:pt modelId="{71D8E6D4-F125-460C-80F3-F1D3E7C58D96}" type="parTrans" cxnId="{F2191CFA-D358-452F-9BAE-2E83A2082F7B}">
      <dgm:prSet/>
      <dgm:spPr/>
      <dgm:t>
        <a:bodyPr/>
        <a:lstStyle/>
        <a:p>
          <a:endParaRPr lang="en-US"/>
        </a:p>
      </dgm:t>
    </dgm:pt>
    <dgm:pt modelId="{34A5587E-AB51-4B1A-A46D-DAE284EB43E3}" type="sibTrans" cxnId="{F2191CFA-D358-452F-9BAE-2E83A2082F7B}">
      <dgm:prSet/>
      <dgm:spPr/>
      <dgm:t>
        <a:bodyPr/>
        <a:lstStyle/>
        <a:p>
          <a:endParaRPr lang="en-US"/>
        </a:p>
      </dgm:t>
    </dgm:pt>
    <dgm:pt modelId="{3FBEAB30-0CD8-4A48-85CC-C1E775412CCE}">
      <dgm:prSet/>
      <dgm:spPr/>
      <dgm:t>
        <a:bodyPr/>
        <a:lstStyle/>
        <a:p>
          <a:r>
            <a:rPr lang="en-US" dirty="0"/>
            <a:t>inactivation of disease-producing germs</a:t>
          </a:r>
        </a:p>
      </dgm:t>
    </dgm:pt>
    <dgm:pt modelId="{C7C3A470-DD1F-4DA6-9D2F-3026A76BD63A}" type="parTrans" cxnId="{F3F7228B-AE41-4D8F-B2E2-52C6FB639A53}">
      <dgm:prSet/>
      <dgm:spPr/>
      <dgm:t>
        <a:bodyPr/>
        <a:lstStyle/>
        <a:p>
          <a:endParaRPr lang="en-US"/>
        </a:p>
      </dgm:t>
    </dgm:pt>
    <dgm:pt modelId="{082441BA-E1D2-401B-AFC8-45BA8ADFCBF8}" type="sibTrans" cxnId="{F3F7228B-AE41-4D8F-B2E2-52C6FB639A53}">
      <dgm:prSet/>
      <dgm:spPr/>
      <dgm:t>
        <a:bodyPr/>
        <a:lstStyle/>
        <a:p>
          <a:endParaRPr lang="en-US"/>
        </a:p>
      </dgm:t>
    </dgm:pt>
    <dgm:pt modelId="{E7AE5EB4-BFB1-42B6-8ED9-3A67B64117A6}" type="pres">
      <dgm:prSet presAssocID="{2A85AC85-C408-4A3D-AF65-385B03389D81}" presName="Name0" presStyleCnt="0">
        <dgm:presLayoutVars>
          <dgm:dir/>
          <dgm:animLvl val="lvl"/>
          <dgm:resizeHandles val="exact"/>
        </dgm:presLayoutVars>
      </dgm:prSet>
      <dgm:spPr/>
    </dgm:pt>
    <dgm:pt modelId="{12CDF8A5-D9E0-484B-92CE-75A45C15FAA1}" type="pres">
      <dgm:prSet presAssocID="{DFDB44B0-C859-46A7-91C3-6E70E428343C}" presName="linNode" presStyleCnt="0"/>
      <dgm:spPr/>
    </dgm:pt>
    <dgm:pt modelId="{777D7ABD-C928-43AD-8E23-5A91DFF0E3DF}" type="pres">
      <dgm:prSet presAssocID="{DFDB44B0-C859-46A7-91C3-6E70E428343C}" presName="parentText" presStyleLbl="node1" presStyleIdx="0" presStyleCnt="2">
        <dgm:presLayoutVars>
          <dgm:chMax val="1"/>
          <dgm:bulletEnabled val="1"/>
        </dgm:presLayoutVars>
      </dgm:prSet>
      <dgm:spPr/>
    </dgm:pt>
    <dgm:pt modelId="{E8AD3348-29CE-4E01-A679-082CC8457B83}" type="pres">
      <dgm:prSet presAssocID="{DFDB44B0-C859-46A7-91C3-6E70E428343C}" presName="descendantText" presStyleLbl="alignAccFollowNode1" presStyleIdx="0" presStyleCnt="2">
        <dgm:presLayoutVars>
          <dgm:bulletEnabled val="1"/>
        </dgm:presLayoutVars>
      </dgm:prSet>
      <dgm:spPr/>
    </dgm:pt>
    <dgm:pt modelId="{4A601280-7BC5-44D9-B881-123E8050CEEF}" type="pres">
      <dgm:prSet presAssocID="{B7263EA1-ACA7-45D7-90AD-FFF821A4E926}" presName="sp" presStyleCnt="0"/>
      <dgm:spPr/>
    </dgm:pt>
    <dgm:pt modelId="{EEACB11B-C2CD-4EE6-8DE9-ACDD0F9BEBB9}" type="pres">
      <dgm:prSet presAssocID="{4F9FA42F-4162-4D73-8C7E-E1DBAB4DD25C}" presName="linNode" presStyleCnt="0"/>
      <dgm:spPr/>
    </dgm:pt>
    <dgm:pt modelId="{7B06F273-CF9B-4371-BC67-6C179623D6AC}" type="pres">
      <dgm:prSet presAssocID="{4F9FA42F-4162-4D73-8C7E-E1DBAB4DD25C}" presName="parentText" presStyleLbl="node1" presStyleIdx="1" presStyleCnt="2">
        <dgm:presLayoutVars>
          <dgm:chMax val="1"/>
          <dgm:bulletEnabled val="1"/>
        </dgm:presLayoutVars>
      </dgm:prSet>
      <dgm:spPr/>
    </dgm:pt>
    <dgm:pt modelId="{723723B8-B21D-4085-A3EE-8C40E1C0402C}" type="pres">
      <dgm:prSet presAssocID="{4F9FA42F-4162-4D73-8C7E-E1DBAB4DD25C}" presName="descendantText" presStyleLbl="alignAccFollowNode1" presStyleIdx="1" presStyleCnt="2">
        <dgm:presLayoutVars>
          <dgm:bulletEnabled val="1"/>
        </dgm:presLayoutVars>
      </dgm:prSet>
      <dgm:spPr/>
    </dgm:pt>
  </dgm:ptLst>
  <dgm:cxnLst>
    <dgm:cxn modelId="{386C896B-24A1-4D3A-AC81-865B8CC3A375}" type="presOf" srcId="{2A85AC85-C408-4A3D-AF65-385B03389D81}" destId="{E7AE5EB4-BFB1-42B6-8ED9-3A67B64117A6}" srcOrd="0" destOrd="0" presId="urn:microsoft.com/office/officeart/2005/8/layout/vList5"/>
    <dgm:cxn modelId="{F3F7228B-AE41-4D8F-B2E2-52C6FB639A53}" srcId="{4F9FA42F-4162-4D73-8C7E-E1DBAB4DD25C}" destId="{3FBEAB30-0CD8-4A48-85CC-C1E775412CCE}" srcOrd="0" destOrd="0" parTransId="{C7C3A470-DD1F-4DA6-9D2F-3026A76BD63A}" sibTransId="{082441BA-E1D2-401B-AFC8-45BA8ADFCBF8}"/>
    <dgm:cxn modelId="{0727BE9E-4553-4847-8D22-3F8F01574A8E}" type="presOf" srcId="{DFDB44B0-C859-46A7-91C3-6E70E428343C}" destId="{777D7ABD-C928-43AD-8E23-5A91DFF0E3DF}" srcOrd="0" destOrd="0" presId="urn:microsoft.com/office/officeart/2005/8/layout/vList5"/>
    <dgm:cxn modelId="{C4D076B6-2399-45F5-98E6-E3107CD2BBF2}" type="presOf" srcId="{8B5685F6-47FA-4F09-B4A5-6FB3A00F1E76}" destId="{E8AD3348-29CE-4E01-A679-082CC8457B83}" srcOrd="0" destOrd="0" presId="urn:microsoft.com/office/officeart/2005/8/layout/vList5"/>
    <dgm:cxn modelId="{D4A95BB7-3DBD-4D96-ACA2-C42965DB0904}" srcId="{2A85AC85-C408-4A3D-AF65-385B03389D81}" destId="{DFDB44B0-C859-46A7-91C3-6E70E428343C}" srcOrd="0" destOrd="0" parTransId="{44391A14-93E4-4BA5-8DAF-6CB9BD33FBA6}" sibTransId="{B7263EA1-ACA7-45D7-90AD-FFF821A4E926}"/>
    <dgm:cxn modelId="{77F4FEC8-F688-431E-B82A-0B9DC18F71E8}" srcId="{DFDB44B0-C859-46A7-91C3-6E70E428343C}" destId="{8B5685F6-47FA-4F09-B4A5-6FB3A00F1E76}" srcOrd="0" destOrd="0" parTransId="{AD4B4FCF-7C57-495A-ACDF-34BEE6D64883}" sibTransId="{BEE55B8F-9274-4694-A523-0A2C02294B02}"/>
    <dgm:cxn modelId="{DBAE91D9-1CC1-4C6F-9B8D-9508BBD27611}" type="presOf" srcId="{3FBEAB30-0CD8-4A48-85CC-C1E775412CCE}" destId="{723723B8-B21D-4085-A3EE-8C40E1C0402C}" srcOrd="0" destOrd="0" presId="urn:microsoft.com/office/officeart/2005/8/layout/vList5"/>
    <dgm:cxn modelId="{9B948EE7-6DFB-41F1-8778-830406AF0470}" type="presOf" srcId="{4F9FA42F-4162-4D73-8C7E-E1DBAB4DD25C}" destId="{7B06F273-CF9B-4371-BC67-6C179623D6AC}" srcOrd="0" destOrd="0" presId="urn:microsoft.com/office/officeart/2005/8/layout/vList5"/>
    <dgm:cxn modelId="{F2191CFA-D358-452F-9BAE-2E83A2082F7B}" srcId="{2A85AC85-C408-4A3D-AF65-385B03389D81}" destId="{4F9FA42F-4162-4D73-8C7E-E1DBAB4DD25C}" srcOrd="1" destOrd="0" parTransId="{71D8E6D4-F125-460C-80F3-F1D3E7C58D96}" sibTransId="{34A5587E-AB51-4B1A-A46D-DAE284EB43E3}"/>
    <dgm:cxn modelId="{DE49DB28-0279-4C52-8F8C-58D7BA454A3F}" type="presParOf" srcId="{E7AE5EB4-BFB1-42B6-8ED9-3A67B64117A6}" destId="{12CDF8A5-D9E0-484B-92CE-75A45C15FAA1}" srcOrd="0" destOrd="0" presId="urn:microsoft.com/office/officeart/2005/8/layout/vList5"/>
    <dgm:cxn modelId="{54FFC979-7F46-4DF4-B0D0-016547034513}" type="presParOf" srcId="{12CDF8A5-D9E0-484B-92CE-75A45C15FAA1}" destId="{777D7ABD-C928-43AD-8E23-5A91DFF0E3DF}" srcOrd="0" destOrd="0" presId="urn:microsoft.com/office/officeart/2005/8/layout/vList5"/>
    <dgm:cxn modelId="{53122F40-8C3B-41C0-A8A0-2104AB66AD24}" type="presParOf" srcId="{12CDF8A5-D9E0-484B-92CE-75A45C15FAA1}" destId="{E8AD3348-29CE-4E01-A679-082CC8457B83}" srcOrd="1" destOrd="0" presId="urn:microsoft.com/office/officeart/2005/8/layout/vList5"/>
    <dgm:cxn modelId="{E7C3F5A1-7AB8-4C5B-B636-D2A6A7E6B59E}" type="presParOf" srcId="{E7AE5EB4-BFB1-42B6-8ED9-3A67B64117A6}" destId="{4A601280-7BC5-44D9-B881-123E8050CEEF}" srcOrd="1" destOrd="0" presId="urn:microsoft.com/office/officeart/2005/8/layout/vList5"/>
    <dgm:cxn modelId="{6E312418-E52A-4F97-BCCA-D2C2FF0C4211}" type="presParOf" srcId="{E7AE5EB4-BFB1-42B6-8ED9-3A67B64117A6}" destId="{EEACB11B-C2CD-4EE6-8DE9-ACDD0F9BEBB9}" srcOrd="2" destOrd="0" presId="urn:microsoft.com/office/officeart/2005/8/layout/vList5"/>
    <dgm:cxn modelId="{910E4337-1521-4819-90B2-91122A89D8F8}" type="presParOf" srcId="{EEACB11B-C2CD-4EE6-8DE9-ACDD0F9BEBB9}" destId="{7B06F273-CF9B-4371-BC67-6C179623D6AC}" srcOrd="0" destOrd="0" presId="urn:microsoft.com/office/officeart/2005/8/layout/vList5"/>
    <dgm:cxn modelId="{A235A025-5E6B-47C2-8549-280F443C0456}" type="presParOf" srcId="{EEACB11B-C2CD-4EE6-8DE9-ACDD0F9BEBB9}" destId="{723723B8-B21D-4085-A3EE-8C40E1C0402C}"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D3348-29CE-4E01-A679-082CC8457B83}">
      <dsp:nvSpPr>
        <dsp:cNvPr id="0" name=""/>
        <dsp:cNvSpPr/>
      </dsp:nvSpPr>
      <dsp:spPr>
        <a:xfrm rot="5400000">
          <a:off x="4391054" y="-1490558"/>
          <a:ext cx="1477458" cy="4828032"/>
        </a:xfrm>
        <a:prstGeom prst="round2Same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66675" rIns="133350" bIns="6667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t>physical removal </a:t>
          </a:r>
        </a:p>
      </dsp:txBody>
      <dsp:txXfrm rot="-5400000">
        <a:off x="2715767" y="256853"/>
        <a:ext cx="4755908" cy="1333210"/>
      </dsp:txXfrm>
    </dsp:sp>
    <dsp:sp modelId="{777D7ABD-C928-43AD-8E23-5A91DFF0E3DF}">
      <dsp:nvSpPr>
        <dsp:cNvPr id="0" name=""/>
        <dsp:cNvSpPr/>
      </dsp:nvSpPr>
      <dsp:spPr>
        <a:xfrm>
          <a:off x="0" y="46"/>
          <a:ext cx="2715768" cy="184682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b="1" kern="1200" dirty="0"/>
            <a:t>What is cleaning?</a:t>
          </a:r>
          <a:endParaRPr lang="en-US" sz="3300" kern="1200" dirty="0"/>
        </a:p>
      </dsp:txBody>
      <dsp:txXfrm>
        <a:off x="90154" y="90200"/>
        <a:ext cx="2535460" cy="1666515"/>
      </dsp:txXfrm>
    </dsp:sp>
    <dsp:sp modelId="{723723B8-B21D-4085-A3EE-8C40E1C0402C}">
      <dsp:nvSpPr>
        <dsp:cNvPr id="0" name=""/>
        <dsp:cNvSpPr/>
      </dsp:nvSpPr>
      <dsp:spPr>
        <a:xfrm rot="5400000">
          <a:off x="4391054" y="448606"/>
          <a:ext cx="1477458" cy="4828032"/>
        </a:xfrm>
        <a:prstGeom prst="round2SameRect">
          <a:avLst/>
        </a:prstGeom>
        <a:solidFill>
          <a:schemeClr val="accent2">
            <a:tint val="40000"/>
            <a:alpha val="90000"/>
            <a:hueOff val="2260305"/>
            <a:satOff val="843"/>
            <a:lumOff val="106"/>
            <a:alphaOff val="0"/>
          </a:schemeClr>
        </a:solidFill>
        <a:ln w="15875" cap="flat" cmpd="sng" algn="ctr">
          <a:solidFill>
            <a:schemeClr val="accent2">
              <a:tint val="40000"/>
              <a:alpha val="90000"/>
              <a:hueOff val="2260305"/>
              <a:satOff val="843"/>
              <a:lumOff val="1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66675" rIns="133350" bIns="6667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t>inactivation of disease-producing germs</a:t>
          </a:r>
        </a:p>
      </dsp:txBody>
      <dsp:txXfrm rot="-5400000">
        <a:off x="2715767" y="2196017"/>
        <a:ext cx="4755908" cy="1333210"/>
      </dsp:txXfrm>
    </dsp:sp>
    <dsp:sp modelId="{7B06F273-CF9B-4371-BC67-6C179623D6AC}">
      <dsp:nvSpPr>
        <dsp:cNvPr id="0" name=""/>
        <dsp:cNvSpPr/>
      </dsp:nvSpPr>
      <dsp:spPr>
        <a:xfrm>
          <a:off x="0" y="1939210"/>
          <a:ext cx="2715768" cy="1846823"/>
        </a:xfrm>
        <a:prstGeom prst="roundRec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b="1" kern="1200" dirty="0"/>
            <a:t>What is disinfecting?</a:t>
          </a:r>
          <a:endParaRPr lang="en-US" sz="3300" kern="1200" dirty="0"/>
        </a:p>
      </dsp:txBody>
      <dsp:txXfrm>
        <a:off x="90154" y="2029364"/>
        <a:ext cx="2535460" cy="166651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830" tIns="46415" rIns="92830" bIns="46415" rtlCol="0"/>
          <a:lstStyle>
            <a:lvl1pPr algn="l">
              <a:defRPr sz="1200"/>
            </a:lvl1pPr>
          </a:lstStyle>
          <a:p>
            <a:endParaRPr lang="en-CA" dirty="0"/>
          </a:p>
        </p:txBody>
      </p:sp>
      <p:sp>
        <p:nvSpPr>
          <p:cNvPr id="3" name="Date Placeholder 2"/>
          <p:cNvSpPr>
            <a:spLocks noGrp="1"/>
          </p:cNvSpPr>
          <p:nvPr>
            <p:ph type="dt" idx="1"/>
          </p:nvPr>
        </p:nvSpPr>
        <p:spPr>
          <a:xfrm>
            <a:off x="3936768" y="0"/>
            <a:ext cx="3011699" cy="461804"/>
          </a:xfrm>
          <a:prstGeom prst="rect">
            <a:avLst/>
          </a:prstGeom>
        </p:spPr>
        <p:txBody>
          <a:bodyPr vert="horz" lIns="92830" tIns="46415" rIns="92830" bIns="46415" rtlCol="0"/>
          <a:lstStyle>
            <a:lvl1pPr algn="r">
              <a:defRPr sz="1200"/>
            </a:lvl1pPr>
          </a:lstStyle>
          <a:p>
            <a:fld id="{1150280D-7ED5-4319-BFC6-3FDA967C86FF}" type="datetimeFigureOut">
              <a:rPr lang="en-CA" smtClean="0"/>
              <a:t>2022-03-08</a:t>
            </a:fld>
            <a:endParaRPr lang="en-CA" dirty="0"/>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830" tIns="46415" rIns="92830" bIns="46415" rtlCol="0" anchor="ctr"/>
          <a:lstStyle/>
          <a:p>
            <a:endParaRPr lang="en-CA"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772668"/>
            <a:ext cx="3011699" cy="461804"/>
          </a:xfrm>
          <a:prstGeom prst="rect">
            <a:avLst/>
          </a:prstGeom>
        </p:spPr>
        <p:txBody>
          <a:bodyPr vert="horz" lIns="92830" tIns="46415" rIns="92830" bIns="46415"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830" tIns="46415" rIns="92830" bIns="46415" rtlCol="0" anchor="b"/>
          <a:lstStyle>
            <a:lvl1pPr algn="r">
              <a:defRPr sz="1200"/>
            </a:lvl1pPr>
          </a:lstStyle>
          <a:p>
            <a:fld id="{3F30239F-3150-4A59-A506-5887556C8FFF}" type="slidenum">
              <a:rPr lang="en-CA" smtClean="0"/>
              <a:t>‹#›</a:t>
            </a:fld>
            <a:endParaRPr lang="en-CA" dirty="0"/>
          </a:p>
        </p:txBody>
      </p:sp>
    </p:spTree>
    <p:extLst>
      <p:ext uri="{BB962C8B-B14F-4D97-AF65-F5344CB8AC3E}">
        <p14:creationId xmlns:p14="http://schemas.microsoft.com/office/powerpoint/2010/main" val="2267432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Welcome,</a:t>
            </a:r>
            <a:r>
              <a:rPr lang="en-CA" baseline="0" dirty="0"/>
              <a:t> opening remarks</a:t>
            </a:r>
            <a:endParaRPr lang="en-CA" dirty="0"/>
          </a:p>
        </p:txBody>
      </p:sp>
      <p:sp>
        <p:nvSpPr>
          <p:cNvPr id="4" name="Slide Number Placeholder 3"/>
          <p:cNvSpPr>
            <a:spLocks noGrp="1"/>
          </p:cNvSpPr>
          <p:nvPr>
            <p:ph type="sldNum" sz="quarter" idx="10"/>
          </p:nvPr>
        </p:nvSpPr>
        <p:spPr/>
        <p:txBody>
          <a:bodyPr/>
          <a:lstStyle/>
          <a:p>
            <a:fld id="{3F30239F-3150-4A59-A506-5887556C8FFF}" type="slidenum">
              <a:rPr lang="en-CA" smtClean="0"/>
              <a:t>1</a:t>
            </a:fld>
            <a:endParaRPr lang="en-CA" dirty="0"/>
          </a:p>
        </p:txBody>
      </p:sp>
    </p:spTree>
    <p:extLst>
      <p:ext uri="{BB962C8B-B14F-4D97-AF65-F5344CB8AC3E}">
        <p14:creationId xmlns:p14="http://schemas.microsoft.com/office/powerpoint/2010/main" val="44299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12</a:t>
            </a:fld>
            <a:endParaRPr lang="en-CA" dirty="0"/>
          </a:p>
        </p:txBody>
      </p:sp>
    </p:spTree>
    <p:extLst>
      <p:ext uri="{BB962C8B-B14F-4D97-AF65-F5344CB8AC3E}">
        <p14:creationId xmlns:p14="http://schemas.microsoft.com/office/powerpoint/2010/main" val="841496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13</a:t>
            </a:fld>
            <a:endParaRPr lang="en-CA" dirty="0"/>
          </a:p>
        </p:txBody>
      </p:sp>
    </p:spTree>
    <p:extLst>
      <p:ext uri="{BB962C8B-B14F-4D97-AF65-F5344CB8AC3E}">
        <p14:creationId xmlns:p14="http://schemas.microsoft.com/office/powerpoint/2010/main" val="848787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14</a:t>
            </a:fld>
            <a:endParaRPr lang="en-CA" dirty="0"/>
          </a:p>
        </p:txBody>
      </p:sp>
    </p:spTree>
    <p:extLst>
      <p:ext uri="{BB962C8B-B14F-4D97-AF65-F5344CB8AC3E}">
        <p14:creationId xmlns:p14="http://schemas.microsoft.com/office/powerpoint/2010/main" val="4289234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15</a:t>
            </a:fld>
            <a:endParaRPr lang="en-CA" dirty="0"/>
          </a:p>
        </p:txBody>
      </p:sp>
    </p:spTree>
    <p:extLst>
      <p:ext uri="{BB962C8B-B14F-4D97-AF65-F5344CB8AC3E}">
        <p14:creationId xmlns:p14="http://schemas.microsoft.com/office/powerpoint/2010/main" val="3727191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16</a:t>
            </a:fld>
            <a:endParaRPr lang="en-CA" dirty="0"/>
          </a:p>
        </p:txBody>
      </p:sp>
    </p:spTree>
    <p:extLst>
      <p:ext uri="{BB962C8B-B14F-4D97-AF65-F5344CB8AC3E}">
        <p14:creationId xmlns:p14="http://schemas.microsoft.com/office/powerpoint/2010/main" val="4280904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2</a:t>
            </a:fld>
            <a:endParaRPr lang="en-CA" dirty="0"/>
          </a:p>
        </p:txBody>
      </p:sp>
    </p:spTree>
    <p:extLst>
      <p:ext uri="{BB962C8B-B14F-4D97-AF65-F5344CB8AC3E}">
        <p14:creationId xmlns:p14="http://schemas.microsoft.com/office/powerpoint/2010/main" val="66140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3</a:t>
            </a:fld>
            <a:endParaRPr lang="en-CA" dirty="0"/>
          </a:p>
        </p:txBody>
      </p:sp>
    </p:spTree>
    <p:extLst>
      <p:ext uri="{BB962C8B-B14F-4D97-AF65-F5344CB8AC3E}">
        <p14:creationId xmlns:p14="http://schemas.microsoft.com/office/powerpoint/2010/main" val="393719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4</a:t>
            </a:fld>
            <a:endParaRPr lang="en-CA" dirty="0"/>
          </a:p>
        </p:txBody>
      </p:sp>
    </p:spTree>
    <p:extLst>
      <p:ext uri="{BB962C8B-B14F-4D97-AF65-F5344CB8AC3E}">
        <p14:creationId xmlns:p14="http://schemas.microsoft.com/office/powerpoint/2010/main" val="4227271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reusable itms must be cleaned and disinfected between residents, including bedpans, commodes, chairs, beds, thermometers, blood pressure cuffs. </a:t>
            </a:r>
          </a:p>
          <a:p>
            <a:r>
              <a:rPr lang="en-US" dirty="0"/>
              <a:t>Workplace practices should outline how and when to clean items that are shared, such as, whirlpool tubs, showers, blood pressure cuffs , stethoscopes and more</a:t>
            </a:r>
          </a:p>
        </p:txBody>
      </p:sp>
      <p:sp>
        <p:nvSpPr>
          <p:cNvPr id="4" name="Slide Number Placeholder 3"/>
          <p:cNvSpPr>
            <a:spLocks noGrp="1"/>
          </p:cNvSpPr>
          <p:nvPr>
            <p:ph type="sldNum" sz="quarter" idx="5"/>
          </p:nvPr>
        </p:nvSpPr>
        <p:spPr/>
        <p:txBody>
          <a:bodyPr/>
          <a:lstStyle/>
          <a:p>
            <a:fld id="{3F30239F-3150-4A59-A506-5887556C8FFF}" type="slidenum">
              <a:rPr lang="en-CA" smtClean="0"/>
              <a:t>5</a:t>
            </a:fld>
            <a:endParaRPr lang="en-CA" dirty="0"/>
          </a:p>
        </p:txBody>
      </p:sp>
    </p:spTree>
    <p:extLst>
      <p:ext uri="{BB962C8B-B14F-4D97-AF65-F5344CB8AC3E}">
        <p14:creationId xmlns:p14="http://schemas.microsoft.com/office/powerpoint/2010/main" val="1592896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Cleaning is the physical removal of foreign material (e.fg. Dust soil and organic materials e.g. blood and body fluids. Cleaning physically removes Rather than kills germs.It is accomplished with water, detergents, and mechanical action.</a:t>
            </a:r>
          </a:p>
          <a:p>
            <a:r>
              <a:rPr lang="en-US" dirty="0"/>
              <a:t>Disinfection on the other hand is the inactivation of disease-producing germs. Disinfection does not destroy bacterial spores. Equipment/devices must be cleaned thoroughly before effective disinfection can take place </a:t>
            </a:r>
          </a:p>
        </p:txBody>
      </p:sp>
      <p:sp>
        <p:nvSpPr>
          <p:cNvPr id="4" name="Slide Number Placeholder 3"/>
          <p:cNvSpPr>
            <a:spLocks noGrp="1"/>
          </p:cNvSpPr>
          <p:nvPr>
            <p:ph type="sldNum" sz="quarter" idx="5"/>
          </p:nvPr>
        </p:nvSpPr>
        <p:spPr/>
        <p:txBody>
          <a:bodyPr/>
          <a:lstStyle/>
          <a:p>
            <a:fld id="{3F30239F-3150-4A59-A506-5887556C8FFF}" type="slidenum">
              <a:rPr lang="en-CA" smtClean="0"/>
              <a:t>6</a:t>
            </a:fld>
            <a:endParaRPr lang="en-CA" dirty="0"/>
          </a:p>
        </p:txBody>
      </p:sp>
    </p:spTree>
    <p:extLst>
      <p:ext uri="{BB962C8B-B14F-4D97-AF65-F5344CB8AC3E}">
        <p14:creationId xmlns:p14="http://schemas.microsoft.com/office/powerpoint/2010/main" val="108940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7</a:t>
            </a:fld>
            <a:endParaRPr lang="en-CA" dirty="0"/>
          </a:p>
        </p:txBody>
      </p:sp>
    </p:spTree>
    <p:extLst>
      <p:ext uri="{BB962C8B-B14F-4D97-AF65-F5344CB8AC3E}">
        <p14:creationId xmlns:p14="http://schemas.microsoft.com/office/powerpoint/2010/main" val="2627085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endParaRPr lang="en-US" dirty="0"/>
          </a:p>
          <a:p>
            <a:pPr marL="228600" indent="-228600">
              <a:buAutoNum type="alphaUcPeriod"/>
            </a:pPr>
            <a:r>
              <a:rPr lang="en-US" dirty="0"/>
              <a:t>Proceed from cleaner to dirtier areas to avoid spreading dirt and germs. Follow the example given below to know the process</a:t>
            </a:r>
          </a:p>
          <a:p>
            <a:pPr marL="228600" indent="-228600">
              <a:buAutoNum type="alphaUcPeriod"/>
            </a:pPr>
            <a:r>
              <a:rPr lang="en-US" dirty="0"/>
              <a:t>Proceed from high to low to prevent dirt and microorganisms from dripping or falling and contaminating already cleaned areas. Examples include</a:t>
            </a:r>
          </a:p>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8</a:t>
            </a:fld>
            <a:endParaRPr lang="en-CA" dirty="0"/>
          </a:p>
        </p:txBody>
      </p:sp>
    </p:spTree>
    <p:extLst>
      <p:ext uri="{BB962C8B-B14F-4D97-AF65-F5344CB8AC3E}">
        <p14:creationId xmlns:p14="http://schemas.microsoft.com/office/powerpoint/2010/main" val="500936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three important aspects of the cleaning and disinfection process. </a:t>
            </a:r>
          </a:p>
        </p:txBody>
      </p:sp>
      <p:sp>
        <p:nvSpPr>
          <p:cNvPr id="4" name="Slide Number Placeholder 3"/>
          <p:cNvSpPr>
            <a:spLocks noGrp="1"/>
          </p:cNvSpPr>
          <p:nvPr>
            <p:ph type="sldNum" sz="quarter" idx="5"/>
          </p:nvPr>
        </p:nvSpPr>
        <p:spPr/>
        <p:txBody>
          <a:bodyPr/>
          <a:lstStyle/>
          <a:p>
            <a:fld id="{3F30239F-3150-4A59-A506-5887556C8FFF}" type="slidenum">
              <a:rPr lang="en-CA" smtClean="0"/>
              <a:t>11</a:t>
            </a:fld>
            <a:endParaRPr lang="en-CA" dirty="0"/>
          </a:p>
        </p:txBody>
      </p:sp>
    </p:spTree>
    <p:extLst>
      <p:ext uri="{BB962C8B-B14F-4D97-AF65-F5344CB8AC3E}">
        <p14:creationId xmlns:p14="http://schemas.microsoft.com/office/powerpoint/2010/main" val="3143789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157360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34456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452165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948476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590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947558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483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452951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2049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749507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dirty="0"/>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92610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4044228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CA"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0801299-4A67-4C23-BCA8-286A1B950CED}" type="slidenum">
              <a:rPr lang="en-CA" smtClean="0"/>
              <a:t>‹#›</a:t>
            </a:fld>
            <a:endParaRPr lang="en-CA" dirty="0"/>
          </a:p>
        </p:txBody>
      </p:sp>
    </p:spTree>
    <p:extLst>
      <p:ext uri="{BB962C8B-B14F-4D97-AF65-F5344CB8AC3E}">
        <p14:creationId xmlns:p14="http://schemas.microsoft.com/office/powerpoint/2010/main" val="2337800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76821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177395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708565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327458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163229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821227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424742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273201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508810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89249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C6DF8-8D30-4ECD-A909-C127FDE805F9}" type="datetimeFigureOut">
              <a:rPr lang="en-CA" smtClean="0"/>
              <a:t>2022-03-08</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01299-4A67-4C23-BCA8-286A1B950CED}" type="slidenum">
              <a:rPr lang="en-CA" smtClean="0"/>
              <a:t>‹#›</a:t>
            </a:fld>
            <a:endParaRPr lang="en-CA" dirty="0"/>
          </a:p>
        </p:txBody>
      </p:sp>
    </p:spTree>
    <p:extLst>
      <p:ext uri="{BB962C8B-B14F-4D97-AF65-F5344CB8AC3E}">
        <p14:creationId xmlns:p14="http://schemas.microsoft.com/office/powerpoint/2010/main" val="4247160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A4FC6DF8-8D30-4ECD-A909-C127FDE805F9}" type="datetimeFigureOut">
              <a:rPr lang="en-CA" smtClean="0"/>
              <a:t>2022-03-08</a:t>
            </a:fld>
            <a:endParaRPr lang="en-CA"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10801299-4A67-4C23-BCA8-286A1B950CED}" type="slidenum">
              <a:rPr lang="en-CA" smtClean="0"/>
              <a:t>‹#›</a:t>
            </a:fld>
            <a:endParaRPr lang="en-CA"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97245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hyperlink" Target="https://openclipart.org/detail/151903"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hyperlink" Target="https://creativecommons.org/licenses/by-nc-nd/3.0/"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neurocritic.blogspot.com/2009/05/double-entendre.html" TargetMode="External"/><Relationship Id="rId5" Type="http://schemas.openxmlformats.org/officeDocument/2006/relationships/image" Target="../media/image6.jp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ww.publicdomainpictures.net/view-image.php?image=21297&amp;picture=&amp;jazyk=JP" TargetMode="External"/><Relationship Id="rId5" Type="http://schemas.openxmlformats.org/officeDocument/2006/relationships/image" Target="../media/image7.jp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hyperlink" Target="https://creativecommons.org/licenses/by-nc/3.0/"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www.pngall.com/floor-cleaning-mop-png" TargetMode="External"/><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hyperlink" Target="https://creativecommons.org/licenses/by/3.0/"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fabiusmaximus.com/2020/04/18/covid-19-reveals-threat/" TargetMode="External"/><Relationship Id="rId5" Type="http://schemas.openxmlformats.org/officeDocument/2006/relationships/image" Target="../media/image9.jp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hyperlink" Target="https://www.publichealthontario.ca/en/health-topics/infection-prevention-control/best-practices-ipac"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www.germsmart.ca/" TargetMode="External"/><Relationship Id="rId5" Type="http://schemas.openxmlformats.org/officeDocument/2006/relationships/image" Target="../media/image10.tiff"/><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4.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creativecommons.org/licenses/by-sa/3.0/" TargetMode="External"/><Relationship Id="rId5" Type="http://schemas.openxmlformats.org/officeDocument/2006/relationships/hyperlink" Target="https://ectdtips.com/2011/06/health-canada-expands-acceptance-of-ectd-submissions/" TargetMode="Externa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p:cNvSpPr txBox="1">
            <a:spLocks/>
          </p:cNvSpPr>
          <p:nvPr/>
        </p:nvSpPr>
        <p:spPr>
          <a:xfrm>
            <a:off x="245616" y="2514600"/>
            <a:ext cx="8635754" cy="141081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6600" b="1" dirty="0">
              <a:latin typeface="Arial" pitchFamily="34" charset="0"/>
              <a:cs typeface="Arial" pitchFamily="34" charset="0"/>
            </a:endParaRPr>
          </a:p>
        </p:txBody>
      </p:sp>
      <p:sp>
        <p:nvSpPr>
          <p:cNvPr id="14" name="Title 3"/>
          <p:cNvSpPr txBox="1">
            <a:spLocks/>
          </p:cNvSpPr>
          <p:nvPr/>
        </p:nvSpPr>
        <p:spPr>
          <a:xfrm>
            <a:off x="245617" y="2780928"/>
            <a:ext cx="8635754" cy="2333998"/>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b="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b="1" i="1" dirty="0">
                <a:solidFill>
                  <a:schemeClr val="accent2"/>
                </a:solidFill>
                <a:effectLst/>
                <a:latin typeface="Lato" panose="020F0502020204030203" pitchFamily="34" charset="0"/>
                <a:ea typeface="Lato" panose="020F0502020204030203" pitchFamily="34" charset="0"/>
                <a:cs typeface="Lato" panose="020F0502020204030203" pitchFamily="34" charset="0"/>
              </a:rPr>
              <a:t>Environmental Cleaning &amp; Handling Items &amp; Equipment!</a:t>
            </a:r>
          </a:p>
          <a:p>
            <a:pPr algn="ctr"/>
            <a:endParaRPr lang="en-US" sz="2800" dirty="0">
              <a:latin typeface="Arial" pitchFamily="34" charset="0"/>
              <a:cs typeface="Arial" pitchFamily="34" charset="0"/>
            </a:endParaRPr>
          </a:p>
          <a:p>
            <a:pPr algn="ctr"/>
            <a:r>
              <a:rPr lang="en-US" sz="2800" dirty="0">
                <a:latin typeface="Arial" pitchFamily="34" charset="0"/>
                <a:cs typeface="Arial" pitchFamily="34" charset="0"/>
              </a:rPr>
              <a:t>SASWH Infection Prevention &amp; Control</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5" y="0"/>
            <a:ext cx="9147745" cy="1743075"/>
          </a:xfrm>
          <a:prstGeom prst="rect">
            <a:avLst/>
          </a:prstGeom>
        </p:spPr>
      </p:pic>
      <p:pic>
        <p:nvPicPr>
          <p:cNvPr id="5" name="Audio 4">
            <a:hlinkClick r:id="" action="ppaction://media"/>
            <a:extLst>
              <a:ext uri="{FF2B5EF4-FFF2-40B4-BE49-F238E27FC236}">
                <a16:creationId xmlns:a16="http://schemas.microsoft.com/office/drawing/2014/main" id="{394CFAB5-B181-4D7C-9FE3-E6A05ABF23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92760027"/>
      </p:ext>
    </p:extLst>
  </p:cSld>
  <p:clrMapOvr>
    <a:masterClrMapping/>
  </p:clrMapOvr>
  <mc:AlternateContent xmlns:mc="http://schemas.openxmlformats.org/markup-compatibility/2006" xmlns:p14="http://schemas.microsoft.com/office/powerpoint/2010/main">
    <mc:Choice Requires="p14">
      <p:transition spd="slow" p14:dur="2000" advTm="6836"/>
    </mc:Choice>
    <mc:Fallback xmlns="">
      <p:transition spd="slow" advTm="6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A9DA51F-BF34-4443-8941-B635626C6365}"/>
              </a:ext>
            </a:extLst>
          </p:cNvPr>
          <p:cNvSpPr>
            <a:spLocks noGrp="1"/>
          </p:cNvSpPr>
          <p:nvPr>
            <p:ph type="title"/>
          </p:nvPr>
        </p:nvSpPr>
        <p:spPr>
          <a:xfrm>
            <a:off x="1043608" y="634946"/>
            <a:ext cx="7618699" cy="1450757"/>
          </a:xfrm>
        </p:spPr>
        <p:txBody>
          <a:bodyPr>
            <a:normAutofit/>
          </a:bodyPr>
          <a:lstStyle/>
          <a:p>
            <a:r>
              <a:rPr lang="en-US" b="1" i="1" dirty="0">
                <a:solidFill>
                  <a:schemeClr val="accent2"/>
                </a:solidFill>
                <a:effectLst/>
                <a:latin typeface="Lato" panose="020F0502020204030203" pitchFamily="34" charset="0"/>
              </a:rPr>
              <a:t>Cleaning and Disinfection</a:t>
            </a:r>
            <a:endParaRPr lang="en-US" dirty="0">
              <a:solidFill>
                <a:schemeClr val="accent2"/>
              </a:solidFill>
            </a:endParaRPr>
          </a:p>
        </p:txBody>
      </p:sp>
      <p:pic>
        <p:nvPicPr>
          <p:cNvPr id="5" name="Picture 4" descr="A silhouette of a city&#10;&#10;Description automatically generated with low confidence">
            <a:extLst>
              <a:ext uri="{FF2B5EF4-FFF2-40B4-BE49-F238E27FC236}">
                <a16:creationId xmlns:a16="http://schemas.microsoft.com/office/drawing/2014/main" id="{D9BF185D-0304-493D-A3E7-E3A8BE36BD93}"/>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56131" y="2538702"/>
            <a:ext cx="5182351" cy="3342616"/>
          </a:xfrm>
          <a:prstGeom prst="rect">
            <a:avLst/>
          </a:prstGeom>
        </p:spPr>
      </p:pic>
      <p:cxnSp>
        <p:nvCxnSpPr>
          <p:cNvPr id="19" name="Straight Connector 11">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47BC96B-ACA9-4B2E-B732-094CE2496876}"/>
              </a:ext>
            </a:extLst>
          </p:cNvPr>
          <p:cNvSpPr>
            <a:spLocks noGrp="1"/>
          </p:cNvSpPr>
          <p:nvPr>
            <p:ph idx="1"/>
          </p:nvPr>
        </p:nvSpPr>
        <p:spPr>
          <a:xfrm>
            <a:off x="3851920" y="2198914"/>
            <a:ext cx="4810387" cy="3670180"/>
          </a:xfrm>
        </p:spPr>
        <p:txBody>
          <a:bodyPr>
            <a:normAutofit/>
          </a:bodyPr>
          <a:lstStyle/>
          <a:p>
            <a:r>
              <a:rPr lang="en-US" sz="2400" b="1" dirty="0"/>
              <a:t>2. </a:t>
            </a:r>
            <a:r>
              <a:rPr lang="en-US" sz="2400" dirty="0"/>
              <a:t>Follow manufactures instructions for contact time.</a:t>
            </a:r>
          </a:p>
          <a:p>
            <a:endParaRPr lang="en-US" dirty="0"/>
          </a:p>
        </p:txBody>
      </p:sp>
      <p:sp>
        <p:nvSpPr>
          <p:cNvPr id="20" name="Rectangle 13">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15">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Audio 6">
            <a:hlinkClick r:id="" action="ppaction://media"/>
            <a:extLst>
              <a:ext uri="{FF2B5EF4-FFF2-40B4-BE49-F238E27FC236}">
                <a16:creationId xmlns:a16="http://schemas.microsoft.com/office/drawing/2014/main" id="{148C41A8-ABC0-468B-9E02-DBA9D09DD5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34696689"/>
      </p:ext>
    </p:extLst>
  </p:cSld>
  <p:clrMapOvr>
    <a:masterClrMapping/>
  </p:clrMapOvr>
  <mc:AlternateContent xmlns:mc="http://schemas.openxmlformats.org/markup-compatibility/2006" xmlns:p14="http://schemas.microsoft.com/office/powerpoint/2010/main">
    <mc:Choice Requires="p14">
      <p:transition spd="slow" p14:dur="2000" advTm="23160"/>
    </mc:Choice>
    <mc:Fallback xmlns="">
      <p:transition spd="slow" advTm="23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4309FD-8E49-4FCD-9AD7-E29641C27A51}"/>
              </a:ext>
            </a:extLst>
          </p:cNvPr>
          <p:cNvSpPr>
            <a:spLocks noGrp="1"/>
          </p:cNvSpPr>
          <p:nvPr>
            <p:ph type="title"/>
          </p:nvPr>
        </p:nvSpPr>
        <p:spPr>
          <a:xfrm>
            <a:off x="3965712" y="634946"/>
            <a:ext cx="4854760" cy="1450757"/>
          </a:xfrm>
        </p:spPr>
        <p:txBody>
          <a:bodyPr>
            <a:noAutofit/>
          </a:bodyPr>
          <a:lstStyle/>
          <a:p>
            <a:r>
              <a:rPr lang="en-US" b="1" i="1" dirty="0">
                <a:solidFill>
                  <a:schemeClr val="accent2"/>
                </a:solidFill>
                <a:effectLst/>
                <a:latin typeface="Lato" panose="020F0502020204030203" pitchFamily="34" charset="0"/>
              </a:rPr>
              <a:t>Cleaning and Disinfection</a:t>
            </a:r>
            <a:endParaRPr lang="en-US" i="1" dirty="0">
              <a:solidFill>
                <a:schemeClr val="accent2"/>
              </a:solidFill>
            </a:endParaRPr>
          </a:p>
        </p:txBody>
      </p:sp>
      <p:pic>
        <p:nvPicPr>
          <p:cNvPr id="5" name="Picture 4" descr="A sign on a counter&#10;&#10;Description automatically generated with low confidence">
            <a:extLst>
              <a:ext uri="{FF2B5EF4-FFF2-40B4-BE49-F238E27FC236}">
                <a16:creationId xmlns:a16="http://schemas.microsoft.com/office/drawing/2014/main" id="{C529B12A-185E-48E4-9D24-B64CF0C21D59}"/>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32865" r="29027" b="-2"/>
          <a:stretch/>
        </p:blipFill>
        <p:spPr>
          <a:xfrm>
            <a:off x="28154" y="-12128"/>
            <a:ext cx="3490702" cy="6870127"/>
          </a:xfrm>
          <a:prstGeom prst="rect">
            <a:avLst/>
          </a:prstGeom>
        </p:spPr>
      </p:pic>
      <p:cxnSp>
        <p:nvCxnSpPr>
          <p:cNvPr id="15" name="Straight Connector 1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FB72177-1B20-4206-842A-AEEA39170E6B}"/>
              </a:ext>
            </a:extLst>
          </p:cNvPr>
          <p:cNvSpPr>
            <a:spLocks noGrp="1"/>
          </p:cNvSpPr>
          <p:nvPr>
            <p:ph idx="1"/>
          </p:nvPr>
        </p:nvSpPr>
        <p:spPr>
          <a:xfrm>
            <a:off x="3886200" y="2198914"/>
            <a:ext cx="4776107" cy="3670180"/>
          </a:xfrm>
        </p:spPr>
        <p:txBody>
          <a:bodyPr>
            <a:normAutofit/>
          </a:bodyPr>
          <a:lstStyle/>
          <a:p>
            <a:pPr marL="0" indent="0">
              <a:buNone/>
            </a:pPr>
            <a:r>
              <a:rPr lang="en-US" sz="2400" b="1" dirty="0"/>
              <a:t>3. </a:t>
            </a:r>
            <a:r>
              <a:rPr lang="en-US" sz="2400" dirty="0"/>
              <a:t>Only use a clean cloth to enter the cleaning or disinfectant solution. Do not dip a dirty cloth back into the cleaning solution (no double dipping).</a:t>
            </a:r>
          </a:p>
          <a:p>
            <a:pPr>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AD398E7A-1149-4588-9D90-C654D25AA135}"/>
              </a:ext>
            </a:extLst>
          </p:cNvPr>
          <p:cNvSpPr txBox="1"/>
          <p:nvPr/>
        </p:nvSpPr>
        <p:spPr>
          <a:xfrm>
            <a:off x="1031395" y="6657944"/>
            <a:ext cx="245932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neurocritic.blogspot.com/2009/05/double-entendre.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pic>
        <p:nvPicPr>
          <p:cNvPr id="9" name="Audio 8">
            <a:hlinkClick r:id="" action="ppaction://media"/>
            <a:extLst>
              <a:ext uri="{FF2B5EF4-FFF2-40B4-BE49-F238E27FC236}">
                <a16:creationId xmlns:a16="http://schemas.microsoft.com/office/drawing/2014/main" id="{C61E9251-153A-4A33-AFA8-891E131E46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88802432"/>
      </p:ext>
    </p:extLst>
  </p:cSld>
  <p:clrMapOvr>
    <a:masterClrMapping/>
  </p:clrMapOvr>
  <mc:AlternateContent xmlns:mc="http://schemas.openxmlformats.org/markup-compatibility/2006" xmlns:p14="http://schemas.microsoft.com/office/powerpoint/2010/main">
    <mc:Choice Requires="p14">
      <p:transition spd="slow" p14:dur="2000" advTm="19839"/>
    </mc:Choice>
    <mc:Fallback xmlns="">
      <p:transition spd="slow" advTm="19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5E8BE-FD2D-4D01-8EE5-31FFEAFA8E26}"/>
              </a:ext>
            </a:extLst>
          </p:cNvPr>
          <p:cNvSpPr>
            <a:spLocks noGrp="1"/>
          </p:cNvSpPr>
          <p:nvPr>
            <p:ph type="title"/>
          </p:nvPr>
        </p:nvSpPr>
        <p:spPr/>
        <p:txBody>
          <a:bodyPr/>
          <a:lstStyle/>
          <a:p>
            <a:r>
              <a:rPr lang="en-US" b="1" i="1" dirty="0">
                <a:solidFill>
                  <a:schemeClr val="accent2"/>
                </a:solidFill>
                <a:effectLst/>
                <a:latin typeface="Lato" panose="020F0502020204030203" pitchFamily="34" charset="0"/>
              </a:rPr>
              <a:t>Use the General Surface Cleaning Process</a:t>
            </a:r>
            <a:endParaRPr lang="en-US" i="1" dirty="0">
              <a:solidFill>
                <a:schemeClr val="accent2"/>
              </a:solidFill>
            </a:endParaRPr>
          </a:p>
        </p:txBody>
      </p:sp>
      <p:sp>
        <p:nvSpPr>
          <p:cNvPr id="3" name="Content Placeholder 2">
            <a:extLst>
              <a:ext uri="{FF2B5EF4-FFF2-40B4-BE49-F238E27FC236}">
                <a16:creationId xmlns:a16="http://schemas.microsoft.com/office/drawing/2014/main" id="{82A3597B-710B-45CF-94E4-9495E8745420}"/>
              </a:ext>
            </a:extLst>
          </p:cNvPr>
          <p:cNvSpPr>
            <a:spLocks noGrp="1"/>
          </p:cNvSpPr>
          <p:nvPr>
            <p:ph idx="1"/>
          </p:nvPr>
        </p:nvSpPr>
        <p:spPr/>
        <p:txBody>
          <a:bodyPr>
            <a:normAutofit/>
          </a:bodyPr>
          <a:lstStyle/>
          <a:p>
            <a:r>
              <a:rPr lang="en-US" dirty="0"/>
              <a:t>1. Thoroughly wet (soak) a fresh cleaning cloth in the environmental cleaning solution.</a:t>
            </a:r>
          </a:p>
          <a:p>
            <a:r>
              <a:rPr lang="en-US" dirty="0"/>
              <a:t>2. Fold the cloth in half, then in half again, to create 8 sides. </a:t>
            </a:r>
          </a:p>
          <a:p>
            <a:r>
              <a:rPr lang="en-US" dirty="0"/>
              <a:t>3. Wipe surfaces from clean to dirty, high to low in a systematic manner.</a:t>
            </a:r>
          </a:p>
          <a:p>
            <a:pPr lvl="1"/>
            <a:r>
              <a:rPr lang="en-US" dirty="0"/>
              <a:t>use mechanical action (for cleaning steps) and a thoroughly wetted surface to allow required contact time (for disinfection steps).</a:t>
            </a:r>
          </a:p>
          <a:p>
            <a:r>
              <a:rPr lang="en-US" dirty="0"/>
              <a:t>4. Rotate and unfold the cleaning cloth to use all the sides.</a:t>
            </a:r>
          </a:p>
          <a:p>
            <a:r>
              <a:rPr lang="en-US" dirty="0"/>
              <a:t>5. Dispose of the cleaning cloth when all the sides of the cloth have been used, or when it is no longer saturated with solution. </a:t>
            </a:r>
            <a:r>
              <a:rPr lang="en-US" b="1" dirty="0"/>
              <a:t>Do not </a:t>
            </a:r>
            <a:r>
              <a:rPr lang="en-US" dirty="0"/>
              <a:t>place it back in your cleaning solution. </a:t>
            </a:r>
          </a:p>
          <a:p>
            <a:r>
              <a:rPr lang="en-US" dirty="0"/>
              <a:t>6. Get a new cloth and repeat process from step 1.</a:t>
            </a:r>
          </a:p>
        </p:txBody>
      </p:sp>
      <p:pic>
        <p:nvPicPr>
          <p:cNvPr id="16" name="Audio 15">
            <a:hlinkClick r:id="" action="ppaction://media"/>
            <a:extLst>
              <a:ext uri="{FF2B5EF4-FFF2-40B4-BE49-F238E27FC236}">
                <a16:creationId xmlns:a16="http://schemas.microsoft.com/office/drawing/2014/main" id="{A5D0EB97-671F-4AD5-A244-CBD095E1C0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0484790"/>
      </p:ext>
    </p:extLst>
  </p:cSld>
  <p:clrMapOvr>
    <a:masterClrMapping/>
  </p:clrMapOvr>
  <mc:AlternateContent xmlns:mc="http://schemas.openxmlformats.org/markup-compatibility/2006" xmlns:p14="http://schemas.microsoft.com/office/powerpoint/2010/main">
    <mc:Choice Requires="p14">
      <p:transition spd="slow" p14:dur="2000" advTm="69878"/>
    </mc:Choice>
    <mc:Fallback xmlns="">
      <p:transition spd="slow" advTm="6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991E4-4675-4BFF-A346-12A4C3A42611}"/>
              </a:ext>
            </a:extLst>
          </p:cNvPr>
          <p:cNvSpPr>
            <a:spLocks noGrp="1"/>
          </p:cNvSpPr>
          <p:nvPr>
            <p:ph type="title"/>
          </p:nvPr>
        </p:nvSpPr>
        <p:spPr/>
        <p:txBody>
          <a:bodyPr/>
          <a:lstStyle/>
          <a:p>
            <a:r>
              <a:rPr lang="en-US" b="1" i="1" dirty="0">
                <a:solidFill>
                  <a:schemeClr val="accent2"/>
                </a:solidFill>
                <a:effectLst/>
                <a:latin typeface="Lato" panose="020F0502020204030203" pitchFamily="34" charset="0"/>
              </a:rPr>
              <a:t>Outbreaks of Gastrointestinal (GI) Illness</a:t>
            </a:r>
            <a:endParaRPr lang="en-US" i="1" dirty="0">
              <a:solidFill>
                <a:schemeClr val="accent2"/>
              </a:solidFill>
            </a:endParaRPr>
          </a:p>
        </p:txBody>
      </p:sp>
      <p:sp>
        <p:nvSpPr>
          <p:cNvPr id="3" name="Content Placeholder 2">
            <a:extLst>
              <a:ext uri="{FF2B5EF4-FFF2-40B4-BE49-F238E27FC236}">
                <a16:creationId xmlns:a16="http://schemas.microsoft.com/office/drawing/2014/main" id="{5C786390-0148-449D-8F24-73ED8382FCA0}"/>
              </a:ext>
            </a:extLst>
          </p:cNvPr>
          <p:cNvSpPr>
            <a:spLocks noGrp="1"/>
          </p:cNvSpPr>
          <p:nvPr>
            <p:ph idx="1"/>
          </p:nvPr>
        </p:nvSpPr>
        <p:spPr/>
        <p:txBody>
          <a:bodyPr>
            <a:normAutofit/>
          </a:bodyPr>
          <a:lstStyle/>
          <a:p>
            <a:pPr>
              <a:buFont typeface="Arial" panose="020B0604020202020204" pitchFamily="34" charset="0"/>
              <a:buChar char="•"/>
            </a:pPr>
            <a:r>
              <a:rPr lang="en-US" dirty="0"/>
              <a:t>The viruses that cause GI illness are ‘tough’ and are resistant to many disinfectants. </a:t>
            </a:r>
          </a:p>
          <a:p>
            <a:pPr lvl="1">
              <a:buFont typeface="Arial" panose="020B0604020202020204" pitchFamily="34" charset="0"/>
              <a:buChar char="•"/>
            </a:pPr>
            <a:r>
              <a:rPr lang="en-US" dirty="0"/>
              <a:t>Label will state if it is effective against viruses such as norovirus, Norwalk-like virus and other GI illnesses.</a:t>
            </a:r>
          </a:p>
          <a:p>
            <a:pPr>
              <a:buFont typeface="Arial" panose="020B0604020202020204" pitchFamily="34" charset="0"/>
              <a:buChar char="•"/>
            </a:pPr>
            <a:r>
              <a:rPr lang="en-US" dirty="0"/>
              <a:t>Many of the Health Canada approved cleaning products are a cleaner and disinfectant in one.</a:t>
            </a:r>
          </a:p>
          <a:p>
            <a:pPr>
              <a:buFont typeface="Arial" panose="020B0604020202020204" pitchFamily="34" charset="0"/>
              <a:buChar char="•"/>
            </a:pPr>
            <a:r>
              <a:rPr lang="en-US" dirty="0"/>
              <a:t> Bleach is only a disinfectant. </a:t>
            </a:r>
          </a:p>
          <a:p>
            <a:pPr lvl="1">
              <a:buFont typeface="Arial" panose="020B0604020202020204" pitchFamily="34" charset="0"/>
              <a:buChar char="•"/>
            </a:pPr>
            <a:r>
              <a:rPr lang="en-US" dirty="0"/>
              <a:t>Effective in killing most GI illnesses. </a:t>
            </a:r>
          </a:p>
          <a:p>
            <a:pPr lvl="1">
              <a:buFont typeface="Arial" panose="020B0604020202020204" pitchFamily="34" charset="0"/>
              <a:buChar char="•"/>
            </a:pPr>
            <a:r>
              <a:rPr lang="en-US" dirty="0"/>
              <a:t>Effective </a:t>
            </a:r>
            <a:r>
              <a:rPr lang="en-US" dirty="0">
                <a:solidFill>
                  <a:schemeClr val="tx1"/>
                </a:solidFill>
              </a:rPr>
              <a:t>as long as </a:t>
            </a:r>
            <a:r>
              <a:rPr lang="en-US" dirty="0"/>
              <a:t>the surface is cleaned first and then a fresh bleach solution of 1,000 parts-per-million (71 ml of 5.25% bleach in 4 litres of water) is applied. </a:t>
            </a:r>
          </a:p>
        </p:txBody>
      </p:sp>
      <p:pic>
        <p:nvPicPr>
          <p:cNvPr id="5" name="Picture 4" descr="A picture containing clipart&#10;&#10;Description automatically generated">
            <a:extLst>
              <a:ext uri="{FF2B5EF4-FFF2-40B4-BE49-F238E27FC236}">
                <a16:creationId xmlns:a16="http://schemas.microsoft.com/office/drawing/2014/main" id="{4ADB0F1E-D3CC-4F52-BFAF-1662E82F4FE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995936" y="5108481"/>
            <a:ext cx="1524000" cy="1270000"/>
          </a:xfrm>
          <a:prstGeom prst="rect">
            <a:avLst/>
          </a:prstGeom>
        </p:spPr>
      </p:pic>
      <p:pic>
        <p:nvPicPr>
          <p:cNvPr id="6" name="Audio 5">
            <a:hlinkClick r:id="" action="ppaction://media"/>
            <a:extLst>
              <a:ext uri="{FF2B5EF4-FFF2-40B4-BE49-F238E27FC236}">
                <a16:creationId xmlns:a16="http://schemas.microsoft.com/office/drawing/2014/main" id="{45DB99C1-CF27-41F4-AD9D-1E216CE13E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98428535"/>
      </p:ext>
    </p:extLst>
  </p:cSld>
  <p:clrMapOvr>
    <a:masterClrMapping/>
  </p:clrMapOvr>
  <mc:AlternateContent xmlns:mc="http://schemas.openxmlformats.org/markup-compatibility/2006" xmlns:p14="http://schemas.microsoft.com/office/powerpoint/2010/main">
    <mc:Choice Requires="p14">
      <p:transition spd="slow" p14:dur="2000" advTm="51594"/>
    </mc:Choice>
    <mc:Fallback xmlns="">
      <p:transition spd="slow" advTm="51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80045BC-58DB-469C-8997-6C0C16B17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E38EE8-28D9-4766-B52E-B0180EF43DC0}"/>
              </a:ext>
            </a:extLst>
          </p:cNvPr>
          <p:cNvSpPr>
            <a:spLocks noGrp="1"/>
          </p:cNvSpPr>
          <p:nvPr>
            <p:ph type="title"/>
          </p:nvPr>
        </p:nvSpPr>
        <p:spPr>
          <a:xfrm>
            <a:off x="5894613" y="634946"/>
            <a:ext cx="2767693" cy="1450757"/>
          </a:xfrm>
        </p:spPr>
        <p:txBody>
          <a:bodyPr>
            <a:normAutofit/>
          </a:bodyPr>
          <a:lstStyle/>
          <a:p>
            <a:r>
              <a:rPr lang="en-US" b="1" i="1" dirty="0">
                <a:solidFill>
                  <a:schemeClr val="accent1">
                    <a:lumMod val="75000"/>
                  </a:schemeClr>
                </a:solidFill>
                <a:effectLst/>
                <a:latin typeface="Lato" panose="020F0502020204030203" pitchFamily="34" charset="0"/>
              </a:rPr>
              <a:t>Floors</a:t>
            </a:r>
            <a:endParaRPr lang="en-US" b="1" i="1" dirty="0">
              <a:solidFill>
                <a:schemeClr val="accent1">
                  <a:lumMod val="75000"/>
                </a:schemeClr>
              </a:solidFill>
            </a:endParaRPr>
          </a:p>
        </p:txBody>
      </p:sp>
      <p:pic>
        <p:nvPicPr>
          <p:cNvPr id="5" name="Picture 4">
            <a:extLst>
              <a:ext uri="{FF2B5EF4-FFF2-40B4-BE49-F238E27FC236}">
                <a16:creationId xmlns:a16="http://schemas.microsoft.com/office/drawing/2014/main" id="{646D48A3-CF55-4AC4-814F-6C2AA5349B52}"/>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6354" r="28058" b="-1"/>
          <a:stretch/>
        </p:blipFill>
        <p:spPr>
          <a:xfrm>
            <a:off x="475499" y="640081"/>
            <a:ext cx="5182351" cy="5314406"/>
          </a:xfrm>
          <a:prstGeom prst="rect">
            <a:avLst/>
          </a:prstGeom>
        </p:spPr>
      </p:pic>
      <p:cxnSp>
        <p:nvCxnSpPr>
          <p:cNvPr id="13" name="Straight Connector 12">
            <a:extLst>
              <a:ext uri="{FF2B5EF4-FFF2-40B4-BE49-F238E27FC236}">
                <a16:creationId xmlns:a16="http://schemas.microsoft.com/office/drawing/2014/main" id="{83EF6BB5-A95D-4C59-808C-3B64F444F2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3193940-2F9B-49C3-8678-18E9498D14B1}"/>
              </a:ext>
            </a:extLst>
          </p:cNvPr>
          <p:cNvSpPr>
            <a:spLocks noGrp="1"/>
          </p:cNvSpPr>
          <p:nvPr>
            <p:ph idx="1"/>
          </p:nvPr>
        </p:nvSpPr>
        <p:spPr>
          <a:xfrm>
            <a:off x="5894613" y="2198914"/>
            <a:ext cx="2767693" cy="3670180"/>
          </a:xfrm>
        </p:spPr>
        <p:txBody>
          <a:bodyPr>
            <a:normAutofit/>
          </a:bodyPr>
          <a:lstStyle/>
          <a:p>
            <a:r>
              <a:rPr lang="en-US" sz="2400" b="1" dirty="0"/>
              <a:t>Change cloths/mop heads when:</a:t>
            </a:r>
          </a:p>
          <a:p>
            <a:pPr lvl="1">
              <a:buFont typeface="Arial" panose="020B0604020202020204" pitchFamily="34" charset="0"/>
              <a:buChar char="•"/>
            </a:pPr>
            <a:r>
              <a:rPr lang="en-US" dirty="0"/>
              <a:t>Visibly soiled</a:t>
            </a:r>
          </a:p>
          <a:p>
            <a:pPr lvl="1">
              <a:buFont typeface="Arial" panose="020B0604020202020204" pitchFamily="34" charset="0"/>
              <a:buChar char="•"/>
            </a:pPr>
            <a:r>
              <a:rPr lang="en-US" dirty="0"/>
              <a:t>No longer wet enough to moisten surfaces</a:t>
            </a:r>
          </a:p>
          <a:p>
            <a:pPr lvl="1">
              <a:buFont typeface="Arial" panose="020B0604020202020204" pitchFamily="34" charset="0"/>
              <a:buChar char="•"/>
            </a:pPr>
            <a:r>
              <a:rPr lang="en-US" dirty="0"/>
              <a:t>Moving from a dirty area to a clean area</a:t>
            </a:r>
          </a:p>
        </p:txBody>
      </p:sp>
      <p:sp>
        <p:nvSpPr>
          <p:cNvPr id="15" name="Rectangle 14">
            <a:extLst>
              <a:ext uri="{FF2B5EF4-FFF2-40B4-BE49-F238E27FC236}">
                <a16:creationId xmlns:a16="http://schemas.microsoft.com/office/drawing/2014/main" id="{150BDA68-EBDD-443C-9B6B-03CA14AFF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00C07DB3-666C-4A9D-81CE-83B435F95B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82780D5F-2632-4EE8-82D7-9B09CFD1AE6D}"/>
              </a:ext>
            </a:extLst>
          </p:cNvPr>
          <p:cNvSpPr txBox="1"/>
          <p:nvPr/>
        </p:nvSpPr>
        <p:spPr>
          <a:xfrm>
            <a:off x="3337984" y="5754432"/>
            <a:ext cx="231986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www.pngall.com/floor-cleaning-mop-pn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pic>
        <p:nvPicPr>
          <p:cNvPr id="7" name="Audio 6">
            <a:hlinkClick r:id="" action="ppaction://media"/>
            <a:extLst>
              <a:ext uri="{FF2B5EF4-FFF2-40B4-BE49-F238E27FC236}">
                <a16:creationId xmlns:a16="http://schemas.microsoft.com/office/drawing/2014/main" id="{AFBC10B6-A84B-4125-9BD5-1243100C4A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29015117"/>
      </p:ext>
    </p:extLst>
  </p:cSld>
  <p:clrMapOvr>
    <a:masterClrMapping/>
  </p:clrMapOvr>
  <mc:AlternateContent xmlns:mc="http://schemas.openxmlformats.org/markup-compatibility/2006" xmlns:p14="http://schemas.microsoft.com/office/powerpoint/2010/main">
    <mc:Choice Requires="p14">
      <p:transition spd="slow" p14:dur="2000" advTm="12571"/>
    </mc:Choice>
    <mc:Fallback xmlns="">
      <p:transition spd="slow" advTm="12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9">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8B774B55-DEEF-410A-9F9B-E3F6C9F71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86230D-6162-4D3C-B759-9BE62BA92920}"/>
              </a:ext>
            </a:extLst>
          </p:cNvPr>
          <p:cNvSpPr>
            <a:spLocks noGrp="1"/>
          </p:cNvSpPr>
          <p:nvPr>
            <p:ph type="title"/>
          </p:nvPr>
        </p:nvSpPr>
        <p:spPr>
          <a:xfrm>
            <a:off x="475499" y="4550229"/>
            <a:ext cx="8181805" cy="1057655"/>
          </a:xfrm>
        </p:spPr>
        <p:txBody>
          <a:bodyPr vert="horz" lIns="91440" tIns="45720" rIns="91440" bIns="45720" rtlCol="0" anchor="b">
            <a:noAutofit/>
          </a:bodyPr>
          <a:lstStyle/>
          <a:p>
            <a:pPr algn="ctr"/>
            <a:r>
              <a:rPr lang="en-US" b="1" i="1" dirty="0">
                <a:solidFill>
                  <a:schemeClr val="accent2"/>
                </a:solidFill>
                <a:latin typeface="Lato" panose="020F0502020204030203" pitchFamily="34" charset="0"/>
                <a:ea typeface="Lato" panose="020F0502020204030203" pitchFamily="34" charset="0"/>
                <a:cs typeface="Lato" panose="020F0502020204030203" pitchFamily="34" charset="0"/>
              </a:rPr>
              <a:t>Break the chain of infection &amp; Keep yourself and others safe! Clean and disinfect properly!</a:t>
            </a:r>
          </a:p>
        </p:txBody>
      </p:sp>
      <p:pic>
        <p:nvPicPr>
          <p:cNvPr id="10" name="Content Placeholder 9" descr="A picture containing metalware, lock, coil spring&#10;&#10;Description automatically generated">
            <a:extLst>
              <a:ext uri="{FF2B5EF4-FFF2-40B4-BE49-F238E27FC236}">
                <a16:creationId xmlns:a16="http://schemas.microsoft.com/office/drawing/2014/main" id="{C47447EB-1169-4F01-A00C-D6D3EE03A396}"/>
              </a:ext>
            </a:extLst>
          </p:cNvPr>
          <p:cNvPicPr>
            <a:picLocks noGrp="1" noChangeAspect="1"/>
          </p:cNvPicPr>
          <p:nvPr>
            <p:ph idx="1"/>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35" r="10000" b="-1"/>
          <a:stretch/>
        </p:blipFill>
        <p:spPr>
          <a:xfrm>
            <a:off x="476592" y="640080"/>
            <a:ext cx="8187348" cy="3602736"/>
          </a:xfrm>
          <a:prstGeom prst="rect">
            <a:avLst/>
          </a:prstGeom>
        </p:spPr>
      </p:pic>
      <p:cxnSp>
        <p:nvCxnSpPr>
          <p:cNvPr id="24" name="Straight Connector 23">
            <a:extLst>
              <a:ext uri="{FF2B5EF4-FFF2-40B4-BE49-F238E27FC236}">
                <a16:creationId xmlns:a16="http://schemas.microsoft.com/office/drawing/2014/main" id="{E86F63E5-80CB-48C0-8847-43E22C5378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7318D88-D9BB-4846-BF7B-49CBE4094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178E6CEE-A5A7-4FF2-A9BA-8E59C72B3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a:extLst>
              <a:ext uri="{FF2B5EF4-FFF2-40B4-BE49-F238E27FC236}">
                <a16:creationId xmlns:a16="http://schemas.microsoft.com/office/drawing/2014/main" id="{2BB7B627-E347-4CEC-AE8D-4FC4A41D3B04}"/>
              </a:ext>
            </a:extLst>
          </p:cNvPr>
          <p:cNvSpPr txBox="1"/>
          <p:nvPr/>
        </p:nvSpPr>
        <p:spPr>
          <a:xfrm>
            <a:off x="6477124" y="4042761"/>
            <a:ext cx="218681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s://fabiusmaximus.com/2020/04/18/covid-19-reveals-threat/">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pic>
        <p:nvPicPr>
          <p:cNvPr id="4" name="Audio 3">
            <a:hlinkClick r:id="" action="ppaction://media"/>
            <a:extLst>
              <a:ext uri="{FF2B5EF4-FFF2-40B4-BE49-F238E27FC236}">
                <a16:creationId xmlns:a16="http://schemas.microsoft.com/office/drawing/2014/main" id="{266D3D01-2229-4810-B9BB-7094C93B1F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2827360"/>
      </p:ext>
    </p:extLst>
  </p:cSld>
  <p:clrMapOvr>
    <a:masterClrMapping/>
  </p:clrMapOvr>
  <mc:AlternateContent xmlns:mc="http://schemas.openxmlformats.org/markup-compatibility/2006" xmlns:p14="http://schemas.microsoft.com/office/powerpoint/2010/main">
    <mc:Choice Requires="p14">
      <p:transition spd="slow" p14:dur="2000" advTm="8454"/>
    </mc:Choice>
    <mc:Fallback xmlns="">
      <p:transition spd="slow" advTm="8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0EF7-F3A2-4E00-A1E3-24FE3BFB102F}"/>
              </a:ext>
            </a:extLst>
          </p:cNvPr>
          <p:cNvSpPr>
            <a:spLocks noGrp="1"/>
          </p:cNvSpPr>
          <p:nvPr>
            <p:ph type="title"/>
          </p:nvPr>
        </p:nvSpPr>
        <p:spPr>
          <a:xfrm>
            <a:off x="3059832" y="634946"/>
            <a:ext cx="5602475" cy="1209877"/>
          </a:xfrm>
        </p:spPr>
        <p:txBody>
          <a:bodyPr>
            <a:normAutofit/>
          </a:bodyPr>
          <a:lstStyle/>
          <a:p>
            <a:r>
              <a:rPr lang="en-US" b="1">
                <a:solidFill>
                  <a:schemeClr val="accent1">
                    <a:lumMod val="75000"/>
                  </a:schemeClr>
                </a:solidFill>
              </a:rPr>
              <a:t> References</a:t>
            </a:r>
            <a:endParaRPr lang="en-US" b="1" dirty="0">
              <a:solidFill>
                <a:schemeClr val="accent1">
                  <a:lumMod val="75000"/>
                </a:schemeClr>
              </a:solidFill>
            </a:endParaRPr>
          </a:p>
        </p:txBody>
      </p:sp>
      <p:pic>
        <p:nvPicPr>
          <p:cNvPr id="4" name="Picture 3">
            <a:extLst>
              <a:ext uri="{FF2B5EF4-FFF2-40B4-BE49-F238E27FC236}">
                <a16:creationId xmlns:a16="http://schemas.microsoft.com/office/drawing/2014/main" id="{E2613424-9B44-4E4A-9BFC-A41749E66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832" y="321609"/>
            <a:ext cx="3000986" cy="810265"/>
          </a:xfrm>
          <a:prstGeom prst="rect">
            <a:avLst/>
          </a:prstGeom>
        </p:spPr>
      </p:pic>
      <p:sp>
        <p:nvSpPr>
          <p:cNvPr id="3" name="Content Placeholder 2">
            <a:extLst>
              <a:ext uri="{FF2B5EF4-FFF2-40B4-BE49-F238E27FC236}">
                <a16:creationId xmlns:a16="http://schemas.microsoft.com/office/drawing/2014/main" id="{515FB065-C586-4225-A43A-3586B1679FBE}"/>
              </a:ext>
            </a:extLst>
          </p:cNvPr>
          <p:cNvSpPr>
            <a:spLocks noGrp="1"/>
          </p:cNvSpPr>
          <p:nvPr>
            <p:ph idx="1"/>
          </p:nvPr>
        </p:nvSpPr>
        <p:spPr>
          <a:xfrm>
            <a:off x="251520" y="1988840"/>
            <a:ext cx="8410786" cy="4165898"/>
          </a:xfrm>
        </p:spPr>
        <p:txBody>
          <a:bodyPr>
            <a:normAutofit fontScale="70000" lnSpcReduction="20000"/>
          </a:bodyPr>
          <a:lstStyle/>
          <a:p>
            <a:pPr marL="91440" marR="0" lvl="0" indent="-91440" algn="just" defTabSz="914400" rtl="0" eaLnBrk="1" fontAlgn="auto" latinLnBrk="0" hangingPunct="1">
              <a:lnSpc>
                <a:spcPct val="110000"/>
              </a:lnSpc>
              <a:spcBef>
                <a:spcPts val="1200"/>
              </a:spcBef>
              <a:spcAft>
                <a:spcPts val="200"/>
              </a:spcAft>
              <a:buClr>
                <a:srgbClr val="99CB38"/>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hlinkClick r:id="rId6">
                  <a:extLst>
                    <a:ext uri="{A12FA001-AC4F-418D-AE19-62706E023703}">
                      <ahyp:hlinkClr xmlns:ahyp="http://schemas.microsoft.com/office/drawing/2018/hyperlinkcolor" val="tx"/>
                    </a:ext>
                  </a:extLst>
                </a:hlinkClick>
              </a:rPr>
              <a:t>www.Germsmart.ca</a:t>
            </a:r>
            <a:endParaRPr kumimoji="0" lang="en-US" sz="14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endParaRPr>
          </a:p>
          <a:p>
            <a:pPr marL="91440" marR="0" lvl="0" indent="-91440" algn="just" defTabSz="914400" rtl="0" eaLnBrk="1" fontAlgn="auto" latinLnBrk="0" hangingPunct="1">
              <a:lnSpc>
                <a:spcPct val="110000"/>
              </a:lnSpc>
              <a:spcBef>
                <a:spcPts val="1200"/>
              </a:spcBef>
              <a:spcAft>
                <a:spcPts val="200"/>
              </a:spcAft>
              <a:buClr>
                <a:srgbClr val="99CB38"/>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Public Health Ontario. (2021).</a:t>
            </a:r>
            <a:r>
              <a:rPr kumimoji="0" lang="en-US" sz="1400" b="0" i="1"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 IPAC Best Practices.</a:t>
            </a:r>
            <a:r>
              <a:rPr kumimoji="0" lang="en-US" sz="14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 </a:t>
            </a:r>
          </a:p>
          <a:p>
            <a:pPr marL="91440" marR="0" lvl="0" indent="-91440" algn="just" defTabSz="914400" rtl="0" eaLnBrk="1" fontAlgn="auto" latinLnBrk="0" hangingPunct="1">
              <a:lnSpc>
                <a:spcPct val="110000"/>
              </a:lnSpc>
              <a:spcBef>
                <a:spcPts val="1200"/>
              </a:spcBef>
              <a:spcAft>
                <a:spcPts val="200"/>
              </a:spcAft>
              <a:buClr>
                <a:srgbClr val="99CB38"/>
              </a:buClr>
              <a:buSzPct val="100000"/>
              <a:buFont typeface="Calibri" panose="020F0502020204030204" pitchFamily="34" charset="0"/>
              <a:buChar char=" "/>
              <a:tabLst/>
              <a:defRPr/>
            </a:pPr>
            <a:r>
              <a:rPr kumimoji="0" lang="en-US" sz="1400" b="0" i="0" u="sng" strike="noStrike" kern="1200" cap="none" spc="0" normalizeH="0" baseline="0" noProof="0" dirty="0">
                <a:ln>
                  <a:noFill/>
                </a:ln>
                <a:solidFill>
                  <a:prstClr val="black"/>
                </a:solidFill>
                <a:effectLst/>
                <a:uLnTx/>
                <a:uFillTx/>
                <a:latin typeface="Merriweather" panose="00000500000000000000" pitchFamily="2" charset="0"/>
                <a:ea typeface="+mn-ea"/>
                <a:cs typeface="+mn-cs"/>
                <a:hlinkClick r:id="rId7">
                  <a:extLst>
                    <a:ext uri="{A12FA001-AC4F-418D-AE19-62706E023703}">
                      <ahyp:hlinkClr xmlns:ahyp="http://schemas.microsoft.com/office/drawing/2018/hyperlinkcolor" val="tx"/>
                    </a:ext>
                  </a:extLst>
                </a:hlinkClick>
              </a:rPr>
              <a:t>https://www.publichealthontario.ca/en/health-topics/infection-prevention-control/best-practices-ipac</a:t>
            </a:r>
            <a:endParaRPr kumimoji="0" lang="en-US" sz="1400" b="0" i="0" u="sng" strike="noStrike" kern="1200" cap="none" spc="0" normalizeH="0" baseline="0" noProof="0" dirty="0">
              <a:ln>
                <a:noFill/>
              </a:ln>
              <a:solidFill>
                <a:prstClr val="black"/>
              </a:solidFill>
              <a:effectLst/>
              <a:uLnTx/>
              <a:uFillTx/>
              <a:latin typeface="Merriweather" panose="00000500000000000000" pitchFamily="2" charset="0"/>
              <a:ea typeface="+mn-ea"/>
              <a:cs typeface="+mn-cs"/>
            </a:endParaRPr>
          </a:p>
          <a:p>
            <a:pPr marL="91440" marR="0" lvl="0" indent="-91440" algn="l" defTabSz="914400" rtl="0" eaLnBrk="1" fontAlgn="auto" latinLnBrk="0" hangingPunct="1">
              <a:lnSpc>
                <a:spcPct val="160000"/>
              </a:lnSpc>
              <a:spcBef>
                <a:spcPts val="1200"/>
              </a:spcBef>
              <a:spcAft>
                <a:spcPts val="200"/>
              </a:spcAft>
              <a:buClr>
                <a:srgbClr val="99CB38"/>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Provincial Infection Control Network of British Columbia. (2011). </a:t>
            </a:r>
            <a:r>
              <a:rPr kumimoji="0" lang="en-US" sz="1400" b="0" i="1"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Residential Care Infection Prevention and Control Manual For Non-affiliated Residential Care Facilities. </a:t>
            </a:r>
          </a:p>
          <a:p>
            <a:pPr marL="91440" marR="0" lvl="0" indent="-91440" algn="l" defTabSz="914400" rtl="0" eaLnBrk="1" fontAlgn="auto" latinLnBrk="0" hangingPunct="1">
              <a:lnSpc>
                <a:spcPct val="160000"/>
              </a:lnSpc>
              <a:spcBef>
                <a:spcPts val="1200"/>
              </a:spcBef>
              <a:spcAft>
                <a:spcPts val="200"/>
              </a:spcAft>
              <a:buClr>
                <a:srgbClr val="99CB38"/>
              </a:buClr>
              <a:buSzPct val="100000"/>
              <a:buFont typeface="Calibri" panose="020F0502020204030204" pitchFamily="34" charset="0"/>
              <a:buChar char=" "/>
              <a:tabLst/>
              <a:defRPr/>
            </a:pPr>
            <a:r>
              <a:rPr kumimoji="0" lang="en-US" sz="1400" b="0" i="1"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Provincial Infectious Diseases Advisory Committee. (2018). Best Practices for Environmental Cleaning for Prevention and Control of Infections in All Health Care Settings, 3rd Edition</a:t>
            </a:r>
          </a:p>
          <a:p>
            <a:pPr marL="91440" marR="0" lvl="0" indent="-91440" algn="l" defTabSz="914400" rtl="0" eaLnBrk="1" fontAlgn="auto" latinLnBrk="0" hangingPunct="1">
              <a:lnSpc>
                <a:spcPct val="160000"/>
              </a:lnSpc>
              <a:spcBef>
                <a:spcPts val="1200"/>
              </a:spcBef>
              <a:spcAft>
                <a:spcPts val="200"/>
              </a:spcAft>
              <a:buClr>
                <a:srgbClr val="99CB38"/>
              </a:buClr>
              <a:buSzPct val="100000"/>
              <a:buFont typeface="Calibri" panose="020F0502020204030204" pitchFamily="34" charset="0"/>
              <a:buChar char=" "/>
              <a:tabLst/>
              <a:defRPr/>
            </a:pPr>
            <a:r>
              <a:rPr kumimoji="0" lang="en-US" sz="1400" b="0" i="1"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https://www.publichealthontario.ca/en/health-topics/infection-prevention-control/environmental-cleaning</a:t>
            </a:r>
          </a:p>
          <a:p>
            <a:pPr marL="88900" marR="0" lvl="0" indent="-88900" algn="l" defTabSz="1076325" rtl="0" eaLnBrk="1" fontAlgn="auto" latinLnBrk="0" hangingPunct="1">
              <a:lnSpc>
                <a:spcPct val="170000"/>
              </a:lnSpc>
              <a:spcBef>
                <a:spcPts val="1200"/>
              </a:spcBef>
              <a:spcAft>
                <a:spcPts val="200"/>
              </a:spcAft>
              <a:buClr>
                <a:srgbClr val="99CB38"/>
              </a:buClr>
              <a:buSzPct val="100000"/>
              <a:buFont typeface="Calibri" panose="020F0502020204030204" pitchFamily="34" charset="0"/>
              <a:buChar char=" "/>
              <a:defRPr/>
            </a:pPr>
            <a:r>
              <a:rPr kumimoji="0" lang="en-US" sz="1400" b="0" i="0" u="none" strike="noStrike" kern="1200" cap="none" spc="0" normalizeH="0" baseline="0" noProof="0" dirty="0">
                <a:ln>
                  <a:noFill/>
                </a:ln>
                <a:solidFill>
                  <a:prstClr val="black"/>
                </a:solidFill>
                <a:effectLst/>
                <a:uLnTx/>
                <a:uFillTx/>
                <a:latin typeface="Merriweather" panose="00000500000000000000" pitchFamily="2" charset="0"/>
              </a:rPr>
              <a:t>Saskatchewan Association for Safe Workplaces in Health. (2021). Infection Prevention and Control. https://saswh.ca/index.php/infection-prevention-and-control</a:t>
            </a:r>
          </a:p>
          <a:p>
            <a:pPr marL="91440" marR="0" lvl="0" indent="-91440" algn="l" defTabSz="914400" rtl="0" eaLnBrk="1" fontAlgn="auto" latinLnBrk="0" hangingPunct="1">
              <a:lnSpc>
                <a:spcPct val="170000"/>
              </a:lnSpc>
              <a:spcBef>
                <a:spcPts val="1200"/>
              </a:spcBef>
              <a:spcAft>
                <a:spcPts val="200"/>
              </a:spcAft>
              <a:buClr>
                <a:srgbClr val="99CB38"/>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Saskatchewan Health Authority. (2021). </a:t>
            </a:r>
            <a:r>
              <a:rPr kumimoji="0" lang="en-US" sz="1400" b="0" i="1"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PPE/Infection Prevention and Control</a:t>
            </a:r>
            <a:r>
              <a:rPr kumimoji="0" lang="en-US" sz="14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 https://www.saskhealthauthority.ca/news/service-alerts-emergency-events/covid-19/PPE-infection-prevention-control/Pages/Home.aspx</a:t>
            </a:r>
          </a:p>
          <a:p>
            <a:pPr marL="91440" marR="0" lvl="0" indent="-91440" algn="l" defTabSz="914400" rtl="0" eaLnBrk="1" fontAlgn="auto" latinLnBrk="0" hangingPunct="1">
              <a:lnSpc>
                <a:spcPct val="170000"/>
              </a:lnSpc>
              <a:spcBef>
                <a:spcPts val="1200"/>
              </a:spcBef>
              <a:spcAft>
                <a:spcPts val="200"/>
              </a:spcAft>
              <a:buClr>
                <a:srgbClr val="99CB38"/>
              </a:buClr>
              <a:buSzPct val="100000"/>
              <a:buFont typeface="Calibri" panose="020F0502020204030204" pitchFamily="34" charset="0"/>
              <a:buChar char=" "/>
              <a:tabLst/>
              <a:defRPr/>
            </a:pPr>
            <a:r>
              <a:rPr kumimoji="0" lang="en-US" sz="14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https://www.saskhealthauthority.ca/</a:t>
            </a:r>
          </a:p>
          <a:p>
            <a:endParaRPr lang="en-US" sz="1600" dirty="0">
              <a:latin typeface="Segoe UI" panose="020B0502040204020203" pitchFamily="34" charset="0"/>
            </a:endParaRPr>
          </a:p>
          <a:p>
            <a:endParaRPr lang="en-US" sz="1600" dirty="0">
              <a:latin typeface="Segoe UI" panose="020B0502040204020203" pitchFamily="34" charset="0"/>
            </a:endParaRPr>
          </a:p>
          <a:p>
            <a:endParaRPr lang="en-US" sz="1600" b="0" i="0" dirty="0">
              <a:effectLst/>
              <a:latin typeface="Segoe UI" panose="020B0502040204020203" pitchFamily="34" charset="0"/>
            </a:endParaRPr>
          </a:p>
          <a:p>
            <a:endParaRPr lang="en-US" sz="1600" b="0" i="0" dirty="0">
              <a:effectLst/>
              <a:latin typeface="Segoe UI" panose="020B0502040204020203" pitchFamily="34" charset="0"/>
            </a:endParaRPr>
          </a:p>
        </p:txBody>
      </p:sp>
      <p:pic>
        <p:nvPicPr>
          <p:cNvPr id="5" name="Audio 4">
            <a:hlinkClick r:id="" action="ppaction://media"/>
            <a:extLst>
              <a:ext uri="{FF2B5EF4-FFF2-40B4-BE49-F238E27FC236}">
                <a16:creationId xmlns:a16="http://schemas.microsoft.com/office/drawing/2014/main" id="{42165562-9A6B-4DA2-9396-F39E65A2FB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09903954"/>
      </p:ext>
    </p:extLst>
  </p:cSld>
  <p:clrMapOvr>
    <a:masterClrMapping/>
  </p:clrMapOvr>
  <mc:AlternateContent xmlns:mc="http://schemas.openxmlformats.org/markup-compatibility/2006" xmlns:p14="http://schemas.microsoft.com/office/powerpoint/2010/main">
    <mc:Choice Requires="p14">
      <p:transition spd="slow" p14:dur="2000" advTm="12339"/>
    </mc:Choice>
    <mc:Fallback xmlns="">
      <p:transition spd="slow" advTm="1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7C6EF-235E-4423-9010-A666F5094429}"/>
              </a:ext>
            </a:extLst>
          </p:cNvPr>
          <p:cNvSpPr>
            <a:spLocks noGrp="1"/>
          </p:cNvSpPr>
          <p:nvPr>
            <p:ph type="title"/>
          </p:nvPr>
        </p:nvSpPr>
        <p:spPr/>
        <p:txBody>
          <a:bodyPr/>
          <a:lstStyle/>
          <a:p>
            <a:r>
              <a:rPr lang="en-US" b="1" i="1" dirty="0">
                <a:solidFill>
                  <a:schemeClr val="accent2"/>
                </a:solidFill>
                <a:latin typeface="Lato" panose="020F0502020204030203" pitchFamily="34" charset="0"/>
                <a:ea typeface="Lato" panose="020F0502020204030203" pitchFamily="34" charset="0"/>
                <a:cs typeface="Lato" panose="020F0502020204030203" pitchFamily="34" charset="0"/>
              </a:rPr>
              <a:t>Today you will learn:</a:t>
            </a:r>
          </a:p>
        </p:txBody>
      </p:sp>
      <p:sp>
        <p:nvSpPr>
          <p:cNvPr id="3" name="Content Placeholder 2">
            <a:extLst>
              <a:ext uri="{FF2B5EF4-FFF2-40B4-BE49-F238E27FC236}">
                <a16:creationId xmlns:a16="http://schemas.microsoft.com/office/drawing/2014/main" id="{7A043A87-47DA-4C84-A572-B7123C07494C}"/>
              </a:ext>
            </a:extLst>
          </p:cNvPr>
          <p:cNvSpPr>
            <a:spLocks noGrp="1"/>
          </p:cNvSpPr>
          <p:nvPr>
            <p:ph idx="1"/>
          </p:nvPr>
        </p:nvSpPr>
        <p:spPr>
          <a:xfrm>
            <a:off x="611560" y="1845734"/>
            <a:ext cx="8136903" cy="4023360"/>
          </a:xfrm>
        </p:spPr>
        <p:txBody>
          <a:bodyPr/>
          <a:lstStyle/>
          <a:p>
            <a:pPr>
              <a:buFont typeface="Arial" panose="020B0604020202020204" pitchFamily="34" charset="0"/>
              <a:buChar char="•"/>
            </a:pPr>
            <a:r>
              <a:rPr lang="en-US" sz="2400" dirty="0">
                <a:solidFill>
                  <a:srgbClr val="313537"/>
                </a:solidFill>
              </a:rPr>
              <a:t> What Routine Practices are</a:t>
            </a:r>
          </a:p>
          <a:p>
            <a:pPr>
              <a:buFont typeface="Arial" panose="020B0604020202020204" pitchFamily="34" charset="0"/>
              <a:buChar char="•"/>
            </a:pPr>
            <a:r>
              <a:rPr lang="en-US" sz="2400" dirty="0">
                <a:solidFill>
                  <a:srgbClr val="313537"/>
                </a:solidFill>
              </a:rPr>
              <a:t> About the chain of infection </a:t>
            </a:r>
          </a:p>
          <a:p>
            <a:pPr>
              <a:buFont typeface="Arial" panose="020B0604020202020204" pitchFamily="34" charset="0"/>
              <a:buChar char="•"/>
            </a:pPr>
            <a:r>
              <a:rPr lang="en-US" sz="2400" dirty="0">
                <a:solidFill>
                  <a:srgbClr val="313537"/>
                </a:solidFill>
              </a:rPr>
              <a:t> The importance of handling and cleaning equipment properly</a:t>
            </a:r>
          </a:p>
          <a:p>
            <a:pPr algn="l" fontAlgn="auto">
              <a:buFont typeface="Arial" panose="020B0604020202020204" pitchFamily="34" charset="0"/>
              <a:buChar char="•"/>
            </a:pPr>
            <a:r>
              <a:rPr lang="en-US" sz="2400" dirty="0">
                <a:solidFill>
                  <a:srgbClr val="313537"/>
                </a:solidFill>
              </a:rPr>
              <a:t> The importance environmental cleaning</a:t>
            </a:r>
          </a:p>
          <a:p>
            <a:pPr algn="l" fontAlgn="auto">
              <a:buFont typeface="Arial" panose="020B0604020202020204" pitchFamily="34" charset="0"/>
              <a:buChar char="•"/>
            </a:pPr>
            <a:r>
              <a:rPr lang="en-US" sz="2400" dirty="0">
                <a:solidFill>
                  <a:srgbClr val="313537"/>
                </a:solidFill>
              </a:rPr>
              <a:t> How to properly clean and disinfect in order to break the chain of infection</a:t>
            </a:r>
          </a:p>
          <a:p>
            <a:endParaRPr lang="en-US" dirty="0"/>
          </a:p>
        </p:txBody>
      </p:sp>
      <p:pic>
        <p:nvPicPr>
          <p:cNvPr id="6" name="Audio 5">
            <a:hlinkClick r:id="" action="ppaction://media"/>
            <a:extLst>
              <a:ext uri="{FF2B5EF4-FFF2-40B4-BE49-F238E27FC236}">
                <a16:creationId xmlns:a16="http://schemas.microsoft.com/office/drawing/2014/main" id="{D8C87AD0-F66A-414B-BEA6-8BE47A59FD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12861970"/>
      </p:ext>
    </p:extLst>
  </p:cSld>
  <p:clrMapOvr>
    <a:masterClrMapping/>
  </p:clrMapOvr>
  <mc:AlternateContent xmlns:mc="http://schemas.openxmlformats.org/markup-compatibility/2006" xmlns:p14="http://schemas.microsoft.com/office/powerpoint/2010/main">
    <mc:Choice Requires="p14">
      <p:transition spd="slow" p14:dur="2000" advTm="17494"/>
    </mc:Choice>
    <mc:Fallback xmlns="">
      <p:transition spd="slow" advTm="17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AA045-6B48-4968-810F-C9B11192C14C}"/>
              </a:ext>
            </a:extLst>
          </p:cNvPr>
          <p:cNvSpPr>
            <a:spLocks noGrp="1"/>
          </p:cNvSpPr>
          <p:nvPr>
            <p:ph type="title"/>
          </p:nvPr>
        </p:nvSpPr>
        <p:spPr/>
        <p:txBody>
          <a:bodyPr/>
          <a:lstStyle/>
          <a:p>
            <a:r>
              <a:rPr lang="en-US" b="1" i="1" dirty="0">
                <a:solidFill>
                  <a:schemeClr val="accent2"/>
                </a:solidFill>
                <a:latin typeface="Lato" panose="020F0502020204030203" pitchFamily="34" charset="0"/>
                <a:ea typeface="Lato" panose="020F0502020204030203" pitchFamily="34" charset="0"/>
                <a:cs typeface="Lato" panose="020F0502020204030203" pitchFamily="34" charset="0"/>
              </a:rPr>
              <a:t>What is Routine Practices?</a:t>
            </a:r>
          </a:p>
        </p:txBody>
      </p:sp>
      <p:sp>
        <p:nvSpPr>
          <p:cNvPr id="3" name="Content Placeholder 2">
            <a:extLst>
              <a:ext uri="{FF2B5EF4-FFF2-40B4-BE49-F238E27FC236}">
                <a16:creationId xmlns:a16="http://schemas.microsoft.com/office/drawing/2014/main" id="{33D491E6-23F8-4260-A725-139A04B1EFFF}"/>
              </a:ext>
            </a:extLst>
          </p:cNvPr>
          <p:cNvSpPr>
            <a:spLocks noGrp="1"/>
          </p:cNvSpPr>
          <p:nvPr>
            <p:ph idx="1"/>
          </p:nvPr>
        </p:nvSpPr>
        <p:spPr/>
        <p:txBody>
          <a:bodyPr>
            <a:normAutofit/>
          </a:bodyPr>
          <a:lstStyle/>
          <a:p>
            <a:pPr marL="0" indent="0">
              <a:buNone/>
            </a:pPr>
            <a:endParaRPr lang="en-US" sz="2400" dirty="0"/>
          </a:p>
          <a:p>
            <a:pPr marL="0" indent="0">
              <a:buNone/>
            </a:pPr>
            <a:r>
              <a:rPr lang="en-US" sz="2400" dirty="0"/>
              <a:t>Routine Practices are the minimum standard of practice for preventing transmission of infectious diseases in all health care settings for all patients, including residents in Group, Residential and Personal Care Homes.</a:t>
            </a:r>
          </a:p>
          <a:p>
            <a:pPr>
              <a:buFont typeface="Arial" panose="020B0604020202020204" pitchFamily="34" charset="0"/>
              <a:buChar char="•"/>
            </a:pPr>
            <a:endParaRPr lang="en-US" dirty="0"/>
          </a:p>
        </p:txBody>
      </p:sp>
      <p:pic>
        <p:nvPicPr>
          <p:cNvPr id="5" name="Audio 4">
            <a:hlinkClick r:id="" action="ppaction://media"/>
            <a:extLst>
              <a:ext uri="{FF2B5EF4-FFF2-40B4-BE49-F238E27FC236}">
                <a16:creationId xmlns:a16="http://schemas.microsoft.com/office/drawing/2014/main" id="{AC31208B-0231-4488-813F-068C0214A0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07087210"/>
      </p:ext>
    </p:extLst>
  </p:cSld>
  <p:clrMapOvr>
    <a:masterClrMapping/>
  </p:clrMapOvr>
  <mc:AlternateContent xmlns:mc="http://schemas.openxmlformats.org/markup-compatibility/2006" xmlns:p14="http://schemas.microsoft.com/office/powerpoint/2010/main">
    <mc:Choice Requires="p14">
      <p:transition spd="slow" p14:dur="2000" advTm="15578"/>
    </mc:Choice>
    <mc:Fallback xmlns="">
      <p:transition spd="slow" advTm="15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765EC1-35D0-401C-8CE9-B14308A282D4}"/>
              </a:ext>
            </a:extLst>
          </p:cNvPr>
          <p:cNvSpPr>
            <a:spLocks noGrp="1"/>
          </p:cNvSpPr>
          <p:nvPr>
            <p:ph type="title"/>
          </p:nvPr>
        </p:nvSpPr>
        <p:spPr/>
        <p:txBody>
          <a:bodyPr/>
          <a:lstStyle/>
          <a:p>
            <a:r>
              <a:rPr lang="en-CA" b="1" i="1" dirty="0">
                <a:solidFill>
                  <a:schemeClr val="accent2"/>
                </a:solidFill>
                <a:latin typeface="Lato" panose="020F0502020204030203" pitchFamily="34" charset="0"/>
                <a:ea typeface="Lato" panose="020F0502020204030203" pitchFamily="34" charset="0"/>
                <a:cs typeface="Lato" panose="020F0502020204030203" pitchFamily="34" charset="0"/>
              </a:rPr>
              <a:t>Break the Chain of Infection with Routine Practices!</a:t>
            </a:r>
          </a:p>
        </p:txBody>
      </p:sp>
      <p:pic>
        <p:nvPicPr>
          <p:cNvPr id="9" name="Content Placeholder 8">
            <a:extLst>
              <a:ext uri="{FF2B5EF4-FFF2-40B4-BE49-F238E27FC236}">
                <a16:creationId xmlns:a16="http://schemas.microsoft.com/office/drawing/2014/main" id="{02186531-4E6F-4812-B188-265AF9EEE63A}"/>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029566" y="2241948"/>
            <a:ext cx="3290346" cy="3017044"/>
          </a:xfrm>
        </p:spPr>
      </p:pic>
      <p:sp>
        <p:nvSpPr>
          <p:cNvPr id="7" name="Content Placeholder 6">
            <a:extLst>
              <a:ext uri="{FF2B5EF4-FFF2-40B4-BE49-F238E27FC236}">
                <a16:creationId xmlns:a16="http://schemas.microsoft.com/office/drawing/2014/main" id="{4B84B971-8B7D-4EA3-907A-58334829F688}"/>
              </a:ext>
            </a:extLst>
          </p:cNvPr>
          <p:cNvSpPr>
            <a:spLocks noGrp="1"/>
          </p:cNvSpPr>
          <p:nvPr>
            <p:ph sz="half" idx="2"/>
          </p:nvPr>
        </p:nvSpPr>
        <p:spPr/>
        <p:txBody>
          <a:bodyPr>
            <a:normAutofit fontScale="85000" lnSpcReduction="10000"/>
          </a:bodyPr>
          <a:lstStyle/>
          <a:p>
            <a:pPr>
              <a:buFont typeface="Arial" panose="020B0604020202020204" pitchFamily="34" charset="0"/>
              <a:buChar char="•"/>
            </a:pPr>
            <a:r>
              <a:rPr lang="en-CA" dirty="0"/>
              <a:t>Hand hygiene</a:t>
            </a:r>
          </a:p>
          <a:p>
            <a:pPr>
              <a:buFont typeface="Arial" panose="020B0604020202020204" pitchFamily="34" charset="0"/>
              <a:buChar char="•"/>
            </a:pPr>
            <a:r>
              <a:rPr lang="en-CA" dirty="0"/>
              <a:t>Point of Care Risk Assessment (PCRA)</a:t>
            </a:r>
          </a:p>
          <a:p>
            <a:pPr>
              <a:buFont typeface="Arial" panose="020B0604020202020204" pitchFamily="34" charset="0"/>
              <a:buChar char="•"/>
            </a:pPr>
            <a:r>
              <a:rPr lang="en-US" dirty="0"/>
              <a:t>Personal Protective Equipment (PPE)</a:t>
            </a:r>
          </a:p>
          <a:p>
            <a:pPr>
              <a:buFont typeface="Arial" panose="020B0604020202020204" pitchFamily="34" charset="0"/>
              <a:buChar char="•"/>
            </a:pPr>
            <a:r>
              <a:rPr lang="en-US" dirty="0"/>
              <a:t>Resident Placement/Accommodation</a:t>
            </a:r>
          </a:p>
          <a:p>
            <a:pPr>
              <a:buFont typeface="Arial" panose="020B0604020202020204" pitchFamily="34" charset="0"/>
              <a:buChar char="•"/>
            </a:pPr>
            <a:r>
              <a:rPr lang="en-US" dirty="0"/>
              <a:t>Respiratory Hygiene/Cough Etiquette</a:t>
            </a:r>
          </a:p>
          <a:p>
            <a:pPr>
              <a:buFont typeface="Arial" panose="020B0604020202020204" pitchFamily="34" charset="0"/>
              <a:buChar char="•"/>
            </a:pPr>
            <a:r>
              <a:rPr lang="en-US" sz="2100" b="1" dirty="0">
                <a:solidFill>
                  <a:schemeClr val="accent2">
                    <a:lumMod val="75000"/>
                  </a:schemeClr>
                </a:solidFill>
              </a:rPr>
              <a:t>Handling Resident Items &amp; Equipment</a:t>
            </a:r>
          </a:p>
          <a:p>
            <a:pPr>
              <a:buFont typeface="Arial" panose="020B0604020202020204" pitchFamily="34" charset="0"/>
              <a:buChar char="•"/>
            </a:pPr>
            <a:r>
              <a:rPr lang="en-US" dirty="0"/>
              <a:t>Linen &amp; Dishes</a:t>
            </a:r>
          </a:p>
          <a:p>
            <a:pPr>
              <a:buFont typeface="Arial" panose="020B0604020202020204" pitchFamily="34" charset="0"/>
              <a:buChar char="•"/>
            </a:pPr>
            <a:r>
              <a:rPr lang="en-US" sz="2400" b="1" dirty="0">
                <a:solidFill>
                  <a:schemeClr val="accent2">
                    <a:lumMod val="75000"/>
                  </a:schemeClr>
                </a:solidFill>
              </a:rPr>
              <a:t>Environmental Cleaning</a:t>
            </a:r>
          </a:p>
          <a:p>
            <a:pPr>
              <a:buFont typeface="Arial" panose="020B0604020202020204" pitchFamily="34" charset="0"/>
              <a:buChar char="•"/>
            </a:pPr>
            <a:r>
              <a:rPr lang="en-US" dirty="0"/>
              <a:t>Waste and Sharp Handling</a:t>
            </a:r>
          </a:p>
          <a:p>
            <a:pPr>
              <a:buFont typeface="Arial" panose="020B0604020202020204" pitchFamily="34" charset="0"/>
              <a:buChar char="•"/>
            </a:pPr>
            <a:r>
              <a:rPr lang="en-CA" dirty="0"/>
              <a:t>Staff health and education </a:t>
            </a:r>
          </a:p>
          <a:p>
            <a:pPr>
              <a:buFont typeface="Arial" panose="020B0604020202020204" pitchFamily="34" charset="0"/>
              <a:buChar char="•"/>
            </a:pPr>
            <a:endParaRPr lang="en-US" dirty="0"/>
          </a:p>
          <a:p>
            <a:pPr>
              <a:buFont typeface="Arial" panose="020B0604020202020204" pitchFamily="34" charset="0"/>
              <a:buChar char="•"/>
            </a:pPr>
            <a:endParaRPr lang="en-US" dirty="0"/>
          </a:p>
          <a:p>
            <a:endParaRPr lang="en-CA" dirty="0"/>
          </a:p>
        </p:txBody>
      </p:sp>
      <p:pic>
        <p:nvPicPr>
          <p:cNvPr id="2" name="Audio 1">
            <a:hlinkClick r:id="" action="ppaction://media"/>
            <a:extLst>
              <a:ext uri="{FF2B5EF4-FFF2-40B4-BE49-F238E27FC236}">
                <a16:creationId xmlns:a16="http://schemas.microsoft.com/office/drawing/2014/main" id="{C369C711-97C8-413D-A032-EB8CBB54E8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74328447"/>
      </p:ext>
    </p:extLst>
  </p:cSld>
  <p:clrMapOvr>
    <a:masterClrMapping/>
  </p:clrMapOvr>
  <mc:AlternateContent xmlns:mc="http://schemas.openxmlformats.org/markup-compatibility/2006" xmlns:p14="http://schemas.microsoft.com/office/powerpoint/2010/main">
    <mc:Choice Requires="p14">
      <p:transition spd="slow" p14:dur="2000" advTm="34000"/>
    </mc:Choice>
    <mc:Fallback xmlns="">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150FA-ECA8-4A0D-AA9F-317EF455A7C7}"/>
              </a:ext>
            </a:extLst>
          </p:cNvPr>
          <p:cNvSpPr>
            <a:spLocks noGrp="1"/>
          </p:cNvSpPr>
          <p:nvPr>
            <p:ph type="title"/>
          </p:nvPr>
        </p:nvSpPr>
        <p:spPr/>
        <p:txBody>
          <a:bodyPr/>
          <a:lstStyle/>
          <a:p>
            <a:r>
              <a:rPr lang="en-US" b="1" i="1" dirty="0">
                <a:solidFill>
                  <a:schemeClr val="accent2"/>
                </a:solidFill>
                <a:effectLst/>
                <a:latin typeface="Lato" panose="020F0502020204030203" pitchFamily="34" charset="0"/>
              </a:rPr>
              <a:t>Handling Resident Care Items and Equipment</a:t>
            </a:r>
            <a:endParaRPr lang="en-US" dirty="0">
              <a:solidFill>
                <a:schemeClr val="accent2"/>
              </a:solidFill>
            </a:endParaRPr>
          </a:p>
        </p:txBody>
      </p:sp>
      <p:sp>
        <p:nvSpPr>
          <p:cNvPr id="3" name="Content Placeholder 2">
            <a:extLst>
              <a:ext uri="{FF2B5EF4-FFF2-40B4-BE49-F238E27FC236}">
                <a16:creationId xmlns:a16="http://schemas.microsoft.com/office/drawing/2014/main" id="{DE9C01DD-A6EC-4B64-82C4-372FB53F4EAD}"/>
              </a:ext>
            </a:extLst>
          </p:cNvPr>
          <p:cNvSpPr>
            <a:spLocks noGrp="1"/>
          </p:cNvSpPr>
          <p:nvPr>
            <p:ph idx="1"/>
          </p:nvPr>
        </p:nvSpPr>
        <p:spPr/>
        <p:txBody>
          <a:bodyPr/>
          <a:lstStyle/>
          <a:p>
            <a:pPr>
              <a:buFont typeface="Arial" panose="020B0604020202020204" pitchFamily="34" charset="0"/>
              <a:buChar char="•"/>
            </a:pPr>
            <a:r>
              <a:rPr lang="en-US" sz="2400" dirty="0"/>
              <a:t>Bring minimal supplies into the resident's room</a:t>
            </a:r>
          </a:p>
          <a:p>
            <a:pPr>
              <a:buFont typeface="Arial" panose="020B0604020202020204" pitchFamily="34" charset="0"/>
              <a:buChar char="•"/>
            </a:pPr>
            <a:r>
              <a:rPr lang="en-US" sz="2400" dirty="0"/>
              <a:t>Use disposable equipment</a:t>
            </a:r>
          </a:p>
          <a:p>
            <a:pPr>
              <a:buFont typeface="Arial" panose="020B0604020202020204" pitchFamily="34" charset="0"/>
              <a:buChar char="•"/>
            </a:pPr>
            <a:r>
              <a:rPr lang="en-US" sz="2400" dirty="0"/>
              <a:t>All reusable equipment and supplies should be dedicated</a:t>
            </a:r>
          </a:p>
          <a:p>
            <a:pPr lvl="1">
              <a:buFont typeface="Arial" panose="020B0604020202020204" pitchFamily="34" charset="0"/>
              <a:buChar char="•"/>
            </a:pPr>
            <a:r>
              <a:rPr lang="en-US" dirty="0"/>
              <a:t>If reusable equipment cannot be dedicated to a single resident, clean and disinfect thoroughly </a:t>
            </a:r>
          </a:p>
          <a:p>
            <a:pPr>
              <a:buFont typeface="Arial" panose="020B0604020202020204" pitchFamily="34" charset="0"/>
              <a:buChar char="•"/>
            </a:pPr>
            <a:r>
              <a:rPr lang="en-US" sz="2400" dirty="0"/>
              <a:t>Some items </a:t>
            </a:r>
            <a:r>
              <a:rPr lang="en-US" sz="2400" b="1" dirty="0"/>
              <a:t>MUST NOT </a:t>
            </a:r>
            <a:r>
              <a:rPr lang="en-US" sz="2400" dirty="0"/>
              <a:t>be shared between residents, unless they are sterilized</a:t>
            </a:r>
          </a:p>
        </p:txBody>
      </p:sp>
      <p:pic>
        <p:nvPicPr>
          <p:cNvPr id="15" name="Audio 14">
            <a:hlinkClick r:id="" action="ppaction://media"/>
            <a:extLst>
              <a:ext uri="{FF2B5EF4-FFF2-40B4-BE49-F238E27FC236}">
                <a16:creationId xmlns:a16="http://schemas.microsoft.com/office/drawing/2014/main" id="{961EA024-01F2-449F-9169-B9F861F6C8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70783936"/>
      </p:ext>
    </p:extLst>
  </p:cSld>
  <p:clrMapOvr>
    <a:masterClrMapping/>
  </p:clrMapOvr>
  <mc:AlternateContent xmlns:mc="http://schemas.openxmlformats.org/markup-compatibility/2006" xmlns:p14="http://schemas.microsoft.com/office/powerpoint/2010/main">
    <mc:Choice Requires="p14">
      <p:transition spd="slow" p14:dur="2000" advTm="48330"/>
    </mc:Choice>
    <mc:Fallback xmlns="">
      <p:transition spd="slow" advTm="48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34B08-5C00-4FED-A275-F33B0DBD4874}"/>
              </a:ext>
            </a:extLst>
          </p:cNvPr>
          <p:cNvSpPr>
            <a:spLocks noGrp="1"/>
          </p:cNvSpPr>
          <p:nvPr>
            <p:ph type="title"/>
          </p:nvPr>
        </p:nvSpPr>
        <p:spPr>
          <a:xfrm>
            <a:off x="822960" y="286603"/>
            <a:ext cx="7543800" cy="1450757"/>
          </a:xfrm>
        </p:spPr>
        <p:txBody>
          <a:bodyPr>
            <a:normAutofit/>
          </a:bodyPr>
          <a:lstStyle/>
          <a:p>
            <a:r>
              <a:rPr lang="en-US" b="1" i="1" dirty="0">
                <a:solidFill>
                  <a:schemeClr val="accent2"/>
                </a:solidFill>
                <a:effectLst/>
                <a:latin typeface="Lato" panose="020F0502020204030203" pitchFamily="34" charset="0"/>
              </a:rPr>
              <a:t>Environmental Cleaning</a:t>
            </a:r>
            <a:endParaRPr lang="en-US" dirty="0">
              <a:solidFill>
                <a:schemeClr val="accent2"/>
              </a:solidFill>
            </a:endParaRPr>
          </a:p>
        </p:txBody>
      </p:sp>
      <p:graphicFrame>
        <p:nvGraphicFramePr>
          <p:cNvPr id="7" name="Content Placeholder 2">
            <a:extLst>
              <a:ext uri="{FF2B5EF4-FFF2-40B4-BE49-F238E27FC236}">
                <a16:creationId xmlns:a16="http://schemas.microsoft.com/office/drawing/2014/main" id="{A1ED1ACD-04B3-43D7-B6A7-81CD831D8B9C}"/>
              </a:ext>
            </a:extLst>
          </p:cNvPr>
          <p:cNvGraphicFramePr>
            <a:graphicFrameLocks noGrp="1"/>
          </p:cNvGraphicFramePr>
          <p:nvPr>
            <p:ph idx="1"/>
            <p:extLst>
              <p:ext uri="{D42A27DB-BD31-4B8C-83A1-F6EECF244321}">
                <p14:modId xmlns:p14="http://schemas.microsoft.com/office/powerpoint/2010/main" val="1365406002"/>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64CD3667-50CD-42FE-B72F-73B9F74597C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36693094"/>
      </p:ext>
    </p:extLst>
  </p:cSld>
  <p:clrMapOvr>
    <a:masterClrMapping/>
  </p:clrMapOvr>
  <mc:AlternateContent xmlns:mc="http://schemas.openxmlformats.org/markup-compatibility/2006" xmlns:p14="http://schemas.microsoft.com/office/powerpoint/2010/main">
    <mc:Choice Requires="p14">
      <p:transition spd="slow" p14:dur="2000" advTm="40537"/>
    </mc:Choice>
    <mc:Fallback xmlns="">
      <p:transition spd="slow" advTm="40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19F790-68DE-4356-9649-0A75EC441F4A}"/>
              </a:ext>
            </a:extLst>
          </p:cNvPr>
          <p:cNvSpPr>
            <a:spLocks noGrp="1"/>
          </p:cNvSpPr>
          <p:nvPr>
            <p:ph type="title"/>
          </p:nvPr>
        </p:nvSpPr>
        <p:spPr>
          <a:xfrm>
            <a:off x="683568" y="634946"/>
            <a:ext cx="8136904" cy="1338517"/>
          </a:xfrm>
        </p:spPr>
        <p:txBody>
          <a:bodyPr>
            <a:normAutofit/>
          </a:bodyPr>
          <a:lstStyle/>
          <a:p>
            <a:r>
              <a:rPr lang="en-US" b="1" i="1" dirty="0">
                <a:solidFill>
                  <a:schemeClr val="accent2"/>
                </a:solidFill>
                <a:effectLst/>
                <a:latin typeface="Lato" panose="020F0502020204030203" pitchFamily="34" charset="0"/>
              </a:rPr>
              <a:t>Environmental Cleaning</a:t>
            </a:r>
            <a:endParaRPr lang="en-US" dirty="0">
              <a:solidFill>
                <a:schemeClr val="accent2"/>
              </a:solidFill>
            </a:endParaRPr>
          </a:p>
        </p:txBody>
      </p:sp>
      <p:cxnSp>
        <p:nvCxnSpPr>
          <p:cNvPr id="11" name="Straight Connector 10">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87A9291-8754-4C88-8466-43EDB273BBA6}"/>
              </a:ext>
            </a:extLst>
          </p:cNvPr>
          <p:cNvSpPr>
            <a:spLocks noGrp="1"/>
          </p:cNvSpPr>
          <p:nvPr>
            <p:ph idx="1"/>
          </p:nvPr>
        </p:nvSpPr>
        <p:spPr>
          <a:xfrm>
            <a:off x="683568" y="2152673"/>
            <a:ext cx="7978738" cy="4002061"/>
          </a:xfrm>
        </p:spPr>
        <p:txBody>
          <a:bodyPr>
            <a:noAutofit/>
          </a:bodyPr>
          <a:lstStyle/>
          <a:p>
            <a:r>
              <a:rPr lang="en-US" sz="2400" b="1" dirty="0"/>
              <a:t>Site assessment to determine if:</a:t>
            </a:r>
          </a:p>
          <a:p>
            <a:pPr lvl="1">
              <a:buFont typeface="Arial" panose="020B0604020202020204" pitchFamily="34" charset="0"/>
              <a:buChar char="•"/>
            </a:pPr>
            <a:r>
              <a:rPr lang="en-US" sz="2400" dirty="0"/>
              <a:t>the resident status could pose a challenge to safe cleaning</a:t>
            </a:r>
          </a:p>
          <a:p>
            <a:pPr lvl="1">
              <a:buFont typeface="Arial" panose="020B0604020202020204" pitchFamily="34" charset="0"/>
              <a:buChar char="•"/>
            </a:pPr>
            <a:r>
              <a:rPr lang="en-US" sz="2400" dirty="0"/>
              <a:t>there is any need for additional PPE or supplies</a:t>
            </a:r>
          </a:p>
          <a:p>
            <a:pPr lvl="1">
              <a:buFont typeface="Arial" panose="020B0604020202020204" pitchFamily="34" charset="0"/>
              <a:buChar char="•"/>
            </a:pPr>
            <a:r>
              <a:rPr lang="en-US" sz="2400" dirty="0"/>
              <a:t>there are any obstacles (e.g., clutter) or issues that could pose a challenge to safe cleaning?</a:t>
            </a:r>
          </a:p>
          <a:p>
            <a:pPr lvl="1">
              <a:buFont typeface="Arial" panose="020B0604020202020204" pitchFamily="34" charset="0"/>
              <a:buChar char="•"/>
            </a:pPr>
            <a:r>
              <a:rPr lang="en-US" sz="2400" dirty="0"/>
              <a:t>there is any damaged or broken furniture or surfaces to be reported to supervisor/management</a:t>
            </a:r>
          </a:p>
        </p:txBody>
      </p:sp>
      <p:sp>
        <p:nvSpPr>
          <p:cNvPr id="13" name="Rectangle 12">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Audio 9">
            <a:hlinkClick r:id="" action="ppaction://media"/>
            <a:extLst>
              <a:ext uri="{FF2B5EF4-FFF2-40B4-BE49-F238E27FC236}">
                <a16:creationId xmlns:a16="http://schemas.microsoft.com/office/drawing/2014/main" id="{F98109EA-478C-4CAC-BB01-990BA28B41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27327095"/>
      </p:ext>
    </p:extLst>
  </p:cSld>
  <p:clrMapOvr>
    <a:masterClrMapping/>
  </p:clrMapOvr>
  <mc:AlternateContent xmlns:mc="http://schemas.openxmlformats.org/markup-compatibility/2006" xmlns:p14="http://schemas.microsoft.com/office/powerpoint/2010/main">
    <mc:Choice Requires="p14">
      <p:transition spd="slow" p14:dur="2000" advTm="33941"/>
    </mc:Choice>
    <mc:Fallback xmlns="">
      <p:transition spd="slow" advTm="33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AE54-EC78-4CB2-9077-16728EDC09EF}"/>
              </a:ext>
            </a:extLst>
          </p:cNvPr>
          <p:cNvSpPr>
            <a:spLocks noGrp="1"/>
          </p:cNvSpPr>
          <p:nvPr>
            <p:ph type="title"/>
          </p:nvPr>
        </p:nvSpPr>
        <p:spPr/>
        <p:txBody>
          <a:bodyPr/>
          <a:lstStyle/>
          <a:p>
            <a:r>
              <a:rPr lang="en-US" b="1" i="1" dirty="0">
                <a:solidFill>
                  <a:schemeClr val="accent2"/>
                </a:solidFill>
                <a:effectLst/>
                <a:latin typeface="Lato" panose="020F0502020204030203" pitchFamily="34" charset="0"/>
              </a:rPr>
              <a:t>Cleaning Process</a:t>
            </a:r>
            <a:endParaRPr lang="en-US" i="1" dirty="0">
              <a:solidFill>
                <a:schemeClr val="accent2"/>
              </a:solidFill>
            </a:endParaRPr>
          </a:p>
        </p:txBody>
      </p:sp>
      <p:sp>
        <p:nvSpPr>
          <p:cNvPr id="3" name="Content Placeholder 2">
            <a:extLst>
              <a:ext uri="{FF2B5EF4-FFF2-40B4-BE49-F238E27FC236}">
                <a16:creationId xmlns:a16="http://schemas.microsoft.com/office/drawing/2014/main" id="{59870BDB-2553-4F85-9744-872176E48093}"/>
              </a:ext>
            </a:extLst>
          </p:cNvPr>
          <p:cNvSpPr>
            <a:spLocks noGrp="1"/>
          </p:cNvSpPr>
          <p:nvPr>
            <p:ph idx="1"/>
          </p:nvPr>
        </p:nvSpPr>
        <p:spPr/>
        <p:txBody>
          <a:bodyPr>
            <a:normAutofit/>
          </a:bodyPr>
          <a:lstStyle/>
          <a:p>
            <a:r>
              <a:rPr lang="en-US" sz="2400" b="1" dirty="0"/>
              <a:t>A. Proceed from Cleaner to Dirtier</a:t>
            </a:r>
          </a:p>
          <a:p>
            <a:pPr lvl="1"/>
            <a:r>
              <a:rPr lang="en-US" dirty="0"/>
              <a:t>During cleaning, clean low-touch surfaces before high-touch surfaces.</a:t>
            </a:r>
          </a:p>
          <a:p>
            <a:pPr lvl="1"/>
            <a:r>
              <a:rPr lang="en-US" dirty="0"/>
              <a:t>Clean resident living areas (e.g., bed, chair) before toilets.</a:t>
            </a:r>
          </a:p>
          <a:p>
            <a:pPr lvl="1"/>
            <a:r>
              <a:rPr lang="en-US" dirty="0"/>
              <a:t>Clean general resident areas not under additional precautions before those areas under additional precautions.</a:t>
            </a:r>
          </a:p>
          <a:p>
            <a:pPr lvl="1"/>
            <a:endParaRPr lang="en-US" sz="2400" dirty="0"/>
          </a:p>
          <a:p>
            <a:pPr marL="201168" lvl="1" indent="0">
              <a:buNone/>
            </a:pPr>
            <a:r>
              <a:rPr lang="en-US" sz="2400" b="1" dirty="0"/>
              <a:t>B. Proceed from High to Low (Top to Bottom)</a:t>
            </a:r>
          </a:p>
          <a:p>
            <a:pPr lvl="1">
              <a:buFont typeface="Arial" panose="020B0604020202020204" pitchFamily="34" charset="0"/>
              <a:buChar char="•"/>
            </a:pPr>
            <a:r>
              <a:rPr lang="en-US" dirty="0"/>
              <a:t>Cleaning bed rails before bed legs.</a:t>
            </a:r>
          </a:p>
          <a:p>
            <a:pPr lvl="1">
              <a:buFont typeface="Arial" panose="020B0604020202020204" pitchFamily="34" charset="0"/>
              <a:buChar char="•"/>
            </a:pPr>
            <a:r>
              <a:rPr lang="en-US" dirty="0"/>
              <a:t>Cleaning environmental surfaces before cleaning floors.</a:t>
            </a:r>
          </a:p>
          <a:p>
            <a:pPr lvl="1">
              <a:buFont typeface="Arial" panose="020B0604020202020204" pitchFamily="34" charset="0"/>
              <a:buChar char="•"/>
            </a:pPr>
            <a:r>
              <a:rPr lang="en-US" dirty="0"/>
              <a:t>Cleaning floors last to allow the collection of dirt and microorganisms that may have fallen.</a:t>
            </a:r>
          </a:p>
          <a:p>
            <a:pPr marL="201168" lvl="1" indent="0">
              <a:buNone/>
            </a:pPr>
            <a:r>
              <a:rPr lang="en-US" b="1" dirty="0"/>
              <a:t>	</a:t>
            </a:r>
          </a:p>
        </p:txBody>
      </p:sp>
      <p:pic>
        <p:nvPicPr>
          <p:cNvPr id="6" name="Audio 5">
            <a:hlinkClick r:id="" action="ppaction://media"/>
            <a:extLst>
              <a:ext uri="{FF2B5EF4-FFF2-40B4-BE49-F238E27FC236}">
                <a16:creationId xmlns:a16="http://schemas.microsoft.com/office/drawing/2014/main" id="{F3649E54-D3C2-4E6D-BEEC-4A5612E0AD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84420215"/>
      </p:ext>
    </p:extLst>
  </p:cSld>
  <p:clrMapOvr>
    <a:masterClrMapping/>
  </p:clrMapOvr>
  <mc:AlternateContent xmlns:mc="http://schemas.openxmlformats.org/markup-compatibility/2006" xmlns:p14="http://schemas.microsoft.com/office/powerpoint/2010/main">
    <mc:Choice Requires="p14">
      <p:transition spd="slow" p14:dur="2000" advTm="50606"/>
    </mc:Choice>
    <mc:Fallback xmlns="">
      <p:transition spd="slow" advTm="50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9FE40E-314D-43A2-8FD6-DC528AB71ABB}"/>
              </a:ext>
            </a:extLst>
          </p:cNvPr>
          <p:cNvSpPr>
            <a:spLocks noGrp="1"/>
          </p:cNvSpPr>
          <p:nvPr>
            <p:ph type="title"/>
          </p:nvPr>
        </p:nvSpPr>
        <p:spPr>
          <a:xfrm>
            <a:off x="4808763" y="634946"/>
            <a:ext cx="3845379" cy="1450757"/>
          </a:xfrm>
        </p:spPr>
        <p:txBody>
          <a:bodyPr>
            <a:noAutofit/>
          </a:bodyPr>
          <a:lstStyle/>
          <a:p>
            <a:r>
              <a:rPr lang="en-US" b="1" i="1" dirty="0">
                <a:solidFill>
                  <a:schemeClr val="accent2"/>
                </a:solidFill>
                <a:effectLst/>
                <a:latin typeface="Lato" panose="020F0502020204030203" pitchFamily="34" charset="0"/>
              </a:rPr>
              <a:t>Cleaning and Disinfection</a:t>
            </a:r>
            <a:endParaRPr lang="en-US" dirty="0">
              <a:solidFill>
                <a:schemeClr val="accent2"/>
              </a:solidFill>
            </a:endParaRPr>
          </a:p>
        </p:txBody>
      </p:sp>
      <p:pic>
        <p:nvPicPr>
          <p:cNvPr id="5" name="Picture 4" descr="Chart, waterfall chart&#10;&#10;Description automatically generated">
            <a:extLst>
              <a:ext uri="{FF2B5EF4-FFF2-40B4-BE49-F238E27FC236}">
                <a16:creationId xmlns:a16="http://schemas.microsoft.com/office/drawing/2014/main" id="{08A65AF6-7867-4A52-85D2-8095F3F2878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19712" y="1119742"/>
            <a:ext cx="4088720" cy="2597285"/>
          </a:xfrm>
          <a:prstGeom prst="rect">
            <a:avLst/>
          </a:prstGeom>
        </p:spPr>
      </p:pic>
      <p:cxnSp>
        <p:nvCxnSpPr>
          <p:cNvPr id="13" name="Straight Connector 12">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449284-F854-4C1C-83E4-A92994D81196}"/>
              </a:ext>
            </a:extLst>
          </p:cNvPr>
          <p:cNvSpPr>
            <a:spLocks noGrp="1"/>
          </p:cNvSpPr>
          <p:nvPr>
            <p:ph idx="1"/>
          </p:nvPr>
        </p:nvSpPr>
        <p:spPr>
          <a:xfrm>
            <a:off x="4808763" y="2198914"/>
            <a:ext cx="3845379" cy="3670180"/>
          </a:xfrm>
        </p:spPr>
        <p:txBody>
          <a:bodyPr>
            <a:normAutofit/>
          </a:bodyPr>
          <a:lstStyle/>
          <a:p>
            <a:r>
              <a:rPr lang="en-US" sz="2400" b="1" dirty="0"/>
              <a:t>1. </a:t>
            </a:r>
            <a:r>
              <a:rPr lang="en-US" sz="2400" dirty="0"/>
              <a:t>Choose cleaning and disinfecting products that have a Drug Identification Number (DIN) from Health Canada.</a:t>
            </a:r>
          </a:p>
          <a:p>
            <a:endParaRPr lang="en-US" dirty="0"/>
          </a:p>
        </p:txBody>
      </p:sp>
      <p:sp>
        <p:nvSpPr>
          <p:cNvPr id="15" name="Rectangle 14">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1BA175F1-161A-401C-A55B-0FD8D520BF65}"/>
              </a:ext>
            </a:extLst>
          </p:cNvPr>
          <p:cNvSpPr txBox="1"/>
          <p:nvPr/>
        </p:nvSpPr>
        <p:spPr>
          <a:xfrm>
            <a:off x="1979712" y="4005064"/>
            <a:ext cx="2592288" cy="200055"/>
          </a:xfrm>
          <a:prstGeom prst="rect">
            <a:avLst/>
          </a:prstGeom>
          <a:solidFill>
            <a:srgbClr val="000000"/>
          </a:solidFill>
        </p:spPr>
        <p:txBody>
          <a:bodyPr wrap="square" rtlCol="0">
            <a:spAutoFit/>
          </a:bodyPr>
          <a:lstStyle/>
          <a:p>
            <a:pPr algn="r">
              <a:spcAft>
                <a:spcPts val="600"/>
              </a:spcAft>
            </a:pPr>
            <a:r>
              <a:rPr lang="en-US" sz="700" dirty="0">
                <a:solidFill>
                  <a:srgbClr val="FFFFFF"/>
                </a:solidFill>
                <a:hlinkClick r:id="rId5" tooltip="https://ectdtips.com/2011/06/health-canada-expands-acceptance-of-ectd-submissions/">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pic>
        <p:nvPicPr>
          <p:cNvPr id="7" name="Audio 6">
            <a:hlinkClick r:id="" action="ppaction://media"/>
            <a:extLst>
              <a:ext uri="{FF2B5EF4-FFF2-40B4-BE49-F238E27FC236}">
                <a16:creationId xmlns:a16="http://schemas.microsoft.com/office/drawing/2014/main" id="{55270886-CD92-4917-B3D7-B305E4C707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01414227"/>
      </p:ext>
    </p:extLst>
  </p:cSld>
  <p:clrMapOvr>
    <a:masterClrMapping/>
  </p:clrMapOvr>
  <mc:AlternateContent xmlns:mc="http://schemas.openxmlformats.org/markup-compatibility/2006" xmlns:p14="http://schemas.microsoft.com/office/powerpoint/2010/main">
    <mc:Choice Requires="p14">
      <p:transition spd="slow" p14:dur="2000" advTm="12556"/>
    </mc:Choice>
    <mc:Fallback xmlns="">
      <p:transition spd="slow" advTm="12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SASWH_PPT Option 1 as of Nov 2014 (4)</Template>
  <TotalTime>6688</TotalTime>
  <Words>1158</Words>
  <Application>Microsoft Office PowerPoint</Application>
  <PresentationFormat>On-screen Show (4:3)</PresentationFormat>
  <Paragraphs>118</Paragraphs>
  <Slides>16</Slides>
  <Notes>14</Notes>
  <HiddenSlides>0</HiddenSlides>
  <MMClips>16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Calibri</vt:lpstr>
      <vt:lpstr>Calibri Light</vt:lpstr>
      <vt:lpstr>Lato</vt:lpstr>
      <vt:lpstr>Merriweather</vt:lpstr>
      <vt:lpstr>Segoe UI</vt:lpstr>
      <vt:lpstr>Custom Design</vt:lpstr>
      <vt:lpstr>Retrospect</vt:lpstr>
      <vt:lpstr>PowerPoint Presentation</vt:lpstr>
      <vt:lpstr>Today you will learn:</vt:lpstr>
      <vt:lpstr>What is Routine Practices?</vt:lpstr>
      <vt:lpstr>Break the Chain of Infection with Routine Practices!</vt:lpstr>
      <vt:lpstr>Handling Resident Care Items and Equipment</vt:lpstr>
      <vt:lpstr>Environmental Cleaning</vt:lpstr>
      <vt:lpstr>Environmental Cleaning</vt:lpstr>
      <vt:lpstr>Cleaning Process</vt:lpstr>
      <vt:lpstr>Cleaning and Disinfection</vt:lpstr>
      <vt:lpstr>Cleaning and Disinfection</vt:lpstr>
      <vt:lpstr>Cleaning and Disinfection</vt:lpstr>
      <vt:lpstr>Use the General Surface Cleaning Process</vt:lpstr>
      <vt:lpstr>Outbreaks of Gastrointestinal (GI) Illness</vt:lpstr>
      <vt:lpstr>Floors</vt:lpstr>
      <vt:lpstr>Break the chain of infection &amp; Keep yourself and others safe! Clean and disinfect properly!</vt:lpstr>
      <vt:lpstr> References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little6@yourlink.ca</dc:creator>
  <cp:lastModifiedBy>Moriarty, Karen SASWH</cp:lastModifiedBy>
  <cp:revision>514</cp:revision>
  <cp:lastPrinted>2022-02-01T22:58:56Z</cp:lastPrinted>
  <dcterms:created xsi:type="dcterms:W3CDTF">2021-01-20T18:30:02Z</dcterms:created>
  <dcterms:modified xsi:type="dcterms:W3CDTF">2022-03-08T15:07:32Z</dcterms:modified>
</cp:coreProperties>
</file>