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4"/>
  </p:notesMasterIdLst>
  <p:sldIdLst>
    <p:sldId id="256" r:id="rId3"/>
    <p:sldId id="345" r:id="rId4"/>
    <p:sldId id="324" r:id="rId5"/>
    <p:sldId id="266" r:id="rId6"/>
    <p:sldId id="330" r:id="rId7"/>
    <p:sldId id="332" r:id="rId8"/>
    <p:sldId id="334" r:id="rId9"/>
    <p:sldId id="333" r:id="rId10"/>
    <p:sldId id="346" r:id="rId11"/>
    <p:sldId id="342" r:id="rId12"/>
    <p:sldId id="352" r:id="rId1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4660"/>
  </p:normalViewPr>
  <p:slideViewPr>
    <p:cSldViewPr showGuides="1">
      <p:cViewPr varScale="1">
        <p:scale>
          <a:sx n="78" d="100"/>
          <a:sy n="78" d="100"/>
        </p:scale>
        <p:origin x="1426" y="58"/>
      </p:cViewPr>
      <p:guideLst>
        <p:guide orient="horz" pos="2160"/>
        <p:guide pos="2880"/>
      </p:guideLst>
    </p:cSldViewPr>
  </p:slideViewPr>
  <p:notesTextViewPr>
    <p:cViewPr>
      <p:scale>
        <a:sx n="1" d="1"/>
        <a:sy n="1" d="1"/>
      </p:scale>
      <p:origin x="0" y="0"/>
    </p:cViewPr>
  </p:notesTextViewPr>
  <p:sorterViewPr>
    <p:cViewPr varScale="1">
      <p:scale>
        <a:sx n="1" d="1"/>
        <a:sy n="1" d="1"/>
      </p:scale>
      <p:origin x="0" y="-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830" tIns="46415" rIns="92830" bIns="46415" rtlCol="0"/>
          <a:lstStyle>
            <a:lvl1pPr algn="l">
              <a:defRPr sz="1200"/>
            </a:lvl1pPr>
          </a:lstStyle>
          <a:p>
            <a:endParaRPr lang="en-CA" dirty="0"/>
          </a:p>
        </p:txBody>
      </p:sp>
      <p:sp>
        <p:nvSpPr>
          <p:cNvPr id="3" name="Date Placeholder 2"/>
          <p:cNvSpPr>
            <a:spLocks noGrp="1"/>
          </p:cNvSpPr>
          <p:nvPr>
            <p:ph type="dt" idx="1"/>
          </p:nvPr>
        </p:nvSpPr>
        <p:spPr>
          <a:xfrm>
            <a:off x="3936768" y="0"/>
            <a:ext cx="3011699" cy="461804"/>
          </a:xfrm>
          <a:prstGeom prst="rect">
            <a:avLst/>
          </a:prstGeom>
        </p:spPr>
        <p:txBody>
          <a:bodyPr vert="horz" lIns="92830" tIns="46415" rIns="92830" bIns="46415" rtlCol="0"/>
          <a:lstStyle>
            <a:lvl1pPr algn="r">
              <a:defRPr sz="1200"/>
            </a:lvl1pPr>
          </a:lstStyle>
          <a:p>
            <a:fld id="{1150280D-7ED5-4319-BFC6-3FDA967C86FF}" type="datetimeFigureOut">
              <a:rPr lang="en-CA" smtClean="0"/>
              <a:t>2022-03-08</a:t>
            </a:fld>
            <a:endParaRPr lang="en-CA"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830" tIns="46415" rIns="92830" bIns="46415" rtlCol="0" anchor="ctr"/>
          <a:lstStyle/>
          <a:p>
            <a:endParaRPr lang="en-CA"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8"/>
            <a:ext cx="3011699" cy="461804"/>
          </a:xfrm>
          <a:prstGeom prst="rect">
            <a:avLst/>
          </a:prstGeom>
        </p:spPr>
        <p:txBody>
          <a:bodyPr vert="horz" lIns="92830" tIns="46415" rIns="92830" bIns="46415"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830" tIns="46415" rIns="92830" bIns="46415" rtlCol="0" anchor="b"/>
          <a:lstStyle>
            <a:lvl1pPr algn="r">
              <a:defRPr sz="1200"/>
            </a:lvl1pPr>
          </a:lstStyle>
          <a:p>
            <a:fld id="{3F30239F-3150-4A59-A506-5887556C8FFF}" type="slidenum">
              <a:rPr lang="en-CA" smtClean="0"/>
              <a:t>‹#›</a:t>
            </a:fld>
            <a:endParaRPr lang="en-CA" dirty="0"/>
          </a:p>
        </p:txBody>
      </p:sp>
    </p:spTree>
    <p:extLst>
      <p:ext uri="{BB962C8B-B14F-4D97-AF65-F5344CB8AC3E}">
        <p14:creationId xmlns:p14="http://schemas.microsoft.com/office/powerpoint/2010/main" val="226743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presentation is called  Routine Practices: Keeping everyone safe</a:t>
            </a:r>
          </a:p>
        </p:txBody>
      </p:sp>
      <p:sp>
        <p:nvSpPr>
          <p:cNvPr id="4" name="Slide Number Placeholder 3"/>
          <p:cNvSpPr>
            <a:spLocks noGrp="1"/>
          </p:cNvSpPr>
          <p:nvPr>
            <p:ph type="sldNum" sz="quarter" idx="10"/>
          </p:nvPr>
        </p:nvSpPr>
        <p:spPr/>
        <p:txBody>
          <a:bodyPr/>
          <a:lstStyle/>
          <a:p>
            <a:fld id="{3F30239F-3150-4A59-A506-5887556C8FFF}" type="slidenum">
              <a:rPr lang="en-CA" smtClean="0"/>
              <a:t>1</a:t>
            </a:fld>
            <a:endParaRPr lang="en-CA" dirty="0"/>
          </a:p>
        </p:txBody>
      </p:sp>
    </p:spTree>
    <p:extLst>
      <p:ext uri="{BB962C8B-B14F-4D97-AF65-F5344CB8AC3E}">
        <p14:creationId xmlns:p14="http://schemas.microsoft.com/office/powerpoint/2010/main" val="44299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break the chain of infection by using routine practices. The diagram on the left shows chain of transmission. If you break this chain at any point, germs cannot spread. For example, if I have infectious germs on my hands and I clean them with ABHR and kill the germs, I will not spread the germ to a susceptible host.  Another example, is I get vaccinated to avoid being a susceptible host. These are a few examples, but there are many ways to break the chain of infection. The list on the right-hand side are the components of routine practices and can be used, to stop the spread of germs in your care home and keep everyone safe</a:t>
            </a:r>
          </a:p>
        </p:txBody>
      </p:sp>
      <p:sp>
        <p:nvSpPr>
          <p:cNvPr id="4" name="Slide Number Placeholder 3"/>
          <p:cNvSpPr>
            <a:spLocks noGrp="1"/>
          </p:cNvSpPr>
          <p:nvPr>
            <p:ph type="sldNum" sz="quarter" idx="5"/>
          </p:nvPr>
        </p:nvSpPr>
        <p:spPr/>
        <p:txBody>
          <a:bodyPr/>
          <a:lstStyle/>
          <a:p>
            <a:fld id="{3F30239F-3150-4A59-A506-5887556C8FFF}" type="slidenum">
              <a:rPr lang="en-CA" smtClean="0"/>
              <a:t>4</a:t>
            </a:fld>
            <a:endParaRPr lang="en-CA" dirty="0"/>
          </a:p>
        </p:txBody>
      </p:sp>
    </p:spTree>
    <p:extLst>
      <p:ext uri="{BB962C8B-B14F-4D97-AF65-F5344CB8AC3E}">
        <p14:creationId xmlns:p14="http://schemas.microsoft.com/office/powerpoint/2010/main" val="141100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posters developed by the sask health authority outline the steps to take to ensure all areas of your hands are clean. These posters should be displayed in your care environment and every staff member trained in proper hand hygiene.</a:t>
            </a:r>
          </a:p>
        </p:txBody>
      </p:sp>
      <p:sp>
        <p:nvSpPr>
          <p:cNvPr id="4" name="Slide Number Placeholder 3"/>
          <p:cNvSpPr>
            <a:spLocks noGrp="1"/>
          </p:cNvSpPr>
          <p:nvPr>
            <p:ph type="sldNum" sz="quarter" idx="5"/>
          </p:nvPr>
        </p:nvSpPr>
        <p:spPr/>
        <p:txBody>
          <a:bodyPr/>
          <a:lstStyle/>
          <a:p>
            <a:fld id="{3F30239F-3150-4A59-A506-5887556C8FFF}" type="slidenum">
              <a:rPr lang="en-CA" smtClean="0"/>
              <a:t>5</a:t>
            </a:fld>
            <a:endParaRPr lang="en-CA" dirty="0"/>
          </a:p>
        </p:txBody>
      </p:sp>
    </p:spTree>
    <p:extLst>
      <p:ext uri="{BB962C8B-B14F-4D97-AF65-F5344CB8AC3E}">
        <p14:creationId xmlns:p14="http://schemas.microsoft.com/office/powerpoint/2010/main" val="234765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perform hand hygiene</a:t>
            </a:r>
          </a:p>
        </p:txBody>
      </p:sp>
      <p:sp>
        <p:nvSpPr>
          <p:cNvPr id="4" name="Slide Number Placeholder 3"/>
          <p:cNvSpPr>
            <a:spLocks noGrp="1"/>
          </p:cNvSpPr>
          <p:nvPr>
            <p:ph type="sldNum" sz="quarter" idx="5"/>
          </p:nvPr>
        </p:nvSpPr>
        <p:spPr/>
        <p:txBody>
          <a:bodyPr/>
          <a:lstStyle/>
          <a:p>
            <a:fld id="{3F30239F-3150-4A59-A506-5887556C8FFF}" type="slidenum">
              <a:rPr lang="en-CA" smtClean="0"/>
              <a:t>6</a:t>
            </a:fld>
            <a:endParaRPr lang="en-CA" dirty="0"/>
          </a:p>
        </p:txBody>
      </p:sp>
    </p:spTree>
    <p:extLst>
      <p:ext uri="{BB962C8B-B14F-4D97-AF65-F5344CB8AC3E}">
        <p14:creationId xmlns:p14="http://schemas.microsoft.com/office/powerpoint/2010/main" val="157366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hand are completely dry prior to rubbing for  15 seconds, then you did not  put enough product on your hands. It takes 20-30 seconds for the entire procedure, but must rub for at least the 15 seconds for proper hand sanitizing. </a:t>
            </a:r>
          </a:p>
        </p:txBody>
      </p:sp>
      <p:sp>
        <p:nvSpPr>
          <p:cNvPr id="4" name="Slide Number Placeholder 3"/>
          <p:cNvSpPr>
            <a:spLocks noGrp="1"/>
          </p:cNvSpPr>
          <p:nvPr>
            <p:ph type="sldNum" sz="quarter" idx="5"/>
          </p:nvPr>
        </p:nvSpPr>
        <p:spPr/>
        <p:txBody>
          <a:bodyPr/>
          <a:lstStyle/>
          <a:p>
            <a:fld id="{3F30239F-3150-4A59-A506-5887556C8FFF}" type="slidenum">
              <a:rPr lang="en-CA" smtClean="0"/>
              <a:t>7</a:t>
            </a:fld>
            <a:endParaRPr lang="en-CA" dirty="0"/>
          </a:p>
        </p:txBody>
      </p:sp>
    </p:spTree>
    <p:extLst>
      <p:ext uri="{BB962C8B-B14F-4D97-AF65-F5344CB8AC3E}">
        <p14:creationId xmlns:p14="http://schemas.microsoft.com/office/powerpoint/2010/main" val="202852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Plain soap is a surfactant to help loosen germs but does not kill the germs. Because Antibacterial soaps can lead to antibiotic resistant organisms, they are not recommended in community care settings.     </a:t>
            </a:r>
          </a:p>
          <a:p>
            <a:endParaRPr lang="en-US" dirty="0"/>
          </a:p>
        </p:txBody>
      </p:sp>
      <p:sp>
        <p:nvSpPr>
          <p:cNvPr id="4" name="Slide Number Placeholder 3"/>
          <p:cNvSpPr>
            <a:spLocks noGrp="1"/>
          </p:cNvSpPr>
          <p:nvPr>
            <p:ph type="sldNum" sz="quarter" idx="5"/>
          </p:nvPr>
        </p:nvSpPr>
        <p:spPr/>
        <p:txBody>
          <a:bodyPr/>
          <a:lstStyle/>
          <a:p>
            <a:fld id="{3F30239F-3150-4A59-A506-5887556C8FFF}" type="slidenum">
              <a:rPr lang="en-CA" smtClean="0"/>
              <a:t>8</a:t>
            </a:fld>
            <a:endParaRPr lang="en-CA" dirty="0"/>
          </a:p>
        </p:txBody>
      </p:sp>
    </p:spTree>
    <p:extLst>
      <p:ext uri="{BB962C8B-B14F-4D97-AF65-F5344CB8AC3E}">
        <p14:creationId xmlns:p14="http://schemas.microsoft.com/office/powerpoint/2010/main" val="139227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routine practice to break the chain of infection and keep yourself and those you care for safe. Every home needs to educate their staff in proper routine practices and other infection control principles and have regular audits to assure everyone is implementing good infection control practices. </a:t>
            </a:r>
          </a:p>
        </p:txBody>
      </p:sp>
      <p:sp>
        <p:nvSpPr>
          <p:cNvPr id="4" name="Slide Number Placeholder 3"/>
          <p:cNvSpPr>
            <a:spLocks noGrp="1"/>
          </p:cNvSpPr>
          <p:nvPr>
            <p:ph type="sldNum" sz="quarter" idx="5"/>
          </p:nvPr>
        </p:nvSpPr>
        <p:spPr/>
        <p:txBody>
          <a:bodyPr/>
          <a:lstStyle/>
          <a:p>
            <a:fld id="{3F30239F-3150-4A59-A506-5887556C8FFF}" type="slidenum">
              <a:rPr lang="en-CA" smtClean="0"/>
              <a:t>10</a:t>
            </a:fld>
            <a:endParaRPr lang="en-CA" dirty="0"/>
          </a:p>
        </p:txBody>
      </p:sp>
    </p:spTree>
    <p:extLst>
      <p:ext uri="{BB962C8B-B14F-4D97-AF65-F5344CB8AC3E}">
        <p14:creationId xmlns:p14="http://schemas.microsoft.com/office/powerpoint/2010/main" val="306210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30239F-3150-4A59-A506-5887556C8FFF}" type="slidenum">
              <a:rPr lang="en-CA" smtClean="0"/>
              <a:t>11</a:t>
            </a:fld>
            <a:endParaRPr lang="en-CA" dirty="0"/>
          </a:p>
        </p:txBody>
      </p:sp>
    </p:spTree>
    <p:extLst>
      <p:ext uri="{BB962C8B-B14F-4D97-AF65-F5344CB8AC3E}">
        <p14:creationId xmlns:p14="http://schemas.microsoft.com/office/powerpoint/2010/main" val="428090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15736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34456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45216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948476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590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947558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483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452951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62049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749507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dirty="0"/>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92610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4044228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0801299-4A67-4C23-BCA8-286A1B950CED}" type="slidenum">
              <a:rPr lang="en-CA" smtClean="0"/>
              <a:t>‹#›</a:t>
            </a:fld>
            <a:endParaRPr lang="en-CA" dirty="0"/>
          </a:p>
        </p:txBody>
      </p:sp>
    </p:spTree>
    <p:extLst>
      <p:ext uri="{BB962C8B-B14F-4D97-AF65-F5344CB8AC3E}">
        <p14:creationId xmlns:p14="http://schemas.microsoft.com/office/powerpoint/2010/main" val="2337800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67682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177395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70856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32745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16322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82122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424742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27320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50881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68924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6DF8-8D30-4ECD-A909-C127FDE805F9}" type="datetimeFigureOut">
              <a:rPr lang="en-CA" smtClean="0"/>
              <a:t>2022-03-08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t>‹#›</a:t>
            </a:fld>
            <a:endParaRPr lang="en-CA" dirty="0"/>
          </a:p>
        </p:txBody>
      </p:sp>
    </p:spTree>
    <p:extLst>
      <p:ext uri="{BB962C8B-B14F-4D97-AF65-F5344CB8AC3E}">
        <p14:creationId xmlns:p14="http://schemas.microsoft.com/office/powerpoint/2010/main" val="424716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4FC6DF8-8D30-4ECD-A909-C127FDE805F9}" type="datetimeFigureOut">
              <a:rPr lang="en-CA" smtClean="0"/>
              <a:t>2022-03-08</a:t>
            </a:fld>
            <a:endParaRPr lang="en-CA"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0801299-4A67-4C23-BCA8-286A1B950CED}" type="slidenum">
              <a:rPr lang="en-CA" smtClean="0"/>
              <a:t>‹#›</a:t>
            </a:fld>
            <a:endParaRPr lang="en-CA"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9724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hyperlink" Target="https://creativecommons.org/licenses/by/3.0/" TargetMode="Externa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fabiusmaximus.com/2020/04/18/covid-19-reveals-threat/" TargetMode="External"/><Relationship Id="rId5" Type="http://schemas.openxmlformats.org/officeDocument/2006/relationships/image" Target="../media/image10.jp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hyperlink" Target="https://www.publichealthontario.ca/en/health-topics/infection-prevention-control/best-practices-ipac" TargetMode="Externa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www.germsmart.ca/" TargetMode="External"/><Relationship Id="rId5" Type="http://schemas.openxmlformats.org/officeDocument/2006/relationships/image" Target="../media/image11.tiff"/><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audio" Target="../media/media5.m4a"/><Relationship Id="rId7" Type="http://schemas.openxmlformats.org/officeDocument/2006/relationships/oleObject" Target="../embeddings/oleObject1.bin"/><Relationship Id="rId2" Type="http://schemas.microsoft.com/office/2007/relationships/media" Target="../media/media5.m4a"/><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notesSlide" Target="../notesSlides/notesSlide3.xml"/><Relationship Id="rId10" Type="http://schemas.openxmlformats.org/officeDocument/2006/relationships/image" Target="../media/image5.emf"/><Relationship Id="rId4" Type="http://schemas.openxmlformats.org/officeDocument/2006/relationships/slideLayout" Target="../slideLayouts/slideLayout19.xml"/><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hyperlink" Target="https://creativecommons.org/licenses/by-sa/3.0/"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commons.wikimedia.org/wiki/File:Hand_sanitizer.svg" TargetMode="External"/><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slideLayout" Target="../slideLayouts/slideLayout14.xml"/><Relationship Id="rId7" Type="http://schemas.openxmlformats.org/officeDocument/2006/relationships/hyperlink" Target="https://www.rawpixel.com/search/soap"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9.jpeg"/><Relationship Id="rId5" Type="http://schemas.openxmlformats.org/officeDocument/2006/relationships/hyperlink" Target="http://www.dsource.in/tool/trinetra/user_image_view.php?id=529" TargetMode="External"/><Relationship Id="rId4" Type="http://schemas.openxmlformats.org/officeDocument/2006/relationships/image" Target="../media/image8.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p:cNvSpPr txBox="1">
            <a:spLocks/>
          </p:cNvSpPr>
          <p:nvPr/>
        </p:nvSpPr>
        <p:spPr>
          <a:xfrm>
            <a:off x="270759" y="2591074"/>
            <a:ext cx="8635754" cy="141081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600" b="1" dirty="0">
              <a:latin typeface="Arial" pitchFamily="34" charset="0"/>
              <a:cs typeface="Arial" pitchFamily="34" charset="0"/>
            </a:endParaRPr>
          </a:p>
        </p:txBody>
      </p:sp>
      <p:sp>
        <p:nvSpPr>
          <p:cNvPr id="14" name="Title 3"/>
          <p:cNvSpPr txBox="1">
            <a:spLocks/>
          </p:cNvSpPr>
          <p:nvPr/>
        </p:nvSpPr>
        <p:spPr>
          <a:xfrm>
            <a:off x="245616" y="4592324"/>
            <a:ext cx="8652769" cy="5334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itchFamily="34" charset="0"/>
                <a:cs typeface="Arial" pitchFamily="34" charset="0"/>
              </a:rPr>
              <a:t>SASWH Infection Prevention &amp; Control</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5" y="0"/>
            <a:ext cx="9147745" cy="1743075"/>
          </a:xfrm>
          <a:prstGeom prst="rect">
            <a:avLst/>
          </a:prstGeom>
        </p:spPr>
      </p:pic>
      <p:sp>
        <p:nvSpPr>
          <p:cNvPr id="7" name="TextBox 6">
            <a:extLst>
              <a:ext uri="{FF2B5EF4-FFF2-40B4-BE49-F238E27FC236}">
                <a16:creationId xmlns:a16="http://schemas.microsoft.com/office/drawing/2014/main" id="{ED60A22E-A056-40DE-B85B-E72E17E9DC74}"/>
              </a:ext>
            </a:extLst>
          </p:cNvPr>
          <p:cNvSpPr txBox="1"/>
          <p:nvPr/>
        </p:nvSpPr>
        <p:spPr>
          <a:xfrm>
            <a:off x="2123728" y="2591598"/>
            <a:ext cx="4572000" cy="707886"/>
          </a:xfrm>
          <a:prstGeom prst="rect">
            <a:avLst/>
          </a:prstGeom>
          <a:noFill/>
        </p:spPr>
        <p:txBody>
          <a:bodyPr wrap="square">
            <a:spAutoFit/>
          </a:bodyPr>
          <a:lstStyle/>
          <a:p>
            <a:pPr algn="ctr"/>
            <a:r>
              <a:rPr lang="en-US" sz="4000" b="1" i="1" dirty="0">
                <a:solidFill>
                  <a:schemeClr val="accent2"/>
                </a:solidFill>
                <a:effectLst/>
                <a:latin typeface="Century Gothic" panose="020B0502020202020204" pitchFamily="34" charset="0"/>
                <a:ea typeface="Times New Roman" panose="02020603050405020304" pitchFamily="18" charset="0"/>
                <a:cs typeface="Times New Roman" panose="02020603050405020304" pitchFamily="18" charset="0"/>
              </a:rPr>
              <a:t>Hand Hygiene</a:t>
            </a:r>
            <a:endParaRPr lang="en-US" sz="4000" dirty="0">
              <a:solidFill>
                <a:schemeClr val="accent2"/>
              </a:solidFill>
              <a:latin typeface="Arial" pitchFamily="34" charset="0"/>
              <a:cs typeface="Arial" pitchFamily="34" charset="0"/>
            </a:endParaRPr>
          </a:p>
        </p:txBody>
      </p:sp>
      <p:pic>
        <p:nvPicPr>
          <p:cNvPr id="3" name="Audio 2">
            <a:hlinkClick r:id="" action="ppaction://media"/>
            <a:extLst>
              <a:ext uri="{FF2B5EF4-FFF2-40B4-BE49-F238E27FC236}">
                <a16:creationId xmlns:a16="http://schemas.microsoft.com/office/drawing/2014/main" id="{39E545A5-5691-49F6-8248-9858F5DB84B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892760027"/>
      </p:ext>
    </p:extLst>
  </p:cSld>
  <p:clrMapOvr>
    <a:masterClrMapping/>
  </p:clrMapOvr>
  <mc:AlternateContent xmlns:mc="http://schemas.openxmlformats.org/markup-compatibility/2006" xmlns:p14="http://schemas.microsoft.com/office/powerpoint/2010/main">
    <mc:Choice Requires="p14">
      <p:transition spd="slow" p14:dur="2000" advTm="4221"/>
    </mc:Choice>
    <mc:Fallback xmlns="">
      <p:transition spd="slow" advTm="4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8B774B55-DEEF-410A-9F9B-E3F6C9F7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86230D-6162-4D3C-B759-9BE62BA92920}"/>
              </a:ext>
            </a:extLst>
          </p:cNvPr>
          <p:cNvSpPr>
            <a:spLocks noGrp="1"/>
          </p:cNvSpPr>
          <p:nvPr>
            <p:ph type="title"/>
          </p:nvPr>
        </p:nvSpPr>
        <p:spPr>
          <a:xfrm>
            <a:off x="475499" y="4550229"/>
            <a:ext cx="8181805" cy="1057655"/>
          </a:xfrm>
        </p:spPr>
        <p:txBody>
          <a:bodyPr vert="horz" lIns="91440" tIns="45720" rIns="91440" bIns="45720" rtlCol="0" anchor="b">
            <a:normAutofit/>
          </a:bodyPr>
          <a:lstStyle/>
          <a:p>
            <a:pPr algn="ctr"/>
            <a:r>
              <a:rPr lang="en-US" sz="3600" b="1" dirty="0">
                <a:solidFill>
                  <a:schemeClr val="tx1">
                    <a:lumMod val="85000"/>
                    <a:lumOff val="15000"/>
                  </a:schemeClr>
                </a:solidFill>
              </a:rPr>
              <a:t>Break the Chain of Infection &amp; Keep Yourself and Others Safe! Clean your Hands!</a:t>
            </a:r>
          </a:p>
        </p:txBody>
      </p:sp>
      <p:pic>
        <p:nvPicPr>
          <p:cNvPr id="10" name="Content Placeholder 9" descr="A picture containing metalware, lock, coil spring&#10;&#10;Description automatically generated">
            <a:extLst>
              <a:ext uri="{FF2B5EF4-FFF2-40B4-BE49-F238E27FC236}">
                <a16:creationId xmlns:a16="http://schemas.microsoft.com/office/drawing/2014/main" id="{C47447EB-1169-4F01-A00C-D6D3EE03A396}"/>
              </a:ext>
            </a:extLst>
          </p:cNvPr>
          <p:cNvPicPr>
            <a:picLocks noGrp="1" noChangeAspect="1"/>
          </p:cNvPicPr>
          <p:nvPr>
            <p:ph idx="1"/>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35" r="10000" b="-1"/>
          <a:stretch/>
        </p:blipFill>
        <p:spPr>
          <a:xfrm>
            <a:off x="476592" y="640080"/>
            <a:ext cx="8187348" cy="3602736"/>
          </a:xfrm>
          <a:prstGeom prst="rect">
            <a:avLst/>
          </a:prstGeom>
        </p:spPr>
      </p:pic>
      <p:cxnSp>
        <p:nvCxnSpPr>
          <p:cNvPr id="24" name="Straight Connector 23">
            <a:extLst>
              <a:ext uri="{FF2B5EF4-FFF2-40B4-BE49-F238E27FC236}">
                <a16:creationId xmlns:a16="http://schemas.microsoft.com/office/drawing/2014/main" id="{E86F63E5-80CB-48C0-8847-43E22C5378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7318D88-D9BB-4846-BF7B-49CBE4094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178E6CEE-A5A7-4FF2-A9BA-8E59C72B3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2BB7B627-E347-4CEC-AE8D-4FC4A41D3B04}"/>
              </a:ext>
            </a:extLst>
          </p:cNvPr>
          <p:cNvSpPr txBox="1"/>
          <p:nvPr/>
        </p:nvSpPr>
        <p:spPr>
          <a:xfrm>
            <a:off x="6477124" y="4042761"/>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fabiusmaximus.com/2020/04/18/covid-19-reveals-threat/">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pic>
        <p:nvPicPr>
          <p:cNvPr id="4" name="Audio 3">
            <a:hlinkClick r:id="" action="ppaction://media"/>
            <a:extLst>
              <a:ext uri="{FF2B5EF4-FFF2-40B4-BE49-F238E27FC236}">
                <a16:creationId xmlns:a16="http://schemas.microsoft.com/office/drawing/2014/main" id="{3460C069-68CA-4B85-80F8-7F4E7594111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12827360"/>
      </p:ext>
    </p:extLst>
  </p:cSld>
  <p:clrMapOvr>
    <a:masterClrMapping/>
  </p:clrMapOvr>
  <mc:AlternateContent xmlns:mc="http://schemas.openxmlformats.org/markup-compatibility/2006" xmlns:p14="http://schemas.microsoft.com/office/powerpoint/2010/main">
    <mc:Choice Requires="p14">
      <p:transition spd="slow" p14:dur="2000" advTm="9848"/>
    </mc:Choice>
    <mc:Fallback xmlns="">
      <p:transition spd="slow" advTm="9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0EF7-F3A2-4E00-A1E3-24FE3BFB102F}"/>
              </a:ext>
            </a:extLst>
          </p:cNvPr>
          <p:cNvSpPr>
            <a:spLocks noGrp="1"/>
          </p:cNvSpPr>
          <p:nvPr>
            <p:ph type="title"/>
          </p:nvPr>
        </p:nvSpPr>
        <p:spPr>
          <a:xfrm>
            <a:off x="3059832" y="634946"/>
            <a:ext cx="5602475" cy="1209877"/>
          </a:xfrm>
        </p:spPr>
        <p:txBody>
          <a:bodyPr>
            <a:normAutofit/>
          </a:bodyPr>
          <a:lstStyle/>
          <a:p>
            <a:r>
              <a:rPr lang="en-US" b="1">
                <a:solidFill>
                  <a:schemeClr val="accent1">
                    <a:lumMod val="75000"/>
                  </a:schemeClr>
                </a:solidFill>
              </a:rPr>
              <a:t> References</a:t>
            </a:r>
            <a:endParaRPr lang="en-US" b="1" dirty="0">
              <a:solidFill>
                <a:schemeClr val="accent1">
                  <a:lumMod val="75000"/>
                </a:schemeClr>
              </a:solidFill>
            </a:endParaRPr>
          </a:p>
        </p:txBody>
      </p:sp>
      <p:pic>
        <p:nvPicPr>
          <p:cNvPr id="4" name="Picture 3">
            <a:extLst>
              <a:ext uri="{FF2B5EF4-FFF2-40B4-BE49-F238E27FC236}">
                <a16:creationId xmlns:a16="http://schemas.microsoft.com/office/drawing/2014/main" id="{E2613424-9B44-4E4A-9BFC-A41749E66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2" y="321609"/>
            <a:ext cx="3000986" cy="810265"/>
          </a:xfrm>
          <a:prstGeom prst="rect">
            <a:avLst/>
          </a:prstGeom>
        </p:spPr>
      </p:pic>
      <p:sp>
        <p:nvSpPr>
          <p:cNvPr id="3" name="Content Placeholder 2">
            <a:extLst>
              <a:ext uri="{FF2B5EF4-FFF2-40B4-BE49-F238E27FC236}">
                <a16:creationId xmlns:a16="http://schemas.microsoft.com/office/drawing/2014/main" id="{515FB065-C586-4225-A43A-3586B1679FBE}"/>
              </a:ext>
            </a:extLst>
          </p:cNvPr>
          <p:cNvSpPr>
            <a:spLocks noGrp="1"/>
          </p:cNvSpPr>
          <p:nvPr>
            <p:ph idx="1"/>
          </p:nvPr>
        </p:nvSpPr>
        <p:spPr>
          <a:xfrm>
            <a:off x="251520" y="1988840"/>
            <a:ext cx="8410786" cy="4165898"/>
          </a:xfrm>
        </p:spPr>
        <p:txBody>
          <a:bodyPr>
            <a:normAutofit fontScale="70000" lnSpcReduction="20000"/>
          </a:bodyPr>
          <a:lstStyle/>
          <a:p>
            <a:pPr marL="91440" marR="0" lvl="0" indent="-91440" algn="just" defTabSz="914400" rtl="0" eaLnBrk="1" fontAlgn="auto" latinLnBrk="0" hangingPunct="1">
              <a:lnSpc>
                <a:spcPct val="11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hlinkClick r:id="rId6">
                  <a:extLst>
                    <a:ext uri="{A12FA001-AC4F-418D-AE19-62706E023703}">
                      <ahyp:hlinkClr xmlns:ahyp="http://schemas.microsoft.com/office/drawing/2018/hyperlinkcolor" val="tx"/>
                    </a:ext>
                  </a:extLst>
                </a:hlinkClick>
              </a:rPr>
              <a:t>www.Germsmart.ca</a:t>
            </a:r>
            <a:endPar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endParaRPr>
          </a:p>
          <a:p>
            <a:pPr marL="91440" marR="0" lvl="0" indent="-91440" algn="just" defTabSz="914400" rtl="0" eaLnBrk="1" fontAlgn="auto" latinLnBrk="0" hangingPunct="1">
              <a:lnSpc>
                <a:spcPct val="11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Public Health Ontario. (2021).</a:t>
            </a:r>
            <a:r>
              <a:rPr kumimoji="0" lang="en-US" sz="1400" b="0" i="1"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 IPAC Best Practices.</a:t>
            </a: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 </a:t>
            </a:r>
          </a:p>
          <a:p>
            <a:pPr marL="91440" marR="0" lvl="0" indent="-91440" algn="just" defTabSz="914400" rtl="0" eaLnBrk="1" fontAlgn="auto" latinLnBrk="0" hangingPunct="1">
              <a:lnSpc>
                <a:spcPct val="110000"/>
              </a:lnSpc>
              <a:spcBef>
                <a:spcPts val="1200"/>
              </a:spcBef>
              <a:spcAft>
                <a:spcPts val="200"/>
              </a:spcAft>
              <a:buClr>
                <a:srgbClr val="99CB38"/>
              </a:buClr>
              <a:buSzPct val="100000"/>
              <a:buFont typeface="Calibri" panose="020F0502020204030204" pitchFamily="34" charset="0"/>
              <a:buChar char=" "/>
              <a:tabLst/>
              <a:defRPr/>
            </a:pPr>
            <a:r>
              <a:rPr kumimoji="0" lang="en-US" sz="1400" b="0" i="0" u="sng" strike="noStrike" kern="1200" cap="none" spc="0" normalizeH="0" baseline="0" noProof="0" dirty="0">
                <a:ln>
                  <a:noFill/>
                </a:ln>
                <a:solidFill>
                  <a:prstClr val="black"/>
                </a:solidFill>
                <a:effectLst/>
                <a:uLnTx/>
                <a:uFillTx/>
                <a:latin typeface="Merriweather" panose="00000500000000000000" pitchFamily="2" charset="0"/>
                <a:ea typeface="+mn-ea"/>
                <a:cs typeface="+mn-cs"/>
                <a:hlinkClick r:id="rId7">
                  <a:extLst>
                    <a:ext uri="{A12FA001-AC4F-418D-AE19-62706E023703}">
                      <ahyp:hlinkClr xmlns:ahyp="http://schemas.microsoft.com/office/drawing/2018/hyperlinkcolor" val="tx"/>
                    </a:ext>
                  </a:extLst>
                </a:hlinkClick>
              </a:rPr>
              <a:t>https://www.publichealthontario.ca/en/health-topics/infection-prevention-control/best-practices-ipac</a:t>
            </a:r>
            <a:endParaRPr kumimoji="0" lang="en-US" sz="1400" b="0" i="0" u="sng" strike="noStrike" kern="1200" cap="none" spc="0" normalizeH="0" baseline="0" noProof="0" dirty="0">
              <a:ln>
                <a:noFill/>
              </a:ln>
              <a:solidFill>
                <a:prstClr val="black"/>
              </a:solidFill>
              <a:effectLst/>
              <a:uLnTx/>
              <a:uFillTx/>
              <a:latin typeface="Merriweather" panose="00000500000000000000" pitchFamily="2" charset="0"/>
              <a:ea typeface="+mn-ea"/>
              <a:cs typeface="+mn-cs"/>
            </a:endParaRPr>
          </a:p>
          <a:p>
            <a:pPr marL="91440" marR="0" lvl="0" indent="-91440" algn="l" defTabSz="914400" rtl="0" eaLnBrk="1" fontAlgn="auto" latinLnBrk="0" hangingPunct="1">
              <a:lnSpc>
                <a:spcPct val="16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Provincial Infection Control Network of British Columbia. (2011). </a:t>
            </a:r>
            <a:r>
              <a:rPr kumimoji="0" lang="en-US" sz="1400" b="0" i="1"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Residential Care Infection Prevention and Control Manual For Non-affiliated Residential Care Facilities. </a:t>
            </a:r>
          </a:p>
          <a:p>
            <a:pPr marL="91440" marR="0" lvl="0" indent="-91440" algn="l" defTabSz="914400" rtl="0" eaLnBrk="1" fontAlgn="auto" latinLnBrk="0" hangingPunct="1">
              <a:lnSpc>
                <a:spcPct val="160000"/>
              </a:lnSpc>
              <a:spcBef>
                <a:spcPts val="1200"/>
              </a:spcBef>
              <a:spcAft>
                <a:spcPts val="200"/>
              </a:spcAft>
              <a:buClr>
                <a:srgbClr val="99CB38"/>
              </a:buClr>
              <a:buSzPct val="100000"/>
              <a:buFont typeface="Calibri" panose="020F0502020204030204" pitchFamily="34" charset="0"/>
              <a:buChar char=" "/>
              <a:tabLst/>
              <a:defRPr/>
            </a:pPr>
            <a:r>
              <a:rPr kumimoji="0" lang="en-US" sz="1400" b="0" i="1"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Provincial Infectious Diseases Advisory Committee. (2018). Best Practices for Environmental Cleaning for Prevention and Control of Infections in All Health Care Settings, 3rd Edition</a:t>
            </a:r>
          </a:p>
          <a:p>
            <a:pPr marL="91440" marR="0" lvl="0" indent="-91440" algn="l" defTabSz="914400" rtl="0" eaLnBrk="1" fontAlgn="auto" latinLnBrk="0" hangingPunct="1">
              <a:lnSpc>
                <a:spcPct val="160000"/>
              </a:lnSpc>
              <a:spcBef>
                <a:spcPts val="1200"/>
              </a:spcBef>
              <a:spcAft>
                <a:spcPts val="200"/>
              </a:spcAft>
              <a:buClr>
                <a:srgbClr val="99CB38"/>
              </a:buClr>
              <a:buSzPct val="100000"/>
              <a:buFont typeface="Calibri" panose="020F0502020204030204" pitchFamily="34" charset="0"/>
              <a:buChar char=" "/>
              <a:tabLst/>
              <a:defRPr/>
            </a:pPr>
            <a:r>
              <a:rPr kumimoji="0" lang="en-US" sz="1400" b="0" i="1"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https://www.publichealthontario.ca/en/health-topics/infection-prevention-control/environmental-cleaning</a:t>
            </a:r>
          </a:p>
          <a:p>
            <a:pPr marL="91440" marR="0" lvl="0" indent="-91440" algn="l" defTabSz="914400" rtl="0" eaLnBrk="1" fontAlgn="auto" latinLnBrk="0" hangingPunct="1">
              <a:lnSpc>
                <a:spcPct val="17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rPr>
              <a:t>Saskatchewan Association for Safe Workplaces in Health. (2021). Infection Prevention and Control. </a:t>
            </a:r>
            <a:b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rPr>
            </a:b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rPr>
              <a:t>https://saswh.ca/index.php/infection-prevention-and-control</a:t>
            </a:r>
          </a:p>
          <a:p>
            <a:pPr marL="91440" marR="0" lvl="0" indent="-91440" algn="l" defTabSz="914400" rtl="0" eaLnBrk="1" fontAlgn="auto" latinLnBrk="0" hangingPunct="1">
              <a:lnSpc>
                <a:spcPct val="17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Saskatchewan Health Authority. (2021). </a:t>
            </a:r>
            <a:r>
              <a:rPr kumimoji="0" lang="en-US" sz="1400" b="0" i="1"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PPE/Infection Prevention and Control</a:t>
            </a: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 https://www.saskhealthauthority.ca/news/service-alerts-emergency-events/covid-19/PPE-infection-prevention-control/Pages/Home.aspx</a:t>
            </a:r>
          </a:p>
          <a:p>
            <a:pPr marL="91440" marR="0" lvl="0" indent="-91440" algn="l" defTabSz="914400" rtl="0" eaLnBrk="1" fontAlgn="auto" latinLnBrk="0" hangingPunct="1">
              <a:lnSpc>
                <a:spcPct val="17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https://www.saskhealthauthority.ca/</a:t>
            </a:r>
          </a:p>
          <a:p>
            <a:endParaRPr lang="en-US" sz="1600" dirty="0">
              <a:latin typeface="Segoe UI" panose="020B0502040204020203" pitchFamily="34" charset="0"/>
            </a:endParaRPr>
          </a:p>
          <a:p>
            <a:endParaRPr lang="en-US" sz="1600" dirty="0">
              <a:latin typeface="Segoe UI" panose="020B0502040204020203" pitchFamily="34" charset="0"/>
            </a:endParaRPr>
          </a:p>
          <a:p>
            <a:endParaRPr lang="en-US" sz="1600" b="0" i="0" dirty="0">
              <a:effectLst/>
              <a:latin typeface="Segoe UI" panose="020B0502040204020203" pitchFamily="34" charset="0"/>
            </a:endParaRPr>
          </a:p>
          <a:p>
            <a:endParaRPr lang="en-US" sz="1600" b="0" i="0" dirty="0">
              <a:effectLst/>
              <a:latin typeface="Segoe UI" panose="020B0502040204020203" pitchFamily="34" charset="0"/>
            </a:endParaRPr>
          </a:p>
        </p:txBody>
      </p:sp>
      <p:pic>
        <p:nvPicPr>
          <p:cNvPr id="5" name="Audio 4">
            <a:hlinkClick r:id="" action="ppaction://media"/>
            <a:extLst>
              <a:ext uri="{FF2B5EF4-FFF2-40B4-BE49-F238E27FC236}">
                <a16:creationId xmlns:a16="http://schemas.microsoft.com/office/drawing/2014/main" id="{42165562-9A6B-4DA2-9396-F39E65A2FB8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209903954"/>
      </p:ext>
    </p:extLst>
  </p:cSld>
  <p:clrMapOvr>
    <a:masterClrMapping/>
  </p:clrMapOvr>
  <mc:AlternateContent xmlns:mc="http://schemas.openxmlformats.org/markup-compatibility/2006" xmlns:p14="http://schemas.microsoft.com/office/powerpoint/2010/main">
    <mc:Choice Requires="p14">
      <p:transition spd="slow" p14:dur="2000" advTm="12339"/>
    </mc:Choice>
    <mc:Fallback xmlns="">
      <p:transition spd="slow" advTm="123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F440-D39A-4644-889A-726CE572A40D}"/>
              </a:ext>
            </a:extLst>
          </p:cNvPr>
          <p:cNvSpPr>
            <a:spLocks noGrp="1"/>
          </p:cNvSpPr>
          <p:nvPr>
            <p:ph type="title"/>
          </p:nvPr>
        </p:nvSpPr>
        <p:spPr/>
        <p:txBody>
          <a:bodyPr/>
          <a:lstStyle/>
          <a:p>
            <a:r>
              <a:rPr lang="en-US" b="1" dirty="0">
                <a:solidFill>
                  <a:schemeClr val="accent2"/>
                </a:solidFill>
              </a:rPr>
              <a:t>You will learn:</a:t>
            </a:r>
          </a:p>
        </p:txBody>
      </p:sp>
      <p:sp>
        <p:nvSpPr>
          <p:cNvPr id="3" name="Content Placeholder 2">
            <a:extLst>
              <a:ext uri="{FF2B5EF4-FFF2-40B4-BE49-F238E27FC236}">
                <a16:creationId xmlns:a16="http://schemas.microsoft.com/office/drawing/2014/main" id="{BB9D83B9-1413-4979-B83A-0624582EDD9C}"/>
              </a:ext>
            </a:extLst>
          </p:cNvPr>
          <p:cNvSpPr>
            <a:spLocks noGrp="1"/>
          </p:cNvSpPr>
          <p:nvPr>
            <p:ph idx="1"/>
          </p:nvPr>
        </p:nvSpPr>
        <p:spPr/>
        <p: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lang="en-US" b="0" i="0" dirty="0">
                <a:solidFill>
                  <a:srgbClr val="313537"/>
                </a:solidFill>
                <a:effectLst/>
              </a:rPr>
              <a:t> </a:t>
            </a:r>
            <a:r>
              <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rPr>
              <a:t>About Routine Practices</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rPr>
              <a:t>About the chain of infection </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rPr>
              <a:t>The importance of hand hygiene in breaking the chain of infection</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lang="en-US" sz="2400" dirty="0">
                <a:solidFill>
                  <a:srgbClr val="313537"/>
                </a:solidFill>
                <a:latin typeface="Calibri" panose="020F0502020204030204"/>
              </a:rPr>
              <a:t>The difference between sanitizing your hands and washing your hands</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rPr>
              <a:t>How to perform HH properly</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lang="en-US" sz="2400" dirty="0">
                <a:solidFill>
                  <a:srgbClr val="313537"/>
                </a:solidFill>
                <a:latin typeface="Calibri" panose="020F0502020204030204"/>
              </a:rPr>
              <a:t>How hand hygiene can safe lives!!</a:t>
            </a:r>
            <a:endPar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endPar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endParaRPr>
          </a:p>
        </p:txBody>
      </p:sp>
      <p:pic>
        <p:nvPicPr>
          <p:cNvPr id="7" name="Audio 6">
            <a:hlinkClick r:id="" action="ppaction://media"/>
            <a:extLst>
              <a:ext uri="{FF2B5EF4-FFF2-40B4-BE49-F238E27FC236}">
                <a16:creationId xmlns:a16="http://schemas.microsoft.com/office/drawing/2014/main" id="{06981805-51EF-4063-9360-C914BFAE83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856591454"/>
      </p:ext>
    </p:extLst>
  </p:cSld>
  <p:clrMapOvr>
    <a:masterClrMapping/>
  </p:clrMapOvr>
  <mc:AlternateContent xmlns:mc="http://schemas.openxmlformats.org/markup-compatibility/2006" xmlns:p14="http://schemas.microsoft.com/office/powerpoint/2010/main">
    <mc:Choice Requires="p14">
      <p:transition spd="slow" p14:dur="2000" advTm="18128"/>
    </mc:Choice>
    <mc:Fallback xmlns="">
      <p:transition spd="slow" advTm="18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A045-6B48-4968-810F-C9B11192C14C}"/>
              </a:ext>
            </a:extLst>
          </p:cNvPr>
          <p:cNvSpPr>
            <a:spLocks noGrp="1"/>
          </p:cNvSpPr>
          <p:nvPr>
            <p:ph type="title"/>
          </p:nvPr>
        </p:nvSpPr>
        <p:spPr/>
        <p:txBody>
          <a:bodyPr/>
          <a:lstStyle/>
          <a:p>
            <a:r>
              <a:rPr lang="en-US" b="1" dirty="0">
                <a:solidFill>
                  <a:schemeClr val="accent2"/>
                </a:solidFill>
              </a:rPr>
              <a:t>What is Routine Practices?</a:t>
            </a:r>
          </a:p>
        </p:txBody>
      </p:sp>
      <p:sp>
        <p:nvSpPr>
          <p:cNvPr id="3" name="Content Placeholder 2">
            <a:extLst>
              <a:ext uri="{FF2B5EF4-FFF2-40B4-BE49-F238E27FC236}">
                <a16:creationId xmlns:a16="http://schemas.microsoft.com/office/drawing/2014/main" id="{33D491E6-23F8-4260-A725-139A04B1EFFF}"/>
              </a:ext>
            </a:extLst>
          </p:cNvPr>
          <p:cNvSpPr>
            <a:spLocks noGrp="1"/>
          </p:cNvSpPr>
          <p:nvPr>
            <p:ph idx="1"/>
          </p:nvPr>
        </p:nvSpPr>
        <p:spPr/>
        <p:txBody>
          <a:bodyPr>
            <a:normAutofit/>
          </a:bodyPr>
          <a:lstStyle/>
          <a:p>
            <a:pPr marL="0" indent="0">
              <a:buNone/>
            </a:pPr>
            <a:endParaRPr lang="en-US" sz="3200" dirty="0"/>
          </a:p>
          <a:p>
            <a:pPr marL="0" indent="0">
              <a:buNone/>
            </a:pPr>
            <a:r>
              <a:rPr lang="en-US" sz="2400" dirty="0"/>
              <a:t>Routine Practices are the minimum standard of practice for preventing transmission of infectious diseases, in all health care settings, for all patients, including residents and participants in Group, Residential and Personal Care Homes.</a:t>
            </a:r>
          </a:p>
          <a:p>
            <a:pPr>
              <a:buFont typeface="Arial" panose="020B0604020202020204" pitchFamily="34" charset="0"/>
              <a:buChar char="•"/>
            </a:pPr>
            <a:endParaRPr lang="en-US" dirty="0"/>
          </a:p>
        </p:txBody>
      </p:sp>
      <p:pic>
        <p:nvPicPr>
          <p:cNvPr id="5" name="Audio 4">
            <a:hlinkClick r:id="" action="ppaction://media"/>
            <a:extLst>
              <a:ext uri="{FF2B5EF4-FFF2-40B4-BE49-F238E27FC236}">
                <a16:creationId xmlns:a16="http://schemas.microsoft.com/office/drawing/2014/main" id="{BE66E9E2-BF65-44A3-8D3E-4BEE0DB88A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107087210"/>
      </p:ext>
    </p:extLst>
  </p:cSld>
  <p:clrMapOvr>
    <a:masterClrMapping/>
  </p:clrMapOvr>
  <mc:AlternateContent xmlns:mc="http://schemas.openxmlformats.org/markup-compatibility/2006" xmlns:p14="http://schemas.microsoft.com/office/powerpoint/2010/main">
    <mc:Choice Requires="p14">
      <p:transition spd="slow" p14:dur="2000" advTm="17070"/>
    </mc:Choice>
    <mc:Fallback xmlns="">
      <p:transition spd="slow" advTm="17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765EC1-35D0-401C-8CE9-B14308A282D4}"/>
              </a:ext>
            </a:extLst>
          </p:cNvPr>
          <p:cNvSpPr>
            <a:spLocks noGrp="1"/>
          </p:cNvSpPr>
          <p:nvPr>
            <p:ph type="title"/>
          </p:nvPr>
        </p:nvSpPr>
        <p:spPr/>
        <p:txBody>
          <a:bodyPr/>
          <a:lstStyle/>
          <a:p>
            <a:r>
              <a:rPr lang="en-CA" b="1" dirty="0">
                <a:solidFill>
                  <a:schemeClr val="accent2"/>
                </a:solidFill>
              </a:rPr>
              <a:t>Break the Chain of Infection with Routine Practices!</a:t>
            </a:r>
          </a:p>
        </p:txBody>
      </p:sp>
      <p:pic>
        <p:nvPicPr>
          <p:cNvPr id="9" name="Content Placeholder 8">
            <a:extLst>
              <a:ext uri="{FF2B5EF4-FFF2-40B4-BE49-F238E27FC236}">
                <a16:creationId xmlns:a16="http://schemas.microsoft.com/office/drawing/2014/main" id="{02186531-4E6F-4812-B188-265AF9EEE63A}"/>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029566" y="2241948"/>
            <a:ext cx="3290346" cy="3017044"/>
          </a:xfrm>
        </p:spPr>
      </p:pic>
      <p:sp>
        <p:nvSpPr>
          <p:cNvPr id="7" name="Content Placeholder 6">
            <a:extLst>
              <a:ext uri="{FF2B5EF4-FFF2-40B4-BE49-F238E27FC236}">
                <a16:creationId xmlns:a16="http://schemas.microsoft.com/office/drawing/2014/main" id="{4B84B971-8B7D-4EA3-907A-58334829F688}"/>
              </a:ext>
            </a:extLst>
          </p:cNvPr>
          <p:cNvSpPr>
            <a:spLocks noGrp="1"/>
          </p:cNvSpPr>
          <p:nvPr>
            <p:ph sz="half" idx="2"/>
          </p:nvPr>
        </p:nvSpPr>
        <p:spPr/>
        <p:txBody>
          <a:bodyPr>
            <a:normAutofit fontScale="85000" lnSpcReduction="10000"/>
          </a:bodyPr>
          <a:lstStyle/>
          <a:p>
            <a:pPr>
              <a:buFont typeface="Arial" panose="020B0604020202020204" pitchFamily="34" charset="0"/>
              <a:buChar char="•"/>
            </a:pPr>
            <a:r>
              <a:rPr lang="en-CA" sz="2400" b="1" dirty="0">
                <a:solidFill>
                  <a:schemeClr val="accent1">
                    <a:lumMod val="75000"/>
                  </a:schemeClr>
                </a:solidFill>
              </a:rPr>
              <a:t>Hand hygiene</a:t>
            </a:r>
          </a:p>
          <a:p>
            <a:pPr>
              <a:buFont typeface="Arial" panose="020B0604020202020204" pitchFamily="34" charset="0"/>
              <a:buChar char="•"/>
            </a:pPr>
            <a:r>
              <a:rPr lang="en-CA" dirty="0"/>
              <a:t>Point of Care Risk Assessment (PCRA)</a:t>
            </a:r>
          </a:p>
          <a:p>
            <a:pPr>
              <a:buFont typeface="Arial" panose="020B0604020202020204" pitchFamily="34" charset="0"/>
              <a:buChar char="•"/>
            </a:pPr>
            <a:r>
              <a:rPr lang="en-US" dirty="0"/>
              <a:t>Personal Protective Equipment (PPE)</a:t>
            </a:r>
          </a:p>
          <a:p>
            <a:pPr>
              <a:buFont typeface="Arial" panose="020B0604020202020204" pitchFamily="34" charset="0"/>
              <a:buChar char="•"/>
            </a:pPr>
            <a:r>
              <a:rPr lang="en-US" dirty="0"/>
              <a:t>Resident Placement/Accommodation</a:t>
            </a:r>
          </a:p>
          <a:p>
            <a:pPr>
              <a:buFont typeface="Arial" panose="020B0604020202020204" pitchFamily="34" charset="0"/>
              <a:buChar char="•"/>
            </a:pPr>
            <a:r>
              <a:rPr lang="en-US" dirty="0"/>
              <a:t>Respiratory Hygiene/Cough Etiquette</a:t>
            </a:r>
          </a:p>
          <a:p>
            <a:pPr>
              <a:buFont typeface="Arial" panose="020B0604020202020204" pitchFamily="34" charset="0"/>
              <a:buChar char="•"/>
            </a:pPr>
            <a:r>
              <a:rPr lang="en-US" dirty="0"/>
              <a:t>Handling Resident Items &amp; Equipment</a:t>
            </a:r>
          </a:p>
          <a:p>
            <a:pPr>
              <a:buFont typeface="Arial" panose="020B0604020202020204" pitchFamily="34" charset="0"/>
              <a:buChar char="•"/>
            </a:pPr>
            <a:r>
              <a:rPr lang="en-US" dirty="0"/>
              <a:t>Linen &amp; Dishes</a:t>
            </a:r>
          </a:p>
          <a:p>
            <a:pPr>
              <a:buFont typeface="Arial" panose="020B0604020202020204" pitchFamily="34" charset="0"/>
              <a:buChar char="•"/>
            </a:pPr>
            <a:r>
              <a:rPr lang="en-US" dirty="0"/>
              <a:t>Environmental Cleaning</a:t>
            </a:r>
          </a:p>
          <a:p>
            <a:pPr>
              <a:buFont typeface="Arial" panose="020B0604020202020204" pitchFamily="34" charset="0"/>
              <a:buChar char="•"/>
            </a:pPr>
            <a:r>
              <a:rPr lang="en-US" dirty="0"/>
              <a:t>Waste and Sharp Handling</a:t>
            </a:r>
          </a:p>
          <a:p>
            <a:pPr>
              <a:buFont typeface="Arial" panose="020B0604020202020204" pitchFamily="34" charset="0"/>
              <a:buChar char="•"/>
            </a:pPr>
            <a:r>
              <a:rPr lang="en-CA" dirty="0"/>
              <a:t>Staff Health and Education </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CA" dirty="0"/>
          </a:p>
        </p:txBody>
      </p:sp>
      <p:pic>
        <p:nvPicPr>
          <p:cNvPr id="2" name="Audio 1">
            <a:hlinkClick r:id="" action="ppaction://media"/>
            <a:extLst>
              <a:ext uri="{FF2B5EF4-FFF2-40B4-BE49-F238E27FC236}">
                <a16:creationId xmlns:a16="http://schemas.microsoft.com/office/drawing/2014/main" id="{7D278172-083D-4DD8-ABFC-7EB93F279F4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974328447"/>
      </p:ext>
    </p:extLst>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Audio 1">
            <a:hlinkClick r:id="" action="ppaction://media"/>
            <a:extLst>
              <a:ext uri="{FF2B5EF4-FFF2-40B4-BE49-F238E27FC236}">
                <a16:creationId xmlns:a16="http://schemas.microsoft.com/office/drawing/2014/main" id="{B4A55C12-B386-4CE9-AF10-D494779763D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40738" y="6154738"/>
            <a:ext cx="487362" cy="487362"/>
          </a:xfrm>
          <a:prstGeom prst="rect">
            <a:avLst/>
          </a:prstGeom>
        </p:spPr>
      </p:pic>
      <p:graphicFrame>
        <p:nvGraphicFramePr>
          <p:cNvPr id="4" name="Object 3">
            <a:extLst>
              <a:ext uri="{FF2B5EF4-FFF2-40B4-BE49-F238E27FC236}">
                <a16:creationId xmlns:a16="http://schemas.microsoft.com/office/drawing/2014/main" id="{79753613-8C32-4590-BF2F-E3FB2778D0F4}"/>
              </a:ext>
            </a:extLst>
          </p:cNvPr>
          <p:cNvGraphicFramePr>
            <a:graphicFrameLocks noChangeAspect="1"/>
          </p:cNvGraphicFramePr>
          <p:nvPr>
            <p:extLst>
              <p:ext uri="{D42A27DB-BD31-4B8C-83A1-F6EECF244321}">
                <p14:modId xmlns:p14="http://schemas.microsoft.com/office/powerpoint/2010/main" val="2506824110"/>
              </p:ext>
            </p:extLst>
          </p:nvPr>
        </p:nvGraphicFramePr>
        <p:xfrm>
          <a:off x="0" y="518571"/>
          <a:ext cx="4664075" cy="6035675"/>
        </p:xfrm>
        <a:graphic>
          <a:graphicData uri="http://schemas.openxmlformats.org/presentationml/2006/ole">
            <mc:AlternateContent xmlns:mc="http://schemas.openxmlformats.org/markup-compatibility/2006">
              <mc:Choice xmlns:v="urn:schemas-microsoft-com:vml" Requires="v">
                <p:oleObj spid="_x0000_s1032" name="Acrobat Document" r:id="rId7" imgW="4663440" imgH="6034898" progId="Acrobat.Document.DC">
                  <p:embed/>
                </p:oleObj>
              </mc:Choice>
              <mc:Fallback>
                <p:oleObj name="Acrobat Document" r:id="rId7" imgW="4663440" imgH="6034898" progId="Acrobat.Document.DC">
                  <p:embed/>
                  <p:pic>
                    <p:nvPicPr>
                      <p:cNvPr id="0" name=""/>
                      <p:cNvPicPr/>
                      <p:nvPr/>
                    </p:nvPicPr>
                    <p:blipFill>
                      <a:blip r:embed="rId8"/>
                      <a:stretch>
                        <a:fillRect/>
                      </a:stretch>
                    </p:blipFill>
                    <p:spPr>
                      <a:xfrm>
                        <a:off x="0" y="518571"/>
                        <a:ext cx="4664075" cy="60356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F0388BA-E856-4AA0-92BA-F8451AA9D779}"/>
              </a:ext>
            </a:extLst>
          </p:cNvPr>
          <p:cNvGraphicFramePr>
            <a:graphicFrameLocks noChangeAspect="1"/>
          </p:cNvGraphicFramePr>
          <p:nvPr>
            <p:extLst>
              <p:ext uri="{D42A27DB-BD31-4B8C-83A1-F6EECF244321}">
                <p14:modId xmlns:p14="http://schemas.microsoft.com/office/powerpoint/2010/main" val="841247331"/>
              </p:ext>
            </p:extLst>
          </p:nvPr>
        </p:nvGraphicFramePr>
        <p:xfrm>
          <a:off x="4501746" y="518571"/>
          <a:ext cx="4664075" cy="6035675"/>
        </p:xfrm>
        <a:graphic>
          <a:graphicData uri="http://schemas.openxmlformats.org/presentationml/2006/ole">
            <mc:AlternateContent xmlns:mc="http://schemas.openxmlformats.org/markup-compatibility/2006">
              <mc:Choice xmlns:v="urn:schemas-microsoft-com:vml" Requires="v">
                <p:oleObj spid="_x0000_s1033" name="Acrobat Document" r:id="rId9" imgW="4663440" imgH="6034898" progId="Acrobat.Document.DC">
                  <p:embed/>
                </p:oleObj>
              </mc:Choice>
              <mc:Fallback>
                <p:oleObj name="Acrobat Document" r:id="rId9" imgW="4663440" imgH="6034898" progId="Acrobat.Document.DC">
                  <p:embed/>
                  <p:pic>
                    <p:nvPicPr>
                      <p:cNvPr id="0" name=""/>
                      <p:cNvPicPr/>
                      <p:nvPr/>
                    </p:nvPicPr>
                    <p:blipFill>
                      <a:blip r:embed="rId10"/>
                      <a:stretch>
                        <a:fillRect/>
                      </a:stretch>
                    </p:blipFill>
                    <p:spPr>
                      <a:xfrm>
                        <a:off x="4501746" y="518571"/>
                        <a:ext cx="4664075" cy="6035675"/>
                      </a:xfrm>
                      <a:prstGeom prst="rect">
                        <a:avLst/>
                      </a:prstGeom>
                    </p:spPr>
                  </p:pic>
                </p:oleObj>
              </mc:Fallback>
            </mc:AlternateContent>
          </a:graphicData>
        </a:graphic>
      </p:graphicFrame>
    </p:spTree>
    <p:extLst>
      <p:ext uri="{BB962C8B-B14F-4D97-AF65-F5344CB8AC3E}">
        <p14:creationId xmlns:p14="http://schemas.microsoft.com/office/powerpoint/2010/main" val="3347067095"/>
      </p:ext>
    </p:extLst>
  </p:cSld>
  <p:clrMapOvr>
    <a:masterClrMapping/>
  </p:clrMapOvr>
  <mc:AlternateContent xmlns:mc="http://schemas.openxmlformats.org/markup-compatibility/2006" xmlns:p14="http://schemas.microsoft.com/office/powerpoint/2010/main">
    <mc:Choice Requires="p14">
      <p:transition spd="slow" p14:dur="2000" advTm="16147"/>
    </mc:Choice>
    <mc:Fallback xmlns="">
      <p:transition spd="slow" advTm="16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58A-251C-4875-8CB3-ABD74A6821D2}"/>
              </a:ext>
            </a:extLst>
          </p:cNvPr>
          <p:cNvSpPr>
            <a:spLocks noGrp="1"/>
          </p:cNvSpPr>
          <p:nvPr>
            <p:ph type="title"/>
          </p:nvPr>
        </p:nvSpPr>
        <p:spPr/>
        <p:txBody>
          <a:bodyPr/>
          <a:lstStyle/>
          <a:p>
            <a:r>
              <a:rPr lang="en-US" b="1" dirty="0">
                <a:solidFill>
                  <a:schemeClr val="accent2"/>
                </a:solidFill>
              </a:rPr>
              <a:t>Perform Hand Hygiene:</a:t>
            </a:r>
          </a:p>
        </p:txBody>
      </p:sp>
      <p:sp>
        <p:nvSpPr>
          <p:cNvPr id="3" name="Content Placeholder 2">
            <a:extLst>
              <a:ext uri="{FF2B5EF4-FFF2-40B4-BE49-F238E27FC236}">
                <a16:creationId xmlns:a16="http://schemas.microsoft.com/office/drawing/2014/main" id="{5CA57FDB-FF15-469A-AC4C-25A73B2FAC95}"/>
              </a:ext>
            </a:extLst>
          </p:cNvPr>
          <p:cNvSpPr>
            <a:spLocks noGrp="1"/>
          </p:cNvSpPr>
          <p:nvPr>
            <p:ph idx="1"/>
          </p:nvPr>
        </p:nvSpPr>
        <p:spPr/>
        <p:txBody>
          <a:bodyPr>
            <a:normAutofit/>
          </a:bodyPr>
          <a:lstStyle/>
          <a:p>
            <a:pPr>
              <a:buFont typeface="Arial" panose="020B0604020202020204" pitchFamily="34" charset="0"/>
              <a:buChar char="•"/>
            </a:pPr>
            <a:r>
              <a:rPr lang="en-US" sz="2400" dirty="0"/>
              <a:t>before putting on gloves and other PPE</a:t>
            </a:r>
          </a:p>
          <a:p>
            <a:pPr>
              <a:buFont typeface="Arial" panose="020B0604020202020204" pitchFamily="34" charset="0"/>
              <a:buChar char="•"/>
            </a:pPr>
            <a:r>
              <a:rPr lang="en-US" sz="2400" dirty="0"/>
              <a:t>before contact with a resident or resident’s environment</a:t>
            </a:r>
          </a:p>
          <a:p>
            <a:pPr>
              <a:buFont typeface="Arial" panose="020B0604020202020204" pitchFamily="34" charset="0"/>
              <a:buChar char="•"/>
            </a:pPr>
            <a:r>
              <a:rPr lang="en-US" sz="2400" dirty="0"/>
              <a:t>before a clean or aseptic procedure</a:t>
            </a:r>
          </a:p>
          <a:p>
            <a:pPr>
              <a:buFont typeface="Arial" panose="020B0604020202020204" pitchFamily="34" charset="0"/>
              <a:buChar char="•"/>
            </a:pPr>
            <a:r>
              <a:rPr lang="en-US" sz="2400" dirty="0"/>
              <a:t>after exposure or risk of exposure to blood or body fluids</a:t>
            </a:r>
          </a:p>
          <a:p>
            <a:pPr>
              <a:buFont typeface="Arial" panose="020B0604020202020204" pitchFamily="34" charset="0"/>
              <a:buChar char="•"/>
            </a:pPr>
            <a:r>
              <a:rPr lang="en-US" sz="2400" dirty="0"/>
              <a:t>after contact with a resident or resident’s environment</a:t>
            </a:r>
          </a:p>
          <a:p>
            <a:pPr>
              <a:buFont typeface="Arial" panose="020B0604020202020204" pitchFamily="34" charset="0"/>
              <a:buChar char="•"/>
            </a:pPr>
            <a:r>
              <a:rPr lang="en-US" sz="2400" dirty="0"/>
              <a:t>immediately after removal of gloves (hands are still considered dirty)</a:t>
            </a:r>
          </a:p>
        </p:txBody>
      </p:sp>
      <p:pic>
        <p:nvPicPr>
          <p:cNvPr id="5" name="Audio 4">
            <a:hlinkClick r:id="" action="ppaction://media"/>
            <a:extLst>
              <a:ext uri="{FF2B5EF4-FFF2-40B4-BE49-F238E27FC236}">
                <a16:creationId xmlns:a16="http://schemas.microsoft.com/office/drawing/2014/main" id="{AB8562AA-07EC-4903-964F-5B9E188894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974802941"/>
      </p:ext>
    </p:extLst>
  </p:cSld>
  <p:clrMapOvr>
    <a:masterClrMapping/>
  </p:clrMapOvr>
  <mc:AlternateContent xmlns:mc="http://schemas.openxmlformats.org/markup-compatibility/2006" xmlns:p14="http://schemas.microsoft.com/office/powerpoint/2010/main">
    <mc:Choice Requires="p14">
      <p:transition spd="slow" p14:dur="2000" advTm="23531"/>
    </mc:Choice>
    <mc:Fallback xmlns="">
      <p:transition spd="slow" advTm="235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353C-024C-4AF2-92F9-6FBBF87B6BB5}"/>
              </a:ext>
            </a:extLst>
          </p:cNvPr>
          <p:cNvSpPr>
            <a:spLocks noGrp="1"/>
          </p:cNvSpPr>
          <p:nvPr>
            <p:ph type="title"/>
          </p:nvPr>
        </p:nvSpPr>
        <p:spPr>
          <a:xfrm>
            <a:off x="822960" y="286603"/>
            <a:ext cx="7543800" cy="1450757"/>
          </a:xfrm>
        </p:spPr>
        <p:txBody>
          <a:bodyPr>
            <a:normAutofit/>
          </a:bodyPr>
          <a:lstStyle/>
          <a:p>
            <a:r>
              <a:rPr lang="en-US" b="1" dirty="0">
                <a:solidFill>
                  <a:schemeClr val="accent2"/>
                </a:solidFill>
              </a:rPr>
              <a:t>Sanitize </a:t>
            </a:r>
            <a:r>
              <a:rPr lang="en-US" b="1">
                <a:solidFill>
                  <a:schemeClr val="accent2"/>
                </a:solidFill>
              </a:rPr>
              <a:t>Your Hands</a:t>
            </a:r>
            <a:endParaRPr lang="en-US" b="1" dirty="0">
              <a:solidFill>
                <a:schemeClr val="accent2"/>
              </a:solidFill>
            </a:endParaRPr>
          </a:p>
        </p:txBody>
      </p:sp>
      <p:sp>
        <p:nvSpPr>
          <p:cNvPr id="3" name="Content Placeholder 2">
            <a:extLst>
              <a:ext uri="{FF2B5EF4-FFF2-40B4-BE49-F238E27FC236}">
                <a16:creationId xmlns:a16="http://schemas.microsoft.com/office/drawing/2014/main" id="{C888F48C-8FAE-4D80-B237-E3ED25BF06C4}"/>
              </a:ext>
            </a:extLst>
          </p:cNvPr>
          <p:cNvSpPr>
            <a:spLocks noGrp="1"/>
          </p:cNvSpPr>
          <p:nvPr>
            <p:ph idx="1"/>
          </p:nvPr>
        </p:nvSpPr>
        <p:spPr>
          <a:xfrm>
            <a:off x="822959" y="1845734"/>
            <a:ext cx="4841240" cy="4023360"/>
          </a:xfrm>
        </p:spPr>
        <p:txBody>
          <a:bodyPr>
            <a:noAutofit/>
          </a:bodyPr>
          <a:lstStyle/>
          <a:p>
            <a:pPr>
              <a:buFont typeface="Arial" panose="020B0604020202020204" pitchFamily="34" charset="0"/>
              <a:buChar char="•"/>
            </a:pPr>
            <a:r>
              <a:rPr lang="en-US" sz="2400" dirty="0"/>
              <a:t>Alcohol-based Hand Rub (ABHR) is the preferred method of hand hygiene when hands are not visibly soiled.</a:t>
            </a:r>
          </a:p>
          <a:p>
            <a:pPr lvl="1">
              <a:buFont typeface="Arial" panose="020B0604020202020204" pitchFamily="34" charset="0"/>
              <a:buChar char="•"/>
            </a:pPr>
            <a:r>
              <a:rPr lang="en-US" sz="2200" dirty="0"/>
              <a:t>Kills most germs</a:t>
            </a:r>
          </a:p>
          <a:p>
            <a:pPr>
              <a:buFont typeface="Arial" panose="020B0604020202020204" pitchFamily="34" charset="0"/>
              <a:buChar char="•"/>
            </a:pPr>
            <a:r>
              <a:rPr lang="en-US" sz="2400" dirty="0"/>
              <a:t>Cover all surfaces of your hands and rub until dry.</a:t>
            </a:r>
          </a:p>
          <a:p>
            <a:pPr>
              <a:buFont typeface="Arial" panose="020B0604020202020204" pitchFamily="34" charset="0"/>
              <a:buChar char="•"/>
            </a:pPr>
            <a:r>
              <a:rPr lang="en-US" sz="2400" dirty="0"/>
              <a:t>Approximately 20-30 seconds for the entire procedure (with at least 15 seconds of rubbing).</a:t>
            </a:r>
          </a:p>
        </p:txBody>
      </p:sp>
      <p:pic>
        <p:nvPicPr>
          <p:cNvPr id="5" name="Picture 4" descr="Logo&#10;&#10;Description automatically generated">
            <a:extLst>
              <a:ext uri="{FF2B5EF4-FFF2-40B4-BE49-F238E27FC236}">
                <a16:creationId xmlns:a16="http://schemas.microsoft.com/office/drawing/2014/main" id="{7D94B001-25FC-468D-BD3F-1B2ADB4B399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62597" y="1916318"/>
            <a:ext cx="1856991" cy="3471012"/>
          </a:xfrm>
          <a:prstGeom prst="rect">
            <a:avLst/>
          </a:prstGeom>
        </p:spPr>
      </p:pic>
      <p:sp>
        <p:nvSpPr>
          <p:cNvPr id="6" name="TextBox 5">
            <a:extLst>
              <a:ext uri="{FF2B5EF4-FFF2-40B4-BE49-F238E27FC236}">
                <a16:creationId xmlns:a16="http://schemas.microsoft.com/office/drawing/2014/main" id="{6945E607-AC1E-4A75-8DBE-31BC3D1EB0BB}"/>
              </a:ext>
            </a:extLst>
          </p:cNvPr>
          <p:cNvSpPr txBox="1"/>
          <p:nvPr/>
        </p:nvSpPr>
        <p:spPr>
          <a:xfrm>
            <a:off x="6836958" y="6657945"/>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commons.wikimedia.org/wiki/File:Hand_sanitizer.sv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pic>
        <p:nvPicPr>
          <p:cNvPr id="8" name="Audio 7">
            <a:hlinkClick r:id="" action="ppaction://media"/>
            <a:extLst>
              <a:ext uri="{FF2B5EF4-FFF2-40B4-BE49-F238E27FC236}">
                <a16:creationId xmlns:a16="http://schemas.microsoft.com/office/drawing/2014/main" id="{009AD49A-A2CD-4A85-B951-30C3800FE3D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874570580"/>
      </p:ext>
    </p:extLst>
  </p:cSld>
  <p:clrMapOvr>
    <a:masterClrMapping/>
  </p:clrMapOvr>
  <mc:AlternateContent xmlns:mc="http://schemas.openxmlformats.org/markup-compatibility/2006" xmlns:p14="http://schemas.microsoft.com/office/powerpoint/2010/main">
    <mc:Choice Requires="p14">
      <p:transition spd="slow" p14:dur="2000" advTm="35399"/>
    </mc:Choice>
    <mc:Fallback xmlns="">
      <p:transition spd="slow" advTm="35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E14B-9AA1-4FD8-B53A-DE6855BDE0D4}"/>
              </a:ext>
            </a:extLst>
          </p:cNvPr>
          <p:cNvSpPr>
            <a:spLocks noGrp="1"/>
          </p:cNvSpPr>
          <p:nvPr>
            <p:ph type="title"/>
          </p:nvPr>
        </p:nvSpPr>
        <p:spPr>
          <a:xfrm>
            <a:off x="822960" y="286603"/>
            <a:ext cx="7543800" cy="1450757"/>
          </a:xfrm>
        </p:spPr>
        <p:txBody>
          <a:bodyPr>
            <a:normAutofit/>
          </a:bodyPr>
          <a:lstStyle/>
          <a:p>
            <a:r>
              <a:rPr lang="en-US" b="1" dirty="0">
                <a:solidFill>
                  <a:schemeClr val="accent2"/>
                </a:solidFill>
              </a:rPr>
              <a:t>Wash Your Hands</a:t>
            </a:r>
          </a:p>
        </p:txBody>
      </p:sp>
      <p:sp>
        <p:nvSpPr>
          <p:cNvPr id="3" name="Content Placeholder 2">
            <a:extLst>
              <a:ext uri="{FF2B5EF4-FFF2-40B4-BE49-F238E27FC236}">
                <a16:creationId xmlns:a16="http://schemas.microsoft.com/office/drawing/2014/main" id="{F5AF62F0-C1A2-404C-B878-F6E355FC6F71}"/>
              </a:ext>
            </a:extLst>
          </p:cNvPr>
          <p:cNvSpPr>
            <a:spLocks noGrp="1"/>
          </p:cNvSpPr>
          <p:nvPr>
            <p:ph idx="1"/>
          </p:nvPr>
        </p:nvSpPr>
        <p:spPr>
          <a:xfrm>
            <a:off x="822959" y="1845734"/>
            <a:ext cx="4841240" cy="4023360"/>
          </a:xfrm>
        </p:spPr>
        <p:txBody>
          <a:bodyPr>
            <a:noAutofit/>
          </a:bodyPr>
          <a:lstStyle/>
          <a:p>
            <a:pPr>
              <a:buFont typeface="Arial" panose="020B0604020202020204" pitchFamily="34" charset="0"/>
              <a:buChar char="•"/>
            </a:pPr>
            <a:r>
              <a:rPr lang="en-US" sz="2400" dirty="0"/>
              <a:t>Plain liquid soap and water when hands are visibly soiled. </a:t>
            </a:r>
          </a:p>
          <a:p>
            <a:pPr>
              <a:buFont typeface="Arial" panose="020B0604020202020204" pitchFamily="34" charset="0"/>
              <a:buChar char="•"/>
            </a:pPr>
            <a:r>
              <a:rPr lang="en-US" sz="2400" dirty="0"/>
              <a:t>Handwashing process should take approximately 40-60 seconds. </a:t>
            </a:r>
          </a:p>
          <a:p>
            <a:pPr lvl="1">
              <a:buFont typeface="Arial" panose="020B0604020202020204" pitchFamily="34" charset="0"/>
              <a:buChar char="•"/>
            </a:pPr>
            <a:r>
              <a:rPr lang="en-US" sz="2200" dirty="0"/>
              <a:t>a minimum of 15 seconds of friction and lathering of soap is required</a:t>
            </a:r>
          </a:p>
          <a:p>
            <a:pPr>
              <a:buFont typeface="Arial" panose="020B0604020202020204" pitchFamily="34" charset="0"/>
              <a:buChar char="•"/>
            </a:pPr>
            <a:r>
              <a:rPr lang="en-US" sz="2400" dirty="0"/>
              <a:t>Plain soap is a surfactant to help loosen germs.  </a:t>
            </a:r>
          </a:p>
        </p:txBody>
      </p:sp>
      <p:pic>
        <p:nvPicPr>
          <p:cNvPr id="4" name="Picture 3">
            <a:extLst>
              <a:ext uri="{FF2B5EF4-FFF2-40B4-BE49-F238E27FC236}">
                <a16:creationId xmlns:a16="http://schemas.microsoft.com/office/drawing/2014/main" id="{9D379538-D292-4695-BF08-DD40B7EBFFA5}"/>
              </a:ext>
            </a:extLst>
          </p:cNvPr>
          <p:cNvPicPr>
            <a:picLocks noChangeAspect="1"/>
          </p:cNvPicPr>
          <p:nvPr/>
        </p:nvPicPr>
        <p:blipFill>
          <a:blip r:embed="rId5"/>
          <a:stretch>
            <a:fillRect/>
          </a:stretch>
        </p:blipFill>
        <p:spPr>
          <a:xfrm>
            <a:off x="6015427" y="2523185"/>
            <a:ext cx="2351332" cy="2257278"/>
          </a:xfrm>
          <a:prstGeom prst="rect">
            <a:avLst/>
          </a:prstGeom>
        </p:spPr>
      </p:pic>
      <p:pic>
        <p:nvPicPr>
          <p:cNvPr id="7" name="Audio 6">
            <a:hlinkClick r:id="" action="ppaction://media"/>
            <a:extLst>
              <a:ext uri="{FF2B5EF4-FFF2-40B4-BE49-F238E27FC236}">
                <a16:creationId xmlns:a16="http://schemas.microsoft.com/office/drawing/2014/main" id="{830E914C-5AF3-4F32-9CFF-D46410A2C5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409511223"/>
      </p:ext>
    </p:extLst>
  </p:cSld>
  <p:clrMapOvr>
    <a:masterClrMapping/>
  </p:clrMapOvr>
  <mc:AlternateContent xmlns:mc="http://schemas.openxmlformats.org/markup-compatibility/2006" xmlns:p14="http://schemas.microsoft.com/office/powerpoint/2010/main">
    <mc:Choice Requires="p14">
      <p:transition spd="slow" p14:dur="2000" advTm="34362"/>
    </mc:Choice>
    <mc:Fallback xmlns="">
      <p:transition spd="slow" advTm="34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6D4A253-652B-4CB8-913F-247DA9CF5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5138F1-46DF-42A2-BD25-478E0F934A3E}"/>
              </a:ext>
            </a:extLst>
          </p:cNvPr>
          <p:cNvSpPr>
            <a:spLocks noGrp="1"/>
          </p:cNvSpPr>
          <p:nvPr>
            <p:ph type="title"/>
          </p:nvPr>
        </p:nvSpPr>
        <p:spPr>
          <a:xfrm>
            <a:off x="4860032" y="634946"/>
            <a:ext cx="3802274" cy="1450757"/>
          </a:xfrm>
        </p:spPr>
        <p:txBody>
          <a:bodyPr>
            <a:noAutofit/>
          </a:bodyPr>
          <a:lstStyle/>
          <a:p>
            <a:r>
              <a:rPr lang="en-US" b="1" dirty="0">
                <a:solidFill>
                  <a:schemeClr val="accent2"/>
                </a:solidFill>
              </a:rPr>
              <a:t>Sanitizing vs Washing Hands</a:t>
            </a:r>
          </a:p>
        </p:txBody>
      </p:sp>
      <p:sp>
        <p:nvSpPr>
          <p:cNvPr id="15" name="Rectangle 14">
            <a:extLst>
              <a:ext uri="{FF2B5EF4-FFF2-40B4-BE49-F238E27FC236}">
                <a16:creationId xmlns:a16="http://schemas.microsoft.com/office/drawing/2014/main" id="{67AB164F-5D83-4672-A334-AB772EB3F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2293430"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con&#10;&#10;Description automatically generated">
            <a:extLst>
              <a:ext uri="{FF2B5EF4-FFF2-40B4-BE49-F238E27FC236}">
                <a16:creationId xmlns:a16="http://schemas.microsoft.com/office/drawing/2014/main" id="{83BE8FBE-329A-4126-BE71-AB5273370EB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3752" y="1001920"/>
            <a:ext cx="2088525" cy="2047863"/>
          </a:xfrm>
          <a:prstGeom prst="rect">
            <a:avLst/>
          </a:prstGeom>
        </p:spPr>
      </p:pic>
      <p:sp>
        <p:nvSpPr>
          <p:cNvPr id="17" name="Rectangle 16">
            <a:extLst>
              <a:ext uri="{FF2B5EF4-FFF2-40B4-BE49-F238E27FC236}">
                <a16:creationId xmlns:a16="http://schemas.microsoft.com/office/drawing/2014/main" id="{3E9234AC-8D5E-426E-B92A-5D3100322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045" y="321733"/>
            <a:ext cx="1937955"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8FBF37C7-A709-4F3F-9366-2A4B6178FB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0072" y="2085703"/>
            <a:ext cx="30861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6D826B9-9966-4973-BD95-E66216147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879167"/>
            <a:ext cx="2293430"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574A666-281C-4FC9-A810-AD760C8B6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6441" y="2451014"/>
            <a:ext cx="1925558"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79B19CCF-3834-455D-BFCD-9DAC2025219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748564" y="3356741"/>
            <a:ext cx="1721311" cy="1721311"/>
          </a:xfrm>
          <a:prstGeom prst="rect">
            <a:avLst/>
          </a:prstGeom>
        </p:spPr>
      </p:pic>
      <p:sp>
        <p:nvSpPr>
          <p:cNvPr id="3" name="Content Placeholder 2">
            <a:extLst>
              <a:ext uri="{FF2B5EF4-FFF2-40B4-BE49-F238E27FC236}">
                <a16:creationId xmlns:a16="http://schemas.microsoft.com/office/drawing/2014/main" id="{D4B7EF1C-3096-4DC9-B60F-C23F6EF32CC5}"/>
              </a:ext>
            </a:extLst>
          </p:cNvPr>
          <p:cNvSpPr>
            <a:spLocks noGrp="1"/>
          </p:cNvSpPr>
          <p:nvPr>
            <p:ph idx="1"/>
          </p:nvPr>
        </p:nvSpPr>
        <p:spPr>
          <a:xfrm>
            <a:off x="5046344" y="2198914"/>
            <a:ext cx="3615962" cy="3670180"/>
          </a:xfrm>
        </p:spPr>
        <p:txBody>
          <a:bodyPr>
            <a:normAutofit/>
          </a:bodyPr>
          <a:lstStyle/>
          <a:p>
            <a:pPr>
              <a:buFont typeface="Arial" panose="020B0604020202020204" pitchFamily="34" charset="0"/>
              <a:buChar char="•"/>
            </a:pPr>
            <a:r>
              <a:rPr lang="en-US" sz="2400" dirty="0"/>
              <a:t>Washing hands removes germs</a:t>
            </a:r>
          </a:p>
          <a:p>
            <a:pPr>
              <a:buFont typeface="Arial" panose="020B0604020202020204" pitchFamily="34" charset="0"/>
              <a:buChar char="•"/>
            </a:pPr>
            <a:r>
              <a:rPr lang="en-US" sz="2400" dirty="0"/>
              <a:t>Sanitizing hands kills most germs</a:t>
            </a:r>
          </a:p>
        </p:txBody>
      </p:sp>
      <p:sp>
        <p:nvSpPr>
          <p:cNvPr id="25" name="Rectangle 24">
            <a:extLst>
              <a:ext uri="{FF2B5EF4-FFF2-40B4-BE49-F238E27FC236}">
                <a16:creationId xmlns:a16="http://schemas.microsoft.com/office/drawing/2014/main" id="{F70A07A1-8551-4106-A383-56873AB86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E4EFE7D9-6F8F-4F8F-84BB-8F1A58C116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49F92C3A-2073-4AB5-99A1-F607B33151B5}"/>
              </a:ext>
            </a:extLst>
          </p:cNvPr>
          <p:cNvSpPr txBox="1"/>
          <p:nvPr/>
        </p:nvSpPr>
        <p:spPr>
          <a:xfrm>
            <a:off x="6703909" y="6657945"/>
            <a:ext cx="244009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www.dsource.in/tool/trinetra/user_image_view.php?id=529">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pic>
        <p:nvPicPr>
          <p:cNvPr id="16" name="Audio 15">
            <a:hlinkClick r:id="" action="ppaction://media"/>
            <a:extLst>
              <a:ext uri="{FF2B5EF4-FFF2-40B4-BE49-F238E27FC236}">
                <a16:creationId xmlns:a16="http://schemas.microsoft.com/office/drawing/2014/main" id="{2FDA9ECC-4756-47BC-A4DA-38C526FF905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980856026"/>
      </p:ext>
    </p:extLst>
  </p:cSld>
  <p:clrMapOvr>
    <a:masterClrMapping/>
  </p:clrMapOvr>
  <mc:AlternateContent xmlns:mc="http://schemas.openxmlformats.org/markup-compatibility/2006" xmlns:p14="http://schemas.microsoft.com/office/powerpoint/2010/main">
    <mc:Choice Requires="p14">
      <p:transition spd="slow" p14:dur="2000" advTm="54963"/>
    </mc:Choice>
    <mc:Fallback xmlns="">
      <p:transition spd="slow" advTm="549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SASWH_PPT Option 1 as of Nov 2014 (4)</Template>
  <TotalTime>6471</TotalTime>
  <Words>858</Words>
  <Application>Microsoft Office PowerPoint</Application>
  <PresentationFormat>On-screen Show (4:3)</PresentationFormat>
  <Paragraphs>75</Paragraphs>
  <Slides>11</Slides>
  <Notes>8</Notes>
  <HiddenSlides>0</HiddenSlides>
  <MMClips>11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0" baseType="lpstr">
      <vt:lpstr>Arial</vt:lpstr>
      <vt:lpstr>Calibri</vt:lpstr>
      <vt:lpstr>Calibri Light</vt:lpstr>
      <vt:lpstr>Century Gothic</vt:lpstr>
      <vt:lpstr>Merriweather</vt:lpstr>
      <vt:lpstr>Segoe UI</vt:lpstr>
      <vt:lpstr>Custom Design</vt:lpstr>
      <vt:lpstr>Retrospect</vt:lpstr>
      <vt:lpstr>Acrobat Document</vt:lpstr>
      <vt:lpstr>PowerPoint Presentation</vt:lpstr>
      <vt:lpstr>You will learn:</vt:lpstr>
      <vt:lpstr>What is Routine Practices?</vt:lpstr>
      <vt:lpstr>Break the Chain of Infection with Routine Practices!</vt:lpstr>
      <vt:lpstr>PowerPoint Presentation</vt:lpstr>
      <vt:lpstr>Perform Hand Hygiene:</vt:lpstr>
      <vt:lpstr>Sanitize Your Hands</vt:lpstr>
      <vt:lpstr>Wash Your Hands</vt:lpstr>
      <vt:lpstr>Sanitizing vs Washing Hands</vt:lpstr>
      <vt:lpstr>Break the Chain of Infection &amp; Keep Yourself and Others Safe! Clean your Hands!</vt:lpstr>
      <vt:lpstr> References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little6@yourlink.ca</dc:creator>
  <cp:lastModifiedBy>Moriarty, Karen SASWH</cp:lastModifiedBy>
  <cp:revision>499</cp:revision>
  <cp:lastPrinted>2021-10-20T23:44:22Z</cp:lastPrinted>
  <dcterms:created xsi:type="dcterms:W3CDTF">2021-01-20T18:30:02Z</dcterms:created>
  <dcterms:modified xsi:type="dcterms:W3CDTF">2022-03-08T15:28:17Z</dcterms:modified>
</cp:coreProperties>
</file>