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0" r:id="rId4"/>
    <p:sldId id="266" r:id="rId5"/>
    <p:sldId id="276" r:id="rId6"/>
    <p:sldId id="277" r:id="rId7"/>
    <p:sldId id="270" r:id="rId8"/>
    <p:sldId id="261" r:id="rId9"/>
    <p:sldId id="269" r:id="rId10"/>
    <p:sldId id="272" r:id="rId11"/>
    <p:sldId id="273" r:id="rId12"/>
    <p:sldId id="262" r:id="rId13"/>
    <p:sldId id="268" r:id="rId14"/>
    <p:sldId id="263" r:id="rId15"/>
    <p:sldId id="264" r:id="rId16"/>
    <p:sldId id="265" r:id="rId17"/>
    <p:sldId id="258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61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130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171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807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9845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502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0476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95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6642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0498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314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1746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724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269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39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34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688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614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846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849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58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192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09E12C3-A8E4-4AB6-922E-FF7E5EE096F7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59D2867-1C35-4697-8080-3B4464872F26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97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7474AB7-90AA-480B-BDE8-A71E6BC8C211}" type="datetimeFigureOut">
              <a:rPr lang="en-CA" smtClean="0"/>
              <a:t>2022-03-10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BCE9F1A-CB02-4DA2-B84B-2A778468CCFD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13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hyperlink" Target="https://benchmarkppe.ca/product/c95-level-respirator-pfe-95-made-in-canad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Kim.bourasse@saswh.ca" TargetMode="External"/><Relationship Id="rId3" Type="http://schemas.openxmlformats.org/officeDocument/2006/relationships/slideLayout" Target="../slideLayouts/slideLayout15.xml"/><Relationship Id="rId7" Type="http://schemas.openxmlformats.org/officeDocument/2006/relationships/hyperlink" Target="mailto:mary.anderson@saswh.ca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saskatchewan.ca/government/health-care-administration-and-provider-resources/treatment-procedures-and-guidelines/emerging-public-health-issues/2019-novel-coronavirus" TargetMode="External"/><Relationship Id="rId5" Type="http://schemas.openxmlformats.org/officeDocument/2006/relationships/hyperlink" Target="mailto:info@saswh.ca" TargetMode="External"/><Relationship Id="rId4" Type="http://schemas.openxmlformats.org/officeDocument/2006/relationships/hyperlink" Target="http://www.saswh.ca/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hyperlink" Target="https://www.canada.ca/en/health-canada/services/drugs-health-products/covid19-industry/medical-devices/authorized/other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2688-4F62-478C-A438-A2B7714634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Mask vs. Respirator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66462-7351-4F75-8131-09E3D816E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Presented by the SASWH Occupational Health and Infection control Specialists</a:t>
            </a:r>
          </a:p>
          <a:p>
            <a:r>
              <a:rPr lang="en-CA" dirty="0"/>
              <a:t>January 21,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89CFC-95FD-4310-8190-72DD51B02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2387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993CA9-74B9-42A0-8C8C-8C598F12C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1"/>
    </mc:Choice>
    <mc:Fallback xmlns="">
      <p:transition spd="slow" advTm="1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2160-F137-4587-BF4F-10CC01EB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Types of Respirators &amp; NIOSH Ratings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55070-27DE-4C98-B5F6-551B8295D1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b="1" dirty="0"/>
              <a:t>Meaning of the letters:</a:t>
            </a:r>
          </a:p>
          <a:p>
            <a:r>
              <a:rPr lang="en-CA" dirty="0"/>
              <a:t>N – NO oil in the air</a:t>
            </a:r>
          </a:p>
          <a:p>
            <a:r>
              <a:rPr lang="en-CA" dirty="0"/>
              <a:t>R – Oil Resistant </a:t>
            </a:r>
          </a:p>
          <a:p>
            <a:r>
              <a:rPr lang="en-CA" dirty="0"/>
              <a:t>P – Oil proof</a:t>
            </a:r>
          </a:p>
          <a:p>
            <a:r>
              <a:rPr lang="en-CA" b="1" dirty="0"/>
              <a:t>Numbers</a:t>
            </a:r>
            <a:r>
              <a:rPr lang="en-CA" dirty="0"/>
              <a:t>: </a:t>
            </a:r>
          </a:p>
          <a:p>
            <a:r>
              <a:rPr lang="en-CA" dirty="0"/>
              <a:t>95 – filters 95% of particles 0.3 microns or larger</a:t>
            </a:r>
          </a:p>
          <a:p>
            <a:r>
              <a:rPr lang="en-CA" dirty="0"/>
              <a:t>99 – filters 99% of particles….</a:t>
            </a:r>
          </a:p>
          <a:p>
            <a:r>
              <a:rPr lang="en-CA" dirty="0"/>
              <a:t>100 – filters 99.9% of particles…..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C1BDC-BB77-4768-8B11-96B9B3CBC5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Types of respirators:</a:t>
            </a:r>
          </a:p>
          <a:p>
            <a:r>
              <a:rPr lang="en-CA" dirty="0"/>
              <a:t>Disposable e.g., 3M 8210</a:t>
            </a:r>
          </a:p>
          <a:p>
            <a:r>
              <a:rPr lang="en-CA" dirty="0"/>
              <a:t>Must be fluid resistant for healthcare use</a:t>
            </a:r>
          </a:p>
          <a:p>
            <a:r>
              <a:rPr lang="en-CA" dirty="0"/>
              <a:t>Elastomeric – use cartridges and may be full face, or half face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CC2DB8A-9B39-44FC-9930-A77FF64FA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32A92-61A6-4D66-AD14-241019DB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246" y="4118112"/>
            <a:ext cx="2216427" cy="212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884517-DE0C-41C6-A9AF-47BB5F56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317" y="4335381"/>
            <a:ext cx="2516183" cy="190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3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30"/>
    </mc:Choice>
    <mc:Fallback xmlns="">
      <p:transition spd="slow" advTm="11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0886-7F3E-4D58-923C-EAA30C04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N95 Respirators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B921A-D3A3-446A-AFDC-7DF1D1A70C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Advantages:</a:t>
            </a:r>
          </a:p>
          <a:p>
            <a:pPr lvl="1"/>
            <a:r>
              <a:rPr lang="en-CA" dirty="0"/>
              <a:t>Manufactured to a specific standard</a:t>
            </a:r>
          </a:p>
          <a:p>
            <a:pPr lvl="1"/>
            <a:r>
              <a:rPr lang="en-CA" dirty="0"/>
              <a:t>Tight seal to face – increases protection </a:t>
            </a:r>
            <a:br>
              <a:rPr lang="en-CA" dirty="0"/>
            </a:br>
            <a:r>
              <a:rPr lang="en-CA" dirty="0"/>
              <a:t>(</a:t>
            </a:r>
            <a:r>
              <a:rPr lang="en-CA" b="1" dirty="0"/>
              <a:t>If fit tested</a:t>
            </a:r>
            <a:r>
              <a:rPr lang="en-CA" dirty="0"/>
              <a:t>)</a:t>
            </a:r>
          </a:p>
          <a:p>
            <a:r>
              <a:rPr lang="en-CA" dirty="0"/>
              <a:t>Disadvantages:</a:t>
            </a:r>
          </a:p>
          <a:p>
            <a:pPr lvl="1"/>
            <a:r>
              <a:rPr lang="en-CA" dirty="0"/>
              <a:t>Must be fit tested</a:t>
            </a:r>
          </a:p>
          <a:p>
            <a:pPr lvl="1"/>
            <a:r>
              <a:rPr lang="en-CA" dirty="0"/>
              <a:t>May be costly and difficult to access</a:t>
            </a:r>
          </a:p>
          <a:p>
            <a:pPr lvl="1"/>
            <a:r>
              <a:rPr lang="en-CA" dirty="0"/>
              <a:t>Not all disposable respirators are fluid resistant e.g., 3M 8210</a:t>
            </a:r>
          </a:p>
          <a:p>
            <a:pPr lvl="1"/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6C950D-3B5D-4DC8-8FDD-1EEBC60278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019300"/>
            <a:ext cx="3810000" cy="3676650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8B6EE40-2EDB-4F00-9246-69AF071B4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2"/>
    </mc:Choice>
    <mc:Fallback xmlns="">
      <p:transition spd="slow" advTm="4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3A3B-9BE5-4561-B009-40C352892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Fit Testing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D4E9D-CACE-4517-8D2C-96542FE3E3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Qualitative</a:t>
            </a:r>
          </a:p>
          <a:p>
            <a:r>
              <a:rPr lang="en-CA" dirty="0"/>
              <a:t>Quantitative</a:t>
            </a:r>
          </a:p>
          <a:p>
            <a:r>
              <a:rPr lang="en-CA" dirty="0"/>
              <a:t>Health screen</a:t>
            </a:r>
          </a:p>
          <a:p>
            <a:r>
              <a:rPr lang="en-CA" dirty="0"/>
              <a:t>Training process</a:t>
            </a:r>
          </a:p>
          <a:p>
            <a:r>
              <a:rPr lang="en-CA" dirty="0"/>
              <a:t>CSA standards</a:t>
            </a:r>
          </a:p>
          <a:p>
            <a:r>
              <a:rPr lang="en-CA" dirty="0"/>
              <a:t>OH&amp;S legislation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FE2D8A-906F-4F6E-9464-ABCD499AF5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62" y="3749041"/>
            <a:ext cx="2638425" cy="13716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C35E6-CD61-4308-A4FB-E5D5F0997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61" y="2019300"/>
            <a:ext cx="2638425" cy="14478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CFBBB9C-42E1-43BF-9EC5-61953725C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48"/>
    </mc:Choice>
    <mc:Fallback xmlns="">
      <p:transition spd="slow" advTm="8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B148-D952-4466-B3CD-94B24574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KN95s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F8519-799A-45B7-B7BC-5393233C0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Health Canada did not approve certain Chinese made KN95s as respirators due to manufacturing standards. </a:t>
            </a:r>
          </a:p>
          <a:p>
            <a:r>
              <a:rPr lang="en-CA" sz="2800" dirty="0"/>
              <a:t>NIOSH found many KN95s did not meet the 95% filtration standard.</a:t>
            </a:r>
          </a:p>
          <a:p>
            <a:r>
              <a:rPr lang="en-CA" sz="2800" dirty="0"/>
              <a:t>Health Canada did state KN95s can be used as a disposable mask if used correctly and in any setting where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95 per cent filtration isn't necessary. </a:t>
            </a: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FCD1DD-DA18-4BEF-8EEE-F03AE2DC5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4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29"/>
    </mc:Choice>
    <mc:Fallback xmlns="">
      <p:transition spd="slow" advTm="4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BF22-AAEA-4165-871B-10922818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C95s – Approved as a Respirator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C174A-936B-4A49-A6CC-5B05BE7FDB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A made in Canada respirator </a:t>
            </a:r>
          </a:p>
          <a:p>
            <a:r>
              <a:rPr lang="en-CA" dirty="0"/>
              <a:t>Health Canada approved  </a:t>
            </a:r>
          </a:p>
          <a:p>
            <a:r>
              <a:rPr lang="en-CA" dirty="0"/>
              <a:t>Must be fit tested</a:t>
            </a:r>
          </a:p>
          <a:p>
            <a:r>
              <a:rPr lang="en-CA" dirty="0"/>
              <a:t>Available from Benchmark PPE</a:t>
            </a: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C95 PFE95 Level Respirator PFE 95 Made in Canada (</a:t>
            </a:r>
            <a:r>
              <a:rPr lang="en-US" sz="2000" dirty="0" err="1">
                <a:hlinkClick r:id="rId4"/>
              </a:rPr>
              <a:t>Headstraps</a:t>
            </a:r>
            <a:r>
              <a:rPr lang="en-US" sz="2000" dirty="0">
                <a:hlinkClick r:id="rId4"/>
              </a:rPr>
              <a:t>) – Benchmark PPE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r>
              <a:rPr lang="en-CA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3604F9-C732-4088-B596-5EC0B81936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0" y="1847850"/>
            <a:ext cx="3009900" cy="4019550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4C9B67B-F038-4B7B-974A-4FFA56EA6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2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9"/>
    </mc:Choice>
    <mc:Fallback xmlns="">
      <p:transition spd="slow" advTm="1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D88E9-B80F-43B4-A064-5DC8B055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Respirators with One Way Valves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99A1DE-B7C1-4B8B-8AF7-06080747DA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Not recommended for use – they allow infectious respiratory particles to escape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06005-4B39-4C01-A0BF-C62DCE6953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66" y="2252823"/>
            <a:ext cx="3203468" cy="3209605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4230BD5-3A01-4CB6-981F-D8F1BC8FA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2"/>
    </mc:Choice>
    <mc:Fallback xmlns="">
      <p:transition spd="slow" advTm="2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6A3C-C983-4E1B-956B-7F5848C44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When do we use which mask/respirator?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C844A-B50C-465F-BC78-4DB9FD0E3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Cloth masks and bandanas not recommended even in the community.</a:t>
            </a:r>
          </a:p>
          <a:p>
            <a:r>
              <a:rPr lang="en-CA" dirty="0"/>
              <a:t>N95s and C95s can be worn if the person is fit tested and trained in their use. </a:t>
            </a:r>
          </a:p>
          <a:p>
            <a:r>
              <a:rPr lang="en-CA" dirty="0"/>
              <a:t>KN95s can be used similarly to disposable masks.</a:t>
            </a:r>
          </a:p>
          <a:p>
            <a:r>
              <a:rPr lang="en-CA" dirty="0"/>
              <a:t>Medical grade disposable masks still considered effective protection.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679BF6-44AD-468C-B864-6EFD391CA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9"/>
    </mc:Choice>
    <mc:Fallback xmlns="">
      <p:transition spd="slow" advTm="41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680F-752E-49BA-8EB7-5246A1CB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16D5-C899-4C1F-B2BC-62AA3F1B3B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IPAC web page at </a:t>
            </a:r>
            <a:r>
              <a:rPr lang="en-CA" dirty="0">
                <a:hlinkClick r:id="rId4"/>
              </a:rPr>
              <a:t>www.saswh.ca</a:t>
            </a:r>
            <a:endParaRPr lang="en-CA" dirty="0"/>
          </a:p>
          <a:p>
            <a:pPr lvl="1">
              <a:buFont typeface="Wingdings" panose="05000000000000000000" pitchFamily="2" charset="2"/>
              <a:buChar char="§"/>
            </a:pPr>
            <a:endParaRPr lang="en-CA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/>
              <a:t>Voice over PowerPoint recording - masks</a:t>
            </a:r>
          </a:p>
          <a:p>
            <a:r>
              <a:rPr lang="en-CA" dirty="0"/>
              <a:t>SASWH Fit testing Program</a:t>
            </a:r>
          </a:p>
          <a:p>
            <a:pPr lvl="1"/>
            <a:r>
              <a:rPr lang="en-CA" dirty="0"/>
              <a:t>Email: </a:t>
            </a:r>
            <a:r>
              <a:rPr lang="en-CA" dirty="0">
                <a:hlinkClick r:id="rId5"/>
              </a:rPr>
              <a:t>info@saswh.ca</a:t>
            </a:r>
            <a:endParaRPr lang="en-CA" dirty="0"/>
          </a:p>
          <a:p>
            <a:pPr lvl="1"/>
            <a:endParaRPr lang="en-CA" dirty="0"/>
          </a:p>
          <a:p>
            <a:r>
              <a:rPr lang="en-CA" dirty="0"/>
              <a:t>Government of Saskatchewan COVID-19 site </a:t>
            </a:r>
          </a:p>
          <a:p>
            <a:r>
              <a:rPr lang="en-US" dirty="0">
                <a:hlinkClick r:id="rId6"/>
              </a:rPr>
              <a:t>COVID-19 | Emerging Public Health Issues | Government of Saskatchewan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BFBAE-0F99-4757-B79B-8D36290062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IPAC consultants:</a:t>
            </a:r>
          </a:p>
          <a:p>
            <a:pPr lvl="1"/>
            <a:r>
              <a:rPr lang="en-CA" dirty="0"/>
              <a:t>Mary Anderson (306)750-8310</a:t>
            </a:r>
          </a:p>
          <a:p>
            <a:pPr lvl="1"/>
            <a:r>
              <a:rPr lang="en-CA" dirty="0">
                <a:hlinkClick r:id="rId7"/>
              </a:rPr>
              <a:t>mary.anderson@saswh.ca</a:t>
            </a:r>
            <a:endParaRPr lang="en-CA" dirty="0"/>
          </a:p>
          <a:p>
            <a:pPr lvl="1"/>
            <a:endParaRPr lang="en-CA" dirty="0"/>
          </a:p>
          <a:p>
            <a:pPr marL="201168" lvl="1" indent="0">
              <a:buNone/>
            </a:pPr>
            <a:endParaRPr lang="en-CA" dirty="0"/>
          </a:p>
          <a:p>
            <a:pPr lvl="1"/>
            <a:r>
              <a:rPr lang="en-CA" dirty="0"/>
              <a:t>Kim Bourassa  (306) 530-4967</a:t>
            </a:r>
          </a:p>
          <a:p>
            <a:pPr lvl="1"/>
            <a:r>
              <a:rPr lang="en-CA" dirty="0">
                <a:hlinkClick r:id="rId8"/>
              </a:rPr>
              <a:t>kim.bourassa@saswh.ca</a:t>
            </a:r>
            <a:endParaRPr lang="en-CA" dirty="0"/>
          </a:p>
          <a:p>
            <a:pPr lvl="1"/>
            <a:endParaRPr lang="en-CA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1D304B-A761-446D-A017-BDB0CDB94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91"/>
    </mc:Choice>
    <mc:Fallback xmlns="">
      <p:transition spd="slow" advTm="2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3C0614-691C-4A79-AA13-7D532E0A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Cloth Masks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5B9AF1-B741-4140-943F-6509BDB31B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CA" dirty="0"/>
              <a:t>Advantages:</a:t>
            </a:r>
          </a:p>
          <a:p>
            <a:pPr lvl="1"/>
            <a:r>
              <a:rPr lang="en-CA" dirty="0"/>
              <a:t>Easy to obtain</a:t>
            </a:r>
          </a:p>
          <a:p>
            <a:pPr lvl="1"/>
            <a:r>
              <a:rPr lang="en-CA" dirty="0"/>
              <a:t>Low/minimal cost </a:t>
            </a:r>
          </a:p>
          <a:p>
            <a:pPr lvl="1"/>
            <a:r>
              <a:rPr lang="en-CA" dirty="0"/>
              <a:t>Fashionable? Attractive?</a:t>
            </a:r>
          </a:p>
          <a:p>
            <a:r>
              <a:rPr lang="en-CA" dirty="0"/>
              <a:t>Disadvantages:</a:t>
            </a:r>
          </a:p>
          <a:p>
            <a:pPr lvl="1"/>
            <a:r>
              <a:rPr lang="en-CA" b="1" dirty="0">
                <a:solidFill>
                  <a:srgbClr val="FF0000"/>
                </a:solidFill>
              </a:rPr>
              <a:t>No manufacturing standard</a:t>
            </a:r>
          </a:p>
          <a:p>
            <a:pPr lvl="1"/>
            <a:r>
              <a:rPr lang="en-CA" dirty="0"/>
              <a:t>Easily contaminated</a:t>
            </a:r>
          </a:p>
          <a:p>
            <a:pPr lvl="1"/>
            <a:r>
              <a:rPr lang="en-CA" dirty="0"/>
              <a:t>Need laundering</a:t>
            </a:r>
          </a:p>
          <a:p>
            <a:pPr lvl="1"/>
            <a:r>
              <a:rPr lang="en-CA" dirty="0"/>
              <a:t>Not for healthcare use</a:t>
            </a:r>
          </a:p>
          <a:p>
            <a:pPr lvl="1"/>
            <a:r>
              <a:rPr lang="en-CA" dirty="0"/>
              <a:t>Uncomfortable?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079D96-9C6C-41B1-B6F9-E9EE9342AF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2209800"/>
            <a:ext cx="4933950" cy="3295650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6E4607A-16D1-43E6-95F4-E63220233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5"/>
    </mc:Choice>
    <mc:Fallback xmlns="">
      <p:transition spd="slow" advTm="26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8D5C-E636-4F0F-8CF4-D8BE60EE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Surgical Mask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BCECC-F21C-462F-BBD8-8EA17911D4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Advantages:</a:t>
            </a:r>
          </a:p>
          <a:p>
            <a:pPr lvl="1"/>
            <a:r>
              <a:rPr lang="en-CA" dirty="0"/>
              <a:t>Usually sold as sterile</a:t>
            </a:r>
          </a:p>
          <a:p>
            <a:pPr lvl="1"/>
            <a:r>
              <a:rPr lang="en-CA" dirty="0"/>
              <a:t>May have ties rather than ear loops</a:t>
            </a:r>
          </a:p>
          <a:p>
            <a:pPr lvl="1"/>
            <a:r>
              <a:rPr lang="en-CA" dirty="0"/>
              <a:t>Offer similar protection to disposable medical masks</a:t>
            </a:r>
          </a:p>
          <a:p>
            <a:pPr lvl="1"/>
            <a:r>
              <a:rPr lang="en-CA" dirty="0"/>
              <a:t>Manufactured to specific standard</a:t>
            </a:r>
          </a:p>
          <a:p>
            <a:r>
              <a:rPr lang="en-CA" dirty="0"/>
              <a:t>Disadvantages:</a:t>
            </a:r>
          </a:p>
          <a:p>
            <a:pPr lvl="1"/>
            <a:r>
              <a:rPr lang="en-CA" dirty="0"/>
              <a:t>Accessibility</a:t>
            </a:r>
          </a:p>
          <a:p>
            <a:pPr lvl="1"/>
            <a:r>
              <a:rPr lang="en-CA" dirty="0"/>
              <a:t>Limited use </a:t>
            </a:r>
          </a:p>
          <a:p>
            <a:pPr lvl="1"/>
            <a:r>
              <a:rPr lang="en-CA" dirty="0"/>
              <a:t>Cost</a:t>
            </a:r>
          </a:p>
          <a:p>
            <a:pPr marL="457200" lvl="1" indent="0">
              <a:buNone/>
            </a:pPr>
            <a:endParaRPr lang="en-CA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C9A4A83-5ED1-436D-BF28-F81D5FBF5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1952625"/>
            <a:ext cx="4933950" cy="3810000"/>
          </a:xfr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586D75C-26E5-41F1-8917-58AA7CE2F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9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93"/>
    </mc:Choice>
    <mc:Fallback xmlns="">
      <p:transition spd="slow" advTm="2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23167-5A9F-4FB2-8543-6EC10435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makes a medical grade mask?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3A64-CAEF-4BDC-A3D2-ABD1209D87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Mask performance assessed in four areas:</a:t>
            </a:r>
          </a:p>
          <a:p>
            <a:r>
              <a:rPr lang="en-CA" dirty="0"/>
              <a:t>Fluid Resistance </a:t>
            </a:r>
          </a:p>
          <a:p>
            <a:r>
              <a:rPr lang="en-CA" dirty="0"/>
              <a:t>Differential Pressure </a:t>
            </a:r>
          </a:p>
          <a:p>
            <a:r>
              <a:rPr lang="en-CA" dirty="0"/>
              <a:t>Filter Efficiency </a:t>
            </a:r>
          </a:p>
          <a:p>
            <a:r>
              <a:rPr lang="en-CA" dirty="0"/>
              <a:t>Flammability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6F9EE-D797-443C-B8F5-B509A76C85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/>
              <a:t>ASTM F2100-11 Levels:</a:t>
            </a:r>
          </a:p>
          <a:p>
            <a:pPr lvl="1"/>
            <a:r>
              <a:rPr lang="en-CA" dirty="0"/>
              <a:t>Level 1: </a:t>
            </a:r>
            <a:r>
              <a:rPr lang="en-US" b="1" i="1" dirty="0"/>
              <a:t>low barrier protection </a:t>
            </a:r>
            <a:r>
              <a:rPr lang="en-US" dirty="0"/>
              <a:t>General use for short procedures and exams that don’t involve aerosols, spray or fluids </a:t>
            </a:r>
            <a:endParaRPr lang="en-CA" dirty="0"/>
          </a:p>
          <a:p>
            <a:pPr lvl="1"/>
            <a:r>
              <a:rPr lang="en-CA" dirty="0"/>
              <a:t>Level 2:</a:t>
            </a:r>
            <a:r>
              <a:rPr lang="en-US" dirty="0"/>
              <a:t> </a:t>
            </a:r>
            <a:r>
              <a:rPr lang="en-US" b="1" i="1" dirty="0"/>
              <a:t>moderate barrier protection</a:t>
            </a:r>
            <a:r>
              <a:rPr lang="en-US" dirty="0"/>
              <a:t> For low to moderate levels of aerosols, spray and/or fluids</a:t>
            </a:r>
            <a:endParaRPr lang="en-CA" dirty="0"/>
          </a:p>
          <a:p>
            <a:pPr lvl="1"/>
            <a:r>
              <a:rPr lang="en-CA" dirty="0"/>
              <a:t>Level 3:</a:t>
            </a:r>
            <a:r>
              <a:rPr lang="en-US" b="1" i="1" dirty="0"/>
              <a:t>maximum barrier protection</a:t>
            </a:r>
            <a:r>
              <a:rPr lang="en-US" dirty="0"/>
              <a:t> For heavy levels of aerosols, spray and/or fluids </a:t>
            </a:r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C45D96-71FB-4B07-AC98-F77E442DF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51"/>
    </mc:Choice>
    <mc:Fallback xmlns="">
      <p:transition spd="slow" advTm="9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458532-2A48-46EE-B78F-C79B3BEF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Mask Manufacturing Standards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911E04-F66C-4A85-8F05-0038C5EAC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Both American standards (ASTM F2100-11) and the European (EN 14683) are approved standards</a:t>
            </a:r>
          </a:p>
          <a:p>
            <a:r>
              <a:rPr lang="en-CA" dirty="0"/>
              <a:t>The Chinese standard is GB19083 – however – check for Health Canada approval </a:t>
            </a:r>
            <a:r>
              <a:rPr lang="en-CA" dirty="0">
                <a:solidFill>
                  <a:srgbClr val="FF0000"/>
                </a:solidFill>
              </a:rPr>
              <a:t>  </a:t>
            </a:r>
            <a:r>
              <a:rPr lang="en-CA" dirty="0"/>
              <a:t>-</a:t>
            </a:r>
            <a:r>
              <a:rPr lang="en-CA" dirty="0">
                <a:solidFill>
                  <a:srgbClr val="FF0000"/>
                </a:solidFill>
              </a:rPr>
              <a:t>  </a:t>
            </a:r>
            <a:r>
              <a:rPr lang="en-US" dirty="0">
                <a:hlinkClick r:id="rId4"/>
              </a:rPr>
              <a:t>Non-testing COVID-19 medical devices: Authorized medical devices - Canada.ca</a:t>
            </a:r>
            <a:endParaRPr lang="en-CA" dirty="0"/>
          </a:p>
          <a:p>
            <a:r>
              <a:rPr lang="en-CA" dirty="0"/>
              <a:t>Look for terms like “three ply” and medical</a:t>
            </a:r>
          </a:p>
          <a:p>
            <a:r>
              <a:rPr lang="en-CA" dirty="0"/>
              <a:t>Medical and surgical often used interchangeably</a:t>
            </a:r>
          </a:p>
          <a:p>
            <a:r>
              <a:rPr lang="en-CA" dirty="0"/>
              <a:t>“Not for medical use” – can be used in community but may not offer enough protection</a:t>
            </a:r>
          </a:p>
          <a:p>
            <a:r>
              <a:rPr lang="en-CA" dirty="0"/>
              <a:t>MDEL – Medical Device Establishment License </a:t>
            </a:r>
          </a:p>
          <a:p>
            <a:r>
              <a:rPr lang="en-CA" dirty="0"/>
              <a:t>CE – a European approval standard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A37724-954D-4454-B317-6BBBE07BB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49"/>
    </mc:Choice>
    <mc:Fallback xmlns="">
      <p:transition spd="slow" advTm="7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FE473D-60CF-458F-BB88-88F79DC5D803}"/>
              </a:ext>
            </a:extLst>
          </p:cNvPr>
          <p:cNvCxnSpPr>
            <a:cxnSpLocks/>
          </p:cNvCxnSpPr>
          <p:nvPr/>
        </p:nvCxnSpPr>
        <p:spPr>
          <a:xfrm>
            <a:off x="2684601" y="2219739"/>
            <a:ext cx="3776869" cy="28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9A401DB-BEE8-49A7-A0CB-D05CA0737CAD}"/>
              </a:ext>
            </a:extLst>
          </p:cNvPr>
          <p:cNvCxnSpPr>
            <a:cxnSpLocks/>
          </p:cNvCxnSpPr>
          <p:nvPr/>
        </p:nvCxnSpPr>
        <p:spPr>
          <a:xfrm flipV="1">
            <a:off x="2173357" y="3291002"/>
            <a:ext cx="4520027" cy="2464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97EEEF-25F8-4F78-BD97-A38283BCF44E}"/>
              </a:ext>
            </a:extLst>
          </p:cNvPr>
          <p:cNvCxnSpPr>
            <a:cxnSpLocks/>
          </p:cNvCxnSpPr>
          <p:nvPr/>
        </p:nvCxnSpPr>
        <p:spPr>
          <a:xfrm flipV="1">
            <a:off x="1917734" y="3776871"/>
            <a:ext cx="4799359" cy="1979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343E63-43D0-4425-9B84-442A9BA9132D}"/>
              </a:ext>
            </a:extLst>
          </p:cNvPr>
          <p:cNvSpPr txBox="1"/>
          <p:nvPr/>
        </p:nvSpPr>
        <p:spPr>
          <a:xfrm>
            <a:off x="6972716" y="1498002"/>
            <a:ext cx="46626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Look for these symbols or stamps:</a:t>
            </a:r>
          </a:p>
          <a:p>
            <a:r>
              <a:rPr lang="en-CA" sz="3200" dirty="0"/>
              <a:t>ASTM</a:t>
            </a:r>
          </a:p>
          <a:p>
            <a:r>
              <a:rPr lang="en-CA" sz="3200" dirty="0"/>
              <a:t>EN 14683</a:t>
            </a:r>
          </a:p>
          <a:p>
            <a:r>
              <a:rPr lang="en-CA" sz="3200" dirty="0"/>
              <a:t>CE</a:t>
            </a:r>
          </a:p>
          <a:p>
            <a:endParaRPr lang="en-CA" sz="3200" dirty="0"/>
          </a:p>
          <a:p>
            <a:r>
              <a:rPr lang="en-CA" sz="3200" dirty="0"/>
              <a:t>MDEL – indicates Health Canada approved manufacturer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40244-EB26-49DC-BABC-F41EB2456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78" y="140337"/>
            <a:ext cx="3105278" cy="3111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348BA-4DB6-4FFD-B40D-07C484664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33" y="2501348"/>
            <a:ext cx="3776869" cy="376862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C53A0C5-6DB8-43CB-80F3-A4FAF4318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8"/>
    </mc:Choice>
    <mc:Fallback xmlns="">
      <p:transition spd="slow" advTm="2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D771-2A70-47D7-8117-EEA9C844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Disposable Masks </a:t>
            </a:r>
            <a:br>
              <a:rPr lang="en-CA" dirty="0"/>
            </a:br>
            <a:r>
              <a:rPr lang="en-CA" dirty="0"/>
              <a:t>(Medical &amp; Non-Medical)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1FA5F-EBF9-4828-94D9-989F5FC25E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Advantages:</a:t>
            </a:r>
          </a:p>
          <a:p>
            <a:pPr lvl="1"/>
            <a:r>
              <a:rPr lang="en-CA" dirty="0"/>
              <a:t>Usually easy to access</a:t>
            </a:r>
          </a:p>
          <a:p>
            <a:pPr lvl="1"/>
            <a:r>
              <a:rPr lang="en-CA" dirty="0"/>
              <a:t>Disposable</a:t>
            </a:r>
          </a:p>
          <a:p>
            <a:pPr lvl="1"/>
            <a:r>
              <a:rPr lang="en-CA" dirty="0"/>
              <a:t>Fit most people/reasonable comfort level</a:t>
            </a:r>
          </a:p>
          <a:p>
            <a:pPr lvl="1"/>
            <a:r>
              <a:rPr lang="en-CA" dirty="0"/>
              <a:t>Medical grade have a manufacturing standard</a:t>
            </a:r>
          </a:p>
          <a:p>
            <a:r>
              <a:rPr lang="en-CA" dirty="0"/>
              <a:t>Disadvantages:</a:t>
            </a:r>
          </a:p>
          <a:p>
            <a:pPr lvl="1"/>
            <a:r>
              <a:rPr lang="en-CA" dirty="0"/>
              <a:t>Cost of replacement</a:t>
            </a:r>
          </a:p>
          <a:p>
            <a:pPr lvl="1"/>
            <a:r>
              <a:rPr lang="en-CA" dirty="0"/>
              <a:t>Short life span e.g., contamination from moisture in our breath</a:t>
            </a:r>
          </a:p>
          <a:p>
            <a:pPr lvl="1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F3967C-6F73-4556-BABD-CC75A8787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84" y="2015655"/>
            <a:ext cx="3203468" cy="320960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9896F09-9DB2-4E44-8CA3-A7FD262D1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8"/>
    </mc:Choice>
    <mc:Fallback xmlns="">
      <p:transition spd="slow" advTm="24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92E1C-BCEE-4D68-B329-3DF2F86E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A universal fit respirator is like cholesterol free salad dressing……it’s all in the marketing!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42ACC1-D761-4094-AD55-2DE8982D1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62"/>
    </mc:Choice>
    <mc:Fallback xmlns="">
      <p:transition spd="slow" advTm="41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4D2EE-EC8B-4A08-8FB2-39B66CFC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Definitions of mask vs. respirator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6291D-3DF1-41A1-A8C1-A3FC5DDFC7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Mask</a:t>
            </a:r>
          </a:p>
          <a:p>
            <a:pPr lvl="1"/>
            <a:r>
              <a:rPr lang="en-CA" b="0" i="0" dirty="0">
                <a:solidFill>
                  <a:srgbClr val="101518"/>
                </a:solidFill>
                <a:effectLst/>
                <a:latin typeface="Roboto" panose="02000000000000000000" pitchFamily="2" charset="0"/>
              </a:rPr>
              <a:t>A device</a:t>
            </a:r>
            <a:r>
              <a:rPr lang="en-US" b="0" i="0" dirty="0">
                <a:solidFill>
                  <a:srgbClr val="101518"/>
                </a:solidFill>
                <a:effectLst/>
                <a:latin typeface="Roboto" panose="02000000000000000000" pitchFamily="2" charset="0"/>
              </a:rPr>
              <a:t> that covers the mouth and nose and </a:t>
            </a:r>
            <a:r>
              <a:rPr lang="en-US" b="1" i="0" u="sng" dirty="0">
                <a:solidFill>
                  <a:srgbClr val="101518"/>
                </a:solidFill>
                <a:effectLst/>
                <a:latin typeface="Roboto" panose="02000000000000000000" pitchFamily="2" charset="0"/>
              </a:rPr>
              <a:t>acts as a barrier </a:t>
            </a:r>
            <a:r>
              <a:rPr lang="en-US" b="0" i="0" dirty="0">
                <a:solidFill>
                  <a:srgbClr val="101518"/>
                </a:solidFill>
                <a:effectLst/>
                <a:latin typeface="Roboto" panose="02000000000000000000" pitchFamily="2" charset="0"/>
              </a:rPr>
              <a:t>to the transmission of infectious agents, especially one intended for the use of medical personnel when interacting with patients</a:t>
            </a:r>
            <a:endParaRPr lang="en-CA" dirty="0"/>
          </a:p>
          <a:p>
            <a:r>
              <a:rPr lang="en-CA" dirty="0"/>
              <a:t>Respirator</a:t>
            </a:r>
          </a:p>
          <a:p>
            <a:pPr lvl="1"/>
            <a:r>
              <a:rPr lang="en-US" b="0" i="0" dirty="0">
                <a:solidFill>
                  <a:srgbClr val="101518"/>
                </a:solidFill>
                <a:effectLst/>
                <a:latin typeface="Roboto" panose="02000000000000000000" pitchFamily="2" charset="0"/>
              </a:rPr>
              <a:t>A fitted apparatus worn over the mouth and nose or the entire face to </a:t>
            </a:r>
            <a:r>
              <a:rPr lang="en-US" b="1" u="sng" dirty="0">
                <a:solidFill>
                  <a:srgbClr val="101518"/>
                </a:solidFill>
                <a:effectLst/>
                <a:latin typeface="Roboto" panose="02000000000000000000" pitchFamily="2" charset="0"/>
              </a:rPr>
              <a:t>prevent the inhalation</a:t>
            </a:r>
            <a:r>
              <a:rPr lang="en-US" b="0" i="0" dirty="0">
                <a:solidFill>
                  <a:srgbClr val="101518"/>
                </a:solidFill>
                <a:effectLst/>
                <a:latin typeface="Roboto" panose="02000000000000000000" pitchFamily="2" charset="0"/>
              </a:rPr>
              <a:t> of particles, dust, smoke, or other noxious substances</a:t>
            </a:r>
            <a:endParaRPr lang="en-CA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41D0F2-83EE-45C7-9C01-FB34CDE8FB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909" y="1845734"/>
            <a:ext cx="2790247" cy="198240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47889-1319-401F-A679-37F1D263C8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b="11031"/>
          <a:stretch/>
        </p:blipFill>
        <p:spPr>
          <a:xfrm>
            <a:off x="8425909" y="3857414"/>
            <a:ext cx="2769338" cy="209077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5633210-F4A1-4F77-AB35-1AA035C39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95"/>
    </mc:Choice>
    <mc:Fallback xmlns="">
      <p:transition spd="slow" advTm="4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429</TotalTime>
  <Words>790</Words>
  <Application>Microsoft Office PowerPoint</Application>
  <PresentationFormat>Widescreen</PresentationFormat>
  <Paragraphs>127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Calibri Light</vt:lpstr>
      <vt:lpstr>Open Sans</vt:lpstr>
      <vt:lpstr>Roboto</vt:lpstr>
      <vt:lpstr>Wingdings</vt:lpstr>
      <vt:lpstr>Retrospect</vt:lpstr>
      <vt:lpstr>1_Retrospect</vt:lpstr>
      <vt:lpstr>Mask vs. Respirator</vt:lpstr>
      <vt:lpstr>Cloth Masks</vt:lpstr>
      <vt:lpstr>Surgical Mask</vt:lpstr>
      <vt:lpstr>What makes a medical grade mask?</vt:lpstr>
      <vt:lpstr>Mask Manufacturing Standards</vt:lpstr>
      <vt:lpstr>PowerPoint Presentation</vt:lpstr>
      <vt:lpstr>Disposable Masks  (Medical &amp; Non-Medical) </vt:lpstr>
      <vt:lpstr>A universal fit respirator is like cholesterol free salad dressing……it’s all in the marketing!</vt:lpstr>
      <vt:lpstr>Definitions of mask vs. respirator</vt:lpstr>
      <vt:lpstr>Types of Respirators &amp; NIOSH Ratings</vt:lpstr>
      <vt:lpstr>N95 Respirators</vt:lpstr>
      <vt:lpstr>Fit Testing Process</vt:lpstr>
      <vt:lpstr>KN95s</vt:lpstr>
      <vt:lpstr>C95s – Approved as a Respirator</vt:lpstr>
      <vt:lpstr>Respirators with One Way Valves</vt:lpstr>
      <vt:lpstr>When do we use which mask/respirator?</vt:lpstr>
      <vt:lpstr>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Mask vs Respirator</dc:title>
  <dc:creator>Mary</dc:creator>
  <cp:lastModifiedBy>Moriarty, Karen SASWH</cp:lastModifiedBy>
  <cp:revision>25</cp:revision>
  <dcterms:created xsi:type="dcterms:W3CDTF">2022-01-13T20:05:50Z</dcterms:created>
  <dcterms:modified xsi:type="dcterms:W3CDTF">2022-03-10T19:39:05Z</dcterms:modified>
</cp:coreProperties>
</file>