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464" r:id="rId3"/>
    <p:sldId id="261" r:id="rId4"/>
    <p:sldId id="258" r:id="rId5"/>
    <p:sldId id="262" r:id="rId6"/>
    <p:sldId id="263" r:id="rId7"/>
    <p:sldId id="264" r:id="rId8"/>
    <p:sldId id="265" r:id="rId9"/>
    <p:sldId id="443" r:id="rId10"/>
    <p:sldId id="266" r:id="rId11"/>
    <p:sldId id="458" r:id="rId12"/>
    <p:sldId id="451" r:id="rId13"/>
    <p:sldId id="267" r:id="rId14"/>
    <p:sldId id="465" r:id="rId15"/>
    <p:sldId id="382" r:id="rId16"/>
    <p:sldId id="463" r:id="rId17"/>
    <p:sldId id="466" r:id="rId18"/>
    <p:sldId id="26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sorterViewPr>
    <p:cViewPr>
      <p:scale>
        <a:sx n="100" d="100"/>
        <a:sy n="100" d="100"/>
      </p:scale>
      <p:origin x="0" y="-52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AD8BEE-D78A-4051-8ED8-916D944DDAA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51E194B-4FB5-4862-A74F-200F1FC6708D}">
      <dgm:prSet/>
      <dgm:spPr/>
      <dgm:t>
        <a:bodyPr/>
        <a:lstStyle/>
        <a:p>
          <a:r>
            <a:rPr lang="en-US" dirty="0">
              <a:solidFill>
                <a:schemeClr val="tx1"/>
              </a:solidFill>
            </a:rPr>
            <a:t>Wear gloves to remove waste from resident rooms, common care rooms (e.g., resident tub rooms).</a:t>
          </a:r>
        </a:p>
      </dgm:t>
    </dgm:pt>
    <dgm:pt modelId="{86B37D33-A6F1-4CB0-95CC-486BE789188F}" type="parTrans" cxnId="{E57165AE-7155-4AE4-A8E3-0DE28C46F551}">
      <dgm:prSet/>
      <dgm:spPr/>
      <dgm:t>
        <a:bodyPr/>
        <a:lstStyle/>
        <a:p>
          <a:endParaRPr lang="en-US"/>
        </a:p>
      </dgm:t>
    </dgm:pt>
    <dgm:pt modelId="{A859F582-9310-4CF7-B496-3D83E00088E6}" type="sibTrans" cxnId="{E57165AE-7155-4AE4-A8E3-0DE28C46F551}">
      <dgm:prSet/>
      <dgm:spPr/>
      <dgm:t>
        <a:bodyPr/>
        <a:lstStyle/>
        <a:p>
          <a:endParaRPr lang="en-US"/>
        </a:p>
      </dgm:t>
    </dgm:pt>
    <dgm:pt modelId="{92091218-81C5-4CE8-9693-74613FA1C9BC}">
      <dgm:prSet/>
      <dgm:spPr/>
      <dgm:t>
        <a:bodyPr/>
        <a:lstStyle/>
        <a:p>
          <a:r>
            <a:rPr lang="en-US" dirty="0">
              <a:solidFill>
                <a:schemeClr val="tx1"/>
              </a:solidFill>
            </a:rPr>
            <a:t>Garbage should be contained in a plastic bag and secured when ready for removal.</a:t>
          </a:r>
        </a:p>
      </dgm:t>
    </dgm:pt>
    <dgm:pt modelId="{ABB4C5A3-C7F4-426C-8E4A-AE9641DB009A}" type="parTrans" cxnId="{D7E43D29-DCEC-446E-9332-C6B52C5F62A9}">
      <dgm:prSet/>
      <dgm:spPr/>
      <dgm:t>
        <a:bodyPr/>
        <a:lstStyle/>
        <a:p>
          <a:endParaRPr lang="en-US"/>
        </a:p>
      </dgm:t>
    </dgm:pt>
    <dgm:pt modelId="{078A9568-31E3-43F1-9023-DEDC3567A847}" type="sibTrans" cxnId="{D7E43D29-DCEC-446E-9332-C6B52C5F62A9}">
      <dgm:prSet/>
      <dgm:spPr/>
      <dgm:t>
        <a:bodyPr/>
        <a:lstStyle/>
        <a:p>
          <a:endParaRPr lang="en-US"/>
        </a:p>
      </dgm:t>
    </dgm:pt>
    <dgm:pt modelId="{743F5047-79FF-4CBA-8BF9-3DC59BBDBEEA}">
      <dgm:prSet/>
      <dgm:spPr/>
      <dgm:t>
        <a:bodyPr/>
        <a:lstStyle/>
        <a:p>
          <a:r>
            <a:rPr lang="en-US" dirty="0">
              <a:solidFill>
                <a:schemeClr val="tx1"/>
              </a:solidFill>
            </a:rPr>
            <a:t>Hold the garbage bag away from the body to prevent contamination of clothing. Take the garbage directly out to the garbage collection area.</a:t>
          </a:r>
        </a:p>
      </dgm:t>
    </dgm:pt>
    <dgm:pt modelId="{A49E22ED-B3DF-44D1-B48D-A934BFEE68AE}" type="parTrans" cxnId="{0AA38F3E-74F1-43DC-A825-84AC5E756659}">
      <dgm:prSet/>
      <dgm:spPr/>
      <dgm:t>
        <a:bodyPr/>
        <a:lstStyle/>
        <a:p>
          <a:endParaRPr lang="en-US"/>
        </a:p>
      </dgm:t>
    </dgm:pt>
    <dgm:pt modelId="{F4416C11-C5D8-4ECB-BDA0-FD7C894C3152}" type="sibTrans" cxnId="{0AA38F3E-74F1-43DC-A825-84AC5E756659}">
      <dgm:prSet/>
      <dgm:spPr/>
      <dgm:t>
        <a:bodyPr/>
        <a:lstStyle/>
        <a:p>
          <a:endParaRPr lang="en-US"/>
        </a:p>
      </dgm:t>
    </dgm:pt>
    <dgm:pt modelId="{6AE9EFF5-EA30-4E27-AEDB-D9CD28FC93AE}">
      <dgm:prSet/>
      <dgm:spPr/>
      <dgm:t>
        <a:bodyPr/>
        <a:lstStyle/>
        <a:p>
          <a:r>
            <a:rPr lang="en-US" dirty="0">
              <a:solidFill>
                <a:schemeClr val="tx1"/>
              </a:solidFill>
            </a:rPr>
            <a:t>Dispose of sharps immediately after use in puncture-proof biohazard container e.g., needles, lancets.</a:t>
          </a:r>
        </a:p>
      </dgm:t>
    </dgm:pt>
    <dgm:pt modelId="{DDDEAD01-E525-446F-96CF-E4B620B1AB3D}" type="parTrans" cxnId="{C83B109F-1F83-47AD-BAE5-A66F67F445D3}">
      <dgm:prSet/>
      <dgm:spPr/>
      <dgm:t>
        <a:bodyPr/>
        <a:lstStyle/>
        <a:p>
          <a:endParaRPr lang="en-US"/>
        </a:p>
      </dgm:t>
    </dgm:pt>
    <dgm:pt modelId="{76064AC0-7286-4232-94A3-F1DBA20990FF}" type="sibTrans" cxnId="{C83B109F-1F83-47AD-BAE5-A66F67F445D3}">
      <dgm:prSet/>
      <dgm:spPr/>
      <dgm:t>
        <a:bodyPr/>
        <a:lstStyle/>
        <a:p>
          <a:endParaRPr lang="en-US"/>
        </a:p>
      </dgm:t>
    </dgm:pt>
    <dgm:pt modelId="{283F8722-B4C3-4EC9-86EF-8B926032A828}">
      <dgm:prSet/>
      <dgm:spPr/>
      <dgm:t>
        <a:bodyPr/>
        <a:lstStyle/>
        <a:p>
          <a:r>
            <a:rPr lang="en-US" dirty="0">
              <a:solidFill>
                <a:schemeClr val="tx1"/>
              </a:solidFill>
            </a:rPr>
            <a:t>Do not overfill waste or sharps container.</a:t>
          </a:r>
        </a:p>
      </dgm:t>
    </dgm:pt>
    <dgm:pt modelId="{939A3F02-5502-42F1-97C4-799C6C1A9E53}" type="parTrans" cxnId="{B3C02E87-61B0-4B94-8BE5-5A7536E94433}">
      <dgm:prSet/>
      <dgm:spPr/>
      <dgm:t>
        <a:bodyPr/>
        <a:lstStyle/>
        <a:p>
          <a:endParaRPr lang="en-US"/>
        </a:p>
      </dgm:t>
    </dgm:pt>
    <dgm:pt modelId="{C7AAC650-3F8B-4130-AD5B-756E62B1BF9F}" type="sibTrans" cxnId="{B3C02E87-61B0-4B94-8BE5-5A7536E94433}">
      <dgm:prSet/>
      <dgm:spPr/>
      <dgm:t>
        <a:bodyPr/>
        <a:lstStyle/>
        <a:p>
          <a:endParaRPr lang="en-US"/>
        </a:p>
      </dgm:t>
    </dgm:pt>
    <dgm:pt modelId="{084E2CB1-F1BF-4CE2-B76C-CA1E7772E9CE}" type="pres">
      <dgm:prSet presAssocID="{65AD8BEE-D78A-4051-8ED8-916D944DDAA3}" presName="diagram" presStyleCnt="0">
        <dgm:presLayoutVars>
          <dgm:dir/>
          <dgm:resizeHandles val="exact"/>
        </dgm:presLayoutVars>
      </dgm:prSet>
      <dgm:spPr/>
    </dgm:pt>
    <dgm:pt modelId="{B91673E0-13DE-4503-B299-9DC15E6C1C06}" type="pres">
      <dgm:prSet presAssocID="{051E194B-4FB5-4862-A74F-200F1FC6708D}" presName="node" presStyleLbl="node1" presStyleIdx="0" presStyleCnt="5">
        <dgm:presLayoutVars>
          <dgm:bulletEnabled val="1"/>
        </dgm:presLayoutVars>
      </dgm:prSet>
      <dgm:spPr/>
    </dgm:pt>
    <dgm:pt modelId="{0F00652F-C009-43EA-B835-20D17B8B407D}" type="pres">
      <dgm:prSet presAssocID="{A859F582-9310-4CF7-B496-3D83E00088E6}" presName="sibTrans" presStyleCnt="0"/>
      <dgm:spPr/>
    </dgm:pt>
    <dgm:pt modelId="{8ADCF9EE-9A23-43BD-ABCF-2A2E1F0FA0EA}" type="pres">
      <dgm:prSet presAssocID="{92091218-81C5-4CE8-9693-74613FA1C9BC}" presName="node" presStyleLbl="node1" presStyleIdx="1" presStyleCnt="5" custLinFactNeighborX="-943" custLinFactNeighborY="-2778">
        <dgm:presLayoutVars>
          <dgm:bulletEnabled val="1"/>
        </dgm:presLayoutVars>
      </dgm:prSet>
      <dgm:spPr/>
    </dgm:pt>
    <dgm:pt modelId="{C5639298-00F5-488B-BBEA-5A262A3FC0E5}" type="pres">
      <dgm:prSet presAssocID="{078A9568-31E3-43F1-9023-DEDC3567A847}" presName="sibTrans" presStyleCnt="0"/>
      <dgm:spPr/>
    </dgm:pt>
    <dgm:pt modelId="{87EE59FE-6679-429C-8959-7725DA520004}" type="pres">
      <dgm:prSet presAssocID="{743F5047-79FF-4CBA-8BF9-3DC59BBDBEEA}" presName="node" presStyleLbl="node1" presStyleIdx="2" presStyleCnt="5">
        <dgm:presLayoutVars>
          <dgm:bulletEnabled val="1"/>
        </dgm:presLayoutVars>
      </dgm:prSet>
      <dgm:spPr/>
    </dgm:pt>
    <dgm:pt modelId="{9AA66342-0377-445B-989F-66E56130625A}" type="pres">
      <dgm:prSet presAssocID="{F4416C11-C5D8-4ECB-BDA0-FD7C894C3152}" presName="sibTrans" presStyleCnt="0"/>
      <dgm:spPr/>
    </dgm:pt>
    <dgm:pt modelId="{07C9AA51-6C98-440E-82E2-1A81E68FB000}" type="pres">
      <dgm:prSet presAssocID="{6AE9EFF5-EA30-4E27-AEDB-D9CD28FC93AE}" presName="node" presStyleLbl="node1" presStyleIdx="3" presStyleCnt="5">
        <dgm:presLayoutVars>
          <dgm:bulletEnabled val="1"/>
        </dgm:presLayoutVars>
      </dgm:prSet>
      <dgm:spPr/>
    </dgm:pt>
    <dgm:pt modelId="{3BF5D8D4-FA5E-4CFC-AF5F-4E6C4A7B97A1}" type="pres">
      <dgm:prSet presAssocID="{76064AC0-7286-4232-94A3-F1DBA20990FF}" presName="sibTrans" presStyleCnt="0"/>
      <dgm:spPr/>
    </dgm:pt>
    <dgm:pt modelId="{32898B64-CDE6-4877-85F7-496E8F67C5F7}" type="pres">
      <dgm:prSet presAssocID="{283F8722-B4C3-4EC9-86EF-8B926032A828}" presName="node" presStyleLbl="node1" presStyleIdx="4" presStyleCnt="5">
        <dgm:presLayoutVars>
          <dgm:bulletEnabled val="1"/>
        </dgm:presLayoutVars>
      </dgm:prSet>
      <dgm:spPr/>
    </dgm:pt>
  </dgm:ptLst>
  <dgm:cxnLst>
    <dgm:cxn modelId="{D7E43D29-DCEC-446E-9332-C6B52C5F62A9}" srcId="{65AD8BEE-D78A-4051-8ED8-916D944DDAA3}" destId="{92091218-81C5-4CE8-9693-74613FA1C9BC}" srcOrd="1" destOrd="0" parTransId="{ABB4C5A3-C7F4-426C-8E4A-AE9641DB009A}" sibTransId="{078A9568-31E3-43F1-9023-DEDC3567A847}"/>
    <dgm:cxn modelId="{0AA38F3E-74F1-43DC-A825-84AC5E756659}" srcId="{65AD8BEE-D78A-4051-8ED8-916D944DDAA3}" destId="{743F5047-79FF-4CBA-8BF9-3DC59BBDBEEA}" srcOrd="2" destOrd="0" parTransId="{A49E22ED-B3DF-44D1-B48D-A934BFEE68AE}" sibTransId="{F4416C11-C5D8-4ECB-BDA0-FD7C894C3152}"/>
    <dgm:cxn modelId="{10EFC079-E04C-4785-883B-A95AB76E89DF}" type="presOf" srcId="{65AD8BEE-D78A-4051-8ED8-916D944DDAA3}" destId="{084E2CB1-F1BF-4CE2-B76C-CA1E7772E9CE}" srcOrd="0" destOrd="0" presId="urn:microsoft.com/office/officeart/2005/8/layout/default"/>
    <dgm:cxn modelId="{21B6C17D-3862-4CA5-9D31-872FA0CA0212}" type="presOf" srcId="{051E194B-4FB5-4862-A74F-200F1FC6708D}" destId="{B91673E0-13DE-4503-B299-9DC15E6C1C06}" srcOrd="0" destOrd="0" presId="urn:microsoft.com/office/officeart/2005/8/layout/default"/>
    <dgm:cxn modelId="{B3C02E87-61B0-4B94-8BE5-5A7536E94433}" srcId="{65AD8BEE-D78A-4051-8ED8-916D944DDAA3}" destId="{283F8722-B4C3-4EC9-86EF-8B926032A828}" srcOrd="4" destOrd="0" parTransId="{939A3F02-5502-42F1-97C4-799C6C1A9E53}" sibTransId="{C7AAC650-3F8B-4130-AD5B-756E62B1BF9F}"/>
    <dgm:cxn modelId="{AD023A91-5D54-4D8F-9238-9A5E372FED04}" type="presOf" srcId="{743F5047-79FF-4CBA-8BF9-3DC59BBDBEEA}" destId="{87EE59FE-6679-429C-8959-7725DA520004}" srcOrd="0" destOrd="0" presId="urn:microsoft.com/office/officeart/2005/8/layout/default"/>
    <dgm:cxn modelId="{C83B109F-1F83-47AD-BAE5-A66F67F445D3}" srcId="{65AD8BEE-D78A-4051-8ED8-916D944DDAA3}" destId="{6AE9EFF5-EA30-4E27-AEDB-D9CD28FC93AE}" srcOrd="3" destOrd="0" parTransId="{DDDEAD01-E525-446F-96CF-E4B620B1AB3D}" sibTransId="{76064AC0-7286-4232-94A3-F1DBA20990FF}"/>
    <dgm:cxn modelId="{E57165AE-7155-4AE4-A8E3-0DE28C46F551}" srcId="{65AD8BEE-D78A-4051-8ED8-916D944DDAA3}" destId="{051E194B-4FB5-4862-A74F-200F1FC6708D}" srcOrd="0" destOrd="0" parTransId="{86B37D33-A6F1-4CB0-95CC-486BE789188F}" sibTransId="{A859F582-9310-4CF7-B496-3D83E00088E6}"/>
    <dgm:cxn modelId="{E4EF65B3-86CC-4102-A671-BCC6CDCE522C}" type="presOf" srcId="{6AE9EFF5-EA30-4E27-AEDB-D9CD28FC93AE}" destId="{07C9AA51-6C98-440E-82E2-1A81E68FB000}" srcOrd="0" destOrd="0" presId="urn:microsoft.com/office/officeart/2005/8/layout/default"/>
    <dgm:cxn modelId="{251257C0-5404-45ED-BEBB-AB6EA8009AC8}" type="presOf" srcId="{92091218-81C5-4CE8-9693-74613FA1C9BC}" destId="{8ADCF9EE-9A23-43BD-ABCF-2A2E1F0FA0EA}" srcOrd="0" destOrd="0" presId="urn:microsoft.com/office/officeart/2005/8/layout/default"/>
    <dgm:cxn modelId="{890099FB-21DC-46B9-A092-559597FCDD3E}" type="presOf" srcId="{283F8722-B4C3-4EC9-86EF-8B926032A828}" destId="{32898B64-CDE6-4877-85F7-496E8F67C5F7}" srcOrd="0" destOrd="0" presId="urn:microsoft.com/office/officeart/2005/8/layout/default"/>
    <dgm:cxn modelId="{069158E1-78B8-44B7-919E-7027296DD18D}" type="presParOf" srcId="{084E2CB1-F1BF-4CE2-B76C-CA1E7772E9CE}" destId="{B91673E0-13DE-4503-B299-9DC15E6C1C06}" srcOrd="0" destOrd="0" presId="urn:microsoft.com/office/officeart/2005/8/layout/default"/>
    <dgm:cxn modelId="{308502DB-9AEF-4F82-BCB1-0345CAFF2C70}" type="presParOf" srcId="{084E2CB1-F1BF-4CE2-B76C-CA1E7772E9CE}" destId="{0F00652F-C009-43EA-B835-20D17B8B407D}" srcOrd="1" destOrd="0" presId="urn:microsoft.com/office/officeart/2005/8/layout/default"/>
    <dgm:cxn modelId="{D5114106-3354-4BBA-8A18-533DD982B434}" type="presParOf" srcId="{084E2CB1-F1BF-4CE2-B76C-CA1E7772E9CE}" destId="{8ADCF9EE-9A23-43BD-ABCF-2A2E1F0FA0EA}" srcOrd="2" destOrd="0" presId="urn:microsoft.com/office/officeart/2005/8/layout/default"/>
    <dgm:cxn modelId="{DD564C82-6D2A-43C0-84B1-6667B9CC9475}" type="presParOf" srcId="{084E2CB1-F1BF-4CE2-B76C-CA1E7772E9CE}" destId="{C5639298-00F5-488B-BBEA-5A262A3FC0E5}" srcOrd="3" destOrd="0" presId="urn:microsoft.com/office/officeart/2005/8/layout/default"/>
    <dgm:cxn modelId="{B199B5E5-2D59-4F13-B369-0787F3EB7A20}" type="presParOf" srcId="{084E2CB1-F1BF-4CE2-B76C-CA1E7772E9CE}" destId="{87EE59FE-6679-429C-8959-7725DA520004}" srcOrd="4" destOrd="0" presId="urn:microsoft.com/office/officeart/2005/8/layout/default"/>
    <dgm:cxn modelId="{513D0584-2A38-4A18-A42A-927677CCE4EB}" type="presParOf" srcId="{084E2CB1-F1BF-4CE2-B76C-CA1E7772E9CE}" destId="{9AA66342-0377-445B-989F-66E56130625A}" srcOrd="5" destOrd="0" presId="urn:microsoft.com/office/officeart/2005/8/layout/default"/>
    <dgm:cxn modelId="{2082E86C-BC54-487D-B706-86160A819DF1}" type="presParOf" srcId="{084E2CB1-F1BF-4CE2-B76C-CA1E7772E9CE}" destId="{07C9AA51-6C98-440E-82E2-1A81E68FB000}" srcOrd="6" destOrd="0" presId="urn:microsoft.com/office/officeart/2005/8/layout/default"/>
    <dgm:cxn modelId="{731D2F25-0A89-49C3-B952-B907480B4B20}" type="presParOf" srcId="{084E2CB1-F1BF-4CE2-B76C-CA1E7772E9CE}" destId="{3BF5D8D4-FA5E-4CFC-AF5F-4E6C4A7B97A1}" srcOrd="7" destOrd="0" presId="urn:microsoft.com/office/officeart/2005/8/layout/default"/>
    <dgm:cxn modelId="{F5A360B7-BEB5-40D5-94F5-A29795D0226B}" type="presParOf" srcId="{084E2CB1-F1BF-4CE2-B76C-CA1E7772E9CE}" destId="{32898B64-CDE6-4877-85F7-496E8F67C5F7}"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673E0-13DE-4503-B299-9DC15E6C1C06}">
      <dsp:nvSpPr>
        <dsp:cNvPr id="0" name=""/>
        <dsp:cNvSpPr/>
      </dsp:nvSpPr>
      <dsp:spPr>
        <a:xfrm>
          <a:off x="0" y="479028"/>
          <a:ext cx="2357437" cy="141446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Wear gloves to remove waste from resident rooms, common care rooms (e.g., resident tub rooms).</a:t>
          </a:r>
        </a:p>
      </dsp:txBody>
      <dsp:txXfrm>
        <a:off x="0" y="479028"/>
        <a:ext cx="2357437" cy="1414462"/>
      </dsp:txXfrm>
    </dsp:sp>
    <dsp:sp modelId="{8ADCF9EE-9A23-43BD-ABCF-2A2E1F0FA0EA}">
      <dsp:nvSpPr>
        <dsp:cNvPr id="0" name=""/>
        <dsp:cNvSpPr/>
      </dsp:nvSpPr>
      <dsp:spPr>
        <a:xfrm>
          <a:off x="2570950" y="439734"/>
          <a:ext cx="2357437" cy="1414462"/>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Garbage should be contained in a plastic bag and secured when ready for removal.</a:t>
          </a:r>
        </a:p>
      </dsp:txBody>
      <dsp:txXfrm>
        <a:off x="2570950" y="439734"/>
        <a:ext cx="2357437" cy="1414462"/>
      </dsp:txXfrm>
    </dsp:sp>
    <dsp:sp modelId="{87EE59FE-6679-429C-8959-7725DA520004}">
      <dsp:nvSpPr>
        <dsp:cNvPr id="0" name=""/>
        <dsp:cNvSpPr/>
      </dsp:nvSpPr>
      <dsp:spPr>
        <a:xfrm>
          <a:off x="5186362" y="479028"/>
          <a:ext cx="2357437" cy="1414462"/>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Hold the garbage bag away from the body to prevent contamination of clothing. Take the garbage directly out to the garbage collection area.</a:t>
          </a:r>
        </a:p>
      </dsp:txBody>
      <dsp:txXfrm>
        <a:off x="5186362" y="479028"/>
        <a:ext cx="2357437" cy="1414462"/>
      </dsp:txXfrm>
    </dsp:sp>
    <dsp:sp modelId="{07C9AA51-6C98-440E-82E2-1A81E68FB000}">
      <dsp:nvSpPr>
        <dsp:cNvPr id="0" name=""/>
        <dsp:cNvSpPr/>
      </dsp:nvSpPr>
      <dsp:spPr>
        <a:xfrm>
          <a:off x="1296590" y="2129234"/>
          <a:ext cx="2357437" cy="1414462"/>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Dispose of sharps immediately after use in puncture-proof biohazard container e.g., needles, lancets.</a:t>
          </a:r>
        </a:p>
      </dsp:txBody>
      <dsp:txXfrm>
        <a:off x="1296590" y="2129234"/>
        <a:ext cx="2357437" cy="1414462"/>
      </dsp:txXfrm>
    </dsp:sp>
    <dsp:sp modelId="{32898B64-CDE6-4877-85F7-496E8F67C5F7}">
      <dsp:nvSpPr>
        <dsp:cNvPr id="0" name=""/>
        <dsp:cNvSpPr/>
      </dsp:nvSpPr>
      <dsp:spPr>
        <a:xfrm>
          <a:off x="3889771" y="2129234"/>
          <a:ext cx="2357437" cy="1414462"/>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Do not overfill waste or sharps container.</a:t>
          </a:r>
        </a:p>
      </dsp:txBody>
      <dsp:txXfrm>
        <a:off x="3889771" y="2129234"/>
        <a:ext cx="2357437" cy="141446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474AB7-90AA-480B-BDE8-A71E6BC8C211}" type="datetimeFigureOut">
              <a:rPr lang="en-CA" smtClean="0"/>
              <a:t>2022-03-28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BCE9F1A-CB02-4DA2-B84B-2A778468CCFD}"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99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74AB7-90AA-480B-BDE8-A71E6BC8C211}" type="datetimeFigureOut">
              <a:rPr lang="en-CA" smtClean="0"/>
              <a:t>2022-03-28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BCE9F1A-CB02-4DA2-B84B-2A778468CCFD}" type="slidenum">
              <a:rPr lang="en-CA" smtClean="0"/>
              <a:t>‹#›</a:t>
            </a:fld>
            <a:endParaRPr lang="en-CA"/>
          </a:p>
        </p:txBody>
      </p:sp>
    </p:spTree>
    <p:extLst>
      <p:ext uri="{BB962C8B-B14F-4D97-AF65-F5344CB8AC3E}">
        <p14:creationId xmlns:p14="http://schemas.microsoft.com/office/powerpoint/2010/main" val="1227616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74AB7-90AA-480B-BDE8-A71E6BC8C211}" type="datetimeFigureOut">
              <a:rPr lang="en-CA" smtClean="0"/>
              <a:t>2022-03-28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BCE9F1A-CB02-4DA2-B84B-2A778468CCFD}" type="slidenum">
              <a:rPr lang="en-CA" smtClean="0"/>
              <a:t>‹#›</a:t>
            </a:fld>
            <a:endParaRPr lang="en-CA"/>
          </a:p>
        </p:txBody>
      </p:sp>
    </p:spTree>
    <p:extLst>
      <p:ext uri="{BB962C8B-B14F-4D97-AF65-F5344CB8AC3E}">
        <p14:creationId xmlns:p14="http://schemas.microsoft.com/office/powerpoint/2010/main" val="2336133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74AB7-90AA-480B-BDE8-A71E6BC8C211}" type="datetimeFigureOut">
              <a:rPr lang="en-CA" smtClean="0"/>
              <a:t>2022-03-28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BCE9F1A-CB02-4DA2-B84B-2A778468CCFD}" type="slidenum">
              <a:rPr lang="en-CA" smtClean="0"/>
              <a:t>‹#›</a:t>
            </a:fld>
            <a:endParaRPr lang="en-CA"/>
          </a:p>
        </p:txBody>
      </p:sp>
    </p:spTree>
    <p:extLst>
      <p:ext uri="{BB962C8B-B14F-4D97-AF65-F5344CB8AC3E}">
        <p14:creationId xmlns:p14="http://schemas.microsoft.com/office/powerpoint/2010/main" val="3122394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74AB7-90AA-480B-BDE8-A71E6BC8C211}" type="datetimeFigureOut">
              <a:rPr lang="en-CA" smtClean="0"/>
              <a:t>2022-03-28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BCE9F1A-CB02-4DA2-B84B-2A778468CCFD}"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101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474AB7-90AA-480B-BDE8-A71E6BC8C211}" type="datetimeFigureOut">
              <a:rPr lang="en-CA" smtClean="0"/>
              <a:t>2022-03-28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BCE9F1A-CB02-4DA2-B84B-2A778468CCFD}" type="slidenum">
              <a:rPr lang="en-CA" smtClean="0"/>
              <a:t>‹#›</a:t>
            </a:fld>
            <a:endParaRPr lang="en-CA"/>
          </a:p>
        </p:txBody>
      </p:sp>
    </p:spTree>
    <p:extLst>
      <p:ext uri="{BB962C8B-B14F-4D97-AF65-F5344CB8AC3E}">
        <p14:creationId xmlns:p14="http://schemas.microsoft.com/office/powerpoint/2010/main" val="2116170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474AB7-90AA-480B-BDE8-A71E6BC8C211}" type="datetimeFigureOut">
              <a:rPr lang="en-CA" smtClean="0"/>
              <a:t>2022-03-28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BCE9F1A-CB02-4DA2-B84B-2A778468CCFD}" type="slidenum">
              <a:rPr lang="en-CA" smtClean="0"/>
              <a:t>‹#›</a:t>
            </a:fld>
            <a:endParaRPr lang="en-CA"/>
          </a:p>
        </p:txBody>
      </p:sp>
    </p:spTree>
    <p:extLst>
      <p:ext uri="{BB962C8B-B14F-4D97-AF65-F5344CB8AC3E}">
        <p14:creationId xmlns:p14="http://schemas.microsoft.com/office/powerpoint/2010/main" val="2061197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474AB7-90AA-480B-BDE8-A71E6BC8C211}" type="datetimeFigureOut">
              <a:rPr lang="en-CA" smtClean="0"/>
              <a:t>2022-03-28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BCE9F1A-CB02-4DA2-B84B-2A778468CCFD}" type="slidenum">
              <a:rPr lang="en-CA" smtClean="0"/>
              <a:t>‹#›</a:t>
            </a:fld>
            <a:endParaRPr lang="en-CA"/>
          </a:p>
        </p:txBody>
      </p:sp>
    </p:spTree>
    <p:extLst>
      <p:ext uri="{BB962C8B-B14F-4D97-AF65-F5344CB8AC3E}">
        <p14:creationId xmlns:p14="http://schemas.microsoft.com/office/powerpoint/2010/main" val="1090624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7474AB7-90AA-480B-BDE8-A71E6BC8C211}" type="datetimeFigureOut">
              <a:rPr lang="en-CA" smtClean="0"/>
              <a:t>2022-03-28</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0BCE9F1A-CB02-4DA2-B84B-2A778468CCFD}" type="slidenum">
              <a:rPr lang="en-CA" smtClean="0"/>
              <a:t>‹#›</a:t>
            </a:fld>
            <a:endParaRPr lang="en-CA"/>
          </a:p>
        </p:txBody>
      </p:sp>
    </p:spTree>
    <p:extLst>
      <p:ext uri="{BB962C8B-B14F-4D97-AF65-F5344CB8AC3E}">
        <p14:creationId xmlns:p14="http://schemas.microsoft.com/office/powerpoint/2010/main" val="224530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7474AB7-90AA-480B-BDE8-A71E6BC8C211}" type="datetimeFigureOut">
              <a:rPr lang="en-CA" smtClean="0"/>
              <a:t>2022-03-28</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BCE9F1A-CB02-4DA2-B84B-2A778468CCFD}" type="slidenum">
              <a:rPr lang="en-CA" smtClean="0"/>
              <a:t>‹#›</a:t>
            </a:fld>
            <a:endParaRPr lang="en-CA"/>
          </a:p>
        </p:txBody>
      </p:sp>
    </p:spTree>
    <p:extLst>
      <p:ext uri="{BB962C8B-B14F-4D97-AF65-F5344CB8AC3E}">
        <p14:creationId xmlns:p14="http://schemas.microsoft.com/office/powerpoint/2010/main" val="3373185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cstate="email">
              <a:extLst>
                <a:ext uri="{28A0092B-C50C-407E-A947-70E740481C1C}">
                  <a14:useLocalDpi xmlns:a14="http://schemas.microsoft.com/office/drawing/2010/main"/>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474AB7-90AA-480B-BDE8-A71E6BC8C211}" type="datetimeFigureOut">
              <a:rPr lang="en-CA" smtClean="0"/>
              <a:t>2022-03-28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BCE9F1A-CB02-4DA2-B84B-2A778468CCFD}" type="slidenum">
              <a:rPr lang="en-CA" smtClean="0"/>
              <a:t>‹#›</a:t>
            </a:fld>
            <a:endParaRPr lang="en-CA"/>
          </a:p>
        </p:txBody>
      </p:sp>
    </p:spTree>
    <p:extLst>
      <p:ext uri="{BB962C8B-B14F-4D97-AF65-F5344CB8AC3E}">
        <p14:creationId xmlns:p14="http://schemas.microsoft.com/office/powerpoint/2010/main" val="3951857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7474AB7-90AA-480B-BDE8-A71E6BC8C211}" type="datetimeFigureOut">
              <a:rPr lang="en-CA" smtClean="0"/>
              <a:t>2022-03-28</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BCE9F1A-CB02-4DA2-B84B-2A778468CCFD}"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31601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2D909-D7D9-4FD1-984C-BC5BB1DF3886}"/>
              </a:ext>
            </a:extLst>
          </p:cNvPr>
          <p:cNvSpPr>
            <a:spLocks noGrp="1"/>
          </p:cNvSpPr>
          <p:nvPr>
            <p:ph type="ctrTitle"/>
          </p:nvPr>
        </p:nvSpPr>
        <p:spPr>
          <a:xfrm>
            <a:off x="1454332" y="2041027"/>
            <a:ext cx="9144000" cy="2387600"/>
          </a:xfrm>
        </p:spPr>
        <p:txBody>
          <a:bodyPr>
            <a:normAutofit fontScale="90000"/>
          </a:bodyPr>
          <a:lstStyle/>
          <a:p>
            <a:r>
              <a:rPr lang="en-CA" sz="6000" dirty="0">
                <a:latin typeface="+mn-lt"/>
                <a:ea typeface="Verdana" panose="020B0604030504040204" pitchFamily="34" charset="0"/>
              </a:rPr>
              <a:t>Occupational Health &amp; Safety Paired with  Routine Practices</a:t>
            </a:r>
            <a:endParaRPr lang="en-CA" dirty="0">
              <a:latin typeface="+mn-lt"/>
            </a:endParaRPr>
          </a:p>
        </p:txBody>
      </p:sp>
      <p:sp>
        <p:nvSpPr>
          <p:cNvPr id="3" name="Subtitle 2">
            <a:extLst>
              <a:ext uri="{FF2B5EF4-FFF2-40B4-BE49-F238E27FC236}">
                <a16:creationId xmlns:a16="http://schemas.microsoft.com/office/drawing/2014/main" id="{EB9820E6-DF1C-42BB-906A-455E1EE6AE07}"/>
              </a:ext>
            </a:extLst>
          </p:cNvPr>
          <p:cNvSpPr>
            <a:spLocks noGrp="1"/>
          </p:cNvSpPr>
          <p:nvPr>
            <p:ph type="subTitle" idx="1"/>
          </p:nvPr>
        </p:nvSpPr>
        <p:spPr>
          <a:xfrm>
            <a:off x="1524000" y="4541838"/>
            <a:ext cx="9144000" cy="1655762"/>
          </a:xfrm>
        </p:spPr>
        <p:txBody>
          <a:bodyPr/>
          <a:lstStyle/>
          <a:p>
            <a:r>
              <a:rPr lang="en-CA" dirty="0"/>
              <a:t>Presented by the </a:t>
            </a:r>
          </a:p>
          <a:p>
            <a:r>
              <a:rPr lang="en-CA" dirty="0"/>
              <a:t>Infection Prevention and Control Consultants</a:t>
            </a:r>
          </a:p>
          <a:p>
            <a:r>
              <a:rPr lang="en-CA" dirty="0"/>
              <a:t>SASWH       March 2022</a:t>
            </a:r>
          </a:p>
        </p:txBody>
      </p:sp>
      <p:pic>
        <p:nvPicPr>
          <p:cNvPr id="4" name="Picture 3">
            <a:extLst>
              <a:ext uri="{FF2B5EF4-FFF2-40B4-BE49-F238E27FC236}">
                <a16:creationId xmlns:a16="http://schemas.microsoft.com/office/drawing/2014/main" id="{033B1DC0-CACA-442F-A1BD-EAAEDA641C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9460"/>
            <a:ext cx="12284760" cy="2304583"/>
          </a:xfrm>
          <a:prstGeom prst="rect">
            <a:avLst/>
          </a:prstGeom>
        </p:spPr>
      </p:pic>
      <p:pic>
        <p:nvPicPr>
          <p:cNvPr id="5" name="Audio 4">
            <a:hlinkClick r:id="" action="ppaction://media"/>
            <a:extLst>
              <a:ext uri="{FF2B5EF4-FFF2-40B4-BE49-F238E27FC236}">
                <a16:creationId xmlns:a16="http://schemas.microsoft.com/office/drawing/2014/main" id="{3A9F6B13-8FFE-4F6F-BF6B-1D20E61C2E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76730516"/>
      </p:ext>
    </p:extLst>
  </p:cSld>
  <p:clrMapOvr>
    <a:masterClrMapping/>
  </p:clrMapOvr>
  <mc:AlternateContent xmlns:mc="http://schemas.openxmlformats.org/markup-compatibility/2006" xmlns:p14="http://schemas.microsoft.com/office/powerpoint/2010/main">
    <mc:Choice Requires="p14">
      <p:transition spd="slow" p14:dur="2000" advTm="10074"/>
    </mc:Choice>
    <mc:Fallback xmlns="">
      <p:transition spd="slow" advTm="10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77085-7BFB-4740-A101-D8E5297FA5A6}"/>
              </a:ext>
            </a:extLst>
          </p:cNvPr>
          <p:cNvSpPr>
            <a:spLocks noGrp="1"/>
          </p:cNvSpPr>
          <p:nvPr>
            <p:ph type="title"/>
          </p:nvPr>
        </p:nvSpPr>
        <p:spPr/>
        <p:txBody>
          <a:bodyPr/>
          <a:lstStyle/>
          <a:p>
            <a:r>
              <a:rPr lang="en-CA" dirty="0"/>
              <a:t>Blood and Body Fluids Exposure</a:t>
            </a:r>
          </a:p>
        </p:txBody>
      </p:sp>
      <p:sp>
        <p:nvSpPr>
          <p:cNvPr id="3" name="Content Placeholder 2">
            <a:extLst>
              <a:ext uri="{FF2B5EF4-FFF2-40B4-BE49-F238E27FC236}">
                <a16:creationId xmlns:a16="http://schemas.microsoft.com/office/drawing/2014/main" id="{A074C079-2D45-4707-A6B0-C4151E81A1BD}"/>
              </a:ext>
            </a:extLst>
          </p:cNvPr>
          <p:cNvSpPr>
            <a:spLocks noGrp="1"/>
          </p:cNvSpPr>
          <p:nvPr>
            <p:ph idx="1"/>
          </p:nvPr>
        </p:nvSpPr>
        <p:spPr/>
        <p:txBody>
          <a:bodyPr/>
          <a:lstStyle/>
          <a:p>
            <a:pPr marL="0" indent="0">
              <a:spcAft>
                <a:spcPts val="600"/>
              </a:spcAft>
              <a:buClr>
                <a:schemeClr val="accent1">
                  <a:lumMod val="50000"/>
                </a:schemeClr>
              </a:buClr>
              <a:buSzPct val="100000"/>
              <a:buNone/>
            </a:pPr>
            <a:r>
              <a:rPr lang="en-US" sz="2000" dirty="0">
                <a:solidFill>
                  <a:schemeClr val="accent1">
                    <a:lumMod val="50000"/>
                  </a:schemeClr>
                </a:solidFill>
                <a:latin typeface="Calibri Light" panose="020F0302020204030204" pitchFamily="34" charset="0"/>
                <a:ea typeface="Verdana" pitchFamily="34" charset="0"/>
                <a:cs typeface="Calibri Light" panose="020F0302020204030204" pitchFamily="34" charset="0"/>
              </a:rPr>
              <a:t>Every exposure to contaminated sharps, human bites, blood or body fluids on broken skin or exposure to the eyes/mouth/nose must be considered serious.</a:t>
            </a:r>
          </a:p>
          <a:p>
            <a:pPr marL="0" indent="0" hangingPunct="0">
              <a:spcAft>
                <a:spcPts val="600"/>
              </a:spcAft>
              <a:buClr>
                <a:schemeClr val="accent1">
                  <a:lumMod val="50000"/>
                </a:schemeClr>
              </a:buClr>
              <a:buSzPct val="100000"/>
              <a:buNone/>
            </a:pPr>
            <a:r>
              <a:rPr lang="en-US" sz="2000" dirty="0">
                <a:solidFill>
                  <a:schemeClr val="accent1">
                    <a:lumMod val="50000"/>
                  </a:schemeClr>
                </a:solidFill>
                <a:latin typeface="Calibri Light" panose="020F0302020204030204" pitchFamily="34" charset="0"/>
                <a:ea typeface="Verdana" pitchFamily="34" charset="0"/>
                <a:cs typeface="Calibri Light" panose="020F0302020204030204" pitchFamily="34" charset="0"/>
              </a:rPr>
              <a:t>It is important to receive</a:t>
            </a:r>
            <a:r>
              <a:rPr lang="en-US" sz="2000" b="1" dirty="0">
                <a:solidFill>
                  <a:srgbClr val="FF0000"/>
                </a:solidFill>
                <a:latin typeface="Calibri Light" panose="020F0302020204030204" pitchFamily="34" charset="0"/>
                <a:ea typeface="Verdana" pitchFamily="34" charset="0"/>
                <a:cs typeface="Calibri Light" panose="020F0302020204030204" pitchFamily="34" charset="0"/>
              </a:rPr>
              <a:t> FIRST AID</a:t>
            </a:r>
            <a:r>
              <a:rPr lang="en-US" sz="2000" dirty="0">
                <a:solidFill>
                  <a:schemeClr val="accent1">
                    <a:lumMod val="50000"/>
                  </a:schemeClr>
                </a:solidFill>
                <a:latin typeface="Calibri Light" panose="020F0302020204030204" pitchFamily="34" charset="0"/>
                <a:ea typeface="Verdana" pitchFamily="34" charset="0"/>
                <a:cs typeface="Calibri Light" panose="020F0302020204030204" pitchFamily="34" charset="0"/>
              </a:rPr>
              <a:t> immediately after any exposure and get medical advice within </a:t>
            </a:r>
            <a:br>
              <a:rPr lang="en-US" sz="2000" dirty="0">
                <a:solidFill>
                  <a:schemeClr val="accent1">
                    <a:lumMod val="50000"/>
                  </a:schemeClr>
                </a:solidFill>
                <a:latin typeface="Calibri Light" panose="020F0302020204030204" pitchFamily="34" charset="0"/>
                <a:ea typeface="Verdana" pitchFamily="34" charset="0"/>
                <a:cs typeface="Calibri Light" panose="020F0302020204030204" pitchFamily="34" charset="0"/>
              </a:rPr>
            </a:br>
            <a:r>
              <a:rPr lang="en-US" sz="2000" dirty="0">
                <a:solidFill>
                  <a:schemeClr val="accent1">
                    <a:lumMod val="50000"/>
                  </a:schemeClr>
                </a:solidFill>
                <a:latin typeface="Calibri Light" panose="020F0302020204030204" pitchFamily="34" charset="0"/>
                <a:ea typeface="Verdana" pitchFamily="34" charset="0"/>
                <a:cs typeface="Calibri Light" panose="020F0302020204030204" pitchFamily="34" charset="0"/>
              </a:rPr>
              <a:t>2 hours.</a:t>
            </a:r>
          </a:p>
          <a:p>
            <a:pPr marL="0" indent="0" hangingPunct="0">
              <a:spcAft>
                <a:spcPts val="600"/>
              </a:spcAft>
              <a:buClr>
                <a:schemeClr val="accent1">
                  <a:lumMod val="50000"/>
                </a:schemeClr>
              </a:buClr>
              <a:buSzPct val="100000"/>
              <a:buNone/>
            </a:pPr>
            <a:r>
              <a:rPr lang="en-US" sz="2000" dirty="0">
                <a:solidFill>
                  <a:schemeClr val="accent1">
                    <a:lumMod val="50000"/>
                  </a:schemeClr>
                </a:solidFill>
                <a:latin typeface="Calibri Light" panose="020F0302020204030204" pitchFamily="34" charset="0"/>
                <a:ea typeface="Verdana" pitchFamily="34" charset="0"/>
                <a:cs typeface="Calibri Light" panose="020F0302020204030204" pitchFamily="34" charset="0"/>
              </a:rPr>
              <a:t>Blood or body fluids includes the following: blood, saliva, feces, vomit, mucus, sputum, urine, any drainage from a skin wound, semen, vaginal secretions – basically any body fluid can be infectious.   </a:t>
            </a:r>
          </a:p>
          <a:p>
            <a:pPr marL="0" indent="0" algn="ctr" hangingPunct="0">
              <a:spcAft>
                <a:spcPts val="600"/>
              </a:spcAft>
              <a:buClr>
                <a:schemeClr val="accent1">
                  <a:lumMod val="50000"/>
                </a:schemeClr>
              </a:buClr>
              <a:buSzPct val="100000"/>
              <a:buNone/>
            </a:pPr>
            <a:r>
              <a:rPr lang="en-US" sz="2000" b="1" dirty="0">
                <a:solidFill>
                  <a:srgbClr val="FF0000"/>
                </a:solidFill>
                <a:latin typeface="Calibri Light" panose="020F0302020204030204" pitchFamily="34" charset="0"/>
                <a:ea typeface="Verdana" pitchFamily="34" charset="0"/>
                <a:cs typeface="Calibri Light" panose="020F0302020204030204" pitchFamily="34" charset="0"/>
              </a:rPr>
              <a:t>Treat ALL blood and body fluids as being infectious.</a:t>
            </a:r>
          </a:p>
          <a:p>
            <a:endParaRPr lang="en-CA" dirty="0"/>
          </a:p>
        </p:txBody>
      </p:sp>
      <p:pic>
        <p:nvPicPr>
          <p:cNvPr id="5" name="Audio 4">
            <a:hlinkClick r:id="" action="ppaction://media"/>
            <a:extLst>
              <a:ext uri="{FF2B5EF4-FFF2-40B4-BE49-F238E27FC236}">
                <a16:creationId xmlns:a16="http://schemas.microsoft.com/office/drawing/2014/main" id="{43CF7AEC-3E1C-401E-9B0A-9D9D65288D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29921281"/>
      </p:ext>
    </p:extLst>
  </p:cSld>
  <p:clrMapOvr>
    <a:masterClrMapping/>
  </p:clrMapOvr>
  <mc:AlternateContent xmlns:mc="http://schemas.openxmlformats.org/markup-compatibility/2006" xmlns:p14="http://schemas.microsoft.com/office/powerpoint/2010/main">
    <mc:Choice Requires="p14">
      <p:transition spd="slow" p14:dur="2000" advTm="77943"/>
    </mc:Choice>
    <mc:Fallback xmlns="">
      <p:transition spd="slow" advTm="77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E0276-7F18-4647-99EF-B4B93CBD7861}"/>
              </a:ext>
            </a:extLst>
          </p:cNvPr>
          <p:cNvSpPr>
            <a:spLocks noGrp="1"/>
          </p:cNvSpPr>
          <p:nvPr>
            <p:ph type="title"/>
          </p:nvPr>
        </p:nvSpPr>
        <p:spPr/>
        <p:txBody>
          <a:bodyPr/>
          <a:lstStyle/>
          <a:p>
            <a:r>
              <a:rPr lang="en-CA" dirty="0"/>
              <a:t>Preventing Blood and Body </a:t>
            </a:r>
            <a:br>
              <a:rPr lang="en-CA" dirty="0"/>
            </a:br>
            <a:r>
              <a:rPr lang="en-CA" dirty="0"/>
              <a:t>Fluid Exposures</a:t>
            </a:r>
          </a:p>
        </p:txBody>
      </p:sp>
      <p:sp>
        <p:nvSpPr>
          <p:cNvPr id="4" name="Content Placeholder 3">
            <a:extLst>
              <a:ext uri="{FF2B5EF4-FFF2-40B4-BE49-F238E27FC236}">
                <a16:creationId xmlns:a16="http://schemas.microsoft.com/office/drawing/2014/main" id="{FB76635E-1F68-4091-9EB8-F2A0BEF67130}"/>
              </a:ext>
            </a:extLst>
          </p:cNvPr>
          <p:cNvSpPr>
            <a:spLocks noGrp="1"/>
          </p:cNvSpPr>
          <p:nvPr>
            <p:ph sz="half" idx="1"/>
          </p:nvPr>
        </p:nvSpPr>
        <p:spPr/>
        <p:txBody>
          <a:bodyPr>
            <a:normAutofit/>
          </a:bodyPr>
          <a:lstStyle/>
          <a:p>
            <a:r>
              <a:rPr lang="en-CA" dirty="0"/>
              <a:t>Follow Routine Practices using a point of care risk assessment then choose appropriate PPE.</a:t>
            </a:r>
          </a:p>
          <a:p>
            <a:r>
              <a:rPr lang="en-CA" dirty="0"/>
              <a:t>Ensure biohazardous waste containers being used. </a:t>
            </a:r>
          </a:p>
          <a:p>
            <a:r>
              <a:rPr lang="en-CA" dirty="0"/>
              <a:t>Workers should be immunized against Hepatitis B.</a:t>
            </a:r>
          </a:p>
          <a:p>
            <a:r>
              <a:rPr lang="en-CA" dirty="0"/>
              <a:t>Procedures should be in place for managing spills and waste; for using safety engineered sharps devices; and appropriate PPE use.</a:t>
            </a:r>
          </a:p>
          <a:p>
            <a:endParaRPr lang="en-CA" dirty="0"/>
          </a:p>
        </p:txBody>
      </p:sp>
      <p:pic>
        <p:nvPicPr>
          <p:cNvPr id="2050" name="Picture 2">
            <a:extLst>
              <a:ext uri="{FF2B5EF4-FFF2-40B4-BE49-F238E27FC236}">
                <a16:creationId xmlns:a16="http://schemas.microsoft.com/office/drawing/2014/main" id="{337BB58B-11CA-4C9A-B0EB-85A5AA0B205F}"/>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p:blipFill>
        <p:spPr bwMode="auto">
          <a:xfrm>
            <a:off x="8187388" y="1798210"/>
            <a:ext cx="2432050" cy="24320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32BA058-52EF-4263-90BA-B9A9B7999DD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6019800" y="4116043"/>
            <a:ext cx="2663129" cy="21313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B4B58E3-8C16-41D8-853E-E1D1B7C78FB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6190284" y="190511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B012EDE3-50DB-444D-B169-DBF629611E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2508876"/>
      </p:ext>
    </p:extLst>
  </p:cSld>
  <p:clrMapOvr>
    <a:masterClrMapping/>
  </p:clrMapOvr>
  <mc:AlternateContent xmlns:mc="http://schemas.openxmlformats.org/markup-compatibility/2006" xmlns:p14="http://schemas.microsoft.com/office/powerpoint/2010/main">
    <mc:Choice Requires="p14">
      <p:transition spd="slow" p14:dur="2000" advTm="35927"/>
    </mc:Choice>
    <mc:Fallback xmlns="">
      <p:transition spd="slow" advTm="35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28110-E071-4920-8B71-9058B9B486B3}"/>
              </a:ext>
            </a:extLst>
          </p:cNvPr>
          <p:cNvSpPr>
            <a:spLocks noGrp="1"/>
          </p:cNvSpPr>
          <p:nvPr>
            <p:ph type="title"/>
          </p:nvPr>
        </p:nvSpPr>
        <p:spPr>
          <a:xfrm>
            <a:off x="2324100" y="395507"/>
            <a:ext cx="7543800" cy="1450757"/>
          </a:xfrm>
        </p:spPr>
        <p:txBody>
          <a:bodyPr>
            <a:normAutofit fontScale="90000"/>
          </a:bodyPr>
          <a:lstStyle/>
          <a:p>
            <a:pPr algn="ctr"/>
            <a:br>
              <a:rPr lang="en-US" b="1" dirty="0">
                <a:latin typeface="Verdana" pitchFamily="34" charset="0"/>
                <a:ea typeface="Verdana" pitchFamily="34" charset="0"/>
                <a:cs typeface="Verdana" pitchFamily="34" charset="0"/>
              </a:rPr>
            </a:br>
            <a:r>
              <a:rPr lang="en-US" sz="5300" dirty="0">
                <a:latin typeface="Calibri Light" panose="020F0302020204030204" pitchFamily="34" charset="0"/>
                <a:ea typeface="Verdana" pitchFamily="34" charset="0"/>
                <a:cs typeface="Calibri Light" panose="020F0302020204030204" pitchFamily="34" charset="0"/>
              </a:rPr>
              <a:t>Handling Waste and Sharps</a:t>
            </a:r>
            <a:br>
              <a:rPr lang="en-US" dirty="0"/>
            </a:br>
            <a:endParaRPr lang="en-CA" dirty="0"/>
          </a:p>
        </p:txBody>
      </p:sp>
      <p:graphicFrame>
        <p:nvGraphicFramePr>
          <p:cNvPr id="4" name="Content Placeholder 2">
            <a:extLst>
              <a:ext uri="{FF2B5EF4-FFF2-40B4-BE49-F238E27FC236}">
                <a16:creationId xmlns:a16="http://schemas.microsoft.com/office/drawing/2014/main" id="{51607548-25BD-4CC4-A923-28B7C274F60E}"/>
              </a:ext>
            </a:extLst>
          </p:cNvPr>
          <p:cNvGraphicFramePr>
            <a:graphicFrameLocks noGrp="1"/>
          </p:cNvGraphicFramePr>
          <p:nvPr>
            <p:ph idx="1"/>
            <p:extLst>
              <p:ext uri="{D42A27DB-BD31-4B8C-83A1-F6EECF244321}">
                <p14:modId xmlns:p14="http://schemas.microsoft.com/office/powerpoint/2010/main" val="2860073731"/>
              </p:ext>
            </p:extLst>
          </p:nvPr>
        </p:nvGraphicFramePr>
        <p:xfrm>
          <a:off x="2346325" y="1846264"/>
          <a:ext cx="7543800" cy="402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E6FE101E-D219-4FDA-AC0B-49D8A78BEA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4652069"/>
      </p:ext>
    </p:extLst>
  </p:cSld>
  <p:clrMapOvr>
    <a:masterClrMapping/>
  </p:clrMapOvr>
  <mc:AlternateContent xmlns:mc="http://schemas.openxmlformats.org/markup-compatibility/2006" xmlns:p14="http://schemas.microsoft.com/office/powerpoint/2010/main">
    <mc:Choice Requires="p14">
      <p:transition spd="slow" p14:dur="2000" advTm="28743"/>
    </mc:Choice>
    <mc:Fallback xmlns="">
      <p:transition spd="slow" advTm="2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2B0A8-4BFD-4F9A-866C-2D1B02826BFB}"/>
              </a:ext>
            </a:extLst>
          </p:cNvPr>
          <p:cNvSpPr>
            <a:spLocks noGrp="1"/>
          </p:cNvSpPr>
          <p:nvPr>
            <p:ph type="title"/>
          </p:nvPr>
        </p:nvSpPr>
        <p:spPr/>
        <p:txBody>
          <a:bodyPr/>
          <a:lstStyle/>
          <a:p>
            <a:r>
              <a:rPr lang="en-CA" dirty="0"/>
              <a:t>Point of Care Risk Assessment &amp; PPE</a:t>
            </a:r>
          </a:p>
        </p:txBody>
      </p:sp>
      <p:pic>
        <p:nvPicPr>
          <p:cNvPr id="4" name="Content Placeholder 3">
            <a:extLst>
              <a:ext uri="{FF2B5EF4-FFF2-40B4-BE49-F238E27FC236}">
                <a16:creationId xmlns:a16="http://schemas.microsoft.com/office/drawing/2014/main" id="{00150E17-B7D5-4D0A-87FF-930053DC8595}"/>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rcRect/>
          <a:stretch/>
        </p:blipFill>
        <p:spPr>
          <a:xfrm>
            <a:off x="5089971" y="33612"/>
            <a:ext cx="5473149" cy="6673829"/>
          </a:xfrm>
          <a:prstGeom prst="rect">
            <a:avLst/>
          </a:prstGeom>
        </p:spPr>
      </p:pic>
      <p:pic>
        <p:nvPicPr>
          <p:cNvPr id="3" name="Audio 2">
            <a:hlinkClick r:id="" action="ppaction://media"/>
            <a:extLst>
              <a:ext uri="{FF2B5EF4-FFF2-40B4-BE49-F238E27FC236}">
                <a16:creationId xmlns:a16="http://schemas.microsoft.com/office/drawing/2014/main" id="{2517F50E-B661-4712-BEF3-0ADF59145C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5238737"/>
      </p:ext>
    </p:extLst>
  </p:cSld>
  <p:clrMapOvr>
    <a:masterClrMapping/>
  </p:clrMapOvr>
  <mc:AlternateContent xmlns:mc="http://schemas.openxmlformats.org/markup-compatibility/2006" xmlns:p14="http://schemas.microsoft.com/office/powerpoint/2010/main">
    <mc:Choice Requires="p14">
      <p:transition spd="slow" p14:dur="2000" advTm="81111"/>
    </mc:Choice>
    <mc:Fallback xmlns="">
      <p:transition spd="slow" advTm="81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18457F-503D-4EB2-B6E0-2D712C7F316E}"/>
              </a:ext>
            </a:extLst>
          </p:cNvPr>
          <p:cNvSpPr>
            <a:spLocks noGrp="1"/>
          </p:cNvSpPr>
          <p:nvPr>
            <p:ph type="title"/>
          </p:nvPr>
        </p:nvSpPr>
        <p:spPr/>
        <p:txBody>
          <a:bodyPr/>
          <a:lstStyle/>
          <a:p>
            <a:r>
              <a:rPr lang="en-CA" dirty="0"/>
              <a:t>Staff Health and Vaccinations</a:t>
            </a:r>
          </a:p>
        </p:txBody>
      </p:sp>
      <p:sp>
        <p:nvSpPr>
          <p:cNvPr id="6" name="Content Placeholder 5">
            <a:extLst>
              <a:ext uri="{FF2B5EF4-FFF2-40B4-BE49-F238E27FC236}">
                <a16:creationId xmlns:a16="http://schemas.microsoft.com/office/drawing/2014/main" id="{D468CA8C-BDAD-4492-8370-813CF358C49B}"/>
              </a:ext>
            </a:extLst>
          </p:cNvPr>
          <p:cNvSpPr>
            <a:spLocks noGrp="1"/>
          </p:cNvSpPr>
          <p:nvPr>
            <p:ph idx="1"/>
          </p:nvPr>
        </p:nvSpPr>
        <p:spPr/>
        <p:txBody>
          <a:bodyPr/>
          <a:lstStyle/>
          <a:p>
            <a:r>
              <a:rPr lang="en-US" dirty="0"/>
              <a:t>Immune caregivers are preferred for the care of those with vaccine preventable infections e.g., influenza, COVID, measles, chicken pox. </a:t>
            </a:r>
          </a:p>
          <a:p>
            <a:r>
              <a:rPr lang="en-US" dirty="0"/>
              <a:t>For example, staff having had chickenpox or measles as a child will not get re-infected as adults and can be assigned to the care of a person with such airborne infections. Likewise, staff having been vaccinated against these infections can safely work with people with these illnesses.</a:t>
            </a:r>
          </a:p>
          <a:p>
            <a:r>
              <a:rPr lang="en-US" dirty="0"/>
              <a:t>All staff who are unaware of their immune status to vaccine preventable diseases should consider having a blood test to confirm whether they have had the disease in the past. (Contact the local Public Health nurse for follow-up).</a:t>
            </a:r>
          </a:p>
          <a:p>
            <a:endParaRPr lang="en-CA" dirty="0"/>
          </a:p>
        </p:txBody>
      </p:sp>
      <p:pic>
        <p:nvPicPr>
          <p:cNvPr id="2" name="Audio 1">
            <a:hlinkClick r:id="" action="ppaction://media"/>
            <a:extLst>
              <a:ext uri="{FF2B5EF4-FFF2-40B4-BE49-F238E27FC236}">
                <a16:creationId xmlns:a16="http://schemas.microsoft.com/office/drawing/2014/main" id="{0C130E76-2241-452A-B6F8-C12DC98CCD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2794176"/>
      </p:ext>
    </p:extLst>
  </p:cSld>
  <p:clrMapOvr>
    <a:masterClrMapping/>
  </p:clrMapOvr>
  <mc:AlternateContent xmlns:mc="http://schemas.openxmlformats.org/markup-compatibility/2006" xmlns:p14="http://schemas.microsoft.com/office/powerpoint/2010/main">
    <mc:Choice Requires="p14">
      <p:transition spd="slow" p14:dur="2000" advTm="56744"/>
    </mc:Choice>
    <mc:Fallback xmlns="">
      <p:transition spd="slow" advTm="56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532" y="746919"/>
            <a:ext cx="9144000" cy="944562"/>
          </a:xfrm>
        </p:spPr>
        <p:txBody>
          <a:bodyPr>
            <a:noAutofit/>
          </a:bodyPr>
          <a:lstStyle/>
          <a:p>
            <a:r>
              <a:rPr lang="en-US" dirty="0">
                <a:solidFill>
                  <a:schemeClr val="accent1">
                    <a:lumMod val="50000"/>
                  </a:schemeClr>
                </a:solidFill>
                <a:effectLst/>
                <a:latin typeface="Calibri Light" panose="020F0302020204030204" pitchFamily="34" charset="0"/>
                <a:ea typeface="Verdana" pitchFamily="34" charset="0"/>
                <a:cs typeface="Calibri Light" panose="020F0302020204030204" pitchFamily="34" charset="0"/>
              </a:rPr>
              <a:t>Fitness to Work</a:t>
            </a:r>
            <a:endParaRPr lang="en-US" b="1" dirty="0">
              <a:solidFill>
                <a:schemeClr val="accent1">
                  <a:lumMod val="50000"/>
                </a:schemeClr>
              </a:solidFill>
              <a:effectLst/>
              <a:latin typeface="Calibri Light" panose="020F0302020204030204" pitchFamily="34" charset="0"/>
              <a:ea typeface="Verdana" pitchFamily="34" charset="0"/>
              <a:cs typeface="Calibri Light" panose="020F0302020204030204" pitchFamily="34" charset="0"/>
            </a:endParaRPr>
          </a:p>
        </p:txBody>
      </p:sp>
      <p:sp>
        <p:nvSpPr>
          <p:cNvPr id="3" name="Content Placeholder 2"/>
          <p:cNvSpPr>
            <a:spLocks noGrp="1"/>
          </p:cNvSpPr>
          <p:nvPr>
            <p:ph idx="1"/>
          </p:nvPr>
        </p:nvSpPr>
        <p:spPr>
          <a:xfrm>
            <a:off x="746760" y="1878124"/>
            <a:ext cx="8324088" cy="3886200"/>
          </a:xfrm>
        </p:spPr>
        <p:txBody>
          <a:bodyPr>
            <a:noAutofit/>
          </a:bodyPr>
          <a:lstStyle/>
          <a:p>
            <a:pPr>
              <a:spcAft>
                <a:spcPts val="600"/>
              </a:spcAft>
              <a:buClr>
                <a:schemeClr val="accent1">
                  <a:lumMod val="50000"/>
                </a:schemeClr>
              </a:buClr>
              <a:buNone/>
            </a:pPr>
            <a:r>
              <a:rPr lang="en-US" sz="2400" dirty="0">
                <a:solidFill>
                  <a:schemeClr val="accent1">
                    <a:lumMod val="50000"/>
                  </a:schemeClr>
                </a:solidFill>
                <a:latin typeface="Calibri Light" panose="020F0302020204030204" pitchFamily="34" charset="0"/>
                <a:ea typeface="Verdana" pitchFamily="34" charset="0"/>
                <a:cs typeface="Calibri Light" panose="020F0302020204030204" pitchFamily="34" charset="0"/>
              </a:rPr>
              <a:t>        Do not come to work when you are sick with:</a:t>
            </a:r>
            <a:r>
              <a:rPr lang="en-US" sz="2400" b="1" dirty="0">
                <a:solidFill>
                  <a:schemeClr val="accent1">
                    <a:lumMod val="50000"/>
                  </a:schemeClr>
                </a:solidFill>
                <a:latin typeface="Calibri Light" panose="020F0302020204030204" pitchFamily="34" charset="0"/>
                <a:ea typeface="Verdana" pitchFamily="34" charset="0"/>
                <a:cs typeface="Calibri Light" panose="020F0302020204030204" pitchFamily="34" charset="0"/>
              </a:rPr>
              <a:t>  </a:t>
            </a:r>
          </a:p>
          <a:p>
            <a:pPr lvl="3" hangingPunct="0">
              <a:spcBef>
                <a:spcPts val="600"/>
              </a:spcBef>
              <a:buClr>
                <a:schemeClr val="accent1">
                  <a:lumMod val="50000"/>
                </a:schemeClr>
              </a:buClr>
              <a:buFont typeface="Arial" pitchFamily="34" charset="0"/>
              <a:buChar char="•"/>
            </a:pPr>
            <a:r>
              <a:rPr lang="en-US" sz="2400" dirty="0">
                <a:solidFill>
                  <a:schemeClr val="accent1">
                    <a:lumMod val="50000"/>
                  </a:schemeClr>
                </a:solidFill>
                <a:latin typeface="Calibri Light" panose="020F0302020204030204" pitchFamily="34" charset="0"/>
                <a:ea typeface="Verdana" pitchFamily="34" charset="0"/>
                <a:cs typeface="Calibri Light" panose="020F0302020204030204" pitchFamily="34" charset="0"/>
              </a:rPr>
              <a:t>A fever</a:t>
            </a:r>
          </a:p>
          <a:p>
            <a:pPr lvl="3" hangingPunct="0">
              <a:spcBef>
                <a:spcPts val="600"/>
              </a:spcBef>
              <a:buClr>
                <a:schemeClr val="accent1">
                  <a:lumMod val="50000"/>
                </a:schemeClr>
              </a:buClr>
              <a:buFont typeface="Arial" pitchFamily="34" charset="0"/>
              <a:buChar char="•"/>
            </a:pPr>
            <a:r>
              <a:rPr lang="en-US" sz="2400" dirty="0">
                <a:solidFill>
                  <a:schemeClr val="accent1">
                    <a:lumMod val="50000"/>
                  </a:schemeClr>
                </a:solidFill>
                <a:latin typeface="Calibri Light" panose="020F0302020204030204" pitchFamily="34" charset="0"/>
                <a:ea typeface="Verdana" pitchFamily="34" charset="0"/>
                <a:cs typeface="Calibri Light" panose="020F0302020204030204" pitchFamily="34" charset="0"/>
              </a:rPr>
              <a:t>A new cough or a cough that does not go away</a:t>
            </a:r>
          </a:p>
          <a:p>
            <a:pPr lvl="3" hangingPunct="0">
              <a:spcBef>
                <a:spcPts val="600"/>
              </a:spcBef>
              <a:buClr>
                <a:schemeClr val="accent1">
                  <a:lumMod val="50000"/>
                </a:schemeClr>
              </a:buClr>
              <a:buFont typeface="Arial" pitchFamily="34" charset="0"/>
              <a:buChar char="•"/>
            </a:pPr>
            <a:r>
              <a:rPr lang="en-US" sz="2400" dirty="0">
                <a:solidFill>
                  <a:schemeClr val="accent1">
                    <a:lumMod val="50000"/>
                  </a:schemeClr>
                </a:solidFill>
                <a:latin typeface="Calibri Light" panose="020F0302020204030204" pitchFamily="34" charset="0"/>
                <a:ea typeface="Verdana" pitchFamily="34" charset="0"/>
                <a:cs typeface="Calibri Light" panose="020F0302020204030204" pitchFamily="34" charset="0"/>
              </a:rPr>
              <a:t>Vomiting</a:t>
            </a:r>
          </a:p>
          <a:p>
            <a:pPr lvl="3" hangingPunct="0">
              <a:spcBef>
                <a:spcPts val="600"/>
              </a:spcBef>
              <a:buClr>
                <a:schemeClr val="accent1">
                  <a:lumMod val="50000"/>
                </a:schemeClr>
              </a:buClr>
              <a:buFont typeface="Arial" pitchFamily="34" charset="0"/>
              <a:buChar char="•"/>
            </a:pPr>
            <a:r>
              <a:rPr lang="en-US" sz="2400" dirty="0">
                <a:solidFill>
                  <a:schemeClr val="accent1">
                    <a:lumMod val="50000"/>
                  </a:schemeClr>
                </a:solidFill>
                <a:latin typeface="Calibri Light" panose="020F0302020204030204" pitchFamily="34" charset="0"/>
                <a:ea typeface="Verdana" pitchFamily="34" charset="0"/>
                <a:cs typeface="Calibri Light" panose="020F0302020204030204" pitchFamily="34" charset="0"/>
              </a:rPr>
              <a:t>Diarrhea</a:t>
            </a:r>
          </a:p>
          <a:p>
            <a:pPr lvl="3">
              <a:spcBef>
                <a:spcPts val="600"/>
              </a:spcBef>
              <a:buClr>
                <a:schemeClr val="accent1">
                  <a:lumMod val="50000"/>
                </a:schemeClr>
              </a:buClr>
              <a:buFont typeface="Arial" pitchFamily="34" charset="0"/>
              <a:buChar char="•"/>
            </a:pPr>
            <a:r>
              <a:rPr lang="en-US" sz="2400" dirty="0">
                <a:solidFill>
                  <a:schemeClr val="accent1">
                    <a:lumMod val="50000"/>
                  </a:schemeClr>
                </a:solidFill>
                <a:latin typeface="Calibri Light" panose="020F0302020204030204" pitchFamily="34" charset="0"/>
                <a:ea typeface="Verdana" pitchFamily="34" charset="0"/>
                <a:cs typeface="Calibri Light" panose="020F0302020204030204" pitchFamily="34" charset="0"/>
              </a:rPr>
              <a:t>Or a rash</a:t>
            </a:r>
          </a:p>
          <a:p>
            <a:pPr marL="566928" lvl="3" indent="0">
              <a:spcBef>
                <a:spcPts val="600"/>
              </a:spcBef>
              <a:buClr>
                <a:schemeClr val="accent1">
                  <a:lumMod val="50000"/>
                </a:schemeClr>
              </a:buClr>
              <a:buNone/>
            </a:pPr>
            <a:r>
              <a:rPr lang="en-US" sz="2400" dirty="0">
                <a:solidFill>
                  <a:schemeClr val="accent1">
                    <a:lumMod val="50000"/>
                  </a:schemeClr>
                </a:solidFill>
                <a:latin typeface="Calibri Light" panose="020F0302020204030204" pitchFamily="34" charset="0"/>
                <a:ea typeface="Verdana" pitchFamily="34" charset="0"/>
                <a:cs typeface="Calibri Light" panose="020F0302020204030204" pitchFamily="34" charset="0"/>
              </a:rPr>
              <a:t>If you have broken skin on your hands from cuts or a rash, you should cover the areas with a bandage and wear disposable gloves. </a:t>
            </a:r>
          </a:p>
          <a:p>
            <a:pPr lvl="3">
              <a:spcBef>
                <a:spcPts val="600"/>
              </a:spcBef>
              <a:buClr>
                <a:schemeClr val="accent1">
                  <a:lumMod val="50000"/>
                </a:schemeClr>
              </a:buClr>
              <a:buNone/>
            </a:pPr>
            <a:r>
              <a:rPr lang="en-US" sz="2400" b="1" dirty="0">
                <a:solidFill>
                  <a:schemeClr val="accent1">
                    <a:lumMod val="50000"/>
                  </a:schemeClr>
                </a:solidFill>
                <a:latin typeface="Calibri Light" panose="020F0302020204030204" pitchFamily="34" charset="0"/>
                <a:ea typeface="Verdana" pitchFamily="34" charset="0"/>
                <a:cs typeface="Calibri Light" panose="020F0302020204030204" pitchFamily="34" charset="0"/>
              </a:rPr>
              <a:t>See your healthcare practitioner for severe or ongoing illness</a:t>
            </a:r>
          </a:p>
        </p:txBody>
      </p:sp>
      <p:sp>
        <p:nvSpPr>
          <p:cNvPr id="5" name="TextBox 4">
            <a:extLst>
              <a:ext uri="{FF2B5EF4-FFF2-40B4-BE49-F238E27FC236}">
                <a16:creationId xmlns:a16="http://schemas.microsoft.com/office/drawing/2014/main" id="{5806A8DB-8A47-431C-B76B-2E143342C09B}"/>
              </a:ext>
            </a:extLst>
          </p:cNvPr>
          <p:cNvSpPr txBox="1"/>
          <p:nvPr/>
        </p:nvSpPr>
        <p:spPr>
          <a:xfrm>
            <a:off x="3810000" y="6370996"/>
            <a:ext cx="4572000" cy="424732"/>
          </a:xfrm>
          <a:prstGeom prst="rect">
            <a:avLst/>
          </a:prstGeom>
          <a:noFill/>
        </p:spPr>
        <p:txBody>
          <a:bodyPr wrap="square">
            <a:spAutoFit/>
          </a:bodyPr>
          <a:lstStyle/>
          <a:p>
            <a:pPr marL="91440" indent="-91440" defTabSz="914400">
              <a:lnSpc>
                <a:spcPct val="90000"/>
              </a:lnSpc>
              <a:spcBef>
                <a:spcPts val="1200"/>
              </a:spcBef>
              <a:spcAft>
                <a:spcPts val="600"/>
              </a:spcAft>
              <a:buClr>
                <a:srgbClr val="549E39">
                  <a:lumMod val="50000"/>
                </a:srgbClr>
              </a:buClr>
              <a:buSzPct val="100000"/>
              <a:defRPr/>
            </a:pPr>
            <a:r>
              <a:rPr lang="en-US" sz="2400" b="1" dirty="0">
                <a:solidFill>
                  <a:srgbClr val="FF0000"/>
                </a:solidFill>
                <a:latin typeface="Calibri Light" panose="020F0302020204030204" pitchFamily="34" charset="0"/>
                <a:ea typeface="Verdana" pitchFamily="34" charset="0"/>
                <a:cs typeface="Calibri Light" panose="020F0302020204030204" pitchFamily="34" charset="0"/>
              </a:rPr>
              <a:t>Your Health Is Your Responsibility!</a:t>
            </a:r>
          </a:p>
        </p:txBody>
      </p:sp>
      <p:pic>
        <p:nvPicPr>
          <p:cNvPr id="4" name="Audio 3">
            <a:hlinkClick r:id="" action="ppaction://media"/>
            <a:extLst>
              <a:ext uri="{FF2B5EF4-FFF2-40B4-BE49-F238E27FC236}">
                <a16:creationId xmlns:a16="http://schemas.microsoft.com/office/drawing/2014/main" id="{F03708A4-B187-4837-9FC8-4338269CAA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94766438"/>
      </p:ext>
    </p:extLst>
  </p:cSld>
  <p:clrMapOvr>
    <a:masterClrMapping/>
  </p:clrMapOvr>
  <mc:AlternateContent xmlns:mc="http://schemas.openxmlformats.org/markup-compatibility/2006" xmlns:p14="http://schemas.microsoft.com/office/powerpoint/2010/main">
    <mc:Choice Requires="p14">
      <p:transition spd="slow" p14:dur="2000" advTm="42119"/>
    </mc:Choice>
    <mc:Fallback xmlns="">
      <p:transition spd="slow" advTm="42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19589-324B-4FFE-9DF3-8E7FA981F27E}"/>
              </a:ext>
            </a:extLst>
          </p:cNvPr>
          <p:cNvSpPr>
            <a:spLocks noGrp="1"/>
          </p:cNvSpPr>
          <p:nvPr>
            <p:ph type="title"/>
          </p:nvPr>
        </p:nvSpPr>
        <p:spPr/>
        <p:txBody>
          <a:bodyPr/>
          <a:lstStyle/>
          <a:p>
            <a:r>
              <a:rPr lang="en-CA" dirty="0"/>
              <a:t>When can you return to work after an infection?</a:t>
            </a:r>
          </a:p>
        </p:txBody>
      </p:sp>
      <p:sp>
        <p:nvSpPr>
          <p:cNvPr id="3" name="Content Placeholder 2">
            <a:extLst>
              <a:ext uri="{FF2B5EF4-FFF2-40B4-BE49-F238E27FC236}">
                <a16:creationId xmlns:a16="http://schemas.microsoft.com/office/drawing/2014/main" id="{D39A1E54-F0FA-4AE5-8E0B-C26F7D61B9EA}"/>
              </a:ext>
            </a:extLst>
          </p:cNvPr>
          <p:cNvSpPr>
            <a:spLocks noGrp="1"/>
          </p:cNvSpPr>
          <p:nvPr>
            <p:ph idx="1"/>
          </p:nvPr>
        </p:nvSpPr>
        <p:spPr/>
        <p:txBody>
          <a:bodyPr>
            <a:normAutofit/>
          </a:bodyPr>
          <a:lstStyle/>
          <a:p>
            <a:r>
              <a:rPr lang="en-CA" dirty="0"/>
              <a:t>If you have had gastro-intestinal illness (nausea, vomiting , diarrhea), you should wait </a:t>
            </a:r>
            <a:r>
              <a:rPr lang="en-CA" b="1" dirty="0"/>
              <a:t>48 to 72 hours AFTER the LAST bout </a:t>
            </a:r>
            <a:r>
              <a:rPr lang="en-CA" dirty="0"/>
              <a:t>of illness.</a:t>
            </a:r>
          </a:p>
          <a:p>
            <a:r>
              <a:rPr lang="en-CA" dirty="0"/>
              <a:t>If your symptoms are respiratory (cough, sneezing, runny nose, etc.) you should remain at home for </a:t>
            </a:r>
            <a:r>
              <a:rPr lang="en-CA" b="1" dirty="0"/>
              <a:t>AT LEAST 48 hours after you feel significantly improved.</a:t>
            </a:r>
            <a:r>
              <a:rPr lang="en-CA" dirty="0"/>
              <a:t> IF YOU NEED TO USE AN OVER THE COUNTER MEDICATION TO MANAGE SYMPTOMS, YOU ARE LIKELY NOT WELL ENOUGH TO BE AT WORK.</a:t>
            </a:r>
          </a:p>
          <a:p>
            <a:r>
              <a:rPr lang="en-CA" dirty="0"/>
              <a:t>In all cases, check with your manager. </a:t>
            </a:r>
          </a:p>
          <a:p>
            <a:r>
              <a:rPr lang="en-CA" dirty="0"/>
              <a:t>IF YOUR FACILITY IS ON OUTBREAK, there may be some special circumstances for when you can return to work e.g., self isolation for COVID-19. </a:t>
            </a:r>
          </a:p>
        </p:txBody>
      </p:sp>
      <p:pic>
        <p:nvPicPr>
          <p:cNvPr id="4" name="Audio 3">
            <a:hlinkClick r:id="" action="ppaction://media"/>
            <a:extLst>
              <a:ext uri="{FF2B5EF4-FFF2-40B4-BE49-F238E27FC236}">
                <a16:creationId xmlns:a16="http://schemas.microsoft.com/office/drawing/2014/main" id="{398111E2-653E-4B64-8B0C-3CB02C8181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0840708"/>
      </p:ext>
    </p:extLst>
  </p:cSld>
  <p:clrMapOvr>
    <a:masterClrMapping/>
  </p:clrMapOvr>
  <mc:AlternateContent xmlns:mc="http://schemas.openxmlformats.org/markup-compatibility/2006" xmlns:p14="http://schemas.microsoft.com/office/powerpoint/2010/main">
    <mc:Choice Requires="p14">
      <p:transition spd="slow" p14:dur="2000" advTm="137402"/>
    </mc:Choice>
    <mc:Fallback xmlns="">
      <p:transition spd="slow" advTm="13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433EE4-261F-444E-9ED7-1457685A2A50}"/>
              </a:ext>
            </a:extLst>
          </p:cNvPr>
          <p:cNvSpPr txBox="1"/>
          <p:nvPr/>
        </p:nvSpPr>
        <p:spPr>
          <a:xfrm>
            <a:off x="3615493" y="5987533"/>
            <a:ext cx="4616457" cy="369332"/>
          </a:xfrm>
          <a:prstGeom prst="rect">
            <a:avLst/>
          </a:prstGeom>
          <a:noFill/>
        </p:spPr>
        <p:txBody>
          <a:bodyPr wrap="none" rtlCol="0">
            <a:spAutoFit/>
          </a:bodyPr>
          <a:lstStyle/>
          <a:p>
            <a:r>
              <a:rPr lang="en-CA" b="1" dirty="0">
                <a:solidFill>
                  <a:srgbClr val="FF0000"/>
                </a:solidFill>
              </a:rPr>
              <a:t>Need more information? Email info@saswh.ca</a:t>
            </a:r>
          </a:p>
        </p:txBody>
      </p:sp>
      <p:pic>
        <p:nvPicPr>
          <p:cNvPr id="5" name="Audio 4">
            <a:hlinkClick r:id="" action="ppaction://media"/>
            <a:extLst>
              <a:ext uri="{FF2B5EF4-FFF2-40B4-BE49-F238E27FC236}">
                <a16:creationId xmlns:a16="http://schemas.microsoft.com/office/drawing/2014/main" id="{BF6581D8-7B63-4690-8F20-B0B449F947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3" name="Picture 2" descr="Logo&#10;&#10;Description automatically generated">
            <a:extLst>
              <a:ext uri="{FF2B5EF4-FFF2-40B4-BE49-F238E27FC236}">
                <a16:creationId xmlns:a16="http://schemas.microsoft.com/office/drawing/2014/main" id="{500AFD8C-09E8-4A1C-AC44-CBFA6DD77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9451" y="1714849"/>
            <a:ext cx="3766142" cy="3766142"/>
          </a:xfrm>
          <a:prstGeom prst="rect">
            <a:avLst/>
          </a:prstGeom>
        </p:spPr>
      </p:pic>
    </p:spTree>
    <p:extLst>
      <p:ext uri="{BB962C8B-B14F-4D97-AF65-F5344CB8AC3E}">
        <p14:creationId xmlns:p14="http://schemas.microsoft.com/office/powerpoint/2010/main" val="1496589023"/>
      </p:ext>
    </p:extLst>
  </p:cSld>
  <p:clrMapOvr>
    <a:masterClrMapping/>
  </p:clrMapOvr>
  <mc:AlternateContent xmlns:mc="http://schemas.openxmlformats.org/markup-compatibility/2006" xmlns:p14="http://schemas.microsoft.com/office/powerpoint/2010/main">
    <mc:Choice Requires="p14">
      <p:transition spd="slow" p14:dur="2000" advTm="30180"/>
    </mc:Choice>
    <mc:Fallback xmlns="">
      <p:transition spd="slow" advTm="3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F4CC-5560-4AEB-BE09-249A9338356A}"/>
              </a:ext>
            </a:extLst>
          </p:cNvPr>
          <p:cNvSpPr>
            <a:spLocks noGrp="1"/>
          </p:cNvSpPr>
          <p:nvPr>
            <p:ph type="title"/>
          </p:nvPr>
        </p:nvSpPr>
        <p:spPr>
          <a:xfrm>
            <a:off x="1097280" y="396712"/>
            <a:ext cx="10058400" cy="1184388"/>
          </a:xfrm>
        </p:spPr>
        <p:txBody>
          <a:bodyPr/>
          <a:lstStyle/>
          <a:p>
            <a:r>
              <a:rPr lang="en-CA" dirty="0"/>
              <a:t>References</a:t>
            </a:r>
          </a:p>
        </p:txBody>
      </p:sp>
      <p:sp>
        <p:nvSpPr>
          <p:cNvPr id="3" name="Content Placeholder 2">
            <a:extLst>
              <a:ext uri="{FF2B5EF4-FFF2-40B4-BE49-F238E27FC236}">
                <a16:creationId xmlns:a16="http://schemas.microsoft.com/office/drawing/2014/main" id="{E2695127-E481-4450-BDDF-A34D0678ED74}"/>
              </a:ext>
            </a:extLst>
          </p:cNvPr>
          <p:cNvSpPr>
            <a:spLocks noGrp="1"/>
          </p:cNvSpPr>
          <p:nvPr>
            <p:ph idx="1"/>
          </p:nvPr>
        </p:nvSpPr>
        <p:spPr>
          <a:xfrm>
            <a:off x="1097280" y="1845734"/>
            <a:ext cx="10519576" cy="4023360"/>
          </a:xfrm>
        </p:spPr>
        <p:txBody>
          <a:bodyPr>
            <a:normAutofit fontScale="92500" lnSpcReduction="20000"/>
          </a:bodyPr>
          <a:lstStyle/>
          <a:p>
            <a:r>
              <a:rPr lang="en-US" dirty="0"/>
              <a:t>Canadian Centre for Occupational Health and Safety. (2021). Hazards.</a:t>
            </a:r>
          </a:p>
          <a:p>
            <a:r>
              <a:rPr lang="en-US" dirty="0"/>
              <a:t>        </a:t>
            </a:r>
            <a:r>
              <a:rPr lang="en-US" dirty="0">
                <a:solidFill>
                  <a:srgbClr val="00B050"/>
                </a:solidFill>
              </a:rPr>
              <a:t>https://www.ccohs.ca/topics/hazards/</a:t>
            </a:r>
          </a:p>
          <a:p>
            <a:r>
              <a:rPr lang="en-US" dirty="0"/>
              <a:t>Centers for Disease Prevention and Control (CDC). (2015). Hierarchy of Controls. </a:t>
            </a:r>
          </a:p>
          <a:p>
            <a:r>
              <a:rPr lang="en-US" dirty="0"/>
              <a:t>        </a:t>
            </a:r>
            <a:r>
              <a:rPr lang="en-US" dirty="0">
                <a:solidFill>
                  <a:srgbClr val="00B050"/>
                </a:solidFill>
              </a:rPr>
              <a:t>https://www.cdc.gov/niosh/topics/hierarchy/default.html</a:t>
            </a:r>
          </a:p>
          <a:p>
            <a:r>
              <a:rPr lang="en-US" dirty="0"/>
              <a:t>Government of Saskatchewan Ministry of Health. (2021). Communicable Disease Control Manual. </a:t>
            </a:r>
          </a:p>
          <a:p>
            <a:r>
              <a:rPr lang="en-US" dirty="0"/>
              <a:t>        </a:t>
            </a:r>
            <a:r>
              <a:rPr lang="en-US" dirty="0">
                <a:solidFill>
                  <a:srgbClr val="00B050"/>
                </a:solidFill>
              </a:rPr>
              <a:t>https://www.ehealthsask.ca/services/Manuals/Pages/CDCManual.aspx</a:t>
            </a:r>
          </a:p>
          <a:p>
            <a:r>
              <a:rPr lang="en-US" dirty="0"/>
              <a:t>Government of Saskatchewan Ministry of Health. (2013). Guidelines for the Management of Exposures to Blood and Body Fluids.</a:t>
            </a:r>
          </a:p>
          <a:p>
            <a:r>
              <a:rPr lang="en-US" dirty="0"/>
              <a:t>        </a:t>
            </a:r>
            <a:r>
              <a:rPr lang="en-US" dirty="0">
                <a:solidFill>
                  <a:srgbClr val="00B050"/>
                </a:solidFill>
              </a:rPr>
              <a:t>https://www.ehealthsask.ca/services/Manuals/Pages/hiv-guidelines.aspx</a:t>
            </a:r>
          </a:p>
          <a:p>
            <a:r>
              <a:rPr lang="en-US" dirty="0"/>
              <a:t>Government of Saskatchewan. (2020). Occupational Health and Safety Regulations, 2020, S-15.1 Reg 10</a:t>
            </a:r>
          </a:p>
          <a:p>
            <a:r>
              <a:rPr lang="en-US" dirty="0"/>
              <a:t>        </a:t>
            </a:r>
            <a:r>
              <a:rPr lang="en-US" dirty="0">
                <a:solidFill>
                  <a:srgbClr val="00B050"/>
                </a:solidFill>
              </a:rPr>
              <a:t>https://publications.saskatchewan.ca/#/products/112399</a:t>
            </a:r>
          </a:p>
          <a:p>
            <a:endParaRPr lang="en-CA" dirty="0"/>
          </a:p>
        </p:txBody>
      </p:sp>
      <p:pic>
        <p:nvPicPr>
          <p:cNvPr id="5" name="Audio 4">
            <a:hlinkClick r:id="" action="ppaction://media"/>
            <a:extLst>
              <a:ext uri="{FF2B5EF4-FFF2-40B4-BE49-F238E27FC236}">
                <a16:creationId xmlns:a16="http://schemas.microsoft.com/office/drawing/2014/main" id="{EB6260E7-7137-475E-A326-D68376702D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5767713"/>
      </p:ext>
    </p:extLst>
  </p:cSld>
  <p:clrMapOvr>
    <a:masterClrMapping/>
  </p:clrMapOvr>
  <mc:AlternateContent xmlns:mc="http://schemas.openxmlformats.org/markup-compatibility/2006" xmlns:p14="http://schemas.microsoft.com/office/powerpoint/2010/main">
    <mc:Choice Requires="p14">
      <p:transition spd="slow" p14:dur="2000" advTm="8946"/>
    </mc:Choice>
    <mc:Fallback xmlns="">
      <p:transition spd="slow" advTm="8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0A04C-8F2B-4227-B5F4-7DA434689471}"/>
              </a:ext>
            </a:extLst>
          </p:cNvPr>
          <p:cNvSpPr>
            <a:spLocks noGrp="1"/>
          </p:cNvSpPr>
          <p:nvPr>
            <p:ph type="title"/>
          </p:nvPr>
        </p:nvSpPr>
        <p:spPr/>
        <p:txBody>
          <a:bodyPr/>
          <a:lstStyle/>
          <a:p>
            <a:r>
              <a:rPr lang="en-CA" dirty="0"/>
              <a:t>Occupational Health &amp; Safety and Routine Practices</a:t>
            </a:r>
          </a:p>
        </p:txBody>
      </p:sp>
      <p:sp>
        <p:nvSpPr>
          <p:cNvPr id="3" name="Content Placeholder 2">
            <a:extLst>
              <a:ext uri="{FF2B5EF4-FFF2-40B4-BE49-F238E27FC236}">
                <a16:creationId xmlns:a16="http://schemas.microsoft.com/office/drawing/2014/main" id="{DC09D570-44ED-491D-B33F-D9C4C106896C}"/>
              </a:ext>
            </a:extLst>
          </p:cNvPr>
          <p:cNvSpPr>
            <a:spLocks noGrp="1"/>
          </p:cNvSpPr>
          <p:nvPr>
            <p:ph idx="1"/>
          </p:nvPr>
        </p:nvSpPr>
        <p:spPr/>
        <p:txBody>
          <a:bodyPr/>
          <a:lstStyle/>
          <a:p>
            <a:r>
              <a:rPr lang="en-US" dirty="0"/>
              <a:t>Occupational health and safety is about improving workplace health and safety and reducing injury and illness in the worker population. An OH&amp;S program offers processes for mitigating the risks and hazards workers encounter on the job. </a:t>
            </a:r>
          </a:p>
          <a:p>
            <a:r>
              <a:rPr lang="en-US" dirty="0"/>
              <a:t>Routine Practices are the minimum standard of practice for preventing transmission of infectious diseases in all health care settings, for all patients, including residents and participants in group, residential and personal care homes.</a:t>
            </a:r>
          </a:p>
          <a:p>
            <a:r>
              <a:rPr lang="en-US" dirty="0"/>
              <a:t>Using Routine Practices in the workplace is one means for workers to reduce their risk of being exposed to biological hazards such as respiratory or other infections in the workplace. </a:t>
            </a:r>
          </a:p>
          <a:p>
            <a:r>
              <a:rPr lang="en-US" dirty="0"/>
              <a:t>This presentation will look at the common themes in Infection Control Routine Practices and workplace occupational health and safety.</a:t>
            </a:r>
          </a:p>
          <a:p>
            <a:endParaRPr lang="en-US" dirty="0"/>
          </a:p>
          <a:p>
            <a:endParaRPr lang="en-CA" dirty="0"/>
          </a:p>
        </p:txBody>
      </p:sp>
      <p:pic>
        <p:nvPicPr>
          <p:cNvPr id="6" name="Audio 5">
            <a:hlinkClick r:id="" action="ppaction://media"/>
            <a:extLst>
              <a:ext uri="{FF2B5EF4-FFF2-40B4-BE49-F238E27FC236}">
                <a16:creationId xmlns:a16="http://schemas.microsoft.com/office/drawing/2014/main" id="{C46552B2-5183-4A90-B35A-E477C32BDB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4742119"/>
      </p:ext>
    </p:extLst>
  </p:cSld>
  <p:clrMapOvr>
    <a:masterClrMapping/>
  </p:clrMapOvr>
  <mc:AlternateContent xmlns:mc="http://schemas.openxmlformats.org/markup-compatibility/2006" xmlns:p14="http://schemas.microsoft.com/office/powerpoint/2010/main">
    <mc:Choice Requires="p14">
      <p:transition spd="slow" p14:dur="2000" advTm="48254"/>
    </mc:Choice>
    <mc:Fallback xmlns="">
      <p:transition spd="slow" advTm="48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BF9C4-9D0D-488A-8564-8B831DED95DE}"/>
              </a:ext>
            </a:extLst>
          </p:cNvPr>
          <p:cNvSpPr>
            <a:spLocks noGrp="1"/>
          </p:cNvSpPr>
          <p:nvPr>
            <p:ph type="title"/>
          </p:nvPr>
        </p:nvSpPr>
        <p:spPr/>
        <p:txBody>
          <a:bodyPr/>
          <a:lstStyle/>
          <a:p>
            <a:r>
              <a:rPr lang="en-CA" dirty="0"/>
              <a:t>Roles and Responsibilities – </a:t>
            </a:r>
            <a:br>
              <a:rPr lang="en-CA" dirty="0"/>
            </a:br>
            <a:r>
              <a:rPr lang="en-CA" dirty="0"/>
              <a:t>OHS Legislation</a:t>
            </a:r>
          </a:p>
        </p:txBody>
      </p:sp>
      <p:sp>
        <p:nvSpPr>
          <p:cNvPr id="5" name="Text Placeholder 4">
            <a:extLst>
              <a:ext uri="{FF2B5EF4-FFF2-40B4-BE49-F238E27FC236}">
                <a16:creationId xmlns:a16="http://schemas.microsoft.com/office/drawing/2014/main" id="{E3E184FA-74AE-4B9D-A847-BE02C1EFA8FB}"/>
              </a:ext>
            </a:extLst>
          </p:cNvPr>
          <p:cNvSpPr>
            <a:spLocks noGrp="1"/>
          </p:cNvSpPr>
          <p:nvPr>
            <p:ph type="body" idx="1"/>
          </p:nvPr>
        </p:nvSpPr>
        <p:spPr/>
        <p:txBody>
          <a:bodyPr/>
          <a:lstStyle/>
          <a:p>
            <a:r>
              <a:rPr lang="en-CA" dirty="0"/>
              <a:t>employer</a:t>
            </a:r>
          </a:p>
        </p:txBody>
      </p:sp>
      <p:sp>
        <p:nvSpPr>
          <p:cNvPr id="3" name="Content Placeholder 2">
            <a:extLst>
              <a:ext uri="{FF2B5EF4-FFF2-40B4-BE49-F238E27FC236}">
                <a16:creationId xmlns:a16="http://schemas.microsoft.com/office/drawing/2014/main" id="{D61091A5-7AC8-4DA6-9CDD-B9A45A95ABBD}"/>
              </a:ext>
            </a:extLst>
          </p:cNvPr>
          <p:cNvSpPr>
            <a:spLocks noGrp="1"/>
          </p:cNvSpPr>
          <p:nvPr>
            <p:ph sz="half" idx="2"/>
          </p:nvPr>
        </p:nvSpPr>
        <p:spPr>
          <a:xfrm>
            <a:off x="1097280" y="2582334"/>
            <a:ext cx="4937760" cy="3699196"/>
          </a:xfrm>
        </p:spPr>
        <p:txBody>
          <a:bodyPr>
            <a:normAutofit fontScale="85000" lnSpcReduction="20000"/>
          </a:bodyPr>
          <a:lstStyle/>
          <a:p>
            <a:r>
              <a:rPr lang="en-CA" i="1" dirty="0"/>
              <a:t>For most homes/agencies, the employer will refer to the owner/operator or the Executive Director and/or Board of Directors.</a:t>
            </a:r>
          </a:p>
          <a:p>
            <a:r>
              <a:rPr lang="en-CA" dirty="0"/>
              <a:t>Ensure as reasonably practicable, the health and safety of all employees</a:t>
            </a:r>
          </a:p>
          <a:p>
            <a:r>
              <a:rPr lang="en-CA" dirty="0"/>
              <a:t>Provide sufficient and appropriate equipment for workers to do their job safely</a:t>
            </a:r>
          </a:p>
          <a:p>
            <a:r>
              <a:rPr lang="en-CA" dirty="0"/>
              <a:t>Make reasonable attempts to follow up any concerns in a timely manner</a:t>
            </a:r>
          </a:p>
          <a:p>
            <a:r>
              <a:rPr lang="en-CA" dirty="0"/>
              <a:t>Ensures worker are trained and competently supervised in their tasks</a:t>
            </a:r>
          </a:p>
          <a:p>
            <a:endParaRPr lang="en-CA" dirty="0"/>
          </a:p>
          <a:p>
            <a:r>
              <a:rPr lang="en-CA" dirty="0"/>
              <a:t>		 </a:t>
            </a:r>
          </a:p>
        </p:txBody>
      </p:sp>
      <p:sp>
        <p:nvSpPr>
          <p:cNvPr id="6" name="Text Placeholder 5">
            <a:extLst>
              <a:ext uri="{FF2B5EF4-FFF2-40B4-BE49-F238E27FC236}">
                <a16:creationId xmlns:a16="http://schemas.microsoft.com/office/drawing/2014/main" id="{2C0CBD9B-7D0D-4113-85E3-39FC0B3E48EA}"/>
              </a:ext>
            </a:extLst>
          </p:cNvPr>
          <p:cNvSpPr>
            <a:spLocks noGrp="1"/>
          </p:cNvSpPr>
          <p:nvPr>
            <p:ph type="body" sz="quarter" idx="3"/>
          </p:nvPr>
        </p:nvSpPr>
        <p:spPr/>
        <p:txBody>
          <a:bodyPr/>
          <a:lstStyle/>
          <a:p>
            <a:r>
              <a:rPr lang="en-CA" dirty="0"/>
              <a:t>supervisor</a:t>
            </a:r>
          </a:p>
        </p:txBody>
      </p:sp>
      <p:sp>
        <p:nvSpPr>
          <p:cNvPr id="4" name="Content Placeholder 3">
            <a:extLst>
              <a:ext uri="{FF2B5EF4-FFF2-40B4-BE49-F238E27FC236}">
                <a16:creationId xmlns:a16="http://schemas.microsoft.com/office/drawing/2014/main" id="{946F442C-4D99-4D2B-BD8D-BE917A9B2DCE}"/>
              </a:ext>
            </a:extLst>
          </p:cNvPr>
          <p:cNvSpPr>
            <a:spLocks noGrp="1"/>
          </p:cNvSpPr>
          <p:nvPr>
            <p:ph sz="quarter" idx="4"/>
          </p:nvPr>
        </p:nvSpPr>
        <p:spPr/>
        <p:txBody>
          <a:bodyPr>
            <a:normAutofit fontScale="85000" lnSpcReduction="20000"/>
          </a:bodyPr>
          <a:lstStyle/>
          <a:p>
            <a:r>
              <a:rPr lang="en-CA" i="1" dirty="0"/>
              <a:t>The supervisor is the individual present on a day to day basis who assigns resident/participant care or who is in charge of resident care and the home for that shift or day. </a:t>
            </a:r>
          </a:p>
          <a:p>
            <a:r>
              <a:rPr lang="en-CA" dirty="0"/>
              <a:t>Ensure as reasonably practicable, the health and safety of all workers under their direct supervision</a:t>
            </a:r>
          </a:p>
          <a:p>
            <a:r>
              <a:rPr lang="en-CA" dirty="0"/>
              <a:t>Ensure workers are not exposed to harassment as reasonably practicable</a:t>
            </a:r>
          </a:p>
          <a:p>
            <a:r>
              <a:rPr lang="en-CA" dirty="0"/>
              <a:t>Ensure workers are working safely in accordance with the legislation</a:t>
            </a:r>
          </a:p>
          <a:p>
            <a:endParaRPr lang="en-CA" dirty="0"/>
          </a:p>
          <a:p>
            <a:endParaRPr lang="en-CA" dirty="0"/>
          </a:p>
          <a:p>
            <a:endParaRPr lang="en-CA" dirty="0"/>
          </a:p>
          <a:p>
            <a:endParaRPr lang="en-CA" dirty="0"/>
          </a:p>
        </p:txBody>
      </p:sp>
      <p:pic>
        <p:nvPicPr>
          <p:cNvPr id="7" name="Audio 6">
            <a:hlinkClick r:id="" action="ppaction://media"/>
            <a:extLst>
              <a:ext uri="{FF2B5EF4-FFF2-40B4-BE49-F238E27FC236}">
                <a16:creationId xmlns:a16="http://schemas.microsoft.com/office/drawing/2014/main" id="{CABD1C40-B2A6-4AA4-BCE0-B49A61C6CF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4593815"/>
      </p:ext>
    </p:extLst>
  </p:cSld>
  <p:clrMapOvr>
    <a:masterClrMapping/>
  </p:clrMapOvr>
  <mc:AlternateContent xmlns:mc="http://schemas.openxmlformats.org/markup-compatibility/2006" xmlns:p14="http://schemas.microsoft.com/office/powerpoint/2010/main">
    <mc:Choice Requires="p14">
      <p:transition spd="slow" p14:dur="2000" advTm="118509"/>
    </mc:Choice>
    <mc:Fallback xmlns="">
      <p:transition spd="slow" advTm="118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C680F-752E-49BA-8EB7-5246A1CBE1BD}"/>
              </a:ext>
            </a:extLst>
          </p:cNvPr>
          <p:cNvSpPr>
            <a:spLocks noGrp="1"/>
          </p:cNvSpPr>
          <p:nvPr>
            <p:ph type="title"/>
          </p:nvPr>
        </p:nvSpPr>
        <p:spPr/>
        <p:txBody>
          <a:bodyPr/>
          <a:lstStyle/>
          <a:p>
            <a:r>
              <a:rPr lang="en-CA" dirty="0"/>
              <a:t>Workers’ Roles and Responsibilities –</a:t>
            </a:r>
            <a:br>
              <a:rPr lang="en-CA" dirty="0"/>
            </a:br>
            <a:r>
              <a:rPr lang="en-CA" dirty="0"/>
              <a:t>OHS Legislation</a:t>
            </a:r>
          </a:p>
        </p:txBody>
      </p:sp>
      <p:sp>
        <p:nvSpPr>
          <p:cNvPr id="9" name="Text Placeholder 8">
            <a:extLst>
              <a:ext uri="{FF2B5EF4-FFF2-40B4-BE49-F238E27FC236}">
                <a16:creationId xmlns:a16="http://schemas.microsoft.com/office/drawing/2014/main" id="{8C546CFF-E6F9-4D35-B0E1-1F8740E9E758}"/>
              </a:ext>
            </a:extLst>
          </p:cNvPr>
          <p:cNvSpPr>
            <a:spLocks noGrp="1"/>
          </p:cNvSpPr>
          <p:nvPr>
            <p:ph type="body" idx="1"/>
          </p:nvPr>
        </p:nvSpPr>
        <p:spPr/>
        <p:txBody>
          <a:bodyPr/>
          <a:lstStyle/>
          <a:p>
            <a:r>
              <a:rPr lang="en-CA" dirty="0"/>
              <a:t>Workers</a:t>
            </a:r>
          </a:p>
        </p:txBody>
      </p:sp>
      <p:sp>
        <p:nvSpPr>
          <p:cNvPr id="10" name="Content Placeholder 9">
            <a:extLst>
              <a:ext uri="{FF2B5EF4-FFF2-40B4-BE49-F238E27FC236}">
                <a16:creationId xmlns:a16="http://schemas.microsoft.com/office/drawing/2014/main" id="{7A5A4D2D-EADB-4A22-B4B9-68E56EF3E242}"/>
              </a:ext>
            </a:extLst>
          </p:cNvPr>
          <p:cNvSpPr>
            <a:spLocks noGrp="1"/>
          </p:cNvSpPr>
          <p:nvPr>
            <p:ph sz="half" idx="2"/>
          </p:nvPr>
        </p:nvSpPr>
        <p:spPr/>
        <p:txBody>
          <a:bodyPr/>
          <a:lstStyle/>
          <a:p>
            <a:r>
              <a:rPr lang="en-CA" dirty="0"/>
              <a:t>Take care to reasonably protect their own health and safety</a:t>
            </a:r>
          </a:p>
          <a:p>
            <a:r>
              <a:rPr lang="en-CA" dirty="0"/>
              <a:t>To not participate in harassment</a:t>
            </a:r>
          </a:p>
          <a:p>
            <a:r>
              <a:rPr lang="en-CA" dirty="0"/>
              <a:t>Co-operate with anyone exercising a duty imposed by the OHS legislation</a:t>
            </a:r>
          </a:p>
        </p:txBody>
      </p:sp>
      <p:sp>
        <p:nvSpPr>
          <p:cNvPr id="11" name="Text Placeholder 10">
            <a:extLst>
              <a:ext uri="{FF2B5EF4-FFF2-40B4-BE49-F238E27FC236}">
                <a16:creationId xmlns:a16="http://schemas.microsoft.com/office/drawing/2014/main" id="{886EAFED-9CFB-4777-975E-D656438CC482}"/>
              </a:ext>
            </a:extLst>
          </p:cNvPr>
          <p:cNvSpPr>
            <a:spLocks noGrp="1"/>
          </p:cNvSpPr>
          <p:nvPr>
            <p:ph type="body" sz="quarter" idx="3"/>
          </p:nvPr>
        </p:nvSpPr>
        <p:spPr/>
        <p:txBody>
          <a:bodyPr/>
          <a:lstStyle/>
          <a:p>
            <a:r>
              <a:rPr lang="en-CA" dirty="0"/>
              <a:t>Occupational health committee</a:t>
            </a:r>
          </a:p>
        </p:txBody>
      </p:sp>
      <p:sp>
        <p:nvSpPr>
          <p:cNvPr id="12" name="Content Placeholder 11">
            <a:extLst>
              <a:ext uri="{FF2B5EF4-FFF2-40B4-BE49-F238E27FC236}">
                <a16:creationId xmlns:a16="http://schemas.microsoft.com/office/drawing/2014/main" id="{F1415993-5739-4C5F-9FB6-4E960BE26219}"/>
              </a:ext>
            </a:extLst>
          </p:cNvPr>
          <p:cNvSpPr>
            <a:spLocks noGrp="1"/>
          </p:cNvSpPr>
          <p:nvPr>
            <p:ph sz="quarter" idx="4"/>
          </p:nvPr>
        </p:nvSpPr>
        <p:spPr/>
        <p:txBody>
          <a:bodyPr/>
          <a:lstStyle/>
          <a:p>
            <a:r>
              <a:rPr lang="en-CA" dirty="0"/>
              <a:t>The workers’ voice for health and safety concerns in the workplace</a:t>
            </a:r>
          </a:p>
          <a:p>
            <a:r>
              <a:rPr lang="en-CA" dirty="0"/>
              <a:t>Required where there are 10 or more employees</a:t>
            </a:r>
          </a:p>
          <a:p>
            <a:endParaRPr lang="en-CA" dirty="0"/>
          </a:p>
        </p:txBody>
      </p:sp>
      <p:pic>
        <p:nvPicPr>
          <p:cNvPr id="3" name="Audio 2">
            <a:hlinkClick r:id="" action="ppaction://media"/>
            <a:extLst>
              <a:ext uri="{FF2B5EF4-FFF2-40B4-BE49-F238E27FC236}">
                <a16:creationId xmlns:a16="http://schemas.microsoft.com/office/drawing/2014/main" id="{3D6FABE6-6AF0-4557-8D4B-7913AAF2A0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90358445"/>
      </p:ext>
    </p:extLst>
  </p:cSld>
  <p:clrMapOvr>
    <a:masterClrMapping/>
  </p:clrMapOvr>
  <mc:AlternateContent xmlns:mc="http://schemas.openxmlformats.org/markup-compatibility/2006" xmlns:p14="http://schemas.microsoft.com/office/powerpoint/2010/main">
    <mc:Choice Requires="p14">
      <p:transition spd="slow" p14:dur="2000" advTm="41367"/>
    </mc:Choice>
    <mc:Fallback xmlns="">
      <p:transition spd="slow" advTm="41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E378-E105-4700-808A-28020A455D76}"/>
              </a:ext>
            </a:extLst>
          </p:cNvPr>
          <p:cNvSpPr>
            <a:spLocks noGrp="1"/>
          </p:cNvSpPr>
          <p:nvPr>
            <p:ph type="title"/>
          </p:nvPr>
        </p:nvSpPr>
        <p:spPr/>
        <p:txBody>
          <a:bodyPr/>
          <a:lstStyle/>
          <a:p>
            <a:r>
              <a:rPr lang="en-CA" dirty="0"/>
              <a:t>An Effective Safety Management System</a:t>
            </a:r>
          </a:p>
        </p:txBody>
      </p:sp>
      <p:sp>
        <p:nvSpPr>
          <p:cNvPr id="3" name="Content Placeholder 2">
            <a:extLst>
              <a:ext uri="{FF2B5EF4-FFF2-40B4-BE49-F238E27FC236}">
                <a16:creationId xmlns:a16="http://schemas.microsoft.com/office/drawing/2014/main" id="{05715075-520B-423D-98F5-A21CF015E23D}"/>
              </a:ext>
            </a:extLst>
          </p:cNvPr>
          <p:cNvSpPr>
            <a:spLocks noGrp="1"/>
          </p:cNvSpPr>
          <p:nvPr>
            <p:ph idx="1"/>
          </p:nvPr>
        </p:nvSpPr>
        <p:spPr/>
        <p:txBody>
          <a:bodyPr/>
          <a:lstStyle/>
          <a:p>
            <a:r>
              <a:rPr lang="en-CA" dirty="0"/>
              <a:t>A safety management system is </a:t>
            </a:r>
            <a:r>
              <a:rPr lang="en-US" dirty="0"/>
              <a:t>defined as a series of approaches that organizations use to reduce accidents and illnesses in the workplace. A SMS includes a systematic approach to managing safety, including organizational structures, accountabilities, policies, and procedures.</a:t>
            </a:r>
            <a:endParaRPr lang="en-CA" dirty="0"/>
          </a:p>
          <a:p>
            <a:r>
              <a:rPr lang="en-CA" dirty="0"/>
              <a:t>Includes: </a:t>
            </a:r>
          </a:p>
          <a:p>
            <a:pPr>
              <a:buFont typeface="Wingdings" panose="05000000000000000000" pitchFamily="2" charset="2"/>
              <a:buChar char="Ø"/>
            </a:pPr>
            <a:r>
              <a:rPr lang="en-CA" dirty="0"/>
              <a:t>Employer commitment</a:t>
            </a:r>
          </a:p>
          <a:p>
            <a:pPr>
              <a:buFont typeface="Wingdings" panose="05000000000000000000" pitchFamily="2" charset="2"/>
              <a:buChar char="Ø"/>
            </a:pPr>
            <a:r>
              <a:rPr lang="en-CA" dirty="0"/>
              <a:t>Education and training</a:t>
            </a:r>
          </a:p>
          <a:p>
            <a:pPr>
              <a:buFont typeface="Wingdings" panose="05000000000000000000" pitchFamily="2" charset="2"/>
              <a:buChar char="Ø"/>
            </a:pPr>
            <a:r>
              <a:rPr lang="en-CA" dirty="0"/>
              <a:t>PPE/supplies</a:t>
            </a:r>
          </a:p>
          <a:p>
            <a:pPr>
              <a:buFont typeface="Wingdings" panose="05000000000000000000" pitchFamily="2" charset="2"/>
              <a:buChar char="Ø"/>
            </a:pPr>
            <a:r>
              <a:rPr lang="en-CA" dirty="0"/>
              <a:t>Emergency plans (including pandemic plans)</a:t>
            </a:r>
          </a:p>
          <a:p>
            <a:pPr>
              <a:buFont typeface="Wingdings" panose="05000000000000000000" pitchFamily="2" charset="2"/>
              <a:buChar char="Ø"/>
            </a:pPr>
            <a:r>
              <a:rPr lang="en-CA" dirty="0"/>
              <a:t>Reporting, inspections and investigations</a:t>
            </a:r>
          </a:p>
        </p:txBody>
      </p:sp>
      <p:pic>
        <p:nvPicPr>
          <p:cNvPr id="5" name="Audio 4">
            <a:hlinkClick r:id="" action="ppaction://media"/>
            <a:extLst>
              <a:ext uri="{FF2B5EF4-FFF2-40B4-BE49-F238E27FC236}">
                <a16:creationId xmlns:a16="http://schemas.microsoft.com/office/drawing/2014/main" id="{E4A7E276-67B6-41FA-9443-6DC42B62E8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1195145"/>
      </p:ext>
    </p:extLst>
  </p:cSld>
  <p:clrMapOvr>
    <a:masterClrMapping/>
  </p:clrMapOvr>
  <mc:AlternateContent xmlns:mc="http://schemas.openxmlformats.org/markup-compatibility/2006" xmlns:p14="http://schemas.microsoft.com/office/powerpoint/2010/main">
    <mc:Choice Requires="p14">
      <p:transition spd="slow" p14:dur="2000" advTm="47300"/>
    </mc:Choice>
    <mc:Fallback xmlns="">
      <p:transition spd="slow" advTm="47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3220-ABEF-4248-A2B8-08441937ECA4}"/>
              </a:ext>
            </a:extLst>
          </p:cNvPr>
          <p:cNvSpPr>
            <a:spLocks noGrp="1"/>
          </p:cNvSpPr>
          <p:nvPr>
            <p:ph type="title"/>
          </p:nvPr>
        </p:nvSpPr>
        <p:spPr/>
        <p:txBody>
          <a:bodyPr/>
          <a:lstStyle/>
          <a:p>
            <a:r>
              <a:rPr lang="en-CA" dirty="0"/>
              <a:t>Potential Workplace Hazards</a:t>
            </a:r>
          </a:p>
        </p:txBody>
      </p:sp>
      <p:sp>
        <p:nvSpPr>
          <p:cNvPr id="3" name="Content Placeholder 2">
            <a:extLst>
              <a:ext uri="{FF2B5EF4-FFF2-40B4-BE49-F238E27FC236}">
                <a16:creationId xmlns:a16="http://schemas.microsoft.com/office/drawing/2014/main" id="{FD661BBF-C3E1-49A3-A37C-BCF77289DB2F}"/>
              </a:ext>
            </a:extLst>
          </p:cNvPr>
          <p:cNvSpPr>
            <a:spLocks noGrp="1"/>
          </p:cNvSpPr>
          <p:nvPr>
            <p:ph idx="1"/>
          </p:nvPr>
        </p:nvSpPr>
        <p:spPr/>
        <p:txBody>
          <a:bodyPr/>
          <a:lstStyle/>
          <a:p>
            <a:r>
              <a:rPr lang="en-CA" dirty="0"/>
              <a:t>Biological e.g., infectious diseases, molds, vector borne illness</a:t>
            </a:r>
          </a:p>
          <a:p>
            <a:r>
              <a:rPr lang="en-CA" dirty="0"/>
              <a:t>Physical e.g., lighting, noise, electricity, vibration </a:t>
            </a:r>
          </a:p>
          <a:p>
            <a:r>
              <a:rPr lang="en-CA" dirty="0"/>
              <a:t>Chemical e.g., any solid, liquid or gas that has potential for harm such as disinfectants</a:t>
            </a:r>
          </a:p>
          <a:p>
            <a:r>
              <a:rPr lang="en-CA" dirty="0"/>
              <a:t>Ergonomic e.g., manual lifting, equipment design, shift rotations, work space, etc.</a:t>
            </a:r>
          </a:p>
          <a:p>
            <a:r>
              <a:rPr lang="en-CA" dirty="0"/>
              <a:t>Psychosocial e.g., violence, harassment </a:t>
            </a:r>
          </a:p>
        </p:txBody>
      </p:sp>
      <p:pic>
        <p:nvPicPr>
          <p:cNvPr id="5" name="Audio 4">
            <a:hlinkClick r:id="" action="ppaction://media"/>
            <a:extLst>
              <a:ext uri="{FF2B5EF4-FFF2-40B4-BE49-F238E27FC236}">
                <a16:creationId xmlns:a16="http://schemas.microsoft.com/office/drawing/2014/main" id="{4C4745C0-AC31-499F-8B42-74DDD9BCB1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8356788"/>
      </p:ext>
    </p:extLst>
  </p:cSld>
  <p:clrMapOvr>
    <a:masterClrMapping/>
  </p:clrMapOvr>
  <mc:AlternateContent xmlns:mc="http://schemas.openxmlformats.org/markup-compatibility/2006" xmlns:p14="http://schemas.microsoft.com/office/powerpoint/2010/main">
    <mc:Choice Requires="p14">
      <p:transition spd="slow" p14:dur="2000" advTm="84420"/>
    </mc:Choice>
    <mc:Fallback xmlns="">
      <p:transition spd="slow" advTm="84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956E7-BBD2-47F9-91CB-57425EED42B9}"/>
              </a:ext>
            </a:extLst>
          </p:cNvPr>
          <p:cNvSpPr>
            <a:spLocks noGrp="1"/>
          </p:cNvSpPr>
          <p:nvPr>
            <p:ph type="title"/>
          </p:nvPr>
        </p:nvSpPr>
        <p:spPr/>
        <p:txBody>
          <a:bodyPr/>
          <a:lstStyle/>
          <a:p>
            <a:r>
              <a:rPr lang="en-CA" dirty="0"/>
              <a:t>Hierarchy of Controls</a:t>
            </a:r>
          </a:p>
        </p:txBody>
      </p:sp>
      <p:sp>
        <p:nvSpPr>
          <p:cNvPr id="4" name="Content Placeholder 3">
            <a:extLst>
              <a:ext uri="{FF2B5EF4-FFF2-40B4-BE49-F238E27FC236}">
                <a16:creationId xmlns:a16="http://schemas.microsoft.com/office/drawing/2014/main" id="{64D77519-9E1F-4AF4-8C82-E9B1AAC3193A}"/>
              </a:ext>
            </a:extLst>
          </p:cNvPr>
          <p:cNvSpPr>
            <a:spLocks noGrp="1"/>
          </p:cNvSpPr>
          <p:nvPr>
            <p:ph sz="half" idx="1"/>
          </p:nvPr>
        </p:nvSpPr>
        <p:spPr/>
        <p:txBody>
          <a:bodyPr>
            <a:normAutofit lnSpcReduction="10000"/>
          </a:bodyPr>
          <a:lstStyle/>
          <a:p>
            <a:r>
              <a:rPr lang="en-US" dirty="0"/>
              <a:t>When developing controls for an exposure control plan, the employer needs to start at the top of the hierarchy. Can the hazard be eliminated or substituted? </a:t>
            </a:r>
          </a:p>
          <a:p>
            <a:r>
              <a:rPr lang="en-US" dirty="0"/>
              <a:t>Engineering controls are changes in the work environment such as a barrier wall or the way a space is designed or equipment used.</a:t>
            </a:r>
          </a:p>
          <a:p>
            <a:r>
              <a:rPr lang="en-US" dirty="0"/>
              <a:t>Administrative controls include training and procedures. </a:t>
            </a:r>
          </a:p>
          <a:p>
            <a:r>
              <a:rPr lang="en-US" dirty="0"/>
              <a:t>PPE is the last line of defense between the worker and the hazard. </a:t>
            </a:r>
          </a:p>
          <a:p>
            <a:pPr algn="ctr"/>
            <a:r>
              <a:rPr lang="en-US" b="1" dirty="0">
                <a:solidFill>
                  <a:srgbClr val="FF0000"/>
                </a:solidFill>
              </a:rPr>
              <a:t>Most hazards need several controls.</a:t>
            </a:r>
          </a:p>
          <a:p>
            <a:endParaRPr lang="en-CA" dirty="0"/>
          </a:p>
        </p:txBody>
      </p:sp>
      <p:pic>
        <p:nvPicPr>
          <p:cNvPr id="6" name="Content Placeholder 5">
            <a:extLst>
              <a:ext uri="{FF2B5EF4-FFF2-40B4-BE49-F238E27FC236}">
                <a16:creationId xmlns:a16="http://schemas.microsoft.com/office/drawing/2014/main" id="{140D1F60-EEF0-443D-9DEA-0992B99F84DB}"/>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l="-12" r="-1"/>
          <a:stretch/>
        </p:blipFill>
        <p:spPr>
          <a:xfrm>
            <a:off x="6217604" y="2499919"/>
            <a:ext cx="4579980" cy="2945509"/>
          </a:xfrm>
          <a:prstGeom prst="rect">
            <a:avLst/>
          </a:prstGeom>
        </p:spPr>
      </p:pic>
      <p:pic>
        <p:nvPicPr>
          <p:cNvPr id="10" name="Audio 9">
            <a:hlinkClick r:id="" action="ppaction://media"/>
            <a:extLst>
              <a:ext uri="{FF2B5EF4-FFF2-40B4-BE49-F238E27FC236}">
                <a16:creationId xmlns:a16="http://schemas.microsoft.com/office/drawing/2014/main" id="{56BBD745-42EF-43EC-83FC-968403F70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66934817"/>
      </p:ext>
    </p:extLst>
  </p:cSld>
  <p:clrMapOvr>
    <a:masterClrMapping/>
  </p:clrMapOvr>
  <mc:AlternateContent xmlns:mc="http://schemas.openxmlformats.org/markup-compatibility/2006" xmlns:p14="http://schemas.microsoft.com/office/powerpoint/2010/main">
    <mc:Choice Requires="p14">
      <p:transition spd="slow" p14:dur="2000" advTm="51246"/>
    </mc:Choice>
    <mc:Fallback xmlns="">
      <p:transition spd="slow" advTm="51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E390-E41B-490F-B1BC-1633093F5C10}"/>
              </a:ext>
            </a:extLst>
          </p:cNvPr>
          <p:cNvSpPr>
            <a:spLocks noGrp="1"/>
          </p:cNvSpPr>
          <p:nvPr>
            <p:ph type="title"/>
          </p:nvPr>
        </p:nvSpPr>
        <p:spPr/>
        <p:txBody>
          <a:bodyPr/>
          <a:lstStyle/>
          <a:p>
            <a:r>
              <a:rPr lang="en-CA" dirty="0"/>
              <a:t>Exposure Control Plan</a:t>
            </a:r>
          </a:p>
        </p:txBody>
      </p:sp>
      <p:sp>
        <p:nvSpPr>
          <p:cNvPr id="3" name="Content Placeholder 2">
            <a:extLst>
              <a:ext uri="{FF2B5EF4-FFF2-40B4-BE49-F238E27FC236}">
                <a16:creationId xmlns:a16="http://schemas.microsoft.com/office/drawing/2014/main" id="{A756BB99-3FDF-42B5-8D53-0D675E9541DC}"/>
              </a:ext>
            </a:extLst>
          </p:cNvPr>
          <p:cNvSpPr>
            <a:spLocks noGrp="1"/>
          </p:cNvSpPr>
          <p:nvPr>
            <p:ph idx="1"/>
          </p:nvPr>
        </p:nvSpPr>
        <p:spPr/>
        <p:txBody>
          <a:bodyPr/>
          <a:lstStyle/>
          <a:p>
            <a:r>
              <a:rPr lang="en-US" sz="2000" i="1" dirty="0"/>
              <a:t>If workers are required to handle, use or produce an infectious material or organism or are likely to be exposed at a place of employment, an employer, in consultation with the committee, shall develop and implement an exposure control plan to eliminate or minimize worker exposure.</a:t>
            </a:r>
          </a:p>
          <a:p>
            <a:r>
              <a:rPr lang="en-CA" sz="2000" dirty="0"/>
              <a:t>The plan must be specific to the workplace. The employer must also review the plan every two years in consultation with the organization’s Occupational Health Committee.</a:t>
            </a:r>
          </a:p>
          <a:p>
            <a:endParaRPr lang="en-CA" dirty="0"/>
          </a:p>
        </p:txBody>
      </p:sp>
      <p:pic>
        <p:nvPicPr>
          <p:cNvPr id="6" name="Audio 5">
            <a:hlinkClick r:id="" action="ppaction://media"/>
            <a:extLst>
              <a:ext uri="{FF2B5EF4-FFF2-40B4-BE49-F238E27FC236}">
                <a16:creationId xmlns:a16="http://schemas.microsoft.com/office/drawing/2014/main" id="{AC42FC74-0CD9-4DC3-86FF-115065FACF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21214555"/>
      </p:ext>
    </p:extLst>
  </p:cSld>
  <p:clrMapOvr>
    <a:masterClrMapping/>
  </p:clrMapOvr>
  <mc:AlternateContent xmlns:mc="http://schemas.openxmlformats.org/markup-compatibility/2006" xmlns:p14="http://schemas.microsoft.com/office/powerpoint/2010/main">
    <mc:Choice Requires="p14">
      <p:transition spd="slow" p14:dur="2000" advTm="33288"/>
    </mc:Choice>
    <mc:Fallback xmlns="">
      <p:transition spd="slow" advTm="33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8A060-1271-4C7A-AA91-0E38DCD72A9F}"/>
              </a:ext>
            </a:extLst>
          </p:cNvPr>
          <p:cNvSpPr>
            <a:spLocks noGrp="1"/>
          </p:cNvSpPr>
          <p:nvPr>
            <p:ph type="title"/>
          </p:nvPr>
        </p:nvSpPr>
        <p:spPr/>
        <p:txBody>
          <a:bodyPr/>
          <a:lstStyle/>
          <a:p>
            <a:r>
              <a:rPr lang="en-CA" dirty="0"/>
              <a:t>Elements of an Exposure Control Plan</a:t>
            </a:r>
          </a:p>
        </p:txBody>
      </p:sp>
      <p:sp>
        <p:nvSpPr>
          <p:cNvPr id="4" name="Content Placeholder 3">
            <a:extLst>
              <a:ext uri="{FF2B5EF4-FFF2-40B4-BE49-F238E27FC236}">
                <a16:creationId xmlns:a16="http://schemas.microsoft.com/office/drawing/2014/main" id="{D1E31FB5-2532-41F8-AC52-0507C118A6FB}"/>
              </a:ext>
            </a:extLst>
          </p:cNvPr>
          <p:cNvSpPr>
            <a:spLocks noGrp="1"/>
          </p:cNvSpPr>
          <p:nvPr>
            <p:ph idx="1"/>
          </p:nvPr>
        </p:nvSpPr>
        <p:spPr/>
        <p:txBody>
          <a:bodyPr>
            <a:normAutofit/>
          </a:bodyPr>
          <a:lstStyle/>
          <a:p>
            <a:r>
              <a:rPr lang="en-CA" dirty="0"/>
              <a:t>1. Who could be exposed? </a:t>
            </a:r>
          </a:p>
          <a:p>
            <a:r>
              <a:rPr lang="en-CA" dirty="0"/>
              <a:t>2. What tasks will put workers at risk?</a:t>
            </a:r>
          </a:p>
          <a:p>
            <a:r>
              <a:rPr lang="en-CA" dirty="0"/>
              <a:t>3. How might they be exposed? For example, inhalation, direct contact, poke from needle?</a:t>
            </a:r>
          </a:p>
          <a:p>
            <a:r>
              <a:rPr lang="en-CA" dirty="0"/>
              <a:t>4. What are the potential signs and symptoms of illness that could arise from an exposure?</a:t>
            </a:r>
          </a:p>
          <a:p>
            <a:r>
              <a:rPr lang="en-CA" dirty="0"/>
              <a:t>5. What types of infection control measures are provided or to be used? This would follow the Hierarchy of Controls.</a:t>
            </a:r>
          </a:p>
          <a:p>
            <a:r>
              <a:rPr lang="en-CA" dirty="0"/>
              <a:t>6. What are the procedures to be used for spills, exposures, safe handling and cleaning?</a:t>
            </a:r>
          </a:p>
          <a:p>
            <a:r>
              <a:rPr lang="en-CA" dirty="0"/>
              <a:t>7. What training will workers receive?</a:t>
            </a:r>
          </a:p>
          <a:p>
            <a:r>
              <a:rPr lang="en-CA" dirty="0"/>
              <a:t>8. What is the process for investigating and documenting an exposure?</a:t>
            </a:r>
          </a:p>
          <a:p>
            <a:endParaRPr lang="en-CA" dirty="0"/>
          </a:p>
          <a:p>
            <a:endParaRPr lang="en-CA" dirty="0"/>
          </a:p>
        </p:txBody>
      </p:sp>
      <p:pic>
        <p:nvPicPr>
          <p:cNvPr id="3" name="Audio 2">
            <a:hlinkClick r:id="" action="ppaction://media"/>
            <a:extLst>
              <a:ext uri="{FF2B5EF4-FFF2-40B4-BE49-F238E27FC236}">
                <a16:creationId xmlns:a16="http://schemas.microsoft.com/office/drawing/2014/main" id="{FDC1952C-5BAA-4E71-901E-4E3578EC6D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2629913"/>
      </p:ext>
    </p:extLst>
  </p:cSld>
  <p:clrMapOvr>
    <a:masterClrMapping/>
  </p:clrMapOvr>
  <mc:AlternateContent xmlns:mc="http://schemas.openxmlformats.org/markup-compatibility/2006" xmlns:p14="http://schemas.microsoft.com/office/powerpoint/2010/main">
    <mc:Choice Requires="p14">
      <p:transition spd="slow" p14:dur="2000" advTm="25526"/>
    </mc:Choice>
    <mc:Fallback xmlns="">
      <p:transition spd="slow" advTm="25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Retrospec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676</TotalTime>
  <Words>1571</Words>
  <Application>Microsoft Office PowerPoint</Application>
  <PresentationFormat>Widescreen</PresentationFormat>
  <Paragraphs>113</Paragraphs>
  <Slides>18</Slides>
  <Notes>0</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Verdana</vt:lpstr>
      <vt:lpstr>Wingdings</vt:lpstr>
      <vt:lpstr>Retrospect</vt:lpstr>
      <vt:lpstr>Occupational Health &amp; Safety Paired with  Routine Practices</vt:lpstr>
      <vt:lpstr>Occupational Health &amp; Safety and Routine Practices</vt:lpstr>
      <vt:lpstr>Roles and Responsibilities –  OHS Legislation</vt:lpstr>
      <vt:lpstr>Workers’ Roles and Responsibilities – OHS Legislation</vt:lpstr>
      <vt:lpstr>An Effective Safety Management System</vt:lpstr>
      <vt:lpstr>Potential Workplace Hazards</vt:lpstr>
      <vt:lpstr>Hierarchy of Controls</vt:lpstr>
      <vt:lpstr>Exposure Control Plan</vt:lpstr>
      <vt:lpstr>Elements of an Exposure Control Plan</vt:lpstr>
      <vt:lpstr>Blood and Body Fluids Exposure</vt:lpstr>
      <vt:lpstr>Preventing Blood and Body  Fluid Exposures</vt:lpstr>
      <vt:lpstr> Handling Waste and Sharps </vt:lpstr>
      <vt:lpstr>Point of Care Risk Assessment &amp; PPE</vt:lpstr>
      <vt:lpstr>Staff Health and Vaccinations</vt:lpstr>
      <vt:lpstr>Fitness to Work</vt:lpstr>
      <vt:lpstr>When can you return to work after an infection?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little6@yourlink.ca</dc:creator>
  <cp:lastModifiedBy>Javaheri, Maryam SASWH</cp:lastModifiedBy>
  <cp:revision>32</cp:revision>
  <dcterms:created xsi:type="dcterms:W3CDTF">2021-04-23T16:56:28Z</dcterms:created>
  <dcterms:modified xsi:type="dcterms:W3CDTF">2022-03-28T15:47:39Z</dcterms:modified>
</cp:coreProperties>
</file>