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13"/>
  </p:notesMasterIdLst>
  <p:sldIdLst>
    <p:sldId id="256" r:id="rId3"/>
    <p:sldId id="345" r:id="rId4"/>
    <p:sldId id="324" r:id="rId5"/>
    <p:sldId id="266" r:id="rId6"/>
    <p:sldId id="335" r:id="rId7"/>
    <p:sldId id="346" r:id="rId8"/>
    <p:sldId id="343" r:id="rId9"/>
    <p:sldId id="329" r:id="rId10"/>
    <p:sldId id="342" r:id="rId11"/>
    <p:sldId id="352" r:id="rId12"/>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07" autoAdjust="0"/>
    <p:restoredTop sz="94660"/>
  </p:normalViewPr>
  <p:slideViewPr>
    <p:cSldViewPr showGuides="1">
      <p:cViewPr varScale="1">
        <p:scale>
          <a:sx n="78" d="100"/>
          <a:sy n="78" d="100"/>
        </p:scale>
        <p:origin x="1349" y="58"/>
      </p:cViewPr>
      <p:guideLst>
        <p:guide orient="horz" pos="2160"/>
        <p:guide pos="2880"/>
      </p:guideLst>
    </p:cSldViewPr>
  </p:slideViewPr>
  <p:notesTextViewPr>
    <p:cViewPr>
      <p:scale>
        <a:sx n="1" d="1"/>
        <a:sy n="1" d="1"/>
      </p:scale>
      <p:origin x="0" y="0"/>
    </p:cViewPr>
  </p:notesTextViewPr>
  <p:sorterViewPr>
    <p:cViewPr varScale="1">
      <p:scale>
        <a:sx n="1" d="1"/>
        <a:sy n="1" d="1"/>
      </p:scale>
      <p:origin x="0" y="-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830" tIns="46415" rIns="92830" bIns="46415" rtlCol="0"/>
          <a:lstStyle>
            <a:lvl1pPr algn="l">
              <a:defRPr sz="1200"/>
            </a:lvl1pPr>
          </a:lstStyle>
          <a:p>
            <a:endParaRPr lang="en-CA" dirty="0"/>
          </a:p>
        </p:txBody>
      </p:sp>
      <p:sp>
        <p:nvSpPr>
          <p:cNvPr id="3" name="Date Placeholder 2"/>
          <p:cNvSpPr>
            <a:spLocks noGrp="1"/>
          </p:cNvSpPr>
          <p:nvPr>
            <p:ph type="dt" idx="1"/>
          </p:nvPr>
        </p:nvSpPr>
        <p:spPr>
          <a:xfrm>
            <a:off x="3936768" y="0"/>
            <a:ext cx="3011699" cy="461804"/>
          </a:xfrm>
          <a:prstGeom prst="rect">
            <a:avLst/>
          </a:prstGeom>
        </p:spPr>
        <p:txBody>
          <a:bodyPr vert="horz" lIns="92830" tIns="46415" rIns="92830" bIns="46415" rtlCol="0"/>
          <a:lstStyle>
            <a:lvl1pPr algn="r">
              <a:defRPr sz="1200"/>
            </a:lvl1pPr>
          </a:lstStyle>
          <a:p>
            <a:fld id="{1150280D-7ED5-4319-BFC6-3FDA967C86FF}" type="datetimeFigureOut">
              <a:rPr lang="en-CA" smtClean="0"/>
              <a:t>2022-03-08</a:t>
            </a:fld>
            <a:endParaRPr lang="en-CA"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830" tIns="46415" rIns="92830" bIns="46415" rtlCol="0" anchor="ctr"/>
          <a:lstStyle/>
          <a:p>
            <a:endParaRPr lang="en-CA"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72668"/>
            <a:ext cx="3011699" cy="461804"/>
          </a:xfrm>
          <a:prstGeom prst="rect">
            <a:avLst/>
          </a:prstGeom>
        </p:spPr>
        <p:txBody>
          <a:bodyPr vert="horz" lIns="92830" tIns="46415" rIns="92830" bIns="46415"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830" tIns="46415" rIns="92830" bIns="46415" rtlCol="0" anchor="b"/>
          <a:lstStyle>
            <a:lvl1pPr algn="r">
              <a:defRPr sz="1200"/>
            </a:lvl1pPr>
          </a:lstStyle>
          <a:p>
            <a:fld id="{3F30239F-3150-4A59-A506-5887556C8FFF}" type="slidenum">
              <a:rPr lang="en-CA" smtClean="0"/>
              <a:t>‹#›</a:t>
            </a:fld>
            <a:endParaRPr lang="en-CA" dirty="0"/>
          </a:p>
        </p:txBody>
      </p:sp>
    </p:spTree>
    <p:extLst>
      <p:ext uri="{BB962C8B-B14F-4D97-AF65-F5344CB8AC3E}">
        <p14:creationId xmlns:p14="http://schemas.microsoft.com/office/powerpoint/2010/main" val="2267432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This </a:t>
            </a:r>
            <a:r>
              <a:rPr lang="en-CA" dirty="0"/>
              <a:t>presentation is called  Routine Practices: Keeping everyone safe</a:t>
            </a:r>
          </a:p>
        </p:txBody>
      </p:sp>
      <p:sp>
        <p:nvSpPr>
          <p:cNvPr id="4" name="Slide Number Placeholder 3"/>
          <p:cNvSpPr>
            <a:spLocks noGrp="1"/>
          </p:cNvSpPr>
          <p:nvPr>
            <p:ph type="sldNum" sz="quarter" idx="10"/>
          </p:nvPr>
        </p:nvSpPr>
        <p:spPr/>
        <p:txBody>
          <a:bodyPr/>
          <a:lstStyle/>
          <a:p>
            <a:fld id="{3F30239F-3150-4A59-A506-5887556C8FFF}" type="slidenum">
              <a:rPr lang="en-CA" smtClean="0"/>
              <a:t>1</a:t>
            </a:fld>
            <a:endParaRPr lang="en-CA" dirty="0"/>
          </a:p>
        </p:txBody>
      </p:sp>
    </p:spTree>
    <p:extLst>
      <p:ext uri="{BB962C8B-B14F-4D97-AF65-F5344CB8AC3E}">
        <p14:creationId xmlns:p14="http://schemas.microsoft.com/office/powerpoint/2010/main" val="442991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break the chain of infection by using routine practices. The diagram on the left shows chain of transmission. If you break this chain at any point, germs cannot spread. For example, if I have infectious germs on my hands and I clean them with ABHR and kill the germs, I will not spread the germ to a susceptible host.  Another example, is I get vaccinated to avoid being a susceptible host. These are a few examples, but there are many ways to break the chain of infection. The list on the right-hand side are the components of routine practices and can be used, to stop the spread of germs in your care home and keep everyone safe</a:t>
            </a:r>
          </a:p>
        </p:txBody>
      </p:sp>
      <p:sp>
        <p:nvSpPr>
          <p:cNvPr id="4" name="Slide Number Placeholder 3"/>
          <p:cNvSpPr>
            <a:spLocks noGrp="1"/>
          </p:cNvSpPr>
          <p:nvPr>
            <p:ph type="sldNum" sz="quarter" idx="5"/>
          </p:nvPr>
        </p:nvSpPr>
        <p:spPr/>
        <p:txBody>
          <a:bodyPr/>
          <a:lstStyle/>
          <a:p>
            <a:fld id="{3F30239F-3150-4A59-A506-5887556C8FFF}" type="slidenum">
              <a:rPr lang="en-CA" smtClean="0"/>
              <a:t>4</a:t>
            </a:fld>
            <a:endParaRPr lang="en-CA" dirty="0"/>
          </a:p>
        </p:txBody>
      </p:sp>
    </p:spTree>
    <p:extLst>
      <p:ext uri="{BB962C8B-B14F-4D97-AF65-F5344CB8AC3E}">
        <p14:creationId xmlns:p14="http://schemas.microsoft.com/office/powerpoint/2010/main" val="1411000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need to preform a PCRA to determine what PPE is required for each resident or the environment.</a:t>
            </a:r>
          </a:p>
          <a:p>
            <a:r>
              <a:rPr lang="en-US" dirty="0"/>
              <a:t>Is there a chance you will be in contact with any blood or body fluids ? If yes, you need to don the appropriate PPE to protect yourself. </a:t>
            </a:r>
          </a:p>
          <a:p>
            <a:r>
              <a:rPr lang="en-US" dirty="0"/>
              <a:t>For example, I am about to provide am care and my resident is incontinent so there is a change I will be exposed to body fluids, I will need to don gloves, on the other hand if I am only assisting the resident to get dressed I would not be at risk of a body fluid exposure and no PPE is necessary. Now let's take this same resident that I am helping to get dressed but they are known to spit at staff—then I may want gloves, but the main PPE I would wear is eye protection. </a:t>
            </a:r>
          </a:p>
        </p:txBody>
      </p:sp>
      <p:sp>
        <p:nvSpPr>
          <p:cNvPr id="4" name="Slide Number Placeholder 3"/>
          <p:cNvSpPr>
            <a:spLocks noGrp="1"/>
          </p:cNvSpPr>
          <p:nvPr>
            <p:ph type="sldNum" sz="quarter" idx="5"/>
          </p:nvPr>
        </p:nvSpPr>
        <p:spPr/>
        <p:txBody>
          <a:bodyPr/>
          <a:lstStyle/>
          <a:p>
            <a:fld id="{3F30239F-3150-4A59-A506-5887556C8FFF}" type="slidenum">
              <a:rPr lang="en-CA" smtClean="0"/>
              <a:t>5</a:t>
            </a:fld>
            <a:endParaRPr lang="en-CA" dirty="0"/>
          </a:p>
        </p:txBody>
      </p:sp>
    </p:spTree>
    <p:extLst>
      <p:ext uri="{BB962C8B-B14F-4D97-AF65-F5344CB8AC3E}">
        <p14:creationId xmlns:p14="http://schemas.microsoft.com/office/powerpoint/2010/main" val="2771169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Gloves should be used if there is a risk of blood and body fluid exposure , which includes mucus membranes such as eyes nose and mouth &amp; non-intact skin.  You do need to use gloves in most common areas of the home, unless it is mandated to do so, as is the case of mandatory masking in a pandemic. If I am pushing a resident in their wheelchair or walking a them, there is typically no body fluids involved in those tasks so no gloves are needed. When I am finished caring for the resident, I would clean my hands before caring for another resident. On the other hand, if I am cleaning up body fluids or carrying a dirty garbage or laundry to the dirty service room then I would. </a:t>
            </a:r>
          </a:p>
        </p:txBody>
      </p:sp>
      <p:sp>
        <p:nvSpPr>
          <p:cNvPr id="4" name="Slide Number Placeholder 3"/>
          <p:cNvSpPr>
            <a:spLocks noGrp="1"/>
          </p:cNvSpPr>
          <p:nvPr>
            <p:ph type="sldNum" sz="quarter" idx="5"/>
          </p:nvPr>
        </p:nvSpPr>
        <p:spPr/>
        <p:txBody>
          <a:bodyPr/>
          <a:lstStyle/>
          <a:p>
            <a:fld id="{3F30239F-3150-4A59-A506-5887556C8FFF}" type="slidenum">
              <a:rPr lang="en-CA" smtClean="0"/>
              <a:t>7</a:t>
            </a:fld>
            <a:endParaRPr lang="en-CA" dirty="0"/>
          </a:p>
        </p:txBody>
      </p:sp>
    </p:spTree>
    <p:extLst>
      <p:ext uri="{BB962C8B-B14F-4D97-AF65-F5344CB8AC3E}">
        <p14:creationId xmlns:p14="http://schemas.microsoft.com/office/powerpoint/2010/main" val="796834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poster was adapted from the SHAs PPE removal poster. Every home should have a training program that educates staff how to put on and take off PPE properly. This poster can be displayed in the home as a reminder to staff how to safely remove PPE so they do not contaminate themselves. This sign can be placed at the door of a resident that is on additional precautions. </a:t>
            </a:r>
          </a:p>
        </p:txBody>
      </p:sp>
      <p:sp>
        <p:nvSpPr>
          <p:cNvPr id="4" name="Slide Number Placeholder 3"/>
          <p:cNvSpPr>
            <a:spLocks noGrp="1"/>
          </p:cNvSpPr>
          <p:nvPr>
            <p:ph type="sldNum" sz="quarter" idx="5"/>
          </p:nvPr>
        </p:nvSpPr>
        <p:spPr/>
        <p:txBody>
          <a:bodyPr/>
          <a:lstStyle/>
          <a:p>
            <a:fld id="{3F30239F-3150-4A59-A506-5887556C8FFF}" type="slidenum">
              <a:rPr lang="en-CA" smtClean="0"/>
              <a:t>8</a:t>
            </a:fld>
            <a:endParaRPr lang="en-CA" dirty="0"/>
          </a:p>
        </p:txBody>
      </p:sp>
    </p:spTree>
    <p:extLst>
      <p:ext uri="{BB962C8B-B14F-4D97-AF65-F5344CB8AC3E}">
        <p14:creationId xmlns:p14="http://schemas.microsoft.com/office/powerpoint/2010/main" val="872992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routine practice to break the chain of infection and keep yourself and those you care for safe. Every home needs to educate their staff in proper routine practices and other infection control principles and have regular audits to assure everyone is implementing good infection </a:t>
            </a:r>
            <a:r>
              <a:rPr lang="en-US"/>
              <a:t>control practices. </a:t>
            </a:r>
            <a:endParaRPr lang="en-US" dirty="0"/>
          </a:p>
        </p:txBody>
      </p:sp>
      <p:sp>
        <p:nvSpPr>
          <p:cNvPr id="4" name="Slide Number Placeholder 3"/>
          <p:cNvSpPr>
            <a:spLocks noGrp="1"/>
          </p:cNvSpPr>
          <p:nvPr>
            <p:ph type="sldNum" sz="quarter" idx="5"/>
          </p:nvPr>
        </p:nvSpPr>
        <p:spPr/>
        <p:txBody>
          <a:bodyPr/>
          <a:lstStyle/>
          <a:p>
            <a:fld id="{3F30239F-3150-4A59-A506-5887556C8FFF}" type="slidenum">
              <a:rPr lang="en-CA" smtClean="0"/>
              <a:t>9</a:t>
            </a:fld>
            <a:endParaRPr lang="en-CA" dirty="0"/>
          </a:p>
        </p:txBody>
      </p:sp>
    </p:spTree>
    <p:extLst>
      <p:ext uri="{BB962C8B-B14F-4D97-AF65-F5344CB8AC3E}">
        <p14:creationId xmlns:p14="http://schemas.microsoft.com/office/powerpoint/2010/main" val="3062101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30239F-3150-4A59-A506-5887556C8FFF}" type="slidenum">
              <a:rPr lang="en-CA" smtClean="0"/>
              <a:t>10</a:t>
            </a:fld>
            <a:endParaRPr lang="en-CA" dirty="0"/>
          </a:p>
        </p:txBody>
      </p:sp>
    </p:spTree>
    <p:extLst>
      <p:ext uri="{BB962C8B-B14F-4D97-AF65-F5344CB8AC3E}">
        <p14:creationId xmlns:p14="http://schemas.microsoft.com/office/powerpoint/2010/main" val="4280904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A4FC6DF8-8D30-4ECD-A909-C127FDE805F9}" type="datetimeFigureOut">
              <a:rPr lang="en-CA" smtClean="0"/>
              <a:t>2022-03-08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315736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FC6DF8-8D30-4ECD-A909-C127FDE805F9}" type="datetimeFigureOut">
              <a:rPr lang="en-CA" smtClean="0"/>
              <a:t>2022-03-08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1344568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FC6DF8-8D30-4ECD-A909-C127FDE805F9}" type="datetimeFigureOut">
              <a:rPr lang="en-CA" smtClean="0"/>
              <a:t>2022-03-08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3452165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A4FC6DF8-8D30-4ECD-A909-C127FDE805F9}" type="datetimeFigureOut">
              <a:rPr lang="en-CA" smtClean="0"/>
              <a:t>2022-03-08</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2948476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FC6DF8-8D30-4ECD-A909-C127FDE805F9}" type="datetimeFigureOut">
              <a:rPr lang="en-CA" smtClean="0"/>
              <a:t>2022-03-08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590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FC6DF8-8D30-4ECD-A909-C127FDE805F9}" type="datetimeFigureOut">
              <a:rPr lang="en-CA" smtClean="0"/>
              <a:t>2022-03-08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2947558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FC6DF8-8D30-4ECD-A909-C127FDE805F9}" type="datetimeFigureOut">
              <a:rPr lang="en-CA" smtClean="0"/>
              <a:t>2022-03-08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483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FC6DF8-8D30-4ECD-A909-C127FDE805F9}" type="datetimeFigureOut">
              <a:rPr lang="en-CA" smtClean="0"/>
              <a:t>2022-03-08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2452951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FC6DF8-8D30-4ECD-A909-C127FDE805F9}" type="datetimeFigureOut">
              <a:rPr lang="en-CA" smtClean="0"/>
              <a:t>2022-03-08</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62049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FC6DF8-8D30-4ECD-A909-C127FDE805F9}" type="datetimeFigureOut">
              <a:rPr lang="en-CA" smtClean="0"/>
              <a:t>2022-03-08</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3749507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4FC6DF8-8D30-4ECD-A909-C127FDE805F9}" type="datetimeFigureOut">
              <a:rPr lang="en-CA" smtClean="0"/>
              <a:t>2022-03-08</a:t>
            </a:fld>
            <a:endParaRPr lang="en-CA"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dirty="0"/>
          </a:p>
        </p:txBody>
      </p:sp>
      <p:sp>
        <p:nvSpPr>
          <p:cNvPr id="9" name="Slide Number Placeholder 8"/>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2926107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FC6DF8-8D30-4ECD-A909-C127FDE805F9}" type="datetimeFigureOut">
              <a:rPr lang="en-CA" smtClean="0"/>
              <a:t>2022-03-08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40442280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A4FC6DF8-8D30-4ECD-A909-C127FDE805F9}" type="datetimeFigureOut">
              <a:rPr lang="en-CA" smtClean="0"/>
              <a:t>2022-03-08</a:t>
            </a:fld>
            <a:endParaRPr lang="en-CA"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CA"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0801299-4A67-4C23-BCA8-286A1B950CED}" type="slidenum">
              <a:rPr lang="en-CA" smtClean="0"/>
              <a:t>‹#›</a:t>
            </a:fld>
            <a:endParaRPr lang="en-CA" dirty="0"/>
          </a:p>
        </p:txBody>
      </p:sp>
    </p:spTree>
    <p:extLst>
      <p:ext uri="{BB962C8B-B14F-4D97-AF65-F5344CB8AC3E}">
        <p14:creationId xmlns:p14="http://schemas.microsoft.com/office/powerpoint/2010/main" val="2337800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FC6DF8-8D30-4ECD-A909-C127FDE805F9}" type="datetimeFigureOut">
              <a:rPr lang="en-CA" smtClean="0"/>
              <a:t>2022-03-08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676821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FC6DF8-8D30-4ECD-A909-C127FDE805F9}" type="datetimeFigureOut">
              <a:rPr lang="en-CA" smtClean="0"/>
              <a:t>2022-03-08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11773951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FC6DF8-8D30-4ECD-A909-C127FDE805F9}" type="datetimeFigureOut">
              <a:rPr lang="en-CA" smtClean="0"/>
              <a:t>2022-03-08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2708565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FC6DF8-8D30-4ECD-A909-C127FDE805F9}" type="datetimeFigureOut">
              <a:rPr lang="en-CA" smtClean="0"/>
              <a:t>2022-03-08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3327458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4FC6DF8-8D30-4ECD-A909-C127FDE805F9}" type="datetimeFigureOut">
              <a:rPr lang="en-CA" smtClean="0"/>
              <a:t>2022-03-08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1163229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A4FC6DF8-8D30-4ECD-A909-C127FDE805F9}" type="datetimeFigureOut">
              <a:rPr lang="en-CA" smtClean="0"/>
              <a:t>2022-03-08</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821227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A4FC6DF8-8D30-4ECD-A909-C127FDE805F9}" type="datetimeFigureOut">
              <a:rPr lang="en-CA" smtClean="0"/>
              <a:t>2022-03-08</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4247423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FC6DF8-8D30-4ECD-A909-C127FDE805F9}" type="datetimeFigureOut">
              <a:rPr lang="en-CA" smtClean="0"/>
              <a:t>2022-03-08</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3273201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FC6DF8-8D30-4ECD-A909-C127FDE805F9}" type="datetimeFigureOut">
              <a:rPr lang="en-CA" smtClean="0"/>
              <a:t>2022-03-08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508810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FC6DF8-8D30-4ECD-A909-C127FDE805F9}" type="datetimeFigureOut">
              <a:rPr lang="en-CA" smtClean="0"/>
              <a:t>2022-03-08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689249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C6DF8-8D30-4ECD-A909-C127FDE805F9}" type="datetimeFigureOut">
              <a:rPr lang="en-CA" smtClean="0"/>
              <a:t>2022-03-08</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01299-4A67-4C23-BCA8-286A1B950CED}" type="slidenum">
              <a:rPr lang="en-CA" smtClean="0"/>
              <a:t>‹#›</a:t>
            </a:fld>
            <a:endParaRPr lang="en-CA" dirty="0"/>
          </a:p>
        </p:txBody>
      </p:sp>
    </p:spTree>
    <p:extLst>
      <p:ext uri="{BB962C8B-B14F-4D97-AF65-F5344CB8AC3E}">
        <p14:creationId xmlns:p14="http://schemas.microsoft.com/office/powerpoint/2010/main" val="4247160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A4FC6DF8-8D30-4ECD-A909-C127FDE805F9}" type="datetimeFigureOut">
              <a:rPr lang="en-CA" smtClean="0"/>
              <a:t>2022-03-08</a:t>
            </a:fld>
            <a:endParaRPr lang="en-CA"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10801299-4A67-4C23-BCA8-286A1B950CED}" type="slidenum">
              <a:rPr lang="en-CA" smtClean="0"/>
              <a:t>‹#›</a:t>
            </a:fld>
            <a:endParaRPr lang="en-CA"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97245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hyperlink" Target="https://www.publichealthontario.ca/en/health-topics/infection-prevention-control/best-practices-ipac" TargetMode="Externa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hyperlink" Target="http://www.germsmart.ca/" TargetMode="External"/><Relationship Id="rId5" Type="http://schemas.openxmlformats.org/officeDocument/2006/relationships/image" Target="../media/image8.tiff"/><Relationship Id="rId4"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hyperlink" Target="https://creativecommons.org/licenses/by-nc/3.0/" TargetMode="Externa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hyperlink" Target="https://pngimg.com/download/81748" TargetMode="External"/><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hyperlink" Target="https://creativecommons.org/licenses/by/3.0/" TargetMode="Externa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hyperlink" Target="https://fabiusmaximus.com/2020/04/18/covid-19-reveals-threat/" TargetMode="External"/><Relationship Id="rId5" Type="http://schemas.openxmlformats.org/officeDocument/2006/relationships/image" Target="../media/image7.jp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5"/>
          <p:cNvSpPr txBox="1">
            <a:spLocks/>
          </p:cNvSpPr>
          <p:nvPr/>
        </p:nvSpPr>
        <p:spPr>
          <a:xfrm>
            <a:off x="245616" y="2538096"/>
            <a:ext cx="8635754" cy="141081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600" b="1" dirty="0">
              <a:latin typeface="Arial" pitchFamily="34" charset="0"/>
              <a:cs typeface="Arial" pitchFamily="34" charset="0"/>
            </a:endParaRPr>
          </a:p>
        </p:txBody>
      </p:sp>
      <p:sp>
        <p:nvSpPr>
          <p:cNvPr id="14" name="Title 3"/>
          <p:cNvSpPr txBox="1">
            <a:spLocks/>
          </p:cNvSpPr>
          <p:nvPr/>
        </p:nvSpPr>
        <p:spPr>
          <a:xfrm>
            <a:off x="245616" y="4592324"/>
            <a:ext cx="8652769" cy="5334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b="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Arial" pitchFamily="34" charset="0"/>
                <a:cs typeface="Arial" pitchFamily="34" charset="0"/>
              </a:rPr>
              <a:t>SASWH Infection Prevention &amp; Control</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5" y="0"/>
            <a:ext cx="9147745" cy="1743075"/>
          </a:xfrm>
          <a:prstGeom prst="rect">
            <a:avLst/>
          </a:prstGeom>
        </p:spPr>
      </p:pic>
      <p:sp>
        <p:nvSpPr>
          <p:cNvPr id="7" name="TextBox 6">
            <a:extLst>
              <a:ext uri="{FF2B5EF4-FFF2-40B4-BE49-F238E27FC236}">
                <a16:creationId xmlns:a16="http://schemas.microsoft.com/office/drawing/2014/main" id="{ED60A22E-A056-40DE-B85B-E72E17E9DC74}"/>
              </a:ext>
            </a:extLst>
          </p:cNvPr>
          <p:cNvSpPr txBox="1"/>
          <p:nvPr/>
        </p:nvSpPr>
        <p:spPr>
          <a:xfrm>
            <a:off x="2195736" y="2060848"/>
            <a:ext cx="4392488" cy="1938992"/>
          </a:xfrm>
          <a:prstGeom prst="rect">
            <a:avLst/>
          </a:prstGeom>
          <a:noFill/>
        </p:spPr>
        <p:txBody>
          <a:bodyPr wrap="square">
            <a:spAutoFit/>
          </a:bodyPr>
          <a:lstStyle/>
          <a:p>
            <a:pPr algn="ctr"/>
            <a:r>
              <a:rPr lang="en-US" sz="4000" b="1" i="1" dirty="0">
                <a:solidFill>
                  <a:schemeClr val="accent2">
                    <a:lumMod val="7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Point of Care Risk Assessment (PCRA)</a:t>
            </a:r>
            <a:endParaRPr lang="en-US" sz="4000" dirty="0">
              <a:solidFill>
                <a:schemeClr val="accent2">
                  <a:lumMod val="75000"/>
                </a:schemeClr>
              </a:solidFill>
              <a:latin typeface="Arial" pitchFamily="34" charset="0"/>
              <a:cs typeface="Arial" pitchFamily="34" charset="0"/>
            </a:endParaRPr>
          </a:p>
        </p:txBody>
      </p:sp>
      <p:pic>
        <p:nvPicPr>
          <p:cNvPr id="4" name="Audio 3">
            <a:hlinkClick r:id="" action="ppaction://media"/>
            <a:extLst>
              <a:ext uri="{FF2B5EF4-FFF2-40B4-BE49-F238E27FC236}">
                <a16:creationId xmlns:a16="http://schemas.microsoft.com/office/drawing/2014/main" id="{B237A64C-F83D-4730-8F2F-1D2A414B0C7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3892760027"/>
      </p:ext>
    </p:extLst>
  </p:cSld>
  <p:clrMapOvr>
    <a:masterClrMapping/>
  </p:clrMapOvr>
  <mc:AlternateContent xmlns:mc="http://schemas.openxmlformats.org/markup-compatibility/2006" xmlns:p14="http://schemas.microsoft.com/office/powerpoint/2010/main">
    <mc:Choice Requires="p14">
      <p:transition spd="slow" p14:dur="2000" advTm="5071"/>
    </mc:Choice>
    <mc:Fallback xmlns="">
      <p:transition spd="slow" advTm="50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0EF7-F3A2-4E00-A1E3-24FE3BFB102F}"/>
              </a:ext>
            </a:extLst>
          </p:cNvPr>
          <p:cNvSpPr>
            <a:spLocks noGrp="1"/>
          </p:cNvSpPr>
          <p:nvPr>
            <p:ph type="title"/>
          </p:nvPr>
        </p:nvSpPr>
        <p:spPr>
          <a:xfrm>
            <a:off x="3059832" y="634946"/>
            <a:ext cx="5602475" cy="1209877"/>
          </a:xfrm>
        </p:spPr>
        <p:txBody>
          <a:bodyPr>
            <a:normAutofit/>
          </a:bodyPr>
          <a:lstStyle/>
          <a:p>
            <a:r>
              <a:rPr lang="en-US" b="1">
                <a:solidFill>
                  <a:schemeClr val="accent1">
                    <a:lumMod val="75000"/>
                  </a:schemeClr>
                </a:solidFill>
              </a:rPr>
              <a:t> References</a:t>
            </a:r>
            <a:endParaRPr lang="en-US" b="1" dirty="0">
              <a:solidFill>
                <a:schemeClr val="accent1">
                  <a:lumMod val="75000"/>
                </a:schemeClr>
              </a:solidFill>
            </a:endParaRPr>
          </a:p>
        </p:txBody>
      </p:sp>
      <p:pic>
        <p:nvPicPr>
          <p:cNvPr id="4" name="Picture 3">
            <a:extLst>
              <a:ext uri="{FF2B5EF4-FFF2-40B4-BE49-F238E27FC236}">
                <a16:creationId xmlns:a16="http://schemas.microsoft.com/office/drawing/2014/main" id="{E2613424-9B44-4E4A-9BFC-A41749E669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9832" y="321609"/>
            <a:ext cx="3000986" cy="810265"/>
          </a:xfrm>
          <a:prstGeom prst="rect">
            <a:avLst/>
          </a:prstGeom>
        </p:spPr>
      </p:pic>
      <p:sp>
        <p:nvSpPr>
          <p:cNvPr id="3" name="Content Placeholder 2">
            <a:extLst>
              <a:ext uri="{FF2B5EF4-FFF2-40B4-BE49-F238E27FC236}">
                <a16:creationId xmlns:a16="http://schemas.microsoft.com/office/drawing/2014/main" id="{515FB065-C586-4225-A43A-3586B1679FBE}"/>
              </a:ext>
            </a:extLst>
          </p:cNvPr>
          <p:cNvSpPr>
            <a:spLocks noGrp="1"/>
          </p:cNvSpPr>
          <p:nvPr>
            <p:ph idx="1"/>
          </p:nvPr>
        </p:nvSpPr>
        <p:spPr>
          <a:xfrm>
            <a:off x="251520" y="1988840"/>
            <a:ext cx="8410786" cy="4165898"/>
          </a:xfrm>
        </p:spPr>
        <p:txBody>
          <a:bodyPr>
            <a:normAutofit fontScale="70000" lnSpcReduction="20000"/>
          </a:bodyPr>
          <a:lstStyle/>
          <a:p>
            <a:pPr marL="91440" marR="0" lvl="0" indent="-91440" algn="just" defTabSz="914400" rtl="0" eaLnBrk="1" fontAlgn="auto" latinLnBrk="0" hangingPunct="1">
              <a:lnSpc>
                <a:spcPct val="110000"/>
              </a:lnSpc>
              <a:spcBef>
                <a:spcPts val="1200"/>
              </a:spcBef>
              <a:spcAft>
                <a:spcPts val="200"/>
              </a:spcAft>
              <a:buClr>
                <a:srgbClr val="99CB38"/>
              </a:buClr>
              <a:buSzPct val="100000"/>
              <a:buFont typeface="Calibri" panose="020F0502020204030204" pitchFamily="34" charset="0"/>
              <a:buChar char=" "/>
              <a:tabLst/>
              <a:defRPr/>
            </a:pPr>
            <a:r>
              <a:rPr kumimoji="0" lang="en-US" sz="1400" b="0" i="0" u="none" strike="noStrike" kern="1200" cap="none" spc="0" normalizeH="0" baseline="0" noProof="0" dirty="0">
                <a:ln>
                  <a:noFill/>
                </a:ln>
                <a:solidFill>
                  <a:prstClr val="black"/>
                </a:solidFill>
                <a:effectLst/>
                <a:uLnTx/>
                <a:uFillTx/>
                <a:latin typeface="Merriweather" panose="00000500000000000000" pitchFamily="2" charset="0"/>
                <a:ea typeface="+mn-ea"/>
                <a:cs typeface="+mn-cs"/>
                <a:hlinkClick r:id="rId6">
                  <a:extLst>
                    <a:ext uri="{A12FA001-AC4F-418D-AE19-62706E023703}">
                      <ahyp:hlinkClr xmlns:ahyp="http://schemas.microsoft.com/office/drawing/2018/hyperlinkcolor" val="tx"/>
                    </a:ext>
                  </a:extLst>
                </a:hlinkClick>
              </a:rPr>
              <a:t>www.Germsmart.ca</a:t>
            </a:r>
            <a:endParaRPr kumimoji="0" lang="en-US" sz="1400" b="0" i="0" u="none" strike="noStrike" kern="1200" cap="none" spc="0" normalizeH="0" baseline="0" noProof="0" dirty="0">
              <a:ln>
                <a:noFill/>
              </a:ln>
              <a:solidFill>
                <a:prstClr val="black"/>
              </a:solidFill>
              <a:effectLst/>
              <a:uLnTx/>
              <a:uFillTx/>
              <a:latin typeface="Merriweather" panose="00000500000000000000" pitchFamily="2" charset="0"/>
              <a:ea typeface="+mn-ea"/>
              <a:cs typeface="+mn-cs"/>
            </a:endParaRPr>
          </a:p>
          <a:p>
            <a:pPr marL="91440" marR="0" lvl="0" indent="-91440" algn="just" defTabSz="914400" rtl="0" eaLnBrk="1" fontAlgn="auto" latinLnBrk="0" hangingPunct="1">
              <a:lnSpc>
                <a:spcPct val="110000"/>
              </a:lnSpc>
              <a:spcBef>
                <a:spcPts val="1200"/>
              </a:spcBef>
              <a:spcAft>
                <a:spcPts val="200"/>
              </a:spcAft>
              <a:buClr>
                <a:srgbClr val="99CB38"/>
              </a:buClr>
              <a:buSzPct val="100000"/>
              <a:buFont typeface="Calibri" panose="020F0502020204030204" pitchFamily="34" charset="0"/>
              <a:buChar char=" "/>
              <a:tabLst/>
              <a:defRPr/>
            </a:pPr>
            <a:r>
              <a:rPr kumimoji="0" lang="en-US" sz="1400" b="0" i="0" u="none" strike="noStrike" kern="1200" cap="none" spc="0" normalizeH="0" baseline="0" noProof="0" dirty="0">
                <a:ln>
                  <a:noFill/>
                </a:ln>
                <a:solidFill>
                  <a:prstClr val="black"/>
                </a:solidFill>
                <a:effectLst/>
                <a:uLnTx/>
                <a:uFillTx/>
                <a:latin typeface="Merriweather" panose="00000500000000000000" pitchFamily="2" charset="0"/>
                <a:ea typeface="+mn-ea"/>
                <a:cs typeface="+mn-cs"/>
              </a:rPr>
              <a:t>Public Health Ontario. (2021).</a:t>
            </a:r>
            <a:r>
              <a:rPr kumimoji="0" lang="en-US" sz="1400" b="0" i="1" u="none" strike="noStrike" kern="1200" cap="none" spc="0" normalizeH="0" baseline="0" noProof="0" dirty="0">
                <a:ln>
                  <a:noFill/>
                </a:ln>
                <a:solidFill>
                  <a:prstClr val="black"/>
                </a:solidFill>
                <a:effectLst/>
                <a:uLnTx/>
                <a:uFillTx/>
                <a:latin typeface="Merriweather" panose="00000500000000000000" pitchFamily="2" charset="0"/>
                <a:ea typeface="+mn-ea"/>
                <a:cs typeface="+mn-cs"/>
              </a:rPr>
              <a:t> IPAC Best Practices.</a:t>
            </a:r>
            <a:r>
              <a:rPr kumimoji="0" lang="en-US" sz="1400" b="0" i="0" u="none" strike="noStrike" kern="1200" cap="none" spc="0" normalizeH="0" baseline="0" noProof="0" dirty="0">
                <a:ln>
                  <a:noFill/>
                </a:ln>
                <a:solidFill>
                  <a:prstClr val="black"/>
                </a:solidFill>
                <a:effectLst/>
                <a:uLnTx/>
                <a:uFillTx/>
                <a:latin typeface="Merriweather" panose="00000500000000000000" pitchFamily="2" charset="0"/>
                <a:ea typeface="+mn-ea"/>
                <a:cs typeface="+mn-cs"/>
              </a:rPr>
              <a:t> </a:t>
            </a:r>
          </a:p>
          <a:p>
            <a:pPr marL="91440" marR="0" lvl="0" indent="-91440" algn="just" defTabSz="914400" rtl="0" eaLnBrk="1" fontAlgn="auto" latinLnBrk="0" hangingPunct="1">
              <a:lnSpc>
                <a:spcPct val="110000"/>
              </a:lnSpc>
              <a:spcBef>
                <a:spcPts val="1200"/>
              </a:spcBef>
              <a:spcAft>
                <a:spcPts val="200"/>
              </a:spcAft>
              <a:buClr>
                <a:srgbClr val="99CB38"/>
              </a:buClr>
              <a:buSzPct val="100000"/>
              <a:buFont typeface="Calibri" panose="020F0502020204030204" pitchFamily="34" charset="0"/>
              <a:buChar char=" "/>
              <a:tabLst/>
              <a:defRPr/>
            </a:pPr>
            <a:r>
              <a:rPr kumimoji="0" lang="en-US" sz="1400" b="0" i="0" u="sng" strike="noStrike" kern="1200" cap="none" spc="0" normalizeH="0" baseline="0" noProof="0" dirty="0">
                <a:ln>
                  <a:noFill/>
                </a:ln>
                <a:solidFill>
                  <a:prstClr val="black"/>
                </a:solidFill>
                <a:effectLst/>
                <a:uLnTx/>
                <a:uFillTx/>
                <a:latin typeface="Merriweather" panose="00000500000000000000" pitchFamily="2" charset="0"/>
                <a:ea typeface="+mn-ea"/>
                <a:cs typeface="+mn-cs"/>
                <a:hlinkClick r:id="rId7">
                  <a:extLst>
                    <a:ext uri="{A12FA001-AC4F-418D-AE19-62706E023703}">
                      <ahyp:hlinkClr xmlns:ahyp="http://schemas.microsoft.com/office/drawing/2018/hyperlinkcolor" val="tx"/>
                    </a:ext>
                  </a:extLst>
                </a:hlinkClick>
              </a:rPr>
              <a:t>https://www.publichealthontario.ca/en/health-topics/infection-prevention-control/best-practices-ipac</a:t>
            </a:r>
            <a:endParaRPr kumimoji="0" lang="en-US" sz="1400" b="0" i="0" u="sng" strike="noStrike" kern="1200" cap="none" spc="0" normalizeH="0" baseline="0" noProof="0" dirty="0">
              <a:ln>
                <a:noFill/>
              </a:ln>
              <a:solidFill>
                <a:prstClr val="black"/>
              </a:solidFill>
              <a:effectLst/>
              <a:uLnTx/>
              <a:uFillTx/>
              <a:latin typeface="Merriweather" panose="00000500000000000000" pitchFamily="2" charset="0"/>
              <a:ea typeface="+mn-ea"/>
              <a:cs typeface="+mn-cs"/>
            </a:endParaRPr>
          </a:p>
          <a:p>
            <a:pPr marL="91440" marR="0" lvl="0" indent="-91440" algn="l" defTabSz="914400" rtl="0" eaLnBrk="1" fontAlgn="auto" latinLnBrk="0" hangingPunct="1">
              <a:lnSpc>
                <a:spcPct val="160000"/>
              </a:lnSpc>
              <a:spcBef>
                <a:spcPts val="1200"/>
              </a:spcBef>
              <a:spcAft>
                <a:spcPts val="200"/>
              </a:spcAft>
              <a:buClr>
                <a:srgbClr val="99CB38"/>
              </a:buClr>
              <a:buSzPct val="100000"/>
              <a:buFont typeface="Calibri" panose="020F0502020204030204" pitchFamily="34" charset="0"/>
              <a:buChar char=" "/>
              <a:tabLst/>
              <a:defRPr/>
            </a:pPr>
            <a:r>
              <a:rPr kumimoji="0" lang="en-US" sz="1400" b="0" i="0" u="none" strike="noStrike" kern="1200" cap="none" spc="0" normalizeH="0" baseline="0" noProof="0" dirty="0">
                <a:ln>
                  <a:noFill/>
                </a:ln>
                <a:solidFill>
                  <a:prstClr val="black"/>
                </a:solidFill>
                <a:effectLst/>
                <a:uLnTx/>
                <a:uFillTx/>
                <a:latin typeface="Merriweather" panose="00000500000000000000" pitchFamily="2" charset="0"/>
                <a:ea typeface="+mn-ea"/>
                <a:cs typeface="+mn-cs"/>
              </a:rPr>
              <a:t>Provincial Infection Control Network of British Columbia. (2011). </a:t>
            </a:r>
            <a:r>
              <a:rPr kumimoji="0" lang="en-US" sz="1400" b="0" i="1" u="none" strike="noStrike" kern="1200" cap="none" spc="0" normalizeH="0" baseline="0" noProof="0" dirty="0">
                <a:ln>
                  <a:noFill/>
                </a:ln>
                <a:solidFill>
                  <a:prstClr val="black"/>
                </a:solidFill>
                <a:effectLst/>
                <a:uLnTx/>
                <a:uFillTx/>
                <a:latin typeface="Merriweather" panose="00000500000000000000" pitchFamily="2" charset="0"/>
                <a:ea typeface="+mn-ea"/>
                <a:cs typeface="+mn-cs"/>
              </a:rPr>
              <a:t>Residential Care Infection Prevention and Control Manual For Non-affiliated Residential Care Facilities. </a:t>
            </a:r>
          </a:p>
          <a:p>
            <a:pPr marL="91440" marR="0" lvl="0" indent="-91440" algn="l" defTabSz="914400" rtl="0" eaLnBrk="1" fontAlgn="auto" latinLnBrk="0" hangingPunct="1">
              <a:lnSpc>
                <a:spcPct val="160000"/>
              </a:lnSpc>
              <a:spcBef>
                <a:spcPts val="1200"/>
              </a:spcBef>
              <a:spcAft>
                <a:spcPts val="200"/>
              </a:spcAft>
              <a:buClr>
                <a:srgbClr val="99CB38"/>
              </a:buClr>
              <a:buSzPct val="100000"/>
              <a:buFont typeface="Calibri" panose="020F0502020204030204" pitchFamily="34" charset="0"/>
              <a:buChar char=" "/>
              <a:tabLst/>
              <a:defRPr/>
            </a:pPr>
            <a:r>
              <a:rPr kumimoji="0" lang="en-US" sz="1400" b="0" i="1" u="none" strike="noStrike" kern="1200" cap="none" spc="0" normalizeH="0" baseline="0" noProof="0" dirty="0">
                <a:ln>
                  <a:noFill/>
                </a:ln>
                <a:solidFill>
                  <a:prstClr val="black"/>
                </a:solidFill>
                <a:effectLst/>
                <a:uLnTx/>
                <a:uFillTx/>
                <a:latin typeface="Merriweather" panose="00000500000000000000" pitchFamily="2" charset="0"/>
                <a:ea typeface="+mn-ea"/>
                <a:cs typeface="+mn-cs"/>
              </a:rPr>
              <a:t>Provincial Infectious Diseases Advisory Committee. (2018). Best Practices for Environmental Cleaning for Prevention and Control of Infections in All Health Care Settings, 3rd Edition</a:t>
            </a:r>
          </a:p>
          <a:p>
            <a:pPr marL="91440" marR="0" lvl="0" indent="-91440" algn="l" defTabSz="914400" rtl="0" eaLnBrk="1" fontAlgn="auto" latinLnBrk="0" hangingPunct="1">
              <a:lnSpc>
                <a:spcPct val="160000"/>
              </a:lnSpc>
              <a:spcBef>
                <a:spcPts val="1200"/>
              </a:spcBef>
              <a:spcAft>
                <a:spcPts val="200"/>
              </a:spcAft>
              <a:buClr>
                <a:srgbClr val="99CB38"/>
              </a:buClr>
              <a:buSzPct val="100000"/>
              <a:buFont typeface="Calibri" panose="020F0502020204030204" pitchFamily="34" charset="0"/>
              <a:buChar char=" "/>
              <a:tabLst/>
              <a:defRPr/>
            </a:pPr>
            <a:r>
              <a:rPr kumimoji="0" lang="en-US" sz="1400" b="0" i="1" u="none" strike="noStrike" kern="1200" cap="none" spc="0" normalizeH="0" baseline="0" noProof="0" dirty="0">
                <a:ln>
                  <a:noFill/>
                </a:ln>
                <a:solidFill>
                  <a:prstClr val="black"/>
                </a:solidFill>
                <a:effectLst/>
                <a:uLnTx/>
                <a:uFillTx/>
                <a:latin typeface="Merriweather" panose="00000500000000000000" pitchFamily="2" charset="0"/>
                <a:ea typeface="+mn-ea"/>
                <a:cs typeface="+mn-cs"/>
              </a:rPr>
              <a:t>https://www.publichealthontario.ca/en/health-topics/infection-prevention-control/environmental-cleaning</a:t>
            </a:r>
          </a:p>
          <a:p>
            <a:pPr marL="91440" marR="0" lvl="0" indent="-91440" algn="l" defTabSz="914400" rtl="0" eaLnBrk="1" fontAlgn="auto" latinLnBrk="0" hangingPunct="1">
              <a:lnSpc>
                <a:spcPct val="170000"/>
              </a:lnSpc>
              <a:spcBef>
                <a:spcPts val="1200"/>
              </a:spcBef>
              <a:spcAft>
                <a:spcPts val="200"/>
              </a:spcAft>
              <a:buClr>
                <a:srgbClr val="99CB38"/>
              </a:buClr>
              <a:buSzPct val="100000"/>
              <a:buFont typeface="Calibri" panose="020F0502020204030204" pitchFamily="34" charset="0"/>
              <a:buChar char=" "/>
              <a:tabLst/>
              <a:defRPr/>
            </a:pPr>
            <a:r>
              <a:rPr kumimoji="0" lang="en-US" sz="1400" b="0" i="0" u="none" strike="noStrike" kern="1200" cap="none" spc="0" normalizeH="0" baseline="0" noProof="0" dirty="0">
                <a:ln>
                  <a:noFill/>
                </a:ln>
                <a:solidFill>
                  <a:prstClr val="black"/>
                </a:solidFill>
                <a:effectLst/>
                <a:uLnTx/>
                <a:uFillTx/>
                <a:latin typeface="Merriweather" panose="00000500000000000000" pitchFamily="2" charset="0"/>
              </a:rPr>
              <a:t>Saskatchewan Association for Safe Workplaces in Health. (2021). Infection Prevention and Control. </a:t>
            </a:r>
            <a:br>
              <a:rPr kumimoji="0" lang="en-US" sz="1400" b="0" i="0" u="none" strike="noStrike" kern="1200" cap="none" spc="0" normalizeH="0" baseline="0" noProof="0" dirty="0">
                <a:ln>
                  <a:noFill/>
                </a:ln>
                <a:solidFill>
                  <a:prstClr val="black"/>
                </a:solidFill>
                <a:effectLst/>
                <a:uLnTx/>
                <a:uFillTx/>
                <a:latin typeface="Merriweather" panose="00000500000000000000" pitchFamily="2" charset="0"/>
              </a:rPr>
            </a:br>
            <a:r>
              <a:rPr kumimoji="0" lang="en-US" sz="1400" b="0" i="0" u="none" strike="noStrike" kern="1200" cap="none" spc="0" normalizeH="0" baseline="0" noProof="0" dirty="0">
                <a:ln>
                  <a:noFill/>
                </a:ln>
                <a:solidFill>
                  <a:prstClr val="black"/>
                </a:solidFill>
                <a:effectLst/>
                <a:uLnTx/>
                <a:uFillTx/>
                <a:latin typeface="Merriweather" panose="00000500000000000000" pitchFamily="2" charset="0"/>
              </a:rPr>
              <a:t>https://saswh.ca/index.php/infection-prevention-and-control</a:t>
            </a:r>
          </a:p>
          <a:p>
            <a:pPr marL="91440" marR="0" lvl="0" indent="-91440" algn="l" defTabSz="914400" rtl="0" eaLnBrk="1" fontAlgn="auto" latinLnBrk="0" hangingPunct="1">
              <a:lnSpc>
                <a:spcPct val="170000"/>
              </a:lnSpc>
              <a:spcBef>
                <a:spcPts val="1200"/>
              </a:spcBef>
              <a:spcAft>
                <a:spcPts val="200"/>
              </a:spcAft>
              <a:buClr>
                <a:srgbClr val="99CB38"/>
              </a:buClr>
              <a:buSzPct val="100000"/>
              <a:buFont typeface="Calibri" panose="020F0502020204030204" pitchFamily="34" charset="0"/>
              <a:buChar char=" "/>
              <a:tabLst/>
              <a:defRPr/>
            </a:pPr>
            <a:r>
              <a:rPr kumimoji="0" lang="en-US" sz="1400" b="0" i="0" u="none" strike="noStrike" kern="1200" cap="none" spc="0" normalizeH="0" baseline="0" noProof="0" dirty="0">
                <a:ln>
                  <a:noFill/>
                </a:ln>
                <a:solidFill>
                  <a:prstClr val="black"/>
                </a:solidFill>
                <a:effectLst/>
                <a:uLnTx/>
                <a:uFillTx/>
                <a:latin typeface="Merriweather" panose="00000500000000000000" pitchFamily="2" charset="0"/>
                <a:ea typeface="+mn-ea"/>
                <a:cs typeface="+mn-cs"/>
              </a:rPr>
              <a:t>Saskatchewan Health Authority. (2021). </a:t>
            </a:r>
            <a:r>
              <a:rPr kumimoji="0" lang="en-US" sz="1400" b="0" i="1" u="none" strike="noStrike" kern="1200" cap="none" spc="0" normalizeH="0" baseline="0" noProof="0" dirty="0">
                <a:ln>
                  <a:noFill/>
                </a:ln>
                <a:solidFill>
                  <a:prstClr val="black"/>
                </a:solidFill>
                <a:effectLst/>
                <a:uLnTx/>
                <a:uFillTx/>
                <a:latin typeface="Merriweather" panose="00000500000000000000" pitchFamily="2" charset="0"/>
                <a:ea typeface="+mn-ea"/>
                <a:cs typeface="+mn-cs"/>
              </a:rPr>
              <a:t>PPE/Infection Prevention and Control</a:t>
            </a:r>
            <a:r>
              <a:rPr kumimoji="0" lang="en-US" sz="1400" b="0" i="0" u="none" strike="noStrike" kern="1200" cap="none" spc="0" normalizeH="0" baseline="0" noProof="0" dirty="0">
                <a:ln>
                  <a:noFill/>
                </a:ln>
                <a:solidFill>
                  <a:prstClr val="black"/>
                </a:solidFill>
                <a:effectLst/>
                <a:uLnTx/>
                <a:uFillTx/>
                <a:latin typeface="Merriweather" panose="00000500000000000000" pitchFamily="2" charset="0"/>
                <a:ea typeface="+mn-ea"/>
                <a:cs typeface="+mn-cs"/>
              </a:rPr>
              <a:t> https://www.saskhealthauthority.ca/news/service-alerts-emergency-events/covid-19/PPE-infection-prevention-control/Pages/Home.aspx</a:t>
            </a:r>
          </a:p>
          <a:p>
            <a:pPr marL="91440" marR="0" lvl="0" indent="-91440" algn="l" defTabSz="914400" rtl="0" eaLnBrk="1" fontAlgn="auto" latinLnBrk="0" hangingPunct="1">
              <a:lnSpc>
                <a:spcPct val="170000"/>
              </a:lnSpc>
              <a:spcBef>
                <a:spcPts val="1200"/>
              </a:spcBef>
              <a:spcAft>
                <a:spcPts val="200"/>
              </a:spcAft>
              <a:buClr>
                <a:srgbClr val="99CB38"/>
              </a:buClr>
              <a:buSzPct val="100000"/>
              <a:buFont typeface="Calibri" panose="020F0502020204030204" pitchFamily="34" charset="0"/>
              <a:buChar char=" "/>
              <a:tabLst/>
              <a:defRPr/>
            </a:pPr>
            <a:r>
              <a:rPr kumimoji="0" lang="en-US" sz="1400" b="0" i="0" u="none" strike="noStrike" kern="1200" cap="none" spc="0" normalizeH="0" baseline="0" noProof="0" dirty="0">
                <a:ln>
                  <a:noFill/>
                </a:ln>
                <a:solidFill>
                  <a:prstClr val="black"/>
                </a:solidFill>
                <a:effectLst/>
                <a:uLnTx/>
                <a:uFillTx/>
                <a:latin typeface="Merriweather" panose="00000500000000000000" pitchFamily="2" charset="0"/>
                <a:ea typeface="+mn-ea"/>
                <a:cs typeface="+mn-cs"/>
              </a:rPr>
              <a:t>https://www.saskhealthauthority.ca/</a:t>
            </a:r>
          </a:p>
          <a:p>
            <a:endParaRPr lang="en-US" sz="1600" dirty="0">
              <a:latin typeface="Segoe UI" panose="020B0502040204020203" pitchFamily="34" charset="0"/>
            </a:endParaRPr>
          </a:p>
          <a:p>
            <a:endParaRPr lang="en-US" sz="1600" dirty="0">
              <a:latin typeface="Segoe UI" panose="020B0502040204020203" pitchFamily="34" charset="0"/>
            </a:endParaRPr>
          </a:p>
          <a:p>
            <a:endParaRPr lang="en-US" sz="1600" b="0" i="0" dirty="0">
              <a:effectLst/>
              <a:latin typeface="Segoe UI" panose="020B0502040204020203" pitchFamily="34" charset="0"/>
            </a:endParaRPr>
          </a:p>
          <a:p>
            <a:endParaRPr lang="en-US" sz="1600" b="0" i="0" dirty="0">
              <a:effectLst/>
              <a:latin typeface="Segoe UI" panose="020B0502040204020203" pitchFamily="34" charset="0"/>
            </a:endParaRPr>
          </a:p>
        </p:txBody>
      </p:sp>
      <p:pic>
        <p:nvPicPr>
          <p:cNvPr id="5" name="Audio 4">
            <a:hlinkClick r:id="" action="ppaction://media"/>
            <a:extLst>
              <a:ext uri="{FF2B5EF4-FFF2-40B4-BE49-F238E27FC236}">
                <a16:creationId xmlns:a16="http://schemas.microsoft.com/office/drawing/2014/main" id="{42165562-9A6B-4DA2-9396-F39E65A2FB8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2209903954"/>
      </p:ext>
    </p:extLst>
  </p:cSld>
  <p:clrMapOvr>
    <a:masterClrMapping/>
  </p:clrMapOvr>
  <mc:AlternateContent xmlns:mc="http://schemas.openxmlformats.org/markup-compatibility/2006" xmlns:p14="http://schemas.microsoft.com/office/powerpoint/2010/main">
    <mc:Choice Requires="p14">
      <p:transition spd="slow" p14:dur="2000" advTm="12339"/>
    </mc:Choice>
    <mc:Fallback xmlns="">
      <p:transition spd="slow" advTm="123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1F440-D39A-4644-889A-726CE572A40D}"/>
              </a:ext>
            </a:extLst>
          </p:cNvPr>
          <p:cNvSpPr>
            <a:spLocks noGrp="1"/>
          </p:cNvSpPr>
          <p:nvPr>
            <p:ph type="title"/>
          </p:nvPr>
        </p:nvSpPr>
        <p:spPr/>
        <p:txBody>
          <a:bodyPr/>
          <a:lstStyle/>
          <a:p>
            <a:r>
              <a:rPr lang="en-US" b="1" dirty="0">
                <a:solidFill>
                  <a:schemeClr val="accent2"/>
                </a:solidFill>
              </a:rPr>
              <a:t>You will learn:</a:t>
            </a:r>
          </a:p>
        </p:txBody>
      </p:sp>
      <p:sp>
        <p:nvSpPr>
          <p:cNvPr id="3" name="Content Placeholder 2">
            <a:extLst>
              <a:ext uri="{FF2B5EF4-FFF2-40B4-BE49-F238E27FC236}">
                <a16:creationId xmlns:a16="http://schemas.microsoft.com/office/drawing/2014/main" id="{BB9D83B9-1413-4979-B83A-0624582EDD9C}"/>
              </a:ext>
            </a:extLst>
          </p:cNvPr>
          <p:cNvSpPr>
            <a:spLocks noGrp="1"/>
          </p:cNvSpPr>
          <p:nvPr>
            <p:ph idx="1"/>
          </p:nvPr>
        </p:nvSpPr>
        <p:spPr/>
        <p:txBody>
          <a:body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srgbClr val="313537"/>
                </a:solidFill>
                <a:effectLst/>
                <a:uLnTx/>
                <a:uFillTx/>
                <a:latin typeface="Calibri" panose="020F0502020204030204"/>
                <a:ea typeface="+mn-ea"/>
                <a:cs typeface="+mn-cs"/>
              </a:rPr>
              <a:t>About Routine Practices</a:t>
            </a:r>
          </a:p>
          <a:p>
            <a:pPr marL="91440" marR="0" lvl="0" indent="-91440" algn="l" defTabSz="914400" rtl="0" eaLnBrk="1" fontAlgn="auto" latinLnBrk="0" hangingPunct="1">
              <a:lnSpc>
                <a:spcPct val="90000"/>
              </a:lnSpc>
              <a:spcBef>
                <a:spcPts val="1200"/>
              </a:spcBef>
              <a:spcAft>
                <a:spcPts val="200"/>
              </a:spcAft>
              <a:buClr>
                <a:srgbClr val="99CB38"/>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srgbClr val="313537"/>
                </a:solidFill>
                <a:effectLst/>
                <a:uLnTx/>
                <a:uFillTx/>
                <a:latin typeface="Calibri" panose="020F0502020204030204"/>
                <a:ea typeface="+mn-ea"/>
                <a:cs typeface="+mn-cs"/>
              </a:rPr>
              <a:t>About the chain of infection </a:t>
            </a:r>
          </a:p>
          <a:p>
            <a:pPr marL="91440" marR="0" lvl="0" indent="-91440" algn="l" defTabSz="914400" rtl="0" eaLnBrk="1" fontAlgn="auto" latinLnBrk="0" hangingPunct="1">
              <a:lnSpc>
                <a:spcPct val="90000"/>
              </a:lnSpc>
              <a:spcBef>
                <a:spcPts val="1200"/>
              </a:spcBef>
              <a:spcAft>
                <a:spcPts val="200"/>
              </a:spcAft>
              <a:buClr>
                <a:srgbClr val="99CB38"/>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srgbClr val="313537"/>
                </a:solidFill>
                <a:effectLst/>
                <a:uLnTx/>
                <a:uFillTx/>
                <a:latin typeface="Calibri" panose="020F0502020204030204"/>
                <a:ea typeface="+mn-ea"/>
                <a:cs typeface="+mn-cs"/>
              </a:rPr>
              <a:t>The importance of a point of care risk assessment to determine what PPE is needed to protect yourself</a:t>
            </a:r>
          </a:p>
        </p:txBody>
      </p:sp>
      <p:pic>
        <p:nvPicPr>
          <p:cNvPr id="4" name="Audio 3">
            <a:hlinkClick r:id="" action="ppaction://media"/>
            <a:extLst>
              <a:ext uri="{FF2B5EF4-FFF2-40B4-BE49-F238E27FC236}">
                <a16:creationId xmlns:a16="http://schemas.microsoft.com/office/drawing/2014/main" id="{F232E525-5DE7-4CE6-8077-D8C7C6A3FE7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3856591454"/>
      </p:ext>
    </p:extLst>
  </p:cSld>
  <p:clrMapOvr>
    <a:masterClrMapping/>
  </p:clrMapOvr>
  <mc:AlternateContent xmlns:mc="http://schemas.openxmlformats.org/markup-compatibility/2006" xmlns:p14="http://schemas.microsoft.com/office/powerpoint/2010/main">
    <mc:Choice Requires="p14">
      <p:transition spd="slow" p14:dur="2000" advTm="12037"/>
    </mc:Choice>
    <mc:Fallback xmlns="">
      <p:transition spd="slow" advTm="120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AA045-6B48-4968-810F-C9B11192C14C}"/>
              </a:ext>
            </a:extLst>
          </p:cNvPr>
          <p:cNvSpPr>
            <a:spLocks noGrp="1"/>
          </p:cNvSpPr>
          <p:nvPr>
            <p:ph type="title"/>
          </p:nvPr>
        </p:nvSpPr>
        <p:spPr/>
        <p:txBody>
          <a:bodyPr/>
          <a:lstStyle/>
          <a:p>
            <a:r>
              <a:rPr lang="en-US" b="1" dirty="0">
                <a:solidFill>
                  <a:schemeClr val="accent2"/>
                </a:solidFill>
              </a:rPr>
              <a:t>What is Routine Practices?</a:t>
            </a:r>
          </a:p>
        </p:txBody>
      </p:sp>
      <p:sp>
        <p:nvSpPr>
          <p:cNvPr id="3" name="Content Placeholder 2">
            <a:extLst>
              <a:ext uri="{FF2B5EF4-FFF2-40B4-BE49-F238E27FC236}">
                <a16:creationId xmlns:a16="http://schemas.microsoft.com/office/drawing/2014/main" id="{33D491E6-23F8-4260-A725-139A04B1EFFF}"/>
              </a:ext>
            </a:extLst>
          </p:cNvPr>
          <p:cNvSpPr>
            <a:spLocks noGrp="1"/>
          </p:cNvSpPr>
          <p:nvPr>
            <p:ph idx="1"/>
          </p:nvPr>
        </p:nvSpPr>
        <p:spPr/>
        <p:txBody>
          <a:bodyPr>
            <a:normAutofit/>
          </a:bodyPr>
          <a:lstStyle/>
          <a:p>
            <a:pPr marL="0" indent="0">
              <a:buNone/>
            </a:pPr>
            <a:endParaRPr lang="en-US" sz="3200" dirty="0"/>
          </a:p>
          <a:p>
            <a:pPr marL="0" indent="0">
              <a:buNone/>
            </a:pPr>
            <a:r>
              <a:rPr lang="en-US" sz="2400" dirty="0"/>
              <a:t>Routine Practices are the minimum standard of practice for preventing transmission of infectious diseases in all health care settings, for all patients, including residents and participants in Group, Residential and Personal Care Homes.</a:t>
            </a:r>
          </a:p>
          <a:p>
            <a:pPr>
              <a:buFont typeface="Arial" panose="020B0604020202020204" pitchFamily="34" charset="0"/>
              <a:buChar char="•"/>
            </a:pPr>
            <a:endParaRPr lang="en-US" dirty="0"/>
          </a:p>
        </p:txBody>
      </p:sp>
      <p:pic>
        <p:nvPicPr>
          <p:cNvPr id="5" name="Audio 4">
            <a:hlinkClick r:id="" action="ppaction://media"/>
            <a:extLst>
              <a:ext uri="{FF2B5EF4-FFF2-40B4-BE49-F238E27FC236}">
                <a16:creationId xmlns:a16="http://schemas.microsoft.com/office/drawing/2014/main" id="{BE66E9E2-BF65-44A3-8D3E-4BEE0DB88A8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2107087210"/>
      </p:ext>
    </p:extLst>
  </p:cSld>
  <p:clrMapOvr>
    <a:masterClrMapping/>
  </p:clrMapOvr>
  <mc:AlternateContent xmlns:mc="http://schemas.openxmlformats.org/markup-compatibility/2006" xmlns:p14="http://schemas.microsoft.com/office/powerpoint/2010/main">
    <mc:Choice Requires="p14">
      <p:transition spd="slow" p14:dur="2000" advTm="17070"/>
    </mc:Choice>
    <mc:Fallback xmlns="">
      <p:transition spd="slow" advTm="170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765EC1-35D0-401C-8CE9-B14308A282D4}"/>
              </a:ext>
            </a:extLst>
          </p:cNvPr>
          <p:cNvSpPr>
            <a:spLocks noGrp="1"/>
          </p:cNvSpPr>
          <p:nvPr>
            <p:ph type="title"/>
          </p:nvPr>
        </p:nvSpPr>
        <p:spPr/>
        <p:txBody>
          <a:bodyPr/>
          <a:lstStyle/>
          <a:p>
            <a:r>
              <a:rPr lang="en-CA" b="1" dirty="0">
                <a:solidFill>
                  <a:schemeClr val="accent2"/>
                </a:solidFill>
              </a:rPr>
              <a:t>Break the Chain of Infection with Routine Practices!</a:t>
            </a:r>
          </a:p>
        </p:txBody>
      </p:sp>
      <p:pic>
        <p:nvPicPr>
          <p:cNvPr id="9" name="Content Placeholder 8">
            <a:extLst>
              <a:ext uri="{FF2B5EF4-FFF2-40B4-BE49-F238E27FC236}">
                <a16:creationId xmlns:a16="http://schemas.microsoft.com/office/drawing/2014/main" id="{02186531-4E6F-4812-B188-265AF9EEE63A}"/>
              </a:ext>
            </a:extLst>
          </p:cNvPr>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1029566" y="2241948"/>
            <a:ext cx="3290346" cy="3017044"/>
          </a:xfrm>
        </p:spPr>
      </p:pic>
      <p:sp>
        <p:nvSpPr>
          <p:cNvPr id="7" name="Content Placeholder 6">
            <a:extLst>
              <a:ext uri="{FF2B5EF4-FFF2-40B4-BE49-F238E27FC236}">
                <a16:creationId xmlns:a16="http://schemas.microsoft.com/office/drawing/2014/main" id="{4B84B971-8B7D-4EA3-907A-58334829F688}"/>
              </a:ext>
            </a:extLst>
          </p:cNvPr>
          <p:cNvSpPr>
            <a:spLocks noGrp="1"/>
          </p:cNvSpPr>
          <p:nvPr>
            <p:ph sz="half" idx="2"/>
          </p:nvPr>
        </p:nvSpPr>
        <p:spPr/>
        <p:txBody>
          <a:bodyPr>
            <a:normAutofit fontScale="85000" lnSpcReduction="20000"/>
          </a:bodyPr>
          <a:lstStyle/>
          <a:p>
            <a:pPr>
              <a:buFont typeface="Arial" panose="020B0604020202020204" pitchFamily="34" charset="0"/>
              <a:buChar char="•"/>
            </a:pPr>
            <a:r>
              <a:rPr lang="en-CA" dirty="0"/>
              <a:t>Hand hygiene</a:t>
            </a:r>
          </a:p>
          <a:p>
            <a:pPr>
              <a:buFont typeface="Arial" panose="020B0604020202020204" pitchFamily="34" charset="0"/>
              <a:buChar char="•"/>
            </a:pPr>
            <a:r>
              <a:rPr lang="en-CA" sz="2400" b="1" dirty="0">
                <a:solidFill>
                  <a:schemeClr val="accent1">
                    <a:lumMod val="75000"/>
                  </a:schemeClr>
                </a:solidFill>
              </a:rPr>
              <a:t>Point of Care Risk Assessment (PCRA)</a:t>
            </a:r>
          </a:p>
          <a:p>
            <a:pPr>
              <a:buFont typeface="Arial" panose="020B0604020202020204" pitchFamily="34" charset="0"/>
              <a:buChar char="•"/>
            </a:pPr>
            <a:r>
              <a:rPr lang="en-US" dirty="0"/>
              <a:t>Personal Protective Equipment (PPE)</a:t>
            </a:r>
          </a:p>
          <a:p>
            <a:pPr>
              <a:buFont typeface="Arial" panose="020B0604020202020204" pitchFamily="34" charset="0"/>
              <a:buChar char="•"/>
            </a:pPr>
            <a:r>
              <a:rPr lang="en-US" dirty="0"/>
              <a:t>Resident Placement/Accommodation</a:t>
            </a:r>
          </a:p>
          <a:p>
            <a:pPr>
              <a:buFont typeface="Arial" panose="020B0604020202020204" pitchFamily="34" charset="0"/>
              <a:buChar char="•"/>
            </a:pPr>
            <a:r>
              <a:rPr lang="en-US" dirty="0"/>
              <a:t>Respiratory Hygiene/Cough Etiquette</a:t>
            </a:r>
          </a:p>
          <a:p>
            <a:pPr>
              <a:buFont typeface="Arial" panose="020B0604020202020204" pitchFamily="34" charset="0"/>
              <a:buChar char="•"/>
            </a:pPr>
            <a:r>
              <a:rPr lang="en-US" dirty="0"/>
              <a:t>Handling Resident Items &amp; Equipment</a:t>
            </a:r>
          </a:p>
          <a:p>
            <a:pPr>
              <a:buFont typeface="Arial" panose="020B0604020202020204" pitchFamily="34" charset="0"/>
              <a:buChar char="•"/>
            </a:pPr>
            <a:r>
              <a:rPr lang="en-US" dirty="0"/>
              <a:t>Linen &amp; Dishes</a:t>
            </a:r>
          </a:p>
          <a:p>
            <a:pPr>
              <a:buFont typeface="Arial" panose="020B0604020202020204" pitchFamily="34" charset="0"/>
              <a:buChar char="•"/>
            </a:pPr>
            <a:r>
              <a:rPr lang="en-US" dirty="0"/>
              <a:t>Environmental Cleaning</a:t>
            </a:r>
          </a:p>
          <a:p>
            <a:pPr>
              <a:buFont typeface="Arial" panose="020B0604020202020204" pitchFamily="34" charset="0"/>
              <a:buChar char="•"/>
            </a:pPr>
            <a:r>
              <a:rPr lang="en-US" dirty="0"/>
              <a:t>Waste and Sharp Handling</a:t>
            </a:r>
          </a:p>
          <a:p>
            <a:pPr>
              <a:buFont typeface="Arial" panose="020B0604020202020204" pitchFamily="34" charset="0"/>
              <a:buChar char="•"/>
            </a:pPr>
            <a:r>
              <a:rPr lang="en-CA" dirty="0"/>
              <a:t>Staff Health </a:t>
            </a:r>
            <a:r>
              <a:rPr lang="en-CA" dirty="0" err="1"/>
              <a:t>andEeducation</a:t>
            </a:r>
            <a:r>
              <a:rPr lang="en-CA" dirty="0"/>
              <a:t> </a:t>
            </a:r>
          </a:p>
          <a:p>
            <a:pPr>
              <a:buFont typeface="Arial" panose="020B0604020202020204" pitchFamily="34" charset="0"/>
              <a:buChar char="•"/>
            </a:pPr>
            <a:endParaRPr lang="en-US" dirty="0"/>
          </a:p>
          <a:p>
            <a:pPr>
              <a:buFont typeface="Arial" panose="020B0604020202020204" pitchFamily="34" charset="0"/>
              <a:buChar char="•"/>
            </a:pPr>
            <a:endParaRPr lang="en-US" dirty="0"/>
          </a:p>
          <a:p>
            <a:endParaRPr lang="en-CA" dirty="0"/>
          </a:p>
        </p:txBody>
      </p:sp>
      <p:pic>
        <p:nvPicPr>
          <p:cNvPr id="2" name="Audio 1">
            <a:hlinkClick r:id="" action="ppaction://media"/>
            <a:extLst>
              <a:ext uri="{FF2B5EF4-FFF2-40B4-BE49-F238E27FC236}">
                <a16:creationId xmlns:a16="http://schemas.microsoft.com/office/drawing/2014/main" id="{16049400-1F86-4A5C-B7AC-9E219510A1C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1974328447"/>
      </p:ext>
    </p:extLst>
  </p:cSld>
  <p:clrMapOvr>
    <a:masterClrMapping/>
  </p:clrMapOvr>
  <mc:AlternateContent xmlns:mc="http://schemas.openxmlformats.org/markup-compatibility/2006" xmlns:p14="http://schemas.microsoft.com/office/powerpoint/2010/main">
    <mc:Choice Requires="p14">
      <p:transition spd="slow" p14:dur="2000" advTm="33407"/>
    </mc:Choice>
    <mc:Fallback xmlns="">
      <p:transition spd="slow" advTm="334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B1948-8CE6-490F-99C2-6DA378E285A4}"/>
              </a:ext>
            </a:extLst>
          </p:cNvPr>
          <p:cNvSpPr>
            <a:spLocks noGrp="1"/>
          </p:cNvSpPr>
          <p:nvPr>
            <p:ph type="title"/>
          </p:nvPr>
        </p:nvSpPr>
        <p:spPr>
          <a:xfrm>
            <a:off x="822960" y="286603"/>
            <a:ext cx="7543800" cy="1450757"/>
          </a:xfrm>
        </p:spPr>
        <p:txBody>
          <a:bodyPr>
            <a:normAutofit/>
          </a:bodyPr>
          <a:lstStyle/>
          <a:p>
            <a:r>
              <a:rPr lang="en-US" b="1" dirty="0">
                <a:solidFill>
                  <a:schemeClr val="accent2"/>
                </a:solidFill>
              </a:rPr>
              <a:t>Point of Care Risk Assessment (PCRA)</a:t>
            </a:r>
          </a:p>
        </p:txBody>
      </p:sp>
      <p:sp>
        <p:nvSpPr>
          <p:cNvPr id="3" name="Content Placeholder 2">
            <a:extLst>
              <a:ext uri="{FF2B5EF4-FFF2-40B4-BE49-F238E27FC236}">
                <a16:creationId xmlns:a16="http://schemas.microsoft.com/office/drawing/2014/main" id="{8A2FB2CE-4658-49AB-B94F-AB7E5E36865E}"/>
              </a:ext>
            </a:extLst>
          </p:cNvPr>
          <p:cNvSpPr>
            <a:spLocks noGrp="1"/>
          </p:cNvSpPr>
          <p:nvPr>
            <p:ph idx="1"/>
          </p:nvPr>
        </p:nvSpPr>
        <p:spPr>
          <a:xfrm>
            <a:off x="822958" y="1845734"/>
            <a:ext cx="7543799" cy="4023360"/>
          </a:xfrm>
        </p:spPr>
        <p:txBody>
          <a:bodyPr>
            <a:normAutofit/>
          </a:bodyPr>
          <a:lstStyle/>
          <a:p>
            <a:pPr>
              <a:buFont typeface="Arial" panose="020B0604020202020204" pitchFamily="34" charset="0"/>
              <a:buChar char="•"/>
            </a:pPr>
            <a:endParaRPr lang="en-US" sz="2400" dirty="0"/>
          </a:p>
          <a:p>
            <a:pPr>
              <a:buFont typeface="Arial" panose="020B0604020202020204" pitchFamily="34" charset="0"/>
              <a:buChar char="•"/>
            </a:pPr>
            <a:r>
              <a:rPr lang="en-US" sz="2400" dirty="0"/>
              <a:t>PCRA is the first step in routine practices.</a:t>
            </a:r>
          </a:p>
          <a:p>
            <a:pPr lvl="1">
              <a:buFont typeface="Arial" panose="020B0604020202020204" pitchFamily="34" charset="0"/>
              <a:buChar char="•"/>
            </a:pPr>
            <a:r>
              <a:rPr lang="en-US" sz="2400" dirty="0"/>
              <a:t>Used with all residents for all care and all interactions.</a:t>
            </a:r>
          </a:p>
          <a:p>
            <a:pPr>
              <a:buFont typeface="Arial" panose="020B0604020202020204" pitchFamily="34" charset="0"/>
              <a:buChar char="•"/>
            </a:pPr>
            <a:r>
              <a:rPr lang="en-US" sz="2400" dirty="0"/>
              <a:t>ASSESS the TASK, the RESIDENT and the ENVIRONMENT prior to EACH resident INTERACTION.</a:t>
            </a:r>
          </a:p>
          <a:p>
            <a:pPr lvl="1">
              <a:buFont typeface="Arial" panose="020B0604020202020204" pitchFamily="34" charset="0"/>
              <a:buChar char="•"/>
            </a:pPr>
            <a:r>
              <a:rPr lang="en-US" sz="2400" dirty="0"/>
              <a:t>Then decide what, if any, PPE needed to protect yourself.</a:t>
            </a:r>
          </a:p>
          <a:p>
            <a:pPr>
              <a:buFont typeface="Arial" panose="020B0604020202020204" pitchFamily="34" charset="0"/>
              <a:buChar char="•"/>
            </a:pPr>
            <a:endParaRPr lang="en-US" sz="2400" dirty="0"/>
          </a:p>
        </p:txBody>
      </p:sp>
      <p:pic>
        <p:nvPicPr>
          <p:cNvPr id="9" name="Audio 8">
            <a:hlinkClick r:id="" action="ppaction://media"/>
            <a:extLst>
              <a:ext uri="{FF2B5EF4-FFF2-40B4-BE49-F238E27FC236}">
                <a16:creationId xmlns:a16="http://schemas.microsoft.com/office/drawing/2014/main" id="{6571130F-46B2-4722-ABD9-998F5FA139C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846512510"/>
      </p:ext>
    </p:extLst>
  </p:cSld>
  <p:clrMapOvr>
    <a:masterClrMapping/>
  </p:clrMapOvr>
  <mc:AlternateContent xmlns:mc="http://schemas.openxmlformats.org/markup-compatibility/2006" xmlns:p14="http://schemas.microsoft.com/office/powerpoint/2010/main">
    <mc:Choice Requires="p14">
      <p:transition spd="slow" p14:dur="2000" advTm="26573"/>
    </mc:Choice>
    <mc:Fallback xmlns="">
      <p:transition spd="slow" advTm="265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135F8-7234-417D-8C26-8D8B9EC0B310}"/>
              </a:ext>
            </a:extLst>
          </p:cNvPr>
          <p:cNvSpPr>
            <a:spLocks noGrp="1"/>
          </p:cNvSpPr>
          <p:nvPr>
            <p:ph type="title"/>
          </p:nvPr>
        </p:nvSpPr>
        <p:spPr/>
        <p:txBody>
          <a:bodyPr/>
          <a:lstStyle/>
          <a:p>
            <a:r>
              <a:rPr lang="en-US" b="1" dirty="0">
                <a:solidFill>
                  <a:schemeClr val="accent2"/>
                </a:solidFill>
              </a:rPr>
              <a:t>Point of Care Risk Assessment (PCRA)</a:t>
            </a:r>
            <a:endParaRPr lang="en-US" dirty="0">
              <a:solidFill>
                <a:schemeClr val="accent2"/>
              </a:solidFill>
            </a:endParaRPr>
          </a:p>
        </p:txBody>
      </p:sp>
      <p:sp>
        <p:nvSpPr>
          <p:cNvPr id="3" name="Content Placeholder 2">
            <a:extLst>
              <a:ext uri="{FF2B5EF4-FFF2-40B4-BE49-F238E27FC236}">
                <a16:creationId xmlns:a16="http://schemas.microsoft.com/office/drawing/2014/main" id="{8474D501-3CB6-4D01-B20E-3A370A00E16D}"/>
              </a:ext>
            </a:extLst>
          </p:cNvPr>
          <p:cNvSpPr>
            <a:spLocks noGrp="1"/>
          </p:cNvSpPr>
          <p:nvPr>
            <p:ph idx="1"/>
          </p:nvPr>
        </p:nvSpPr>
        <p:spPr>
          <a:xfrm>
            <a:off x="822959" y="1844824"/>
            <a:ext cx="7543801" cy="4024270"/>
          </a:xfrm>
        </p:spPr>
        <p:txBody>
          <a:bodyPr>
            <a:normAutofit/>
          </a:bodyPr>
          <a:lstStyle/>
          <a:p>
            <a:pPr>
              <a:buFont typeface="Arial" panose="020B0604020202020204" pitchFamily="34" charset="0"/>
              <a:buChar char="•"/>
            </a:pPr>
            <a:r>
              <a:rPr lang="en-US" dirty="0"/>
              <a:t>Prior to contact with every resident, every time, even if the resident has been placed on Additional Precautions </a:t>
            </a:r>
          </a:p>
          <a:p>
            <a:r>
              <a:rPr lang="en-US" b="1" dirty="0"/>
              <a:t>Ask yourself:</a:t>
            </a:r>
          </a:p>
          <a:p>
            <a:pPr>
              <a:buFont typeface="Arial" panose="020B0604020202020204" pitchFamily="34" charset="0"/>
              <a:buChar char="•"/>
            </a:pPr>
            <a:r>
              <a:rPr lang="en-US" dirty="0"/>
              <a:t>Will my hands be exposed to BBF or contaminated items? If yes, wear gloves.</a:t>
            </a:r>
          </a:p>
          <a:p>
            <a:pPr>
              <a:buFont typeface="Arial" panose="020B0604020202020204" pitchFamily="34" charset="0"/>
              <a:buChar char="•"/>
            </a:pPr>
            <a:r>
              <a:rPr lang="en-US" dirty="0"/>
              <a:t>Will my clothing or skin become soiled from splashes/sprays or contact with items contaminated with BBF? If yes, wear a gown.</a:t>
            </a:r>
          </a:p>
          <a:p>
            <a:pPr>
              <a:buFont typeface="Arial" panose="020B0604020202020204" pitchFamily="34" charset="0"/>
              <a:buChar char="•"/>
            </a:pPr>
            <a:r>
              <a:rPr lang="en-US" dirty="0"/>
              <a:t>Will my eyes or face or mucous membranes be splashed or sprayed with BBFs or will I be within 2 meters of coughing, spitting or vomiting resident? If yes, wear eye protection and a mask.</a:t>
            </a:r>
          </a:p>
        </p:txBody>
      </p:sp>
      <p:pic>
        <p:nvPicPr>
          <p:cNvPr id="7" name="Audio 6">
            <a:hlinkClick r:id="" action="ppaction://media"/>
            <a:extLst>
              <a:ext uri="{FF2B5EF4-FFF2-40B4-BE49-F238E27FC236}">
                <a16:creationId xmlns:a16="http://schemas.microsoft.com/office/drawing/2014/main" id="{9699EB44-0C99-419F-8EEE-7D2E8E07D9F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2069958690"/>
      </p:ext>
    </p:extLst>
  </p:cSld>
  <p:clrMapOvr>
    <a:masterClrMapping/>
  </p:clrMapOvr>
  <mc:AlternateContent xmlns:mc="http://schemas.openxmlformats.org/markup-compatibility/2006" xmlns:p14="http://schemas.microsoft.com/office/powerpoint/2010/main">
    <mc:Choice Requires="p14">
      <p:transition spd="slow" p14:dur="2000" advTm="46217"/>
    </mc:Choice>
    <mc:Fallback xmlns="">
      <p:transition spd="slow" advTm="462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AABA-3642-4CF1-AE51-BAE9BA0E9C32}"/>
              </a:ext>
            </a:extLst>
          </p:cNvPr>
          <p:cNvSpPr>
            <a:spLocks noGrp="1"/>
          </p:cNvSpPr>
          <p:nvPr>
            <p:ph type="title"/>
          </p:nvPr>
        </p:nvSpPr>
        <p:spPr>
          <a:xfrm>
            <a:off x="5148064" y="215901"/>
            <a:ext cx="3509239" cy="3141091"/>
          </a:xfrm>
        </p:spPr>
        <p:txBody>
          <a:bodyPr vert="horz" lIns="91440" tIns="45720" rIns="91440" bIns="45720" rtlCol="0" anchor="b">
            <a:normAutofit/>
          </a:bodyPr>
          <a:lstStyle/>
          <a:p>
            <a:r>
              <a:rPr lang="en-US" sz="5700" b="1" dirty="0">
                <a:solidFill>
                  <a:schemeClr val="accent2"/>
                </a:solidFill>
              </a:rPr>
              <a:t>Glove Use!</a:t>
            </a:r>
            <a:r>
              <a:rPr lang="en-US" sz="2800" dirty="0"/>
              <a:t> </a:t>
            </a:r>
            <a:br>
              <a:rPr lang="en-US" sz="2800" dirty="0"/>
            </a:br>
            <a:br>
              <a:rPr lang="en-US" sz="2800" dirty="0"/>
            </a:br>
            <a:r>
              <a:rPr lang="en-US" sz="2800" dirty="0"/>
              <a:t>Needed when a risk of BBF = Blood and Body Fluids </a:t>
            </a:r>
            <a:r>
              <a:rPr lang="en-US" sz="1600" dirty="0"/>
              <a:t>(urine, feces, wound drainage, saliva, vomit, CSF, sputum, nasal secretions, semen, vaginal secretions</a:t>
            </a:r>
            <a:endParaRPr lang="en-US" sz="1600" b="1" dirty="0">
              <a:solidFill>
                <a:schemeClr val="accent2"/>
              </a:solidFill>
            </a:endParaRPr>
          </a:p>
        </p:txBody>
      </p:sp>
      <p:pic>
        <p:nvPicPr>
          <p:cNvPr id="5" name="Content Placeholder 4" descr="A close-up of a hand&#10;&#10;Description automatically generated with medium confidence">
            <a:extLst>
              <a:ext uri="{FF2B5EF4-FFF2-40B4-BE49-F238E27FC236}">
                <a16:creationId xmlns:a16="http://schemas.microsoft.com/office/drawing/2014/main" id="{21364E47-BE70-45CE-951E-EE301EAE55A8}"/>
              </a:ext>
            </a:extLst>
          </p:cNvPr>
          <p:cNvPicPr>
            <a:picLocks noGrp="1" noChangeAspect="1"/>
          </p:cNvPicPr>
          <p:nvPr>
            <p:ph idx="1"/>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52536" y="665801"/>
            <a:ext cx="5184163" cy="5002716"/>
          </a:xfrm>
          <a:prstGeom prst="rect">
            <a:avLst/>
          </a:prstGeom>
        </p:spPr>
      </p:pic>
      <p:sp>
        <p:nvSpPr>
          <p:cNvPr id="6" name="TextBox 5">
            <a:extLst>
              <a:ext uri="{FF2B5EF4-FFF2-40B4-BE49-F238E27FC236}">
                <a16:creationId xmlns:a16="http://schemas.microsoft.com/office/drawing/2014/main" id="{CE4E5CAD-E570-47AB-A0D0-CAD0AF37187D}"/>
              </a:ext>
            </a:extLst>
          </p:cNvPr>
          <p:cNvSpPr txBox="1"/>
          <p:nvPr/>
        </p:nvSpPr>
        <p:spPr>
          <a:xfrm>
            <a:off x="3339796" y="5468462"/>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s://pngimg.com/download/8174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pic>
        <p:nvPicPr>
          <p:cNvPr id="8" name="Audio 7">
            <a:hlinkClick r:id="" action="ppaction://media"/>
            <a:extLst>
              <a:ext uri="{FF2B5EF4-FFF2-40B4-BE49-F238E27FC236}">
                <a16:creationId xmlns:a16="http://schemas.microsoft.com/office/drawing/2014/main" id="{1F513345-944A-407C-B359-6AB2F13443C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3684053583"/>
      </p:ext>
    </p:extLst>
  </p:cSld>
  <p:clrMapOvr>
    <a:masterClrMapping/>
  </p:clrMapOvr>
  <mc:AlternateContent xmlns:mc="http://schemas.openxmlformats.org/markup-compatibility/2006" xmlns:p14="http://schemas.microsoft.com/office/powerpoint/2010/main">
    <mc:Choice Requires="p14">
      <p:transition spd="slow" p14:dur="2000" advTm="36012"/>
    </mc:Choice>
    <mc:Fallback xmlns="">
      <p:transition spd="slow" advTm="360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0BA5665-9598-4383-8F19-52182CBB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4C777A6-9696-47DF-BA90-40895EFCE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C05B094-D180-41FA-B209-8388E9F7D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2FD291F7-3ECE-4230-843B-FC601D6BD81A}"/>
              </a:ext>
            </a:extLst>
          </p:cNvPr>
          <p:cNvPicPr>
            <a:picLocks noChangeAspect="1"/>
          </p:cNvPicPr>
          <p:nvPr/>
        </p:nvPicPr>
        <p:blipFill>
          <a:blip r:embed="rId5"/>
          <a:stretch>
            <a:fillRect/>
          </a:stretch>
        </p:blipFill>
        <p:spPr>
          <a:xfrm>
            <a:off x="632079" y="958624"/>
            <a:ext cx="3819270" cy="4940751"/>
          </a:xfrm>
          <a:prstGeom prst="rect">
            <a:avLst/>
          </a:prstGeom>
        </p:spPr>
      </p:pic>
      <p:pic>
        <p:nvPicPr>
          <p:cNvPr id="5" name="Picture 4">
            <a:extLst>
              <a:ext uri="{FF2B5EF4-FFF2-40B4-BE49-F238E27FC236}">
                <a16:creationId xmlns:a16="http://schemas.microsoft.com/office/drawing/2014/main" id="{322758E8-5A5F-4B86-BA5A-17E2BA27C236}"/>
              </a:ext>
            </a:extLst>
          </p:cNvPr>
          <p:cNvPicPr>
            <a:picLocks noChangeAspect="1"/>
          </p:cNvPicPr>
          <p:nvPr/>
        </p:nvPicPr>
        <p:blipFill>
          <a:blip r:embed="rId6"/>
          <a:stretch>
            <a:fillRect/>
          </a:stretch>
        </p:blipFill>
        <p:spPr>
          <a:xfrm>
            <a:off x="4691379" y="958624"/>
            <a:ext cx="3819271" cy="4940752"/>
          </a:xfrm>
          <a:prstGeom prst="rect">
            <a:avLst/>
          </a:prstGeom>
        </p:spPr>
      </p:pic>
      <p:pic>
        <p:nvPicPr>
          <p:cNvPr id="11" name="Audio 10">
            <a:hlinkClick r:id="" action="ppaction://media"/>
            <a:extLst>
              <a:ext uri="{FF2B5EF4-FFF2-40B4-BE49-F238E27FC236}">
                <a16:creationId xmlns:a16="http://schemas.microsoft.com/office/drawing/2014/main" id="{0FA780F1-7CE6-4302-9528-3CBBD53EAD6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1254228739"/>
      </p:ext>
    </p:extLst>
  </p:cSld>
  <p:clrMapOvr>
    <a:masterClrMapping/>
  </p:clrMapOvr>
  <mc:AlternateContent xmlns:mc="http://schemas.openxmlformats.org/markup-compatibility/2006" xmlns:p14="http://schemas.microsoft.com/office/powerpoint/2010/main">
    <mc:Choice Requires="p14">
      <p:transition spd="slow" p14:dur="2000" advTm="16826"/>
    </mc:Choice>
    <mc:Fallback xmlns="">
      <p:transition spd="slow" advTm="168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8B774B55-DEEF-410A-9F9B-E3F6C9F7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86230D-6162-4D3C-B759-9BE62BA92920}"/>
              </a:ext>
            </a:extLst>
          </p:cNvPr>
          <p:cNvSpPr>
            <a:spLocks noGrp="1"/>
          </p:cNvSpPr>
          <p:nvPr>
            <p:ph type="title"/>
          </p:nvPr>
        </p:nvSpPr>
        <p:spPr>
          <a:xfrm>
            <a:off x="475499" y="4550229"/>
            <a:ext cx="8181805" cy="1057655"/>
          </a:xfrm>
        </p:spPr>
        <p:txBody>
          <a:bodyPr vert="horz" lIns="91440" tIns="45720" rIns="91440" bIns="45720" rtlCol="0" anchor="b">
            <a:normAutofit fontScale="90000"/>
          </a:bodyPr>
          <a:lstStyle/>
          <a:p>
            <a:pPr algn="ctr"/>
            <a:r>
              <a:rPr lang="en-US" sz="3600" b="1" dirty="0">
                <a:solidFill>
                  <a:schemeClr val="tx1">
                    <a:lumMod val="85000"/>
                    <a:lumOff val="15000"/>
                  </a:schemeClr>
                </a:solidFill>
              </a:rPr>
              <a:t>Break the Chain of Infection &amp; Keep Yourself and Others Safe! Perform a Point of Care Risk Assessment prior to each resident interaction!</a:t>
            </a:r>
          </a:p>
        </p:txBody>
      </p:sp>
      <p:pic>
        <p:nvPicPr>
          <p:cNvPr id="10" name="Content Placeholder 9" descr="A picture containing metalware, lock, coil spring&#10;&#10;Description automatically generated">
            <a:extLst>
              <a:ext uri="{FF2B5EF4-FFF2-40B4-BE49-F238E27FC236}">
                <a16:creationId xmlns:a16="http://schemas.microsoft.com/office/drawing/2014/main" id="{C47447EB-1169-4F01-A00C-D6D3EE03A396}"/>
              </a:ext>
            </a:extLst>
          </p:cNvPr>
          <p:cNvPicPr>
            <a:picLocks noGrp="1" noChangeAspect="1"/>
          </p:cNvPicPr>
          <p:nvPr>
            <p:ph idx="1"/>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235" r="10000" b="-1"/>
          <a:stretch/>
        </p:blipFill>
        <p:spPr>
          <a:xfrm>
            <a:off x="476592" y="640080"/>
            <a:ext cx="8187348" cy="3602736"/>
          </a:xfrm>
          <a:prstGeom prst="rect">
            <a:avLst/>
          </a:prstGeom>
        </p:spPr>
      </p:pic>
      <p:cxnSp>
        <p:nvCxnSpPr>
          <p:cNvPr id="24" name="Straight Connector 23">
            <a:extLst>
              <a:ext uri="{FF2B5EF4-FFF2-40B4-BE49-F238E27FC236}">
                <a16:creationId xmlns:a16="http://schemas.microsoft.com/office/drawing/2014/main" id="{E86F63E5-80CB-48C0-8847-43E22C5378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814" y="5618770"/>
            <a:ext cx="78867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B7318D88-D9BB-4846-BF7B-49CBE4094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178E6CEE-A5A7-4FF2-A9BA-8E59C72B36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a:extLst>
              <a:ext uri="{FF2B5EF4-FFF2-40B4-BE49-F238E27FC236}">
                <a16:creationId xmlns:a16="http://schemas.microsoft.com/office/drawing/2014/main" id="{2BB7B627-E347-4CEC-AE8D-4FC4A41D3B04}"/>
              </a:ext>
            </a:extLst>
          </p:cNvPr>
          <p:cNvSpPr txBox="1"/>
          <p:nvPr/>
        </p:nvSpPr>
        <p:spPr>
          <a:xfrm>
            <a:off x="6477124" y="4042761"/>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s://fabiusmaximus.com/2020/04/18/covid-19-reveals-threat/">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pic>
        <p:nvPicPr>
          <p:cNvPr id="3" name="Audio 2">
            <a:hlinkClick r:id="" action="ppaction://media"/>
            <a:extLst>
              <a:ext uri="{FF2B5EF4-FFF2-40B4-BE49-F238E27FC236}">
                <a16:creationId xmlns:a16="http://schemas.microsoft.com/office/drawing/2014/main" id="{9439B0CE-8B00-4F3C-815F-A1156AE8FFC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212827360"/>
      </p:ext>
    </p:extLst>
  </p:cSld>
  <p:clrMapOvr>
    <a:masterClrMapping/>
  </p:clrMapOvr>
  <mc:AlternateContent xmlns:mc="http://schemas.openxmlformats.org/markup-compatibility/2006" xmlns:p14="http://schemas.microsoft.com/office/powerpoint/2010/main">
    <mc:Choice Requires="p14">
      <p:transition spd="slow" p14:dur="2000" advTm="13130"/>
    </mc:Choice>
    <mc:Fallback xmlns="">
      <p:transition spd="slow" advTm="131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SASWH_PPT Option 1 as of Nov 2014 (4)</Template>
  <TotalTime>6455</TotalTime>
  <Words>1125</Words>
  <Application>Microsoft Office PowerPoint</Application>
  <PresentationFormat>On-screen Show (4:3)</PresentationFormat>
  <Paragraphs>64</Paragraphs>
  <Slides>10</Slides>
  <Notes>7</Notes>
  <HiddenSlides>0</HiddenSlides>
  <MMClips>10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Calibri Light</vt:lpstr>
      <vt:lpstr>Century Gothic</vt:lpstr>
      <vt:lpstr>Merriweather</vt:lpstr>
      <vt:lpstr>Segoe UI</vt:lpstr>
      <vt:lpstr>Custom Design</vt:lpstr>
      <vt:lpstr>Retrospect</vt:lpstr>
      <vt:lpstr>PowerPoint Presentation</vt:lpstr>
      <vt:lpstr>You will learn:</vt:lpstr>
      <vt:lpstr>What is Routine Practices?</vt:lpstr>
      <vt:lpstr>Break the Chain of Infection with Routine Practices!</vt:lpstr>
      <vt:lpstr>Point of Care Risk Assessment (PCRA)</vt:lpstr>
      <vt:lpstr>Point of Care Risk Assessment (PCRA)</vt:lpstr>
      <vt:lpstr>Glove Use!   Needed when a risk of BBF = Blood and Body Fluids (urine, feces, wound drainage, saliva, vomit, CSF, sputum, nasal secretions, semen, vaginal secretions</vt:lpstr>
      <vt:lpstr>PowerPoint Presentation</vt:lpstr>
      <vt:lpstr>Break the Chain of Infection &amp; Keep Yourself and Others Safe! Perform a Point of Care Risk Assessment prior to each resident interaction!</vt:lpstr>
      <vt:lpstr> References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little6@yourlink.ca</dc:creator>
  <cp:lastModifiedBy>Moriarty, Karen SASWH</cp:lastModifiedBy>
  <cp:revision>497</cp:revision>
  <cp:lastPrinted>2021-10-20T23:44:22Z</cp:lastPrinted>
  <dcterms:created xsi:type="dcterms:W3CDTF">2021-01-20T18:30:02Z</dcterms:created>
  <dcterms:modified xsi:type="dcterms:W3CDTF">2022-03-08T15:31:43Z</dcterms:modified>
</cp:coreProperties>
</file>