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Lst>
  <p:notesMasterIdLst>
    <p:notesMasterId r:id="rId18"/>
  </p:notesMasterIdLst>
  <p:sldIdLst>
    <p:sldId id="256" r:id="rId3"/>
    <p:sldId id="345" r:id="rId4"/>
    <p:sldId id="324" r:id="rId5"/>
    <p:sldId id="266" r:id="rId6"/>
    <p:sldId id="352" r:id="rId7"/>
    <p:sldId id="336" r:id="rId8"/>
    <p:sldId id="329" r:id="rId9"/>
    <p:sldId id="343" r:id="rId10"/>
    <p:sldId id="353" r:id="rId11"/>
    <p:sldId id="351" r:id="rId12"/>
    <p:sldId id="347" r:id="rId13"/>
    <p:sldId id="348" r:id="rId14"/>
    <p:sldId id="349" r:id="rId15"/>
    <p:sldId id="342" r:id="rId16"/>
    <p:sldId id="356" r:id="rId17"/>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57" autoAdjust="0"/>
    <p:restoredTop sz="94660"/>
  </p:normalViewPr>
  <p:slideViewPr>
    <p:cSldViewPr showGuides="1">
      <p:cViewPr varScale="1">
        <p:scale>
          <a:sx n="78" d="100"/>
          <a:sy n="78" d="100"/>
        </p:scale>
        <p:origin x="1378" y="58"/>
      </p:cViewPr>
      <p:guideLst>
        <p:guide orient="horz" pos="2160"/>
        <p:guide pos="2880"/>
      </p:guideLst>
    </p:cSldViewPr>
  </p:slideViewPr>
  <p:notesTextViewPr>
    <p:cViewPr>
      <p:scale>
        <a:sx n="1" d="1"/>
        <a:sy n="1" d="1"/>
      </p:scale>
      <p:origin x="0" y="0"/>
    </p:cViewPr>
  </p:notesTextViewPr>
  <p:sorterViewPr>
    <p:cViewPr varScale="1">
      <p:scale>
        <a:sx n="1" d="1"/>
        <a:sy n="1" d="1"/>
      </p:scale>
      <p:origin x="0" y="-5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830" tIns="46415" rIns="92830" bIns="46415" rtlCol="0"/>
          <a:lstStyle>
            <a:lvl1pPr algn="l">
              <a:defRPr sz="1200"/>
            </a:lvl1pPr>
          </a:lstStyle>
          <a:p>
            <a:endParaRPr lang="en-CA" dirty="0"/>
          </a:p>
        </p:txBody>
      </p:sp>
      <p:sp>
        <p:nvSpPr>
          <p:cNvPr id="3" name="Date Placeholder 2"/>
          <p:cNvSpPr>
            <a:spLocks noGrp="1"/>
          </p:cNvSpPr>
          <p:nvPr>
            <p:ph type="dt" idx="1"/>
          </p:nvPr>
        </p:nvSpPr>
        <p:spPr>
          <a:xfrm>
            <a:off x="3936768" y="0"/>
            <a:ext cx="3011699" cy="461804"/>
          </a:xfrm>
          <a:prstGeom prst="rect">
            <a:avLst/>
          </a:prstGeom>
        </p:spPr>
        <p:txBody>
          <a:bodyPr vert="horz" lIns="92830" tIns="46415" rIns="92830" bIns="46415" rtlCol="0"/>
          <a:lstStyle>
            <a:lvl1pPr algn="r">
              <a:defRPr sz="1200"/>
            </a:lvl1pPr>
          </a:lstStyle>
          <a:p>
            <a:fld id="{1150280D-7ED5-4319-BFC6-3FDA967C86FF}" type="datetimeFigureOut">
              <a:rPr lang="en-CA" smtClean="0"/>
              <a:t>2022-03-08</a:t>
            </a:fld>
            <a:endParaRPr lang="en-CA" dirty="0"/>
          </a:p>
        </p:txBody>
      </p:sp>
      <p:sp>
        <p:nvSpPr>
          <p:cNvPr id="4" name="Slide Image Placeholder 3"/>
          <p:cNvSpPr>
            <a:spLocks noGrp="1" noRot="1" noChangeAspect="1"/>
          </p:cNvSpPr>
          <p:nvPr>
            <p:ph type="sldImg" idx="2"/>
          </p:nvPr>
        </p:nvSpPr>
        <p:spPr>
          <a:xfrm>
            <a:off x="1166813" y="692150"/>
            <a:ext cx="4616450" cy="3463925"/>
          </a:xfrm>
          <a:prstGeom prst="rect">
            <a:avLst/>
          </a:prstGeom>
          <a:noFill/>
          <a:ln w="12700">
            <a:solidFill>
              <a:prstClr val="black"/>
            </a:solidFill>
          </a:ln>
        </p:spPr>
        <p:txBody>
          <a:bodyPr vert="horz" lIns="92830" tIns="46415" rIns="92830" bIns="46415" rtlCol="0" anchor="ctr"/>
          <a:lstStyle/>
          <a:p>
            <a:endParaRPr lang="en-CA"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772668"/>
            <a:ext cx="3011699" cy="461804"/>
          </a:xfrm>
          <a:prstGeom prst="rect">
            <a:avLst/>
          </a:prstGeom>
        </p:spPr>
        <p:txBody>
          <a:bodyPr vert="horz" lIns="92830" tIns="46415" rIns="92830" bIns="46415" rtlCol="0" anchor="b"/>
          <a:lstStyle>
            <a:lvl1pPr algn="l">
              <a:defRPr sz="1200"/>
            </a:lvl1pPr>
          </a:lstStyle>
          <a:p>
            <a:endParaRPr lang="en-CA" dirty="0"/>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830" tIns="46415" rIns="92830" bIns="46415" rtlCol="0" anchor="b"/>
          <a:lstStyle>
            <a:lvl1pPr algn="r">
              <a:defRPr sz="1200"/>
            </a:lvl1pPr>
          </a:lstStyle>
          <a:p>
            <a:fld id="{3F30239F-3150-4A59-A506-5887556C8FFF}" type="slidenum">
              <a:rPr lang="en-CA" smtClean="0"/>
              <a:t>‹#›</a:t>
            </a:fld>
            <a:endParaRPr lang="en-CA" dirty="0"/>
          </a:p>
        </p:txBody>
      </p:sp>
    </p:spTree>
    <p:extLst>
      <p:ext uri="{BB962C8B-B14F-4D97-AF65-F5344CB8AC3E}">
        <p14:creationId xmlns:p14="http://schemas.microsoft.com/office/powerpoint/2010/main" val="2267432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presentation is called  What is routine practices</a:t>
            </a:r>
          </a:p>
        </p:txBody>
      </p:sp>
      <p:sp>
        <p:nvSpPr>
          <p:cNvPr id="4" name="Slide Number Placeholder 3"/>
          <p:cNvSpPr>
            <a:spLocks noGrp="1"/>
          </p:cNvSpPr>
          <p:nvPr>
            <p:ph type="sldNum" sz="quarter" idx="10"/>
          </p:nvPr>
        </p:nvSpPr>
        <p:spPr/>
        <p:txBody>
          <a:bodyPr/>
          <a:lstStyle/>
          <a:p>
            <a:fld id="{3F30239F-3150-4A59-A506-5887556C8FFF}" type="slidenum">
              <a:rPr lang="en-CA" smtClean="0"/>
              <a:t>1</a:t>
            </a:fld>
            <a:endParaRPr lang="en-CA" dirty="0"/>
          </a:p>
        </p:txBody>
      </p:sp>
    </p:spTree>
    <p:extLst>
      <p:ext uri="{BB962C8B-B14F-4D97-AF65-F5344CB8AC3E}">
        <p14:creationId xmlns:p14="http://schemas.microsoft.com/office/powerpoint/2010/main" val="442991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break the chain of infection by using routine practices. The diagram on the left shows chain of transmission. If you break this chain at any point, germs cannot spread. For example, if I have infectious germs on my hands and I clean them with ABHR and kill the germs, I will not spread the germ to a susceptible host. This is one example but there are many ways to break the chain of infection. The list on the right-hand side are the components of routine practices and can be used, to stop the spread of germs in your care home and keep everyone safe, including yourself! We do not always know the infectious state of those we care for. The use of routine practices can help to protect against the spread of blood borne viruses as well,  such as HIV and hepatitis.   </a:t>
            </a:r>
          </a:p>
        </p:txBody>
      </p:sp>
      <p:sp>
        <p:nvSpPr>
          <p:cNvPr id="4" name="Slide Number Placeholder 3"/>
          <p:cNvSpPr>
            <a:spLocks noGrp="1"/>
          </p:cNvSpPr>
          <p:nvPr>
            <p:ph type="sldNum" sz="quarter" idx="5"/>
          </p:nvPr>
        </p:nvSpPr>
        <p:spPr/>
        <p:txBody>
          <a:bodyPr/>
          <a:lstStyle/>
          <a:p>
            <a:fld id="{3F30239F-3150-4A59-A506-5887556C8FFF}" type="slidenum">
              <a:rPr lang="en-CA" smtClean="0"/>
              <a:t>4</a:t>
            </a:fld>
            <a:endParaRPr lang="en-CA" dirty="0"/>
          </a:p>
        </p:txBody>
      </p:sp>
    </p:spTree>
    <p:extLst>
      <p:ext uri="{BB962C8B-B14F-4D97-AF65-F5344CB8AC3E}">
        <p14:creationId xmlns:p14="http://schemas.microsoft.com/office/powerpoint/2010/main" val="1411000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just discussed, PPE is based on the task you are about to do and the residents </a:t>
            </a:r>
            <a:r>
              <a:rPr lang="en-US" dirty="0" err="1"/>
              <a:t>behaviour</a:t>
            </a:r>
            <a:r>
              <a:rPr lang="en-US" dirty="0"/>
              <a:t> and the environment . However , if your resident becomes ill with and infectious illness, they will be placed on additional precaution and the PPE worn will be based on how the infectious illness spreads. For example, colds, influenza and COVID spreads through droplets and through contact, therefore the  PPE worn will be gloves gown , mask and eye protection,. And of course mandates might be in place such as mandatory mask use. </a:t>
            </a:r>
          </a:p>
        </p:txBody>
      </p:sp>
      <p:sp>
        <p:nvSpPr>
          <p:cNvPr id="4" name="Slide Number Placeholder 3"/>
          <p:cNvSpPr>
            <a:spLocks noGrp="1"/>
          </p:cNvSpPr>
          <p:nvPr>
            <p:ph type="sldNum" sz="quarter" idx="5"/>
          </p:nvPr>
        </p:nvSpPr>
        <p:spPr/>
        <p:txBody>
          <a:bodyPr/>
          <a:lstStyle/>
          <a:p>
            <a:fld id="{3F30239F-3150-4A59-A506-5887556C8FFF}" type="slidenum">
              <a:rPr lang="en-CA" smtClean="0"/>
              <a:t>6</a:t>
            </a:fld>
            <a:endParaRPr lang="en-CA" dirty="0"/>
          </a:p>
        </p:txBody>
      </p:sp>
    </p:spTree>
    <p:extLst>
      <p:ext uri="{BB962C8B-B14F-4D97-AF65-F5344CB8AC3E}">
        <p14:creationId xmlns:p14="http://schemas.microsoft.com/office/powerpoint/2010/main" val="3548752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put on PPE properly, so you are protected, but it is equally important that it is removed properly so you do not infect yourself well removing. This poster was adapted from the SHAs PPE removal poster. Every home should have a training program that educates staff how to put on and take off PPE properly. This poster can be displayed in the home as a reminder to staff how to safely don and doff PPE.  See the PPE presentation on this site for a more details in the proper use of PPE. </a:t>
            </a:r>
          </a:p>
        </p:txBody>
      </p:sp>
      <p:sp>
        <p:nvSpPr>
          <p:cNvPr id="4" name="Slide Number Placeholder 3"/>
          <p:cNvSpPr>
            <a:spLocks noGrp="1"/>
          </p:cNvSpPr>
          <p:nvPr>
            <p:ph type="sldNum" sz="quarter" idx="5"/>
          </p:nvPr>
        </p:nvSpPr>
        <p:spPr/>
        <p:txBody>
          <a:bodyPr/>
          <a:lstStyle/>
          <a:p>
            <a:fld id="{3F30239F-3150-4A59-A506-5887556C8FFF}" type="slidenum">
              <a:rPr lang="en-CA" smtClean="0"/>
              <a:t>7</a:t>
            </a:fld>
            <a:endParaRPr lang="en-CA" dirty="0"/>
          </a:p>
        </p:txBody>
      </p:sp>
    </p:spTree>
    <p:extLst>
      <p:ext uri="{BB962C8B-B14F-4D97-AF65-F5344CB8AC3E}">
        <p14:creationId xmlns:p14="http://schemas.microsoft.com/office/powerpoint/2010/main" val="872992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Gloves should be used if there is a risk of blood and body fluid exposure , which includes mucus membranes such as eyes nose and mouth &amp; non-intact skin.  You do need to use gloves in most common areas of the home, unless it is mandated to do so, as is the case of mandatory masking in a pandemic. If I am pushing a resident in their wheelchair or walking a them, there is typically no body fluids involved in those tasks so no gloves are needed. When I am finished caring for the resident, I would clean my hands before caring for another resident. On the other hand, if I am cleaning up body fluids or carrying a dirty garbage or laundry to the dirty service room then I would. </a:t>
            </a:r>
          </a:p>
        </p:txBody>
      </p:sp>
      <p:sp>
        <p:nvSpPr>
          <p:cNvPr id="4" name="Slide Number Placeholder 3"/>
          <p:cNvSpPr>
            <a:spLocks noGrp="1"/>
          </p:cNvSpPr>
          <p:nvPr>
            <p:ph type="sldNum" sz="quarter" idx="5"/>
          </p:nvPr>
        </p:nvSpPr>
        <p:spPr/>
        <p:txBody>
          <a:bodyPr/>
          <a:lstStyle/>
          <a:p>
            <a:fld id="{3F30239F-3150-4A59-A506-5887556C8FFF}" type="slidenum">
              <a:rPr lang="en-CA" smtClean="0"/>
              <a:t>8</a:t>
            </a:fld>
            <a:endParaRPr lang="en-CA" dirty="0"/>
          </a:p>
        </p:txBody>
      </p:sp>
    </p:spTree>
    <p:extLst>
      <p:ext uri="{BB962C8B-B14F-4D97-AF65-F5344CB8AC3E}">
        <p14:creationId xmlns:p14="http://schemas.microsoft.com/office/powerpoint/2010/main" val="796834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Gloves should be used if there is a risk of blood and body fluid exposure , which includes mucus membranes such as eyes nose and mouth &amp; non-intact skin.  You do need to use gloves in most common areas of the home, unless it is mandated to do so, as is the case of mandatory masking in a pandemic. If I am pushing a resident in their wheelchair or walking a them, there is typically no body fluids involved in those tasks so no gloves are needed. When I am finished caring for the resident, I would clean my hands before caring for another resident. On the other hand, if I am cleaning up body fluids or carrying a dirty garbage or laundry to the dirty service room then I would. </a:t>
            </a:r>
          </a:p>
        </p:txBody>
      </p:sp>
      <p:sp>
        <p:nvSpPr>
          <p:cNvPr id="4" name="Slide Number Placeholder 3"/>
          <p:cNvSpPr>
            <a:spLocks noGrp="1"/>
          </p:cNvSpPr>
          <p:nvPr>
            <p:ph type="sldNum" sz="quarter" idx="5"/>
          </p:nvPr>
        </p:nvSpPr>
        <p:spPr/>
        <p:txBody>
          <a:bodyPr/>
          <a:lstStyle/>
          <a:p>
            <a:fld id="{3F30239F-3150-4A59-A506-5887556C8FFF}" type="slidenum">
              <a:rPr lang="en-CA" smtClean="0"/>
              <a:t>9</a:t>
            </a:fld>
            <a:endParaRPr lang="en-CA" dirty="0"/>
          </a:p>
        </p:txBody>
      </p:sp>
    </p:spTree>
    <p:extLst>
      <p:ext uri="{BB962C8B-B14F-4D97-AF65-F5344CB8AC3E}">
        <p14:creationId xmlns:p14="http://schemas.microsoft.com/office/powerpoint/2010/main" val="409178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If you need a mask, you also need eye protection (e.g., goggles, face shields, visors attached to masks). Wear facial (mask and eye) protection to protect your mouth, nose and eyes during activities likely to spray or splash you with blood or body fluids.  Perform hand hygiene before accessing and putting on, and immediately after taking off facial protection.</a:t>
            </a:r>
          </a:p>
        </p:txBody>
      </p:sp>
      <p:sp>
        <p:nvSpPr>
          <p:cNvPr id="4" name="Slide Number Placeholder 3"/>
          <p:cNvSpPr>
            <a:spLocks noGrp="1"/>
          </p:cNvSpPr>
          <p:nvPr>
            <p:ph type="sldNum" sz="quarter" idx="5"/>
          </p:nvPr>
        </p:nvSpPr>
        <p:spPr/>
        <p:txBody>
          <a:bodyPr/>
          <a:lstStyle/>
          <a:p>
            <a:fld id="{3F30239F-3150-4A59-A506-5887556C8FFF}" type="slidenum">
              <a:rPr lang="en-CA" smtClean="0"/>
              <a:t>11</a:t>
            </a:fld>
            <a:endParaRPr lang="en-CA" dirty="0"/>
          </a:p>
        </p:txBody>
      </p:sp>
    </p:spTree>
    <p:extLst>
      <p:ext uri="{BB962C8B-B14F-4D97-AF65-F5344CB8AC3E}">
        <p14:creationId xmlns:p14="http://schemas.microsoft.com/office/powerpoint/2010/main" val="2691459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routine practice to break the chain of infection and keep yourself and those you care for safe. Every home needs to educate their staff in proper routine practices and other infection control principles and have regular audits to assure everyone is implementing good infection </a:t>
            </a:r>
            <a:r>
              <a:rPr lang="en-US"/>
              <a:t>control practices. </a:t>
            </a:r>
            <a:endParaRPr lang="en-US" dirty="0"/>
          </a:p>
        </p:txBody>
      </p:sp>
      <p:sp>
        <p:nvSpPr>
          <p:cNvPr id="4" name="Slide Number Placeholder 3"/>
          <p:cNvSpPr>
            <a:spLocks noGrp="1"/>
          </p:cNvSpPr>
          <p:nvPr>
            <p:ph type="sldNum" sz="quarter" idx="5"/>
          </p:nvPr>
        </p:nvSpPr>
        <p:spPr/>
        <p:txBody>
          <a:bodyPr/>
          <a:lstStyle/>
          <a:p>
            <a:fld id="{3F30239F-3150-4A59-A506-5887556C8FFF}" type="slidenum">
              <a:rPr lang="en-CA" smtClean="0"/>
              <a:t>14</a:t>
            </a:fld>
            <a:endParaRPr lang="en-CA" dirty="0"/>
          </a:p>
        </p:txBody>
      </p:sp>
    </p:spTree>
    <p:extLst>
      <p:ext uri="{BB962C8B-B14F-4D97-AF65-F5344CB8AC3E}">
        <p14:creationId xmlns:p14="http://schemas.microsoft.com/office/powerpoint/2010/main" val="3062101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30239F-3150-4A59-A506-5887556C8FFF}" type="slidenum">
              <a:rPr lang="en-CA" smtClean="0"/>
              <a:t>15</a:t>
            </a:fld>
            <a:endParaRPr lang="en-CA" dirty="0"/>
          </a:p>
        </p:txBody>
      </p:sp>
    </p:spTree>
    <p:extLst>
      <p:ext uri="{BB962C8B-B14F-4D97-AF65-F5344CB8AC3E}">
        <p14:creationId xmlns:p14="http://schemas.microsoft.com/office/powerpoint/2010/main" val="4280904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3157360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1344568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3452165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2948476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7590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2947558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6483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2452951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620490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3749507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CA" dirty="0"/>
          </a:p>
        </p:txBody>
      </p:sp>
      <p:sp>
        <p:nvSpPr>
          <p:cNvPr id="9" name="Slide Number Placeholder 8"/>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2926107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40442280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A4FC6DF8-8D30-4ECD-A909-C127FDE805F9}" type="datetimeFigureOut">
              <a:rPr lang="en-CA" smtClean="0"/>
              <a:t>2022-03-08</a:t>
            </a:fld>
            <a:endParaRPr lang="en-CA"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CA"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0801299-4A67-4C23-BCA8-286A1B950CED}" type="slidenum">
              <a:rPr lang="en-CA" smtClean="0"/>
              <a:t>‹#›</a:t>
            </a:fld>
            <a:endParaRPr lang="en-CA" dirty="0"/>
          </a:p>
        </p:txBody>
      </p:sp>
    </p:spTree>
    <p:extLst>
      <p:ext uri="{BB962C8B-B14F-4D97-AF65-F5344CB8AC3E}">
        <p14:creationId xmlns:p14="http://schemas.microsoft.com/office/powerpoint/2010/main" val="2337800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676821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11773951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2708565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3327458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1163229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821227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4247423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3273201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508810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CA"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689249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FC6DF8-8D30-4ECD-A909-C127FDE805F9}" type="datetimeFigureOut">
              <a:rPr lang="en-CA" smtClean="0"/>
              <a:t>2022-03-08</a:t>
            </a:fld>
            <a:endParaRPr lang="en-CA"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801299-4A67-4C23-BCA8-286A1B950CED}" type="slidenum">
              <a:rPr lang="en-CA" smtClean="0"/>
              <a:t>‹#›</a:t>
            </a:fld>
            <a:endParaRPr lang="en-CA" dirty="0"/>
          </a:p>
        </p:txBody>
      </p:sp>
    </p:spTree>
    <p:extLst>
      <p:ext uri="{BB962C8B-B14F-4D97-AF65-F5344CB8AC3E}">
        <p14:creationId xmlns:p14="http://schemas.microsoft.com/office/powerpoint/2010/main" val="4247160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A4FC6DF8-8D30-4ECD-A909-C127FDE805F9}" type="datetimeFigureOut">
              <a:rPr lang="en-CA" smtClean="0"/>
              <a:t>2022-03-08</a:t>
            </a:fld>
            <a:endParaRPr lang="en-CA"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CA"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10801299-4A67-4C23-BCA8-286A1B950CED}" type="slidenum">
              <a:rPr lang="en-CA" smtClean="0"/>
              <a:t>‹#›</a:t>
            </a:fld>
            <a:endParaRPr lang="en-CA"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797245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creativecommons.org/licenses/by/3.0/" TargetMode="External"/><Relationship Id="rId5" Type="http://schemas.openxmlformats.org/officeDocument/2006/relationships/hyperlink" Target="https://opentextbc.ca/clinicalskills/chapter/1-8-masks/" TargetMode="Externa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8" Type="http://schemas.openxmlformats.org/officeDocument/2006/relationships/hyperlink" Target="https://pngimg.com/download/4426" TargetMode="External"/><Relationship Id="rId13" Type="http://schemas.openxmlformats.org/officeDocument/2006/relationships/hyperlink" Target="https://creativecommons.org/licenses/by/3.0/" TargetMode="External"/><Relationship Id="rId3" Type="http://schemas.openxmlformats.org/officeDocument/2006/relationships/slideLayout" Target="../slideLayouts/slideLayout14.xml"/><Relationship Id="rId7" Type="http://schemas.openxmlformats.org/officeDocument/2006/relationships/image" Target="../media/image11.png"/><Relationship Id="rId12" Type="http://schemas.openxmlformats.org/officeDocument/2006/relationships/hyperlink" Target="https://creativecommons.org/licenses/by-nc-sa/3.0/"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2012.igem.org/Team:Tianjin/HumanPractice/Handbook" TargetMode="External"/><Relationship Id="rId11" Type="http://schemas.openxmlformats.org/officeDocument/2006/relationships/hyperlink" Target="https://creativecommons.org/licenses/by-nc/3.0/" TargetMode="External"/><Relationship Id="rId5" Type="http://schemas.openxmlformats.org/officeDocument/2006/relationships/image" Target="../media/image10.jpg"/><Relationship Id="rId10" Type="http://schemas.openxmlformats.org/officeDocument/2006/relationships/hyperlink" Target="https://avnation.tv/2020/04/10/atlasied-turns-to-producing-free-face-shields-for-healthcare-and-frontline-workers/" TargetMode="External"/><Relationship Id="rId4" Type="http://schemas.openxmlformats.org/officeDocument/2006/relationships/notesSlide" Target="../notesSlides/notesSlide7.xml"/><Relationship Id="rId9" Type="http://schemas.openxmlformats.org/officeDocument/2006/relationships/image" Target="../media/image12.jpeg"/><Relationship Id="rId1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creativecommons.org/licenses/by-sa/3.0/" TargetMode="External"/><Relationship Id="rId5" Type="http://schemas.openxmlformats.org/officeDocument/2006/relationships/hyperlink" Target="http://outdoors.stackexchange.com/questions/10891/what-respirator-should-i-get-for-urbex/10944" TargetMode="Externa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openxmlformats.org/officeDocument/2006/relationships/slideLayout" Target="../slideLayouts/slideLayout14.xml"/><Relationship Id="rId7" Type="http://schemas.openxmlformats.org/officeDocument/2006/relationships/hyperlink" Target="https://canadians.org/analysis/progress-green-jobs-oshawa"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5.jpg"/><Relationship Id="rId5" Type="http://schemas.openxmlformats.org/officeDocument/2006/relationships/hyperlink" Target="https://www.flickr.com/photos/wmode/3516301271/" TargetMode="External"/><Relationship Id="rId10" Type="http://schemas.openxmlformats.org/officeDocument/2006/relationships/image" Target="../media/image2.png"/><Relationship Id="rId4" Type="http://schemas.openxmlformats.org/officeDocument/2006/relationships/image" Target="../media/image14.jpg"/><Relationship Id="rId9" Type="http://schemas.openxmlformats.org/officeDocument/2006/relationships/hyperlink" Target="https://creativecommons.org/licenses/by-nc-sa/3.0/"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hyperlink" Target="https://creativecommons.org/licenses/by/3.0/"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fabiusmaximus.com/2020/04/18/covid-19-reveals-threat/" TargetMode="External"/><Relationship Id="rId5" Type="http://schemas.openxmlformats.org/officeDocument/2006/relationships/image" Target="../media/image16.jp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hyperlink" Target="https://www.publichealthontario.ca/en/health-topics/infection-prevention-control/best-practices-ipac"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www.germsmart.ca/" TargetMode="External"/><Relationship Id="rId5" Type="http://schemas.openxmlformats.org/officeDocument/2006/relationships/image" Target="../media/image17.tiff"/><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creativecommons.org/licenses/by-nc-nd/3.0/" TargetMode="External"/><Relationship Id="rId5" Type="http://schemas.openxmlformats.org/officeDocument/2006/relationships/hyperlink" Target="https://longfellow365.com/tag/holy-trinity-lutheran-church/" TargetMode="Externa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hyperlink" Target="https://creativecommons.org/licenses/by-nc/3.0/"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kboo.fm/media/80763-inside-impacts-cdc-downgrade-ppe-requirements-healthcare-workers-conversation-reporter" TargetMode="External"/><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hyperlink" Target="https://creativecommons.org/licenses/by-nc/3.0/"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pngimg.com/download/81748" TargetMode="External"/><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hyperlink" Target="https://creativecommons.org/licenses/by-nc/3.0/"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pngimg.com/download/81748" TargetMode="External"/><Relationship Id="rId5" Type="http://schemas.openxmlformats.org/officeDocument/2006/relationships/image" Target="../media/image8.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5"/>
          <p:cNvSpPr txBox="1">
            <a:spLocks/>
          </p:cNvSpPr>
          <p:nvPr/>
        </p:nvSpPr>
        <p:spPr>
          <a:xfrm>
            <a:off x="245616" y="2538096"/>
            <a:ext cx="8635754" cy="141081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6600" b="1" dirty="0">
              <a:latin typeface="Arial" pitchFamily="34" charset="0"/>
              <a:cs typeface="Arial" pitchFamily="34" charset="0"/>
            </a:endParaRPr>
          </a:p>
        </p:txBody>
      </p:sp>
      <p:sp>
        <p:nvSpPr>
          <p:cNvPr id="14" name="Title 3"/>
          <p:cNvSpPr txBox="1">
            <a:spLocks/>
          </p:cNvSpPr>
          <p:nvPr/>
        </p:nvSpPr>
        <p:spPr>
          <a:xfrm>
            <a:off x="245616" y="4592324"/>
            <a:ext cx="8652769" cy="5334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5400" b="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a:latin typeface="Arial" pitchFamily="34" charset="0"/>
                <a:cs typeface="Arial" pitchFamily="34" charset="0"/>
              </a:rPr>
              <a:t>SASWH Infection Prevention &amp; Control</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5" y="0"/>
            <a:ext cx="9147745" cy="1743075"/>
          </a:xfrm>
          <a:prstGeom prst="rect">
            <a:avLst/>
          </a:prstGeom>
        </p:spPr>
      </p:pic>
      <p:sp>
        <p:nvSpPr>
          <p:cNvPr id="7" name="TextBox 6">
            <a:extLst>
              <a:ext uri="{FF2B5EF4-FFF2-40B4-BE49-F238E27FC236}">
                <a16:creationId xmlns:a16="http://schemas.microsoft.com/office/drawing/2014/main" id="{ED60A22E-A056-40DE-B85B-E72E17E9DC74}"/>
              </a:ext>
            </a:extLst>
          </p:cNvPr>
          <p:cNvSpPr txBox="1"/>
          <p:nvPr/>
        </p:nvSpPr>
        <p:spPr>
          <a:xfrm>
            <a:off x="2123728" y="2591598"/>
            <a:ext cx="4572000" cy="830997"/>
          </a:xfrm>
          <a:prstGeom prst="rect">
            <a:avLst/>
          </a:prstGeom>
          <a:noFill/>
        </p:spPr>
        <p:txBody>
          <a:bodyPr wrap="square">
            <a:spAutoFit/>
          </a:bodyPr>
          <a:lstStyle/>
          <a:p>
            <a:pPr algn="ctr"/>
            <a:r>
              <a:rPr lang="en-US" sz="4800" b="1" i="1" dirty="0">
                <a:solidFill>
                  <a:schemeClr val="accent2"/>
                </a:solidFill>
                <a:effectLst/>
                <a:latin typeface="Century Gothic" panose="020B0502020202020204" pitchFamily="34" charset="0"/>
                <a:ea typeface="Times New Roman" panose="02020603050405020304" pitchFamily="18" charset="0"/>
                <a:cs typeface="Times New Roman" panose="02020603050405020304" pitchFamily="18" charset="0"/>
              </a:rPr>
              <a:t>Proper PPE Use</a:t>
            </a:r>
            <a:endParaRPr lang="en-US" sz="4800" dirty="0">
              <a:solidFill>
                <a:schemeClr val="accent2"/>
              </a:solidFill>
              <a:latin typeface="Arial" pitchFamily="34" charset="0"/>
              <a:cs typeface="Arial" pitchFamily="34" charset="0"/>
            </a:endParaRPr>
          </a:p>
        </p:txBody>
      </p:sp>
      <p:pic>
        <p:nvPicPr>
          <p:cNvPr id="3" name="Audio 2">
            <a:hlinkClick r:id="" action="ppaction://media"/>
            <a:extLst>
              <a:ext uri="{FF2B5EF4-FFF2-40B4-BE49-F238E27FC236}">
                <a16:creationId xmlns:a16="http://schemas.microsoft.com/office/drawing/2014/main" id="{34F59297-8606-46DB-BF23-1103747106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892760027"/>
      </p:ext>
    </p:extLst>
  </p:cSld>
  <p:clrMapOvr>
    <a:masterClrMapping/>
  </p:clrMapOvr>
  <mc:AlternateContent xmlns:mc="http://schemas.openxmlformats.org/markup-compatibility/2006" xmlns:p14="http://schemas.microsoft.com/office/powerpoint/2010/main">
    <mc:Choice Requires="p14">
      <p:transition spd="slow" p14:dur="2000" advTm="5981"/>
    </mc:Choice>
    <mc:Fallback xmlns="">
      <p:transition spd="slow" advTm="5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D5533-0FDB-4460-9383-05F99FE28905}"/>
              </a:ext>
            </a:extLst>
          </p:cNvPr>
          <p:cNvSpPr>
            <a:spLocks noGrp="1"/>
          </p:cNvSpPr>
          <p:nvPr>
            <p:ph type="title"/>
          </p:nvPr>
        </p:nvSpPr>
        <p:spPr>
          <a:xfrm>
            <a:off x="822960" y="286603"/>
            <a:ext cx="7543800" cy="1450757"/>
          </a:xfrm>
        </p:spPr>
        <p:txBody>
          <a:bodyPr>
            <a:normAutofit/>
          </a:bodyPr>
          <a:lstStyle/>
          <a:p>
            <a:r>
              <a:rPr lang="en-US" b="1" dirty="0">
                <a:solidFill>
                  <a:schemeClr val="accent2"/>
                </a:solidFill>
              </a:rPr>
              <a:t>PPE: Gown</a:t>
            </a:r>
          </a:p>
        </p:txBody>
      </p:sp>
      <p:sp>
        <p:nvSpPr>
          <p:cNvPr id="3" name="Content Placeholder 2">
            <a:extLst>
              <a:ext uri="{FF2B5EF4-FFF2-40B4-BE49-F238E27FC236}">
                <a16:creationId xmlns:a16="http://schemas.microsoft.com/office/drawing/2014/main" id="{78A4E574-803D-4B5A-B158-6A3C8C124FAC}"/>
              </a:ext>
            </a:extLst>
          </p:cNvPr>
          <p:cNvSpPr>
            <a:spLocks noGrp="1"/>
          </p:cNvSpPr>
          <p:nvPr>
            <p:ph idx="1"/>
          </p:nvPr>
        </p:nvSpPr>
        <p:spPr>
          <a:xfrm>
            <a:off x="822959" y="1845734"/>
            <a:ext cx="4841240" cy="4023360"/>
          </a:xfrm>
        </p:spPr>
        <p:txBody>
          <a:bodyPr>
            <a:normAutofit/>
          </a:bodyPr>
          <a:lstStyle/>
          <a:p>
            <a:r>
              <a:rPr lang="en-US" b="1" dirty="0"/>
              <a:t>Wear a gown to protect exposed skin and clothing during activities likely to cause:</a:t>
            </a:r>
          </a:p>
          <a:p>
            <a:pPr lvl="1">
              <a:buFont typeface="Arial" panose="020B0604020202020204" pitchFamily="34" charset="0"/>
              <a:buChar char="•"/>
            </a:pPr>
            <a:r>
              <a:rPr lang="en-US" dirty="0"/>
              <a:t>splashes of fluids</a:t>
            </a:r>
          </a:p>
          <a:p>
            <a:pPr lvl="1">
              <a:buFont typeface="Arial" panose="020B0604020202020204" pitchFamily="34" charset="0"/>
              <a:buChar char="•"/>
            </a:pPr>
            <a:r>
              <a:rPr lang="en-US" dirty="0"/>
              <a:t>contact with blood or body fluids (e.g., wound drainage)</a:t>
            </a:r>
          </a:p>
          <a:p>
            <a:pPr>
              <a:buFont typeface="Arial" panose="020B0604020202020204" pitchFamily="34" charset="0"/>
              <a:buChar char="•"/>
            </a:pPr>
            <a:r>
              <a:rPr lang="en-US" dirty="0"/>
              <a:t>Never use gowns as housecoats or warm-up jackets</a:t>
            </a:r>
          </a:p>
          <a:p>
            <a:pPr>
              <a:buFont typeface="Arial" panose="020B0604020202020204" pitchFamily="34" charset="0"/>
              <a:buChar char="•"/>
            </a:pPr>
            <a:r>
              <a:rPr lang="en-US" dirty="0"/>
              <a:t>Do not wear gowns outside resident rooms or bed spaces </a:t>
            </a:r>
          </a:p>
          <a:p>
            <a:pPr>
              <a:buFont typeface="Arial" panose="020B0604020202020204" pitchFamily="34" charset="0"/>
              <a:buChar char="•"/>
            </a:pPr>
            <a:r>
              <a:rPr lang="en-US" dirty="0"/>
              <a:t>Do not reuse gowns</a:t>
            </a:r>
          </a:p>
          <a:p>
            <a:endParaRPr lang="en-US" dirty="0"/>
          </a:p>
        </p:txBody>
      </p:sp>
      <p:pic>
        <p:nvPicPr>
          <p:cNvPr id="5" name="Picture 4" descr="A picture containing person, person, indoor&#10;&#10;Description automatically generated">
            <a:extLst>
              <a:ext uri="{FF2B5EF4-FFF2-40B4-BE49-F238E27FC236}">
                <a16:creationId xmlns:a16="http://schemas.microsoft.com/office/drawing/2014/main" id="{7B3A69D3-1DF0-4415-9615-813072C946A9}"/>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34927" r="19911"/>
          <a:stretch/>
        </p:blipFill>
        <p:spPr>
          <a:xfrm>
            <a:off x="6015427" y="1916318"/>
            <a:ext cx="2351332" cy="3471012"/>
          </a:xfrm>
          <a:prstGeom prst="rect">
            <a:avLst/>
          </a:prstGeom>
        </p:spPr>
      </p:pic>
      <p:sp>
        <p:nvSpPr>
          <p:cNvPr id="6" name="TextBox 5">
            <a:extLst>
              <a:ext uri="{FF2B5EF4-FFF2-40B4-BE49-F238E27FC236}">
                <a16:creationId xmlns:a16="http://schemas.microsoft.com/office/drawing/2014/main" id="{B7A31E0F-AB03-4E7D-8840-8597C8FF774D}"/>
              </a:ext>
            </a:extLst>
          </p:cNvPr>
          <p:cNvSpPr txBox="1"/>
          <p:nvPr/>
        </p:nvSpPr>
        <p:spPr>
          <a:xfrm>
            <a:off x="6179943" y="5187275"/>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opentextbc.ca/clinicalskills/chapter/1-8-mask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pic>
        <p:nvPicPr>
          <p:cNvPr id="9" name="Audio 8">
            <a:hlinkClick r:id="" action="ppaction://media"/>
            <a:extLst>
              <a:ext uri="{FF2B5EF4-FFF2-40B4-BE49-F238E27FC236}">
                <a16:creationId xmlns:a16="http://schemas.microsoft.com/office/drawing/2014/main" id="{960D057C-284E-4BF4-A0AF-985D699468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82567341"/>
      </p:ext>
    </p:extLst>
  </p:cSld>
  <p:clrMapOvr>
    <a:masterClrMapping/>
  </p:clrMapOvr>
  <mc:AlternateContent xmlns:mc="http://schemas.openxmlformats.org/markup-compatibility/2006" xmlns:p14="http://schemas.microsoft.com/office/powerpoint/2010/main">
    <mc:Choice Requires="p14">
      <p:transition spd="slow" p14:dur="2000" advTm="24274"/>
    </mc:Choice>
    <mc:Fallback xmlns="">
      <p:transition spd="slow" advTm="24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2C5651E-24DA-4FE0-B027-6DE6B94D4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B3238A-27A6-49F6-B9D1-349649DF2A92}"/>
              </a:ext>
            </a:extLst>
          </p:cNvPr>
          <p:cNvSpPr>
            <a:spLocks noGrp="1"/>
          </p:cNvSpPr>
          <p:nvPr>
            <p:ph type="title"/>
          </p:nvPr>
        </p:nvSpPr>
        <p:spPr>
          <a:xfrm>
            <a:off x="5046344" y="634946"/>
            <a:ext cx="3615962" cy="1336887"/>
          </a:xfrm>
        </p:spPr>
        <p:txBody>
          <a:bodyPr>
            <a:normAutofit fontScale="90000"/>
          </a:bodyPr>
          <a:lstStyle/>
          <a:p>
            <a:r>
              <a:rPr lang="en-US" b="1" dirty="0">
                <a:solidFill>
                  <a:schemeClr val="accent2"/>
                </a:solidFill>
              </a:rPr>
              <a:t>PPE: Face/Eye Protection</a:t>
            </a:r>
          </a:p>
        </p:txBody>
      </p:sp>
      <p:sp>
        <p:nvSpPr>
          <p:cNvPr id="21" name="Rectangle 20">
            <a:extLst>
              <a:ext uri="{FF2B5EF4-FFF2-40B4-BE49-F238E27FC236}">
                <a16:creationId xmlns:a16="http://schemas.microsoft.com/office/drawing/2014/main" id="{776BBFEA-E4B9-45C6-9475-C92745E8E3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299" y="321733"/>
            <a:ext cx="2293430" cy="340823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up of a stethoscope&#10;&#10;Description automatically generated with medium confidence">
            <a:extLst>
              <a:ext uri="{FF2B5EF4-FFF2-40B4-BE49-F238E27FC236}">
                <a16:creationId xmlns:a16="http://schemas.microsoft.com/office/drawing/2014/main" id="{8C839D47-74C3-415E-9C06-B7A3BE8903B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43752" y="1311576"/>
            <a:ext cx="2088525" cy="1428551"/>
          </a:xfrm>
          <a:prstGeom prst="rect">
            <a:avLst/>
          </a:prstGeom>
        </p:spPr>
      </p:pic>
      <p:sp>
        <p:nvSpPr>
          <p:cNvPr id="23" name="Rectangle 22">
            <a:extLst>
              <a:ext uri="{FF2B5EF4-FFF2-40B4-BE49-F238E27FC236}">
                <a16:creationId xmlns:a16="http://schemas.microsoft.com/office/drawing/2014/main" id="{9F2D095B-EB8D-46B0-9DCE-4BF77151B1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34045" y="321733"/>
            <a:ext cx="1937955" cy="195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C212716B-B6B2-4848-B7EB-12A894078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0072" y="2085703"/>
            <a:ext cx="30861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8027B12D-0C5A-4F08-B410-64FB0D1281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299" y="3879167"/>
            <a:ext cx="2293430" cy="2104612"/>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up of a light bulb&#10;&#10;Description automatically generated with low confidence">
            <a:extLst>
              <a:ext uri="{FF2B5EF4-FFF2-40B4-BE49-F238E27FC236}">
                <a16:creationId xmlns:a16="http://schemas.microsoft.com/office/drawing/2014/main" id="{6249A08F-29B4-46AF-9E8C-C57C094F4CC0}"/>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3752" y="4354139"/>
            <a:ext cx="2088525" cy="1138246"/>
          </a:xfrm>
          <a:prstGeom prst="rect">
            <a:avLst/>
          </a:prstGeom>
        </p:spPr>
      </p:pic>
      <p:sp>
        <p:nvSpPr>
          <p:cNvPr id="29" name="Rectangle 28">
            <a:extLst>
              <a:ext uri="{FF2B5EF4-FFF2-40B4-BE49-F238E27FC236}">
                <a16:creationId xmlns:a16="http://schemas.microsoft.com/office/drawing/2014/main" id="{116B1FD7-A282-4E58-BB87-9903282BA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46441" y="2451014"/>
            <a:ext cx="1925558" cy="3532765"/>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a pocket watch&#10;&#10;Description automatically generated with low confidence">
            <a:extLst>
              <a:ext uri="{FF2B5EF4-FFF2-40B4-BE49-F238E27FC236}">
                <a16:creationId xmlns:a16="http://schemas.microsoft.com/office/drawing/2014/main" id="{098C3DC2-66EB-4CA2-85BE-BABF8F0C35F1}"/>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2748564" y="3380409"/>
            <a:ext cx="1721311" cy="1673974"/>
          </a:xfrm>
          <a:prstGeom prst="rect">
            <a:avLst/>
          </a:prstGeom>
        </p:spPr>
      </p:pic>
      <p:sp>
        <p:nvSpPr>
          <p:cNvPr id="16" name="Content Placeholder 15">
            <a:extLst>
              <a:ext uri="{FF2B5EF4-FFF2-40B4-BE49-F238E27FC236}">
                <a16:creationId xmlns:a16="http://schemas.microsoft.com/office/drawing/2014/main" id="{4A3A6D65-E851-4CF1-9055-EA77899C841B}"/>
              </a:ext>
            </a:extLst>
          </p:cNvPr>
          <p:cNvSpPr>
            <a:spLocks noGrp="1"/>
          </p:cNvSpPr>
          <p:nvPr>
            <p:ph idx="1"/>
          </p:nvPr>
        </p:nvSpPr>
        <p:spPr>
          <a:xfrm>
            <a:off x="4683711" y="2152188"/>
            <a:ext cx="3978595" cy="3716906"/>
          </a:xfrm>
        </p:spPr>
        <p:txBody>
          <a:bodyPr>
            <a:noAutofit/>
          </a:bodyPr>
          <a:lstStyle/>
          <a:p>
            <a:pPr>
              <a:buFont typeface="Arial" panose="020B0604020202020204" pitchFamily="34" charset="0"/>
              <a:buChar char="•"/>
            </a:pPr>
            <a:r>
              <a:rPr lang="en-US"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To protect your eyes from spray or splashes of blood or body fluids </a:t>
            </a:r>
          </a:p>
          <a:p>
            <a:pPr>
              <a:buFont typeface="Arial" panose="020B0604020202020204" pitchFamily="34" charset="0"/>
              <a:buChar char="•"/>
            </a:pPr>
            <a:r>
              <a:rPr lang="en-US"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Perform hand hygiene before putting on and taking off</a:t>
            </a:r>
            <a:endParaRPr lang="en-US" dirty="0"/>
          </a:p>
          <a:p>
            <a:pPr>
              <a:buFont typeface="Arial" panose="020B0604020202020204" pitchFamily="34" charset="0"/>
              <a:buChar char="•"/>
            </a:pPr>
            <a:r>
              <a:rPr lang="en-US" dirty="0"/>
              <a:t> </a:t>
            </a:r>
            <a:r>
              <a:rPr lang="en-US" dirty="0">
                <a:solidFill>
                  <a:schemeClr val="tx1"/>
                </a:solidFill>
              </a:rPr>
              <a:t>Prescription glasses do not meet regulations.</a:t>
            </a:r>
          </a:p>
          <a:p>
            <a:pPr>
              <a:buFont typeface="Arial" panose="020B0604020202020204" pitchFamily="34" charset="0"/>
              <a:buChar char="•"/>
            </a:pPr>
            <a:r>
              <a:rPr lang="en-US" dirty="0">
                <a:solidFill>
                  <a:schemeClr val="tx1"/>
                </a:solidFill>
              </a:rPr>
              <a:t>Clean and disinfect after each use</a:t>
            </a:r>
          </a:p>
          <a:p>
            <a:pPr>
              <a:buFont typeface="Arial" panose="020B0604020202020204" pitchFamily="34" charset="0"/>
              <a:buChar char="•"/>
            </a:pPr>
            <a:r>
              <a:rPr lang="en-US" dirty="0">
                <a:solidFill>
                  <a:schemeClr val="tx1"/>
                </a:solidFill>
              </a:rPr>
              <a:t>Discard single-use in waste container</a:t>
            </a:r>
          </a:p>
          <a:p>
            <a:pPr>
              <a:buFont typeface="Arial" panose="020B0604020202020204" pitchFamily="34" charset="0"/>
              <a:buChar char="•"/>
            </a:pPr>
            <a:r>
              <a:rPr lang="en-US" dirty="0">
                <a:solidFill>
                  <a:schemeClr val="tx1"/>
                </a:solidFill>
              </a:rPr>
              <a:t>Most under used PPE, but the most important</a:t>
            </a:r>
          </a:p>
        </p:txBody>
      </p:sp>
      <p:sp>
        <p:nvSpPr>
          <p:cNvPr id="31" name="Rectangle 30">
            <a:extLst>
              <a:ext uri="{FF2B5EF4-FFF2-40B4-BE49-F238E27FC236}">
                <a16:creationId xmlns:a16="http://schemas.microsoft.com/office/drawing/2014/main" id="{6C82A8A6-9443-41EA-9975-45F97050D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a16="http://schemas.microsoft.com/office/drawing/2014/main" id="{3BA7CB2E-96A4-4B6D-9C9E-B947995057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9AEBA6D9-1C9F-4645-8AFE-64E05F4DFA29}"/>
              </a:ext>
            </a:extLst>
          </p:cNvPr>
          <p:cNvSpPr txBox="1"/>
          <p:nvPr/>
        </p:nvSpPr>
        <p:spPr>
          <a:xfrm>
            <a:off x="6824134" y="6870700"/>
            <a:ext cx="231986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8" tooltip="https://pngimg.com/download/442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1"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
        <p:nvSpPr>
          <p:cNvPr id="9" name="TextBox 8">
            <a:extLst>
              <a:ext uri="{FF2B5EF4-FFF2-40B4-BE49-F238E27FC236}">
                <a16:creationId xmlns:a16="http://schemas.microsoft.com/office/drawing/2014/main" id="{209C3D3A-A28B-4844-A2A3-BBBB26747026}"/>
              </a:ext>
            </a:extLst>
          </p:cNvPr>
          <p:cNvSpPr txBox="1"/>
          <p:nvPr/>
        </p:nvSpPr>
        <p:spPr>
          <a:xfrm rot="16767873">
            <a:off x="4333719" y="7366543"/>
            <a:ext cx="745923" cy="630942"/>
          </a:xfrm>
          <a:prstGeom prst="rect">
            <a:avLst/>
          </a:prstGeom>
          <a:solidFill>
            <a:srgbClr val="000000"/>
          </a:solidFill>
        </p:spPr>
        <p:txBody>
          <a:bodyPr wrap="square" rtlCol="0">
            <a:spAutoFit/>
          </a:bodyPr>
          <a:lstStyle/>
          <a:p>
            <a:pPr algn="r">
              <a:spcAft>
                <a:spcPts val="600"/>
              </a:spcAft>
            </a:pPr>
            <a:r>
              <a:rPr lang="en-US" sz="700" dirty="0">
                <a:solidFill>
                  <a:srgbClr val="FFFFFF"/>
                </a:solidFill>
                <a:hlinkClick r:id="rId10" tooltip="https://avnation.tv/2020/04/10/atlasied-turns-to-producing-free-face-shields-for-healthcare-and-frontline-workers/">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12" tooltip="https://creativecommons.org/licenses/by-nc-sa/3.0/">
                  <a:extLst>
                    <a:ext uri="{A12FA001-AC4F-418D-AE19-62706E023703}">
                      <ahyp:hlinkClr xmlns:ahyp="http://schemas.microsoft.com/office/drawing/2018/hyperlinkcolor" val="tx"/>
                    </a:ext>
                  </a:extLst>
                </a:hlinkClick>
              </a:rPr>
              <a:t>CC BY-SA-NC</a:t>
            </a:r>
            <a:endParaRPr lang="en-US" sz="700" dirty="0">
              <a:solidFill>
                <a:srgbClr val="FFFFFF"/>
              </a:solidFill>
            </a:endParaRPr>
          </a:p>
        </p:txBody>
      </p:sp>
      <p:sp>
        <p:nvSpPr>
          <p:cNvPr id="12" name="TextBox 11">
            <a:extLst>
              <a:ext uri="{FF2B5EF4-FFF2-40B4-BE49-F238E27FC236}">
                <a16:creationId xmlns:a16="http://schemas.microsoft.com/office/drawing/2014/main" id="{4D601D31-47F5-4320-AA74-D60CA8AE8433}"/>
              </a:ext>
            </a:extLst>
          </p:cNvPr>
          <p:cNvSpPr txBox="1"/>
          <p:nvPr/>
        </p:nvSpPr>
        <p:spPr>
          <a:xfrm>
            <a:off x="207968" y="6514669"/>
            <a:ext cx="2186817"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6" tooltip="http://2012.igem.org/Team:Tianjin/HumanPractice/Handbook">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13" tooltip="https://creativecommons.org/licenses/by/3.0/">
                  <a:extLst>
                    <a:ext uri="{A12FA001-AC4F-418D-AE19-62706E023703}">
                      <ahyp:hlinkClr xmlns:ahyp="http://schemas.microsoft.com/office/drawing/2018/hyperlinkcolor" val="tx"/>
                    </a:ext>
                  </a:extLst>
                </a:hlinkClick>
              </a:rPr>
              <a:t>CC BY</a:t>
            </a:r>
            <a:endParaRPr lang="en-US" sz="700" dirty="0">
              <a:solidFill>
                <a:srgbClr val="FFFFFF"/>
              </a:solidFill>
            </a:endParaRPr>
          </a:p>
        </p:txBody>
      </p:sp>
      <p:pic>
        <p:nvPicPr>
          <p:cNvPr id="4" name="Audio 3">
            <a:hlinkClick r:id="" action="ppaction://media"/>
            <a:extLst>
              <a:ext uri="{FF2B5EF4-FFF2-40B4-BE49-F238E27FC236}">
                <a16:creationId xmlns:a16="http://schemas.microsoft.com/office/drawing/2014/main" id="{C4BB045D-E0B0-48A2-A331-4ED862A5765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305202562"/>
      </p:ext>
    </p:extLst>
  </p:cSld>
  <p:clrMapOvr>
    <a:masterClrMapping/>
  </p:clrMapOvr>
  <mc:AlternateContent xmlns:mc="http://schemas.openxmlformats.org/markup-compatibility/2006" xmlns:p14="http://schemas.microsoft.com/office/powerpoint/2010/main">
    <mc:Choice Requires="p14">
      <p:transition spd="slow" p14:dur="2000" advTm="60915"/>
    </mc:Choice>
    <mc:Fallback xmlns="">
      <p:transition spd="slow" advTm="60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343CF-765F-4B00-9592-272580BA4C9E}"/>
              </a:ext>
            </a:extLst>
          </p:cNvPr>
          <p:cNvSpPr>
            <a:spLocks noGrp="1"/>
          </p:cNvSpPr>
          <p:nvPr>
            <p:ph type="title"/>
          </p:nvPr>
        </p:nvSpPr>
        <p:spPr>
          <a:xfrm>
            <a:off x="822960" y="286603"/>
            <a:ext cx="7543800" cy="1450757"/>
          </a:xfrm>
        </p:spPr>
        <p:txBody>
          <a:bodyPr>
            <a:normAutofit/>
          </a:bodyPr>
          <a:lstStyle/>
          <a:p>
            <a:r>
              <a:rPr lang="en-US" b="1" dirty="0">
                <a:solidFill>
                  <a:schemeClr val="accent2"/>
                </a:solidFill>
              </a:rPr>
              <a:t>PPE: Mask</a:t>
            </a:r>
          </a:p>
        </p:txBody>
      </p:sp>
      <p:sp>
        <p:nvSpPr>
          <p:cNvPr id="3" name="Content Placeholder 2">
            <a:extLst>
              <a:ext uri="{FF2B5EF4-FFF2-40B4-BE49-F238E27FC236}">
                <a16:creationId xmlns:a16="http://schemas.microsoft.com/office/drawing/2014/main" id="{631995C2-5FE0-480A-B257-7C874FF4FCFF}"/>
              </a:ext>
            </a:extLst>
          </p:cNvPr>
          <p:cNvSpPr>
            <a:spLocks noGrp="1"/>
          </p:cNvSpPr>
          <p:nvPr>
            <p:ph idx="1"/>
          </p:nvPr>
        </p:nvSpPr>
        <p:spPr>
          <a:xfrm>
            <a:off x="822959" y="1845734"/>
            <a:ext cx="4841240" cy="4023360"/>
          </a:xfrm>
        </p:spPr>
        <p:txBody>
          <a:bodyPr>
            <a:normAutofit lnSpcReduction="10000"/>
          </a:bodyPr>
          <a:lstStyle/>
          <a:p>
            <a:pPr marL="0" indent="0">
              <a:buNone/>
            </a:pPr>
            <a:r>
              <a:rPr lang="en-US" sz="2400" b="1" dirty="0"/>
              <a:t>Proper wearing of a mask includes:</a:t>
            </a:r>
          </a:p>
          <a:p>
            <a:pPr>
              <a:buFont typeface="Arial" panose="020B0604020202020204" pitchFamily="34" charset="0"/>
              <a:buChar char="•"/>
            </a:pPr>
            <a:r>
              <a:rPr lang="en-US" sz="2400" dirty="0"/>
              <a:t>ensuring a snug fit over the nose and under the chin</a:t>
            </a:r>
          </a:p>
          <a:p>
            <a:pPr>
              <a:buFont typeface="Arial" panose="020B0604020202020204" pitchFamily="34" charset="0"/>
              <a:buChar char="•"/>
            </a:pPr>
            <a:r>
              <a:rPr lang="en-US" sz="2400" dirty="0"/>
              <a:t>molding the metal bar over the nose</a:t>
            </a:r>
          </a:p>
          <a:p>
            <a:pPr>
              <a:buFont typeface="Arial" panose="020B0604020202020204" pitchFamily="34" charset="0"/>
              <a:buChar char="•"/>
            </a:pPr>
            <a:r>
              <a:rPr lang="en-US" sz="2400" dirty="0"/>
              <a:t>wearing the mask with the moisture-absorbing side closest to the face</a:t>
            </a:r>
          </a:p>
          <a:p>
            <a:pPr>
              <a:buFont typeface="Arial" panose="020B0604020202020204" pitchFamily="34" charset="0"/>
              <a:buChar char="•"/>
            </a:pPr>
            <a:r>
              <a:rPr lang="en-US" sz="2400" dirty="0"/>
              <a:t>changing the mask when it is moist, soiled, damaged or hard to breathe</a:t>
            </a:r>
          </a:p>
          <a:p>
            <a:pPr>
              <a:buFont typeface="Arial" panose="020B0604020202020204" pitchFamily="34" charset="0"/>
              <a:buChar char="•"/>
            </a:pPr>
            <a:r>
              <a:rPr lang="en-US" sz="2400" dirty="0"/>
              <a:t>touching only the elastic or ties upon removal</a:t>
            </a:r>
          </a:p>
          <a:p>
            <a:endParaRPr lang="en-US" dirty="0"/>
          </a:p>
        </p:txBody>
      </p:sp>
      <p:pic>
        <p:nvPicPr>
          <p:cNvPr id="5" name="Picture 4">
            <a:extLst>
              <a:ext uri="{FF2B5EF4-FFF2-40B4-BE49-F238E27FC236}">
                <a16:creationId xmlns:a16="http://schemas.microsoft.com/office/drawing/2014/main" id="{72F14810-79F2-4BDE-847F-10896BBCF05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015427" y="2476158"/>
            <a:ext cx="2351332" cy="2351332"/>
          </a:xfrm>
          <a:prstGeom prst="rect">
            <a:avLst/>
          </a:prstGeom>
        </p:spPr>
      </p:pic>
      <p:sp>
        <p:nvSpPr>
          <p:cNvPr id="6" name="TextBox 5">
            <a:extLst>
              <a:ext uri="{FF2B5EF4-FFF2-40B4-BE49-F238E27FC236}">
                <a16:creationId xmlns:a16="http://schemas.microsoft.com/office/drawing/2014/main" id="{8C850C39-364B-4083-BF5C-046A2B60B442}"/>
              </a:ext>
            </a:extLst>
          </p:cNvPr>
          <p:cNvSpPr txBox="1"/>
          <p:nvPr/>
        </p:nvSpPr>
        <p:spPr>
          <a:xfrm>
            <a:off x="6059717" y="462743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outdoors.stackexchange.com/questions/10891/what-respirator-should-i-get-for-urbex/1094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pic>
        <p:nvPicPr>
          <p:cNvPr id="4" name="Audio 3">
            <a:hlinkClick r:id="" action="ppaction://media"/>
            <a:extLst>
              <a:ext uri="{FF2B5EF4-FFF2-40B4-BE49-F238E27FC236}">
                <a16:creationId xmlns:a16="http://schemas.microsoft.com/office/drawing/2014/main" id="{77710FD1-E448-4A96-B318-DA47E21E7F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840765458"/>
      </p:ext>
    </p:extLst>
  </p:cSld>
  <p:clrMapOvr>
    <a:masterClrMapping/>
  </p:clrMapOvr>
  <mc:AlternateContent xmlns:mc="http://schemas.openxmlformats.org/markup-compatibility/2006" xmlns:p14="http://schemas.microsoft.com/office/powerpoint/2010/main">
    <mc:Choice Requires="p14">
      <p:transition spd="slow" p14:dur="2000" advTm="55691"/>
    </mc:Choice>
    <mc:Fallback xmlns="">
      <p:transition spd="slow" advTm="55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3EC9C19-5E31-4CE5-92E8-F7977239E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71A9CF-5A3B-41C2-86F0-1B98DD48B7BF}"/>
              </a:ext>
            </a:extLst>
          </p:cNvPr>
          <p:cNvSpPr>
            <a:spLocks noGrp="1"/>
          </p:cNvSpPr>
          <p:nvPr>
            <p:ph type="title"/>
          </p:nvPr>
        </p:nvSpPr>
        <p:spPr>
          <a:xfrm>
            <a:off x="3858509" y="634946"/>
            <a:ext cx="4803797" cy="1450757"/>
          </a:xfrm>
        </p:spPr>
        <p:txBody>
          <a:bodyPr>
            <a:normAutofit/>
          </a:bodyPr>
          <a:lstStyle/>
          <a:p>
            <a:r>
              <a:rPr lang="en-US" b="1" dirty="0">
                <a:solidFill>
                  <a:schemeClr val="accent2"/>
                </a:solidFill>
              </a:rPr>
              <a:t>N95 Respirator</a:t>
            </a:r>
          </a:p>
        </p:txBody>
      </p:sp>
      <p:pic>
        <p:nvPicPr>
          <p:cNvPr id="6" name="Content Placeholder 5" descr="A baseball on the ground&#10;&#10;Description automatically generated with low confidence">
            <a:extLst>
              <a:ext uri="{FF2B5EF4-FFF2-40B4-BE49-F238E27FC236}">
                <a16:creationId xmlns:a16="http://schemas.microsoft.com/office/drawing/2014/main" id="{7810AEE4-5B54-4428-B144-A7D850272A8B}"/>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5428" r="7507" b="2"/>
          <a:stretch/>
        </p:blipFill>
        <p:spPr>
          <a:xfrm>
            <a:off x="475499" y="581098"/>
            <a:ext cx="3015223" cy="2476136"/>
          </a:xfrm>
          <a:prstGeom prst="rect">
            <a:avLst/>
          </a:prstGeom>
        </p:spPr>
      </p:pic>
      <p:cxnSp>
        <p:nvCxnSpPr>
          <p:cNvPr id="19" name="Straight Connector 18">
            <a:extLst>
              <a:ext uri="{FF2B5EF4-FFF2-40B4-BE49-F238E27FC236}">
                <a16:creationId xmlns:a16="http://schemas.microsoft.com/office/drawing/2014/main" id="{67B6C0F2-CA33-41E9-BC2E-7FB80DB06A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text, indoor&#10;&#10;Description automatically generated">
            <a:extLst>
              <a:ext uri="{FF2B5EF4-FFF2-40B4-BE49-F238E27FC236}">
                <a16:creationId xmlns:a16="http://schemas.microsoft.com/office/drawing/2014/main" id="{7D883C9D-11C4-4F9B-BFF4-53BD023F0748}"/>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8767" r="27610" b="4"/>
          <a:stretch/>
        </p:blipFill>
        <p:spPr>
          <a:xfrm>
            <a:off x="475499" y="3218101"/>
            <a:ext cx="3015222" cy="2476136"/>
          </a:xfrm>
          <a:prstGeom prst="rect">
            <a:avLst/>
          </a:prstGeom>
        </p:spPr>
      </p:pic>
      <p:sp>
        <p:nvSpPr>
          <p:cNvPr id="14" name="Content Placeholder 13">
            <a:extLst>
              <a:ext uri="{FF2B5EF4-FFF2-40B4-BE49-F238E27FC236}">
                <a16:creationId xmlns:a16="http://schemas.microsoft.com/office/drawing/2014/main" id="{98E0BFE7-473E-45F7-A32C-38ABF69B2480}"/>
              </a:ext>
            </a:extLst>
          </p:cNvPr>
          <p:cNvSpPr>
            <a:spLocks noGrp="1"/>
          </p:cNvSpPr>
          <p:nvPr>
            <p:ph idx="1"/>
          </p:nvPr>
        </p:nvSpPr>
        <p:spPr>
          <a:xfrm>
            <a:off x="3858509" y="2198914"/>
            <a:ext cx="4803797" cy="3670180"/>
          </a:xfrm>
        </p:spPr>
        <p:txBody>
          <a:bodyPr>
            <a:normAutofit fontScale="92500" lnSpcReduction="10000"/>
          </a:bodyPr>
          <a:lstStyle/>
          <a:p>
            <a:pPr algn="l" fontAlgn="auto">
              <a:buFont typeface="Arial" panose="020B0604020202020204" pitchFamily="34" charset="0"/>
              <a:buChar char="•"/>
            </a:pPr>
            <a:r>
              <a:rPr lang="en-US" b="0" i="0" dirty="0">
                <a:solidFill>
                  <a:srgbClr val="313537"/>
                </a:solidFill>
                <a:effectLst/>
              </a:rPr>
              <a:t>For airborne illnesses (aerosolized or airborne tiny particles)</a:t>
            </a:r>
          </a:p>
          <a:p>
            <a:pPr algn="l" fontAlgn="auto">
              <a:buFont typeface="Arial" panose="020B0604020202020204" pitchFamily="34" charset="0"/>
              <a:buChar char="•"/>
            </a:pPr>
            <a:r>
              <a:rPr lang="en-US" b="0" i="0" dirty="0">
                <a:solidFill>
                  <a:srgbClr val="313537"/>
                </a:solidFill>
                <a:effectLst/>
              </a:rPr>
              <a:t>When an aerosol generating medical procedure is occurring with some droplet illnesses (e.g., Covid-19)</a:t>
            </a:r>
          </a:p>
          <a:p>
            <a:pPr algn="l" fontAlgn="auto">
              <a:buFont typeface="Arial" panose="020B0604020202020204" pitchFamily="34" charset="0"/>
              <a:buChar char="•"/>
            </a:pPr>
            <a:r>
              <a:rPr lang="en-US" b="0" i="0" dirty="0">
                <a:solidFill>
                  <a:srgbClr val="313537"/>
                </a:solidFill>
                <a:effectLst/>
              </a:rPr>
              <a:t>These tiny airborne and aerosolized particles can easily travel through the home/facility</a:t>
            </a:r>
          </a:p>
          <a:p>
            <a:pPr algn="l" fontAlgn="auto">
              <a:buFont typeface="Arial" panose="020B0604020202020204" pitchFamily="34" charset="0"/>
              <a:buChar char="•"/>
            </a:pPr>
            <a:r>
              <a:rPr lang="en-US" b="0" i="0" dirty="0">
                <a:solidFill>
                  <a:srgbClr val="313537"/>
                </a:solidFill>
                <a:effectLst/>
              </a:rPr>
              <a:t>N95 respirators require fit-testing, and the worker should only wear the make/model and size that they were fit with </a:t>
            </a:r>
          </a:p>
          <a:p>
            <a:pPr lvl="1">
              <a:buFont typeface="Arial" panose="020B0604020202020204" pitchFamily="34" charset="0"/>
              <a:buChar char="•"/>
            </a:pPr>
            <a:r>
              <a:rPr lang="en-US" b="0" i="0" dirty="0">
                <a:solidFill>
                  <a:srgbClr val="313537"/>
                </a:solidFill>
                <a:effectLst/>
              </a:rPr>
              <a:t>proper seal check must be performed to assure a tight seal</a:t>
            </a:r>
          </a:p>
          <a:p>
            <a:endParaRPr lang="en-US" dirty="0"/>
          </a:p>
        </p:txBody>
      </p:sp>
      <p:sp>
        <p:nvSpPr>
          <p:cNvPr id="21" name="Rectangle 20">
            <a:extLst>
              <a:ext uri="{FF2B5EF4-FFF2-40B4-BE49-F238E27FC236}">
                <a16:creationId xmlns:a16="http://schemas.microsoft.com/office/drawing/2014/main" id="{0453B32E-41DA-4F4C-A1DD-85C5804CC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267D94C7-7E89-4D0A-B2C5-2622C8651C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extBox 6">
            <a:extLst>
              <a:ext uri="{FF2B5EF4-FFF2-40B4-BE49-F238E27FC236}">
                <a16:creationId xmlns:a16="http://schemas.microsoft.com/office/drawing/2014/main" id="{5BBA4510-9EB4-47C9-ABEE-B7579DD662DB}"/>
              </a:ext>
            </a:extLst>
          </p:cNvPr>
          <p:cNvSpPr txBox="1"/>
          <p:nvPr/>
        </p:nvSpPr>
        <p:spPr>
          <a:xfrm>
            <a:off x="1170856" y="2857179"/>
            <a:ext cx="231986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www.flickr.com/photos/wmode/3516301271/">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
        <p:nvSpPr>
          <p:cNvPr id="10" name="TextBox 9">
            <a:extLst>
              <a:ext uri="{FF2B5EF4-FFF2-40B4-BE49-F238E27FC236}">
                <a16:creationId xmlns:a16="http://schemas.microsoft.com/office/drawing/2014/main" id="{9EB8950F-6E49-4D6C-BF49-C1506E615058}"/>
              </a:ext>
            </a:extLst>
          </p:cNvPr>
          <p:cNvSpPr txBox="1"/>
          <p:nvPr/>
        </p:nvSpPr>
        <p:spPr>
          <a:xfrm>
            <a:off x="1050630" y="5494182"/>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7" tooltip="https://canadians.org/analysis/progress-green-jobs-oshawa">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pic>
        <p:nvPicPr>
          <p:cNvPr id="8" name="Audio 7">
            <a:hlinkClick r:id="" action="ppaction://media"/>
            <a:extLst>
              <a:ext uri="{FF2B5EF4-FFF2-40B4-BE49-F238E27FC236}">
                <a16:creationId xmlns:a16="http://schemas.microsoft.com/office/drawing/2014/main" id="{D91F81A7-EE19-4246-A144-6E7A20D2878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500492818"/>
      </p:ext>
    </p:extLst>
  </p:cSld>
  <p:clrMapOvr>
    <a:masterClrMapping/>
  </p:clrMapOvr>
  <mc:AlternateContent xmlns:mc="http://schemas.openxmlformats.org/markup-compatibility/2006" xmlns:p14="http://schemas.microsoft.com/office/powerpoint/2010/main">
    <mc:Choice Requires="p14">
      <p:transition spd="slow" p14:dur="2000" advTm="62040"/>
    </mc:Choice>
    <mc:Fallback xmlns="">
      <p:transition spd="slow" advTm="62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1D53CA0-FDE7-4B62-AE74-A671E6B82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06FA22A8-DAD2-4DBF-BCF6-AA00E9D83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0" name="Straight Connector 19">
            <a:extLst>
              <a:ext uri="{FF2B5EF4-FFF2-40B4-BE49-F238E27FC236}">
                <a16:creationId xmlns:a16="http://schemas.microsoft.com/office/drawing/2014/main" id="{38CF2381-9166-48DC-8859-93B6A58939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8B774B55-DEEF-410A-9F9B-E3F6C9F71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86230D-6162-4D3C-B759-9BE62BA92920}"/>
              </a:ext>
            </a:extLst>
          </p:cNvPr>
          <p:cNvSpPr>
            <a:spLocks noGrp="1"/>
          </p:cNvSpPr>
          <p:nvPr>
            <p:ph type="title"/>
          </p:nvPr>
        </p:nvSpPr>
        <p:spPr>
          <a:xfrm>
            <a:off x="475499" y="4550229"/>
            <a:ext cx="8181805" cy="1057655"/>
          </a:xfrm>
        </p:spPr>
        <p:txBody>
          <a:bodyPr vert="horz" lIns="91440" tIns="45720" rIns="91440" bIns="45720" rtlCol="0" anchor="b">
            <a:normAutofit/>
          </a:bodyPr>
          <a:lstStyle/>
          <a:p>
            <a:pPr algn="ctr"/>
            <a:r>
              <a:rPr lang="en-US" sz="3600" b="1" dirty="0">
                <a:solidFill>
                  <a:schemeClr val="tx1">
                    <a:lumMod val="85000"/>
                    <a:lumOff val="15000"/>
                  </a:schemeClr>
                </a:solidFill>
              </a:rPr>
              <a:t>Break the Chain of Infection &amp; Keep Yourself and Others Safe! </a:t>
            </a:r>
          </a:p>
        </p:txBody>
      </p:sp>
      <p:pic>
        <p:nvPicPr>
          <p:cNvPr id="10" name="Content Placeholder 9" descr="A picture containing metalware, lock, coil spring&#10;&#10;Description automatically generated">
            <a:extLst>
              <a:ext uri="{FF2B5EF4-FFF2-40B4-BE49-F238E27FC236}">
                <a16:creationId xmlns:a16="http://schemas.microsoft.com/office/drawing/2014/main" id="{C47447EB-1169-4F01-A00C-D6D3EE03A396}"/>
              </a:ext>
            </a:extLst>
          </p:cNvPr>
          <p:cNvPicPr>
            <a:picLocks noGrp="1" noChangeAspect="1"/>
          </p:cNvPicPr>
          <p:nvPr>
            <p:ph idx="1"/>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35" r="10000" b="-1"/>
          <a:stretch/>
        </p:blipFill>
        <p:spPr>
          <a:xfrm>
            <a:off x="476592" y="640080"/>
            <a:ext cx="8187348" cy="3602736"/>
          </a:xfrm>
          <a:prstGeom prst="rect">
            <a:avLst/>
          </a:prstGeom>
        </p:spPr>
      </p:pic>
      <p:cxnSp>
        <p:nvCxnSpPr>
          <p:cNvPr id="24" name="Straight Connector 23">
            <a:extLst>
              <a:ext uri="{FF2B5EF4-FFF2-40B4-BE49-F238E27FC236}">
                <a16:creationId xmlns:a16="http://schemas.microsoft.com/office/drawing/2014/main" id="{E86F63E5-80CB-48C0-8847-43E22C5378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0814" y="5618770"/>
            <a:ext cx="78867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B7318D88-D9BB-4846-BF7B-49CBE4094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178E6CEE-A5A7-4FF2-A9BA-8E59C72B36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a:extLst>
              <a:ext uri="{FF2B5EF4-FFF2-40B4-BE49-F238E27FC236}">
                <a16:creationId xmlns:a16="http://schemas.microsoft.com/office/drawing/2014/main" id="{2BB7B627-E347-4CEC-AE8D-4FC4A41D3B04}"/>
              </a:ext>
            </a:extLst>
          </p:cNvPr>
          <p:cNvSpPr txBox="1"/>
          <p:nvPr/>
        </p:nvSpPr>
        <p:spPr>
          <a:xfrm>
            <a:off x="6477124" y="4042761"/>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fabiusmaximus.com/2020/04/18/covid-19-reveals-threat/">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pic>
        <p:nvPicPr>
          <p:cNvPr id="3" name="Audio 2">
            <a:hlinkClick r:id="" action="ppaction://media"/>
            <a:extLst>
              <a:ext uri="{FF2B5EF4-FFF2-40B4-BE49-F238E27FC236}">
                <a16:creationId xmlns:a16="http://schemas.microsoft.com/office/drawing/2014/main" id="{5D05D387-95D3-4913-A1D4-86E8A5A304C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12827360"/>
      </p:ext>
    </p:extLst>
  </p:cSld>
  <p:clrMapOvr>
    <a:masterClrMapping/>
  </p:clrMapOvr>
  <mc:AlternateContent xmlns:mc="http://schemas.openxmlformats.org/markup-compatibility/2006" xmlns:p14="http://schemas.microsoft.com/office/powerpoint/2010/main">
    <mc:Choice Requires="p14">
      <p:transition spd="slow" p14:dur="2000" advTm="8830"/>
    </mc:Choice>
    <mc:Fallback xmlns="">
      <p:transition spd="slow" advTm="8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0EF7-F3A2-4E00-A1E3-24FE3BFB102F}"/>
              </a:ext>
            </a:extLst>
          </p:cNvPr>
          <p:cNvSpPr>
            <a:spLocks noGrp="1"/>
          </p:cNvSpPr>
          <p:nvPr>
            <p:ph type="title"/>
          </p:nvPr>
        </p:nvSpPr>
        <p:spPr>
          <a:xfrm>
            <a:off x="3059832" y="634946"/>
            <a:ext cx="5602475" cy="1209877"/>
          </a:xfrm>
        </p:spPr>
        <p:txBody>
          <a:bodyPr>
            <a:normAutofit/>
          </a:bodyPr>
          <a:lstStyle/>
          <a:p>
            <a:r>
              <a:rPr lang="en-US" b="1">
                <a:solidFill>
                  <a:schemeClr val="accent1">
                    <a:lumMod val="75000"/>
                  </a:schemeClr>
                </a:solidFill>
              </a:rPr>
              <a:t> References</a:t>
            </a:r>
            <a:endParaRPr lang="en-US" b="1" dirty="0">
              <a:solidFill>
                <a:schemeClr val="accent1">
                  <a:lumMod val="75000"/>
                </a:schemeClr>
              </a:solidFill>
            </a:endParaRPr>
          </a:p>
        </p:txBody>
      </p:sp>
      <p:pic>
        <p:nvPicPr>
          <p:cNvPr id="4" name="Picture 3">
            <a:extLst>
              <a:ext uri="{FF2B5EF4-FFF2-40B4-BE49-F238E27FC236}">
                <a16:creationId xmlns:a16="http://schemas.microsoft.com/office/drawing/2014/main" id="{E2613424-9B44-4E4A-9BFC-A41749E66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9832" y="321609"/>
            <a:ext cx="3000986" cy="810265"/>
          </a:xfrm>
          <a:prstGeom prst="rect">
            <a:avLst/>
          </a:prstGeom>
        </p:spPr>
      </p:pic>
      <p:sp>
        <p:nvSpPr>
          <p:cNvPr id="3" name="Content Placeholder 2">
            <a:extLst>
              <a:ext uri="{FF2B5EF4-FFF2-40B4-BE49-F238E27FC236}">
                <a16:creationId xmlns:a16="http://schemas.microsoft.com/office/drawing/2014/main" id="{515FB065-C586-4225-A43A-3586B1679FBE}"/>
              </a:ext>
            </a:extLst>
          </p:cNvPr>
          <p:cNvSpPr>
            <a:spLocks noGrp="1"/>
          </p:cNvSpPr>
          <p:nvPr>
            <p:ph idx="1"/>
          </p:nvPr>
        </p:nvSpPr>
        <p:spPr>
          <a:xfrm>
            <a:off x="251520" y="1988840"/>
            <a:ext cx="8410786" cy="4165898"/>
          </a:xfrm>
        </p:spPr>
        <p:txBody>
          <a:bodyPr>
            <a:normAutofit fontScale="70000" lnSpcReduction="20000"/>
          </a:bodyPr>
          <a:lstStyle/>
          <a:p>
            <a:pPr marL="91440" marR="0" lvl="0" indent="-91440" algn="just" defTabSz="914400" rtl="0" eaLnBrk="1" fontAlgn="auto" latinLnBrk="0" hangingPunct="1">
              <a:lnSpc>
                <a:spcPct val="110000"/>
              </a:lnSpc>
              <a:spcBef>
                <a:spcPts val="1200"/>
              </a:spcBef>
              <a:spcAft>
                <a:spcPts val="200"/>
              </a:spcAft>
              <a:buClr>
                <a:srgbClr val="99CB38"/>
              </a:buClr>
              <a:buSzPct val="100000"/>
              <a:buFont typeface="Calibri" panose="020F0502020204030204" pitchFamily="34" charset="0"/>
              <a:buChar char=" "/>
              <a:tabLst/>
              <a:defRPr/>
            </a:pPr>
            <a:r>
              <a:rPr kumimoji="0" lang="en-US" sz="1400" b="0" i="0" u="none" strike="noStrike" kern="1200" cap="none" spc="0" normalizeH="0" baseline="0" noProof="0" dirty="0">
                <a:ln>
                  <a:noFill/>
                </a:ln>
                <a:solidFill>
                  <a:prstClr val="black"/>
                </a:solidFill>
                <a:effectLst/>
                <a:uLnTx/>
                <a:uFillTx/>
                <a:latin typeface="Merriweather" panose="00000500000000000000" pitchFamily="2" charset="0"/>
                <a:ea typeface="+mn-ea"/>
                <a:cs typeface="+mn-cs"/>
                <a:hlinkClick r:id="rId6">
                  <a:extLst>
                    <a:ext uri="{A12FA001-AC4F-418D-AE19-62706E023703}">
                      <ahyp:hlinkClr xmlns:ahyp="http://schemas.microsoft.com/office/drawing/2018/hyperlinkcolor" val="tx"/>
                    </a:ext>
                  </a:extLst>
                </a:hlinkClick>
              </a:rPr>
              <a:t>www.Germsmart.ca</a:t>
            </a:r>
            <a:endParaRPr kumimoji="0" lang="en-US" sz="1400" b="0" i="0" u="none" strike="noStrike" kern="1200" cap="none" spc="0" normalizeH="0" baseline="0" noProof="0" dirty="0">
              <a:ln>
                <a:noFill/>
              </a:ln>
              <a:solidFill>
                <a:prstClr val="black"/>
              </a:solidFill>
              <a:effectLst/>
              <a:uLnTx/>
              <a:uFillTx/>
              <a:latin typeface="Merriweather" panose="00000500000000000000" pitchFamily="2" charset="0"/>
              <a:ea typeface="+mn-ea"/>
              <a:cs typeface="+mn-cs"/>
            </a:endParaRPr>
          </a:p>
          <a:p>
            <a:pPr marL="91440" marR="0" lvl="0" indent="-91440" algn="just" defTabSz="914400" rtl="0" eaLnBrk="1" fontAlgn="auto" latinLnBrk="0" hangingPunct="1">
              <a:lnSpc>
                <a:spcPct val="110000"/>
              </a:lnSpc>
              <a:spcBef>
                <a:spcPts val="1200"/>
              </a:spcBef>
              <a:spcAft>
                <a:spcPts val="200"/>
              </a:spcAft>
              <a:buClr>
                <a:srgbClr val="99CB38"/>
              </a:buClr>
              <a:buSzPct val="100000"/>
              <a:buFont typeface="Calibri" panose="020F0502020204030204" pitchFamily="34" charset="0"/>
              <a:buChar char=" "/>
              <a:tabLst/>
              <a:defRPr/>
            </a:pPr>
            <a:r>
              <a:rPr kumimoji="0" lang="en-US" sz="1400" b="0" i="0" u="none" strike="noStrike" kern="1200" cap="none" spc="0" normalizeH="0" baseline="0" noProof="0" dirty="0">
                <a:ln>
                  <a:noFill/>
                </a:ln>
                <a:solidFill>
                  <a:prstClr val="black"/>
                </a:solidFill>
                <a:effectLst/>
                <a:uLnTx/>
                <a:uFillTx/>
                <a:latin typeface="Merriweather" panose="00000500000000000000" pitchFamily="2" charset="0"/>
                <a:ea typeface="+mn-ea"/>
                <a:cs typeface="+mn-cs"/>
              </a:rPr>
              <a:t>Public Health Ontario. (2021).</a:t>
            </a:r>
            <a:r>
              <a:rPr kumimoji="0" lang="en-US" sz="1400" b="0" i="1" u="none" strike="noStrike" kern="1200" cap="none" spc="0" normalizeH="0" baseline="0" noProof="0" dirty="0">
                <a:ln>
                  <a:noFill/>
                </a:ln>
                <a:solidFill>
                  <a:prstClr val="black"/>
                </a:solidFill>
                <a:effectLst/>
                <a:uLnTx/>
                <a:uFillTx/>
                <a:latin typeface="Merriweather" panose="00000500000000000000" pitchFamily="2" charset="0"/>
                <a:ea typeface="+mn-ea"/>
                <a:cs typeface="+mn-cs"/>
              </a:rPr>
              <a:t> IPAC Best Practices.</a:t>
            </a:r>
            <a:r>
              <a:rPr kumimoji="0" lang="en-US" sz="1400" b="0" i="0" u="none" strike="noStrike" kern="1200" cap="none" spc="0" normalizeH="0" baseline="0" noProof="0" dirty="0">
                <a:ln>
                  <a:noFill/>
                </a:ln>
                <a:solidFill>
                  <a:prstClr val="black"/>
                </a:solidFill>
                <a:effectLst/>
                <a:uLnTx/>
                <a:uFillTx/>
                <a:latin typeface="Merriweather" panose="00000500000000000000" pitchFamily="2" charset="0"/>
                <a:ea typeface="+mn-ea"/>
                <a:cs typeface="+mn-cs"/>
              </a:rPr>
              <a:t> </a:t>
            </a:r>
          </a:p>
          <a:p>
            <a:pPr marL="91440" marR="0" lvl="0" indent="-91440" algn="just" defTabSz="914400" rtl="0" eaLnBrk="1" fontAlgn="auto" latinLnBrk="0" hangingPunct="1">
              <a:lnSpc>
                <a:spcPct val="110000"/>
              </a:lnSpc>
              <a:spcBef>
                <a:spcPts val="1200"/>
              </a:spcBef>
              <a:spcAft>
                <a:spcPts val="200"/>
              </a:spcAft>
              <a:buClr>
                <a:srgbClr val="99CB38"/>
              </a:buClr>
              <a:buSzPct val="100000"/>
              <a:buFont typeface="Calibri" panose="020F0502020204030204" pitchFamily="34" charset="0"/>
              <a:buChar char=" "/>
              <a:tabLst/>
              <a:defRPr/>
            </a:pPr>
            <a:r>
              <a:rPr kumimoji="0" lang="en-US" sz="1400" b="0" i="0" u="sng" strike="noStrike" kern="1200" cap="none" spc="0" normalizeH="0" baseline="0" noProof="0" dirty="0">
                <a:ln>
                  <a:noFill/>
                </a:ln>
                <a:solidFill>
                  <a:prstClr val="black"/>
                </a:solidFill>
                <a:effectLst/>
                <a:uLnTx/>
                <a:uFillTx/>
                <a:latin typeface="Merriweather" panose="00000500000000000000" pitchFamily="2" charset="0"/>
                <a:ea typeface="+mn-ea"/>
                <a:cs typeface="+mn-cs"/>
                <a:hlinkClick r:id="rId7">
                  <a:extLst>
                    <a:ext uri="{A12FA001-AC4F-418D-AE19-62706E023703}">
                      <ahyp:hlinkClr xmlns:ahyp="http://schemas.microsoft.com/office/drawing/2018/hyperlinkcolor" val="tx"/>
                    </a:ext>
                  </a:extLst>
                </a:hlinkClick>
              </a:rPr>
              <a:t>https://www.publichealthontario.ca/en/health-topics/infection-prevention-control/best-practices-ipac</a:t>
            </a:r>
            <a:endParaRPr kumimoji="0" lang="en-US" sz="1400" b="0" i="0" u="sng" strike="noStrike" kern="1200" cap="none" spc="0" normalizeH="0" baseline="0" noProof="0" dirty="0">
              <a:ln>
                <a:noFill/>
              </a:ln>
              <a:solidFill>
                <a:prstClr val="black"/>
              </a:solidFill>
              <a:effectLst/>
              <a:uLnTx/>
              <a:uFillTx/>
              <a:latin typeface="Merriweather" panose="00000500000000000000" pitchFamily="2" charset="0"/>
              <a:ea typeface="+mn-ea"/>
              <a:cs typeface="+mn-cs"/>
            </a:endParaRPr>
          </a:p>
          <a:p>
            <a:pPr marL="91440" marR="0" lvl="0" indent="-91440" algn="l" defTabSz="914400" rtl="0" eaLnBrk="1" fontAlgn="auto" latinLnBrk="0" hangingPunct="1">
              <a:lnSpc>
                <a:spcPct val="160000"/>
              </a:lnSpc>
              <a:spcBef>
                <a:spcPts val="1200"/>
              </a:spcBef>
              <a:spcAft>
                <a:spcPts val="200"/>
              </a:spcAft>
              <a:buClr>
                <a:srgbClr val="99CB38"/>
              </a:buClr>
              <a:buSzPct val="100000"/>
              <a:buFont typeface="Calibri" panose="020F0502020204030204" pitchFamily="34" charset="0"/>
              <a:buChar char=" "/>
              <a:tabLst/>
              <a:defRPr/>
            </a:pPr>
            <a:r>
              <a:rPr kumimoji="0" lang="en-US" sz="1400" b="0" i="0" u="none" strike="noStrike" kern="1200" cap="none" spc="0" normalizeH="0" baseline="0" noProof="0" dirty="0">
                <a:ln>
                  <a:noFill/>
                </a:ln>
                <a:solidFill>
                  <a:prstClr val="black"/>
                </a:solidFill>
                <a:effectLst/>
                <a:uLnTx/>
                <a:uFillTx/>
                <a:latin typeface="Merriweather" panose="00000500000000000000" pitchFamily="2" charset="0"/>
                <a:ea typeface="+mn-ea"/>
                <a:cs typeface="+mn-cs"/>
              </a:rPr>
              <a:t>Provincial Infection Control Network of British Columbia. (2011). </a:t>
            </a:r>
            <a:r>
              <a:rPr kumimoji="0" lang="en-US" sz="1400" b="0" i="1" u="none" strike="noStrike" kern="1200" cap="none" spc="0" normalizeH="0" baseline="0" noProof="0" dirty="0">
                <a:ln>
                  <a:noFill/>
                </a:ln>
                <a:solidFill>
                  <a:prstClr val="black"/>
                </a:solidFill>
                <a:effectLst/>
                <a:uLnTx/>
                <a:uFillTx/>
                <a:latin typeface="Merriweather" panose="00000500000000000000" pitchFamily="2" charset="0"/>
                <a:ea typeface="+mn-ea"/>
                <a:cs typeface="+mn-cs"/>
              </a:rPr>
              <a:t>Residential Care Infection Prevention and Control Manual For Non-affiliated Residential Care Facilities. </a:t>
            </a:r>
          </a:p>
          <a:p>
            <a:pPr marL="91440" marR="0" lvl="0" indent="-91440" algn="l" defTabSz="914400" rtl="0" eaLnBrk="1" fontAlgn="auto" latinLnBrk="0" hangingPunct="1">
              <a:lnSpc>
                <a:spcPct val="160000"/>
              </a:lnSpc>
              <a:spcBef>
                <a:spcPts val="1200"/>
              </a:spcBef>
              <a:spcAft>
                <a:spcPts val="200"/>
              </a:spcAft>
              <a:buClr>
                <a:srgbClr val="99CB38"/>
              </a:buClr>
              <a:buSzPct val="100000"/>
              <a:buFont typeface="Calibri" panose="020F0502020204030204" pitchFamily="34" charset="0"/>
              <a:buChar char=" "/>
              <a:tabLst/>
              <a:defRPr/>
            </a:pPr>
            <a:r>
              <a:rPr kumimoji="0" lang="en-US" sz="1400" b="0" i="1" u="none" strike="noStrike" kern="1200" cap="none" spc="0" normalizeH="0" baseline="0" noProof="0" dirty="0">
                <a:ln>
                  <a:noFill/>
                </a:ln>
                <a:solidFill>
                  <a:prstClr val="black"/>
                </a:solidFill>
                <a:effectLst/>
                <a:uLnTx/>
                <a:uFillTx/>
                <a:latin typeface="Merriweather" panose="00000500000000000000" pitchFamily="2" charset="0"/>
                <a:ea typeface="+mn-ea"/>
                <a:cs typeface="+mn-cs"/>
              </a:rPr>
              <a:t>Provincial Infectious Diseases Advisory Committee. (2018). Best Practices for Environmental Cleaning for Prevention and Control of Infections in All Health Care Settings, 3rd Edition</a:t>
            </a:r>
          </a:p>
          <a:p>
            <a:pPr marL="91440" marR="0" lvl="0" indent="-91440" algn="l" defTabSz="914400" rtl="0" eaLnBrk="1" fontAlgn="auto" latinLnBrk="0" hangingPunct="1">
              <a:lnSpc>
                <a:spcPct val="160000"/>
              </a:lnSpc>
              <a:spcBef>
                <a:spcPts val="1200"/>
              </a:spcBef>
              <a:spcAft>
                <a:spcPts val="200"/>
              </a:spcAft>
              <a:buClr>
                <a:srgbClr val="99CB38"/>
              </a:buClr>
              <a:buSzPct val="100000"/>
              <a:buFont typeface="Calibri" panose="020F0502020204030204" pitchFamily="34" charset="0"/>
              <a:buChar char=" "/>
              <a:tabLst/>
              <a:defRPr/>
            </a:pPr>
            <a:r>
              <a:rPr kumimoji="0" lang="en-US" sz="1400" b="0" i="1" u="none" strike="noStrike" kern="1200" cap="none" spc="0" normalizeH="0" baseline="0" noProof="0" dirty="0">
                <a:ln>
                  <a:noFill/>
                </a:ln>
                <a:solidFill>
                  <a:prstClr val="black"/>
                </a:solidFill>
                <a:effectLst/>
                <a:uLnTx/>
                <a:uFillTx/>
                <a:latin typeface="Merriweather" panose="00000500000000000000" pitchFamily="2" charset="0"/>
                <a:ea typeface="+mn-ea"/>
                <a:cs typeface="+mn-cs"/>
              </a:rPr>
              <a:t>https://www.publichealthontario.ca/en/health-topics/infection-prevention-control/environmental-cleaning</a:t>
            </a:r>
          </a:p>
          <a:p>
            <a:pPr marL="91440" marR="0" lvl="0" indent="-91440" algn="l" defTabSz="914400" rtl="0" eaLnBrk="1" fontAlgn="auto" latinLnBrk="0" hangingPunct="1">
              <a:lnSpc>
                <a:spcPct val="170000"/>
              </a:lnSpc>
              <a:spcBef>
                <a:spcPts val="1200"/>
              </a:spcBef>
              <a:spcAft>
                <a:spcPts val="200"/>
              </a:spcAft>
              <a:buClr>
                <a:srgbClr val="99CB38"/>
              </a:buClr>
              <a:buSzPct val="100000"/>
              <a:buFont typeface="Calibri" panose="020F0502020204030204" pitchFamily="34" charset="0"/>
              <a:buChar char=" "/>
              <a:tabLst/>
              <a:defRPr/>
            </a:pPr>
            <a:r>
              <a:rPr kumimoji="0" lang="en-US" sz="1400" b="0" i="0" u="none" strike="noStrike" kern="1200" cap="none" spc="0" normalizeH="0" baseline="0" noProof="0" dirty="0">
                <a:ln>
                  <a:noFill/>
                </a:ln>
                <a:solidFill>
                  <a:prstClr val="black"/>
                </a:solidFill>
                <a:effectLst/>
                <a:uLnTx/>
                <a:uFillTx/>
                <a:latin typeface="Merriweather" panose="00000500000000000000" pitchFamily="2" charset="0"/>
              </a:rPr>
              <a:t>Saskatchewan Association for Safe Workplaces in Health. (2021). Infection Prevention and Control. https://saswh.ca/index.php/infection-prevention-and-control</a:t>
            </a:r>
          </a:p>
          <a:p>
            <a:pPr marL="91440" marR="0" lvl="0" indent="-91440" algn="l" defTabSz="914400" rtl="0" eaLnBrk="1" fontAlgn="auto" latinLnBrk="0" hangingPunct="1">
              <a:lnSpc>
                <a:spcPct val="170000"/>
              </a:lnSpc>
              <a:spcBef>
                <a:spcPts val="1200"/>
              </a:spcBef>
              <a:spcAft>
                <a:spcPts val="200"/>
              </a:spcAft>
              <a:buClr>
                <a:srgbClr val="99CB38"/>
              </a:buClr>
              <a:buSzPct val="100000"/>
              <a:buFont typeface="Calibri" panose="020F0502020204030204" pitchFamily="34" charset="0"/>
              <a:buChar char=" "/>
              <a:tabLst/>
              <a:defRPr/>
            </a:pPr>
            <a:r>
              <a:rPr kumimoji="0" lang="en-US" sz="1400" b="0" i="0" u="none" strike="noStrike" kern="1200" cap="none" spc="0" normalizeH="0" baseline="0" noProof="0" dirty="0">
                <a:ln>
                  <a:noFill/>
                </a:ln>
                <a:solidFill>
                  <a:prstClr val="black"/>
                </a:solidFill>
                <a:effectLst/>
                <a:uLnTx/>
                <a:uFillTx/>
                <a:latin typeface="Merriweather" panose="00000500000000000000" pitchFamily="2" charset="0"/>
                <a:ea typeface="+mn-ea"/>
                <a:cs typeface="+mn-cs"/>
              </a:rPr>
              <a:t>Saskatchewan Health Authority. (2021). </a:t>
            </a:r>
            <a:r>
              <a:rPr kumimoji="0" lang="en-US" sz="1400" b="0" i="1" u="none" strike="noStrike" kern="1200" cap="none" spc="0" normalizeH="0" baseline="0" noProof="0" dirty="0">
                <a:ln>
                  <a:noFill/>
                </a:ln>
                <a:solidFill>
                  <a:prstClr val="black"/>
                </a:solidFill>
                <a:effectLst/>
                <a:uLnTx/>
                <a:uFillTx/>
                <a:latin typeface="Merriweather" panose="00000500000000000000" pitchFamily="2" charset="0"/>
                <a:ea typeface="+mn-ea"/>
                <a:cs typeface="+mn-cs"/>
              </a:rPr>
              <a:t>PPE/Infection Prevention and Control</a:t>
            </a:r>
            <a:r>
              <a:rPr kumimoji="0" lang="en-US" sz="1400" b="0" i="0" u="none" strike="noStrike" kern="1200" cap="none" spc="0" normalizeH="0" baseline="0" noProof="0" dirty="0">
                <a:ln>
                  <a:noFill/>
                </a:ln>
                <a:solidFill>
                  <a:prstClr val="black"/>
                </a:solidFill>
                <a:effectLst/>
                <a:uLnTx/>
                <a:uFillTx/>
                <a:latin typeface="Merriweather" panose="00000500000000000000" pitchFamily="2" charset="0"/>
                <a:ea typeface="+mn-ea"/>
                <a:cs typeface="+mn-cs"/>
              </a:rPr>
              <a:t> https://www.saskhealthauthority.ca/news/service-alerts-emergency-events/covid-19/PPE-infection-prevention-control/Pages/Home.aspx</a:t>
            </a:r>
          </a:p>
          <a:p>
            <a:pPr marL="91440" marR="0" lvl="0" indent="-91440" algn="l" defTabSz="914400" rtl="0" eaLnBrk="1" fontAlgn="auto" latinLnBrk="0" hangingPunct="1">
              <a:lnSpc>
                <a:spcPct val="170000"/>
              </a:lnSpc>
              <a:spcBef>
                <a:spcPts val="1200"/>
              </a:spcBef>
              <a:spcAft>
                <a:spcPts val="200"/>
              </a:spcAft>
              <a:buClr>
                <a:srgbClr val="99CB38"/>
              </a:buClr>
              <a:buSzPct val="100000"/>
              <a:buFont typeface="Calibri" panose="020F0502020204030204" pitchFamily="34" charset="0"/>
              <a:buChar char=" "/>
              <a:tabLst/>
              <a:defRPr/>
            </a:pPr>
            <a:r>
              <a:rPr kumimoji="0" lang="en-US" sz="1400" b="0" i="0" u="none" strike="noStrike" kern="1200" cap="none" spc="0" normalizeH="0" baseline="0" noProof="0" dirty="0">
                <a:ln>
                  <a:noFill/>
                </a:ln>
                <a:solidFill>
                  <a:prstClr val="black"/>
                </a:solidFill>
                <a:effectLst/>
                <a:uLnTx/>
                <a:uFillTx/>
                <a:latin typeface="Merriweather" panose="00000500000000000000" pitchFamily="2" charset="0"/>
                <a:ea typeface="+mn-ea"/>
                <a:cs typeface="+mn-cs"/>
              </a:rPr>
              <a:t>https://www.saskhealthauthority.ca/</a:t>
            </a:r>
          </a:p>
          <a:p>
            <a:endParaRPr lang="en-US" sz="1600" dirty="0">
              <a:latin typeface="Segoe UI" panose="020B0502040204020203" pitchFamily="34" charset="0"/>
            </a:endParaRPr>
          </a:p>
          <a:p>
            <a:endParaRPr lang="en-US" sz="1600" dirty="0">
              <a:latin typeface="Segoe UI" panose="020B0502040204020203" pitchFamily="34" charset="0"/>
            </a:endParaRPr>
          </a:p>
          <a:p>
            <a:endParaRPr lang="en-US" sz="1600" b="0" i="0" dirty="0">
              <a:effectLst/>
              <a:latin typeface="Segoe UI" panose="020B0502040204020203" pitchFamily="34" charset="0"/>
            </a:endParaRPr>
          </a:p>
          <a:p>
            <a:endParaRPr lang="en-US" sz="1600" b="0" i="0" dirty="0">
              <a:effectLst/>
              <a:latin typeface="Segoe UI" panose="020B0502040204020203" pitchFamily="34" charset="0"/>
            </a:endParaRPr>
          </a:p>
        </p:txBody>
      </p:sp>
      <p:pic>
        <p:nvPicPr>
          <p:cNvPr id="5" name="Audio 4">
            <a:hlinkClick r:id="" action="ppaction://media"/>
            <a:extLst>
              <a:ext uri="{FF2B5EF4-FFF2-40B4-BE49-F238E27FC236}">
                <a16:creationId xmlns:a16="http://schemas.microsoft.com/office/drawing/2014/main" id="{42165562-9A6B-4DA2-9396-F39E65A2FB8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209903954"/>
      </p:ext>
    </p:extLst>
  </p:cSld>
  <p:clrMapOvr>
    <a:masterClrMapping/>
  </p:clrMapOvr>
  <mc:AlternateContent xmlns:mc="http://schemas.openxmlformats.org/markup-compatibility/2006" xmlns:p14="http://schemas.microsoft.com/office/powerpoint/2010/main">
    <mc:Choice Requires="p14">
      <p:transition spd="slow" p14:dur="2000" advTm="12339"/>
    </mc:Choice>
    <mc:Fallback xmlns="">
      <p:transition spd="slow" advTm="12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F440-D39A-4644-889A-726CE572A40D}"/>
              </a:ext>
            </a:extLst>
          </p:cNvPr>
          <p:cNvSpPr>
            <a:spLocks noGrp="1"/>
          </p:cNvSpPr>
          <p:nvPr>
            <p:ph type="title"/>
          </p:nvPr>
        </p:nvSpPr>
        <p:spPr/>
        <p:txBody>
          <a:bodyPr/>
          <a:lstStyle/>
          <a:p>
            <a:r>
              <a:rPr lang="en-US" b="1" dirty="0">
                <a:solidFill>
                  <a:schemeClr val="accent2"/>
                </a:solidFill>
              </a:rPr>
              <a:t>You will learn:</a:t>
            </a:r>
          </a:p>
        </p:txBody>
      </p:sp>
      <p:sp>
        <p:nvSpPr>
          <p:cNvPr id="3" name="Content Placeholder 2">
            <a:extLst>
              <a:ext uri="{FF2B5EF4-FFF2-40B4-BE49-F238E27FC236}">
                <a16:creationId xmlns:a16="http://schemas.microsoft.com/office/drawing/2014/main" id="{BB9D83B9-1413-4979-B83A-0624582EDD9C}"/>
              </a:ext>
            </a:extLst>
          </p:cNvPr>
          <p:cNvSpPr>
            <a:spLocks noGrp="1"/>
          </p:cNvSpPr>
          <p:nvPr>
            <p:ph idx="1"/>
          </p:nvPr>
        </p:nvSpPr>
        <p:spPr/>
        <p:txBody>
          <a:bodyPr/>
          <a:lstStyle/>
          <a:p>
            <a:pPr>
              <a:buFont typeface="Arial" panose="020B0604020202020204" pitchFamily="34" charset="0"/>
              <a:buChar char="•"/>
            </a:pPr>
            <a:r>
              <a:rPr lang="en-US" sz="2400" dirty="0">
                <a:solidFill>
                  <a:srgbClr val="313537"/>
                </a:solidFill>
              </a:rPr>
              <a:t> What is Routine Practices</a:t>
            </a:r>
          </a:p>
          <a:p>
            <a:pPr>
              <a:buFont typeface="Arial" panose="020B0604020202020204" pitchFamily="34" charset="0"/>
              <a:buChar char="•"/>
            </a:pPr>
            <a:r>
              <a:rPr lang="en-US" sz="2400" dirty="0">
                <a:solidFill>
                  <a:srgbClr val="313537"/>
                </a:solidFill>
              </a:rPr>
              <a:t> About the chain of infection </a:t>
            </a:r>
          </a:p>
          <a:p>
            <a:pPr>
              <a:buFont typeface="Arial" panose="020B0604020202020204" pitchFamily="34" charset="0"/>
              <a:buChar char="•"/>
            </a:pPr>
            <a:r>
              <a:rPr lang="en-US" sz="2400" dirty="0">
                <a:solidFill>
                  <a:srgbClr val="313537"/>
                </a:solidFill>
              </a:rPr>
              <a:t> That PPE is an important component of Routine Practices</a:t>
            </a:r>
          </a:p>
          <a:p>
            <a:pPr>
              <a:buFont typeface="Arial" panose="020B0604020202020204" pitchFamily="34" charset="0"/>
              <a:buChar char="•"/>
            </a:pPr>
            <a:r>
              <a:rPr lang="en-US" sz="2400" dirty="0">
                <a:solidFill>
                  <a:srgbClr val="313537"/>
                </a:solidFill>
              </a:rPr>
              <a:t> The importance of proper donning and doffing PPE</a:t>
            </a:r>
          </a:p>
          <a:p>
            <a:pPr>
              <a:buFont typeface="Arial" panose="020B0604020202020204" pitchFamily="34" charset="0"/>
              <a:buChar char="•"/>
            </a:pPr>
            <a:r>
              <a:rPr lang="en-US" sz="2400" dirty="0">
                <a:solidFill>
                  <a:srgbClr val="313537"/>
                </a:solidFill>
              </a:rPr>
              <a:t> Proper PPE &amp; glove use!</a:t>
            </a:r>
          </a:p>
        </p:txBody>
      </p:sp>
      <p:pic>
        <p:nvPicPr>
          <p:cNvPr id="7" name="Audio 6">
            <a:hlinkClick r:id="" action="ppaction://media"/>
            <a:extLst>
              <a:ext uri="{FF2B5EF4-FFF2-40B4-BE49-F238E27FC236}">
                <a16:creationId xmlns:a16="http://schemas.microsoft.com/office/drawing/2014/main" id="{E746090B-E78F-42A2-8752-021078EB8C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856591454"/>
      </p:ext>
    </p:extLst>
  </p:cSld>
  <p:clrMapOvr>
    <a:masterClrMapping/>
  </p:clrMapOvr>
  <mc:AlternateContent xmlns:mc="http://schemas.openxmlformats.org/markup-compatibility/2006" xmlns:p14="http://schemas.microsoft.com/office/powerpoint/2010/main">
    <mc:Choice Requires="p14">
      <p:transition spd="slow" p14:dur="2000" advTm="20807"/>
    </mc:Choice>
    <mc:Fallback xmlns="">
      <p:transition spd="slow" advTm="20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AA045-6B48-4968-810F-C9B11192C14C}"/>
              </a:ext>
            </a:extLst>
          </p:cNvPr>
          <p:cNvSpPr>
            <a:spLocks noGrp="1"/>
          </p:cNvSpPr>
          <p:nvPr>
            <p:ph type="title"/>
          </p:nvPr>
        </p:nvSpPr>
        <p:spPr/>
        <p:txBody>
          <a:bodyPr/>
          <a:lstStyle/>
          <a:p>
            <a:r>
              <a:rPr lang="en-US" b="1" dirty="0">
                <a:solidFill>
                  <a:schemeClr val="accent2"/>
                </a:solidFill>
              </a:rPr>
              <a:t>What is Routine Practices?</a:t>
            </a:r>
          </a:p>
        </p:txBody>
      </p:sp>
      <p:sp>
        <p:nvSpPr>
          <p:cNvPr id="3" name="Content Placeholder 2">
            <a:extLst>
              <a:ext uri="{FF2B5EF4-FFF2-40B4-BE49-F238E27FC236}">
                <a16:creationId xmlns:a16="http://schemas.microsoft.com/office/drawing/2014/main" id="{33D491E6-23F8-4260-A725-139A04B1EFFF}"/>
              </a:ext>
            </a:extLst>
          </p:cNvPr>
          <p:cNvSpPr>
            <a:spLocks noGrp="1"/>
          </p:cNvSpPr>
          <p:nvPr>
            <p:ph idx="1"/>
          </p:nvPr>
        </p:nvSpPr>
        <p:spPr/>
        <p:txBody>
          <a:bodyPr>
            <a:normAutofit/>
          </a:bodyPr>
          <a:lstStyle/>
          <a:p>
            <a:pPr marL="0" indent="0">
              <a:buNone/>
            </a:pPr>
            <a:endParaRPr lang="en-US" sz="3200" dirty="0"/>
          </a:p>
          <a:p>
            <a:pPr marL="0" indent="0">
              <a:buNone/>
            </a:pPr>
            <a:r>
              <a:rPr lang="en-US" sz="2400" dirty="0"/>
              <a:t>Routine Practices are the minimum standard of practice for preventing transmission of infectious diseases in all health care settings, for all patients, including residents and participants in group, residential and personal care homes</a:t>
            </a:r>
          </a:p>
          <a:p>
            <a:pPr>
              <a:buFont typeface="Arial" panose="020B0604020202020204" pitchFamily="34" charset="0"/>
              <a:buChar char="•"/>
            </a:pPr>
            <a:endParaRPr lang="en-US" dirty="0"/>
          </a:p>
        </p:txBody>
      </p:sp>
      <p:pic>
        <p:nvPicPr>
          <p:cNvPr id="5" name="Audio 4">
            <a:hlinkClick r:id="" action="ppaction://media"/>
            <a:extLst>
              <a:ext uri="{FF2B5EF4-FFF2-40B4-BE49-F238E27FC236}">
                <a16:creationId xmlns:a16="http://schemas.microsoft.com/office/drawing/2014/main" id="{BE66E9E2-BF65-44A3-8D3E-4BEE0DB88A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107087210"/>
      </p:ext>
    </p:extLst>
  </p:cSld>
  <p:clrMapOvr>
    <a:masterClrMapping/>
  </p:clrMapOvr>
  <mc:AlternateContent xmlns:mc="http://schemas.openxmlformats.org/markup-compatibility/2006" xmlns:p14="http://schemas.microsoft.com/office/powerpoint/2010/main">
    <mc:Choice Requires="p14">
      <p:transition spd="slow" p14:dur="2000" advTm="17070"/>
    </mc:Choice>
    <mc:Fallback xmlns="">
      <p:transition spd="slow" advTm="17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765EC1-35D0-401C-8CE9-B14308A282D4}"/>
              </a:ext>
            </a:extLst>
          </p:cNvPr>
          <p:cNvSpPr>
            <a:spLocks noGrp="1"/>
          </p:cNvSpPr>
          <p:nvPr>
            <p:ph type="title"/>
          </p:nvPr>
        </p:nvSpPr>
        <p:spPr/>
        <p:txBody>
          <a:bodyPr/>
          <a:lstStyle/>
          <a:p>
            <a:r>
              <a:rPr lang="en-CA" b="1" dirty="0">
                <a:solidFill>
                  <a:schemeClr val="accent2"/>
                </a:solidFill>
              </a:rPr>
              <a:t>Break the Chain of Infection with Routine Practices!</a:t>
            </a:r>
          </a:p>
        </p:txBody>
      </p:sp>
      <p:pic>
        <p:nvPicPr>
          <p:cNvPr id="9" name="Content Placeholder 8">
            <a:extLst>
              <a:ext uri="{FF2B5EF4-FFF2-40B4-BE49-F238E27FC236}">
                <a16:creationId xmlns:a16="http://schemas.microsoft.com/office/drawing/2014/main" id="{02186531-4E6F-4812-B188-265AF9EEE63A}"/>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1029566" y="2241948"/>
            <a:ext cx="3290346" cy="3017044"/>
          </a:xfrm>
        </p:spPr>
      </p:pic>
      <p:sp>
        <p:nvSpPr>
          <p:cNvPr id="7" name="Content Placeholder 6">
            <a:extLst>
              <a:ext uri="{FF2B5EF4-FFF2-40B4-BE49-F238E27FC236}">
                <a16:creationId xmlns:a16="http://schemas.microsoft.com/office/drawing/2014/main" id="{4B84B971-8B7D-4EA3-907A-58334829F688}"/>
              </a:ext>
            </a:extLst>
          </p:cNvPr>
          <p:cNvSpPr>
            <a:spLocks noGrp="1"/>
          </p:cNvSpPr>
          <p:nvPr>
            <p:ph sz="half" idx="2"/>
          </p:nvPr>
        </p:nvSpPr>
        <p:spPr/>
        <p:txBody>
          <a:bodyPr>
            <a:normAutofit fontScale="85000" lnSpcReduction="10000"/>
          </a:bodyPr>
          <a:lstStyle/>
          <a:p>
            <a:pPr>
              <a:buFont typeface="Arial" panose="020B0604020202020204" pitchFamily="34" charset="0"/>
              <a:buChar char="•"/>
            </a:pPr>
            <a:r>
              <a:rPr lang="en-CA" dirty="0"/>
              <a:t>Hand hygiene</a:t>
            </a:r>
          </a:p>
          <a:p>
            <a:pPr>
              <a:buFont typeface="Arial" panose="020B0604020202020204" pitchFamily="34" charset="0"/>
              <a:buChar char="•"/>
            </a:pPr>
            <a:r>
              <a:rPr lang="en-CA" b="1" dirty="0"/>
              <a:t>Point of Care Risk Assessment (PCRA)</a:t>
            </a:r>
          </a:p>
          <a:p>
            <a:pPr>
              <a:buFont typeface="Arial" panose="020B0604020202020204" pitchFamily="34" charset="0"/>
              <a:buChar char="•"/>
            </a:pPr>
            <a:r>
              <a:rPr lang="en-US" b="1" dirty="0">
                <a:solidFill>
                  <a:schemeClr val="accent2"/>
                </a:solidFill>
              </a:rPr>
              <a:t>Personal Protective Equipment (PPE)</a:t>
            </a:r>
          </a:p>
          <a:p>
            <a:pPr>
              <a:buFont typeface="Arial" panose="020B0604020202020204" pitchFamily="34" charset="0"/>
              <a:buChar char="•"/>
            </a:pPr>
            <a:r>
              <a:rPr lang="en-US" dirty="0"/>
              <a:t>Resident Placement/Accommodation</a:t>
            </a:r>
          </a:p>
          <a:p>
            <a:pPr>
              <a:buFont typeface="Arial" panose="020B0604020202020204" pitchFamily="34" charset="0"/>
              <a:buChar char="•"/>
            </a:pPr>
            <a:r>
              <a:rPr lang="en-US" dirty="0"/>
              <a:t>Respiratory Hygiene/Cough Etiquette</a:t>
            </a:r>
          </a:p>
          <a:p>
            <a:pPr>
              <a:buFont typeface="Arial" panose="020B0604020202020204" pitchFamily="34" charset="0"/>
              <a:buChar char="•"/>
            </a:pPr>
            <a:r>
              <a:rPr lang="en-US" dirty="0"/>
              <a:t>Handling Resident Items &amp; Equipment</a:t>
            </a:r>
          </a:p>
          <a:p>
            <a:pPr>
              <a:buFont typeface="Arial" panose="020B0604020202020204" pitchFamily="34" charset="0"/>
              <a:buChar char="•"/>
            </a:pPr>
            <a:r>
              <a:rPr lang="en-US" dirty="0"/>
              <a:t>Linen &amp; Dishes</a:t>
            </a:r>
          </a:p>
          <a:p>
            <a:pPr>
              <a:buFont typeface="Arial" panose="020B0604020202020204" pitchFamily="34" charset="0"/>
              <a:buChar char="•"/>
            </a:pPr>
            <a:r>
              <a:rPr lang="en-US" dirty="0"/>
              <a:t>Environmental Cleaning</a:t>
            </a:r>
          </a:p>
          <a:p>
            <a:pPr>
              <a:buFont typeface="Arial" panose="020B0604020202020204" pitchFamily="34" charset="0"/>
              <a:buChar char="•"/>
            </a:pPr>
            <a:r>
              <a:rPr lang="en-US" dirty="0"/>
              <a:t>Waste and Sharp Handling</a:t>
            </a:r>
          </a:p>
          <a:p>
            <a:pPr>
              <a:buFont typeface="Arial" panose="020B0604020202020204" pitchFamily="34" charset="0"/>
              <a:buChar char="•"/>
            </a:pPr>
            <a:endParaRPr lang="en-US" dirty="0"/>
          </a:p>
          <a:p>
            <a:pPr>
              <a:buFont typeface="Arial" panose="020B0604020202020204" pitchFamily="34" charset="0"/>
              <a:buChar char="•"/>
            </a:pPr>
            <a:endParaRPr lang="en-US" dirty="0"/>
          </a:p>
          <a:p>
            <a:endParaRPr lang="en-CA" dirty="0"/>
          </a:p>
        </p:txBody>
      </p:sp>
      <p:pic>
        <p:nvPicPr>
          <p:cNvPr id="3" name="Audio 2">
            <a:hlinkClick r:id="" action="ppaction://media"/>
            <a:extLst>
              <a:ext uri="{FF2B5EF4-FFF2-40B4-BE49-F238E27FC236}">
                <a16:creationId xmlns:a16="http://schemas.microsoft.com/office/drawing/2014/main" id="{973D5B05-60CB-4F7C-91FD-F91F595E32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974328447"/>
      </p:ext>
    </p:extLst>
  </p:cSld>
  <p:clrMapOvr>
    <a:masterClrMapping/>
  </p:clrMapOvr>
  <mc:AlternateContent xmlns:mc="http://schemas.openxmlformats.org/markup-compatibility/2006" xmlns:p14="http://schemas.microsoft.com/office/powerpoint/2010/main">
    <mc:Choice Requires="p14">
      <p:transition spd="slow" p14:dur="2000" advTm="34259"/>
    </mc:Choice>
    <mc:Fallback xmlns="">
      <p:transition spd="slow" advTm="34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5138816-AF06-47EE-964C-EC93C016D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0ADE2D-DC0E-4156-8889-924D7C5CD217}"/>
              </a:ext>
            </a:extLst>
          </p:cNvPr>
          <p:cNvSpPr>
            <a:spLocks noGrp="1"/>
          </p:cNvSpPr>
          <p:nvPr>
            <p:ph type="title"/>
          </p:nvPr>
        </p:nvSpPr>
        <p:spPr>
          <a:xfrm>
            <a:off x="3731078" y="634946"/>
            <a:ext cx="4931229" cy="1450757"/>
          </a:xfrm>
        </p:spPr>
        <p:txBody>
          <a:bodyPr>
            <a:noAutofit/>
          </a:bodyPr>
          <a:lstStyle/>
          <a:p>
            <a:r>
              <a:rPr lang="en-US" sz="4400" b="1" dirty="0">
                <a:solidFill>
                  <a:schemeClr val="accent2"/>
                </a:solidFill>
              </a:rPr>
              <a:t>Why is Personal Protective Equipment Worn (PPE)?</a:t>
            </a:r>
          </a:p>
        </p:txBody>
      </p:sp>
      <p:pic>
        <p:nvPicPr>
          <p:cNvPr id="5" name="Picture 4" descr="A picture containing person, room, dressed, clothes&#10;&#10;Description automatically generated">
            <a:extLst>
              <a:ext uri="{FF2B5EF4-FFF2-40B4-BE49-F238E27FC236}">
                <a16:creationId xmlns:a16="http://schemas.microsoft.com/office/drawing/2014/main" id="{9F99839A-28A7-4712-A615-74271C7C3A37}"/>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0416" r="25048"/>
          <a:stretch/>
        </p:blipFill>
        <p:spPr>
          <a:xfrm>
            <a:off x="475499" y="640081"/>
            <a:ext cx="3000986" cy="5314406"/>
          </a:xfrm>
          <a:prstGeom prst="rect">
            <a:avLst/>
          </a:prstGeom>
        </p:spPr>
      </p:pic>
      <p:cxnSp>
        <p:nvCxnSpPr>
          <p:cNvPr id="24" name="Straight Connector 23">
            <a:extLst>
              <a:ext uri="{FF2B5EF4-FFF2-40B4-BE49-F238E27FC236}">
                <a16:creationId xmlns:a16="http://schemas.microsoft.com/office/drawing/2014/main" id="{87ED8B4E-BB7E-447F-A35F-4D3AF6C0A6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1077" y="2086188"/>
            <a:ext cx="456732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545B06D-D88E-4FEF-80E8-B17CEC6029E7}"/>
              </a:ext>
            </a:extLst>
          </p:cNvPr>
          <p:cNvSpPr>
            <a:spLocks noGrp="1"/>
          </p:cNvSpPr>
          <p:nvPr>
            <p:ph idx="1"/>
          </p:nvPr>
        </p:nvSpPr>
        <p:spPr>
          <a:xfrm>
            <a:off x="3731076" y="2198914"/>
            <a:ext cx="4931230" cy="3670180"/>
          </a:xfrm>
        </p:spPr>
        <p:txBody>
          <a:bodyPr>
            <a:normAutofit/>
          </a:bodyPr>
          <a:lstStyle/>
          <a:p>
            <a:pPr>
              <a:buFont typeface="Arial" panose="020B0604020202020204" pitchFamily="34" charset="0"/>
              <a:buChar char="•"/>
            </a:pPr>
            <a:r>
              <a:rPr lang="en-US" sz="2400" dirty="0"/>
              <a:t>Worn to provide a barrier from infectious organisms or hazardous products</a:t>
            </a:r>
          </a:p>
          <a:p>
            <a:endParaRPr lang="en-US" dirty="0"/>
          </a:p>
          <a:p>
            <a:pPr>
              <a:buFont typeface="Arial" panose="020B0604020202020204" pitchFamily="34" charset="0"/>
              <a:buChar char="•"/>
            </a:pPr>
            <a:r>
              <a:rPr lang="en-US" sz="2400" dirty="0"/>
              <a:t>When used correctly will help prevent injury or exposure</a:t>
            </a:r>
          </a:p>
          <a:p>
            <a:endParaRPr lang="en-US" dirty="0"/>
          </a:p>
        </p:txBody>
      </p:sp>
      <p:sp>
        <p:nvSpPr>
          <p:cNvPr id="26" name="Rectangle 25">
            <a:extLst>
              <a:ext uri="{FF2B5EF4-FFF2-40B4-BE49-F238E27FC236}">
                <a16:creationId xmlns:a16="http://schemas.microsoft.com/office/drawing/2014/main" id="{10DC0642-5384-4897-BC9B-E85F63D7B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26015513-D3C4-4477-AA12-D8FF240AA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5FFDB2F0-F4E7-4555-B026-48EDBBE0C5F4}"/>
              </a:ext>
            </a:extLst>
          </p:cNvPr>
          <p:cNvSpPr txBox="1"/>
          <p:nvPr/>
        </p:nvSpPr>
        <p:spPr>
          <a:xfrm>
            <a:off x="1017158" y="5754432"/>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longfellow365.com/tag/holy-trinity-lutheran-church/">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pic>
        <p:nvPicPr>
          <p:cNvPr id="7" name="Audio 6">
            <a:hlinkClick r:id="" action="ppaction://media"/>
            <a:extLst>
              <a:ext uri="{FF2B5EF4-FFF2-40B4-BE49-F238E27FC236}">
                <a16:creationId xmlns:a16="http://schemas.microsoft.com/office/drawing/2014/main" id="{85EDA794-C728-4646-B17D-AF28A1A01E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74656713"/>
      </p:ext>
    </p:extLst>
  </p:cSld>
  <p:clrMapOvr>
    <a:masterClrMapping/>
  </p:clrMapOvr>
  <mc:AlternateContent xmlns:mc="http://schemas.openxmlformats.org/markup-compatibility/2006" xmlns:p14="http://schemas.microsoft.com/office/powerpoint/2010/main">
    <mc:Choice Requires="p14">
      <p:transition spd="slow" p14:dur="2000" advTm="13374"/>
    </mc:Choice>
    <mc:Fallback xmlns="">
      <p:transition spd="slow" advTm="13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5138816-AF06-47EE-964C-EC93C016D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A9BAA8-C553-46FC-9653-9803665EBBA2}"/>
              </a:ext>
            </a:extLst>
          </p:cNvPr>
          <p:cNvSpPr>
            <a:spLocks noGrp="1"/>
          </p:cNvSpPr>
          <p:nvPr>
            <p:ph type="title"/>
          </p:nvPr>
        </p:nvSpPr>
        <p:spPr>
          <a:xfrm>
            <a:off x="3731078" y="634946"/>
            <a:ext cx="4931229" cy="1450757"/>
          </a:xfrm>
        </p:spPr>
        <p:txBody>
          <a:bodyPr>
            <a:normAutofit/>
          </a:bodyPr>
          <a:lstStyle/>
          <a:p>
            <a:r>
              <a:rPr lang="en-US" b="1" dirty="0">
                <a:solidFill>
                  <a:schemeClr val="accent2"/>
                </a:solidFill>
              </a:rPr>
              <a:t>Personal Protective Equipment (PPE)</a:t>
            </a:r>
          </a:p>
        </p:txBody>
      </p:sp>
      <p:pic>
        <p:nvPicPr>
          <p:cNvPr id="10" name="Picture 9" descr="Diagram&#10;&#10;Description automatically generated">
            <a:extLst>
              <a:ext uri="{FF2B5EF4-FFF2-40B4-BE49-F238E27FC236}">
                <a16:creationId xmlns:a16="http://schemas.microsoft.com/office/drawing/2014/main" id="{54866B54-5413-4C60-B9C4-CF7346904826}"/>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36206" r="32030" b="2"/>
          <a:stretch/>
        </p:blipFill>
        <p:spPr>
          <a:xfrm>
            <a:off x="475499" y="640081"/>
            <a:ext cx="3000986" cy="5314406"/>
          </a:xfrm>
          <a:prstGeom prst="rect">
            <a:avLst/>
          </a:prstGeom>
        </p:spPr>
      </p:pic>
      <p:cxnSp>
        <p:nvCxnSpPr>
          <p:cNvPr id="18" name="Straight Connector 17">
            <a:extLst>
              <a:ext uri="{FF2B5EF4-FFF2-40B4-BE49-F238E27FC236}">
                <a16:creationId xmlns:a16="http://schemas.microsoft.com/office/drawing/2014/main" id="{87ED8B4E-BB7E-447F-A35F-4D3AF6C0A6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1077" y="2086188"/>
            <a:ext cx="456732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84B9EF2-0B09-459C-82D8-E6B1FFB7210C}"/>
              </a:ext>
            </a:extLst>
          </p:cNvPr>
          <p:cNvSpPr>
            <a:spLocks noGrp="1"/>
          </p:cNvSpPr>
          <p:nvPr>
            <p:ph idx="1"/>
          </p:nvPr>
        </p:nvSpPr>
        <p:spPr>
          <a:xfrm>
            <a:off x="3731076" y="2198914"/>
            <a:ext cx="4931230" cy="3670180"/>
          </a:xfrm>
        </p:spPr>
        <p:txBody>
          <a:bodyPr>
            <a:normAutofit/>
          </a:bodyPr>
          <a:lstStyle/>
          <a:p>
            <a:pPr>
              <a:buFont typeface="Arial" panose="020B0604020202020204" pitchFamily="34" charset="0"/>
              <a:buChar char="•"/>
            </a:pPr>
            <a:r>
              <a:rPr lang="en-US" sz="2400" dirty="0"/>
              <a:t>Based on the job you are about to do (i.e., Point of Care Risk Assessment) and what PPE is needed to protect you and the resident/participant</a:t>
            </a:r>
          </a:p>
          <a:p>
            <a:pPr>
              <a:buFont typeface="Arial" panose="020B0604020202020204" pitchFamily="34" charset="0"/>
              <a:buChar char="•"/>
            </a:pPr>
            <a:r>
              <a:rPr lang="en-US" sz="2400" dirty="0"/>
              <a:t>Additional Precautions</a:t>
            </a:r>
          </a:p>
          <a:p>
            <a:pPr>
              <a:buFont typeface="Arial" panose="020B0604020202020204" pitchFamily="34" charset="0"/>
              <a:buChar char="•"/>
            </a:pPr>
            <a:r>
              <a:rPr lang="en-US" sz="2400" dirty="0"/>
              <a:t>Public Health/Government mandates</a:t>
            </a:r>
          </a:p>
        </p:txBody>
      </p:sp>
      <p:sp>
        <p:nvSpPr>
          <p:cNvPr id="20" name="Rectangle 19">
            <a:extLst>
              <a:ext uri="{FF2B5EF4-FFF2-40B4-BE49-F238E27FC236}">
                <a16:creationId xmlns:a16="http://schemas.microsoft.com/office/drawing/2014/main" id="{10DC0642-5384-4897-BC9B-E85F63D7B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26015513-D3C4-4477-AA12-D8FF240AA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a:extLst>
              <a:ext uri="{FF2B5EF4-FFF2-40B4-BE49-F238E27FC236}">
                <a16:creationId xmlns:a16="http://schemas.microsoft.com/office/drawing/2014/main" id="{67F19920-6F44-4417-9A0C-75BD30772F4A}"/>
              </a:ext>
            </a:extLst>
          </p:cNvPr>
          <p:cNvSpPr txBox="1"/>
          <p:nvPr/>
        </p:nvSpPr>
        <p:spPr>
          <a:xfrm>
            <a:off x="1156619" y="5754432"/>
            <a:ext cx="231986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kboo.fm/media/80763-inside-impacts-cdc-downgrade-ppe-requirements-healthcare-workers-conversation-reporter">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pic>
        <p:nvPicPr>
          <p:cNvPr id="4" name="Audio 3">
            <a:hlinkClick r:id="" action="ppaction://media"/>
            <a:extLst>
              <a:ext uri="{FF2B5EF4-FFF2-40B4-BE49-F238E27FC236}">
                <a16:creationId xmlns:a16="http://schemas.microsoft.com/office/drawing/2014/main" id="{CF5E14A8-7C37-4702-B167-EAB3A5977D1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762249338"/>
      </p:ext>
    </p:extLst>
  </p:cSld>
  <p:clrMapOvr>
    <a:masterClrMapping/>
  </p:clrMapOvr>
  <mc:AlternateContent xmlns:mc="http://schemas.openxmlformats.org/markup-compatibility/2006" xmlns:p14="http://schemas.microsoft.com/office/powerpoint/2010/main">
    <mc:Choice Requires="p14">
      <p:transition spd="slow" p14:dur="2000" advTm="46380"/>
    </mc:Choice>
    <mc:Fallback xmlns="">
      <p:transition spd="slow" advTm="46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BA5665-9598-4383-8F19-52182CBB6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4C777A6-9696-47DF-BA90-40895EFCE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043" y="457200"/>
            <a:ext cx="8455914"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C05B094-D180-41FA-B209-8388E9F7D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2049" y="521208"/>
            <a:ext cx="8359902"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2FD291F7-3ECE-4230-843B-FC601D6BD81A}"/>
              </a:ext>
            </a:extLst>
          </p:cNvPr>
          <p:cNvPicPr>
            <a:picLocks noChangeAspect="1"/>
          </p:cNvPicPr>
          <p:nvPr/>
        </p:nvPicPr>
        <p:blipFill>
          <a:blip r:embed="rId5"/>
          <a:stretch>
            <a:fillRect/>
          </a:stretch>
        </p:blipFill>
        <p:spPr>
          <a:xfrm>
            <a:off x="632079" y="958624"/>
            <a:ext cx="3819270" cy="4940751"/>
          </a:xfrm>
          <a:prstGeom prst="rect">
            <a:avLst/>
          </a:prstGeom>
        </p:spPr>
      </p:pic>
      <p:pic>
        <p:nvPicPr>
          <p:cNvPr id="5" name="Picture 4">
            <a:extLst>
              <a:ext uri="{FF2B5EF4-FFF2-40B4-BE49-F238E27FC236}">
                <a16:creationId xmlns:a16="http://schemas.microsoft.com/office/drawing/2014/main" id="{322758E8-5A5F-4B86-BA5A-17E2BA27C236}"/>
              </a:ext>
            </a:extLst>
          </p:cNvPr>
          <p:cNvPicPr>
            <a:picLocks noChangeAspect="1"/>
          </p:cNvPicPr>
          <p:nvPr/>
        </p:nvPicPr>
        <p:blipFill>
          <a:blip r:embed="rId6"/>
          <a:stretch>
            <a:fillRect/>
          </a:stretch>
        </p:blipFill>
        <p:spPr>
          <a:xfrm>
            <a:off x="4691379" y="958624"/>
            <a:ext cx="3819271" cy="4940752"/>
          </a:xfrm>
          <a:prstGeom prst="rect">
            <a:avLst/>
          </a:prstGeom>
        </p:spPr>
      </p:pic>
      <p:pic>
        <p:nvPicPr>
          <p:cNvPr id="6" name="Audio 5">
            <a:hlinkClick r:id="" action="ppaction://media"/>
            <a:extLst>
              <a:ext uri="{FF2B5EF4-FFF2-40B4-BE49-F238E27FC236}">
                <a16:creationId xmlns:a16="http://schemas.microsoft.com/office/drawing/2014/main" id="{1BB1A18B-2833-4471-A76D-CE6C49D95D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54228739"/>
      </p:ext>
    </p:extLst>
  </p:cSld>
  <p:clrMapOvr>
    <a:masterClrMapping/>
  </p:clrMapOvr>
  <mc:AlternateContent xmlns:mc="http://schemas.openxmlformats.org/markup-compatibility/2006" xmlns:p14="http://schemas.microsoft.com/office/powerpoint/2010/main">
    <mc:Choice Requires="p14">
      <p:transition spd="slow" p14:dur="2000" advTm="25552"/>
    </mc:Choice>
    <mc:Fallback xmlns="">
      <p:transition spd="slow" advTm="25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AABA-3642-4CF1-AE51-BAE9BA0E9C32}"/>
              </a:ext>
            </a:extLst>
          </p:cNvPr>
          <p:cNvSpPr>
            <a:spLocks noGrp="1"/>
          </p:cNvSpPr>
          <p:nvPr>
            <p:ph type="title"/>
          </p:nvPr>
        </p:nvSpPr>
        <p:spPr>
          <a:xfrm>
            <a:off x="6105832" y="639097"/>
            <a:ext cx="2551471" cy="3686015"/>
          </a:xfrm>
        </p:spPr>
        <p:txBody>
          <a:bodyPr vert="horz" lIns="91440" tIns="45720" rIns="91440" bIns="45720" rtlCol="0" anchor="b">
            <a:normAutofit/>
          </a:bodyPr>
          <a:lstStyle/>
          <a:p>
            <a:r>
              <a:rPr lang="en-US" sz="5700" b="1" dirty="0">
                <a:solidFill>
                  <a:schemeClr val="accent2"/>
                </a:solidFill>
              </a:rPr>
              <a:t>PPE: Gloves</a:t>
            </a:r>
          </a:p>
        </p:txBody>
      </p:sp>
      <p:pic>
        <p:nvPicPr>
          <p:cNvPr id="5" name="Content Placeholder 4" descr="A close-up of a hand&#10;&#10;Description automatically generated with medium confidence">
            <a:extLst>
              <a:ext uri="{FF2B5EF4-FFF2-40B4-BE49-F238E27FC236}">
                <a16:creationId xmlns:a16="http://schemas.microsoft.com/office/drawing/2014/main" id="{21364E47-BE70-45CE-951E-EE301EAE55A8}"/>
              </a:ext>
            </a:extLst>
          </p:cNvPr>
          <p:cNvPicPr>
            <a:picLocks noGrp="1" noChangeAspect="1"/>
          </p:cNvPicPr>
          <p:nvPr>
            <p:ph idx="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75499" y="665801"/>
            <a:ext cx="5184163" cy="5002716"/>
          </a:xfrm>
          <a:prstGeom prst="rect">
            <a:avLst/>
          </a:prstGeom>
        </p:spPr>
      </p:pic>
      <p:sp>
        <p:nvSpPr>
          <p:cNvPr id="6" name="TextBox 5">
            <a:extLst>
              <a:ext uri="{FF2B5EF4-FFF2-40B4-BE49-F238E27FC236}">
                <a16:creationId xmlns:a16="http://schemas.microsoft.com/office/drawing/2014/main" id="{CE4E5CAD-E570-47AB-A0D0-CAD0AF37187D}"/>
              </a:ext>
            </a:extLst>
          </p:cNvPr>
          <p:cNvSpPr txBox="1"/>
          <p:nvPr/>
        </p:nvSpPr>
        <p:spPr>
          <a:xfrm>
            <a:off x="3339796" y="5468462"/>
            <a:ext cx="231986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pngimg.com/download/81748">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pic>
        <p:nvPicPr>
          <p:cNvPr id="3" name="Audio 2">
            <a:hlinkClick r:id="" action="ppaction://media"/>
            <a:extLst>
              <a:ext uri="{FF2B5EF4-FFF2-40B4-BE49-F238E27FC236}">
                <a16:creationId xmlns:a16="http://schemas.microsoft.com/office/drawing/2014/main" id="{17787F04-F0D7-4045-91C7-5E14AFC793D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684053583"/>
      </p:ext>
    </p:extLst>
  </p:cSld>
  <p:clrMapOvr>
    <a:masterClrMapping/>
  </p:clrMapOvr>
  <mc:AlternateContent xmlns:mc="http://schemas.openxmlformats.org/markup-compatibility/2006" xmlns:p14="http://schemas.microsoft.com/office/powerpoint/2010/main">
    <mc:Choice Requires="p14">
      <p:transition spd="slow" p14:dur="2000" advTm="21661"/>
    </mc:Choice>
    <mc:Fallback xmlns="">
      <p:transition spd="slow" advTm="21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AABA-3642-4CF1-AE51-BAE9BA0E9C32}"/>
              </a:ext>
            </a:extLst>
          </p:cNvPr>
          <p:cNvSpPr>
            <a:spLocks noGrp="1"/>
          </p:cNvSpPr>
          <p:nvPr>
            <p:ph type="title"/>
          </p:nvPr>
        </p:nvSpPr>
        <p:spPr>
          <a:xfrm>
            <a:off x="6105832" y="639097"/>
            <a:ext cx="2551471" cy="3686015"/>
          </a:xfrm>
        </p:spPr>
        <p:txBody>
          <a:bodyPr vert="horz" lIns="91440" tIns="45720" rIns="91440" bIns="45720" rtlCol="0" anchor="b">
            <a:normAutofit/>
          </a:bodyPr>
          <a:lstStyle/>
          <a:p>
            <a:r>
              <a:rPr lang="en-US" sz="5700" b="1" dirty="0">
                <a:solidFill>
                  <a:schemeClr val="accent2"/>
                </a:solidFill>
              </a:rPr>
              <a:t>Proper Glove Use!</a:t>
            </a:r>
          </a:p>
        </p:txBody>
      </p:sp>
      <p:pic>
        <p:nvPicPr>
          <p:cNvPr id="5" name="Content Placeholder 4" descr="A close-up of a hand&#10;&#10;Description automatically generated with medium confidence">
            <a:extLst>
              <a:ext uri="{FF2B5EF4-FFF2-40B4-BE49-F238E27FC236}">
                <a16:creationId xmlns:a16="http://schemas.microsoft.com/office/drawing/2014/main" id="{21364E47-BE70-45CE-951E-EE301EAE55A8}"/>
              </a:ext>
            </a:extLst>
          </p:cNvPr>
          <p:cNvPicPr>
            <a:picLocks noGrp="1" noChangeAspect="1"/>
          </p:cNvPicPr>
          <p:nvPr>
            <p:ph idx="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75499" y="665801"/>
            <a:ext cx="5184163" cy="5002716"/>
          </a:xfrm>
          <a:prstGeom prst="rect">
            <a:avLst/>
          </a:prstGeom>
        </p:spPr>
      </p:pic>
      <p:sp>
        <p:nvSpPr>
          <p:cNvPr id="6" name="TextBox 5">
            <a:extLst>
              <a:ext uri="{FF2B5EF4-FFF2-40B4-BE49-F238E27FC236}">
                <a16:creationId xmlns:a16="http://schemas.microsoft.com/office/drawing/2014/main" id="{CE4E5CAD-E570-47AB-A0D0-CAD0AF37187D}"/>
              </a:ext>
            </a:extLst>
          </p:cNvPr>
          <p:cNvSpPr txBox="1"/>
          <p:nvPr/>
        </p:nvSpPr>
        <p:spPr>
          <a:xfrm>
            <a:off x="3339796" y="5468462"/>
            <a:ext cx="231986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pngimg.com/download/81748">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pic>
        <p:nvPicPr>
          <p:cNvPr id="8" name="Audio 7">
            <a:hlinkClick r:id="" action="ppaction://media"/>
            <a:extLst>
              <a:ext uri="{FF2B5EF4-FFF2-40B4-BE49-F238E27FC236}">
                <a16:creationId xmlns:a16="http://schemas.microsoft.com/office/drawing/2014/main" id="{CC6021A9-FF7A-4CC3-83F1-47CED5A2969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619899393"/>
      </p:ext>
    </p:extLst>
  </p:cSld>
  <p:clrMapOvr>
    <a:masterClrMapping/>
  </p:clrMapOvr>
  <mc:AlternateContent xmlns:mc="http://schemas.openxmlformats.org/markup-compatibility/2006" xmlns:p14="http://schemas.microsoft.com/office/powerpoint/2010/main">
    <mc:Choice Requires="p14">
      <p:transition spd="slow" p14:dur="2000" advTm="32239"/>
    </mc:Choice>
    <mc:Fallback xmlns="">
      <p:transition spd="slow" advTm="32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SASWH_PPT Option 1 as of Nov 2014 (4)</Template>
  <TotalTime>7092</TotalTime>
  <Words>1558</Words>
  <Application>Microsoft Office PowerPoint</Application>
  <PresentationFormat>On-screen Show (4:3)</PresentationFormat>
  <Paragraphs>101</Paragraphs>
  <Slides>15</Slides>
  <Notes>9</Notes>
  <HiddenSlides>0</HiddenSlides>
  <MMClips>15</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Arial</vt:lpstr>
      <vt:lpstr>Calibri</vt:lpstr>
      <vt:lpstr>Calibri Light</vt:lpstr>
      <vt:lpstr>Century Gothic</vt:lpstr>
      <vt:lpstr>Merriweather</vt:lpstr>
      <vt:lpstr>Segoe UI</vt:lpstr>
      <vt:lpstr>Custom Design</vt:lpstr>
      <vt:lpstr>Retrospect</vt:lpstr>
      <vt:lpstr>PowerPoint Presentation</vt:lpstr>
      <vt:lpstr>You will learn:</vt:lpstr>
      <vt:lpstr>What is Routine Practices?</vt:lpstr>
      <vt:lpstr>Break the Chain of Infection with Routine Practices!</vt:lpstr>
      <vt:lpstr>Why is Personal Protective Equipment Worn (PPE)?</vt:lpstr>
      <vt:lpstr>Personal Protective Equipment (PPE)</vt:lpstr>
      <vt:lpstr>PowerPoint Presentation</vt:lpstr>
      <vt:lpstr>PPE: Gloves</vt:lpstr>
      <vt:lpstr>Proper Glove Use!</vt:lpstr>
      <vt:lpstr>PPE: Gown</vt:lpstr>
      <vt:lpstr>PPE: Face/Eye Protection</vt:lpstr>
      <vt:lpstr>PPE: Mask</vt:lpstr>
      <vt:lpstr>N95 Respirator</vt:lpstr>
      <vt:lpstr>Break the Chain of Infection &amp; Keep Yourself and Others Safe! </vt:lpstr>
      <vt:lpstr> References</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little6@yourlink.ca</dc:creator>
  <cp:lastModifiedBy>Moriarty, Karen SASWH</cp:lastModifiedBy>
  <cp:revision>581</cp:revision>
  <cp:lastPrinted>2021-10-20T23:44:22Z</cp:lastPrinted>
  <dcterms:created xsi:type="dcterms:W3CDTF">2021-01-20T18:30:02Z</dcterms:created>
  <dcterms:modified xsi:type="dcterms:W3CDTF">2022-03-08T15:15:46Z</dcterms:modified>
</cp:coreProperties>
</file>