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6"/>
  </p:notesMasterIdLst>
  <p:sldIdLst>
    <p:sldId id="256" r:id="rId3"/>
    <p:sldId id="345" r:id="rId4"/>
    <p:sldId id="324" r:id="rId5"/>
    <p:sldId id="266" r:id="rId6"/>
    <p:sldId id="357" r:id="rId7"/>
    <p:sldId id="335" r:id="rId8"/>
    <p:sldId id="358" r:id="rId9"/>
    <p:sldId id="355" r:id="rId10"/>
    <p:sldId id="354" r:id="rId11"/>
    <p:sldId id="359" r:id="rId12"/>
    <p:sldId id="329" r:id="rId13"/>
    <p:sldId id="342" r:id="rId14"/>
    <p:sldId id="352" r:id="rId1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4660"/>
  </p:normalViewPr>
  <p:slideViewPr>
    <p:cSldViewPr showGuides="1">
      <p:cViewPr varScale="1">
        <p:scale>
          <a:sx n="81" d="100"/>
          <a:sy n="81" d="100"/>
        </p:scale>
        <p:origin x="1330" y="62"/>
      </p:cViewPr>
      <p:guideLst>
        <p:guide orient="horz" pos="2160"/>
        <p:guide pos="2880"/>
      </p:guideLst>
    </p:cSldViewPr>
  </p:slideViewPr>
  <p:notesTextViewPr>
    <p:cViewPr>
      <p:scale>
        <a:sx n="1" d="1"/>
        <a:sy n="1" d="1"/>
      </p:scale>
      <p:origin x="0" y="0"/>
    </p:cViewPr>
  </p:notesTextViewPr>
  <p:sorterViewPr>
    <p:cViewPr varScale="1">
      <p:scale>
        <a:sx n="1" d="1"/>
        <a:sy n="1" d="1"/>
      </p:scale>
      <p:origin x="0" y="-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a:defRPr sz="1200"/>
            </a:lvl1pPr>
          </a:lstStyle>
          <a:p>
            <a:endParaRPr lang="en-CA" dirty="0"/>
          </a:p>
        </p:txBody>
      </p:sp>
      <p:sp>
        <p:nvSpPr>
          <p:cNvPr id="3" name="Date Placeholder 2"/>
          <p:cNvSpPr>
            <a:spLocks noGrp="1"/>
          </p:cNvSpPr>
          <p:nvPr>
            <p:ph type="dt" idx="1"/>
          </p:nvPr>
        </p:nvSpPr>
        <p:spPr>
          <a:xfrm>
            <a:off x="3936768" y="0"/>
            <a:ext cx="3011699" cy="461804"/>
          </a:xfrm>
          <a:prstGeom prst="rect">
            <a:avLst/>
          </a:prstGeom>
        </p:spPr>
        <p:txBody>
          <a:bodyPr vert="horz" lIns="92830" tIns="46415" rIns="92830" bIns="46415" rtlCol="0"/>
          <a:lstStyle>
            <a:lvl1pPr algn="r">
              <a:defRPr sz="1200"/>
            </a:lvl1pPr>
          </a:lstStyle>
          <a:p>
            <a:fld id="{1150280D-7ED5-4319-BFC6-3FDA967C86FF}" type="datetimeFigureOut">
              <a:rPr lang="en-CA" smtClean="0"/>
              <a:t>2022-03-04</a:t>
            </a:fld>
            <a:endParaRPr lang="en-CA"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30" tIns="46415" rIns="92830" bIns="46415" rtlCol="0" anchor="ctr"/>
          <a:lstStyle/>
          <a:p>
            <a:endParaRPr lang="en-CA"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830" tIns="46415" rIns="92830" bIns="4641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30" tIns="46415" rIns="92830" bIns="46415" rtlCol="0" anchor="b"/>
          <a:lstStyle>
            <a:lvl1pPr algn="r">
              <a:defRPr sz="1200"/>
            </a:lvl1pPr>
          </a:lstStyle>
          <a:p>
            <a:fld id="{3F30239F-3150-4A59-A506-5887556C8FFF}" type="slidenum">
              <a:rPr lang="en-CA" smtClean="0"/>
              <a:t>‹#›</a:t>
            </a:fld>
            <a:endParaRPr lang="en-CA" dirty="0"/>
          </a:p>
        </p:txBody>
      </p:sp>
    </p:spTree>
    <p:extLst>
      <p:ext uri="{BB962C8B-B14F-4D97-AF65-F5344CB8AC3E}">
        <p14:creationId xmlns:p14="http://schemas.microsoft.com/office/powerpoint/2010/main" val="22674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F30239F-3150-4A59-A506-5887556C8FFF}" type="slidenum">
              <a:rPr lang="en-CA" smtClean="0"/>
              <a:t>1</a:t>
            </a:fld>
            <a:endParaRPr lang="en-CA" dirty="0"/>
          </a:p>
        </p:txBody>
      </p:sp>
    </p:spTree>
    <p:extLst>
      <p:ext uri="{BB962C8B-B14F-4D97-AF65-F5344CB8AC3E}">
        <p14:creationId xmlns:p14="http://schemas.microsoft.com/office/powerpoint/2010/main" val="44299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4</a:t>
            </a:fld>
            <a:endParaRPr lang="en-CA" dirty="0"/>
          </a:p>
        </p:txBody>
      </p:sp>
    </p:spTree>
    <p:extLst>
      <p:ext uri="{BB962C8B-B14F-4D97-AF65-F5344CB8AC3E}">
        <p14:creationId xmlns:p14="http://schemas.microsoft.com/office/powerpoint/2010/main" val="141100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5</a:t>
            </a:fld>
            <a:endParaRPr lang="en-CA" dirty="0"/>
          </a:p>
        </p:txBody>
      </p:sp>
    </p:spTree>
    <p:extLst>
      <p:ext uri="{BB962C8B-B14F-4D97-AF65-F5344CB8AC3E}">
        <p14:creationId xmlns:p14="http://schemas.microsoft.com/office/powerpoint/2010/main" val="34411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6</a:t>
            </a:fld>
            <a:endParaRPr lang="en-CA" dirty="0"/>
          </a:p>
        </p:txBody>
      </p:sp>
    </p:spTree>
    <p:extLst>
      <p:ext uri="{BB962C8B-B14F-4D97-AF65-F5344CB8AC3E}">
        <p14:creationId xmlns:p14="http://schemas.microsoft.com/office/powerpoint/2010/main" val="277116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7</a:t>
            </a:fld>
            <a:endParaRPr lang="en-CA" dirty="0"/>
          </a:p>
        </p:txBody>
      </p:sp>
    </p:spTree>
    <p:extLst>
      <p:ext uri="{BB962C8B-B14F-4D97-AF65-F5344CB8AC3E}">
        <p14:creationId xmlns:p14="http://schemas.microsoft.com/office/powerpoint/2010/main" val="392167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poster was adapted from the SHAs PPE removal poster. Every home should have a training program that educates staff how to put on and take off PPE properly. This poster can be displayed in the home as a reminder to staff how to safely remove PPE so they do not contaminate themselves. This sign can be placed at the door of a resident that is on additional precautions. </a:t>
            </a:r>
          </a:p>
        </p:txBody>
      </p:sp>
      <p:sp>
        <p:nvSpPr>
          <p:cNvPr id="4" name="Slide Number Placeholder 3"/>
          <p:cNvSpPr>
            <a:spLocks noGrp="1"/>
          </p:cNvSpPr>
          <p:nvPr>
            <p:ph type="sldNum" sz="quarter" idx="5"/>
          </p:nvPr>
        </p:nvSpPr>
        <p:spPr/>
        <p:txBody>
          <a:bodyPr/>
          <a:lstStyle/>
          <a:p>
            <a:fld id="{3F30239F-3150-4A59-A506-5887556C8FFF}" type="slidenum">
              <a:rPr lang="en-CA" smtClean="0"/>
              <a:t>11</a:t>
            </a:fld>
            <a:endParaRPr lang="en-CA" dirty="0"/>
          </a:p>
        </p:txBody>
      </p:sp>
    </p:spTree>
    <p:extLst>
      <p:ext uri="{BB962C8B-B14F-4D97-AF65-F5344CB8AC3E}">
        <p14:creationId xmlns:p14="http://schemas.microsoft.com/office/powerpoint/2010/main" val="87299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12</a:t>
            </a:fld>
            <a:endParaRPr lang="en-CA" dirty="0"/>
          </a:p>
        </p:txBody>
      </p:sp>
    </p:spTree>
    <p:extLst>
      <p:ext uri="{BB962C8B-B14F-4D97-AF65-F5344CB8AC3E}">
        <p14:creationId xmlns:p14="http://schemas.microsoft.com/office/powerpoint/2010/main" val="306210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0239F-3150-4A59-A506-5887556C8FFF}" type="slidenum">
              <a:rPr lang="en-CA" smtClean="0"/>
              <a:t>13</a:t>
            </a:fld>
            <a:endParaRPr lang="en-CA" dirty="0"/>
          </a:p>
        </p:txBody>
      </p:sp>
    </p:spTree>
    <p:extLst>
      <p:ext uri="{BB962C8B-B14F-4D97-AF65-F5344CB8AC3E}">
        <p14:creationId xmlns:p14="http://schemas.microsoft.com/office/powerpoint/2010/main" val="428090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1573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34456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45216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847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590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755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8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45295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204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74950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261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04422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4FC6DF8-8D30-4ECD-A909-C127FDE805F9}" type="datetimeFigureOut">
              <a:rPr lang="en-CA" smtClean="0"/>
              <a:t>2022-03-04</a:t>
            </a:fld>
            <a:endParaRPr lang="en-C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233780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7682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77395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70856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32745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6322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82122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42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27320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5088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2022-03-04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8924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2022-03-04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FC6DF8-8D30-4ECD-A909-C127FDE805F9}" type="datetimeFigureOut">
              <a:rPr lang="en-CA" smtClean="0"/>
              <a:t>2022-03-04</a:t>
            </a:fld>
            <a:endParaRPr lang="en-CA"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801299-4A67-4C23-BCA8-286A1B950CED}" type="slidenum">
              <a:rPr lang="en-CA" smtClean="0"/>
              <a:t>‹#›</a:t>
            </a:fld>
            <a:endParaRPr lang="en-CA"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724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hyperlink" Target="https://creativecommons.org/licenses/by/3.0/" TargetMode="Externa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fabiusmaximus.com/2020/04/18/covid-19-reveals-threat/" TargetMode="External"/><Relationship Id="rId5" Type="http://schemas.openxmlformats.org/officeDocument/2006/relationships/image" Target="../media/image6.jp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7.tiff"/><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txBox="1">
            <a:spLocks/>
          </p:cNvSpPr>
          <p:nvPr/>
        </p:nvSpPr>
        <p:spPr>
          <a:xfrm>
            <a:off x="245616" y="2538096"/>
            <a:ext cx="8635754" cy="14108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600" b="1" dirty="0">
              <a:latin typeface="Arial" pitchFamily="34" charset="0"/>
              <a:cs typeface="Arial" pitchFamily="34" charset="0"/>
            </a:endParaRPr>
          </a:p>
        </p:txBody>
      </p:sp>
      <p:sp>
        <p:nvSpPr>
          <p:cNvPr id="14" name="Title 3"/>
          <p:cNvSpPr txBox="1">
            <a:spLocks/>
          </p:cNvSpPr>
          <p:nvPr/>
        </p:nvSpPr>
        <p:spPr>
          <a:xfrm>
            <a:off x="245616" y="4592324"/>
            <a:ext cx="8652769" cy="533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itchFamily="34" charset="0"/>
                <a:cs typeface="Arial" pitchFamily="34" charset="0"/>
              </a:rPr>
              <a:t>SASWH Infection Prevention &amp; Control</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 y="0"/>
            <a:ext cx="9147745" cy="1743075"/>
          </a:xfrm>
          <a:prstGeom prst="rect">
            <a:avLst/>
          </a:prstGeom>
        </p:spPr>
      </p:pic>
      <p:sp>
        <p:nvSpPr>
          <p:cNvPr id="7" name="TextBox 6">
            <a:extLst>
              <a:ext uri="{FF2B5EF4-FFF2-40B4-BE49-F238E27FC236}">
                <a16:creationId xmlns:a16="http://schemas.microsoft.com/office/drawing/2014/main" id="{ED60A22E-A056-40DE-B85B-E72E17E9DC74}"/>
              </a:ext>
            </a:extLst>
          </p:cNvPr>
          <p:cNvSpPr txBox="1"/>
          <p:nvPr/>
        </p:nvSpPr>
        <p:spPr>
          <a:xfrm>
            <a:off x="2195736" y="2060848"/>
            <a:ext cx="4392488" cy="1323439"/>
          </a:xfrm>
          <a:prstGeom prst="rect">
            <a:avLst/>
          </a:prstGeom>
          <a:noFill/>
        </p:spPr>
        <p:txBody>
          <a:bodyPr wrap="square">
            <a:spAutoFit/>
          </a:bodyPr>
          <a:lstStyle/>
          <a:p>
            <a:pPr algn="ctr"/>
            <a:r>
              <a:rPr lang="en-US" sz="4000" b="1" i="1" dirty="0">
                <a:solidFill>
                  <a:schemeClr val="accent2">
                    <a:lumMod val="7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Risk Assessment &amp; Masks</a:t>
            </a:r>
            <a:endParaRPr lang="en-US" sz="4000" dirty="0">
              <a:solidFill>
                <a:schemeClr val="accent2">
                  <a:lumMod val="75000"/>
                </a:schemeClr>
              </a:solidFill>
              <a:latin typeface="Arial" pitchFamily="34" charset="0"/>
              <a:cs typeface="Arial" pitchFamily="34" charset="0"/>
            </a:endParaRPr>
          </a:p>
        </p:txBody>
      </p:sp>
      <p:pic>
        <p:nvPicPr>
          <p:cNvPr id="4" name="Audio 3">
            <a:hlinkClick r:id="" action="ppaction://media"/>
            <a:extLst>
              <a:ext uri="{FF2B5EF4-FFF2-40B4-BE49-F238E27FC236}">
                <a16:creationId xmlns:a16="http://schemas.microsoft.com/office/drawing/2014/main" id="{5CB214DC-D1D7-4DE5-89BE-1FA9AF85C6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92760027"/>
      </p:ext>
    </p:extLst>
  </p:cSld>
  <p:clrMapOvr>
    <a:masterClrMapping/>
  </p:clrMapOvr>
  <mc:AlternateContent xmlns:mc="http://schemas.openxmlformats.org/markup-compatibility/2006" xmlns:p14="http://schemas.microsoft.com/office/powerpoint/2010/main">
    <mc:Choice Requires="p14">
      <p:transition spd="slow" p14:dur="2000" advTm="5814"/>
    </mc:Choice>
    <mc:Fallback xmlns="">
      <p:transition spd="slow" advTm="5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183A-556F-4206-A00E-27D643D8B899}"/>
              </a:ext>
            </a:extLst>
          </p:cNvPr>
          <p:cNvSpPr>
            <a:spLocks noGrp="1"/>
          </p:cNvSpPr>
          <p:nvPr>
            <p:ph type="title"/>
          </p:nvPr>
        </p:nvSpPr>
        <p:spPr/>
        <p:txBody>
          <a:bodyPr/>
          <a:lstStyle/>
          <a:p>
            <a:r>
              <a:rPr lang="en-US" b="1" dirty="0">
                <a:solidFill>
                  <a:schemeClr val="accent2"/>
                </a:solidFill>
              </a:rPr>
              <a:t>Assess Home/Facility &amp; Community </a:t>
            </a:r>
          </a:p>
        </p:txBody>
      </p:sp>
      <p:sp>
        <p:nvSpPr>
          <p:cNvPr id="3" name="Content Placeholder 2">
            <a:extLst>
              <a:ext uri="{FF2B5EF4-FFF2-40B4-BE49-F238E27FC236}">
                <a16:creationId xmlns:a16="http://schemas.microsoft.com/office/drawing/2014/main" id="{E5AD8343-6AB8-4A73-933A-8ACBC99DCD73}"/>
              </a:ext>
            </a:extLst>
          </p:cNvPr>
          <p:cNvSpPr>
            <a:spLocks noGrp="1"/>
          </p:cNvSpPr>
          <p:nvPr>
            <p:ph idx="1"/>
          </p:nvPr>
        </p:nvSpPr>
        <p:spPr>
          <a:xfrm>
            <a:off x="822959" y="1845734"/>
            <a:ext cx="7637473" cy="4023360"/>
          </a:xfrm>
        </p:spPr>
        <p:txBody>
          <a:bodyPr>
            <a:normAutofit/>
          </a:bodyPr>
          <a:lstStyle/>
          <a:p>
            <a:pPr>
              <a:buFont typeface="Arial" panose="020B0604020202020204" pitchFamily="34" charset="0"/>
              <a:buChar char="•"/>
            </a:pPr>
            <a:r>
              <a:rPr lang="en-US" sz="2400" dirty="0"/>
              <a:t>What is occurring in your community?</a:t>
            </a:r>
          </a:p>
          <a:p>
            <a:pPr>
              <a:buFont typeface="Arial" panose="020B0604020202020204" pitchFamily="34" charset="0"/>
              <a:buChar char="•"/>
            </a:pPr>
            <a:r>
              <a:rPr lang="en-US" sz="2400" dirty="0"/>
              <a:t>What is occurring in your care environment?</a:t>
            </a:r>
          </a:p>
          <a:p>
            <a:pPr>
              <a:buFont typeface="Arial" panose="020B0604020202020204" pitchFamily="34" charset="0"/>
              <a:buChar char="•"/>
            </a:pPr>
            <a:r>
              <a:rPr lang="en-US" sz="2400" dirty="0"/>
              <a:t>What is recommended for LTC?</a:t>
            </a:r>
          </a:p>
          <a:p>
            <a:pPr>
              <a:buFont typeface="Arial" panose="020B0604020202020204" pitchFamily="34" charset="0"/>
              <a:buChar char="•"/>
            </a:pPr>
            <a:r>
              <a:rPr lang="en-US" sz="2400" dirty="0"/>
              <a:t>What are the Public Health/Gov’t/facility recommendations?</a:t>
            </a:r>
          </a:p>
          <a:p>
            <a:pPr>
              <a:buFont typeface="Arial" panose="020B0604020202020204" pitchFamily="34" charset="0"/>
              <a:buChar char="•"/>
            </a:pPr>
            <a:r>
              <a:rPr lang="en-US" sz="2400" dirty="0"/>
              <a:t> Ministries recommendations or mandates?</a:t>
            </a:r>
          </a:p>
        </p:txBody>
      </p:sp>
      <p:pic>
        <p:nvPicPr>
          <p:cNvPr id="4" name="Audio 3">
            <a:hlinkClick r:id="" action="ppaction://media"/>
            <a:extLst>
              <a:ext uri="{FF2B5EF4-FFF2-40B4-BE49-F238E27FC236}">
                <a16:creationId xmlns:a16="http://schemas.microsoft.com/office/drawing/2014/main" id="{AD3BA70C-31B4-4BD9-8418-E1A4B03E57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885916860"/>
      </p:ext>
    </p:extLst>
  </p:cSld>
  <p:clrMapOvr>
    <a:masterClrMapping/>
  </p:clrMapOvr>
  <mc:AlternateContent xmlns:mc="http://schemas.openxmlformats.org/markup-compatibility/2006" xmlns:p14="http://schemas.microsoft.com/office/powerpoint/2010/main">
    <mc:Choice Requires="p14">
      <p:transition spd="slow" p14:dur="2000" advTm="102920"/>
    </mc:Choice>
    <mc:Fallback xmlns="">
      <p:transition spd="slow" advTm="102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FD291F7-3ECE-4230-843B-FC601D6BD81A}"/>
              </a:ext>
            </a:extLst>
          </p:cNvPr>
          <p:cNvPicPr>
            <a:picLocks noChangeAspect="1"/>
          </p:cNvPicPr>
          <p:nvPr/>
        </p:nvPicPr>
        <p:blipFill>
          <a:blip r:embed="rId5"/>
          <a:stretch>
            <a:fillRect/>
          </a:stretch>
        </p:blipFill>
        <p:spPr>
          <a:xfrm>
            <a:off x="632079" y="958624"/>
            <a:ext cx="3819270" cy="4940751"/>
          </a:xfrm>
          <a:prstGeom prst="rect">
            <a:avLst/>
          </a:prstGeom>
        </p:spPr>
      </p:pic>
      <p:pic>
        <p:nvPicPr>
          <p:cNvPr id="5" name="Picture 4">
            <a:extLst>
              <a:ext uri="{FF2B5EF4-FFF2-40B4-BE49-F238E27FC236}">
                <a16:creationId xmlns:a16="http://schemas.microsoft.com/office/drawing/2014/main" id="{322758E8-5A5F-4B86-BA5A-17E2BA27C236}"/>
              </a:ext>
            </a:extLst>
          </p:cNvPr>
          <p:cNvPicPr>
            <a:picLocks noChangeAspect="1"/>
          </p:cNvPicPr>
          <p:nvPr/>
        </p:nvPicPr>
        <p:blipFill>
          <a:blip r:embed="rId6"/>
          <a:stretch>
            <a:fillRect/>
          </a:stretch>
        </p:blipFill>
        <p:spPr>
          <a:xfrm>
            <a:off x="4691379" y="958624"/>
            <a:ext cx="3819271" cy="4940752"/>
          </a:xfrm>
          <a:prstGeom prst="rect">
            <a:avLst/>
          </a:prstGeom>
        </p:spPr>
      </p:pic>
      <p:pic>
        <p:nvPicPr>
          <p:cNvPr id="2" name="Audio 1">
            <a:hlinkClick r:id="" action="ppaction://media"/>
            <a:extLst>
              <a:ext uri="{FF2B5EF4-FFF2-40B4-BE49-F238E27FC236}">
                <a16:creationId xmlns:a16="http://schemas.microsoft.com/office/drawing/2014/main" id="{65061A61-14F6-4BCE-8800-AEF21E473FE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254228739"/>
      </p:ext>
    </p:extLst>
  </p:cSld>
  <p:clrMapOvr>
    <a:masterClrMapping/>
  </p:clrMapOvr>
  <mc:AlternateContent xmlns:mc="http://schemas.openxmlformats.org/markup-compatibility/2006" xmlns:p14="http://schemas.microsoft.com/office/powerpoint/2010/main">
    <mc:Choice Requires="p14">
      <p:transition spd="slow" p14:dur="2000" advTm="18334"/>
    </mc:Choice>
    <mc:Fallback xmlns="">
      <p:transition spd="slow" advTm="18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6230D-6162-4D3C-B759-9BE62BA92920}"/>
              </a:ext>
            </a:extLst>
          </p:cNvPr>
          <p:cNvSpPr>
            <a:spLocks noGrp="1"/>
          </p:cNvSpPr>
          <p:nvPr>
            <p:ph type="title"/>
          </p:nvPr>
        </p:nvSpPr>
        <p:spPr>
          <a:xfrm>
            <a:off x="475499" y="4550229"/>
            <a:ext cx="8181805" cy="1057655"/>
          </a:xfrm>
        </p:spPr>
        <p:txBody>
          <a:bodyPr vert="horz" lIns="91440" tIns="45720" rIns="91440" bIns="45720" rtlCol="0" anchor="b">
            <a:normAutofit fontScale="90000"/>
          </a:bodyPr>
          <a:lstStyle/>
          <a:p>
            <a:pPr algn="ctr"/>
            <a:r>
              <a:rPr lang="en-US" sz="3600" b="1" dirty="0">
                <a:solidFill>
                  <a:schemeClr val="tx1">
                    <a:lumMod val="85000"/>
                    <a:lumOff val="15000"/>
                  </a:schemeClr>
                </a:solidFill>
              </a:rPr>
              <a:t>Break the Chain of Infection &amp; Keep Yourself and Others Safe!! Assessment is key to knowing when to use PPE!</a:t>
            </a:r>
          </a:p>
        </p:txBody>
      </p:sp>
      <p:pic>
        <p:nvPicPr>
          <p:cNvPr id="10" name="Content Placeholder 9" descr="A picture containing metalware, lock, coil spring&#10;&#10;Description automatically generated">
            <a:extLst>
              <a:ext uri="{FF2B5EF4-FFF2-40B4-BE49-F238E27FC236}">
                <a16:creationId xmlns:a16="http://schemas.microsoft.com/office/drawing/2014/main" id="{C47447EB-1169-4F01-A00C-D6D3EE03A396}"/>
              </a:ext>
            </a:extLst>
          </p:cNvPr>
          <p:cNvPicPr>
            <a:picLocks noGrp="1" noChangeAspect="1"/>
          </p:cNvPicPr>
          <p:nvPr>
            <p:ph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5" r="10000" b="-1"/>
          <a:stretch/>
        </p:blipFill>
        <p:spPr>
          <a:xfrm>
            <a:off x="476592" y="640080"/>
            <a:ext cx="8187348" cy="3602736"/>
          </a:xfrm>
          <a:prstGeom prst="rect">
            <a:avLst/>
          </a:prstGeom>
        </p:spPr>
      </p:pic>
      <p:cxnSp>
        <p:nvCxnSpPr>
          <p:cNvPr id="24" name="Straight Connector 23">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BB7B627-E347-4CEC-AE8D-4FC4A41D3B04}"/>
              </a:ext>
            </a:extLst>
          </p:cNvPr>
          <p:cNvSpPr txBox="1"/>
          <p:nvPr/>
        </p:nvSpPr>
        <p:spPr>
          <a:xfrm>
            <a:off x="6477124" y="4042761"/>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fabiusmaximus.com/2020/04/18/covid-19-reveals-threa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3" name="Audio 2">
            <a:hlinkClick r:id="" action="ppaction://media"/>
            <a:extLst>
              <a:ext uri="{FF2B5EF4-FFF2-40B4-BE49-F238E27FC236}">
                <a16:creationId xmlns:a16="http://schemas.microsoft.com/office/drawing/2014/main" id="{26A941EE-3332-43C2-9FFB-FDBCE8739DA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2827360"/>
      </p:ext>
    </p:extLst>
  </p:cSld>
  <p:clrMapOvr>
    <a:masterClrMapping/>
  </p:clrMapOvr>
  <mc:AlternateContent xmlns:mc="http://schemas.openxmlformats.org/markup-compatibility/2006" xmlns:p14="http://schemas.microsoft.com/office/powerpoint/2010/main">
    <mc:Choice Requires="p14">
      <p:transition spd="slow" p14:dur="2000" advTm="9789"/>
    </mc:Choice>
    <mc:Fallback xmlns="">
      <p:transition spd="slow" advTm="9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0EF7-F3A2-4E00-A1E3-24FE3BFB102F}"/>
              </a:ext>
            </a:extLst>
          </p:cNvPr>
          <p:cNvSpPr>
            <a:spLocks noGrp="1"/>
          </p:cNvSpPr>
          <p:nvPr>
            <p:ph type="title"/>
          </p:nvPr>
        </p:nvSpPr>
        <p:spPr>
          <a:xfrm>
            <a:off x="3059832" y="634946"/>
            <a:ext cx="5602475" cy="1209877"/>
          </a:xfrm>
        </p:spPr>
        <p:txBody>
          <a:bodyPr>
            <a:normAutofit/>
          </a:bodyPr>
          <a:lstStyle/>
          <a:p>
            <a:r>
              <a:rPr lang="en-US" b="1">
                <a:solidFill>
                  <a:schemeClr val="accent1">
                    <a:lumMod val="75000"/>
                  </a:schemeClr>
                </a:solidFill>
              </a:rPr>
              <a:t> References</a:t>
            </a:r>
            <a:endParaRPr lang="en-US" b="1" dirty="0">
              <a:solidFill>
                <a:schemeClr val="accent1">
                  <a:lumMod val="75000"/>
                </a:schemeClr>
              </a:solidFill>
            </a:endParaRPr>
          </a:p>
        </p:txBody>
      </p:sp>
      <p:pic>
        <p:nvPicPr>
          <p:cNvPr id="4" name="Picture 3">
            <a:extLst>
              <a:ext uri="{FF2B5EF4-FFF2-40B4-BE49-F238E27FC236}">
                <a16:creationId xmlns:a16="http://schemas.microsoft.com/office/drawing/2014/main" id="{E2613424-9B44-4E4A-9BFC-A41749E66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321609"/>
            <a:ext cx="3000986" cy="810265"/>
          </a:xfrm>
          <a:prstGeom prst="rect">
            <a:avLst/>
          </a:prstGeom>
        </p:spPr>
      </p:pic>
      <p:sp>
        <p:nvSpPr>
          <p:cNvPr id="3" name="Content Placeholder 2">
            <a:extLst>
              <a:ext uri="{FF2B5EF4-FFF2-40B4-BE49-F238E27FC236}">
                <a16:creationId xmlns:a16="http://schemas.microsoft.com/office/drawing/2014/main" id="{515FB065-C586-4225-A43A-3586B1679FBE}"/>
              </a:ext>
            </a:extLst>
          </p:cNvPr>
          <p:cNvSpPr>
            <a:spLocks noGrp="1"/>
          </p:cNvSpPr>
          <p:nvPr>
            <p:ph idx="1"/>
          </p:nvPr>
        </p:nvSpPr>
        <p:spPr>
          <a:xfrm>
            <a:off x="971600" y="1988840"/>
            <a:ext cx="7690706" cy="4165898"/>
          </a:xfrm>
        </p:spPr>
        <p:txBody>
          <a:bodyPr>
            <a:normAutofit/>
          </a:bodyPr>
          <a:lstStyle/>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prstClr val="black"/>
                </a:solidFill>
                <a:effectLst/>
                <a:uLnTx/>
                <a:uFillTx/>
                <a:ea typeface="+mn-ea"/>
                <a:cs typeface="+mn-cs"/>
              </a:rPr>
              <a:t>Saskatchewan Association for Safe Workplaces in Health. (2021). Infection Prevention and Control. </a:t>
            </a:r>
            <a:br>
              <a:rPr lang="en-US" sz="1600" dirty="0">
                <a:solidFill>
                  <a:prstClr val="black"/>
                </a:solidFill>
              </a:rPr>
            </a:br>
            <a:r>
              <a:rPr kumimoji="0" lang="en-US" sz="1600" b="0" i="0" u="none" strike="noStrike" kern="1200" cap="none" spc="0" normalizeH="0" baseline="0" noProof="0" dirty="0">
                <a:ln>
                  <a:noFill/>
                </a:ln>
                <a:solidFill>
                  <a:prstClr val="black"/>
                </a:solidFill>
                <a:effectLst/>
                <a:uLnTx/>
                <a:uFillTx/>
                <a:ea typeface="+mn-ea"/>
                <a:cs typeface="+mn-cs"/>
              </a:rPr>
              <a:t>https://saswh.ca/index.php/infection-prevention-and-control</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prstClr val="black"/>
                </a:solidFill>
                <a:effectLst/>
                <a:uLnTx/>
                <a:uFillTx/>
                <a:ea typeface="+mn-ea"/>
                <a:cs typeface="+mn-cs"/>
              </a:rPr>
              <a:t>Saskatchewan Health Authority. (2021). </a:t>
            </a:r>
            <a:r>
              <a:rPr kumimoji="0" lang="en-US" sz="1600" b="0" i="1" u="none" strike="noStrike" kern="1200" cap="none" spc="0" normalizeH="0" baseline="0" noProof="0" dirty="0">
                <a:ln>
                  <a:noFill/>
                </a:ln>
                <a:solidFill>
                  <a:prstClr val="black"/>
                </a:solidFill>
                <a:effectLst/>
                <a:uLnTx/>
                <a:uFillTx/>
                <a:ea typeface="+mn-ea"/>
                <a:cs typeface="+mn-cs"/>
              </a:rPr>
              <a:t>PPE/Infection Prevention and Control</a:t>
            </a:r>
            <a:r>
              <a:rPr kumimoji="0" lang="en-US" sz="1600" b="0" i="0" u="none" strike="noStrike" kern="1200" cap="none" spc="0" normalizeH="0" baseline="0" noProof="0" dirty="0">
                <a:ln>
                  <a:noFill/>
                </a:ln>
                <a:solidFill>
                  <a:prstClr val="black"/>
                </a:solidFill>
                <a:effectLst/>
                <a:uLnTx/>
                <a:uFillTx/>
                <a:ea typeface="+mn-ea"/>
                <a:cs typeface="+mn-cs"/>
              </a:rPr>
              <a:t> </a:t>
            </a:r>
            <a:br>
              <a:rPr kumimoji="0" lang="en-US" sz="1600" b="0" i="0" u="none" strike="noStrike" kern="1200" cap="none" spc="0" normalizeH="0" baseline="0" noProof="0" dirty="0">
                <a:ln>
                  <a:noFill/>
                </a:ln>
                <a:solidFill>
                  <a:prstClr val="black"/>
                </a:solidFill>
                <a:effectLst/>
                <a:uLnTx/>
                <a:uFillTx/>
                <a:ea typeface="+mn-ea"/>
                <a:cs typeface="+mn-cs"/>
              </a:rPr>
            </a:br>
            <a:r>
              <a:rPr kumimoji="0" lang="en-US" sz="1600" b="0" i="0" u="none" strike="noStrike" kern="1200" cap="none" spc="0" normalizeH="0" baseline="0" noProof="0" dirty="0">
                <a:ln>
                  <a:noFill/>
                </a:ln>
                <a:solidFill>
                  <a:prstClr val="black"/>
                </a:solidFill>
                <a:effectLst/>
                <a:uLnTx/>
                <a:uFillTx/>
                <a:ea typeface="+mn-ea"/>
                <a:cs typeface="+mn-cs"/>
              </a:rPr>
              <a:t>https://www.saskhealthauthority.ca/news/service-alerts-emergency-events/covid-19/PPE-infection-prevention-control/Pages/Home.aspx</a:t>
            </a:r>
          </a:p>
          <a:p>
            <a:pPr marL="91440" marR="0" lvl="0" indent="-91440" algn="l" defTabSz="914400" rtl="0" eaLnBrk="1" fontAlgn="auto" latinLnBrk="0" hangingPunct="1">
              <a:lnSpc>
                <a:spcPct val="170000"/>
              </a:lnSpc>
              <a:spcBef>
                <a:spcPts val="1200"/>
              </a:spcBef>
              <a:spcAft>
                <a:spcPts val="200"/>
              </a:spcAft>
              <a:buClr>
                <a:srgbClr val="99CB38"/>
              </a:buClr>
              <a:buSzPct val="100000"/>
              <a:buFont typeface="Calibri" panose="020F0502020204030204" pitchFamily="34" charset="0"/>
              <a:buChar char=" "/>
              <a:tabLst/>
              <a:defRPr/>
            </a:pPr>
            <a:r>
              <a:rPr kumimoji="0" lang="en-US" sz="1600" b="0" i="0" u="none" strike="noStrike" kern="1200" cap="none" spc="0" normalizeH="0" baseline="0" noProof="0" dirty="0">
                <a:ln>
                  <a:noFill/>
                </a:ln>
                <a:solidFill>
                  <a:prstClr val="black"/>
                </a:solidFill>
                <a:effectLst/>
                <a:uLnTx/>
                <a:uFillTx/>
                <a:ea typeface="+mn-ea"/>
                <a:cs typeface="+mn-cs"/>
              </a:rPr>
              <a:t>https://www.saskhealthauthority.ca/</a:t>
            </a:r>
          </a:p>
          <a:p>
            <a:endParaRPr lang="en-US" sz="1600" dirty="0">
              <a:latin typeface="Segoe UI" panose="020B0502040204020203" pitchFamily="34" charset="0"/>
            </a:endParaRPr>
          </a:p>
          <a:p>
            <a:endParaRPr lang="en-US" sz="1600" dirty="0">
              <a:latin typeface="Segoe UI" panose="020B0502040204020203" pitchFamily="34" charset="0"/>
            </a:endParaRPr>
          </a:p>
          <a:p>
            <a:endParaRPr lang="en-US" sz="1600" b="0" i="0" dirty="0">
              <a:effectLst/>
              <a:latin typeface="Segoe UI" panose="020B0502040204020203" pitchFamily="34" charset="0"/>
            </a:endParaRPr>
          </a:p>
          <a:p>
            <a:endParaRPr lang="en-US" sz="1600" b="0" i="0" dirty="0">
              <a:effectLst/>
              <a:latin typeface="Segoe UI" panose="020B0502040204020203" pitchFamily="34" charset="0"/>
            </a:endParaRPr>
          </a:p>
        </p:txBody>
      </p:sp>
      <p:pic>
        <p:nvPicPr>
          <p:cNvPr id="7" name="Audio 6">
            <a:hlinkClick r:id="" action="ppaction://media"/>
            <a:extLst>
              <a:ext uri="{FF2B5EF4-FFF2-40B4-BE49-F238E27FC236}">
                <a16:creationId xmlns:a16="http://schemas.microsoft.com/office/drawing/2014/main" id="{BBD9CB19-D0B1-4BD8-860B-FDA9F85DE0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209903954"/>
      </p:ext>
    </p:extLst>
  </p:cSld>
  <p:clrMapOvr>
    <a:masterClrMapping/>
  </p:clrMapOvr>
  <mc:AlternateContent xmlns:mc="http://schemas.openxmlformats.org/markup-compatibility/2006" xmlns:p14="http://schemas.microsoft.com/office/powerpoint/2010/main">
    <mc:Choice Requires="p14">
      <p:transition spd="slow" p14:dur="2000" advTm="9948"/>
    </mc:Choice>
    <mc:Fallback xmlns="">
      <p:transition spd="slow" advTm="9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F440-D39A-4644-889A-726CE572A40D}"/>
              </a:ext>
            </a:extLst>
          </p:cNvPr>
          <p:cNvSpPr>
            <a:spLocks noGrp="1"/>
          </p:cNvSpPr>
          <p:nvPr>
            <p:ph type="title"/>
          </p:nvPr>
        </p:nvSpPr>
        <p:spPr/>
        <p:txBody>
          <a:bodyPr/>
          <a:lstStyle/>
          <a:p>
            <a:r>
              <a:rPr lang="en-US" b="1" dirty="0">
                <a:solidFill>
                  <a:schemeClr val="accent2"/>
                </a:solidFill>
              </a:rPr>
              <a:t>Discussion</a:t>
            </a:r>
          </a:p>
        </p:txBody>
      </p:sp>
      <p:sp>
        <p:nvSpPr>
          <p:cNvPr id="3" name="Content Placeholder 2">
            <a:extLst>
              <a:ext uri="{FF2B5EF4-FFF2-40B4-BE49-F238E27FC236}">
                <a16:creationId xmlns:a16="http://schemas.microsoft.com/office/drawing/2014/main" id="{BB9D83B9-1413-4979-B83A-0624582EDD9C}"/>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Routine Practices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The chain of infection </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The importance of a risk assessment to determine PPE</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alibri" panose="020F0502020204030204"/>
                <a:ea typeface="+mn-ea"/>
                <a:cs typeface="+mn-cs"/>
              </a:rPr>
              <a:t>When to wear the mask</a:t>
            </a:r>
          </a:p>
        </p:txBody>
      </p:sp>
      <p:pic>
        <p:nvPicPr>
          <p:cNvPr id="5" name="Audio 4">
            <a:hlinkClick r:id="" action="ppaction://media"/>
            <a:extLst>
              <a:ext uri="{FF2B5EF4-FFF2-40B4-BE49-F238E27FC236}">
                <a16:creationId xmlns:a16="http://schemas.microsoft.com/office/drawing/2014/main" id="{66B2F924-5169-491A-8D69-53E681E76E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56591454"/>
      </p:ext>
    </p:extLst>
  </p:cSld>
  <p:clrMapOvr>
    <a:masterClrMapping/>
  </p:clrMapOvr>
  <mc:AlternateContent xmlns:mc="http://schemas.openxmlformats.org/markup-compatibility/2006" xmlns:p14="http://schemas.microsoft.com/office/powerpoint/2010/main">
    <mc:Choice Requires="p14">
      <p:transition spd="slow" p14:dur="2000" advTm="11514"/>
    </mc:Choice>
    <mc:Fallback xmlns="">
      <p:transition spd="slow" advTm="11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A045-6B48-4968-810F-C9B11192C14C}"/>
              </a:ext>
            </a:extLst>
          </p:cNvPr>
          <p:cNvSpPr>
            <a:spLocks noGrp="1"/>
          </p:cNvSpPr>
          <p:nvPr>
            <p:ph type="title"/>
          </p:nvPr>
        </p:nvSpPr>
        <p:spPr/>
        <p:txBody>
          <a:bodyPr/>
          <a:lstStyle/>
          <a:p>
            <a:r>
              <a:rPr lang="en-US" b="1" dirty="0">
                <a:solidFill>
                  <a:schemeClr val="accent2"/>
                </a:solidFill>
              </a:rPr>
              <a:t>What is Routine Practices?</a:t>
            </a:r>
          </a:p>
        </p:txBody>
      </p:sp>
      <p:sp>
        <p:nvSpPr>
          <p:cNvPr id="3" name="Content Placeholder 2">
            <a:extLst>
              <a:ext uri="{FF2B5EF4-FFF2-40B4-BE49-F238E27FC236}">
                <a16:creationId xmlns:a16="http://schemas.microsoft.com/office/drawing/2014/main" id="{33D491E6-23F8-4260-A725-139A04B1EFFF}"/>
              </a:ext>
            </a:extLst>
          </p:cNvPr>
          <p:cNvSpPr>
            <a:spLocks noGrp="1"/>
          </p:cNvSpPr>
          <p:nvPr>
            <p:ph idx="1"/>
          </p:nvPr>
        </p:nvSpPr>
        <p:spPr>
          <a:xfrm>
            <a:off x="683568" y="1844824"/>
            <a:ext cx="7543801" cy="4023360"/>
          </a:xfrm>
        </p:spPr>
        <p:txBody>
          <a:bodyPr>
            <a:normAutofit/>
          </a:bodyPr>
          <a:lstStyle/>
          <a:p>
            <a:pPr marL="0" indent="0">
              <a:lnSpc>
                <a:spcPct val="150000"/>
              </a:lnSpc>
              <a:buNone/>
            </a:pPr>
            <a:r>
              <a:rPr lang="en-US" sz="2400" dirty="0"/>
              <a:t>Routine Practices are the minimum standard of practice for preventing transmission of infectious diseases in all health care settings, for all patients, including residents and participants in Group, Residential and Personal Care Homes.</a:t>
            </a:r>
          </a:p>
          <a:p>
            <a:pPr>
              <a:buFont typeface="Arial" panose="020B0604020202020204" pitchFamily="34" charset="0"/>
              <a:buChar char="•"/>
            </a:pPr>
            <a:endParaRPr lang="en-US" dirty="0"/>
          </a:p>
        </p:txBody>
      </p:sp>
      <p:pic>
        <p:nvPicPr>
          <p:cNvPr id="4" name="Audio 3">
            <a:hlinkClick r:id="" action="ppaction://media"/>
            <a:extLst>
              <a:ext uri="{FF2B5EF4-FFF2-40B4-BE49-F238E27FC236}">
                <a16:creationId xmlns:a16="http://schemas.microsoft.com/office/drawing/2014/main" id="{82B6E370-1498-445A-883C-18C71F30AD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07087210"/>
      </p:ext>
    </p:extLst>
  </p:cSld>
  <p:clrMapOvr>
    <a:masterClrMapping/>
  </p:clrMapOvr>
  <mc:AlternateContent xmlns:mc="http://schemas.openxmlformats.org/markup-compatibility/2006" xmlns:p14="http://schemas.microsoft.com/office/powerpoint/2010/main">
    <mc:Choice Requires="p14">
      <p:transition spd="slow" p14:dur="2000" advTm="14801"/>
    </mc:Choice>
    <mc:Fallback xmlns="">
      <p:transition spd="slow" advTm="14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765EC1-35D0-401C-8CE9-B14308A282D4}"/>
              </a:ext>
            </a:extLst>
          </p:cNvPr>
          <p:cNvSpPr>
            <a:spLocks noGrp="1"/>
          </p:cNvSpPr>
          <p:nvPr>
            <p:ph type="title"/>
          </p:nvPr>
        </p:nvSpPr>
        <p:spPr/>
        <p:txBody>
          <a:bodyPr/>
          <a:lstStyle/>
          <a:p>
            <a:r>
              <a:rPr lang="en-CA" b="1" dirty="0">
                <a:solidFill>
                  <a:schemeClr val="accent2"/>
                </a:solidFill>
              </a:rPr>
              <a:t>Break the Chain of Infection with Routine Practices!</a:t>
            </a:r>
          </a:p>
        </p:txBody>
      </p:sp>
      <p:pic>
        <p:nvPicPr>
          <p:cNvPr id="9" name="Content Placeholder 8">
            <a:extLst>
              <a:ext uri="{FF2B5EF4-FFF2-40B4-BE49-F238E27FC236}">
                <a16:creationId xmlns:a16="http://schemas.microsoft.com/office/drawing/2014/main" id="{02186531-4E6F-4812-B188-265AF9EEE63A}"/>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029566" y="2241948"/>
            <a:ext cx="3290346" cy="3017044"/>
          </a:xfrm>
        </p:spPr>
      </p:pic>
      <p:sp>
        <p:nvSpPr>
          <p:cNvPr id="7" name="Content Placeholder 6">
            <a:extLst>
              <a:ext uri="{FF2B5EF4-FFF2-40B4-BE49-F238E27FC236}">
                <a16:creationId xmlns:a16="http://schemas.microsoft.com/office/drawing/2014/main" id="{4B84B971-8B7D-4EA3-907A-58334829F688}"/>
              </a:ext>
            </a:extLst>
          </p:cNvPr>
          <p:cNvSpPr>
            <a:spLocks noGrp="1"/>
          </p:cNvSpPr>
          <p:nvPr>
            <p:ph sz="half" idx="2"/>
          </p:nvPr>
        </p:nvSpPr>
        <p:spPr/>
        <p:txBody>
          <a:bodyPr>
            <a:normAutofit fontScale="85000" lnSpcReduction="10000"/>
          </a:bodyPr>
          <a:lstStyle/>
          <a:p>
            <a:pPr>
              <a:buFont typeface="Arial" panose="020B0604020202020204" pitchFamily="34" charset="0"/>
              <a:buChar char="•"/>
            </a:pPr>
            <a:r>
              <a:rPr lang="en-CA" dirty="0"/>
              <a:t>Hand Hygiene</a:t>
            </a:r>
          </a:p>
          <a:p>
            <a:pPr>
              <a:buFont typeface="Arial" panose="020B0604020202020204" pitchFamily="34" charset="0"/>
              <a:buChar char="•"/>
            </a:pPr>
            <a:r>
              <a:rPr lang="en-CA" sz="2100" b="1" dirty="0">
                <a:solidFill>
                  <a:schemeClr val="accent2"/>
                </a:solidFill>
              </a:rPr>
              <a:t>Point of Care Risk Assessment (PCRA)</a:t>
            </a:r>
          </a:p>
          <a:p>
            <a:pPr>
              <a:buFont typeface="Arial" panose="020B0604020202020204" pitchFamily="34" charset="0"/>
              <a:buChar char="•"/>
            </a:pPr>
            <a:r>
              <a:rPr lang="en-US" sz="2100" b="1" dirty="0">
                <a:solidFill>
                  <a:schemeClr val="accent2"/>
                </a:solidFill>
              </a:rPr>
              <a:t>Personal Protective Equipment (PPE)</a:t>
            </a:r>
          </a:p>
          <a:p>
            <a:pPr>
              <a:buFont typeface="Arial" panose="020B0604020202020204" pitchFamily="34" charset="0"/>
              <a:buChar char="•"/>
            </a:pPr>
            <a:r>
              <a:rPr lang="en-US" dirty="0"/>
              <a:t>Resident Placement/Accommodation</a:t>
            </a:r>
          </a:p>
          <a:p>
            <a:pPr>
              <a:buFont typeface="Arial" panose="020B0604020202020204" pitchFamily="34" charset="0"/>
              <a:buChar char="•"/>
            </a:pPr>
            <a:r>
              <a:rPr lang="en-US" dirty="0"/>
              <a:t>Respiratory Hygiene/Cough Etiquette</a:t>
            </a:r>
          </a:p>
          <a:p>
            <a:pPr>
              <a:buFont typeface="Arial" panose="020B0604020202020204" pitchFamily="34" charset="0"/>
              <a:buChar char="•"/>
            </a:pPr>
            <a:r>
              <a:rPr lang="en-US" dirty="0"/>
              <a:t>Handling Resident Items &amp; Equipment</a:t>
            </a:r>
          </a:p>
          <a:p>
            <a:pPr>
              <a:buFont typeface="Arial" panose="020B0604020202020204" pitchFamily="34" charset="0"/>
              <a:buChar char="•"/>
            </a:pPr>
            <a:r>
              <a:rPr lang="en-US" dirty="0"/>
              <a:t>Linen &amp; Dishes</a:t>
            </a:r>
          </a:p>
          <a:p>
            <a:pPr>
              <a:buFont typeface="Arial" panose="020B0604020202020204" pitchFamily="34" charset="0"/>
              <a:buChar char="•"/>
            </a:pPr>
            <a:r>
              <a:rPr lang="en-US" dirty="0"/>
              <a:t>Environmental Cleaning</a:t>
            </a:r>
          </a:p>
          <a:p>
            <a:pPr>
              <a:buFont typeface="Arial" panose="020B0604020202020204" pitchFamily="34" charset="0"/>
              <a:buChar char="•"/>
            </a:pPr>
            <a:r>
              <a:rPr lang="en-US" dirty="0"/>
              <a:t>Waste and Sharp Handling</a:t>
            </a:r>
          </a:p>
          <a:p>
            <a:pPr>
              <a:buFont typeface="Arial" panose="020B0604020202020204" pitchFamily="34" charset="0"/>
              <a:buChar char="•"/>
            </a:pPr>
            <a:r>
              <a:rPr lang="en-CA" dirty="0"/>
              <a:t>Staff Health and Education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CA" dirty="0"/>
          </a:p>
        </p:txBody>
      </p:sp>
      <p:pic>
        <p:nvPicPr>
          <p:cNvPr id="14" name="Audio 13">
            <a:hlinkClick r:id="" action="ppaction://media"/>
            <a:extLst>
              <a:ext uri="{FF2B5EF4-FFF2-40B4-BE49-F238E27FC236}">
                <a16:creationId xmlns:a16="http://schemas.microsoft.com/office/drawing/2014/main" id="{D1B9D040-D021-4FD2-926E-AA527E4F78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974328447"/>
      </p:ext>
    </p:extLst>
  </p:cSld>
  <p:clrMapOvr>
    <a:masterClrMapping/>
  </p:clrMapOvr>
  <mc:AlternateContent xmlns:mc="http://schemas.openxmlformats.org/markup-compatibility/2006" xmlns:p14="http://schemas.microsoft.com/office/powerpoint/2010/main">
    <mc:Choice Requires="p14">
      <p:transition spd="slow" p14:dur="2000" advTm="34262"/>
    </mc:Choice>
    <mc:Fallback xmlns="">
      <p:transition spd="slow" advTm="34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765EC1-35D0-401C-8CE9-B14308A282D4}"/>
              </a:ext>
            </a:extLst>
          </p:cNvPr>
          <p:cNvSpPr>
            <a:spLocks noGrp="1"/>
          </p:cNvSpPr>
          <p:nvPr>
            <p:ph type="title"/>
          </p:nvPr>
        </p:nvSpPr>
        <p:spPr/>
        <p:txBody>
          <a:bodyPr/>
          <a:lstStyle/>
          <a:p>
            <a:r>
              <a:rPr lang="en-CA" b="1" dirty="0">
                <a:solidFill>
                  <a:schemeClr val="accent2"/>
                </a:solidFill>
              </a:rPr>
              <a:t>Break the Chain of Infection with Routine Practices!</a:t>
            </a:r>
          </a:p>
        </p:txBody>
      </p:sp>
      <p:pic>
        <p:nvPicPr>
          <p:cNvPr id="9" name="Content Placeholder 8">
            <a:extLst>
              <a:ext uri="{FF2B5EF4-FFF2-40B4-BE49-F238E27FC236}">
                <a16:creationId xmlns:a16="http://schemas.microsoft.com/office/drawing/2014/main" id="{02186531-4E6F-4812-B188-265AF9EEE63A}"/>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029566" y="2241948"/>
            <a:ext cx="3290346" cy="3017044"/>
          </a:xfrm>
        </p:spPr>
      </p:pic>
      <p:sp>
        <p:nvSpPr>
          <p:cNvPr id="7" name="Content Placeholder 6">
            <a:extLst>
              <a:ext uri="{FF2B5EF4-FFF2-40B4-BE49-F238E27FC236}">
                <a16:creationId xmlns:a16="http://schemas.microsoft.com/office/drawing/2014/main" id="{4B84B971-8B7D-4EA3-907A-58334829F688}"/>
              </a:ext>
            </a:extLst>
          </p:cNvPr>
          <p:cNvSpPr>
            <a:spLocks noGrp="1"/>
          </p:cNvSpPr>
          <p:nvPr>
            <p:ph sz="half" idx="2"/>
          </p:nvPr>
        </p:nvSpPr>
        <p:spPr/>
        <p:txBody>
          <a:bodyPr>
            <a:normAutofit fontScale="85000" lnSpcReduction="10000"/>
          </a:bodyPr>
          <a:lstStyle/>
          <a:p>
            <a:pPr>
              <a:buFont typeface="Arial" panose="020B0604020202020204" pitchFamily="34" charset="0"/>
              <a:buChar char="•"/>
            </a:pPr>
            <a:r>
              <a:rPr lang="en-CA" dirty="0"/>
              <a:t>Hand Hygiene</a:t>
            </a:r>
          </a:p>
          <a:p>
            <a:pPr>
              <a:buFont typeface="Arial" panose="020B0604020202020204" pitchFamily="34" charset="0"/>
              <a:buChar char="•"/>
            </a:pPr>
            <a:r>
              <a:rPr lang="en-CA" sz="2100" b="1" dirty="0">
                <a:solidFill>
                  <a:schemeClr val="accent2"/>
                </a:solidFill>
              </a:rPr>
              <a:t>Point of Care Risk Assessment (PCRA)</a:t>
            </a:r>
          </a:p>
          <a:p>
            <a:pPr>
              <a:buFont typeface="Arial" panose="020B0604020202020204" pitchFamily="34" charset="0"/>
              <a:buChar char="•"/>
            </a:pPr>
            <a:r>
              <a:rPr lang="en-US" sz="2100" b="1" dirty="0">
                <a:solidFill>
                  <a:schemeClr val="accent2"/>
                </a:solidFill>
              </a:rPr>
              <a:t>Personal Protective Equipment (PPE)</a:t>
            </a:r>
          </a:p>
          <a:p>
            <a:pPr>
              <a:buFont typeface="Arial" panose="020B0604020202020204" pitchFamily="34" charset="0"/>
              <a:buChar char="•"/>
            </a:pPr>
            <a:r>
              <a:rPr lang="en-US" dirty="0"/>
              <a:t>Resident Placement/Accommodation</a:t>
            </a:r>
          </a:p>
          <a:p>
            <a:pPr>
              <a:buFont typeface="Arial" panose="020B0604020202020204" pitchFamily="34" charset="0"/>
              <a:buChar char="•"/>
            </a:pPr>
            <a:r>
              <a:rPr lang="en-US" dirty="0"/>
              <a:t>Respiratory Hygiene/Cough Etiquette</a:t>
            </a:r>
          </a:p>
          <a:p>
            <a:pPr>
              <a:buFont typeface="Arial" panose="020B0604020202020204" pitchFamily="34" charset="0"/>
              <a:buChar char="•"/>
            </a:pPr>
            <a:r>
              <a:rPr lang="en-US" dirty="0"/>
              <a:t>Handling Resident Items &amp; Equipment</a:t>
            </a:r>
          </a:p>
          <a:p>
            <a:pPr>
              <a:buFont typeface="Arial" panose="020B0604020202020204" pitchFamily="34" charset="0"/>
              <a:buChar char="•"/>
            </a:pPr>
            <a:r>
              <a:rPr lang="en-US" dirty="0"/>
              <a:t>Linen &amp; Dishes</a:t>
            </a:r>
          </a:p>
          <a:p>
            <a:pPr>
              <a:buFont typeface="Arial" panose="020B0604020202020204" pitchFamily="34" charset="0"/>
              <a:buChar char="•"/>
            </a:pPr>
            <a:r>
              <a:rPr lang="en-US" dirty="0"/>
              <a:t>Environmental Cleaning</a:t>
            </a:r>
          </a:p>
          <a:p>
            <a:pPr>
              <a:buFont typeface="Arial" panose="020B0604020202020204" pitchFamily="34" charset="0"/>
              <a:buChar char="•"/>
            </a:pPr>
            <a:r>
              <a:rPr lang="en-US" dirty="0"/>
              <a:t>Waste and Sharp Handling</a:t>
            </a:r>
          </a:p>
          <a:p>
            <a:pPr>
              <a:buFont typeface="Arial" panose="020B0604020202020204" pitchFamily="34" charset="0"/>
              <a:buChar char="•"/>
            </a:pPr>
            <a:r>
              <a:rPr lang="en-CA" dirty="0"/>
              <a:t>Staff Health and Education </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CA" dirty="0"/>
          </a:p>
        </p:txBody>
      </p:sp>
      <p:pic>
        <p:nvPicPr>
          <p:cNvPr id="3" name="Audio 2">
            <a:hlinkClick r:id="" action="ppaction://media"/>
            <a:extLst>
              <a:ext uri="{FF2B5EF4-FFF2-40B4-BE49-F238E27FC236}">
                <a16:creationId xmlns:a16="http://schemas.microsoft.com/office/drawing/2014/main" id="{0F6772D4-7BBA-4F25-87EE-E6C2851549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500654452"/>
      </p:ext>
    </p:extLst>
  </p:cSld>
  <p:clrMapOvr>
    <a:masterClrMapping/>
  </p:clrMapOvr>
  <mc:AlternateContent xmlns:mc="http://schemas.openxmlformats.org/markup-compatibility/2006" xmlns:p14="http://schemas.microsoft.com/office/powerpoint/2010/main">
    <mc:Choice Requires="p14">
      <p:transition spd="slow" p14:dur="2000" advTm="91171"/>
    </mc:Choice>
    <mc:Fallback xmlns="">
      <p:transition spd="slow" advTm="91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1948-8CE6-490F-99C2-6DA378E285A4}"/>
              </a:ext>
            </a:extLst>
          </p:cNvPr>
          <p:cNvSpPr>
            <a:spLocks noGrp="1"/>
          </p:cNvSpPr>
          <p:nvPr>
            <p:ph type="title"/>
          </p:nvPr>
        </p:nvSpPr>
        <p:spPr>
          <a:xfrm>
            <a:off x="822960" y="286603"/>
            <a:ext cx="7543800" cy="1450757"/>
          </a:xfrm>
        </p:spPr>
        <p:txBody>
          <a:bodyPr>
            <a:normAutofit/>
          </a:bodyPr>
          <a:lstStyle/>
          <a:p>
            <a:r>
              <a:rPr lang="en-US" b="1" dirty="0">
                <a:solidFill>
                  <a:schemeClr val="accent2"/>
                </a:solidFill>
              </a:rPr>
              <a:t>Point of Care Risk Assessment (PCRA)</a:t>
            </a:r>
          </a:p>
        </p:txBody>
      </p:sp>
      <p:sp>
        <p:nvSpPr>
          <p:cNvPr id="3" name="Content Placeholder 2">
            <a:extLst>
              <a:ext uri="{FF2B5EF4-FFF2-40B4-BE49-F238E27FC236}">
                <a16:creationId xmlns:a16="http://schemas.microsoft.com/office/drawing/2014/main" id="{8A2FB2CE-4658-49AB-B94F-AB7E5E36865E}"/>
              </a:ext>
            </a:extLst>
          </p:cNvPr>
          <p:cNvSpPr>
            <a:spLocks noGrp="1"/>
          </p:cNvSpPr>
          <p:nvPr>
            <p:ph idx="1"/>
          </p:nvPr>
        </p:nvSpPr>
        <p:spPr>
          <a:xfrm>
            <a:off x="822958" y="1845734"/>
            <a:ext cx="7543799" cy="4023360"/>
          </a:xfrm>
        </p:spPr>
        <p:txBody>
          <a:bodyPr>
            <a:normAutofi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PCRA is the first step in routine practices.</a:t>
            </a:r>
          </a:p>
          <a:p>
            <a:pPr lvl="1">
              <a:buFont typeface="Arial" panose="020B0604020202020204" pitchFamily="34" charset="0"/>
              <a:buChar char="•"/>
            </a:pPr>
            <a:r>
              <a:rPr lang="en-US" sz="2400" dirty="0"/>
              <a:t>Used with all residents for all care and all interactions.</a:t>
            </a:r>
          </a:p>
          <a:p>
            <a:pPr>
              <a:buFont typeface="Arial" panose="020B0604020202020204" pitchFamily="34" charset="0"/>
              <a:buChar char="•"/>
            </a:pPr>
            <a:r>
              <a:rPr lang="en-US" sz="2400" dirty="0"/>
              <a:t>ASSESS the TASK, the RESIDENT and the ENVIRONMENT prior to EACH resident INTERACTION.</a:t>
            </a:r>
          </a:p>
          <a:p>
            <a:pPr lvl="1">
              <a:buFont typeface="Arial" panose="020B0604020202020204" pitchFamily="34" charset="0"/>
              <a:buChar char="•"/>
            </a:pPr>
            <a:r>
              <a:rPr lang="en-US" sz="2400" dirty="0"/>
              <a:t>Then decide what, if any, PPE needed to protect yourself. </a:t>
            </a:r>
          </a:p>
          <a:p>
            <a:pPr>
              <a:buFont typeface="Arial" panose="020B0604020202020204" pitchFamily="34" charset="0"/>
              <a:buChar char="•"/>
            </a:pPr>
            <a:endParaRPr lang="en-US" sz="2400" dirty="0"/>
          </a:p>
        </p:txBody>
      </p:sp>
      <p:pic>
        <p:nvPicPr>
          <p:cNvPr id="4" name="Audio 3">
            <a:hlinkClick r:id="" action="ppaction://media"/>
            <a:extLst>
              <a:ext uri="{FF2B5EF4-FFF2-40B4-BE49-F238E27FC236}">
                <a16:creationId xmlns:a16="http://schemas.microsoft.com/office/drawing/2014/main" id="{CAE978F8-0D0E-4149-970C-0A2F472BD9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846512510"/>
      </p:ext>
    </p:extLst>
  </p:cSld>
  <p:clrMapOvr>
    <a:masterClrMapping/>
  </p:clrMapOvr>
  <mc:AlternateContent xmlns:mc="http://schemas.openxmlformats.org/markup-compatibility/2006" xmlns:p14="http://schemas.microsoft.com/office/powerpoint/2010/main">
    <mc:Choice Requires="p14">
      <p:transition spd="slow" p14:dur="2000" advTm="30637"/>
    </mc:Choice>
    <mc:Fallback xmlns="">
      <p:transition spd="slow" advTm="30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1948-8CE6-490F-99C2-6DA378E285A4}"/>
              </a:ext>
            </a:extLst>
          </p:cNvPr>
          <p:cNvSpPr>
            <a:spLocks noGrp="1"/>
          </p:cNvSpPr>
          <p:nvPr>
            <p:ph type="title"/>
          </p:nvPr>
        </p:nvSpPr>
        <p:spPr>
          <a:xfrm>
            <a:off x="822960" y="286603"/>
            <a:ext cx="7543800" cy="1450757"/>
          </a:xfrm>
        </p:spPr>
        <p:txBody>
          <a:bodyPr>
            <a:normAutofit/>
          </a:bodyPr>
          <a:lstStyle/>
          <a:p>
            <a:r>
              <a:rPr lang="en-US" b="1" dirty="0">
                <a:solidFill>
                  <a:schemeClr val="accent2"/>
                </a:solidFill>
              </a:rPr>
              <a:t>Point of Care Risk Assessment (PCRA)</a:t>
            </a:r>
          </a:p>
        </p:txBody>
      </p:sp>
      <p:sp>
        <p:nvSpPr>
          <p:cNvPr id="3" name="Content Placeholder 2">
            <a:extLst>
              <a:ext uri="{FF2B5EF4-FFF2-40B4-BE49-F238E27FC236}">
                <a16:creationId xmlns:a16="http://schemas.microsoft.com/office/drawing/2014/main" id="{8A2FB2CE-4658-49AB-B94F-AB7E5E36865E}"/>
              </a:ext>
            </a:extLst>
          </p:cNvPr>
          <p:cNvSpPr>
            <a:spLocks noGrp="1"/>
          </p:cNvSpPr>
          <p:nvPr>
            <p:ph idx="1"/>
          </p:nvPr>
        </p:nvSpPr>
        <p:spPr>
          <a:xfrm>
            <a:off x="822958" y="1845734"/>
            <a:ext cx="7543799" cy="4023360"/>
          </a:xfrm>
        </p:spPr>
        <p:txBody>
          <a:bodyPr>
            <a:normAutofi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PCRA is the first step in routine practices.</a:t>
            </a:r>
          </a:p>
          <a:p>
            <a:pPr lvl="1">
              <a:buFont typeface="Arial" panose="020B0604020202020204" pitchFamily="34" charset="0"/>
              <a:buChar char="•"/>
            </a:pPr>
            <a:r>
              <a:rPr lang="en-US" sz="2400" dirty="0"/>
              <a:t>Used with all residents for all care and all interactions.</a:t>
            </a:r>
          </a:p>
          <a:p>
            <a:pPr>
              <a:buFont typeface="Arial" panose="020B0604020202020204" pitchFamily="34" charset="0"/>
              <a:buChar char="•"/>
            </a:pPr>
            <a:r>
              <a:rPr lang="en-US" sz="2400" dirty="0"/>
              <a:t>ASSESS the TASK, the RESIDENT and the ENVIRONMENT prior to EACH resident INTERACTION.</a:t>
            </a:r>
          </a:p>
          <a:p>
            <a:pPr lvl="1">
              <a:buFont typeface="Arial" panose="020B0604020202020204" pitchFamily="34" charset="0"/>
              <a:buChar char="•"/>
            </a:pPr>
            <a:r>
              <a:rPr lang="en-US" sz="2400" dirty="0"/>
              <a:t>Then decide what, if any, PPE needed to protect yourself. </a:t>
            </a:r>
          </a:p>
          <a:p>
            <a:pPr>
              <a:buFont typeface="Arial" panose="020B0604020202020204" pitchFamily="34" charset="0"/>
              <a:buChar char="•"/>
            </a:pPr>
            <a:endParaRPr lang="en-US" sz="2400" dirty="0"/>
          </a:p>
        </p:txBody>
      </p:sp>
      <p:pic>
        <p:nvPicPr>
          <p:cNvPr id="5" name="Audio 4">
            <a:hlinkClick r:id="" action="ppaction://media"/>
            <a:extLst>
              <a:ext uri="{FF2B5EF4-FFF2-40B4-BE49-F238E27FC236}">
                <a16:creationId xmlns:a16="http://schemas.microsoft.com/office/drawing/2014/main" id="{977524AA-F80C-4FF0-8033-E3E6F8C28D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577953967"/>
      </p:ext>
    </p:extLst>
  </p:cSld>
  <p:clrMapOvr>
    <a:masterClrMapping/>
  </p:clrMapOvr>
  <mc:AlternateContent xmlns:mc="http://schemas.openxmlformats.org/markup-compatibility/2006" xmlns:p14="http://schemas.microsoft.com/office/powerpoint/2010/main">
    <mc:Choice Requires="p14">
      <p:transition spd="slow" p14:dur="2000" advTm="46911"/>
    </mc:Choice>
    <mc:Fallback xmlns="">
      <p:transition spd="slow" advTm="46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B87F-11FF-482E-AC36-BD879CE3D8E3}"/>
              </a:ext>
            </a:extLst>
          </p:cNvPr>
          <p:cNvSpPr>
            <a:spLocks noGrp="1"/>
          </p:cNvSpPr>
          <p:nvPr>
            <p:ph type="title"/>
          </p:nvPr>
        </p:nvSpPr>
        <p:spPr/>
        <p:txBody>
          <a:bodyPr/>
          <a:lstStyle/>
          <a:p>
            <a:r>
              <a:rPr lang="en-US" b="1" dirty="0">
                <a:solidFill>
                  <a:schemeClr val="accent2"/>
                </a:solidFill>
              </a:rPr>
              <a:t>Let's Talk Masks!!</a:t>
            </a:r>
          </a:p>
        </p:txBody>
      </p:sp>
      <p:sp>
        <p:nvSpPr>
          <p:cNvPr id="3" name="Content Placeholder 2">
            <a:extLst>
              <a:ext uri="{FF2B5EF4-FFF2-40B4-BE49-F238E27FC236}">
                <a16:creationId xmlns:a16="http://schemas.microsoft.com/office/drawing/2014/main" id="{A90A7171-BA01-4ED0-8963-5DEA0A8D1F1A}"/>
              </a:ext>
            </a:extLst>
          </p:cNvPr>
          <p:cNvSpPr>
            <a:spLocks noGrp="1"/>
          </p:cNvSpPr>
          <p:nvPr>
            <p:ph idx="1"/>
          </p:nvPr>
        </p:nvSpPr>
        <p:spPr/>
        <p:txBody>
          <a:bodyPr>
            <a:normAutofit/>
          </a:bodyPr>
          <a:lstStyle/>
          <a:p>
            <a:pPr>
              <a:buFont typeface="Arial" panose="020B0604020202020204" pitchFamily="34" charset="0"/>
              <a:buChar char="•"/>
            </a:pPr>
            <a:r>
              <a:rPr lang="en-US" sz="2400" dirty="0"/>
              <a:t>If you wear a mask, make sure it is medical grade.</a:t>
            </a:r>
          </a:p>
          <a:p>
            <a:pPr>
              <a:buFont typeface="Arial" panose="020B0604020202020204" pitchFamily="34" charset="0"/>
              <a:buChar char="•"/>
            </a:pPr>
            <a:r>
              <a:rPr lang="en-US" sz="2400" dirty="0"/>
              <a:t> No more mask mandates! Now what?</a:t>
            </a:r>
          </a:p>
          <a:p>
            <a:pPr lvl="1">
              <a:buFont typeface="Arial" panose="020B0604020202020204" pitchFamily="34" charset="0"/>
              <a:buChar char="•"/>
            </a:pPr>
            <a:r>
              <a:rPr lang="en-US" sz="2400" dirty="0"/>
              <a:t>Wait and watch.</a:t>
            </a:r>
          </a:p>
          <a:p>
            <a:pPr lvl="1">
              <a:buFont typeface="Arial" panose="020B0604020202020204" pitchFamily="34" charset="0"/>
              <a:buChar char="•"/>
            </a:pPr>
            <a:r>
              <a:rPr lang="en-US" sz="2400" dirty="0"/>
              <a:t>Remember you are caring for the vulnerable.</a:t>
            </a:r>
          </a:p>
          <a:p>
            <a:pPr lvl="1">
              <a:buFont typeface="Arial" panose="020B0604020202020204" pitchFamily="34" charset="0"/>
              <a:buChar char="•"/>
            </a:pPr>
            <a:r>
              <a:rPr lang="en-US" sz="2400" dirty="0"/>
              <a:t>Watch for the SHA recommendations for LTC.</a:t>
            </a:r>
          </a:p>
        </p:txBody>
      </p:sp>
      <p:pic>
        <p:nvPicPr>
          <p:cNvPr id="10" name="Audio 9">
            <a:hlinkClick r:id="" action="ppaction://media"/>
            <a:extLst>
              <a:ext uri="{FF2B5EF4-FFF2-40B4-BE49-F238E27FC236}">
                <a16:creationId xmlns:a16="http://schemas.microsoft.com/office/drawing/2014/main" id="{43F09704-F8AD-4A68-BADA-D312428420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022637824"/>
      </p:ext>
    </p:extLst>
  </p:cSld>
  <p:clrMapOvr>
    <a:masterClrMapping/>
  </p:clrMapOvr>
  <mc:AlternateContent xmlns:mc="http://schemas.openxmlformats.org/markup-compatibility/2006" xmlns:p14="http://schemas.microsoft.com/office/powerpoint/2010/main">
    <mc:Choice Requires="p14">
      <p:transition spd="slow" p14:dur="2000" advTm="35917"/>
    </mc:Choice>
    <mc:Fallback xmlns="">
      <p:transition spd="slow" advTm="35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183A-556F-4206-A00E-27D643D8B899}"/>
              </a:ext>
            </a:extLst>
          </p:cNvPr>
          <p:cNvSpPr>
            <a:spLocks noGrp="1"/>
          </p:cNvSpPr>
          <p:nvPr>
            <p:ph type="title"/>
          </p:nvPr>
        </p:nvSpPr>
        <p:spPr/>
        <p:txBody>
          <a:bodyPr/>
          <a:lstStyle/>
          <a:p>
            <a:r>
              <a:rPr lang="en-US" b="1" dirty="0">
                <a:solidFill>
                  <a:schemeClr val="accent2"/>
                </a:solidFill>
              </a:rPr>
              <a:t>Assess Home/Facility &amp; Community </a:t>
            </a:r>
          </a:p>
        </p:txBody>
      </p:sp>
      <p:sp>
        <p:nvSpPr>
          <p:cNvPr id="3" name="Content Placeholder 2">
            <a:extLst>
              <a:ext uri="{FF2B5EF4-FFF2-40B4-BE49-F238E27FC236}">
                <a16:creationId xmlns:a16="http://schemas.microsoft.com/office/drawing/2014/main" id="{E5AD8343-6AB8-4A73-933A-8ACBC99DCD73}"/>
              </a:ext>
            </a:extLst>
          </p:cNvPr>
          <p:cNvSpPr>
            <a:spLocks noGrp="1"/>
          </p:cNvSpPr>
          <p:nvPr>
            <p:ph idx="1"/>
          </p:nvPr>
        </p:nvSpPr>
        <p:spPr>
          <a:xfrm>
            <a:off x="822959" y="1845734"/>
            <a:ext cx="7637473" cy="4023360"/>
          </a:xfrm>
        </p:spPr>
        <p:txBody>
          <a:bodyPr>
            <a:normAutofit/>
          </a:bodyPr>
          <a:lstStyle/>
          <a:p>
            <a:pPr>
              <a:buFont typeface="Arial" panose="020B0604020202020204" pitchFamily="34" charset="0"/>
              <a:buChar char="•"/>
            </a:pPr>
            <a:r>
              <a:rPr lang="en-US" sz="2400" dirty="0"/>
              <a:t>What is occurring in your community?</a:t>
            </a:r>
          </a:p>
          <a:p>
            <a:pPr>
              <a:buFont typeface="Arial" panose="020B0604020202020204" pitchFamily="34" charset="0"/>
              <a:buChar char="•"/>
            </a:pPr>
            <a:r>
              <a:rPr lang="en-US" sz="2400" dirty="0"/>
              <a:t>What is occurring in your care environment?</a:t>
            </a:r>
          </a:p>
          <a:p>
            <a:pPr>
              <a:buFont typeface="Arial" panose="020B0604020202020204" pitchFamily="34" charset="0"/>
              <a:buChar char="•"/>
            </a:pPr>
            <a:r>
              <a:rPr lang="en-US" sz="2400" dirty="0"/>
              <a:t>What is recommended for LTC?</a:t>
            </a:r>
          </a:p>
          <a:p>
            <a:pPr>
              <a:buFont typeface="Arial" panose="020B0604020202020204" pitchFamily="34" charset="0"/>
              <a:buChar char="•"/>
            </a:pPr>
            <a:r>
              <a:rPr lang="en-US" sz="2400" dirty="0"/>
              <a:t>What are the Public Health/Gov’t/facility recommendations?</a:t>
            </a:r>
          </a:p>
          <a:p>
            <a:pPr>
              <a:buFont typeface="Arial" panose="020B0604020202020204" pitchFamily="34" charset="0"/>
              <a:buChar char="•"/>
            </a:pPr>
            <a:r>
              <a:rPr lang="en-US" sz="2400" dirty="0"/>
              <a:t> Ministries recommendations or mandates?</a:t>
            </a:r>
          </a:p>
        </p:txBody>
      </p:sp>
      <p:pic>
        <p:nvPicPr>
          <p:cNvPr id="4" name="Audio 3">
            <a:hlinkClick r:id="" action="ppaction://media"/>
            <a:extLst>
              <a:ext uri="{FF2B5EF4-FFF2-40B4-BE49-F238E27FC236}">
                <a16:creationId xmlns:a16="http://schemas.microsoft.com/office/drawing/2014/main" id="{48BA064C-D991-4255-B0B4-AE665A6CA4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718581865"/>
      </p:ext>
    </p:extLst>
  </p:cSld>
  <p:clrMapOvr>
    <a:masterClrMapping/>
  </p:clrMapOvr>
  <mc:AlternateContent xmlns:mc="http://schemas.openxmlformats.org/markup-compatibility/2006" xmlns:p14="http://schemas.microsoft.com/office/powerpoint/2010/main">
    <mc:Choice Requires="p14">
      <p:transition spd="slow" p14:dur="2000" advTm="15337"/>
    </mc:Choice>
    <mc:Fallback xmlns="">
      <p:transition spd="slow" advTm="15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SASWH_PPT Option 1 as of Nov 2014 (4)</Template>
  <TotalTime>6923</TotalTime>
  <Words>608</Words>
  <Application>Microsoft Office PowerPoint</Application>
  <PresentationFormat>On-screen Show (4:3)</PresentationFormat>
  <Paragraphs>81</Paragraphs>
  <Slides>13</Slides>
  <Notes>8</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Segoe UI</vt:lpstr>
      <vt:lpstr>Custom Design</vt:lpstr>
      <vt:lpstr>Retrospect</vt:lpstr>
      <vt:lpstr>PowerPoint Presentation</vt:lpstr>
      <vt:lpstr>Discussion</vt:lpstr>
      <vt:lpstr>What is Routine Practices?</vt:lpstr>
      <vt:lpstr>Break the Chain of Infection with Routine Practices!</vt:lpstr>
      <vt:lpstr>Break the Chain of Infection with Routine Practices!</vt:lpstr>
      <vt:lpstr>Point of Care Risk Assessment (PCRA)</vt:lpstr>
      <vt:lpstr>Point of Care Risk Assessment (PCRA)</vt:lpstr>
      <vt:lpstr>Let's Talk Masks!!</vt:lpstr>
      <vt:lpstr>Assess Home/Facility &amp; Community </vt:lpstr>
      <vt:lpstr>Assess Home/Facility &amp; Community </vt:lpstr>
      <vt:lpstr>PowerPoint Presentation</vt:lpstr>
      <vt:lpstr>Break the Chain of Infection &amp; Keep Yourself and Others Safe!! Assessment is key to knowing when to use PPE!</vt:lpstr>
      <vt:lpstr> 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little6@yourlink.ca</dc:creator>
  <cp:lastModifiedBy>Moriarty, Karen SASWH</cp:lastModifiedBy>
  <cp:revision>538</cp:revision>
  <cp:lastPrinted>2021-10-20T23:44:22Z</cp:lastPrinted>
  <dcterms:created xsi:type="dcterms:W3CDTF">2021-01-20T18:30:02Z</dcterms:created>
  <dcterms:modified xsi:type="dcterms:W3CDTF">2022-03-04T19:02:40Z</dcterms:modified>
</cp:coreProperties>
</file>