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0"/>
  </p:notesMasterIdLst>
  <p:sldIdLst>
    <p:sldId id="256" r:id="rId3"/>
    <p:sldId id="345" r:id="rId4"/>
    <p:sldId id="324" r:id="rId5"/>
    <p:sldId id="266" r:id="rId6"/>
    <p:sldId id="330" r:id="rId7"/>
    <p:sldId id="335" r:id="rId8"/>
    <p:sldId id="336" r:id="rId9"/>
    <p:sldId id="329" r:id="rId10"/>
    <p:sldId id="313" r:id="rId11"/>
    <p:sldId id="337" r:id="rId12"/>
    <p:sldId id="338" r:id="rId13"/>
    <p:sldId id="339" r:id="rId14"/>
    <p:sldId id="346" r:id="rId15"/>
    <p:sldId id="340" r:id="rId16"/>
    <p:sldId id="344" r:id="rId17"/>
    <p:sldId id="342" r:id="rId18"/>
    <p:sldId id="275" r:id="rId19"/>
  </p:sldIdLst>
  <p:sldSz cx="9144000" cy="6858000" type="screen4x3"/>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22" autoAdjust="0"/>
    <p:restoredTop sz="94660"/>
  </p:normalViewPr>
  <p:slideViewPr>
    <p:cSldViewPr showGuides="1">
      <p:cViewPr varScale="1">
        <p:scale>
          <a:sx n="78" d="100"/>
          <a:sy n="78" d="100"/>
        </p:scale>
        <p:origin x="1358" y="58"/>
      </p:cViewPr>
      <p:guideLst>
        <p:guide orient="horz" pos="2160"/>
        <p:guide pos="2880"/>
      </p:guideLst>
    </p:cSldViewPr>
  </p:slideViewPr>
  <p:notesTextViewPr>
    <p:cViewPr>
      <p:scale>
        <a:sx n="1" d="1"/>
        <a:sy n="1" d="1"/>
      </p:scale>
      <p:origin x="0" y="0"/>
    </p:cViewPr>
  </p:notesTextViewPr>
  <p:sorterViewPr>
    <p:cViewPr varScale="1">
      <p:scale>
        <a:sx n="1" d="1"/>
        <a:sy n="1" d="1"/>
      </p:scale>
      <p:origin x="0" y="-5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svg"/><Relationship Id="rId1" Type="http://schemas.openxmlformats.org/officeDocument/2006/relationships/image" Target="../media/image19.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svg"/><Relationship Id="rId1" Type="http://schemas.openxmlformats.org/officeDocument/2006/relationships/image" Target="../media/image19.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54D3D-316D-49DE-BA00-FA140D71990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DB0FDED-09B1-4A69-996A-8577BF9B1B0C}">
      <dgm:prSet/>
      <dgm:spPr/>
      <dgm:t>
        <a:bodyPr/>
        <a:lstStyle/>
        <a:p>
          <a:pPr>
            <a:lnSpc>
              <a:spcPct val="100000"/>
            </a:lnSpc>
          </a:pPr>
          <a:r>
            <a:rPr lang="en-US"/>
            <a:t>If reusable equipment cannot be dedicated for a single resident use, clean and disinfect it between residents.</a:t>
          </a:r>
        </a:p>
      </dgm:t>
    </dgm:pt>
    <dgm:pt modelId="{71E23563-B70E-4BFA-8027-C2D31F0AC4AE}" type="parTrans" cxnId="{E6B9EA59-49B4-4F2E-BF46-C8C7DA705F42}">
      <dgm:prSet/>
      <dgm:spPr/>
      <dgm:t>
        <a:bodyPr/>
        <a:lstStyle/>
        <a:p>
          <a:endParaRPr lang="en-US"/>
        </a:p>
      </dgm:t>
    </dgm:pt>
    <dgm:pt modelId="{C5429D55-51B0-48E6-80CB-842CDFD0A5F6}" type="sibTrans" cxnId="{E6B9EA59-49B4-4F2E-BF46-C8C7DA705F42}">
      <dgm:prSet/>
      <dgm:spPr/>
      <dgm:t>
        <a:bodyPr/>
        <a:lstStyle/>
        <a:p>
          <a:endParaRPr lang="en-US"/>
        </a:p>
      </dgm:t>
    </dgm:pt>
    <dgm:pt modelId="{B7C32416-00EC-42BA-AD54-D7388854FBF5}">
      <dgm:prSet/>
      <dgm:spPr/>
      <dgm:t>
        <a:bodyPr/>
        <a:lstStyle/>
        <a:p>
          <a:pPr>
            <a:lnSpc>
              <a:spcPct val="100000"/>
            </a:lnSpc>
          </a:pPr>
          <a:r>
            <a:rPr lang="en-US"/>
            <a:t>Do not share personal items (e.g., shampoo, soaps, lotions, razors, nail clippers) between residents.</a:t>
          </a:r>
        </a:p>
      </dgm:t>
    </dgm:pt>
    <dgm:pt modelId="{63633A94-E591-4CF4-A1C7-122DDACFE840}" type="parTrans" cxnId="{C9041567-F848-4D7E-9A77-00052122ADE9}">
      <dgm:prSet/>
      <dgm:spPr/>
      <dgm:t>
        <a:bodyPr/>
        <a:lstStyle/>
        <a:p>
          <a:endParaRPr lang="en-US"/>
        </a:p>
      </dgm:t>
    </dgm:pt>
    <dgm:pt modelId="{F5553FEC-CA3C-4983-81E0-D92C3DBB7445}" type="sibTrans" cxnId="{C9041567-F848-4D7E-9A77-00052122ADE9}">
      <dgm:prSet/>
      <dgm:spPr/>
      <dgm:t>
        <a:bodyPr/>
        <a:lstStyle/>
        <a:p>
          <a:endParaRPr lang="en-US"/>
        </a:p>
      </dgm:t>
    </dgm:pt>
    <dgm:pt modelId="{02B6FC50-35C3-4490-B29E-F0A78B6EAA4E}">
      <dgm:prSet/>
      <dgm:spPr/>
      <dgm:t>
        <a:bodyPr/>
        <a:lstStyle/>
        <a:p>
          <a:pPr>
            <a:lnSpc>
              <a:spcPct val="100000"/>
            </a:lnSpc>
          </a:pPr>
          <a:r>
            <a:rPr lang="en-US" dirty="0"/>
            <a:t>Encourage use of recreational equipment (e.g., toys, shared electronic games) that are non-porous, easily cleanable and able to withstand rigorous cleaning.</a:t>
          </a:r>
        </a:p>
      </dgm:t>
    </dgm:pt>
    <dgm:pt modelId="{1FBADD04-8DA6-42FB-A5CF-E5CE90E679B0}" type="parTrans" cxnId="{8EA711CB-402D-4CD8-8795-4525E5C912AC}">
      <dgm:prSet/>
      <dgm:spPr/>
      <dgm:t>
        <a:bodyPr/>
        <a:lstStyle/>
        <a:p>
          <a:endParaRPr lang="en-US"/>
        </a:p>
      </dgm:t>
    </dgm:pt>
    <dgm:pt modelId="{1C3B8A99-F66F-4818-B48B-5406CE71AB1E}" type="sibTrans" cxnId="{8EA711CB-402D-4CD8-8795-4525E5C912AC}">
      <dgm:prSet/>
      <dgm:spPr/>
      <dgm:t>
        <a:bodyPr/>
        <a:lstStyle/>
        <a:p>
          <a:endParaRPr lang="en-US"/>
        </a:p>
      </dgm:t>
    </dgm:pt>
    <dgm:pt modelId="{6772D651-7661-4EC2-89DE-02E15C44CA3C}" type="pres">
      <dgm:prSet presAssocID="{2FA54D3D-316D-49DE-BA00-FA140D71990C}" presName="root" presStyleCnt="0">
        <dgm:presLayoutVars>
          <dgm:dir/>
          <dgm:resizeHandles val="exact"/>
        </dgm:presLayoutVars>
      </dgm:prSet>
      <dgm:spPr/>
    </dgm:pt>
    <dgm:pt modelId="{38FCBF61-6734-4718-923C-830BBDFB845E}" type="pres">
      <dgm:prSet presAssocID="{0DB0FDED-09B1-4A69-996A-8577BF9B1B0C}" presName="compNode" presStyleCnt="0"/>
      <dgm:spPr/>
    </dgm:pt>
    <dgm:pt modelId="{5571FF64-3ED0-4D78-ACD4-3CDD29A88D41}" type="pres">
      <dgm:prSet presAssocID="{0DB0FDED-09B1-4A69-996A-8577BF9B1B0C}" presName="bgRect" presStyleLbl="bgShp" presStyleIdx="0" presStyleCnt="3"/>
      <dgm:spPr/>
    </dgm:pt>
    <dgm:pt modelId="{CC3FB801-895E-4494-AA30-6F743173313B}" type="pres">
      <dgm:prSet presAssocID="{0DB0FDED-09B1-4A69-996A-8577BF9B1B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ink"/>
        </a:ext>
      </dgm:extLst>
    </dgm:pt>
    <dgm:pt modelId="{62C9CEE3-1777-4C0C-B585-3E09B4BACFDF}" type="pres">
      <dgm:prSet presAssocID="{0DB0FDED-09B1-4A69-996A-8577BF9B1B0C}" presName="spaceRect" presStyleCnt="0"/>
      <dgm:spPr/>
    </dgm:pt>
    <dgm:pt modelId="{9876635D-F58D-466E-93AA-CB8F9BA36176}" type="pres">
      <dgm:prSet presAssocID="{0DB0FDED-09B1-4A69-996A-8577BF9B1B0C}" presName="parTx" presStyleLbl="revTx" presStyleIdx="0" presStyleCnt="3">
        <dgm:presLayoutVars>
          <dgm:chMax val="0"/>
          <dgm:chPref val="0"/>
        </dgm:presLayoutVars>
      </dgm:prSet>
      <dgm:spPr/>
    </dgm:pt>
    <dgm:pt modelId="{2CD1BBBA-BB69-4271-ACE9-EA008569B8B4}" type="pres">
      <dgm:prSet presAssocID="{C5429D55-51B0-48E6-80CB-842CDFD0A5F6}" presName="sibTrans" presStyleCnt="0"/>
      <dgm:spPr/>
    </dgm:pt>
    <dgm:pt modelId="{C4E7D665-4FCC-4899-9B8F-85032C4B9774}" type="pres">
      <dgm:prSet presAssocID="{B7C32416-00EC-42BA-AD54-D7388854FBF5}" presName="compNode" presStyleCnt="0"/>
      <dgm:spPr/>
    </dgm:pt>
    <dgm:pt modelId="{7A937383-7A5D-474A-A1FD-CF9B20E4B28E}" type="pres">
      <dgm:prSet presAssocID="{B7C32416-00EC-42BA-AD54-D7388854FBF5}" presName="bgRect" presStyleLbl="bgShp" presStyleIdx="1" presStyleCnt="3"/>
      <dgm:spPr/>
    </dgm:pt>
    <dgm:pt modelId="{5B77F0F1-940C-49EC-B1D0-F349B25B31FD}" type="pres">
      <dgm:prSet presAssocID="{B7C32416-00EC-42BA-AD54-D7388854FBF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plash"/>
        </a:ext>
      </dgm:extLst>
    </dgm:pt>
    <dgm:pt modelId="{22D75BA4-BE3F-40AF-922B-7E3071812EE4}" type="pres">
      <dgm:prSet presAssocID="{B7C32416-00EC-42BA-AD54-D7388854FBF5}" presName="spaceRect" presStyleCnt="0"/>
      <dgm:spPr/>
    </dgm:pt>
    <dgm:pt modelId="{679775FE-A4EB-40A2-A3CD-173A093DFA5A}" type="pres">
      <dgm:prSet presAssocID="{B7C32416-00EC-42BA-AD54-D7388854FBF5}" presName="parTx" presStyleLbl="revTx" presStyleIdx="1" presStyleCnt="3">
        <dgm:presLayoutVars>
          <dgm:chMax val="0"/>
          <dgm:chPref val="0"/>
        </dgm:presLayoutVars>
      </dgm:prSet>
      <dgm:spPr/>
    </dgm:pt>
    <dgm:pt modelId="{A108B745-2B8F-4A56-98C0-2C426EF34B93}" type="pres">
      <dgm:prSet presAssocID="{F5553FEC-CA3C-4983-81E0-D92C3DBB7445}" presName="sibTrans" presStyleCnt="0"/>
      <dgm:spPr/>
    </dgm:pt>
    <dgm:pt modelId="{B21B37EE-7CAC-48FA-A027-7408B117115B}" type="pres">
      <dgm:prSet presAssocID="{02B6FC50-35C3-4490-B29E-F0A78B6EAA4E}" presName="compNode" presStyleCnt="0"/>
      <dgm:spPr/>
    </dgm:pt>
    <dgm:pt modelId="{5A467907-3C98-4D16-847B-D25697781F5D}" type="pres">
      <dgm:prSet presAssocID="{02B6FC50-35C3-4490-B29E-F0A78B6EAA4E}" presName="bgRect" presStyleLbl="bgShp" presStyleIdx="2" presStyleCnt="3"/>
      <dgm:spPr/>
    </dgm:pt>
    <dgm:pt modelId="{0B33BEF5-DE0A-43E9-B4F7-F7737FB09D57}" type="pres">
      <dgm:prSet presAssocID="{02B6FC50-35C3-4490-B29E-F0A78B6EAA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ricket bat and ball"/>
        </a:ext>
      </dgm:extLst>
    </dgm:pt>
    <dgm:pt modelId="{9BD357DC-4614-48D4-A5DE-FBC86C9D362B}" type="pres">
      <dgm:prSet presAssocID="{02B6FC50-35C3-4490-B29E-F0A78B6EAA4E}" presName="spaceRect" presStyleCnt="0"/>
      <dgm:spPr/>
    </dgm:pt>
    <dgm:pt modelId="{B7E8086E-FBD1-4908-B792-90704A2E094B}" type="pres">
      <dgm:prSet presAssocID="{02B6FC50-35C3-4490-B29E-F0A78B6EAA4E}" presName="parTx" presStyleLbl="revTx" presStyleIdx="2" presStyleCnt="3">
        <dgm:presLayoutVars>
          <dgm:chMax val="0"/>
          <dgm:chPref val="0"/>
        </dgm:presLayoutVars>
      </dgm:prSet>
      <dgm:spPr/>
    </dgm:pt>
  </dgm:ptLst>
  <dgm:cxnLst>
    <dgm:cxn modelId="{CE5A5660-BBDE-48E9-8120-F0E66CABBA95}" type="presOf" srcId="{0DB0FDED-09B1-4A69-996A-8577BF9B1B0C}" destId="{9876635D-F58D-466E-93AA-CB8F9BA36176}" srcOrd="0" destOrd="0" presId="urn:microsoft.com/office/officeart/2018/2/layout/IconVerticalSolidList"/>
    <dgm:cxn modelId="{C9041567-F848-4D7E-9A77-00052122ADE9}" srcId="{2FA54D3D-316D-49DE-BA00-FA140D71990C}" destId="{B7C32416-00EC-42BA-AD54-D7388854FBF5}" srcOrd="1" destOrd="0" parTransId="{63633A94-E591-4CF4-A1C7-122DDACFE840}" sibTransId="{F5553FEC-CA3C-4983-81E0-D92C3DBB7445}"/>
    <dgm:cxn modelId="{E6B9EA59-49B4-4F2E-BF46-C8C7DA705F42}" srcId="{2FA54D3D-316D-49DE-BA00-FA140D71990C}" destId="{0DB0FDED-09B1-4A69-996A-8577BF9B1B0C}" srcOrd="0" destOrd="0" parTransId="{71E23563-B70E-4BFA-8027-C2D31F0AC4AE}" sibTransId="{C5429D55-51B0-48E6-80CB-842CDFD0A5F6}"/>
    <dgm:cxn modelId="{0B779581-2187-4AA5-AA74-41EED25D4EE6}" type="presOf" srcId="{2FA54D3D-316D-49DE-BA00-FA140D71990C}" destId="{6772D651-7661-4EC2-89DE-02E15C44CA3C}" srcOrd="0" destOrd="0" presId="urn:microsoft.com/office/officeart/2018/2/layout/IconVerticalSolidList"/>
    <dgm:cxn modelId="{CF2FC4BF-CB5F-4375-99BA-926AA2E3B81D}" type="presOf" srcId="{02B6FC50-35C3-4490-B29E-F0A78B6EAA4E}" destId="{B7E8086E-FBD1-4908-B792-90704A2E094B}" srcOrd="0" destOrd="0" presId="urn:microsoft.com/office/officeart/2018/2/layout/IconVerticalSolidList"/>
    <dgm:cxn modelId="{8EA711CB-402D-4CD8-8795-4525E5C912AC}" srcId="{2FA54D3D-316D-49DE-BA00-FA140D71990C}" destId="{02B6FC50-35C3-4490-B29E-F0A78B6EAA4E}" srcOrd="2" destOrd="0" parTransId="{1FBADD04-8DA6-42FB-A5CF-E5CE90E679B0}" sibTransId="{1C3B8A99-F66F-4818-B48B-5406CE71AB1E}"/>
    <dgm:cxn modelId="{43778ED9-5EE8-4285-8E5C-E41E6136D0C7}" type="presOf" srcId="{B7C32416-00EC-42BA-AD54-D7388854FBF5}" destId="{679775FE-A4EB-40A2-A3CD-173A093DFA5A}" srcOrd="0" destOrd="0" presId="urn:microsoft.com/office/officeart/2018/2/layout/IconVerticalSolidList"/>
    <dgm:cxn modelId="{3FB3F0E4-4FA6-47EF-9978-9E759CE70F1B}" type="presParOf" srcId="{6772D651-7661-4EC2-89DE-02E15C44CA3C}" destId="{38FCBF61-6734-4718-923C-830BBDFB845E}" srcOrd="0" destOrd="0" presId="urn:microsoft.com/office/officeart/2018/2/layout/IconVerticalSolidList"/>
    <dgm:cxn modelId="{6850B757-712D-41C0-97F5-37F1B541586D}" type="presParOf" srcId="{38FCBF61-6734-4718-923C-830BBDFB845E}" destId="{5571FF64-3ED0-4D78-ACD4-3CDD29A88D41}" srcOrd="0" destOrd="0" presId="urn:microsoft.com/office/officeart/2018/2/layout/IconVerticalSolidList"/>
    <dgm:cxn modelId="{E2CB1193-5DFA-48EE-A23D-499BB4E57556}" type="presParOf" srcId="{38FCBF61-6734-4718-923C-830BBDFB845E}" destId="{CC3FB801-895E-4494-AA30-6F743173313B}" srcOrd="1" destOrd="0" presId="urn:microsoft.com/office/officeart/2018/2/layout/IconVerticalSolidList"/>
    <dgm:cxn modelId="{F31BE105-61CF-46B0-A8CD-834AE1C15C67}" type="presParOf" srcId="{38FCBF61-6734-4718-923C-830BBDFB845E}" destId="{62C9CEE3-1777-4C0C-B585-3E09B4BACFDF}" srcOrd="2" destOrd="0" presId="urn:microsoft.com/office/officeart/2018/2/layout/IconVerticalSolidList"/>
    <dgm:cxn modelId="{01EAC04E-8537-428F-98DF-B5525364D9CA}" type="presParOf" srcId="{38FCBF61-6734-4718-923C-830BBDFB845E}" destId="{9876635D-F58D-466E-93AA-CB8F9BA36176}" srcOrd="3" destOrd="0" presId="urn:microsoft.com/office/officeart/2018/2/layout/IconVerticalSolidList"/>
    <dgm:cxn modelId="{7313206D-42D1-4A5E-A044-E7E73B6FAA79}" type="presParOf" srcId="{6772D651-7661-4EC2-89DE-02E15C44CA3C}" destId="{2CD1BBBA-BB69-4271-ACE9-EA008569B8B4}" srcOrd="1" destOrd="0" presId="urn:microsoft.com/office/officeart/2018/2/layout/IconVerticalSolidList"/>
    <dgm:cxn modelId="{7CEEA00E-9821-40C2-94B2-0EA8A8959D2B}" type="presParOf" srcId="{6772D651-7661-4EC2-89DE-02E15C44CA3C}" destId="{C4E7D665-4FCC-4899-9B8F-85032C4B9774}" srcOrd="2" destOrd="0" presId="urn:microsoft.com/office/officeart/2018/2/layout/IconVerticalSolidList"/>
    <dgm:cxn modelId="{59A5D9F6-B6BC-4BE3-8D82-7140143FD527}" type="presParOf" srcId="{C4E7D665-4FCC-4899-9B8F-85032C4B9774}" destId="{7A937383-7A5D-474A-A1FD-CF9B20E4B28E}" srcOrd="0" destOrd="0" presId="urn:microsoft.com/office/officeart/2018/2/layout/IconVerticalSolidList"/>
    <dgm:cxn modelId="{A5E7B966-D8AC-4AA8-9E7D-A0D9D9BEC434}" type="presParOf" srcId="{C4E7D665-4FCC-4899-9B8F-85032C4B9774}" destId="{5B77F0F1-940C-49EC-B1D0-F349B25B31FD}" srcOrd="1" destOrd="0" presId="urn:microsoft.com/office/officeart/2018/2/layout/IconVerticalSolidList"/>
    <dgm:cxn modelId="{846EAA03-5D04-449B-B233-56A71B8643C7}" type="presParOf" srcId="{C4E7D665-4FCC-4899-9B8F-85032C4B9774}" destId="{22D75BA4-BE3F-40AF-922B-7E3071812EE4}" srcOrd="2" destOrd="0" presId="urn:microsoft.com/office/officeart/2018/2/layout/IconVerticalSolidList"/>
    <dgm:cxn modelId="{CB714B30-250C-4DF4-875D-5BB385A77E17}" type="presParOf" srcId="{C4E7D665-4FCC-4899-9B8F-85032C4B9774}" destId="{679775FE-A4EB-40A2-A3CD-173A093DFA5A}" srcOrd="3" destOrd="0" presId="urn:microsoft.com/office/officeart/2018/2/layout/IconVerticalSolidList"/>
    <dgm:cxn modelId="{7CE6DF0F-59D7-443C-9ED7-5272EBACB4AF}" type="presParOf" srcId="{6772D651-7661-4EC2-89DE-02E15C44CA3C}" destId="{A108B745-2B8F-4A56-98C0-2C426EF34B93}" srcOrd="3" destOrd="0" presId="urn:microsoft.com/office/officeart/2018/2/layout/IconVerticalSolidList"/>
    <dgm:cxn modelId="{4BA3AE45-EDED-4CB3-8EC7-3F6CAA6D388F}" type="presParOf" srcId="{6772D651-7661-4EC2-89DE-02E15C44CA3C}" destId="{B21B37EE-7CAC-48FA-A027-7408B117115B}" srcOrd="4" destOrd="0" presId="urn:microsoft.com/office/officeart/2018/2/layout/IconVerticalSolidList"/>
    <dgm:cxn modelId="{F8E4250E-C95A-4D53-B10D-32ABFC642B15}" type="presParOf" srcId="{B21B37EE-7CAC-48FA-A027-7408B117115B}" destId="{5A467907-3C98-4D16-847B-D25697781F5D}" srcOrd="0" destOrd="0" presId="urn:microsoft.com/office/officeart/2018/2/layout/IconVerticalSolidList"/>
    <dgm:cxn modelId="{D652EF4B-EE39-4077-A752-5FF5568405E7}" type="presParOf" srcId="{B21B37EE-7CAC-48FA-A027-7408B117115B}" destId="{0B33BEF5-DE0A-43E9-B4F7-F7737FB09D57}" srcOrd="1" destOrd="0" presId="urn:microsoft.com/office/officeart/2018/2/layout/IconVerticalSolidList"/>
    <dgm:cxn modelId="{B3A8FFCC-656D-4977-B0DE-1C8F5D4FE39B}" type="presParOf" srcId="{B21B37EE-7CAC-48FA-A027-7408B117115B}" destId="{9BD357DC-4614-48D4-A5DE-FBC86C9D362B}" srcOrd="2" destOrd="0" presId="urn:microsoft.com/office/officeart/2018/2/layout/IconVerticalSolidList"/>
    <dgm:cxn modelId="{BE00886B-C9FB-426E-A65D-E8D909A47E5A}" type="presParOf" srcId="{B21B37EE-7CAC-48FA-A027-7408B117115B}" destId="{B7E8086E-FBD1-4908-B792-90704A2E094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F3F451-778F-41BB-9800-303403E4BD5F}"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610E38A0-CA6F-4B6F-B458-0F0589CF565B}">
      <dgm:prSet custT="1"/>
      <dgm:spPr/>
      <dgm:t>
        <a:bodyPr/>
        <a:lstStyle/>
        <a:p>
          <a:pPr>
            <a:lnSpc>
              <a:spcPct val="100000"/>
            </a:lnSpc>
            <a:defRPr cap="all"/>
          </a:pPr>
          <a:r>
            <a:rPr lang="en-US" sz="1400" dirty="0"/>
            <a:t>Clean resident care areas on a regularly scheduled basis and increase cleaning to high touched surfaces if there is suspected/confirmed infectious illness in home</a:t>
          </a:r>
        </a:p>
      </dgm:t>
    </dgm:pt>
    <dgm:pt modelId="{8A1408D4-436E-4C03-8F68-DC3021543F00}" type="parTrans" cxnId="{DA96AF40-D74F-44C4-8937-9D4F963807AD}">
      <dgm:prSet/>
      <dgm:spPr/>
      <dgm:t>
        <a:bodyPr/>
        <a:lstStyle/>
        <a:p>
          <a:endParaRPr lang="en-US"/>
        </a:p>
      </dgm:t>
    </dgm:pt>
    <dgm:pt modelId="{F1FD52E2-0E96-4B48-A9C9-B436ADC733A3}" type="sibTrans" cxnId="{DA96AF40-D74F-44C4-8937-9D4F963807AD}">
      <dgm:prSet/>
      <dgm:spPr/>
      <dgm:t>
        <a:bodyPr/>
        <a:lstStyle/>
        <a:p>
          <a:endParaRPr lang="en-US"/>
        </a:p>
      </dgm:t>
    </dgm:pt>
    <dgm:pt modelId="{2B79A2F0-6AAC-4B57-8C84-E29B6C439C47}">
      <dgm:prSet custT="1"/>
      <dgm:spPr/>
      <dgm:t>
        <a:bodyPr/>
        <a:lstStyle/>
        <a:p>
          <a:pPr>
            <a:lnSpc>
              <a:spcPct val="100000"/>
            </a:lnSpc>
            <a:defRPr cap="all"/>
          </a:pPr>
          <a:r>
            <a:rPr lang="en-US" sz="1400" dirty="0"/>
            <a:t>Always follow proper cleaning and disinfection processes</a:t>
          </a:r>
        </a:p>
      </dgm:t>
    </dgm:pt>
    <dgm:pt modelId="{6543F92A-5067-4241-BFE3-DFBDC6FB6FC3}" type="parTrans" cxnId="{F09EDFC1-492E-4825-9AD3-6C4A36EE3DAE}">
      <dgm:prSet/>
      <dgm:spPr/>
      <dgm:t>
        <a:bodyPr/>
        <a:lstStyle/>
        <a:p>
          <a:endParaRPr lang="en-US"/>
        </a:p>
      </dgm:t>
    </dgm:pt>
    <dgm:pt modelId="{877FEB4D-21FB-4641-9199-EC58CBA08F30}" type="sibTrans" cxnId="{F09EDFC1-492E-4825-9AD3-6C4A36EE3DAE}">
      <dgm:prSet/>
      <dgm:spPr/>
      <dgm:t>
        <a:bodyPr/>
        <a:lstStyle/>
        <a:p>
          <a:endParaRPr lang="en-US"/>
        </a:p>
      </dgm:t>
    </dgm:pt>
    <dgm:pt modelId="{34E33472-8EB1-47D8-A531-187DFC9F0312}" type="pres">
      <dgm:prSet presAssocID="{D6F3F451-778F-41BB-9800-303403E4BD5F}" presName="root" presStyleCnt="0">
        <dgm:presLayoutVars>
          <dgm:dir/>
          <dgm:resizeHandles val="exact"/>
        </dgm:presLayoutVars>
      </dgm:prSet>
      <dgm:spPr/>
    </dgm:pt>
    <dgm:pt modelId="{2CA18E06-E8A1-48C1-8D9C-74E553C4FE9A}" type="pres">
      <dgm:prSet presAssocID="{610E38A0-CA6F-4B6F-B458-0F0589CF565B}" presName="compNode" presStyleCnt="0"/>
      <dgm:spPr/>
    </dgm:pt>
    <dgm:pt modelId="{44B04937-7924-4C18-B0D5-B491D49DB9BB}" type="pres">
      <dgm:prSet presAssocID="{610E38A0-CA6F-4B6F-B458-0F0589CF565B}" presName="iconBgRect" presStyleLbl="bgShp" presStyleIdx="0" presStyleCnt="2"/>
      <dgm:spPr/>
    </dgm:pt>
    <dgm:pt modelId="{EC0FE59F-A74A-42D3-AF4F-308B1CC46E15}" type="pres">
      <dgm:prSet presAssocID="{610E38A0-CA6F-4B6F-B458-0F0589CF565B}" presName="iconRect" presStyleLbl="node1" presStyleIdx="0" presStyleCnt="2" custLinFactNeighborX="-4045" custLinFactNeighborY="-771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ink"/>
        </a:ext>
      </dgm:extLst>
    </dgm:pt>
    <dgm:pt modelId="{B7CB43AE-D398-43A5-90B1-BE8B4513DAD6}" type="pres">
      <dgm:prSet presAssocID="{610E38A0-CA6F-4B6F-B458-0F0589CF565B}" presName="spaceRect" presStyleCnt="0"/>
      <dgm:spPr/>
    </dgm:pt>
    <dgm:pt modelId="{697D1E09-1A03-454E-A45D-C4703CD0C7F4}" type="pres">
      <dgm:prSet presAssocID="{610E38A0-CA6F-4B6F-B458-0F0589CF565B}" presName="textRect" presStyleLbl="revTx" presStyleIdx="0" presStyleCnt="2">
        <dgm:presLayoutVars>
          <dgm:chMax val="1"/>
          <dgm:chPref val="1"/>
        </dgm:presLayoutVars>
      </dgm:prSet>
      <dgm:spPr/>
    </dgm:pt>
    <dgm:pt modelId="{88A3E8A9-F0CF-46D0-AD95-4E270DFE54AE}" type="pres">
      <dgm:prSet presAssocID="{F1FD52E2-0E96-4B48-A9C9-B436ADC733A3}" presName="sibTrans" presStyleCnt="0"/>
      <dgm:spPr/>
    </dgm:pt>
    <dgm:pt modelId="{A3B3DF65-A304-431C-8DB9-0F1599BE5F16}" type="pres">
      <dgm:prSet presAssocID="{2B79A2F0-6AAC-4B57-8C84-E29B6C439C47}" presName="compNode" presStyleCnt="0"/>
      <dgm:spPr/>
    </dgm:pt>
    <dgm:pt modelId="{58F822A2-44F2-4C5D-B8CE-3C8832044359}" type="pres">
      <dgm:prSet presAssocID="{2B79A2F0-6AAC-4B57-8C84-E29B6C439C47}" presName="iconBgRect" presStyleLbl="bgShp" presStyleIdx="1" presStyleCnt="2"/>
      <dgm:spPr/>
    </dgm:pt>
    <dgm:pt modelId="{0CAD1D0B-ACD2-4D13-9B4C-435EDC333E08}" type="pres">
      <dgm:prSet presAssocID="{2B79A2F0-6AAC-4B57-8C84-E29B6C439C4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p and bucket"/>
        </a:ext>
      </dgm:extLst>
    </dgm:pt>
    <dgm:pt modelId="{09C94265-43E5-46F2-B41E-F16D5B132D83}" type="pres">
      <dgm:prSet presAssocID="{2B79A2F0-6AAC-4B57-8C84-E29B6C439C47}" presName="spaceRect" presStyleCnt="0"/>
      <dgm:spPr/>
    </dgm:pt>
    <dgm:pt modelId="{B9B9CB97-19E0-4A6F-93BB-420A34B399D7}" type="pres">
      <dgm:prSet presAssocID="{2B79A2F0-6AAC-4B57-8C84-E29B6C439C47}" presName="textRect" presStyleLbl="revTx" presStyleIdx="1" presStyleCnt="2">
        <dgm:presLayoutVars>
          <dgm:chMax val="1"/>
          <dgm:chPref val="1"/>
        </dgm:presLayoutVars>
      </dgm:prSet>
      <dgm:spPr/>
    </dgm:pt>
  </dgm:ptLst>
  <dgm:cxnLst>
    <dgm:cxn modelId="{54439335-FDE2-4958-AB56-8DFD5B5E6455}" type="presOf" srcId="{610E38A0-CA6F-4B6F-B458-0F0589CF565B}" destId="{697D1E09-1A03-454E-A45D-C4703CD0C7F4}" srcOrd="0" destOrd="0" presId="urn:microsoft.com/office/officeart/2018/5/layout/IconCircleLabelList"/>
    <dgm:cxn modelId="{DA96AF40-D74F-44C4-8937-9D4F963807AD}" srcId="{D6F3F451-778F-41BB-9800-303403E4BD5F}" destId="{610E38A0-CA6F-4B6F-B458-0F0589CF565B}" srcOrd="0" destOrd="0" parTransId="{8A1408D4-436E-4C03-8F68-DC3021543F00}" sibTransId="{F1FD52E2-0E96-4B48-A9C9-B436ADC733A3}"/>
    <dgm:cxn modelId="{5F950F6D-E585-4A73-A6F5-802937B7D3A2}" type="presOf" srcId="{2B79A2F0-6AAC-4B57-8C84-E29B6C439C47}" destId="{B9B9CB97-19E0-4A6F-93BB-420A34B399D7}" srcOrd="0" destOrd="0" presId="urn:microsoft.com/office/officeart/2018/5/layout/IconCircleLabelList"/>
    <dgm:cxn modelId="{69B584B4-C312-467A-803F-4B1FC2FB1F79}" type="presOf" srcId="{D6F3F451-778F-41BB-9800-303403E4BD5F}" destId="{34E33472-8EB1-47D8-A531-187DFC9F0312}" srcOrd="0" destOrd="0" presId="urn:microsoft.com/office/officeart/2018/5/layout/IconCircleLabelList"/>
    <dgm:cxn modelId="{F09EDFC1-492E-4825-9AD3-6C4A36EE3DAE}" srcId="{D6F3F451-778F-41BB-9800-303403E4BD5F}" destId="{2B79A2F0-6AAC-4B57-8C84-E29B6C439C47}" srcOrd="1" destOrd="0" parTransId="{6543F92A-5067-4241-BFE3-DFBDC6FB6FC3}" sibTransId="{877FEB4D-21FB-4641-9199-EC58CBA08F30}"/>
    <dgm:cxn modelId="{FC679FF2-DC71-4AC9-B8A6-A20AC68595F6}" type="presParOf" srcId="{34E33472-8EB1-47D8-A531-187DFC9F0312}" destId="{2CA18E06-E8A1-48C1-8D9C-74E553C4FE9A}" srcOrd="0" destOrd="0" presId="urn:microsoft.com/office/officeart/2018/5/layout/IconCircleLabelList"/>
    <dgm:cxn modelId="{53C0BF14-1C37-4488-AA5A-72AA61C7583F}" type="presParOf" srcId="{2CA18E06-E8A1-48C1-8D9C-74E553C4FE9A}" destId="{44B04937-7924-4C18-B0D5-B491D49DB9BB}" srcOrd="0" destOrd="0" presId="urn:microsoft.com/office/officeart/2018/5/layout/IconCircleLabelList"/>
    <dgm:cxn modelId="{87FA4422-6C57-418C-80BD-FB03ACA7DF79}" type="presParOf" srcId="{2CA18E06-E8A1-48C1-8D9C-74E553C4FE9A}" destId="{EC0FE59F-A74A-42D3-AF4F-308B1CC46E15}" srcOrd="1" destOrd="0" presId="urn:microsoft.com/office/officeart/2018/5/layout/IconCircleLabelList"/>
    <dgm:cxn modelId="{DCAE9071-A4F2-46D2-9517-66FBFB223B71}" type="presParOf" srcId="{2CA18E06-E8A1-48C1-8D9C-74E553C4FE9A}" destId="{B7CB43AE-D398-43A5-90B1-BE8B4513DAD6}" srcOrd="2" destOrd="0" presId="urn:microsoft.com/office/officeart/2018/5/layout/IconCircleLabelList"/>
    <dgm:cxn modelId="{78460C10-47B3-4514-A12C-EC5D0938F968}" type="presParOf" srcId="{2CA18E06-E8A1-48C1-8D9C-74E553C4FE9A}" destId="{697D1E09-1A03-454E-A45D-C4703CD0C7F4}" srcOrd="3" destOrd="0" presId="urn:microsoft.com/office/officeart/2018/5/layout/IconCircleLabelList"/>
    <dgm:cxn modelId="{6B13DDE9-204B-4217-B0FD-AC80F33ADCF9}" type="presParOf" srcId="{34E33472-8EB1-47D8-A531-187DFC9F0312}" destId="{88A3E8A9-F0CF-46D0-AD95-4E270DFE54AE}" srcOrd="1" destOrd="0" presId="urn:microsoft.com/office/officeart/2018/5/layout/IconCircleLabelList"/>
    <dgm:cxn modelId="{DBBC9CB8-81C3-43DB-BCC9-21052625D24D}" type="presParOf" srcId="{34E33472-8EB1-47D8-A531-187DFC9F0312}" destId="{A3B3DF65-A304-431C-8DB9-0F1599BE5F16}" srcOrd="2" destOrd="0" presId="urn:microsoft.com/office/officeart/2018/5/layout/IconCircleLabelList"/>
    <dgm:cxn modelId="{04544AF7-4F89-400C-9479-4C9F7C70ABD5}" type="presParOf" srcId="{A3B3DF65-A304-431C-8DB9-0F1599BE5F16}" destId="{58F822A2-44F2-4C5D-B8CE-3C8832044359}" srcOrd="0" destOrd="0" presId="urn:microsoft.com/office/officeart/2018/5/layout/IconCircleLabelList"/>
    <dgm:cxn modelId="{1E9F2988-5A03-4AE6-ABCD-C9350E2348BB}" type="presParOf" srcId="{A3B3DF65-A304-431C-8DB9-0F1599BE5F16}" destId="{0CAD1D0B-ACD2-4D13-9B4C-435EDC333E08}" srcOrd="1" destOrd="0" presId="urn:microsoft.com/office/officeart/2018/5/layout/IconCircleLabelList"/>
    <dgm:cxn modelId="{6711943D-5CA1-445E-9591-711E3AC32E50}" type="presParOf" srcId="{A3B3DF65-A304-431C-8DB9-0F1599BE5F16}" destId="{09C94265-43E5-46F2-B41E-F16D5B132D83}" srcOrd="2" destOrd="0" presId="urn:microsoft.com/office/officeart/2018/5/layout/IconCircleLabelList"/>
    <dgm:cxn modelId="{258BBCCA-FBB7-4679-8ED4-D9F2F0F0F5AB}" type="presParOf" srcId="{A3B3DF65-A304-431C-8DB9-0F1599BE5F16}" destId="{B9B9CB97-19E0-4A6F-93BB-420A34B399D7}"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1FF64-3ED0-4D78-ACD4-3CDD29A88D41}">
      <dsp:nvSpPr>
        <dsp:cNvPr id="0" name=""/>
        <dsp:cNvSpPr/>
      </dsp:nvSpPr>
      <dsp:spPr>
        <a:xfrm>
          <a:off x="0" y="525"/>
          <a:ext cx="4931230" cy="1230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FB801-895E-4494-AA30-6F743173313B}">
      <dsp:nvSpPr>
        <dsp:cNvPr id="0" name=""/>
        <dsp:cNvSpPr/>
      </dsp:nvSpPr>
      <dsp:spPr>
        <a:xfrm>
          <a:off x="372089" y="277286"/>
          <a:ext cx="676526" cy="6765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76635D-F58D-466E-93AA-CB8F9BA36176}">
      <dsp:nvSpPr>
        <dsp:cNvPr id="0" name=""/>
        <dsp:cNvSpPr/>
      </dsp:nvSpPr>
      <dsp:spPr>
        <a:xfrm>
          <a:off x="1420705" y="525"/>
          <a:ext cx="3510524" cy="123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80" tIns="130180" rIns="130180" bIns="130180" numCol="1" spcCol="1270" anchor="ctr" anchorCtr="0">
          <a:noAutofit/>
        </a:bodyPr>
        <a:lstStyle/>
        <a:p>
          <a:pPr marL="0" lvl="0" indent="0" algn="l" defTabSz="622300">
            <a:lnSpc>
              <a:spcPct val="100000"/>
            </a:lnSpc>
            <a:spcBef>
              <a:spcPct val="0"/>
            </a:spcBef>
            <a:spcAft>
              <a:spcPct val="35000"/>
            </a:spcAft>
            <a:buNone/>
          </a:pPr>
          <a:r>
            <a:rPr lang="en-US" sz="1400" kern="1200"/>
            <a:t>If reusable equipment cannot be dedicated for a single resident use, clean and disinfect it between residents.</a:t>
          </a:r>
        </a:p>
      </dsp:txBody>
      <dsp:txXfrm>
        <a:off x="1420705" y="525"/>
        <a:ext cx="3510524" cy="1230048"/>
      </dsp:txXfrm>
    </dsp:sp>
    <dsp:sp modelId="{7A937383-7A5D-474A-A1FD-CF9B20E4B28E}">
      <dsp:nvSpPr>
        <dsp:cNvPr id="0" name=""/>
        <dsp:cNvSpPr/>
      </dsp:nvSpPr>
      <dsp:spPr>
        <a:xfrm>
          <a:off x="0" y="1538085"/>
          <a:ext cx="4931230" cy="1230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7F0F1-940C-49EC-B1D0-F349B25B31FD}">
      <dsp:nvSpPr>
        <dsp:cNvPr id="0" name=""/>
        <dsp:cNvSpPr/>
      </dsp:nvSpPr>
      <dsp:spPr>
        <a:xfrm>
          <a:off x="372089" y="1814846"/>
          <a:ext cx="676526" cy="6765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9775FE-A4EB-40A2-A3CD-173A093DFA5A}">
      <dsp:nvSpPr>
        <dsp:cNvPr id="0" name=""/>
        <dsp:cNvSpPr/>
      </dsp:nvSpPr>
      <dsp:spPr>
        <a:xfrm>
          <a:off x="1420705" y="1538085"/>
          <a:ext cx="3510524" cy="123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80" tIns="130180" rIns="130180" bIns="130180" numCol="1" spcCol="1270" anchor="ctr" anchorCtr="0">
          <a:noAutofit/>
        </a:bodyPr>
        <a:lstStyle/>
        <a:p>
          <a:pPr marL="0" lvl="0" indent="0" algn="l" defTabSz="622300">
            <a:lnSpc>
              <a:spcPct val="100000"/>
            </a:lnSpc>
            <a:spcBef>
              <a:spcPct val="0"/>
            </a:spcBef>
            <a:spcAft>
              <a:spcPct val="35000"/>
            </a:spcAft>
            <a:buNone/>
          </a:pPr>
          <a:r>
            <a:rPr lang="en-US" sz="1400" kern="1200"/>
            <a:t>Do not share personal items (e.g., shampoo, soaps, lotions, razors, nail clippers) between residents.</a:t>
          </a:r>
        </a:p>
      </dsp:txBody>
      <dsp:txXfrm>
        <a:off x="1420705" y="1538085"/>
        <a:ext cx="3510524" cy="1230048"/>
      </dsp:txXfrm>
    </dsp:sp>
    <dsp:sp modelId="{5A467907-3C98-4D16-847B-D25697781F5D}">
      <dsp:nvSpPr>
        <dsp:cNvPr id="0" name=""/>
        <dsp:cNvSpPr/>
      </dsp:nvSpPr>
      <dsp:spPr>
        <a:xfrm>
          <a:off x="0" y="3075646"/>
          <a:ext cx="4931230" cy="1230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33BEF5-DE0A-43E9-B4F7-F7737FB09D57}">
      <dsp:nvSpPr>
        <dsp:cNvPr id="0" name=""/>
        <dsp:cNvSpPr/>
      </dsp:nvSpPr>
      <dsp:spPr>
        <a:xfrm>
          <a:off x="372089" y="3352406"/>
          <a:ext cx="676526" cy="6765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E8086E-FBD1-4908-B792-90704A2E094B}">
      <dsp:nvSpPr>
        <dsp:cNvPr id="0" name=""/>
        <dsp:cNvSpPr/>
      </dsp:nvSpPr>
      <dsp:spPr>
        <a:xfrm>
          <a:off x="1420705" y="3075646"/>
          <a:ext cx="3510524" cy="1230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180" tIns="130180" rIns="130180" bIns="130180" numCol="1" spcCol="1270" anchor="ctr" anchorCtr="0">
          <a:noAutofit/>
        </a:bodyPr>
        <a:lstStyle/>
        <a:p>
          <a:pPr marL="0" lvl="0" indent="0" algn="l" defTabSz="622300">
            <a:lnSpc>
              <a:spcPct val="100000"/>
            </a:lnSpc>
            <a:spcBef>
              <a:spcPct val="0"/>
            </a:spcBef>
            <a:spcAft>
              <a:spcPct val="35000"/>
            </a:spcAft>
            <a:buNone/>
          </a:pPr>
          <a:r>
            <a:rPr lang="en-US" sz="1400" kern="1200" dirty="0"/>
            <a:t>Encourage use of recreational equipment (e.g., toys, shared electronic games) that are non-porous, easily cleanable and able to withstand rigorous cleaning.</a:t>
          </a:r>
        </a:p>
      </dsp:txBody>
      <dsp:txXfrm>
        <a:off x="1420705" y="3075646"/>
        <a:ext cx="3510524" cy="1230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04937-7924-4C18-B0D5-B491D49DB9BB}">
      <dsp:nvSpPr>
        <dsp:cNvPr id="0" name=""/>
        <dsp:cNvSpPr/>
      </dsp:nvSpPr>
      <dsp:spPr>
        <a:xfrm>
          <a:off x="689149" y="166450"/>
          <a:ext cx="2058750" cy="2058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0FE59F-A74A-42D3-AF4F-308B1CC46E15}">
      <dsp:nvSpPr>
        <dsp:cNvPr id="0" name=""/>
        <dsp:cNvSpPr/>
      </dsp:nvSpPr>
      <dsp:spPr>
        <a:xfrm>
          <a:off x="1080118" y="514055"/>
          <a:ext cx="1181250" cy="1181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7D1E09-1A03-454E-A45D-C4703CD0C7F4}">
      <dsp:nvSpPr>
        <dsp:cNvPr id="0" name=""/>
        <dsp:cNvSpPr/>
      </dsp:nvSpPr>
      <dsp:spPr>
        <a:xfrm>
          <a:off x="31024" y="2866450"/>
          <a:ext cx="3375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Clean resident care areas on a regularly scheduled basis and increase cleaning to high touched surfaces if there is suspected/confirmed infectious illness in home</a:t>
          </a:r>
        </a:p>
      </dsp:txBody>
      <dsp:txXfrm>
        <a:off x="31024" y="2866450"/>
        <a:ext cx="3375000" cy="1102500"/>
      </dsp:txXfrm>
    </dsp:sp>
    <dsp:sp modelId="{58F822A2-44F2-4C5D-B8CE-3C8832044359}">
      <dsp:nvSpPr>
        <dsp:cNvPr id="0" name=""/>
        <dsp:cNvSpPr/>
      </dsp:nvSpPr>
      <dsp:spPr>
        <a:xfrm>
          <a:off x="4654775" y="166450"/>
          <a:ext cx="2058750" cy="20587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AD1D0B-ACD2-4D13-9B4C-435EDC333E08}">
      <dsp:nvSpPr>
        <dsp:cNvPr id="0" name=""/>
        <dsp:cNvSpPr/>
      </dsp:nvSpPr>
      <dsp:spPr>
        <a:xfrm>
          <a:off x="5093525" y="605200"/>
          <a:ext cx="1181250" cy="1181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B9CB97-19E0-4A6F-93BB-420A34B399D7}">
      <dsp:nvSpPr>
        <dsp:cNvPr id="0" name=""/>
        <dsp:cNvSpPr/>
      </dsp:nvSpPr>
      <dsp:spPr>
        <a:xfrm>
          <a:off x="3996650" y="2866450"/>
          <a:ext cx="3375000" cy="110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en-US" sz="1400" kern="1200" dirty="0"/>
            <a:t>Always follow proper cleaning and disinfection processes</a:t>
          </a:r>
        </a:p>
      </dsp:txBody>
      <dsp:txXfrm>
        <a:off x="3996650" y="2866450"/>
        <a:ext cx="3375000" cy="11025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830" tIns="46415" rIns="92830" bIns="46415" rtlCol="0"/>
          <a:lstStyle>
            <a:lvl1pPr algn="l">
              <a:defRPr sz="1200"/>
            </a:lvl1pPr>
          </a:lstStyle>
          <a:p>
            <a:endParaRPr lang="en-CA" dirty="0"/>
          </a:p>
        </p:txBody>
      </p:sp>
      <p:sp>
        <p:nvSpPr>
          <p:cNvPr id="3" name="Date Placeholder 2"/>
          <p:cNvSpPr>
            <a:spLocks noGrp="1"/>
          </p:cNvSpPr>
          <p:nvPr>
            <p:ph type="dt" idx="1"/>
          </p:nvPr>
        </p:nvSpPr>
        <p:spPr>
          <a:xfrm>
            <a:off x="3936768" y="0"/>
            <a:ext cx="3011699" cy="461804"/>
          </a:xfrm>
          <a:prstGeom prst="rect">
            <a:avLst/>
          </a:prstGeom>
        </p:spPr>
        <p:txBody>
          <a:bodyPr vert="horz" lIns="92830" tIns="46415" rIns="92830" bIns="46415" rtlCol="0"/>
          <a:lstStyle>
            <a:lvl1pPr algn="r">
              <a:defRPr sz="1200"/>
            </a:lvl1pPr>
          </a:lstStyle>
          <a:p>
            <a:fld id="{1150280D-7ED5-4319-BFC6-3FDA967C86FF}" type="datetimeFigureOut">
              <a:rPr lang="en-CA" smtClean="0"/>
              <a:t>2022-03-08</a:t>
            </a:fld>
            <a:endParaRPr lang="en-CA" dirty="0"/>
          </a:p>
        </p:txBody>
      </p:sp>
      <p:sp>
        <p:nvSpPr>
          <p:cNvPr id="4" name="Slide Image Placeholder 3"/>
          <p:cNvSpPr>
            <a:spLocks noGrp="1" noRot="1" noChangeAspect="1"/>
          </p:cNvSpPr>
          <p:nvPr>
            <p:ph type="sldImg" idx="2"/>
          </p:nvPr>
        </p:nvSpPr>
        <p:spPr>
          <a:xfrm>
            <a:off x="1166813" y="692150"/>
            <a:ext cx="4616450" cy="3463925"/>
          </a:xfrm>
          <a:prstGeom prst="rect">
            <a:avLst/>
          </a:prstGeom>
          <a:noFill/>
          <a:ln w="12700">
            <a:solidFill>
              <a:prstClr val="black"/>
            </a:solidFill>
          </a:ln>
        </p:spPr>
        <p:txBody>
          <a:bodyPr vert="horz" lIns="92830" tIns="46415" rIns="92830" bIns="46415" rtlCol="0" anchor="ctr"/>
          <a:lstStyle/>
          <a:p>
            <a:endParaRPr lang="en-CA"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8"/>
            <a:ext cx="3011699" cy="461804"/>
          </a:xfrm>
          <a:prstGeom prst="rect">
            <a:avLst/>
          </a:prstGeom>
        </p:spPr>
        <p:txBody>
          <a:bodyPr vert="horz" lIns="92830" tIns="46415" rIns="92830" bIns="46415" rtlCol="0" anchor="b"/>
          <a:lstStyle>
            <a:lvl1pPr algn="l">
              <a:defRPr sz="1200"/>
            </a:lvl1pPr>
          </a:lstStyle>
          <a:p>
            <a:endParaRPr lang="en-CA"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830" tIns="46415" rIns="92830" bIns="46415" rtlCol="0" anchor="b"/>
          <a:lstStyle>
            <a:lvl1pPr algn="r">
              <a:defRPr sz="1200"/>
            </a:lvl1pPr>
          </a:lstStyle>
          <a:p>
            <a:fld id="{3F30239F-3150-4A59-A506-5887556C8FFF}" type="slidenum">
              <a:rPr lang="en-CA" smtClean="0"/>
              <a:t>‹#›</a:t>
            </a:fld>
            <a:endParaRPr lang="en-CA" dirty="0"/>
          </a:p>
        </p:txBody>
      </p:sp>
    </p:spTree>
    <p:extLst>
      <p:ext uri="{BB962C8B-B14F-4D97-AF65-F5344CB8AC3E}">
        <p14:creationId xmlns:p14="http://schemas.microsoft.com/office/powerpoint/2010/main" val="2267432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presentation is called  What is routine practices</a:t>
            </a:r>
          </a:p>
        </p:txBody>
      </p:sp>
      <p:sp>
        <p:nvSpPr>
          <p:cNvPr id="4" name="Slide Number Placeholder 3"/>
          <p:cNvSpPr>
            <a:spLocks noGrp="1"/>
          </p:cNvSpPr>
          <p:nvPr>
            <p:ph type="sldNum" sz="quarter" idx="10"/>
          </p:nvPr>
        </p:nvSpPr>
        <p:spPr/>
        <p:txBody>
          <a:bodyPr/>
          <a:lstStyle/>
          <a:p>
            <a:fld id="{3F30239F-3150-4A59-A506-5887556C8FFF}" type="slidenum">
              <a:rPr lang="en-CA" smtClean="0"/>
              <a:t>1</a:t>
            </a:fld>
            <a:endParaRPr lang="en-CA" dirty="0"/>
          </a:p>
        </p:txBody>
      </p:sp>
    </p:spTree>
    <p:extLst>
      <p:ext uri="{BB962C8B-B14F-4D97-AF65-F5344CB8AC3E}">
        <p14:creationId xmlns:p14="http://schemas.microsoft.com/office/powerpoint/2010/main" val="44299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break the chain of infection by using routine practices. The diagram on the left shows chain of transmission. If you break this chain at any point, germs cannot spread. For example, if I have infectious germs on my hands and I clean them with ABHR and kill the germs, I will not spread the germ to a susceptible host. This is one example but there are many ways to break the chain of infection. The list on the right-hand side are the components of routine practices and can be used, to stop the spread of germs in your care home and keep everyone safe, including yourself! We do not always know the infectious state of those we care for. The use of routine practices can help to protect against the spread of blood borne viruses as well,  such as HIV and hepatitis.   </a:t>
            </a:r>
          </a:p>
        </p:txBody>
      </p:sp>
      <p:sp>
        <p:nvSpPr>
          <p:cNvPr id="4" name="Slide Number Placeholder 3"/>
          <p:cNvSpPr>
            <a:spLocks noGrp="1"/>
          </p:cNvSpPr>
          <p:nvPr>
            <p:ph type="sldNum" sz="quarter" idx="5"/>
          </p:nvPr>
        </p:nvSpPr>
        <p:spPr/>
        <p:txBody>
          <a:bodyPr/>
          <a:lstStyle/>
          <a:p>
            <a:fld id="{3F30239F-3150-4A59-A506-5887556C8FFF}" type="slidenum">
              <a:rPr lang="en-CA" smtClean="0"/>
              <a:t>4</a:t>
            </a:fld>
            <a:endParaRPr lang="en-CA" dirty="0"/>
          </a:p>
        </p:txBody>
      </p:sp>
    </p:spTree>
    <p:extLst>
      <p:ext uri="{BB962C8B-B14F-4D97-AF65-F5344CB8AC3E}">
        <p14:creationId xmlns:p14="http://schemas.microsoft.com/office/powerpoint/2010/main" val="141100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posters developed by the </a:t>
            </a:r>
            <a:r>
              <a:rPr lang="en-US" dirty="0" err="1"/>
              <a:t>sask</a:t>
            </a:r>
            <a:r>
              <a:rPr lang="en-US" dirty="0"/>
              <a:t> health authority outline the steps to take to ensure all areas of your hands are clean. These posters should be displayed in your care environment and every staff member trained in proper hand hygiene. See the  Hand Hygiene presentation on this site and find out how HH safes lives!</a:t>
            </a:r>
          </a:p>
        </p:txBody>
      </p:sp>
      <p:sp>
        <p:nvSpPr>
          <p:cNvPr id="4" name="Slide Number Placeholder 3"/>
          <p:cNvSpPr>
            <a:spLocks noGrp="1"/>
          </p:cNvSpPr>
          <p:nvPr>
            <p:ph type="sldNum" sz="quarter" idx="5"/>
          </p:nvPr>
        </p:nvSpPr>
        <p:spPr/>
        <p:txBody>
          <a:bodyPr/>
          <a:lstStyle/>
          <a:p>
            <a:fld id="{3F30239F-3150-4A59-A506-5887556C8FFF}" type="slidenum">
              <a:rPr lang="en-CA" smtClean="0"/>
              <a:t>5</a:t>
            </a:fld>
            <a:endParaRPr lang="en-CA" dirty="0"/>
          </a:p>
        </p:txBody>
      </p:sp>
    </p:spTree>
    <p:extLst>
      <p:ext uri="{BB962C8B-B14F-4D97-AF65-F5344CB8AC3E}">
        <p14:creationId xmlns:p14="http://schemas.microsoft.com/office/powerpoint/2010/main" val="2347653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preform a PCRA to determine what PPE is required for each resident or the environment.</a:t>
            </a:r>
          </a:p>
          <a:p>
            <a:r>
              <a:rPr lang="en-US" dirty="0"/>
              <a:t>Is there a chance you will be in contact with any blood or body fluids ? If yes, you need to don the appropriate PPE to protect yourself. </a:t>
            </a:r>
          </a:p>
          <a:p>
            <a:r>
              <a:rPr lang="en-US" dirty="0"/>
              <a:t>See the PCRA presentation on this SASWH page for a detailed discussion on how to assess risk, to determine if PPE is needed </a:t>
            </a:r>
          </a:p>
        </p:txBody>
      </p:sp>
      <p:sp>
        <p:nvSpPr>
          <p:cNvPr id="4" name="Slide Number Placeholder 3"/>
          <p:cNvSpPr>
            <a:spLocks noGrp="1"/>
          </p:cNvSpPr>
          <p:nvPr>
            <p:ph type="sldNum" sz="quarter" idx="5"/>
          </p:nvPr>
        </p:nvSpPr>
        <p:spPr/>
        <p:txBody>
          <a:bodyPr/>
          <a:lstStyle/>
          <a:p>
            <a:fld id="{3F30239F-3150-4A59-A506-5887556C8FFF}" type="slidenum">
              <a:rPr lang="en-CA" smtClean="0"/>
              <a:t>6</a:t>
            </a:fld>
            <a:endParaRPr lang="en-CA" dirty="0"/>
          </a:p>
        </p:txBody>
      </p:sp>
    </p:spTree>
    <p:extLst>
      <p:ext uri="{BB962C8B-B14F-4D97-AF65-F5344CB8AC3E}">
        <p14:creationId xmlns:p14="http://schemas.microsoft.com/office/powerpoint/2010/main" val="2771169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just discussed, PPE is based on the task you are about to do and the residents </a:t>
            </a:r>
            <a:r>
              <a:rPr lang="en-US" dirty="0" err="1"/>
              <a:t>behaviour</a:t>
            </a:r>
            <a:r>
              <a:rPr lang="en-US" dirty="0"/>
              <a:t> and the environment . However , if your resident becomes ill with and infectious illness, they will be placed on additional precaution and the PPE worn will be based on how the infectious illness spreads. For example, colds, influenza and COVID spreads through droplets and through contact, therefore the  PPE worn will be gloves gown , mask and eye protection,. And of course mandates might be in place such as mandatory mask use. </a:t>
            </a:r>
          </a:p>
        </p:txBody>
      </p:sp>
      <p:sp>
        <p:nvSpPr>
          <p:cNvPr id="4" name="Slide Number Placeholder 3"/>
          <p:cNvSpPr>
            <a:spLocks noGrp="1"/>
          </p:cNvSpPr>
          <p:nvPr>
            <p:ph type="sldNum" sz="quarter" idx="5"/>
          </p:nvPr>
        </p:nvSpPr>
        <p:spPr/>
        <p:txBody>
          <a:bodyPr/>
          <a:lstStyle/>
          <a:p>
            <a:fld id="{3F30239F-3150-4A59-A506-5887556C8FFF}" type="slidenum">
              <a:rPr lang="en-CA" smtClean="0"/>
              <a:t>7</a:t>
            </a:fld>
            <a:endParaRPr lang="en-CA" dirty="0"/>
          </a:p>
        </p:txBody>
      </p:sp>
    </p:spTree>
    <p:extLst>
      <p:ext uri="{BB962C8B-B14F-4D97-AF65-F5344CB8AC3E}">
        <p14:creationId xmlns:p14="http://schemas.microsoft.com/office/powerpoint/2010/main" val="3548752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put on PPE properly, so you are protected, but it is equally important that it is removed properly so you do not infect yourself well removing. This poster was adapted from the SHAs PPE removal poster. Every home should have a training program that educates staff how to put on and take off PPE properly. This poster can be displayed in the home as a reminder to staff how to safely don and doff PPE.  See the PPE presentation on this site for a more details in the proper use of PPE. </a:t>
            </a:r>
          </a:p>
        </p:txBody>
      </p:sp>
      <p:sp>
        <p:nvSpPr>
          <p:cNvPr id="4" name="Slide Number Placeholder 3"/>
          <p:cNvSpPr>
            <a:spLocks noGrp="1"/>
          </p:cNvSpPr>
          <p:nvPr>
            <p:ph type="sldNum" sz="quarter" idx="5"/>
          </p:nvPr>
        </p:nvSpPr>
        <p:spPr/>
        <p:txBody>
          <a:bodyPr/>
          <a:lstStyle/>
          <a:p>
            <a:fld id="{3F30239F-3150-4A59-A506-5887556C8FFF}" type="slidenum">
              <a:rPr lang="en-CA" smtClean="0"/>
              <a:t>8</a:t>
            </a:fld>
            <a:endParaRPr lang="en-CA" dirty="0"/>
          </a:p>
        </p:txBody>
      </p:sp>
    </p:spTree>
    <p:extLst>
      <p:ext uri="{BB962C8B-B14F-4D97-AF65-F5344CB8AC3E}">
        <p14:creationId xmlns:p14="http://schemas.microsoft.com/office/powerpoint/2010/main" val="8729922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acceptable to cough or sneeze at people. </a:t>
            </a:r>
          </a:p>
          <a:p>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10</a:t>
            </a:fld>
            <a:endParaRPr lang="en-CA" dirty="0"/>
          </a:p>
        </p:txBody>
      </p:sp>
    </p:spTree>
    <p:extLst>
      <p:ext uri="{BB962C8B-B14F-4D97-AF65-F5344CB8AC3E}">
        <p14:creationId xmlns:p14="http://schemas.microsoft.com/office/powerpoint/2010/main" val="3955612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View  the Environmental Cleaning presentation on this SASWH site for proper cleaning and disinfection in your care homes.</a:t>
            </a:r>
          </a:p>
          <a:p>
            <a:r>
              <a:rPr lang="en-US" dirty="0"/>
              <a:t> A good example is cleaning and disinfecting a hared tub. You would clean &amp; disinfect and if the disinfectant has a 10 min kill time , you do not wipe or rinse for 10 minutes. If you do, the product will not work properly, and you may put the next resident at risk for infection.  There is a method to proper environmental cleaning and we will have a knowledge break in Feb dedicated to environmental cleaning. </a:t>
            </a:r>
          </a:p>
        </p:txBody>
      </p:sp>
      <p:sp>
        <p:nvSpPr>
          <p:cNvPr id="4" name="Slide Number Placeholder 3"/>
          <p:cNvSpPr>
            <a:spLocks noGrp="1"/>
          </p:cNvSpPr>
          <p:nvPr>
            <p:ph type="sldNum" sz="quarter" idx="5"/>
          </p:nvPr>
        </p:nvSpPr>
        <p:spPr/>
        <p:txBody>
          <a:bodyPr/>
          <a:lstStyle/>
          <a:p>
            <a:fld id="{3F30239F-3150-4A59-A506-5887556C8FFF}" type="slidenum">
              <a:rPr lang="en-CA" smtClean="0"/>
              <a:t>13</a:t>
            </a:fld>
            <a:endParaRPr lang="en-CA" dirty="0"/>
          </a:p>
        </p:txBody>
      </p:sp>
    </p:spTree>
    <p:extLst>
      <p:ext uri="{BB962C8B-B14F-4D97-AF65-F5344CB8AC3E}">
        <p14:creationId xmlns:p14="http://schemas.microsoft.com/office/powerpoint/2010/main" val="157142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routine practice to break the chain of infection and keep yourself and those you care for safe. Every home needs to educate their staff in proper routine practices and other infection control principles and have regular audits to assure everyone is implementing good infection </a:t>
            </a:r>
            <a:r>
              <a:rPr lang="en-US"/>
              <a:t>control practices. </a:t>
            </a:r>
            <a:endParaRPr lang="en-US" dirty="0"/>
          </a:p>
        </p:txBody>
      </p:sp>
      <p:sp>
        <p:nvSpPr>
          <p:cNvPr id="4" name="Slide Number Placeholder 3"/>
          <p:cNvSpPr>
            <a:spLocks noGrp="1"/>
          </p:cNvSpPr>
          <p:nvPr>
            <p:ph type="sldNum" sz="quarter" idx="5"/>
          </p:nvPr>
        </p:nvSpPr>
        <p:spPr/>
        <p:txBody>
          <a:bodyPr/>
          <a:lstStyle/>
          <a:p>
            <a:fld id="{3F30239F-3150-4A59-A506-5887556C8FFF}" type="slidenum">
              <a:rPr lang="en-CA" smtClean="0"/>
              <a:t>16</a:t>
            </a:fld>
            <a:endParaRPr lang="en-CA" dirty="0"/>
          </a:p>
        </p:txBody>
      </p:sp>
    </p:spTree>
    <p:extLst>
      <p:ext uri="{BB962C8B-B14F-4D97-AF65-F5344CB8AC3E}">
        <p14:creationId xmlns:p14="http://schemas.microsoft.com/office/powerpoint/2010/main" val="3062101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1573601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34456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452165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847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590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47558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648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45295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2049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749507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926107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044228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2337800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768212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7739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2708565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327458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1163229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82122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4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3273201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508810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FC6DF8-8D30-4ECD-A909-C127FDE805F9}" type="datetimeFigureOut">
              <a:rPr lang="en-CA" smtClean="0"/>
              <a:t>2022-03-08</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10801299-4A67-4C23-BCA8-286A1B950CED}" type="slidenum">
              <a:rPr lang="en-CA" smtClean="0"/>
              <a:t>‹#›</a:t>
            </a:fld>
            <a:endParaRPr lang="en-CA" dirty="0"/>
          </a:p>
        </p:txBody>
      </p:sp>
    </p:spTree>
    <p:extLst>
      <p:ext uri="{BB962C8B-B14F-4D97-AF65-F5344CB8AC3E}">
        <p14:creationId xmlns:p14="http://schemas.microsoft.com/office/powerpoint/2010/main" val="689249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801299-4A67-4C23-BCA8-286A1B950CED}" type="slidenum">
              <a:rPr lang="en-CA" smtClean="0"/>
              <a:t>‹#›</a:t>
            </a:fld>
            <a:endParaRPr lang="en-CA" dirty="0"/>
          </a:p>
        </p:txBody>
      </p:sp>
    </p:spTree>
    <p:extLst>
      <p:ext uri="{BB962C8B-B14F-4D97-AF65-F5344CB8AC3E}">
        <p14:creationId xmlns:p14="http://schemas.microsoft.com/office/powerpoint/2010/main" val="4247160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A4FC6DF8-8D30-4ECD-A909-C127FDE805F9}" type="datetimeFigureOut">
              <a:rPr lang="en-CA" smtClean="0"/>
              <a:t>2022-03-08</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10801299-4A67-4C23-BCA8-286A1B950CED}" type="slidenum">
              <a:rPr lang="en-CA" smtClean="0"/>
              <a:t>‹#›</a:t>
            </a:fld>
            <a:endParaRPr lang="en-CA"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9724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image" Target="../media/image10.pn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8.jp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libreshot.com/dishes-in-cupboard-in-the-kitchen/"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4.xml"/><Relationship Id="rId7" Type="http://schemas.openxmlformats.org/officeDocument/2006/relationships/diagramQuickStyle" Target="../diagrams/quickStyle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8.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3.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fabiusmaximus.com/2020/04/18/covid-19-reveals-threat/" TargetMode="External"/><Relationship Id="rId5" Type="http://schemas.openxmlformats.org/officeDocument/2006/relationships/image" Target="../media/image22.jp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tiff"/><Relationship Id="rId5" Type="http://schemas.openxmlformats.org/officeDocument/2006/relationships/hyperlink" Target="https://www.publichealthontario.ca/en/health-topics/infection-prevention-control/best-practices-ipac" TargetMode="External"/><Relationship Id="rId4" Type="http://schemas.openxmlformats.org/officeDocument/2006/relationships/hyperlink" Target="http://www.germsmart.ca/"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audio" Target="../media/media5.m4a"/><Relationship Id="rId7" Type="http://schemas.openxmlformats.org/officeDocument/2006/relationships/oleObject" Target="../embeddings/oleObject1.bin"/><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notesSlide" Target="../notesSlides/notesSlide3.xml"/><Relationship Id="rId10" Type="http://schemas.openxmlformats.org/officeDocument/2006/relationships/image" Target="../media/image5.emf"/><Relationship Id="rId4" Type="http://schemas.openxmlformats.org/officeDocument/2006/relationships/slideLayout" Target="../slideLayouts/slideLayout19.xml"/><Relationship Id="rId9"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hyperlink" Target="https://creativecommons.org/licenses/by-nc/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kboo.fm/media/80763-inside-impacts-cdc-downgrade-ppe-requirements-healthcare-workers-conversation-reporter" TargetMode="External"/><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p:cNvSpPr txBox="1">
            <a:spLocks/>
          </p:cNvSpPr>
          <p:nvPr/>
        </p:nvSpPr>
        <p:spPr>
          <a:xfrm>
            <a:off x="245616" y="2538096"/>
            <a:ext cx="8635754" cy="141081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6600" b="1" dirty="0">
              <a:latin typeface="Arial" pitchFamily="34" charset="0"/>
              <a:cs typeface="Arial" pitchFamily="34" charset="0"/>
            </a:endParaRPr>
          </a:p>
        </p:txBody>
      </p:sp>
      <p:sp>
        <p:nvSpPr>
          <p:cNvPr id="14" name="Title 3"/>
          <p:cNvSpPr txBox="1">
            <a:spLocks/>
          </p:cNvSpPr>
          <p:nvPr/>
        </p:nvSpPr>
        <p:spPr>
          <a:xfrm>
            <a:off x="245616" y="4592324"/>
            <a:ext cx="8652769" cy="533400"/>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5400" b="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400" dirty="0">
                <a:latin typeface="Arial" pitchFamily="34" charset="0"/>
                <a:cs typeface="Arial" pitchFamily="34" charset="0"/>
              </a:rPr>
              <a:t>SASWH Infection Prevention &amp; Control</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5" y="0"/>
            <a:ext cx="9147745" cy="1743075"/>
          </a:xfrm>
          <a:prstGeom prst="rect">
            <a:avLst/>
          </a:prstGeom>
        </p:spPr>
      </p:pic>
      <p:sp>
        <p:nvSpPr>
          <p:cNvPr id="7" name="TextBox 6">
            <a:extLst>
              <a:ext uri="{FF2B5EF4-FFF2-40B4-BE49-F238E27FC236}">
                <a16:creationId xmlns:a16="http://schemas.microsoft.com/office/drawing/2014/main" id="{ED60A22E-A056-40DE-B85B-E72E17E9DC74}"/>
              </a:ext>
            </a:extLst>
          </p:cNvPr>
          <p:cNvSpPr txBox="1"/>
          <p:nvPr/>
        </p:nvSpPr>
        <p:spPr>
          <a:xfrm>
            <a:off x="2123728" y="2591598"/>
            <a:ext cx="4572000" cy="1446550"/>
          </a:xfrm>
          <a:prstGeom prst="rect">
            <a:avLst/>
          </a:prstGeom>
          <a:noFill/>
        </p:spPr>
        <p:txBody>
          <a:bodyPr wrap="square">
            <a:spAutoFit/>
          </a:bodyPr>
          <a:lstStyle/>
          <a:p>
            <a:pPr algn="ctr"/>
            <a:r>
              <a:rPr lang="en-US" sz="4400" b="1" dirty="0">
                <a:solidFill>
                  <a:schemeClr val="accent2"/>
                </a:solidFill>
                <a:effectLst/>
                <a:latin typeface="Century Gothic" panose="020B0502020202020204" pitchFamily="34" charset="0"/>
                <a:ea typeface="Times New Roman" panose="02020603050405020304" pitchFamily="18" charset="0"/>
                <a:cs typeface="Times New Roman" panose="02020603050405020304" pitchFamily="18" charset="0"/>
              </a:rPr>
              <a:t>What is Routine Practices?</a:t>
            </a:r>
            <a:endParaRPr lang="en-US" sz="4400" dirty="0">
              <a:solidFill>
                <a:schemeClr val="accent2"/>
              </a:solidFill>
              <a:latin typeface="Arial" pitchFamily="34" charset="0"/>
              <a:cs typeface="Arial" pitchFamily="34" charset="0"/>
            </a:endParaRPr>
          </a:p>
        </p:txBody>
      </p:sp>
      <p:pic>
        <p:nvPicPr>
          <p:cNvPr id="5" name="Audio 4">
            <a:hlinkClick r:id="" action="ppaction://media"/>
            <a:extLst>
              <a:ext uri="{FF2B5EF4-FFF2-40B4-BE49-F238E27FC236}">
                <a16:creationId xmlns:a16="http://schemas.microsoft.com/office/drawing/2014/main" id="{B9A19671-49E5-4D6A-8C18-65920BE45C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92760027"/>
      </p:ext>
    </p:extLst>
  </p:cSld>
  <p:clrMapOvr>
    <a:masterClrMapping/>
  </p:clrMapOvr>
  <mc:AlternateContent xmlns:mc="http://schemas.openxmlformats.org/markup-compatibility/2006" xmlns:p14="http://schemas.microsoft.com/office/powerpoint/2010/main">
    <mc:Choice Requires="p14">
      <p:transition spd="slow" p14:dur="2000" advTm="5629"/>
    </mc:Choice>
    <mc:Fallback xmlns="">
      <p:transition spd="slow" advTm="5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9670B-921B-4A07-B251-4A8D8A9224B7}"/>
              </a:ext>
            </a:extLst>
          </p:cNvPr>
          <p:cNvSpPr>
            <a:spLocks noGrp="1"/>
          </p:cNvSpPr>
          <p:nvPr>
            <p:ph type="title"/>
          </p:nvPr>
        </p:nvSpPr>
        <p:spPr>
          <a:xfrm>
            <a:off x="822960" y="286604"/>
            <a:ext cx="7543800" cy="1990268"/>
          </a:xfrm>
        </p:spPr>
        <p:txBody>
          <a:bodyPr>
            <a:normAutofit/>
          </a:bodyPr>
          <a:lstStyle/>
          <a:p>
            <a:r>
              <a:rPr lang="en-US" b="1" dirty="0">
                <a:solidFill>
                  <a:schemeClr val="accent2"/>
                </a:solidFill>
              </a:rPr>
              <a:t>Respiratory Hygiene/Cough Etiquette</a:t>
            </a:r>
            <a:br>
              <a:rPr lang="en-US" dirty="0"/>
            </a:br>
            <a:endParaRPr lang="en-US" dirty="0"/>
          </a:p>
        </p:txBody>
      </p:sp>
      <p:pic>
        <p:nvPicPr>
          <p:cNvPr id="4" name="Content Placeholder 3">
            <a:extLst>
              <a:ext uri="{FF2B5EF4-FFF2-40B4-BE49-F238E27FC236}">
                <a16:creationId xmlns:a16="http://schemas.microsoft.com/office/drawing/2014/main" id="{522533E5-E4EE-4F58-A1E2-77DC67A099FA}"/>
              </a:ext>
            </a:extLst>
          </p:cNvPr>
          <p:cNvPicPr>
            <a:picLocks noGrp="1" noChangeAspect="1"/>
          </p:cNvPicPr>
          <p:nvPr>
            <p:ph idx="1"/>
          </p:nvPr>
        </p:nvPicPr>
        <p:blipFill>
          <a:blip r:embed="rId5"/>
          <a:stretch>
            <a:fillRect/>
          </a:stretch>
        </p:blipFill>
        <p:spPr>
          <a:xfrm>
            <a:off x="2632562" y="1846263"/>
            <a:ext cx="3923326" cy="4022725"/>
          </a:xfrm>
          <a:prstGeom prst="rect">
            <a:avLst/>
          </a:prstGeom>
        </p:spPr>
      </p:pic>
      <p:pic>
        <p:nvPicPr>
          <p:cNvPr id="5" name="Audio 4">
            <a:hlinkClick r:id="" action="ppaction://media"/>
            <a:extLst>
              <a:ext uri="{FF2B5EF4-FFF2-40B4-BE49-F238E27FC236}">
                <a16:creationId xmlns:a16="http://schemas.microsoft.com/office/drawing/2014/main" id="{C44BCA6A-CF18-4521-BE1D-325C0B27E3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89955475"/>
      </p:ext>
    </p:extLst>
  </p:cSld>
  <p:clrMapOvr>
    <a:masterClrMapping/>
  </p:clrMapOvr>
  <mc:AlternateContent xmlns:mc="http://schemas.openxmlformats.org/markup-compatibility/2006" xmlns:p14="http://schemas.microsoft.com/office/powerpoint/2010/main">
    <mc:Choice Requires="p14">
      <p:transition spd="slow" p14:dur="2000" advTm="20607"/>
    </mc:Choice>
    <mc:Fallback xmlns="">
      <p:transition spd="slow" advTm="20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3A0FC-5D74-4BAC-9DDB-68A942650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C1E31-7248-4467-9479-AAAE0E769E5A}"/>
              </a:ext>
            </a:extLst>
          </p:cNvPr>
          <p:cNvSpPr>
            <a:spLocks noGrp="1"/>
          </p:cNvSpPr>
          <p:nvPr>
            <p:ph type="title"/>
          </p:nvPr>
        </p:nvSpPr>
        <p:spPr>
          <a:xfrm>
            <a:off x="3731078" y="836711"/>
            <a:ext cx="4931229" cy="740941"/>
          </a:xfrm>
        </p:spPr>
        <p:txBody>
          <a:bodyPr>
            <a:noAutofit/>
          </a:bodyPr>
          <a:lstStyle/>
          <a:p>
            <a:br>
              <a:rPr lang="en-US" b="1" dirty="0">
                <a:solidFill>
                  <a:schemeClr val="accent2"/>
                </a:solidFill>
              </a:rPr>
            </a:br>
            <a:r>
              <a:rPr lang="en-US" b="1" dirty="0">
                <a:solidFill>
                  <a:schemeClr val="accent2"/>
                </a:solidFill>
              </a:rPr>
              <a:t>Handling Care Items and Equipment</a:t>
            </a:r>
          </a:p>
        </p:txBody>
      </p:sp>
      <p:pic>
        <p:nvPicPr>
          <p:cNvPr id="4" name="Picture 3">
            <a:extLst>
              <a:ext uri="{FF2B5EF4-FFF2-40B4-BE49-F238E27FC236}">
                <a16:creationId xmlns:a16="http://schemas.microsoft.com/office/drawing/2014/main" id="{47EE1AB3-C9EF-4ED5-AC8A-39285DBAA86D}"/>
              </a:ext>
            </a:extLst>
          </p:cNvPr>
          <p:cNvPicPr>
            <a:picLocks noChangeAspect="1"/>
          </p:cNvPicPr>
          <p:nvPr/>
        </p:nvPicPr>
        <p:blipFill>
          <a:blip r:embed="rId4"/>
          <a:stretch>
            <a:fillRect/>
          </a:stretch>
        </p:blipFill>
        <p:spPr>
          <a:xfrm>
            <a:off x="514660" y="1871575"/>
            <a:ext cx="3000986" cy="4429499"/>
          </a:xfrm>
          <a:prstGeom prst="rect">
            <a:avLst/>
          </a:prstGeom>
        </p:spPr>
      </p:pic>
      <p:cxnSp>
        <p:nvCxnSpPr>
          <p:cNvPr id="11" name="Straight Connector 10">
            <a:extLst>
              <a:ext uri="{FF2B5EF4-FFF2-40B4-BE49-F238E27FC236}">
                <a16:creationId xmlns:a16="http://schemas.microsoft.com/office/drawing/2014/main" id="{69B36A11-4FA0-4989-A465-037DF52469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DA4E5FFB-C187-41EC-9CF0-0A69CFA9A041}"/>
              </a:ext>
            </a:extLst>
          </p:cNvPr>
          <p:cNvGraphicFramePr>
            <a:graphicFrameLocks noGrp="1"/>
          </p:cNvGraphicFramePr>
          <p:nvPr>
            <p:ph idx="1"/>
            <p:extLst>
              <p:ext uri="{D42A27DB-BD31-4B8C-83A1-F6EECF244321}">
                <p14:modId xmlns:p14="http://schemas.microsoft.com/office/powerpoint/2010/main" val="2517694632"/>
              </p:ext>
            </p:extLst>
          </p:nvPr>
        </p:nvGraphicFramePr>
        <p:xfrm>
          <a:off x="3753189" y="1916832"/>
          <a:ext cx="4931230" cy="43062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ectangle 12">
            <a:extLst>
              <a:ext uri="{FF2B5EF4-FFF2-40B4-BE49-F238E27FC236}">
                <a16:creationId xmlns:a16="http://schemas.microsoft.com/office/drawing/2014/main" id="{B8DB8C60-3B7D-46C5-B1A9-A295D8A485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7B7006A8-EB46-45ED-977F-BC489E2B7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Audio 9">
            <a:hlinkClick r:id="" action="ppaction://media"/>
            <a:extLst>
              <a:ext uri="{FF2B5EF4-FFF2-40B4-BE49-F238E27FC236}">
                <a16:creationId xmlns:a16="http://schemas.microsoft.com/office/drawing/2014/main" id="{1F6D5CFA-EBDD-4486-BAC0-D7F08D6B495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10763543"/>
      </p:ext>
    </p:extLst>
  </p:cSld>
  <p:clrMapOvr>
    <a:masterClrMapping/>
  </p:clrMapOvr>
  <mc:AlternateContent xmlns:mc="http://schemas.openxmlformats.org/markup-compatibility/2006" xmlns:p14="http://schemas.microsoft.com/office/powerpoint/2010/main">
    <mc:Choice Requires="p14">
      <p:transition spd="slow" p14:dur="2000" advTm="24901"/>
    </mc:Choice>
    <mc:Fallback xmlns="">
      <p:transition spd="slow" advTm="24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6D4A253-652B-4CB8-913F-247DA9CF5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A2E83A-11C0-4EF8-AEBE-7FB655D8412F}"/>
              </a:ext>
            </a:extLst>
          </p:cNvPr>
          <p:cNvSpPr>
            <a:spLocks noGrp="1"/>
          </p:cNvSpPr>
          <p:nvPr>
            <p:ph type="title"/>
          </p:nvPr>
        </p:nvSpPr>
        <p:spPr>
          <a:xfrm>
            <a:off x="4788024" y="634946"/>
            <a:ext cx="3874282" cy="1412603"/>
          </a:xfrm>
        </p:spPr>
        <p:txBody>
          <a:bodyPr>
            <a:normAutofit fontScale="90000"/>
          </a:bodyPr>
          <a:lstStyle/>
          <a:p>
            <a:r>
              <a:rPr lang="en-US" sz="5300" b="1" dirty="0">
                <a:solidFill>
                  <a:schemeClr val="accent2"/>
                </a:solidFill>
              </a:rPr>
              <a:t>Linen &amp; Dishes</a:t>
            </a:r>
            <a:br>
              <a:rPr lang="en-US" sz="4400" dirty="0"/>
            </a:br>
            <a:endParaRPr lang="en-US" sz="4400" dirty="0"/>
          </a:p>
        </p:txBody>
      </p:sp>
      <p:sp>
        <p:nvSpPr>
          <p:cNvPr id="16" name="Rectangle 15">
            <a:extLst>
              <a:ext uri="{FF2B5EF4-FFF2-40B4-BE49-F238E27FC236}">
                <a16:creationId xmlns:a16="http://schemas.microsoft.com/office/drawing/2014/main" id="{67AB164F-5D83-4672-A334-AB772EB3F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21733"/>
            <a:ext cx="2293430"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tack of plates&#10;&#10;Description automatically generated with low confidence">
            <a:extLst>
              <a:ext uri="{FF2B5EF4-FFF2-40B4-BE49-F238E27FC236}">
                <a16:creationId xmlns:a16="http://schemas.microsoft.com/office/drawing/2014/main" id="{3B9D7A54-12D7-43DC-8B22-E34A753A4AA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3752" y="1339249"/>
            <a:ext cx="2088525" cy="1373205"/>
          </a:xfrm>
          <a:prstGeom prst="rect">
            <a:avLst/>
          </a:prstGeom>
        </p:spPr>
      </p:pic>
      <p:sp>
        <p:nvSpPr>
          <p:cNvPr id="18" name="Rectangle 17">
            <a:extLst>
              <a:ext uri="{FF2B5EF4-FFF2-40B4-BE49-F238E27FC236}">
                <a16:creationId xmlns:a16="http://schemas.microsoft.com/office/drawing/2014/main" id="{3E9234AC-8D5E-426E-B92A-5D31003224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34045" y="321733"/>
            <a:ext cx="1937955"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8FBF37C7-A709-4F3F-9366-2A4B6178FB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0072" y="2085703"/>
            <a:ext cx="30861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6D826B9-9966-4973-BD95-E66216147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1299" y="3879167"/>
            <a:ext cx="2293430" cy="21355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574A666-281C-4FC9-A810-AD760C8B62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6441" y="2451014"/>
            <a:ext cx="1925558"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7CBA0F23-457B-4E07-BAB5-79DD2D17035C}"/>
              </a:ext>
            </a:extLst>
          </p:cNvPr>
          <p:cNvSpPr>
            <a:spLocks noGrp="1"/>
          </p:cNvSpPr>
          <p:nvPr>
            <p:ph idx="1"/>
          </p:nvPr>
        </p:nvSpPr>
        <p:spPr>
          <a:xfrm>
            <a:off x="5046344" y="2263449"/>
            <a:ext cx="3615962" cy="3613666"/>
          </a:xfrm>
        </p:spPr>
        <p:txBody>
          <a:bodyPr>
            <a:normAutofit fontScale="92500" lnSpcReduction="10000"/>
          </a:bodyPr>
          <a:lstStyle/>
          <a:p>
            <a:pPr>
              <a:buFont typeface="Arial" panose="020B0604020202020204" pitchFamily="34" charset="0"/>
              <a:buChar char="•"/>
            </a:pPr>
            <a:r>
              <a:rPr lang="en-US" sz="2400" dirty="0"/>
              <a:t>Used meal trays and dishes do not require special handling.</a:t>
            </a:r>
          </a:p>
          <a:p>
            <a:pPr>
              <a:buFont typeface="Arial" panose="020B0604020202020204" pitchFamily="34" charset="0"/>
              <a:buChar char="•"/>
            </a:pPr>
            <a:r>
              <a:rPr lang="en-US" sz="2400" dirty="0"/>
              <a:t>All used linen is considered contaminated and handled the same way. </a:t>
            </a:r>
          </a:p>
          <a:p>
            <a:pPr lvl="1">
              <a:buFont typeface="Arial" panose="020B0604020202020204" pitchFamily="34" charset="0"/>
              <a:buChar char="•"/>
            </a:pPr>
            <a:r>
              <a:rPr lang="en-US" sz="2200" dirty="0"/>
              <a:t>Used linens should be put directly into a laundry bag in the area it’s removed. </a:t>
            </a:r>
          </a:p>
          <a:p>
            <a:pPr lvl="1">
              <a:buFont typeface="Arial" panose="020B0604020202020204" pitchFamily="34" charset="0"/>
              <a:buChar char="•"/>
            </a:pPr>
            <a:r>
              <a:rPr lang="en-US" sz="2200" dirty="0"/>
              <a:t>Do not overfill bags. Double bag only if leaking.</a:t>
            </a:r>
          </a:p>
          <a:p>
            <a:pPr lvl="1">
              <a:buFont typeface="Arial" panose="020B0604020202020204" pitchFamily="34" charset="0"/>
              <a:buChar char="•"/>
            </a:pPr>
            <a:r>
              <a:rPr lang="en-US" sz="2200" dirty="0"/>
              <a:t>Remember to remove items e.g., dentures, needles.</a:t>
            </a:r>
          </a:p>
          <a:p>
            <a:endParaRPr lang="en-US" dirty="0"/>
          </a:p>
        </p:txBody>
      </p:sp>
      <p:sp>
        <p:nvSpPr>
          <p:cNvPr id="26" name="Rectangle 25">
            <a:extLst>
              <a:ext uri="{FF2B5EF4-FFF2-40B4-BE49-F238E27FC236}">
                <a16:creationId xmlns:a16="http://schemas.microsoft.com/office/drawing/2014/main" id="{F70A07A1-8551-4106-A383-56873AB86F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E4EFE7D9-6F8F-4F8F-84BB-8F1A58C116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9" name="Audio 8">
            <a:hlinkClick r:id="" action="ppaction://media"/>
            <a:extLst>
              <a:ext uri="{FF2B5EF4-FFF2-40B4-BE49-F238E27FC236}">
                <a16:creationId xmlns:a16="http://schemas.microsoft.com/office/drawing/2014/main" id="{0EF2BC49-3AF9-4D1B-ACA0-649D765D28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pic>
        <p:nvPicPr>
          <p:cNvPr id="4" name="Picture 3" descr="A hand holding a sign&#10;&#10;Description automatically generated with low confidence">
            <a:extLst>
              <a:ext uri="{FF2B5EF4-FFF2-40B4-BE49-F238E27FC236}">
                <a16:creationId xmlns:a16="http://schemas.microsoft.com/office/drawing/2014/main" id="{D4199959-FFB3-48D6-9BA2-11826A7342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9112" y="3132069"/>
            <a:ext cx="1362075" cy="1876425"/>
          </a:xfrm>
          <a:prstGeom prst="rect">
            <a:avLst/>
          </a:prstGeom>
        </p:spPr>
      </p:pic>
    </p:spTree>
    <p:extLst>
      <p:ext uri="{BB962C8B-B14F-4D97-AF65-F5344CB8AC3E}">
        <p14:creationId xmlns:p14="http://schemas.microsoft.com/office/powerpoint/2010/main" val="1921881410"/>
      </p:ext>
    </p:extLst>
  </p:cSld>
  <p:clrMapOvr>
    <a:masterClrMapping/>
  </p:clrMapOvr>
  <mc:AlternateContent xmlns:mc="http://schemas.openxmlformats.org/markup-compatibility/2006" xmlns:p14="http://schemas.microsoft.com/office/powerpoint/2010/main">
    <mc:Choice Requires="p14">
      <p:transition spd="slow" p14:dur="2000" advTm="36955"/>
    </mc:Choice>
    <mc:Fallback xmlns="">
      <p:transition spd="slow" advTm="36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561291-A2BF-434C-B18C-EE7FC4C30CF8}"/>
              </a:ext>
            </a:extLst>
          </p:cNvPr>
          <p:cNvSpPr>
            <a:spLocks noGrp="1"/>
          </p:cNvSpPr>
          <p:nvPr>
            <p:ph type="title"/>
          </p:nvPr>
        </p:nvSpPr>
        <p:spPr>
          <a:xfrm>
            <a:off x="1043608" y="634947"/>
            <a:ext cx="7618699" cy="1098746"/>
          </a:xfrm>
        </p:spPr>
        <p:txBody>
          <a:bodyPr>
            <a:normAutofit/>
          </a:bodyPr>
          <a:lstStyle/>
          <a:p>
            <a:r>
              <a:rPr lang="en-US" b="1" dirty="0">
                <a:solidFill>
                  <a:schemeClr val="accent2"/>
                </a:solidFill>
              </a:rPr>
              <a:t>Environmental Cleaning</a:t>
            </a:r>
          </a:p>
        </p:txBody>
      </p:sp>
      <p:cxnSp>
        <p:nvCxnSpPr>
          <p:cNvPr id="15" name="Straight Connector 1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65712" y="2085703"/>
            <a:ext cx="4628015"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1" name="Content Placeholder 2">
            <a:extLst>
              <a:ext uri="{FF2B5EF4-FFF2-40B4-BE49-F238E27FC236}">
                <a16:creationId xmlns:a16="http://schemas.microsoft.com/office/drawing/2014/main" id="{F9FD2ED9-56BE-4612-A848-8AC3AE084001}"/>
              </a:ext>
            </a:extLst>
          </p:cNvPr>
          <p:cNvGraphicFramePr>
            <a:graphicFrameLocks noGrp="1"/>
          </p:cNvGraphicFramePr>
          <p:nvPr>
            <p:ph idx="1"/>
            <p:extLst>
              <p:ext uri="{D42A27DB-BD31-4B8C-83A1-F6EECF244321}">
                <p14:modId xmlns:p14="http://schemas.microsoft.com/office/powerpoint/2010/main" val="48770055"/>
              </p:ext>
            </p:extLst>
          </p:nvPr>
        </p:nvGraphicFramePr>
        <p:xfrm>
          <a:off x="822163" y="2152753"/>
          <a:ext cx="7402675" cy="41354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 name="Audio 18">
            <a:hlinkClick r:id="" action="ppaction://media"/>
            <a:extLst>
              <a:ext uri="{FF2B5EF4-FFF2-40B4-BE49-F238E27FC236}">
                <a16:creationId xmlns:a16="http://schemas.microsoft.com/office/drawing/2014/main" id="{BF3ADCA6-051C-4719-B29C-09C39C838F6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16324355"/>
      </p:ext>
    </p:extLst>
  </p:cSld>
  <p:clrMapOvr>
    <a:masterClrMapping/>
  </p:clrMapOvr>
  <mc:AlternateContent xmlns:mc="http://schemas.openxmlformats.org/markup-compatibility/2006" xmlns:p14="http://schemas.microsoft.com/office/powerpoint/2010/main">
    <mc:Choice Requires="p14">
      <p:transition spd="slow" p14:dur="2000" advTm="13505"/>
    </mc:Choice>
    <mc:Fallback xmlns="">
      <p:transition spd="slow" advTm="1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BAD4-A351-4D81-B962-A010D3827C8C}"/>
              </a:ext>
            </a:extLst>
          </p:cNvPr>
          <p:cNvSpPr>
            <a:spLocks noGrp="1"/>
          </p:cNvSpPr>
          <p:nvPr>
            <p:ph type="title"/>
          </p:nvPr>
        </p:nvSpPr>
        <p:spPr>
          <a:xfrm>
            <a:off x="822960" y="620688"/>
            <a:ext cx="7543800" cy="1225046"/>
          </a:xfrm>
        </p:spPr>
        <p:txBody>
          <a:bodyPr>
            <a:normAutofit fontScale="90000"/>
          </a:bodyPr>
          <a:lstStyle/>
          <a:p>
            <a:br>
              <a:rPr lang="en-US" dirty="0"/>
            </a:br>
            <a:r>
              <a:rPr lang="en-US" sz="5300" b="1" dirty="0">
                <a:solidFill>
                  <a:schemeClr val="accent2"/>
                </a:solidFill>
              </a:rPr>
              <a:t>Waste and Sharp Handling</a:t>
            </a:r>
            <a:endParaRPr lang="en-US" sz="5300" dirty="0"/>
          </a:p>
        </p:txBody>
      </p:sp>
      <p:sp>
        <p:nvSpPr>
          <p:cNvPr id="3" name="Content Placeholder 2">
            <a:extLst>
              <a:ext uri="{FF2B5EF4-FFF2-40B4-BE49-F238E27FC236}">
                <a16:creationId xmlns:a16="http://schemas.microsoft.com/office/drawing/2014/main" id="{9DEDDDAC-9549-491A-9004-E66C507845BE}"/>
              </a:ext>
            </a:extLst>
          </p:cNvPr>
          <p:cNvSpPr>
            <a:spLocks noGrp="1"/>
          </p:cNvSpPr>
          <p:nvPr>
            <p:ph idx="1"/>
          </p:nvPr>
        </p:nvSpPr>
        <p:spPr/>
        <p:txBody>
          <a:bodyPr>
            <a:normAutofit fontScale="92500" lnSpcReduction="10000"/>
          </a:bodyPr>
          <a:lstStyle/>
          <a:p>
            <a:pPr marL="0" indent="0">
              <a:buNone/>
            </a:pPr>
            <a:r>
              <a:rPr lang="en-US" sz="2600" b="1" dirty="0"/>
              <a:t>Handling waste</a:t>
            </a:r>
          </a:p>
          <a:p>
            <a:pPr>
              <a:buFont typeface="Arial" panose="020B0604020202020204" pitchFamily="34" charset="0"/>
              <a:buChar char="•"/>
            </a:pPr>
            <a:r>
              <a:rPr lang="en-US" sz="2200" dirty="0"/>
              <a:t>Wear gloves to remove waste from resident rooms, common care areas (e.g., resident tub rooms) and if the outside of bag is soiled.</a:t>
            </a:r>
          </a:p>
          <a:p>
            <a:pPr lvl="1">
              <a:buFont typeface="Arial" panose="020B0604020202020204" pitchFamily="34" charset="0"/>
              <a:buChar char="•"/>
            </a:pPr>
            <a:r>
              <a:rPr lang="en-US" sz="2200" dirty="0"/>
              <a:t>Remove gloves and perform hand hygiene.</a:t>
            </a:r>
          </a:p>
          <a:p>
            <a:pPr>
              <a:buFont typeface="Arial" panose="020B0604020202020204" pitchFamily="34" charset="0"/>
              <a:buChar char="•"/>
            </a:pPr>
            <a:r>
              <a:rPr lang="en-US" sz="2200" dirty="0"/>
              <a:t>Avoid contact with body when removing waste.</a:t>
            </a:r>
          </a:p>
          <a:p>
            <a:pPr marL="0" indent="0">
              <a:buNone/>
            </a:pPr>
            <a:r>
              <a:rPr lang="en-US" sz="2600" b="1" dirty="0"/>
              <a:t>Handling sharps</a:t>
            </a:r>
          </a:p>
          <a:p>
            <a:pPr>
              <a:buFont typeface="Arial" panose="020B0604020202020204" pitchFamily="34" charset="0"/>
              <a:buChar char="•"/>
            </a:pPr>
            <a:r>
              <a:rPr lang="en-US" sz="2200" dirty="0"/>
              <a:t>Remember: New Needle, New Syringe, Every Time!</a:t>
            </a:r>
          </a:p>
          <a:p>
            <a:pPr>
              <a:buFont typeface="Arial" panose="020B0604020202020204" pitchFamily="34" charset="0"/>
              <a:buChar char="•"/>
            </a:pPr>
            <a:r>
              <a:rPr lang="en-US" sz="2200" dirty="0"/>
              <a:t>Dispose of sharps immediately after use in puncture-proof biohazard container.</a:t>
            </a:r>
          </a:p>
          <a:p>
            <a:pPr>
              <a:buFont typeface="Arial" panose="020B0604020202020204" pitchFamily="34" charset="0"/>
              <a:buChar char="•"/>
            </a:pPr>
            <a:r>
              <a:rPr lang="en-US" sz="2200" dirty="0"/>
              <a:t>Do not overfill waste or sharps container.</a:t>
            </a:r>
          </a:p>
        </p:txBody>
      </p:sp>
      <p:pic>
        <p:nvPicPr>
          <p:cNvPr id="5" name="Audio 4">
            <a:hlinkClick r:id="" action="ppaction://media"/>
            <a:extLst>
              <a:ext uri="{FF2B5EF4-FFF2-40B4-BE49-F238E27FC236}">
                <a16:creationId xmlns:a16="http://schemas.microsoft.com/office/drawing/2014/main" id="{E8AFE803-54B9-41CE-A9BD-9FE6809C01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394077605"/>
      </p:ext>
    </p:extLst>
  </p:cSld>
  <p:clrMapOvr>
    <a:masterClrMapping/>
  </p:clrMapOvr>
  <mc:AlternateContent xmlns:mc="http://schemas.openxmlformats.org/markup-compatibility/2006" xmlns:p14="http://schemas.microsoft.com/office/powerpoint/2010/main">
    <mc:Choice Requires="p14">
      <p:transition spd="slow" p14:dur="2000" advTm="28686"/>
    </mc:Choice>
    <mc:Fallback xmlns="">
      <p:transition spd="slow" advTm="28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3057D-9130-451F-B0DD-4D396EAEC778}"/>
              </a:ext>
            </a:extLst>
          </p:cNvPr>
          <p:cNvSpPr>
            <a:spLocks noGrp="1"/>
          </p:cNvSpPr>
          <p:nvPr>
            <p:ph type="title"/>
          </p:nvPr>
        </p:nvSpPr>
        <p:spPr/>
        <p:txBody>
          <a:bodyPr/>
          <a:lstStyle/>
          <a:p>
            <a:r>
              <a:rPr lang="en-US" b="1" dirty="0">
                <a:solidFill>
                  <a:schemeClr val="accent2"/>
                </a:solidFill>
              </a:rPr>
              <a:t>Staff/Employer Obligation</a:t>
            </a:r>
          </a:p>
        </p:txBody>
      </p:sp>
      <p:sp>
        <p:nvSpPr>
          <p:cNvPr id="3" name="Content Placeholder 2">
            <a:extLst>
              <a:ext uri="{FF2B5EF4-FFF2-40B4-BE49-F238E27FC236}">
                <a16:creationId xmlns:a16="http://schemas.microsoft.com/office/drawing/2014/main" id="{FBD6052E-0066-4C35-BD28-2515AB637046}"/>
              </a:ext>
            </a:extLst>
          </p:cNvPr>
          <p:cNvSpPr>
            <a:spLocks noGrp="1"/>
          </p:cNvSpPr>
          <p:nvPr>
            <p:ph idx="1"/>
          </p:nvPr>
        </p:nvSpPr>
        <p:spPr/>
        <p:txBody>
          <a:bodyPr>
            <a:noAutofit/>
          </a:bodyPr>
          <a:lstStyle/>
          <a:p>
            <a:pPr marL="0" indent="0">
              <a:lnSpc>
                <a:spcPct val="100000"/>
              </a:lnSpc>
              <a:buNone/>
            </a:pPr>
            <a:r>
              <a:rPr lang="en-US" sz="2400" b="1" dirty="0"/>
              <a:t>Staff</a:t>
            </a:r>
          </a:p>
          <a:p>
            <a:pPr lvl="1">
              <a:lnSpc>
                <a:spcPct val="100000"/>
              </a:lnSpc>
              <a:buFont typeface="Arial" panose="020B0604020202020204" pitchFamily="34" charset="0"/>
              <a:buChar char="•"/>
            </a:pPr>
            <a:r>
              <a:rPr lang="en-US" sz="2400" dirty="0"/>
              <a:t>Stay home if sick</a:t>
            </a:r>
          </a:p>
          <a:p>
            <a:pPr lvl="1">
              <a:lnSpc>
                <a:spcPct val="100000"/>
              </a:lnSpc>
              <a:buFont typeface="Arial" panose="020B0604020202020204" pitchFamily="34" charset="0"/>
              <a:buChar char="•"/>
            </a:pPr>
            <a:r>
              <a:rPr lang="en-US" sz="2400" dirty="0"/>
              <a:t>Follow home’s policy</a:t>
            </a:r>
          </a:p>
          <a:p>
            <a:pPr lvl="1">
              <a:lnSpc>
                <a:spcPct val="100000"/>
              </a:lnSpc>
              <a:buFont typeface="Arial" panose="020B0604020202020204" pitchFamily="34" charset="0"/>
              <a:buChar char="•"/>
            </a:pPr>
            <a:r>
              <a:rPr lang="en-US" sz="2400" dirty="0"/>
              <a:t>Follow infection control &amp; safety protocols	</a:t>
            </a:r>
          </a:p>
          <a:p>
            <a:pPr marL="201168" lvl="1" indent="0">
              <a:lnSpc>
                <a:spcPct val="100000"/>
              </a:lnSpc>
              <a:buNone/>
            </a:pPr>
            <a:r>
              <a:rPr lang="en-US" sz="2400" b="1" dirty="0"/>
              <a:t>Employer</a:t>
            </a:r>
          </a:p>
          <a:p>
            <a:pPr lvl="1">
              <a:lnSpc>
                <a:spcPct val="100000"/>
              </a:lnSpc>
              <a:buFont typeface="Arial" panose="020B0604020202020204" pitchFamily="34" charset="0"/>
              <a:buChar char="•"/>
            </a:pPr>
            <a:r>
              <a:rPr lang="en-US" sz="2400" dirty="0"/>
              <a:t>Responsible to provide what is needed to keep staff and residents safe e.g., PPE, education/training, hand sanitizer, audits.</a:t>
            </a:r>
          </a:p>
        </p:txBody>
      </p:sp>
      <p:pic>
        <p:nvPicPr>
          <p:cNvPr id="8" name="Audio 7">
            <a:hlinkClick r:id="" action="ppaction://media"/>
            <a:extLst>
              <a:ext uri="{FF2B5EF4-FFF2-40B4-BE49-F238E27FC236}">
                <a16:creationId xmlns:a16="http://schemas.microsoft.com/office/drawing/2014/main" id="{7FC00D60-9EF9-4A79-A828-7D4B4DD3DC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04266426"/>
      </p:ext>
    </p:extLst>
  </p:cSld>
  <p:clrMapOvr>
    <a:masterClrMapping/>
  </p:clrMapOvr>
  <mc:AlternateContent xmlns:mc="http://schemas.openxmlformats.org/markup-compatibility/2006" xmlns:p14="http://schemas.microsoft.com/office/powerpoint/2010/main">
    <mc:Choice Requires="p14">
      <p:transition spd="slow" p14:dur="2000" advTm="25303"/>
    </mc:Choice>
    <mc:Fallback xmlns="">
      <p:transition spd="slow" advTm="25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1D53CA0-FDE7-4B62-AE74-A671E6B82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06FA22A8-DAD2-4DBF-BCF6-AA00E9D83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0" name="Straight Connector 19">
            <a:extLst>
              <a:ext uri="{FF2B5EF4-FFF2-40B4-BE49-F238E27FC236}">
                <a16:creationId xmlns:a16="http://schemas.microsoft.com/office/drawing/2014/main" id="{38CF2381-9166-48DC-8859-93B6A58939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8B774B55-DEEF-410A-9F9B-E3F6C9F71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86230D-6162-4D3C-B759-9BE62BA92920}"/>
              </a:ext>
            </a:extLst>
          </p:cNvPr>
          <p:cNvSpPr>
            <a:spLocks noGrp="1"/>
          </p:cNvSpPr>
          <p:nvPr>
            <p:ph type="title"/>
          </p:nvPr>
        </p:nvSpPr>
        <p:spPr>
          <a:xfrm>
            <a:off x="475499" y="4550229"/>
            <a:ext cx="8181805" cy="1057655"/>
          </a:xfrm>
        </p:spPr>
        <p:txBody>
          <a:bodyPr vert="horz" lIns="91440" tIns="45720" rIns="91440" bIns="45720" rtlCol="0" anchor="b">
            <a:normAutofit/>
          </a:bodyPr>
          <a:lstStyle/>
          <a:p>
            <a:pPr algn="ctr"/>
            <a:r>
              <a:rPr lang="en-US" sz="3600" b="1" dirty="0">
                <a:solidFill>
                  <a:schemeClr val="tx1">
                    <a:lumMod val="85000"/>
                    <a:lumOff val="15000"/>
                  </a:schemeClr>
                </a:solidFill>
              </a:rPr>
              <a:t>Break the Chain of Infection &amp; Keep Yourself and Others Safe! </a:t>
            </a:r>
          </a:p>
        </p:txBody>
      </p:sp>
      <p:pic>
        <p:nvPicPr>
          <p:cNvPr id="10" name="Content Placeholder 9" descr="A picture containing metalware, lock, coil spring&#10;&#10;Description automatically generated">
            <a:extLst>
              <a:ext uri="{FF2B5EF4-FFF2-40B4-BE49-F238E27FC236}">
                <a16:creationId xmlns:a16="http://schemas.microsoft.com/office/drawing/2014/main" id="{C47447EB-1169-4F01-A00C-D6D3EE03A396}"/>
              </a:ext>
            </a:extLst>
          </p:cNvPr>
          <p:cNvPicPr>
            <a:picLocks noGrp="1" noChangeAspect="1"/>
          </p:cNvPicPr>
          <p:nvPr>
            <p:ph idx="1"/>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35" r="10000" b="-1"/>
          <a:stretch/>
        </p:blipFill>
        <p:spPr>
          <a:xfrm>
            <a:off x="476592" y="640080"/>
            <a:ext cx="8187348" cy="3602736"/>
          </a:xfrm>
          <a:prstGeom prst="rect">
            <a:avLst/>
          </a:prstGeom>
        </p:spPr>
      </p:pic>
      <p:cxnSp>
        <p:nvCxnSpPr>
          <p:cNvPr id="24" name="Straight Connector 23">
            <a:extLst>
              <a:ext uri="{FF2B5EF4-FFF2-40B4-BE49-F238E27FC236}">
                <a16:creationId xmlns:a16="http://schemas.microsoft.com/office/drawing/2014/main" id="{E86F63E5-80CB-48C0-8847-43E22C5378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0814" y="5618770"/>
            <a:ext cx="78867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7318D88-D9BB-4846-BF7B-49CBE4094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Rectangle 27">
            <a:extLst>
              <a:ext uri="{FF2B5EF4-FFF2-40B4-BE49-F238E27FC236}">
                <a16:creationId xmlns:a16="http://schemas.microsoft.com/office/drawing/2014/main" id="{178E6CEE-A5A7-4FF2-A9BA-8E59C72B36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2BB7B627-E347-4CEC-AE8D-4FC4A41D3B04}"/>
              </a:ext>
            </a:extLst>
          </p:cNvPr>
          <p:cNvSpPr txBox="1"/>
          <p:nvPr/>
        </p:nvSpPr>
        <p:spPr>
          <a:xfrm>
            <a:off x="6477124" y="4042761"/>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fabiusmaximus.com/2020/04/18/covid-19-reveals-threa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pic>
        <p:nvPicPr>
          <p:cNvPr id="4" name="Audio 3">
            <a:hlinkClick r:id="" action="ppaction://media"/>
            <a:extLst>
              <a:ext uri="{FF2B5EF4-FFF2-40B4-BE49-F238E27FC236}">
                <a16:creationId xmlns:a16="http://schemas.microsoft.com/office/drawing/2014/main" id="{5CD9F5A4-8FF8-4670-B3CF-2AECF69A83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2827360"/>
      </p:ext>
    </p:extLst>
  </p:cSld>
  <p:clrMapOvr>
    <a:masterClrMapping/>
  </p:clrMapOvr>
  <mc:AlternateContent xmlns:mc="http://schemas.openxmlformats.org/markup-compatibility/2006" xmlns:p14="http://schemas.microsoft.com/office/powerpoint/2010/main">
    <mc:Choice Requires="p14">
      <p:transition spd="slow" p14:dur="2000" advTm="16223"/>
    </mc:Choice>
    <mc:Fallback xmlns="">
      <p:transition spd="slow" advTm="1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0EF7-F3A2-4E00-A1E3-24FE3BFB102F}"/>
              </a:ext>
            </a:extLst>
          </p:cNvPr>
          <p:cNvSpPr>
            <a:spLocks noGrp="1"/>
          </p:cNvSpPr>
          <p:nvPr>
            <p:ph type="title"/>
          </p:nvPr>
        </p:nvSpPr>
        <p:spPr>
          <a:xfrm>
            <a:off x="692088" y="1054045"/>
            <a:ext cx="7543800" cy="792088"/>
          </a:xfrm>
        </p:spPr>
        <p:txBody>
          <a:bodyPr>
            <a:normAutofit/>
          </a:bodyPr>
          <a:lstStyle/>
          <a:p>
            <a:pPr algn="ctr"/>
            <a:r>
              <a:rPr lang="en-US" b="1" dirty="0">
                <a:solidFill>
                  <a:schemeClr val="accent2"/>
                </a:solidFill>
              </a:rPr>
              <a:t>References</a:t>
            </a:r>
          </a:p>
        </p:txBody>
      </p:sp>
      <p:sp>
        <p:nvSpPr>
          <p:cNvPr id="3" name="Content Placeholder 2">
            <a:extLst>
              <a:ext uri="{FF2B5EF4-FFF2-40B4-BE49-F238E27FC236}">
                <a16:creationId xmlns:a16="http://schemas.microsoft.com/office/drawing/2014/main" id="{515FB065-C586-4225-A43A-3586B1679FBE}"/>
              </a:ext>
            </a:extLst>
          </p:cNvPr>
          <p:cNvSpPr>
            <a:spLocks noGrp="1"/>
          </p:cNvSpPr>
          <p:nvPr>
            <p:ph idx="1"/>
          </p:nvPr>
        </p:nvSpPr>
        <p:spPr>
          <a:xfrm>
            <a:off x="822959" y="1845734"/>
            <a:ext cx="7543801" cy="4103546"/>
          </a:xfrm>
        </p:spPr>
        <p:txBody>
          <a:bodyPr>
            <a:normAutofit lnSpcReduction="10000"/>
          </a:bodyPr>
          <a:lstStyle/>
          <a:p>
            <a:pPr marL="0" indent="0">
              <a:buNone/>
            </a:pPr>
            <a:endParaRPr lang="en-US" sz="1100" b="0" i="0" dirty="0">
              <a:solidFill>
                <a:srgbClr val="212121"/>
              </a:solidFill>
              <a:effectLst/>
              <a:latin typeface="Segoe UI" panose="020B0502040204020203" pitchFamily="34" charset="0"/>
            </a:endParaRP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1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hlinkClick r:id="rId4">
                  <a:extLst>
                    <a:ext uri="{A12FA001-AC4F-418D-AE19-62706E023703}">
                      <ahyp:hlinkClr xmlns:ahyp="http://schemas.microsoft.com/office/drawing/2018/hyperlinkcolor" val="tx"/>
                    </a:ext>
                  </a:extLst>
                </a:hlinkClick>
              </a:rPr>
              <a:t>www.Germsmart.ca</a:t>
            </a:r>
            <a:endParaRPr kumimoji="0" lang="en-US" sz="11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endParaRP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1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Public Health Ontario. (2021).</a:t>
            </a:r>
            <a:r>
              <a:rPr kumimoji="0" lang="en-US" sz="11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IPAC Best Practices.</a:t>
            </a:r>
            <a:r>
              <a:rPr kumimoji="0" lang="en-US" sz="11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a:t>
            </a:r>
          </a:p>
          <a:p>
            <a:pPr marL="91440" marR="0" lvl="0" indent="-91440" algn="just" defTabSz="914400" rtl="0" eaLnBrk="1" fontAlgn="auto" latinLnBrk="0" hangingPunct="1">
              <a:lnSpc>
                <a:spcPct val="110000"/>
              </a:lnSpc>
              <a:spcBef>
                <a:spcPts val="1200"/>
              </a:spcBef>
              <a:spcAft>
                <a:spcPts val="200"/>
              </a:spcAft>
              <a:buClr>
                <a:srgbClr val="99CB38"/>
              </a:buClr>
              <a:buSzPct val="100000"/>
              <a:buFont typeface="Calibri" panose="020F0502020204030204" pitchFamily="34" charset="0"/>
              <a:buChar char=" "/>
              <a:tabLst/>
              <a:defRPr/>
            </a:pPr>
            <a:r>
              <a:rPr kumimoji="0" lang="en-US" sz="1100" b="0" i="0" u="sng" strike="noStrike" kern="1200" cap="none" spc="0" normalizeH="0" baseline="0" noProof="0" dirty="0">
                <a:ln>
                  <a:noFill/>
                </a:ln>
                <a:solidFill>
                  <a:prstClr val="black"/>
                </a:solidFill>
                <a:effectLst/>
                <a:uLnTx/>
                <a:uFillTx/>
                <a:latin typeface="Merriweather" panose="00000500000000000000" pitchFamily="2" charset="0"/>
                <a:ea typeface="+mn-ea"/>
                <a:cs typeface="+mn-cs"/>
                <a:hlinkClick r:id="rId5">
                  <a:extLst>
                    <a:ext uri="{A12FA001-AC4F-418D-AE19-62706E023703}">
                      <ahyp:hlinkClr xmlns:ahyp="http://schemas.microsoft.com/office/drawing/2018/hyperlinkcolor" val="tx"/>
                    </a:ext>
                  </a:extLst>
                </a:hlinkClick>
              </a:rPr>
              <a:t>https://www.publichealthontario.ca/en/health-topics/infection-prevention-control/best-practices-ipac</a:t>
            </a:r>
            <a:endParaRPr kumimoji="0" lang="en-US" sz="1100" b="0" i="0" u="sng" strike="noStrike" kern="1200" cap="none" spc="0" normalizeH="0" baseline="0" noProof="0" dirty="0">
              <a:ln>
                <a:noFill/>
              </a:ln>
              <a:solidFill>
                <a:prstClr val="black"/>
              </a:solidFill>
              <a:effectLst/>
              <a:uLnTx/>
              <a:uFillTx/>
              <a:latin typeface="Merriweather" panose="00000500000000000000" pitchFamily="2" charset="0"/>
              <a:ea typeface="+mn-ea"/>
              <a:cs typeface="+mn-cs"/>
            </a:endParaRPr>
          </a:p>
          <a:p>
            <a:pPr marL="91440" marR="0" lvl="0" indent="-91440" algn="l" defTabSz="914400" rtl="0" eaLnBrk="1" fontAlgn="auto" latinLnBrk="0" hangingPunct="1">
              <a:lnSpc>
                <a:spcPct val="160000"/>
              </a:lnSpc>
              <a:spcBef>
                <a:spcPts val="1200"/>
              </a:spcBef>
              <a:spcAft>
                <a:spcPts val="200"/>
              </a:spcAft>
              <a:buClr>
                <a:srgbClr val="99CB38"/>
              </a:buClr>
              <a:buSzPct val="100000"/>
              <a:buFont typeface="Calibri" panose="020F0502020204030204" pitchFamily="34" charset="0"/>
              <a:buChar char=" "/>
              <a:tabLst/>
              <a:defRPr/>
            </a:pPr>
            <a:r>
              <a:rPr kumimoji="0" lang="en-US" sz="10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Provincial Infection Control Network of British Columbia. (2011). </a:t>
            </a:r>
            <a:r>
              <a:rPr kumimoji="0" lang="en-US" sz="10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Residential Care Infection Prevention and Control Manual For Non-affiliated Residential Care Facilities. </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050" b="0" i="0" u="none" strike="noStrike" kern="1200" cap="none" spc="0" normalizeH="0" baseline="0" noProof="0" dirty="0">
                <a:ln>
                  <a:noFill/>
                </a:ln>
                <a:solidFill>
                  <a:prstClr val="black"/>
                </a:solidFill>
                <a:effectLst/>
                <a:uLnTx/>
                <a:uFillTx/>
                <a:latin typeface="Merriweather" panose="00000500000000000000" pitchFamily="2" charset="0"/>
              </a:rPr>
              <a:t>Saskatchewan Association for Safe Workplaces in Health. (2021). Infection Prevention and Control. https://saswh.ca/index.php/infection-prevention-and-control</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0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Saskatchewan Health Authority. (2021). </a:t>
            </a:r>
            <a:r>
              <a:rPr kumimoji="0" lang="en-US" sz="1000" b="0" i="1"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PPE/Infection Prevention and Control</a:t>
            </a:r>
            <a:r>
              <a:rPr kumimoji="0" lang="en-US" sz="10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 https://www.saskhealthauthority.ca/news/service-alerts-emergency-events/covid-19/PPE-infection-prevention-control/Pages/Home.aspx</a:t>
            </a:r>
          </a:p>
          <a:p>
            <a:pPr marL="91440" marR="0" lvl="0" indent="-91440" algn="l" defTabSz="914400" rtl="0" eaLnBrk="1" fontAlgn="auto" latinLnBrk="0" hangingPunct="1">
              <a:lnSpc>
                <a:spcPct val="170000"/>
              </a:lnSpc>
              <a:spcBef>
                <a:spcPts val="1200"/>
              </a:spcBef>
              <a:spcAft>
                <a:spcPts val="200"/>
              </a:spcAft>
              <a:buClr>
                <a:srgbClr val="99CB38"/>
              </a:buClr>
              <a:buSzPct val="100000"/>
              <a:buFont typeface="Calibri" panose="020F0502020204030204" pitchFamily="34" charset="0"/>
              <a:buChar char=" "/>
              <a:tabLst/>
              <a:defRPr/>
            </a:pPr>
            <a:r>
              <a:rPr kumimoji="0" lang="en-US" sz="1000" b="0" i="0" u="none" strike="noStrike" kern="1200" cap="none" spc="0" normalizeH="0" baseline="0" noProof="0" dirty="0">
                <a:ln>
                  <a:noFill/>
                </a:ln>
                <a:solidFill>
                  <a:prstClr val="black"/>
                </a:solidFill>
                <a:effectLst/>
                <a:uLnTx/>
                <a:uFillTx/>
                <a:latin typeface="Merriweather" panose="00000500000000000000" pitchFamily="2" charset="0"/>
                <a:ea typeface="+mn-ea"/>
                <a:cs typeface="+mn-cs"/>
              </a:rPr>
              <a:t>https://www.saskhealthauthority.ca/</a:t>
            </a:r>
          </a:p>
          <a:p>
            <a:endParaRPr lang="en-US" sz="1100" b="0" i="0" dirty="0">
              <a:effectLst/>
              <a:latin typeface="Segoe UI" panose="020B0502040204020203" pitchFamily="34" charset="0"/>
            </a:endParaRPr>
          </a:p>
          <a:p>
            <a:endParaRPr lang="en-US" b="0" i="0" dirty="0">
              <a:effectLst/>
              <a:latin typeface="Segoe UI" panose="020B0502040204020203" pitchFamily="34" charset="0"/>
            </a:endParaRPr>
          </a:p>
        </p:txBody>
      </p:sp>
      <p:pic>
        <p:nvPicPr>
          <p:cNvPr id="4" name="Picture 3">
            <a:extLst>
              <a:ext uri="{FF2B5EF4-FFF2-40B4-BE49-F238E27FC236}">
                <a16:creationId xmlns:a16="http://schemas.microsoft.com/office/drawing/2014/main" id="{83C08FC2-8EDE-4524-BF22-735A22032B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71800" y="281495"/>
            <a:ext cx="3384376" cy="846856"/>
          </a:xfrm>
          <a:prstGeom prst="rect">
            <a:avLst/>
          </a:prstGeom>
        </p:spPr>
      </p:pic>
      <p:pic>
        <p:nvPicPr>
          <p:cNvPr id="6" name="Audio 5">
            <a:hlinkClick r:id="" action="ppaction://media"/>
            <a:extLst>
              <a:ext uri="{FF2B5EF4-FFF2-40B4-BE49-F238E27FC236}">
                <a16:creationId xmlns:a16="http://schemas.microsoft.com/office/drawing/2014/main" id="{9992919A-F2C9-4C45-9B7F-C646CE1F34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036590013"/>
      </p:ext>
    </p:extLst>
  </p:cSld>
  <p:clrMapOvr>
    <a:masterClrMapping/>
  </p:clrMapOvr>
  <mc:AlternateContent xmlns:mc="http://schemas.openxmlformats.org/markup-compatibility/2006" xmlns:p14="http://schemas.microsoft.com/office/powerpoint/2010/main">
    <mc:Choice Requires="p14">
      <p:transition spd="slow" p14:dur="2000" advTm="14030"/>
    </mc:Choice>
    <mc:Fallback xmlns="">
      <p:transition spd="slow" advTm="1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F440-D39A-4644-889A-726CE572A40D}"/>
              </a:ext>
            </a:extLst>
          </p:cNvPr>
          <p:cNvSpPr>
            <a:spLocks noGrp="1"/>
          </p:cNvSpPr>
          <p:nvPr>
            <p:ph type="title"/>
          </p:nvPr>
        </p:nvSpPr>
        <p:spPr/>
        <p:txBody>
          <a:bodyPr/>
          <a:lstStyle/>
          <a:p>
            <a:r>
              <a:rPr lang="en-US" b="1" dirty="0">
                <a:solidFill>
                  <a:schemeClr val="accent2"/>
                </a:solidFill>
              </a:rPr>
              <a:t>You will learn:</a:t>
            </a:r>
          </a:p>
        </p:txBody>
      </p:sp>
      <p:sp>
        <p:nvSpPr>
          <p:cNvPr id="3" name="Content Placeholder 2">
            <a:extLst>
              <a:ext uri="{FF2B5EF4-FFF2-40B4-BE49-F238E27FC236}">
                <a16:creationId xmlns:a16="http://schemas.microsoft.com/office/drawing/2014/main" id="{BB9D83B9-1413-4979-B83A-0624582EDD9C}"/>
              </a:ext>
            </a:extLst>
          </p:cNvPr>
          <p:cNvSpPr>
            <a:spLocks noGrp="1"/>
          </p:cNvSpPr>
          <p:nvPr>
            <p:ph idx="1"/>
          </p:nvPr>
        </p:nvSpPr>
        <p:spPr/>
        <p:txBody>
          <a:bodyPr>
            <a:normAutofit/>
          </a:bodyPr>
          <a:lstStyle/>
          <a:p>
            <a:pPr lvl="1">
              <a:buFont typeface="Arial" panose="020B0604020202020204" pitchFamily="34" charset="0"/>
              <a:buChar char="•"/>
            </a:pPr>
            <a:r>
              <a:rPr lang="en-US" sz="2400" b="0" i="0" dirty="0">
                <a:solidFill>
                  <a:srgbClr val="313537"/>
                </a:solidFill>
                <a:effectLst/>
              </a:rPr>
              <a:t>  What Routine Practices </a:t>
            </a:r>
            <a:r>
              <a:rPr lang="en-US" sz="2400" dirty="0">
                <a:solidFill>
                  <a:srgbClr val="313537"/>
                </a:solidFill>
              </a:rPr>
              <a:t>are</a:t>
            </a:r>
            <a:endParaRPr lang="en-US" sz="2400" b="0" i="0" dirty="0">
              <a:solidFill>
                <a:srgbClr val="313537"/>
              </a:solidFill>
              <a:effectLst/>
            </a:endParaRPr>
          </a:p>
          <a:p>
            <a:pPr lvl="1">
              <a:buFont typeface="Arial" panose="020B0604020202020204" pitchFamily="34" charset="0"/>
              <a:buChar char="•"/>
            </a:pPr>
            <a:r>
              <a:rPr lang="en-US" sz="2400" dirty="0">
                <a:solidFill>
                  <a:srgbClr val="313537"/>
                </a:solidFill>
              </a:rPr>
              <a:t>  The importance of breaking the chain of infection</a:t>
            </a:r>
            <a:endParaRPr lang="en-US" sz="2400" b="0" i="0" dirty="0">
              <a:solidFill>
                <a:srgbClr val="313537"/>
              </a:solidFill>
              <a:effectLst/>
            </a:endParaRPr>
          </a:p>
          <a:p>
            <a:pPr lvl="1">
              <a:buFont typeface="Arial" panose="020B0604020202020204" pitchFamily="34" charset="0"/>
              <a:buChar char="•"/>
            </a:pPr>
            <a:r>
              <a:rPr lang="en-US" sz="2400" b="0" i="0" dirty="0">
                <a:solidFill>
                  <a:srgbClr val="313537"/>
                </a:solidFill>
                <a:effectLst/>
              </a:rPr>
              <a:t>  The components of Routine Practices and when to use</a:t>
            </a:r>
          </a:p>
          <a:p>
            <a:pPr lvl="1">
              <a:buFont typeface="Arial" panose="020B0604020202020204" pitchFamily="34" charset="0"/>
              <a:buChar char="•"/>
            </a:pPr>
            <a:r>
              <a:rPr lang="en-US" sz="2400" b="0" i="0" dirty="0">
                <a:solidFill>
                  <a:srgbClr val="313537"/>
                </a:solidFill>
                <a:effectLst/>
              </a:rPr>
              <a:t>  Routine Practices can stop the spread of illness!</a:t>
            </a:r>
          </a:p>
          <a:p>
            <a:pPr lvl="1">
              <a:buFont typeface="Arial" panose="020B0604020202020204" pitchFamily="34" charset="0"/>
              <a:buChar char="•"/>
            </a:pPr>
            <a:r>
              <a:rPr lang="en-US" sz="2400" dirty="0">
                <a:solidFill>
                  <a:srgbClr val="313537"/>
                </a:solidFill>
              </a:rPr>
              <a:t>  What staff/employer obligations are</a:t>
            </a:r>
            <a:endParaRPr lang="en-US" sz="2400" b="0" i="0" dirty="0">
              <a:solidFill>
                <a:srgbClr val="313537"/>
              </a:solidFill>
              <a:effectLst/>
            </a:endParaRPr>
          </a:p>
        </p:txBody>
      </p:sp>
      <p:pic>
        <p:nvPicPr>
          <p:cNvPr id="4" name="Audio 3">
            <a:hlinkClick r:id="" action="ppaction://media"/>
            <a:extLst>
              <a:ext uri="{FF2B5EF4-FFF2-40B4-BE49-F238E27FC236}">
                <a16:creationId xmlns:a16="http://schemas.microsoft.com/office/drawing/2014/main" id="{3F2D64FB-0555-4EFD-8830-2C5B4C1E10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856591454"/>
      </p:ext>
    </p:extLst>
  </p:cSld>
  <p:clrMapOvr>
    <a:masterClrMapping/>
  </p:clrMapOvr>
  <mc:AlternateContent xmlns:mc="http://schemas.openxmlformats.org/markup-compatibility/2006" xmlns:p14="http://schemas.microsoft.com/office/powerpoint/2010/main">
    <mc:Choice Requires="p14">
      <p:transition spd="slow" p14:dur="2000" advTm="29476"/>
    </mc:Choice>
    <mc:Fallback xmlns="">
      <p:transition spd="slow" advTm="29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045-6B48-4968-810F-C9B11192C14C}"/>
              </a:ext>
            </a:extLst>
          </p:cNvPr>
          <p:cNvSpPr>
            <a:spLocks noGrp="1"/>
          </p:cNvSpPr>
          <p:nvPr>
            <p:ph type="title"/>
          </p:nvPr>
        </p:nvSpPr>
        <p:spPr/>
        <p:txBody>
          <a:bodyPr/>
          <a:lstStyle/>
          <a:p>
            <a:r>
              <a:rPr lang="en-US" b="1" dirty="0">
                <a:solidFill>
                  <a:schemeClr val="accent2"/>
                </a:solidFill>
              </a:rPr>
              <a:t>What is Routine Practices?</a:t>
            </a:r>
          </a:p>
        </p:txBody>
      </p:sp>
      <p:sp>
        <p:nvSpPr>
          <p:cNvPr id="3" name="Content Placeholder 2">
            <a:extLst>
              <a:ext uri="{FF2B5EF4-FFF2-40B4-BE49-F238E27FC236}">
                <a16:creationId xmlns:a16="http://schemas.microsoft.com/office/drawing/2014/main" id="{33D491E6-23F8-4260-A725-139A04B1EFFF}"/>
              </a:ext>
            </a:extLst>
          </p:cNvPr>
          <p:cNvSpPr>
            <a:spLocks noGrp="1"/>
          </p:cNvSpPr>
          <p:nvPr>
            <p:ph idx="1"/>
          </p:nvPr>
        </p:nvSpPr>
        <p:spPr/>
        <p:txBody>
          <a:bodyPr>
            <a:normAutofit/>
          </a:bodyPr>
          <a:lstStyle/>
          <a:p>
            <a:pPr marL="0" indent="0">
              <a:buNone/>
            </a:pPr>
            <a:endParaRPr lang="en-US" sz="3200" dirty="0"/>
          </a:p>
          <a:p>
            <a:pPr marL="0" indent="0">
              <a:buNone/>
            </a:pPr>
            <a:r>
              <a:rPr lang="en-US" sz="2400" dirty="0"/>
              <a:t>Routine Practices are the minimum standard of practice for preventing transmission of infectious diseases in all health care settings, for all patients, including residents and participants in group, residential and personal care homes.</a:t>
            </a:r>
          </a:p>
          <a:p>
            <a:pPr>
              <a:buFont typeface="Arial" panose="020B0604020202020204" pitchFamily="34" charset="0"/>
              <a:buChar char="•"/>
            </a:pPr>
            <a:endParaRPr lang="en-US" dirty="0"/>
          </a:p>
        </p:txBody>
      </p:sp>
      <p:pic>
        <p:nvPicPr>
          <p:cNvPr id="5" name="Audio 4">
            <a:hlinkClick r:id="" action="ppaction://media"/>
            <a:extLst>
              <a:ext uri="{FF2B5EF4-FFF2-40B4-BE49-F238E27FC236}">
                <a16:creationId xmlns:a16="http://schemas.microsoft.com/office/drawing/2014/main" id="{BE66E9E2-BF65-44A3-8D3E-4BEE0DB88A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07087210"/>
      </p:ext>
    </p:extLst>
  </p:cSld>
  <p:clrMapOvr>
    <a:masterClrMapping/>
  </p:clrMapOvr>
  <mc:AlternateContent xmlns:mc="http://schemas.openxmlformats.org/markup-compatibility/2006" xmlns:p14="http://schemas.microsoft.com/office/powerpoint/2010/main">
    <mc:Choice Requires="p14">
      <p:transition spd="slow" p14:dur="2000" advTm="17070"/>
    </mc:Choice>
    <mc:Fallback xmlns="">
      <p:transition spd="slow" advTm="170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765EC1-35D0-401C-8CE9-B14308A282D4}"/>
              </a:ext>
            </a:extLst>
          </p:cNvPr>
          <p:cNvSpPr>
            <a:spLocks noGrp="1"/>
          </p:cNvSpPr>
          <p:nvPr>
            <p:ph type="title"/>
          </p:nvPr>
        </p:nvSpPr>
        <p:spPr/>
        <p:txBody>
          <a:bodyPr/>
          <a:lstStyle/>
          <a:p>
            <a:r>
              <a:rPr lang="en-CA" b="1" dirty="0">
                <a:solidFill>
                  <a:schemeClr val="accent2"/>
                </a:solidFill>
              </a:rPr>
              <a:t>Break the Chain of Infection with Routine Practices!</a:t>
            </a:r>
          </a:p>
        </p:txBody>
      </p:sp>
      <p:pic>
        <p:nvPicPr>
          <p:cNvPr id="9" name="Content Placeholder 8">
            <a:extLst>
              <a:ext uri="{FF2B5EF4-FFF2-40B4-BE49-F238E27FC236}">
                <a16:creationId xmlns:a16="http://schemas.microsoft.com/office/drawing/2014/main" id="{02186531-4E6F-4812-B188-265AF9EEE63A}"/>
              </a:ext>
            </a:extLst>
          </p:cNvPr>
          <p:cNvPicPr>
            <a:picLocks noGrp="1" noChangeAspect="1"/>
          </p:cNvPicPr>
          <p:nvPr>
            <p:ph sz="half" idx="1"/>
          </p:nvPr>
        </p:nvPicPr>
        <p:blipFill>
          <a:blip r:embed="rId5">
            <a:extLst>
              <a:ext uri="{28A0092B-C50C-407E-A947-70E740481C1C}">
                <a14:useLocalDpi xmlns:a14="http://schemas.microsoft.com/office/drawing/2010/main" val="0"/>
              </a:ext>
            </a:extLst>
          </a:blip>
          <a:stretch>
            <a:fillRect/>
          </a:stretch>
        </p:blipFill>
        <p:spPr>
          <a:xfrm>
            <a:off x="1029566" y="2241948"/>
            <a:ext cx="3290346" cy="3017044"/>
          </a:xfrm>
        </p:spPr>
      </p:pic>
      <p:sp>
        <p:nvSpPr>
          <p:cNvPr id="7" name="Content Placeholder 6">
            <a:extLst>
              <a:ext uri="{FF2B5EF4-FFF2-40B4-BE49-F238E27FC236}">
                <a16:creationId xmlns:a16="http://schemas.microsoft.com/office/drawing/2014/main" id="{4B84B971-8B7D-4EA3-907A-58334829F688}"/>
              </a:ext>
            </a:extLst>
          </p:cNvPr>
          <p:cNvSpPr>
            <a:spLocks noGrp="1"/>
          </p:cNvSpPr>
          <p:nvPr>
            <p:ph sz="half" idx="2"/>
          </p:nvPr>
        </p:nvSpPr>
        <p:spPr/>
        <p:txBody>
          <a:bodyPr>
            <a:normAutofit fontScale="85000" lnSpcReduction="10000"/>
          </a:bodyPr>
          <a:lstStyle/>
          <a:p>
            <a:pPr>
              <a:buFont typeface="Arial" panose="020B0604020202020204" pitchFamily="34" charset="0"/>
              <a:buChar char="•"/>
            </a:pPr>
            <a:r>
              <a:rPr lang="en-CA" sz="2100" dirty="0"/>
              <a:t>Hand hygiene</a:t>
            </a:r>
          </a:p>
          <a:p>
            <a:pPr>
              <a:buFont typeface="Arial" panose="020B0604020202020204" pitchFamily="34" charset="0"/>
              <a:buChar char="•"/>
            </a:pPr>
            <a:r>
              <a:rPr lang="en-CA" sz="2100" dirty="0"/>
              <a:t>Point of Care Risk Assessment (PCRA)</a:t>
            </a:r>
          </a:p>
          <a:p>
            <a:pPr>
              <a:buFont typeface="Arial" panose="020B0604020202020204" pitchFamily="34" charset="0"/>
              <a:buChar char="•"/>
            </a:pPr>
            <a:r>
              <a:rPr lang="en-US" sz="2100" dirty="0"/>
              <a:t>Personal Protective Equipment (PPE)</a:t>
            </a:r>
          </a:p>
          <a:p>
            <a:pPr>
              <a:buFont typeface="Arial" panose="020B0604020202020204" pitchFamily="34" charset="0"/>
              <a:buChar char="•"/>
            </a:pPr>
            <a:r>
              <a:rPr lang="en-US" sz="2100" dirty="0"/>
              <a:t>Resident Placement/Accommodation</a:t>
            </a:r>
          </a:p>
          <a:p>
            <a:pPr>
              <a:buFont typeface="Arial" panose="020B0604020202020204" pitchFamily="34" charset="0"/>
              <a:buChar char="•"/>
            </a:pPr>
            <a:r>
              <a:rPr lang="en-US" sz="2100" dirty="0"/>
              <a:t>Respiratory Hygiene/Cough Etiquette</a:t>
            </a:r>
          </a:p>
          <a:p>
            <a:pPr>
              <a:buFont typeface="Arial" panose="020B0604020202020204" pitchFamily="34" charset="0"/>
              <a:buChar char="•"/>
            </a:pPr>
            <a:r>
              <a:rPr lang="en-US" sz="2100" dirty="0"/>
              <a:t>Handling Resident Items &amp; Equipment</a:t>
            </a:r>
          </a:p>
          <a:p>
            <a:pPr>
              <a:buFont typeface="Arial" panose="020B0604020202020204" pitchFamily="34" charset="0"/>
              <a:buChar char="•"/>
            </a:pPr>
            <a:r>
              <a:rPr lang="en-US" sz="2100" dirty="0"/>
              <a:t>Linen &amp; Dishes</a:t>
            </a:r>
          </a:p>
          <a:p>
            <a:pPr>
              <a:buFont typeface="Arial" panose="020B0604020202020204" pitchFamily="34" charset="0"/>
              <a:buChar char="•"/>
            </a:pPr>
            <a:r>
              <a:rPr lang="en-US" sz="2100" dirty="0"/>
              <a:t>Environmental Cleaning</a:t>
            </a:r>
          </a:p>
          <a:p>
            <a:pPr>
              <a:buFont typeface="Arial" panose="020B0604020202020204" pitchFamily="34" charset="0"/>
              <a:buChar char="•"/>
            </a:pPr>
            <a:r>
              <a:rPr lang="en-US" sz="2100" dirty="0"/>
              <a:t>Waste and Sharp Handling</a:t>
            </a:r>
          </a:p>
          <a:p>
            <a:pPr>
              <a:buFont typeface="Arial" panose="020B0604020202020204" pitchFamily="34" charset="0"/>
              <a:buChar char="•"/>
            </a:pPr>
            <a:endParaRPr lang="en-US" dirty="0"/>
          </a:p>
          <a:p>
            <a:pPr>
              <a:buFont typeface="Arial" panose="020B0604020202020204" pitchFamily="34" charset="0"/>
              <a:buChar char="•"/>
            </a:pPr>
            <a:endParaRPr lang="en-US" dirty="0"/>
          </a:p>
          <a:p>
            <a:endParaRPr lang="en-CA" dirty="0"/>
          </a:p>
        </p:txBody>
      </p:sp>
      <p:pic>
        <p:nvPicPr>
          <p:cNvPr id="3" name="Audio 2">
            <a:hlinkClick r:id="" action="ppaction://media"/>
            <a:extLst>
              <a:ext uri="{FF2B5EF4-FFF2-40B4-BE49-F238E27FC236}">
                <a16:creationId xmlns:a16="http://schemas.microsoft.com/office/drawing/2014/main" id="{0D404AED-9084-484C-A03A-29EA4BF277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74328447"/>
      </p:ext>
    </p:extLst>
  </p:cSld>
  <p:clrMapOvr>
    <a:masterClrMapping/>
  </p:clrMapOvr>
  <mc:AlternateContent xmlns:mc="http://schemas.openxmlformats.org/markup-compatibility/2006" xmlns:p14="http://schemas.microsoft.com/office/powerpoint/2010/main">
    <mc:Choice Requires="p14">
      <p:transition spd="slow" p14:dur="2000" advTm="25647"/>
    </mc:Choice>
    <mc:Fallback xmlns="">
      <p:transition spd="slow" advTm="2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B4A55C12-B386-4CE9-AF10-D494779763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graphicFrame>
        <p:nvGraphicFramePr>
          <p:cNvPr id="4" name="Object 3">
            <a:extLst>
              <a:ext uri="{FF2B5EF4-FFF2-40B4-BE49-F238E27FC236}">
                <a16:creationId xmlns:a16="http://schemas.microsoft.com/office/drawing/2014/main" id="{E61971E6-9CDD-4EE1-9578-4FB3AEEDF475}"/>
              </a:ext>
            </a:extLst>
          </p:cNvPr>
          <p:cNvGraphicFramePr>
            <a:graphicFrameLocks noChangeAspect="1"/>
          </p:cNvGraphicFramePr>
          <p:nvPr>
            <p:extLst>
              <p:ext uri="{D42A27DB-BD31-4B8C-83A1-F6EECF244321}">
                <p14:modId xmlns:p14="http://schemas.microsoft.com/office/powerpoint/2010/main" val="1842712593"/>
              </p:ext>
            </p:extLst>
          </p:nvPr>
        </p:nvGraphicFramePr>
        <p:xfrm>
          <a:off x="12077" y="457200"/>
          <a:ext cx="4664075" cy="6035675"/>
        </p:xfrm>
        <a:graphic>
          <a:graphicData uri="http://schemas.openxmlformats.org/presentationml/2006/ole">
            <mc:AlternateContent xmlns:mc="http://schemas.openxmlformats.org/markup-compatibility/2006">
              <mc:Choice xmlns:v="urn:schemas-microsoft-com:vml" Requires="v">
                <p:oleObj spid="_x0000_s1036" name="Acrobat Document" r:id="rId7" imgW="4663440" imgH="6034898" progId="Acrobat.Document.DC">
                  <p:embed/>
                </p:oleObj>
              </mc:Choice>
              <mc:Fallback>
                <p:oleObj name="Acrobat Document" r:id="rId7" imgW="4663440" imgH="6034898" progId="Acrobat.Document.DC">
                  <p:embed/>
                  <p:pic>
                    <p:nvPicPr>
                      <p:cNvPr id="0" name=""/>
                      <p:cNvPicPr/>
                      <p:nvPr/>
                    </p:nvPicPr>
                    <p:blipFill>
                      <a:blip r:embed="rId8"/>
                      <a:stretch>
                        <a:fillRect/>
                      </a:stretch>
                    </p:blipFill>
                    <p:spPr>
                      <a:xfrm>
                        <a:off x="12077" y="457200"/>
                        <a:ext cx="4664075" cy="603567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31C3A043-A33D-4649-868F-247D491AA56B}"/>
              </a:ext>
            </a:extLst>
          </p:cNvPr>
          <p:cNvGraphicFramePr>
            <a:graphicFrameLocks noChangeAspect="1"/>
          </p:cNvGraphicFramePr>
          <p:nvPr>
            <p:extLst>
              <p:ext uri="{D42A27DB-BD31-4B8C-83A1-F6EECF244321}">
                <p14:modId xmlns:p14="http://schemas.microsoft.com/office/powerpoint/2010/main" val="2717860194"/>
              </p:ext>
            </p:extLst>
          </p:nvPr>
        </p:nvGraphicFramePr>
        <p:xfrm>
          <a:off x="4495948" y="459582"/>
          <a:ext cx="4664075" cy="6035675"/>
        </p:xfrm>
        <a:graphic>
          <a:graphicData uri="http://schemas.openxmlformats.org/presentationml/2006/ole">
            <mc:AlternateContent xmlns:mc="http://schemas.openxmlformats.org/markup-compatibility/2006">
              <mc:Choice xmlns:v="urn:schemas-microsoft-com:vml" Requires="v">
                <p:oleObj spid="_x0000_s1037" name="Acrobat Document" r:id="rId9" imgW="4663440" imgH="6034898" progId="Acrobat.Document.DC">
                  <p:embed/>
                </p:oleObj>
              </mc:Choice>
              <mc:Fallback>
                <p:oleObj name="Acrobat Document" r:id="rId9" imgW="4663440" imgH="6034898" progId="Acrobat.Document.DC">
                  <p:embed/>
                  <p:pic>
                    <p:nvPicPr>
                      <p:cNvPr id="0" name=""/>
                      <p:cNvPicPr/>
                      <p:nvPr/>
                    </p:nvPicPr>
                    <p:blipFill>
                      <a:blip r:embed="rId10"/>
                      <a:stretch>
                        <a:fillRect/>
                      </a:stretch>
                    </p:blipFill>
                    <p:spPr>
                      <a:xfrm>
                        <a:off x="4495948" y="459582"/>
                        <a:ext cx="4664075" cy="6035675"/>
                      </a:xfrm>
                      <a:prstGeom prst="rect">
                        <a:avLst/>
                      </a:prstGeom>
                    </p:spPr>
                  </p:pic>
                </p:oleObj>
              </mc:Fallback>
            </mc:AlternateContent>
          </a:graphicData>
        </a:graphic>
      </p:graphicFrame>
    </p:spTree>
    <p:extLst>
      <p:ext uri="{BB962C8B-B14F-4D97-AF65-F5344CB8AC3E}">
        <p14:creationId xmlns:p14="http://schemas.microsoft.com/office/powerpoint/2010/main" val="3347067095"/>
      </p:ext>
    </p:extLst>
  </p:cSld>
  <p:clrMapOvr>
    <a:masterClrMapping/>
  </p:clrMapOvr>
  <mc:AlternateContent xmlns:mc="http://schemas.openxmlformats.org/markup-compatibility/2006" xmlns:p14="http://schemas.microsoft.com/office/powerpoint/2010/main">
    <mc:Choice Requires="p14">
      <p:transition spd="slow" p14:dur="2000" advTm="16147"/>
    </mc:Choice>
    <mc:Fallback xmlns="">
      <p:transition spd="slow" advTm="1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1948-8CE6-490F-99C2-6DA378E285A4}"/>
              </a:ext>
            </a:extLst>
          </p:cNvPr>
          <p:cNvSpPr>
            <a:spLocks noGrp="1"/>
          </p:cNvSpPr>
          <p:nvPr>
            <p:ph type="title"/>
          </p:nvPr>
        </p:nvSpPr>
        <p:spPr>
          <a:xfrm>
            <a:off x="822960" y="286603"/>
            <a:ext cx="7543800" cy="1450757"/>
          </a:xfrm>
        </p:spPr>
        <p:txBody>
          <a:bodyPr>
            <a:normAutofit/>
          </a:bodyPr>
          <a:lstStyle/>
          <a:p>
            <a:r>
              <a:rPr lang="en-US" b="1" dirty="0">
                <a:solidFill>
                  <a:schemeClr val="accent2"/>
                </a:solidFill>
              </a:rPr>
              <a:t>Point of Care Risk Assessment (PCRA)</a:t>
            </a:r>
          </a:p>
        </p:txBody>
      </p:sp>
      <p:sp>
        <p:nvSpPr>
          <p:cNvPr id="3" name="Content Placeholder 2">
            <a:extLst>
              <a:ext uri="{FF2B5EF4-FFF2-40B4-BE49-F238E27FC236}">
                <a16:creationId xmlns:a16="http://schemas.microsoft.com/office/drawing/2014/main" id="{8A2FB2CE-4658-49AB-B94F-AB7E5E36865E}"/>
              </a:ext>
            </a:extLst>
          </p:cNvPr>
          <p:cNvSpPr>
            <a:spLocks noGrp="1"/>
          </p:cNvSpPr>
          <p:nvPr>
            <p:ph idx="1"/>
          </p:nvPr>
        </p:nvSpPr>
        <p:spPr>
          <a:xfrm>
            <a:off x="822958" y="1845734"/>
            <a:ext cx="7543799" cy="4023360"/>
          </a:xfrm>
        </p:spPr>
        <p:txBody>
          <a:bodyPr>
            <a:normAutofit/>
          </a:bodyPr>
          <a:lstStyle/>
          <a:p>
            <a:pPr>
              <a:buFont typeface="Arial" panose="020B0604020202020204" pitchFamily="34" charset="0"/>
              <a:buChar char="•"/>
            </a:pPr>
            <a:r>
              <a:rPr lang="en-US" sz="2400" dirty="0"/>
              <a:t>ASSESS the TASK, the RESIDENT and the ENVIRONMENT prior to EACH resident INTERACTION.</a:t>
            </a:r>
          </a:p>
          <a:p>
            <a:pPr>
              <a:buFont typeface="Arial" panose="020B0604020202020204" pitchFamily="34" charset="0"/>
              <a:buChar char="•"/>
            </a:pPr>
            <a:r>
              <a:rPr lang="en-US" sz="2400" dirty="0"/>
              <a:t> This will help you decide what, if any, personal protective equipment (PPE), you will need to wear to protect yourself.</a:t>
            </a:r>
          </a:p>
        </p:txBody>
      </p:sp>
      <p:pic>
        <p:nvPicPr>
          <p:cNvPr id="8" name="Audio 7">
            <a:hlinkClick r:id="" action="ppaction://media"/>
            <a:extLst>
              <a:ext uri="{FF2B5EF4-FFF2-40B4-BE49-F238E27FC236}">
                <a16:creationId xmlns:a16="http://schemas.microsoft.com/office/drawing/2014/main" id="{D7BCF33A-7421-4AEE-AD80-B75EDFA72F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6512510"/>
      </p:ext>
    </p:extLst>
  </p:cSld>
  <p:clrMapOvr>
    <a:masterClrMapping/>
  </p:clrMapOvr>
  <mc:AlternateContent xmlns:mc="http://schemas.openxmlformats.org/markup-compatibility/2006" xmlns:p14="http://schemas.microsoft.com/office/powerpoint/2010/main">
    <mc:Choice Requires="p14">
      <p:transition spd="slow" p14:dur="2000" advTm="37672"/>
    </mc:Choice>
    <mc:Fallback xmlns="">
      <p:transition spd="slow" advTm="37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5138816-AF06-47EE-964C-EC93C016D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9BAA8-C553-46FC-9653-9803665EBBA2}"/>
              </a:ext>
            </a:extLst>
          </p:cNvPr>
          <p:cNvSpPr>
            <a:spLocks noGrp="1"/>
          </p:cNvSpPr>
          <p:nvPr>
            <p:ph type="title"/>
          </p:nvPr>
        </p:nvSpPr>
        <p:spPr>
          <a:xfrm>
            <a:off x="3731078" y="634946"/>
            <a:ext cx="4931229" cy="1450757"/>
          </a:xfrm>
        </p:spPr>
        <p:txBody>
          <a:bodyPr>
            <a:normAutofit/>
          </a:bodyPr>
          <a:lstStyle/>
          <a:p>
            <a:r>
              <a:rPr lang="en-US" b="1" dirty="0">
                <a:solidFill>
                  <a:schemeClr val="accent2"/>
                </a:solidFill>
              </a:rPr>
              <a:t>Personal Protective Equipment</a:t>
            </a:r>
          </a:p>
        </p:txBody>
      </p:sp>
      <p:pic>
        <p:nvPicPr>
          <p:cNvPr id="10" name="Picture 9" descr="Diagram&#10;&#10;Description automatically generated">
            <a:extLst>
              <a:ext uri="{FF2B5EF4-FFF2-40B4-BE49-F238E27FC236}">
                <a16:creationId xmlns:a16="http://schemas.microsoft.com/office/drawing/2014/main" id="{54866B54-5413-4C60-B9C4-CF7346904826}"/>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36206" r="32030" b="2"/>
          <a:stretch/>
        </p:blipFill>
        <p:spPr>
          <a:xfrm>
            <a:off x="475499" y="640081"/>
            <a:ext cx="3000986" cy="5314406"/>
          </a:xfrm>
          <a:prstGeom prst="rect">
            <a:avLst/>
          </a:prstGeom>
        </p:spPr>
      </p:pic>
      <p:cxnSp>
        <p:nvCxnSpPr>
          <p:cNvPr id="18" name="Straight Connector 17">
            <a:extLst>
              <a:ext uri="{FF2B5EF4-FFF2-40B4-BE49-F238E27FC236}">
                <a16:creationId xmlns:a16="http://schemas.microsoft.com/office/drawing/2014/main" id="{87ED8B4E-BB7E-447F-A35F-4D3AF6C0A6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1077" y="2086188"/>
            <a:ext cx="456732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84B9EF2-0B09-459C-82D8-E6B1FFB7210C}"/>
              </a:ext>
            </a:extLst>
          </p:cNvPr>
          <p:cNvSpPr>
            <a:spLocks noGrp="1"/>
          </p:cNvSpPr>
          <p:nvPr>
            <p:ph idx="1"/>
          </p:nvPr>
        </p:nvSpPr>
        <p:spPr>
          <a:xfrm>
            <a:off x="3731076" y="2198914"/>
            <a:ext cx="4931230" cy="3670180"/>
          </a:xfrm>
        </p:spPr>
        <p:txBody>
          <a:bodyPr>
            <a:normAutofit/>
          </a:bodyPr>
          <a:lstStyle/>
          <a:p>
            <a:pPr>
              <a:buFont typeface="Arial" panose="020B0604020202020204" pitchFamily="34" charset="0"/>
              <a:buChar char="•"/>
            </a:pPr>
            <a:r>
              <a:rPr lang="en-US" sz="2400" dirty="0"/>
              <a:t>Based on the job you are about to do (i.e., Point of Care Risk Assessment) and what PPE is needed to protect you and the resident/participant</a:t>
            </a:r>
          </a:p>
          <a:p>
            <a:pPr>
              <a:buFont typeface="Arial" panose="020B0604020202020204" pitchFamily="34" charset="0"/>
              <a:buChar char="•"/>
            </a:pPr>
            <a:r>
              <a:rPr lang="en-US" sz="2400" dirty="0"/>
              <a:t>Additional Precautions</a:t>
            </a:r>
          </a:p>
          <a:p>
            <a:pPr>
              <a:buFont typeface="Arial" panose="020B0604020202020204" pitchFamily="34" charset="0"/>
              <a:buChar char="•"/>
            </a:pPr>
            <a:r>
              <a:rPr lang="en-US" sz="2400" dirty="0"/>
              <a:t>Public Health/Government mandates</a:t>
            </a:r>
          </a:p>
        </p:txBody>
      </p:sp>
      <p:sp>
        <p:nvSpPr>
          <p:cNvPr id="20" name="Rectangle 19">
            <a:extLst>
              <a:ext uri="{FF2B5EF4-FFF2-40B4-BE49-F238E27FC236}">
                <a16:creationId xmlns:a16="http://schemas.microsoft.com/office/drawing/2014/main" id="{10DC0642-5384-4897-BC9B-E85F63D7B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26015513-D3C4-4477-AA12-D8FF240AA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a:extLst>
              <a:ext uri="{FF2B5EF4-FFF2-40B4-BE49-F238E27FC236}">
                <a16:creationId xmlns:a16="http://schemas.microsoft.com/office/drawing/2014/main" id="{67F19920-6F44-4417-9A0C-75BD30772F4A}"/>
              </a:ext>
            </a:extLst>
          </p:cNvPr>
          <p:cNvSpPr txBox="1"/>
          <p:nvPr/>
        </p:nvSpPr>
        <p:spPr>
          <a:xfrm>
            <a:off x="1156619" y="5754432"/>
            <a:ext cx="231986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6" tooltip="https://kboo.fm/media/80763-inside-impacts-cdc-downgrade-ppe-requirements-healthcare-workers-conversation-reporter">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tooltip="https://creativecommons.org/licenses/by-nc/3.0/">
                  <a:extLst>
                    <a:ext uri="{A12FA001-AC4F-418D-AE19-62706E023703}">
                      <ahyp:hlinkClr xmlns:ahyp="http://schemas.microsoft.com/office/drawing/2018/hyperlinkcolor" val="tx"/>
                    </a:ext>
                  </a:extLst>
                </a:hlinkClick>
              </a:rPr>
              <a:t>CC BY-NC</a:t>
            </a:r>
            <a:endParaRPr lang="en-US" sz="700">
              <a:solidFill>
                <a:srgbClr val="FFFFFF"/>
              </a:solidFill>
            </a:endParaRPr>
          </a:p>
        </p:txBody>
      </p:sp>
      <p:pic>
        <p:nvPicPr>
          <p:cNvPr id="21" name="Audio 20">
            <a:hlinkClick r:id="" action="ppaction://media"/>
            <a:extLst>
              <a:ext uri="{FF2B5EF4-FFF2-40B4-BE49-F238E27FC236}">
                <a16:creationId xmlns:a16="http://schemas.microsoft.com/office/drawing/2014/main" id="{14903F44-CB45-461D-882D-AE5E3263D08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62249338"/>
      </p:ext>
    </p:extLst>
  </p:cSld>
  <p:clrMapOvr>
    <a:masterClrMapping/>
  </p:clrMapOvr>
  <mc:AlternateContent xmlns:mc="http://schemas.openxmlformats.org/markup-compatibility/2006" xmlns:p14="http://schemas.microsoft.com/office/powerpoint/2010/main">
    <mc:Choice Requires="p14">
      <p:transition spd="slow" p14:dur="2000" advTm="39298"/>
    </mc:Choice>
    <mc:Fallback xmlns="">
      <p:transition spd="slow" advTm="39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BA5665-9598-4383-8F19-52182CBB6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4C777A6-9696-47DF-BA90-40895EFCE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043" y="457200"/>
            <a:ext cx="8455914"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C05B094-D180-41FA-B209-8388E9F7DF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2049" y="521208"/>
            <a:ext cx="8359902"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2FD291F7-3ECE-4230-843B-FC601D6BD81A}"/>
              </a:ext>
            </a:extLst>
          </p:cNvPr>
          <p:cNvPicPr>
            <a:picLocks noChangeAspect="1"/>
          </p:cNvPicPr>
          <p:nvPr/>
        </p:nvPicPr>
        <p:blipFill>
          <a:blip r:embed="rId5"/>
          <a:stretch>
            <a:fillRect/>
          </a:stretch>
        </p:blipFill>
        <p:spPr>
          <a:xfrm>
            <a:off x="632079" y="958624"/>
            <a:ext cx="3819270" cy="4940751"/>
          </a:xfrm>
          <a:prstGeom prst="rect">
            <a:avLst/>
          </a:prstGeom>
        </p:spPr>
      </p:pic>
      <p:pic>
        <p:nvPicPr>
          <p:cNvPr id="5" name="Picture 4">
            <a:extLst>
              <a:ext uri="{FF2B5EF4-FFF2-40B4-BE49-F238E27FC236}">
                <a16:creationId xmlns:a16="http://schemas.microsoft.com/office/drawing/2014/main" id="{322758E8-5A5F-4B86-BA5A-17E2BA27C236}"/>
              </a:ext>
            </a:extLst>
          </p:cNvPr>
          <p:cNvPicPr>
            <a:picLocks noChangeAspect="1"/>
          </p:cNvPicPr>
          <p:nvPr/>
        </p:nvPicPr>
        <p:blipFill>
          <a:blip r:embed="rId6"/>
          <a:stretch>
            <a:fillRect/>
          </a:stretch>
        </p:blipFill>
        <p:spPr>
          <a:xfrm>
            <a:off x="4691379" y="958624"/>
            <a:ext cx="3819271" cy="4940752"/>
          </a:xfrm>
          <a:prstGeom prst="rect">
            <a:avLst/>
          </a:prstGeom>
        </p:spPr>
      </p:pic>
      <p:pic>
        <p:nvPicPr>
          <p:cNvPr id="6" name="Audio 5">
            <a:hlinkClick r:id="" action="ppaction://media"/>
            <a:extLst>
              <a:ext uri="{FF2B5EF4-FFF2-40B4-BE49-F238E27FC236}">
                <a16:creationId xmlns:a16="http://schemas.microsoft.com/office/drawing/2014/main" id="{1BB1A18B-2833-4471-A76D-CE6C49D95D3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254228739"/>
      </p:ext>
    </p:extLst>
  </p:cSld>
  <p:clrMapOvr>
    <a:masterClrMapping/>
  </p:clrMapOvr>
  <mc:AlternateContent xmlns:mc="http://schemas.openxmlformats.org/markup-compatibility/2006" xmlns:p14="http://schemas.microsoft.com/office/powerpoint/2010/main">
    <mc:Choice Requires="p14">
      <p:transition spd="slow" p14:dur="2000" advTm="25552"/>
    </mc:Choice>
    <mc:Fallback xmlns="">
      <p:transition spd="slow" advTm="25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F141E-E381-4873-948C-60BF4AFA850A}"/>
              </a:ext>
            </a:extLst>
          </p:cNvPr>
          <p:cNvSpPr>
            <a:spLocks noGrp="1"/>
          </p:cNvSpPr>
          <p:nvPr>
            <p:ph type="title"/>
          </p:nvPr>
        </p:nvSpPr>
        <p:spPr>
          <a:xfrm>
            <a:off x="822960" y="692696"/>
            <a:ext cx="7543800" cy="1153038"/>
          </a:xfrm>
        </p:spPr>
        <p:txBody>
          <a:bodyPr>
            <a:normAutofit fontScale="90000"/>
          </a:bodyPr>
          <a:lstStyle/>
          <a:p>
            <a:br>
              <a:rPr lang="en-US" dirty="0"/>
            </a:br>
            <a:r>
              <a:rPr lang="en-US" sz="5300" b="1" dirty="0">
                <a:solidFill>
                  <a:schemeClr val="accent2"/>
                </a:solidFill>
              </a:rPr>
              <a:t>Accommodation</a:t>
            </a:r>
            <a:endParaRPr lang="en-US" sz="5300" dirty="0"/>
          </a:p>
        </p:txBody>
      </p:sp>
      <p:sp>
        <p:nvSpPr>
          <p:cNvPr id="3" name="Content Placeholder 2">
            <a:extLst>
              <a:ext uri="{FF2B5EF4-FFF2-40B4-BE49-F238E27FC236}">
                <a16:creationId xmlns:a16="http://schemas.microsoft.com/office/drawing/2014/main" id="{02584637-4C57-435F-9396-27700868BAA8}"/>
              </a:ext>
            </a:extLst>
          </p:cNvPr>
          <p:cNvSpPr>
            <a:spLocks noGrp="1"/>
          </p:cNvSpPr>
          <p:nvPr>
            <p:ph idx="1"/>
          </p:nvPr>
        </p:nvSpPr>
        <p:spPr/>
        <p:txBody>
          <a:bodyPr>
            <a:normAutofit/>
          </a:bodyPr>
          <a:lstStyle/>
          <a:p>
            <a:pPr>
              <a:buFont typeface="Arial" panose="020B0604020202020204" pitchFamily="34" charset="0"/>
              <a:buChar char="•"/>
            </a:pPr>
            <a:r>
              <a:rPr lang="en-US" sz="2400" dirty="0"/>
              <a:t>When a single room is NOT possible, cohorting of residents should be based on transmission risk factors:</a:t>
            </a:r>
          </a:p>
          <a:p>
            <a:pPr lvl="1">
              <a:buFont typeface="Arial" panose="020B0604020202020204" pitchFamily="34" charset="0"/>
              <a:buChar char="•"/>
            </a:pPr>
            <a:r>
              <a:rPr lang="en-US" sz="2000" dirty="0"/>
              <a:t>Compromised immunity</a:t>
            </a:r>
          </a:p>
          <a:p>
            <a:pPr lvl="1">
              <a:buFont typeface="Arial" panose="020B0604020202020204" pitchFamily="34" charset="0"/>
              <a:buChar char="•"/>
            </a:pPr>
            <a:r>
              <a:rPr lang="en-US" sz="2000" dirty="0"/>
              <a:t>Infectious state e.g., Antibiotic Resident Organisms such as VRE, MRSA …</a:t>
            </a:r>
          </a:p>
          <a:p>
            <a:pPr lvl="1">
              <a:buFont typeface="Arial" panose="020B0604020202020204" pitchFamily="34" charset="0"/>
              <a:buChar char="•"/>
            </a:pPr>
            <a:r>
              <a:rPr lang="en-US" sz="2000" dirty="0"/>
              <a:t>Open wounds or medical devices</a:t>
            </a:r>
          </a:p>
          <a:p>
            <a:pPr lvl="1">
              <a:buFont typeface="Arial" panose="020B0604020202020204" pitchFamily="34" charset="0"/>
              <a:buChar char="•"/>
            </a:pPr>
            <a:r>
              <a:rPr lang="en-US" sz="2000" dirty="0"/>
              <a:t>Cognitive status, hygiene </a:t>
            </a:r>
          </a:p>
          <a:p>
            <a:pPr lvl="1">
              <a:buFont typeface="Arial" panose="020B0604020202020204" pitchFamily="34" charset="0"/>
              <a:buChar char="•"/>
            </a:pPr>
            <a:endParaRPr lang="en-US" sz="2400" dirty="0"/>
          </a:p>
          <a:p>
            <a:pPr>
              <a:buFont typeface="Arial" panose="020B0604020202020204" pitchFamily="34" charset="0"/>
              <a:buChar char="•"/>
            </a:pPr>
            <a:r>
              <a:rPr lang="en-US" sz="2600" dirty="0"/>
              <a:t>6 feet between beds/privacy curtains</a:t>
            </a:r>
          </a:p>
        </p:txBody>
      </p:sp>
      <p:pic>
        <p:nvPicPr>
          <p:cNvPr id="5" name="Audio 4">
            <a:hlinkClick r:id="" action="ppaction://media"/>
            <a:extLst>
              <a:ext uri="{FF2B5EF4-FFF2-40B4-BE49-F238E27FC236}">
                <a16:creationId xmlns:a16="http://schemas.microsoft.com/office/drawing/2014/main" id="{9F505765-9284-47D7-A8A2-8B19D7A353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428511220"/>
      </p:ext>
    </p:extLst>
  </p:cSld>
  <p:clrMapOvr>
    <a:masterClrMapping/>
  </p:clrMapOvr>
  <mc:AlternateContent xmlns:mc="http://schemas.openxmlformats.org/markup-compatibility/2006" xmlns:p14="http://schemas.microsoft.com/office/powerpoint/2010/main">
    <mc:Choice Requires="p14">
      <p:transition spd="slow" p14:dur="2000" advTm="36761"/>
    </mc:Choice>
    <mc:Fallback xmlns="">
      <p:transition spd="slow" advTm="3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SASWH_PPT Option 1 as of Nov 2014 (4)</Template>
  <TotalTime>6740</TotalTime>
  <Words>1435</Words>
  <Application>Microsoft Office PowerPoint</Application>
  <PresentationFormat>On-screen Show (4:3)</PresentationFormat>
  <Paragraphs>102</Paragraphs>
  <Slides>17</Slides>
  <Notes>9</Notes>
  <HiddenSlides>0</HiddenSlides>
  <MMClips>17</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Merriweather</vt:lpstr>
      <vt:lpstr>Segoe UI</vt:lpstr>
      <vt:lpstr>Custom Design</vt:lpstr>
      <vt:lpstr>Retrospect</vt:lpstr>
      <vt:lpstr>Acrobat Document</vt:lpstr>
      <vt:lpstr>PowerPoint Presentation</vt:lpstr>
      <vt:lpstr>You will learn:</vt:lpstr>
      <vt:lpstr>What is Routine Practices?</vt:lpstr>
      <vt:lpstr>Break the Chain of Infection with Routine Practices!</vt:lpstr>
      <vt:lpstr>PowerPoint Presentation</vt:lpstr>
      <vt:lpstr>Point of Care Risk Assessment (PCRA)</vt:lpstr>
      <vt:lpstr>Personal Protective Equipment</vt:lpstr>
      <vt:lpstr>PowerPoint Presentation</vt:lpstr>
      <vt:lpstr> Accommodation</vt:lpstr>
      <vt:lpstr>Respiratory Hygiene/Cough Etiquette </vt:lpstr>
      <vt:lpstr> Handling Care Items and Equipment</vt:lpstr>
      <vt:lpstr>Linen &amp; Dishes </vt:lpstr>
      <vt:lpstr>Environmental Cleaning</vt:lpstr>
      <vt:lpstr> Waste and Sharp Handling</vt:lpstr>
      <vt:lpstr>Staff/Employer Obligation</vt:lpstr>
      <vt:lpstr>Break the Chain of Infection &amp; Keep Yourself and Others Safe! </vt:lpstr>
      <vt:lpstr>References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little6@yourlink.ca</dc:creator>
  <cp:lastModifiedBy>Moriarty, Karen SASWH</cp:lastModifiedBy>
  <cp:revision>549</cp:revision>
  <cp:lastPrinted>2021-10-20T23:44:22Z</cp:lastPrinted>
  <dcterms:created xsi:type="dcterms:W3CDTF">2021-01-20T18:30:02Z</dcterms:created>
  <dcterms:modified xsi:type="dcterms:W3CDTF">2022-03-08T15:35:16Z</dcterms:modified>
</cp:coreProperties>
</file>