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6"/>
  </p:notesMasterIdLst>
  <p:sldIdLst>
    <p:sldId id="256" r:id="rId3"/>
    <p:sldId id="297" r:id="rId4"/>
    <p:sldId id="282" r:id="rId5"/>
    <p:sldId id="289" r:id="rId6"/>
    <p:sldId id="290" r:id="rId7"/>
    <p:sldId id="276" r:id="rId8"/>
    <p:sldId id="292" r:id="rId9"/>
    <p:sldId id="295" r:id="rId10"/>
    <p:sldId id="286" r:id="rId11"/>
    <p:sldId id="294" r:id="rId12"/>
    <p:sldId id="291" r:id="rId13"/>
    <p:sldId id="296" r:id="rId14"/>
    <p:sldId id="261" r:id="rId15"/>
  </p:sldIdLst>
  <p:sldSz cx="9144000" cy="6858000" type="screen4x3"/>
  <p:notesSz cx="7010400" cy="9236075"/>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Bourassa" initials="KB" lastIdx="1" clrIdx="0">
    <p:extLst>
      <p:ext uri="{19B8F6BF-5375-455C-9EA6-DF929625EA0E}">
        <p15:presenceInfo xmlns:p15="http://schemas.microsoft.com/office/powerpoint/2012/main" userId="3f34ee624c5a9ff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94660"/>
  </p:normalViewPr>
  <p:slideViewPr>
    <p:cSldViewPr showGuides="1">
      <p:cViewPr varScale="1">
        <p:scale>
          <a:sx n="106" d="100"/>
          <a:sy n="106" d="100"/>
        </p:scale>
        <p:origin x="1626"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CA" dirty="0"/>
          </a:p>
        </p:txBody>
      </p:sp>
      <p:sp>
        <p:nvSpPr>
          <p:cNvPr id="3" name="Date Placeholder 2"/>
          <p:cNvSpPr>
            <a:spLocks noGrp="1"/>
          </p:cNvSpPr>
          <p:nvPr>
            <p:ph type="dt" idx="1"/>
          </p:nvPr>
        </p:nvSpPr>
        <p:spPr>
          <a:xfrm>
            <a:off x="3970939" y="0"/>
            <a:ext cx="3037840" cy="461804"/>
          </a:xfrm>
          <a:prstGeom prst="rect">
            <a:avLst/>
          </a:prstGeom>
        </p:spPr>
        <p:txBody>
          <a:bodyPr vert="horz" lIns="92830" tIns="46415" rIns="92830" bIns="46415" rtlCol="0"/>
          <a:lstStyle>
            <a:lvl1pPr algn="r">
              <a:defRPr sz="1200"/>
            </a:lvl1pPr>
          </a:lstStyle>
          <a:p>
            <a:fld id="{1150280D-7ED5-4319-BFC6-3FDA967C86FF}" type="datetimeFigureOut">
              <a:rPr lang="en-CA" smtClean="0"/>
              <a:t>2021-11-10</a:t>
            </a:fld>
            <a:endParaRPr lang="en-CA"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2830" tIns="46415" rIns="92830" bIns="46415" rtlCol="0" anchor="ctr"/>
          <a:lstStyle/>
          <a:p>
            <a:endParaRPr lang="en-CA" dirty="0"/>
          </a:p>
        </p:txBody>
      </p:sp>
      <p:sp>
        <p:nvSpPr>
          <p:cNvPr id="5" name="Notes Placeholder 4"/>
          <p:cNvSpPr>
            <a:spLocks noGrp="1"/>
          </p:cNvSpPr>
          <p:nvPr>
            <p:ph type="body" sz="quarter" idx="3"/>
          </p:nvPr>
        </p:nvSpPr>
        <p:spPr>
          <a:xfrm>
            <a:off x="701041" y="4387136"/>
            <a:ext cx="5608320" cy="4156234"/>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0939" y="8772668"/>
            <a:ext cx="3037840" cy="461804"/>
          </a:xfrm>
          <a:prstGeom prst="rect">
            <a:avLst/>
          </a:prstGeom>
        </p:spPr>
        <p:txBody>
          <a:bodyPr vert="horz" lIns="92830" tIns="46415" rIns="92830" bIns="46415" rtlCol="0" anchor="b"/>
          <a:lstStyle>
            <a:lvl1pPr algn="r">
              <a:defRPr sz="1200"/>
            </a:lvl1pPr>
          </a:lstStyle>
          <a:p>
            <a:fld id="{3F30239F-3150-4A59-A506-5887556C8FFF}" type="slidenum">
              <a:rPr lang="en-CA" smtClean="0"/>
              <a:t>‹#›</a:t>
            </a:fld>
            <a:endParaRPr lang="en-CA" dirty="0"/>
          </a:p>
        </p:txBody>
      </p:sp>
    </p:spTree>
    <p:extLst>
      <p:ext uri="{BB962C8B-B14F-4D97-AF65-F5344CB8AC3E}">
        <p14:creationId xmlns:p14="http://schemas.microsoft.com/office/powerpoint/2010/main" val="2267432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Welcome,</a:t>
            </a:r>
            <a:r>
              <a:rPr lang="en-CA" baseline="0" dirty="0"/>
              <a:t> opening remarks</a:t>
            </a:r>
            <a:endParaRPr lang="en-CA" dirty="0"/>
          </a:p>
        </p:txBody>
      </p:sp>
      <p:sp>
        <p:nvSpPr>
          <p:cNvPr id="4" name="Slide Number Placeholder 3"/>
          <p:cNvSpPr>
            <a:spLocks noGrp="1"/>
          </p:cNvSpPr>
          <p:nvPr>
            <p:ph type="sldNum" sz="quarter" idx="10"/>
          </p:nvPr>
        </p:nvSpPr>
        <p:spPr/>
        <p:txBody>
          <a:bodyPr/>
          <a:lstStyle/>
          <a:p>
            <a:fld id="{3F30239F-3150-4A59-A506-5887556C8FFF}" type="slidenum">
              <a:rPr lang="en-CA" smtClean="0"/>
              <a:t>1</a:t>
            </a:fld>
            <a:endParaRPr lang="en-CA" dirty="0"/>
          </a:p>
        </p:txBody>
      </p:sp>
    </p:spTree>
    <p:extLst>
      <p:ext uri="{BB962C8B-B14F-4D97-AF65-F5344CB8AC3E}">
        <p14:creationId xmlns:p14="http://schemas.microsoft.com/office/powerpoint/2010/main" val="44299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11</a:t>
            </a:fld>
            <a:endParaRPr lang="en-CA" dirty="0"/>
          </a:p>
        </p:txBody>
      </p:sp>
    </p:spTree>
    <p:extLst>
      <p:ext uri="{BB962C8B-B14F-4D97-AF65-F5344CB8AC3E}">
        <p14:creationId xmlns:p14="http://schemas.microsoft.com/office/powerpoint/2010/main" val="3807422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closing, I want to compare 3 types of masks and their intended use. The medical grade mask, as indicated in this presentation, meets ASTM standards and they filter large particle droplets that are transmitted with infectious illness such as Covid-19, Influenza &amp; the common cold. They should be used by health acre workers including workers in personal care &amp; group homes within 2 metres of residents that are Covid positive or have other respiratory illnesses.  Or of course when Public Health recommends or mandates, they should be worn continuously in the home. Until Saskatchewan reaches herd immunity and we are out of our COVIID-19 pandemic masks will likely continue to be recommended by Public Health/ </a:t>
            </a:r>
          </a:p>
          <a:p>
            <a:r>
              <a:rPr lang="en-US" dirty="0"/>
              <a:t>On the left hand side you see a N95 respirator. Respirators protect from exposure to airborne particles seen in illnesses such as TB and chicken Pox. Airborne </a:t>
            </a:r>
            <a:r>
              <a:rPr lang="en-US" dirty="0" err="1"/>
              <a:t>paarticles</a:t>
            </a:r>
            <a:r>
              <a:rPr lang="en-US" dirty="0"/>
              <a:t> are very small and light . They can float around the room and through the home and stay in the air for extended lengths of time. Certain aerosol generating medical procedures such as with a </a:t>
            </a:r>
            <a:r>
              <a:rPr lang="en-US" dirty="0" err="1"/>
              <a:t>Cpap</a:t>
            </a:r>
            <a:r>
              <a:rPr lang="en-US" dirty="0"/>
              <a:t> machine and medication administration through a nebulizer machine can  cause large droplet illnesses like COVID to become tiny like seen in airborne illnesses. If one of these procedures is occurring on a suspect or Covid positive resident, then staff wear a N95 respirator while in the room  and for 2 hours after the procedure if you enter the room. It is important to know, staff need to be fit tested to see what make model and size of respirator fits them best and also be trained to use it properly.  The far right picture represents a non-medical masks. They can be cloth or disposable and have not be evaluated or tested to any recognized standard. They limit the spread of droplets and spit when you talk sneeze or cough, but how well they filter viruses are unknown. They are good to use in the general public when consistent physical distancing is not possible. But they are not recommended for staff working in group homes &amp; personal care homes because the level of protection is unknown placing both the staff and residents at risk. </a:t>
            </a:r>
          </a:p>
          <a:p>
            <a:r>
              <a:rPr lang="en-US" dirty="0"/>
              <a:t>Wearing a medical grade mask in group &amp; personal care homes can stop the spread of respiratory infections such as COVID-19, flu and colds and possible safe lives. Make your work place safe and wear a </a:t>
            </a:r>
            <a:r>
              <a:rPr lang="en-US"/>
              <a:t>medical grade mask!</a:t>
            </a:r>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12</a:t>
            </a:fld>
            <a:endParaRPr lang="en-CA" dirty="0"/>
          </a:p>
        </p:txBody>
      </p:sp>
    </p:spTree>
    <p:extLst>
      <p:ext uri="{BB962C8B-B14F-4D97-AF65-F5344CB8AC3E}">
        <p14:creationId xmlns:p14="http://schemas.microsoft.com/office/powerpoint/2010/main" val="2929003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want to wear a mask when we are in close proximity to people with respiratory illness such as  Covid-19, Influenza &amp; common cold. These </a:t>
            </a:r>
            <a:r>
              <a:rPr lang="en-US" dirty="0" err="1"/>
              <a:t>illnessess</a:t>
            </a:r>
            <a:r>
              <a:rPr lang="en-US" dirty="0"/>
              <a:t> spreads through droplets and contact </a:t>
            </a:r>
          </a:p>
          <a:p>
            <a:r>
              <a:rPr lang="en-US" dirty="0"/>
              <a:t>Physical distancing of greater than 2 m. decreases the risk of exposure to these infectious illnesses</a:t>
            </a:r>
          </a:p>
          <a:p>
            <a:r>
              <a:rPr lang="en-US" dirty="0"/>
              <a:t> When we are around Infectious droplet respiratory illnesses, We should always wear masks when we cannot physical distance or when continuous masking recommendations or mandates are in place. </a:t>
            </a:r>
          </a:p>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3</a:t>
            </a:fld>
            <a:endParaRPr lang="en-CA" dirty="0"/>
          </a:p>
        </p:txBody>
      </p:sp>
    </p:spTree>
    <p:extLst>
      <p:ext uri="{BB962C8B-B14F-4D97-AF65-F5344CB8AC3E}">
        <p14:creationId xmlns:p14="http://schemas.microsoft.com/office/powerpoint/2010/main" val="1977200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small print on the box. Does it say Not for medical use, nonmedical mask or something similar?? Then it is not medical grade even if it is 3 ply  </a:t>
            </a:r>
          </a:p>
        </p:txBody>
      </p:sp>
      <p:sp>
        <p:nvSpPr>
          <p:cNvPr id="4" name="Slide Number Placeholder 3"/>
          <p:cNvSpPr>
            <a:spLocks noGrp="1"/>
          </p:cNvSpPr>
          <p:nvPr>
            <p:ph type="sldNum" sz="quarter" idx="5"/>
          </p:nvPr>
        </p:nvSpPr>
        <p:spPr/>
        <p:txBody>
          <a:bodyPr/>
          <a:lstStyle/>
          <a:p>
            <a:fld id="{3F30239F-3150-4A59-A506-5887556C8FFF}" type="slidenum">
              <a:rPr lang="en-CA" smtClean="0"/>
              <a:t>4</a:t>
            </a:fld>
            <a:endParaRPr lang="en-CA" dirty="0"/>
          </a:p>
        </p:txBody>
      </p:sp>
    </p:spTree>
    <p:extLst>
      <p:ext uri="{BB962C8B-B14F-4D97-AF65-F5344CB8AC3E}">
        <p14:creationId xmlns:p14="http://schemas.microsoft.com/office/powerpoint/2010/main" val="1244533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medical grade mask and non-medical grade masks can look similar. They both come in several </a:t>
            </a:r>
            <a:r>
              <a:rPr lang="en-US" dirty="0" err="1"/>
              <a:t>colours</a:t>
            </a:r>
            <a:r>
              <a:rPr lang="en-US" dirty="0"/>
              <a:t>. They could be pink , blue , black, blue, green and other </a:t>
            </a:r>
            <a:r>
              <a:rPr lang="en-US" dirty="0" err="1"/>
              <a:t>cplours</a:t>
            </a:r>
            <a:r>
              <a:rPr lang="en-US" dirty="0"/>
              <a:t>.  </a:t>
            </a:r>
          </a:p>
        </p:txBody>
      </p:sp>
      <p:sp>
        <p:nvSpPr>
          <p:cNvPr id="4" name="Slide Number Placeholder 3"/>
          <p:cNvSpPr>
            <a:spLocks noGrp="1"/>
          </p:cNvSpPr>
          <p:nvPr>
            <p:ph type="sldNum" sz="quarter" idx="5"/>
          </p:nvPr>
        </p:nvSpPr>
        <p:spPr/>
        <p:txBody>
          <a:bodyPr/>
          <a:lstStyle/>
          <a:p>
            <a:fld id="{3F30239F-3150-4A59-A506-5887556C8FFF}" type="slidenum">
              <a:rPr lang="en-CA" smtClean="0"/>
              <a:t>5</a:t>
            </a:fld>
            <a:endParaRPr lang="en-CA" dirty="0"/>
          </a:p>
        </p:txBody>
      </p:sp>
    </p:spTree>
    <p:extLst>
      <p:ext uri="{BB962C8B-B14F-4D97-AF65-F5344CB8AC3E}">
        <p14:creationId xmlns:p14="http://schemas.microsoft.com/office/powerpoint/2010/main" val="1234133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grad masks must meet specific standards. The Packaging will usually indicate whether it is  medical grade .ASTM F2100 indicates it is made in north America and has met Canadian standards or you may see EN 14683 . These is an indication it has met our Canadian ASTM standard but are imported from Europe. In addition, you may see MDEL on the box. These are approved medical masks as well .They are from another countries but are approved</a:t>
            </a:r>
          </a:p>
        </p:txBody>
      </p:sp>
      <p:sp>
        <p:nvSpPr>
          <p:cNvPr id="4" name="Slide Number Placeholder 3"/>
          <p:cNvSpPr>
            <a:spLocks noGrp="1"/>
          </p:cNvSpPr>
          <p:nvPr>
            <p:ph type="sldNum" sz="quarter" idx="5"/>
          </p:nvPr>
        </p:nvSpPr>
        <p:spPr/>
        <p:txBody>
          <a:bodyPr/>
          <a:lstStyle/>
          <a:p>
            <a:fld id="{3F30239F-3150-4A59-A506-5887556C8FFF}" type="slidenum">
              <a:rPr lang="en-CA" smtClean="0"/>
              <a:t>6</a:t>
            </a:fld>
            <a:endParaRPr lang="en-CA" dirty="0"/>
          </a:p>
        </p:txBody>
      </p:sp>
    </p:spTree>
    <p:extLst>
      <p:ext uri="{BB962C8B-B14F-4D97-AF65-F5344CB8AC3E}">
        <p14:creationId xmlns:p14="http://schemas.microsoft.com/office/powerpoint/2010/main" val="3850859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ASTM refers to the American Society of Testing and Materials (ASTM).  ASTM standards are referenced by the Food and Drug Administration (FDA), as the endorsed standard in North America </a:t>
            </a:r>
          </a:p>
          <a:p>
            <a:endParaRPr lang="en-US" dirty="0"/>
          </a:p>
          <a:p>
            <a:r>
              <a:rPr lang="en-US" dirty="0"/>
              <a:t>1.The Bacterial Filtration </a:t>
            </a:r>
            <a:r>
              <a:rPr lang="en-US" dirty="0" err="1"/>
              <a:t>Efficiencymeasures</a:t>
            </a:r>
            <a:r>
              <a:rPr lang="en-US" dirty="0"/>
              <a:t> how well the medical face mask filters out bacteria 2. The Particulate Filtration Efficiency measures how well a mask filters sub-micron particles with the expectation that viruses will be filtered in a similar manner. </a:t>
            </a:r>
          </a:p>
          <a:p>
            <a:r>
              <a:rPr lang="en-US" dirty="0"/>
              <a:t>3. Fluid resistance reflects the mask’s ability to minimize the amount of fluid that could transfer from the outer layers through to the inner layer from splash or sprays</a:t>
            </a:r>
          </a:p>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7</a:t>
            </a:fld>
            <a:endParaRPr lang="en-CA" dirty="0"/>
          </a:p>
        </p:txBody>
      </p:sp>
    </p:spTree>
    <p:extLst>
      <p:ext uri="{BB962C8B-B14F-4D97-AF65-F5344CB8AC3E}">
        <p14:creationId xmlns:p14="http://schemas.microsoft.com/office/powerpoint/2010/main" val="4234335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The Delta P measures the air flow resistance of the mask and is an objective measure of breathability.</a:t>
            </a:r>
          </a:p>
          <a:p>
            <a:r>
              <a:rPr lang="en-US" dirty="0"/>
              <a:t>5. As hospitals and other health care areas may contain sources of oxygen, heat, and fuel the ASTM standards include testing for flame resistance. </a:t>
            </a:r>
          </a:p>
          <a:p>
            <a:r>
              <a:rPr lang="en-US" dirty="0"/>
              <a:t>5.5 in addition There is an ISO Certification: which means all medical face masks must be tested to an international standard for skin sensitivity and cytotoxic tests to ensure that no materials are harmful to the wearer. </a:t>
            </a:r>
          </a:p>
        </p:txBody>
      </p:sp>
      <p:sp>
        <p:nvSpPr>
          <p:cNvPr id="4" name="Slide Number Placeholder 3"/>
          <p:cNvSpPr>
            <a:spLocks noGrp="1"/>
          </p:cNvSpPr>
          <p:nvPr>
            <p:ph type="sldNum" sz="quarter" idx="5"/>
          </p:nvPr>
        </p:nvSpPr>
        <p:spPr/>
        <p:txBody>
          <a:bodyPr/>
          <a:lstStyle/>
          <a:p>
            <a:fld id="{3F30239F-3150-4A59-A506-5887556C8FFF}" type="slidenum">
              <a:rPr lang="en-CA" smtClean="0"/>
              <a:t>8</a:t>
            </a:fld>
            <a:endParaRPr lang="en-CA" dirty="0"/>
          </a:p>
        </p:txBody>
      </p:sp>
    </p:spTree>
    <p:extLst>
      <p:ext uri="{BB962C8B-B14F-4D97-AF65-F5344CB8AC3E}">
        <p14:creationId xmlns:p14="http://schemas.microsoft.com/office/powerpoint/2010/main" val="405506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levels of medical grade masks. All are acceptable level of protection for Personal care , group homes and most other health care settings. level 2 &amp; 3 filter out viruses and bacteria at a level of 98% or </a:t>
            </a:r>
            <a:r>
              <a:rPr lang="en-US" dirty="0" err="1"/>
              <a:t>gretarer</a:t>
            </a:r>
            <a:r>
              <a:rPr lang="en-US" dirty="0"/>
              <a:t> and level 1 filters at a 95% or greater—which is still very good protection. It is a little easier to breath with a level 1 mask than a level 2 &amp; 3 but it is just a slight difference. The main difference in the levels is the fluid resistance.  Level 3 masks would be worn in health care areas where a high level of splashes and sprays may occur, such as the OR. Level 1 is good for those areas that have a low level sprays and fluids, as is the case in most personal care and group homes.  </a:t>
            </a:r>
          </a:p>
        </p:txBody>
      </p:sp>
      <p:sp>
        <p:nvSpPr>
          <p:cNvPr id="4" name="Slide Number Placeholder 3"/>
          <p:cNvSpPr>
            <a:spLocks noGrp="1"/>
          </p:cNvSpPr>
          <p:nvPr>
            <p:ph type="sldNum" sz="quarter" idx="5"/>
          </p:nvPr>
        </p:nvSpPr>
        <p:spPr/>
        <p:txBody>
          <a:bodyPr/>
          <a:lstStyle/>
          <a:p>
            <a:fld id="{3F30239F-3150-4A59-A506-5887556C8FFF}" type="slidenum">
              <a:rPr lang="en-CA" smtClean="0"/>
              <a:t>9</a:t>
            </a:fld>
            <a:endParaRPr lang="en-CA" dirty="0"/>
          </a:p>
        </p:txBody>
      </p:sp>
    </p:spTree>
    <p:extLst>
      <p:ext uri="{BB962C8B-B14F-4D97-AF65-F5344CB8AC3E}">
        <p14:creationId xmlns:p14="http://schemas.microsoft.com/office/powerpoint/2010/main" val="989856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Medical Grade Masks = High Standards and high standards =Safety!</a:t>
            </a:r>
          </a:p>
          <a:p>
            <a:r>
              <a:rPr lang="en-US" dirty="0"/>
              <a:t>This provides individuals with confidence in the level of protection, however;</a:t>
            </a:r>
          </a:p>
          <a:p>
            <a:r>
              <a:rPr lang="en-US" dirty="0"/>
              <a:t>they need to be worn correctly –over mouth and nose like in this picture. With The metal nose piece molded around your nose. Hands need to be cleaned before putting on and after taking off. As well If you touch the front, clean your hands </a:t>
            </a:r>
          </a:p>
          <a:p>
            <a:endParaRPr lang="en-US" dirty="0"/>
          </a:p>
          <a:p>
            <a:r>
              <a:rPr lang="en-US" dirty="0"/>
              <a:t>Masks should be changed  when wet , damaged or soiled or when it becomes hard to breath. Your breathe can cause your mask to get wet and it will not only become harder to breath , it will  not protect as well . This is when it is time to change your mask. </a:t>
            </a:r>
          </a:p>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10</a:t>
            </a:fld>
            <a:endParaRPr lang="en-CA" dirty="0"/>
          </a:p>
        </p:txBody>
      </p:sp>
    </p:spTree>
    <p:extLst>
      <p:ext uri="{BB962C8B-B14F-4D97-AF65-F5344CB8AC3E}">
        <p14:creationId xmlns:p14="http://schemas.microsoft.com/office/powerpoint/2010/main" val="113604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157360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34456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452165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948476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544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4100332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670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7915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866420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635010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dirty="0"/>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826098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4044228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4FC6DF8-8D30-4ECD-A909-C127FDE805F9}" type="datetimeFigureOut">
              <a:rPr lang="en-CA" smtClean="0"/>
              <a:t>2021-11-10</a:t>
            </a:fld>
            <a:endParaRPr lang="en-CA"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CA"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0801299-4A67-4C23-BCA8-286A1B950CED}" type="slidenum">
              <a:rPr lang="en-CA" smtClean="0"/>
              <a:t>‹#›</a:t>
            </a:fld>
            <a:endParaRPr lang="en-CA" dirty="0"/>
          </a:p>
        </p:txBody>
      </p:sp>
    </p:spTree>
    <p:extLst>
      <p:ext uri="{BB962C8B-B14F-4D97-AF65-F5344CB8AC3E}">
        <p14:creationId xmlns:p14="http://schemas.microsoft.com/office/powerpoint/2010/main" val="3267690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253222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131082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432304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327458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163229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821227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424742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273201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508810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2021-11-10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89249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C6DF8-8D30-4ECD-A909-C127FDE805F9}" type="datetimeFigureOut">
              <a:rPr lang="en-CA" smtClean="0"/>
              <a:t>2021-11-10</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01299-4A67-4C23-BCA8-286A1B950CED}" type="slidenum">
              <a:rPr lang="en-CA" smtClean="0"/>
              <a:t>‹#›</a:t>
            </a:fld>
            <a:endParaRPr lang="en-CA" dirty="0"/>
          </a:p>
        </p:txBody>
      </p:sp>
    </p:spTree>
    <p:extLst>
      <p:ext uri="{BB962C8B-B14F-4D97-AF65-F5344CB8AC3E}">
        <p14:creationId xmlns:p14="http://schemas.microsoft.com/office/powerpoint/2010/main" val="4247160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A4FC6DF8-8D30-4ECD-A909-C127FDE805F9}" type="datetimeFigureOut">
              <a:rPr lang="en-CA" smtClean="0"/>
              <a:t>2021-11-10</a:t>
            </a:fld>
            <a:endParaRPr lang="en-CA"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10801299-4A67-4C23-BCA8-286A1B950CED}" type="slidenum">
              <a:rPr lang="en-CA" smtClean="0"/>
              <a:t>‹#›</a:t>
            </a:fld>
            <a:endParaRPr lang="en-CA"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1769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2.jpg"/><Relationship Id="rId5" Type="http://schemas.openxmlformats.org/officeDocument/2006/relationships/notesSlide" Target="../notesSlides/notesSlide1.xml"/><Relationship Id="rId4"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8.emf"/><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9.emf"/><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3.m4a"/><Relationship Id="rId7" Type="http://schemas.openxmlformats.org/officeDocument/2006/relationships/image" Target="../media/image10.tiff"/><Relationship Id="rId2" Type="http://schemas.microsoft.com/office/2007/relationships/media" Target="../media/media13.m4a"/><Relationship Id="rId1" Type="http://schemas.openxmlformats.org/officeDocument/2006/relationships/tags" Target="../tags/tag6.xml"/><Relationship Id="rId6" Type="http://schemas.openxmlformats.org/officeDocument/2006/relationships/hyperlink" Target="mailto:Mary.Anderson@saswh.ca" TargetMode="External"/><Relationship Id="rId5" Type="http://schemas.openxmlformats.org/officeDocument/2006/relationships/hyperlink" Target="mailto:Kim.Bourassa@saswh.ca" TargetMode="External"/><Relationship Id="rId4"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audio" Target="../media/media3.m4a"/><Relationship Id="rId7" Type="http://schemas.openxmlformats.org/officeDocument/2006/relationships/hyperlink" Target="https://pngimg.com/download/92994" TargetMode="External"/><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14.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emf"/><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hyperlink" Target="https://www.primed.ca/resources/astm-mask-protection-standards/" TargetMode="External"/><Relationship Id="rId5" Type="http://schemas.openxmlformats.org/officeDocument/2006/relationships/notesSlide" Target="../notesSlides/notesSlide5.xml"/><Relationship Id="rId4"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7.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hyperlink" Target="https://www.cardinalhealth.com/content/dam/corp/web/documents/whitepaper/Face%20Mask%20Selection%20Guide.pdf" TargetMode="External"/><Relationship Id="rId5" Type="http://schemas.openxmlformats.org/officeDocument/2006/relationships/notesSlide" Target="../notesSlides/notesSlide8.xml"/><Relationship Id="rId4"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p:cNvSpPr txBox="1">
            <a:spLocks/>
          </p:cNvSpPr>
          <p:nvPr/>
        </p:nvSpPr>
        <p:spPr>
          <a:xfrm>
            <a:off x="107504" y="2691351"/>
            <a:ext cx="7999491" cy="141081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b="1" dirty="0">
                <a:latin typeface="Arial" pitchFamily="34" charset="0"/>
                <a:cs typeface="Arial" pitchFamily="34" charset="0"/>
              </a:rPr>
              <a:t>       </a:t>
            </a:r>
            <a:r>
              <a:rPr lang="en-US" sz="4000" b="1" dirty="0" smtClean="0">
                <a:latin typeface="Arial" pitchFamily="34" charset="0"/>
                <a:cs typeface="Arial" pitchFamily="34" charset="0"/>
              </a:rPr>
              <a:t>SASWH </a:t>
            </a:r>
            <a:r>
              <a:rPr lang="en-US" sz="4000" b="1" dirty="0">
                <a:latin typeface="Arial" pitchFamily="34" charset="0"/>
                <a:cs typeface="Arial" pitchFamily="34" charset="0"/>
              </a:rPr>
              <a:t>Infection 	Prevention &amp; Control</a:t>
            </a:r>
          </a:p>
        </p:txBody>
      </p:sp>
      <p:sp>
        <p:nvSpPr>
          <p:cNvPr id="14" name="Title 3"/>
          <p:cNvSpPr txBox="1">
            <a:spLocks/>
          </p:cNvSpPr>
          <p:nvPr/>
        </p:nvSpPr>
        <p:spPr>
          <a:xfrm>
            <a:off x="323528" y="2204864"/>
            <a:ext cx="8652769" cy="379459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b="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latin typeface="Arial" pitchFamily="34" charset="0"/>
                <a:cs typeface="Arial" pitchFamily="34" charset="0"/>
              </a:rPr>
              <a:t>Masks: Wearing the right one makes a difference!</a:t>
            </a:r>
          </a:p>
          <a:p>
            <a:pPr algn="ctr"/>
            <a:r>
              <a:rPr lang="en-US" sz="2800" dirty="0">
                <a:latin typeface="Arial" pitchFamily="34" charset="0"/>
                <a:cs typeface="Arial" pitchFamily="34" charset="0"/>
              </a:rPr>
              <a:t>November 2021 </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5" y="0"/>
            <a:ext cx="9147745" cy="1743075"/>
          </a:xfrm>
          <a:prstGeom prst="rect">
            <a:avLst/>
          </a:prstGeom>
        </p:spPr>
      </p:pic>
      <p:pic>
        <p:nvPicPr>
          <p:cNvPr id="3" name="Audio 2">
            <a:hlinkClick r:id="" action="ppaction://media"/>
            <a:extLst>
              <a:ext uri="{FF2B5EF4-FFF2-40B4-BE49-F238E27FC236}">
                <a16:creationId xmlns:a16="http://schemas.microsoft.com/office/drawing/2014/main" xmlns="" id="{37F8146C-2CE0-4391-8E58-9149A5471C7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892760027"/>
      </p:ext>
    </p:extLst>
  </p:cSld>
  <p:clrMapOvr>
    <a:masterClrMapping/>
  </p:clrMapOvr>
  <mc:AlternateContent xmlns:mc="http://schemas.openxmlformats.org/markup-compatibility/2006" xmlns:p14="http://schemas.microsoft.com/office/powerpoint/2010/main">
    <mc:Choice Requires="p14">
      <p:transition spd="slow" p14:dur="2000" advTm="8047"/>
    </mc:Choice>
    <mc:Fallback xmlns="">
      <p:transition spd="slow" advTm="8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xmlns="" id="{52ABB703-2B0E-4C3B-B4A2-F3973548E5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0C95AF5-856B-4C47-874C-D39A9E8C667A}"/>
              </a:ext>
            </a:extLst>
          </p:cNvPr>
          <p:cNvSpPr>
            <a:spLocks noGrp="1"/>
          </p:cNvSpPr>
          <p:nvPr>
            <p:ph type="title"/>
          </p:nvPr>
        </p:nvSpPr>
        <p:spPr>
          <a:xfrm>
            <a:off x="4808763" y="634946"/>
            <a:ext cx="3845379" cy="1450757"/>
          </a:xfrm>
        </p:spPr>
        <p:txBody>
          <a:bodyPr>
            <a:normAutofit/>
          </a:bodyPr>
          <a:lstStyle/>
          <a:p>
            <a:r>
              <a:rPr lang="en-US" sz="3000" b="1" dirty="0">
                <a:solidFill>
                  <a:schemeClr val="accent2"/>
                </a:solidFill>
              </a:rPr>
              <a:t>As you can see </a:t>
            </a:r>
            <a:r>
              <a:rPr lang="en-US" sz="3000" b="1" dirty="0" smtClean="0">
                <a:solidFill>
                  <a:schemeClr val="accent2"/>
                </a:solidFill>
              </a:rPr>
              <a:t>Medical </a:t>
            </a:r>
            <a:r>
              <a:rPr lang="en-US" sz="3000" b="1" dirty="0">
                <a:solidFill>
                  <a:schemeClr val="accent2"/>
                </a:solidFill>
              </a:rPr>
              <a:t>Grade Masks = High </a:t>
            </a:r>
            <a:r>
              <a:rPr lang="en-US" sz="3000" b="1" dirty="0" smtClean="0">
                <a:solidFill>
                  <a:schemeClr val="accent2"/>
                </a:solidFill>
              </a:rPr>
              <a:t>Standards = Safety</a:t>
            </a:r>
            <a:r>
              <a:rPr lang="en-US" sz="3000" b="1" dirty="0">
                <a:solidFill>
                  <a:schemeClr val="accent2"/>
                </a:solidFill>
              </a:rPr>
              <a:t>!</a:t>
            </a:r>
          </a:p>
        </p:txBody>
      </p:sp>
      <p:pic>
        <p:nvPicPr>
          <p:cNvPr id="4" name="Content Placeholder 4">
            <a:extLst>
              <a:ext uri="{FF2B5EF4-FFF2-40B4-BE49-F238E27FC236}">
                <a16:creationId xmlns:a16="http://schemas.microsoft.com/office/drawing/2014/main" xmlns="" id="{07DA950D-3615-46F9-A3C5-45238B0B5AED}"/>
              </a:ext>
            </a:extLst>
          </p:cNvPr>
          <p:cNvPicPr>
            <a:picLocks noChangeAspect="1"/>
          </p:cNvPicPr>
          <p:nvPr/>
        </p:nvPicPr>
        <p:blipFill>
          <a:blip r:embed="rId5"/>
          <a:stretch>
            <a:fillRect/>
          </a:stretch>
        </p:blipFill>
        <p:spPr>
          <a:xfrm>
            <a:off x="482394" y="765020"/>
            <a:ext cx="4088720" cy="5007919"/>
          </a:xfrm>
          <a:prstGeom prst="rect">
            <a:avLst/>
          </a:prstGeom>
        </p:spPr>
      </p:pic>
      <p:cxnSp>
        <p:nvCxnSpPr>
          <p:cNvPr id="18" name="Straight Connector 10">
            <a:extLst>
              <a:ext uri="{FF2B5EF4-FFF2-40B4-BE49-F238E27FC236}">
                <a16:creationId xmlns:a16="http://schemas.microsoft.com/office/drawing/2014/main" xmlns="" id="{9C21570E-E159-49A6-9891-FA397B7A92D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59B90593-10B5-4E87-8B51-469C14493D97}"/>
              </a:ext>
            </a:extLst>
          </p:cNvPr>
          <p:cNvSpPr>
            <a:spLocks noGrp="1"/>
          </p:cNvSpPr>
          <p:nvPr>
            <p:ph idx="1"/>
          </p:nvPr>
        </p:nvSpPr>
        <p:spPr>
          <a:xfrm>
            <a:off x="4959461" y="2206936"/>
            <a:ext cx="3845379" cy="3670180"/>
          </a:xfrm>
        </p:spPr>
        <p:txBody>
          <a:bodyPr>
            <a:normAutofit/>
          </a:bodyPr>
          <a:lstStyle/>
          <a:p>
            <a:pPr marL="271463" indent="-271463">
              <a:buFont typeface="Arial" panose="020B0604020202020204" pitchFamily="34" charset="0"/>
              <a:buChar char="•"/>
            </a:pPr>
            <a:r>
              <a:rPr lang="en-US" dirty="0"/>
              <a:t>Provides staff with confidence in the level of protection, however;</a:t>
            </a:r>
          </a:p>
          <a:p>
            <a:pPr lvl="1">
              <a:buFont typeface="Wingdings" panose="05000000000000000000" pitchFamily="2" charset="2"/>
              <a:buChar char="§"/>
            </a:pPr>
            <a:r>
              <a:rPr lang="en-US" dirty="0"/>
              <a:t>they need to be worn correctly </a:t>
            </a:r>
            <a:r>
              <a:rPr lang="en-US" dirty="0" smtClean="0"/>
              <a:t>– over </a:t>
            </a:r>
            <a:r>
              <a:rPr lang="en-US" dirty="0"/>
              <a:t>mouth and nose</a:t>
            </a:r>
          </a:p>
          <a:p>
            <a:pPr lvl="1">
              <a:buFont typeface="Wingdings" panose="05000000000000000000" pitchFamily="2" charset="2"/>
              <a:buChar char="§"/>
            </a:pPr>
            <a:r>
              <a:rPr lang="en-US" dirty="0"/>
              <a:t>proper hand hygiene is essential</a:t>
            </a:r>
          </a:p>
          <a:p>
            <a:pPr lvl="2">
              <a:buFont typeface="Courier New" panose="02070309020205020404" pitchFamily="49" charset="0"/>
              <a:buChar char="o"/>
            </a:pPr>
            <a:r>
              <a:rPr lang="en-US" dirty="0" smtClean="0"/>
              <a:t>before </a:t>
            </a:r>
            <a:r>
              <a:rPr lang="en-US" dirty="0"/>
              <a:t>putting on and after taking off</a:t>
            </a:r>
          </a:p>
          <a:p>
            <a:pPr lvl="2">
              <a:buFont typeface="Courier New" panose="02070309020205020404" pitchFamily="49" charset="0"/>
              <a:buChar char="o"/>
            </a:pPr>
            <a:r>
              <a:rPr lang="en-US" dirty="0" smtClean="0"/>
              <a:t>if </a:t>
            </a:r>
            <a:r>
              <a:rPr lang="en-US" dirty="0"/>
              <a:t>you touch the front, clean your hands </a:t>
            </a:r>
          </a:p>
          <a:p>
            <a:pPr lvl="1">
              <a:buFont typeface="Wingdings" panose="05000000000000000000" pitchFamily="2" charset="2"/>
              <a:buChar char="§"/>
            </a:pPr>
            <a:r>
              <a:rPr lang="en-US" dirty="0" smtClean="0"/>
              <a:t>change </a:t>
            </a:r>
            <a:r>
              <a:rPr lang="en-US" dirty="0"/>
              <a:t>when </a:t>
            </a:r>
            <a:r>
              <a:rPr lang="en-US" dirty="0" smtClean="0"/>
              <a:t>wet, </a:t>
            </a:r>
            <a:r>
              <a:rPr lang="en-US" dirty="0"/>
              <a:t>damaged or soiled or when it gets hard to </a:t>
            </a:r>
            <a:r>
              <a:rPr lang="en-US" dirty="0" smtClean="0"/>
              <a:t>breath. </a:t>
            </a:r>
            <a:endParaRPr lang="en-US" dirty="0"/>
          </a:p>
          <a:p>
            <a:pPr lvl="1">
              <a:buFont typeface="Arial" panose="020B0604020202020204" pitchFamily="34" charset="0"/>
              <a:buChar char="•"/>
            </a:pPr>
            <a:endParaRPr lang="en-US" dirty="0"/>
          </a:p>
          <a:p>
            <a:pPr lvl="2">
              <a:buFont typeface="Arial" panose="020B0604020202020204" pitchFamily="34" charset="0"/>
              <a:buChar char="•"/>
            </a:pPr>
            <a:endParaRPr lang="en-US" dirty="0"/>
          </a:p>
          <a:p>
            <a:pPr lvl="1">
              <a:buFont typeface="Arial" panose="020B0604020202020204" pitchFamily="34" charset="0"/>
              <a:buChar char="•"/>
            </a:pPr>
            <a:endParaRPr lang="en-US" dirty="0"/>
          </a:p>
        </p:txBody>
      </p:sp>
      <p:sp>
        <p:nvSpPr>
          <p:cNvPr id="19" name="Rectangle 12">
            <a:extLst>
              <a:ext uri="{FF2B5EF4-FFF2-40B4-BE49-F238E27FC236}">
                <a16:creationId xmlns:a16="http://schemas.microsoft.com/office/drawing/2014/main" xmlns="" id="{E95DA498-D9A2-4DA9-B9DA-B3776E08CF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4">
            <a:extLst>
              <a:ext uri="{FF2B5EF4-FFF2-40B4-BE49-F238E27FC236}">
                <a16:creationId xmlns:a16="http://schemas.microsoft.com/office/drawing/2014/main" xmlns="" id="{82A73093-4B9D-420D-B17E-52293703A1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Audio 12">
            <a:hlinkClick r:id="" action="ppaction://media"/>
            <a:extLst>
              <a:ext uri="{FF2B5EF4-FFF2-40B4-BE49-F238E27FC236}">
                <a16:creationId xmlns:a16="http://schemas.microsoft.com/office/drawing/2014/main" xmlns="" id="{C23AE629-1C0C-4ADA-9CFA-4F913CC208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73932937"/>
      </p:ext>
    </p:extLst>
  </p:cSld>
  <p:clrMapOvr>
    <a:masterClrMapping/>
  </p:clrMapOvr>
  <mc:AlternateContent xmlns:mc="http://schemas.openxmlformats.org/markup-compatibility/2006" xmlns:p14="http://schemas.microsoft.com/office/powerpoint/2010/main">
    <mc:Choice Requires="p14">
      <p:transition spd="slow" p14:dur="2000" advTm="49161"/>
    </mc:Choice>
    <mc:Fallback xmlns="">
      <p:transition spd="slow" advTm="49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xmlns=""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xmlns=""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CC1925BB-815B-456B-B728-854EB0AD7ACB}"/>
              </a:ext>
            </a:extLst>
          </p:cNvPr>
          <p:cNvSpPr>
            <a:spLocks noGrp="1"/>
          </p:cNvSpPr>
          <p:nvPr>
            <p:ph type="title"/>
          </p:nvPr>
        </p:nvSpPr>
        <p:spPr>
          <a:xfrm>
            <a:off x="369277" y="605896"/>
            <a:ext cx="2313633" cy="5646208"/>
          </a:xfrm>
        </p:spPr>
        <p:txBody>
          <a:bodyPr anchor="ctr">
            <a:normAutofit/>
          </a:bodyPr>
          <a:lstStyle/>
          <a:p>
            <a:pPr algn="ctr"/>
            <a:r>
              <a:rPr lang="en-US" sz="3100" b="1" dirty="0" smtClean="0">
                <a:solidFill>
                  <a:srgbClr val="FFFFFF"/>
                </a:solidFill>
              </a:rPr>
              <a:t>Currently there is no shortage </a:t>
            </a:r>
            <a:r>
              <a:rPr lang="en-US" sz="3100" b="1" dirty="0">
                <a:solidFill>
                  <a:srgbClr val="FFFFFF"/>
                </a:solidFill>
              </a:rPr>
              <a:t>of Medical Grade Masks!!</a:t>
            </a:r>
          </a:p>
        </p:txBody>
      </p:sp>
      <p:sp>
        <p:nvSpPr>
          <p:cNvPr id="38" name="Rectangle 37">
            <a:extLst>
              <a:ext uri="{FF2B5EF4-FFF2-40B4-BE49-F238E27FC236}">
                <a16:creationId xmlns:a16="http://schemas.microsoft.com/office/drawing/2014/main" xmlns=""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ontent Placeholder 8">
            <a:extLst>
              <a:ext uri="{FF2B5EF4-FFF2-40B4-BE49-F238E27FC236}">
                <a16:creationId xmlns:a16="http://schemas.microsoft.com/office/drawing/2014/main" xmlns="" id="{11554E26-7E1D-4935-A545-FAA2D0E7E103}"/>
              </a:ext>
            </a:extLst>
          </p:cNvPr>
          <p:cNvSpPr>
            <a:spLocks noGrp="1"/>
          </p:cNvSpPr>
          <p:nvPr>
            <p:ph idx="1"/>
          </p:nvPr>
        </p:nvSpPr>
        <p:spPr>
          <a:xfrm>
            <a:off x="3556512" y="605896"/>
            <a:ext cx="4810247" cy="5646208"/>
          </a:xfrm>
        </p:spPr>
        <p:txBody>
          <a:bodyPr anchor="ctr">
            <a:normAutofit/>
          </a:bodyPr>
          <a:lstStyle/>
          <a:p>
            <a:r>
              <a:rPr lang="en-CA" dirty="0"/>
              <a:t>Health Canada provides information on masks that are medical </a:t>
            </a:r>
            <a:r>
              <a:rPr lang="en-CA" dirty="0" smtClean="0"/>
              <a:t>grade. </a:t>
            </a:r>
          </a:p>
          <a:p>
            <a:r>
              <a:rPr lang="en-CA" dirty="0"/>
              <a:t>There are many medical suppliers!</a:t>
            </a:r>
          </a:p>
          <a:p>
            <a:r>
              <a:rPr lang="en-US" dirty="0" smtClean="0"/>
              <a:t>Some examples of places where medical grade masks can be sourced:</a:t>
            </a:r>
            <a:endParaRPr lang="en-CA" dirty="0"/>
          </a:p>
          <a:p>
            <a:pPr marL="442913" indent="-261938">
              <a:buFont typeface="Arial" panose="020B0604020202020204" pitchFamily="34" charset="0"/>
              <a:buChar char="•"/>
            </a:pPr>
            <a:r>
              <a:rPr lang="en-CA" dirty="0" err="1"/>
              <a:t>Schaan</a:t>
            </a:r>
            <a:r>
              <a:rPr lang="en-CA" dirty="0"/>
              <a:t> Healthcare</a:t>
            </a:r>
          </a:p>
          <a:p>
            <a:pPr marL="442913" indent="-261938">
              <a:buFont typeface="Arial" panose="020B0604020202020204" pitchFamily="34" charset="0"/>
              <a:buChar char="•"/>
            </a:pPr>
            <a:r>
              <a:rPr lang="en-CA" dirty="0"/>
              <a:t>Cardinal Health</a:t>
            </a:r>
          </a:p>
          <a:p>
            <a:pPr marL="442913" indent="-261938">
              <a:buFont typeface="Arial" panose="020B0604020202020204" pitchFamily="34" charset="0"/>
              <a:buChar char="•"/>
            </a:pPr>
            <a:r>
              <a:rPr lang="en-CA" dirty="0"/>
              <a:t>Pro-Med</a:t>
            </a:r>
          </a:p>
          <a:p>
            <a:pPr marL="0" indent="0">
              <a:buNone/>
            </a:pPr>
            <a:endParaRPr lang="en-US" dirty="0"/>
          </a:p>
        </p:txBody>
      </p:sp>
      <p:pic>
        <p:nvPicPr>
          <p:cNvPr id="6" name="Audio 5">
            <a:hlinkClick r:id="" action="ppaction://media"/>
            <a:extLst>
              <a:ext uri="{FF2B5EF4-FFF2-40B4-BE49-F238E27FC236}">
                <a16:creationId xmlns:a16="http://schemas.microsoft.com/office/drawing/2014/main" xmlns="" id="{CA4E5936-A456-4704-8316-586B796AC0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157325582"/>
      </p:ext>
    </p:extLst>
  </p:cSld>
  <p:clrMapOvr>
    <a:masterClrMapping/>
  </p:clrMapOvr>
  <mc:AlternateContent xmlns:mc="http://schemas.openxmlformats.org/markup-compatibility/2006" xmlns:p14="http://schemas.microsoft.com/office/powerpoint/2010/main">
    <mc:Choice Requires="p14">
      <p:transition spd="slow" p14:dur="2000" advTm="16821"/>
    </mc:Choice>
    <mc:Fallback xmlns="">
      <p:transition spd="slow" advTm="16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41497DE5-0939-4D1D-9350-0C5E1B209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4043" y="457200"/>
            <a:ext cx="8455914"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2049" y="521208"/>
            <a:ext cx="8359902"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F99411C4-6143-4B8B-A3D3-7AE19828B2C5}"/>
              </a:ext>
            </a:extLst>
          </p:cNvPr>
          <p:cNvPicPr>
            <a:picLocks noChangeAspect="1"/>
          </p:cNvPicPr>
          <p:nvPr/>
        </p:nvPicPr>
        <p:blipFill>
          <a:blip r:embed="rId5"/>
          <a:stretch>
            <a:fillRect/>
          </a:stretch>
        </p:blipFill>
        <p:spPr>
          <a:xfrm>
            <a:off x="2551625" y="731520"/>
            <a:ext cx="4170378" cy="5394960"/>
          </a:xfrm>
          <a:prstGeom prst="rect">
            <a:avLst/>
          </a:prstGeom>
        </p:spPr>
      </p:pic>
      <p:pic>
        <p:nvPicPr>
          <p:cNvPr id="11" name="Audio 10">
            <a:hlinkClick r:id="" action="ppaction://media"/>
            <a:extLst>
              <a:ext uri="{FF2B5EF4-FFF2-40B4-BE49-F238E27FC236}">
                <a16:creationId xmlns:a16="http://schemas.microsoft.com/office/drawing/2014/main" xmlns="" id="{A3BFB044-A26E-4EE5-B2A4-80F466929B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3040502"/>
      </p:ext>
    </p:extLst>
  </p:cSld>
  <p:clrMapOvr>
    <a:masterClrMapping/>
  </p:clrMapOvr>
  <mc:AlternateContent xmlns:mc="http://schemas.openxmlformats.org/markup-compatibility/2006" xmlns:p14="http://schemas.microsoft.com/office/powerpoint/2010/main">
    <mc:Choice Requires="p14">
      <p:transition spd="slow" p14:dur="2000" advTm="150149"/>
    </mc:Choice>
    <mc:Fallback xmlns="">
      <p:transition spd="slow" advTm="150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2329" y="2996952"/>
            <a:ext cx="9139237" cy="307777"/>
          </a:xfrm>
          <a:prstGeom prst="rect">
            <a:avLst/>
          </a:prstGeom>
          <a:noFill/>
        </p:spPr>
        <p:txBody>
          <a:bodyPr wrap="square" rtlCol="0">
            <a:spAutoFit/>
          </a:bodyPr>
          <a:lstStyle/>
          <a:p>
            <a:pPr algn="ctr"/>
            <a:r>
              <a:rPr lang="en-CA" sz="1400" b="1" dirty="0">
                <a:latin typeface="Arial" pitchFamily="34" charset="0"/>
                <a:cs typeface="Arial" pitchFamily="34" charset="0"/>
              </a:rPr>
              <a:t>Contact Us:</a:t>
            </a:r>
          </a:p>
        </p:txBody>
      </p:sp>
      <p:sp>
        <p:nvSpPr>
          <p:cNvPr id="6" name="Rectangle 5"/>
          <p:cNvSpPr/>
          <p:nvPr/>
        </p:nvSpPr>
        <p:spPr>
          <a:xfrm>
            <a:off x="473015" y="3429000"/>
            <a:ext cx="8377863" cy="1815882"/>
          </a:xfrm>
          <a:prstGeom prst="rect">
            <a:avLst/>
          </a:prstGeom>
        </p:spPr>
        <p:txBody>
          <a:bodyPr wrap="square">
            <a:spAutoFit/>
          </a:bodyPr>
          <a:lstStyle/>
          <a:p>
            <a:pPr algn="ctr"/>
            <a:r>
              <a:rPr lang="en-CA" sz="1400" dirty="0">
                <a:latin typeface="Arial" pitchFamily="34" charset="0"/>
                <a:cs typeface="Arial" pitchFamily="34" charset="0"/>
              </a:rPr>
              <a:t>Kim Bourassa </a:t>
            </a:r>
          </a:p>
          <a:p>
            <a:pPr algn="ctr"/>
            <a:r>
              <a:rPr lang="en-CA" sz="1400" dirty="0">
                <a:latin typeface="Arial" pitchFamily="34" charset="0"/>
                <a:cs typeface="Arial" pitchFamily="34" charset="0"/>
                <a:hlinkClick r:id="rId5"/>
              </a:rPr>
              <a:t>Kim.Bourassa@saswh.ca</a:t>
            </a:r>
            <a:r>
              <a:rPr lang="en-CA" sz="1400" dirty="0">
                <a:latin typeface="Arial" pitchFamily="34" charset="0"/>
                <a:cs typeface="Arial" pitchFamily="34" charset="0"/>
              </a:rPr>
              <a:t>    306-584-3205</a:t>
            </a:r>
          </a:p>
          <a:p>
            <a:pPr algn="ctr"/>
            <a:endParaRPr lang="en-CA" sz="1400" dirty="0">
              <a:latin typeface="Arial" pitchFamily="34" charset="0"/>
              <a:cs typeface="Arial" pitchFamily="34" charset="0"/>
            </a:endParaRPr>
          </a:p>
          <a:p>
            <a:pPr algn="ctr"/>
            <a:r>
              <a:rPr lang="en-CA" sz="1400" dirty="0">
                <a:latin typeface="Arial" pitchFamily="34" charset="0"/>
                <a:cs typeface="Arial" pitchFamily="34" charset="0"/>
              </a:rPr>
              <a:t>Mary Anderson </a:t>
            </a:r>
          </a:p>
          <a:p>
            <a:pPr algn="ctr"/>
            <a:r>
              <a:rPr lang="en-CA" sz="1400" dirty="0">
                <a:latin typeface="Arial" pitchFamily="34" charset="0"/>
                <a:cs typeface="Arial" pitchFamily="34" charset="0"/>
                <a:hlinkClick r:id="rId6"/>
              </a:rPr>
              <a:t>Mary.Anderson@saswh.ca</a:t>
            </a:r>
            <a:r>
              <a:rPr lang="en-CA" sz="1400" dirty="0">
                <a:latin typeface="Arial" pitchFamily="34" charset="0"/>
                <a:cs typeface="Arial" pitchFamily="34" charset="0"/>
              </a:rPr>
              <a:t>     306-750-8310</a:t>
            </a:r>
          </a:p>
          <a:p>
            <a:pPr algn="ctr"/>
            <a:endParaRPr lang="en-CA" sz="1400" dirty="0">
              <a:latin typeface="Arial" pitchFamily="34" charset="0"/>
              <a:cs typeface="Arial" pitchFamily="34" charset="0"/>
            </a:endParaRPr>
          </a:p>
          <a:p>
            <a:pPr algn="ctr"/>
            <a:endParaRPr lang="en-CA" sz="1400" dirty="0">
              <a:latin typeface="Arial" pitchFamily="34" charset="0"/>
              <a:cs typeface="Arial" pitchFamily="34" charset="0"/>
            </a:endParaRPr>
          </a:p>
          <a:p>
            <a:pPr algn="ctr"/>
            <a:r>
              <a:rPr lang="en-CA" sz="1400" dirty="0">
                <a:latin typeface="Arial" pitchFamily="34" charset="0"/>
                <a:cs typeface="Arial" pitchFamily="34" charset="0"/>
              </a:rPr>
              <a:t>	</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7743" y="1268760"/>
            <a:ext cx="4788408" cy="1292352"/>
          </a:xfrm>
          <a:prstGeom prst="rect">
            <a:avLst/>
          </a:prstGeom>
        </p:spPr>
      </p:pic>
      <p:pic>
        <p:nvPicPr>
          <p:cNvPr id="3" name="Audio 2">
            <a:hlinkClick r:id="" action="ppaction://media"/>
            <a:extLst>
              <a:ext uri="{FF2B5EF4-FFF2-40B4-BE49-F238E27FC236}">
                <a16:creationId xmlns:a16="http://schemas.microsoft.com/office/drawing/2014/main" xmlns="" id="{BE091B1C-B45D-4307-8AE4-6968D431A95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385881655"/>
      </p:ext>
    </p:extLst>
  </p:cSld>
  <p:clrMapOvr>
    <a:masterClrMapping/>
  </p:clrMapOvr>
  <mc:AlternateContent xmlns:mc="http://schemas.openxmlformats.org/markup-compatibility/2006" xmlns:p14="http://schemas.microsoft.com/office/powerpoint/2010/main">
    <mc:Choice Requires="p14">
      <p:transition spd="slow" p14:dur="2000" advTm="11573"/>
    </mc:Choice>
    <mc:Fallback xmlns="">
      <p:transition spd="slow" advTm="1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63800F-5691-48AF-BC82-69E1E71FBFC2}"/>
              </a:ext>
            </a:extLst>
          </p:cNvPr>
          <p:cNvSpPr>
            <a:spLocks noGrp="1"/>
          </p:cNvSpPr>
          <p:nvPr>
            <p:ph type="title"/>
          </p:nvPr>
        </p:nvSpPr>
        <p:spPr/>
        <p:txBody>
          <a:bodyPr/>
          <a:lstStyle/>
          <a:p>
            <a:r>
              <a:rPr lang="en-US" b="1" dirty="0">
                <a:solidFill>
                  <a:schemeClr val="accent2"/>
                </a:solidFill>
              </a:rPr>
              <a:t>You will Learn:</a:t>
            </a:r>
          </a:p>
        </p:txBody>
      </p:sp>
      <p:sp>
        <p:nvSpPr>
          <p:cNvPr id="3" name="Content Placeholder 2">
            <a:extLst>
              <a:ext uri="{FF2B5EF4-FFF2-40B4-BE49-F238E27FC236}">
                <a16:creationId xmlns:a16="http://schemas.microsoft.com/office/drawing/2014/main" xmlns="" id="{EC43A0BB-E0DA-4CAC-879C-CAEA24D4D74F}"/>
              </a:ext>
            </a:extLst>
          </p:cNvPr>
          <p:cNvSpPr>
            <a:spLocks noGrp="1"/>
          </p:cNvSpPr>
          <p:nvPr>
            <p:ph idx="1"/>
          </p:nvPr>
        </p:nvSpPr>
        <p:spPr/>
        <p:txBody>
          <a:bodyPr/>
          <a:lstStyle/>
          <a:p>
            <a:pPr>
              <a:buFont typeface="Arial" panose="020B0604020202020204" pitchFamily="34" charset="0"/>
              <a:buChar char="•"/>
            </a:pPr>
            <a:r>
              <a:rPr lang="en-US" dirty="0" smtClean="0"/>
              <a:t>  When </a:t>
            </a:r>
            <a:r>
              <a:rPr lang="en-US" dirty="0"/>
              <a:t>and why, we wear </a:t>
            </a:r>
            <a:r>
              <a:rPr lang="en-US" dirty="0" smtClean="0"/>
              <a:t>masks.</a:t>
            </a:r>
            <a:endParaRPr lang="en-US" dirty="0"/>
          </a:p>
          <a:p>
            <a:pPr>
              <a:buFont typeface="Arial" panose="020B0604020202020204" pitchFamily="34" charset="0"/>
              <a:buChar char="•"/>
            </a:pPr>
            <a:r>
              <a:rPr lang="en-US" dirty="0" smtClean="0"/>
              <a:t>  What </a:t>
            </a:r>
            <a:r>
              <a:rPr lang="en-US" dirty="0"/>
              <a:t>is a medical </a:t>
            </a:r>
            <a:r>
              <a:rPr lang="en-US" dirty="0" smtClean="0"/>
              <a:t>mask?</a:t>
            </a:r>
            <a:endParaRPr lang="en-US" dirty="0"/>
          </a:p>
          <a:p>
            <a:pPr>
              <a:buFont typeface="Arial" panose="020B0604020202020204" pitchFamily="34" charset="0"/>
              <a:buChar char="•"/>
            </a:pPr>
            <a:r>
              <a:rPr lang="en-US" dirty="0" smtClean="0"/>
              <a:t>  What </a:t>
            </a:r>
            <a:r>
              <a:rPr lang="en-US" dirty="0"/>
              <a:t>standards need to be met to be considered medical </a:t>
            </a:r>
            <a:r>
              <a:rPr lang="en-US" dirty="0" smtClean="0"/>
              <a:t>grade?</a:t>
            </a:r>
            <a:endParaRPr lang="en-US" dirty="0"/>
          </a:p>
          <a:p>
            <a:pPr>
              <a:buFont typeface="Arial" panose="020B0604020202020204" pitchFamily="34" charset="0"/>
              <a:buChar char="•"/>
            </a:pPr>
            <a:r>
              <a:rPr lang="en-US" dirty="0" smtClean="0"/>
              <a:t>  How </a:t>
            </a:r>
            <a:r>
              <a:rPr lang="en-US" dirty="0"/>
              <a:t>can I tell between a medical and a non-medical grade </a:t>
            </a:r>
            <a:r>
              <a:rPr lang="en-US" dirty="0" smtClean="0"/>
              <a:t>mask?</a:t>
            </a:r>
            <a:endParaRPr lang="en-US" dirty="0"/>
          </a:p>
          <a:p>
            <a:pPr>
              <a:buFont typeface="Arial" panose="020B0604020202020204" pitchFamily="34" charset="0"/>
              <a:buChar char="•"/>
            </a:pPr>
            <a:r>
              <a:rPr lang="en-US" dirty="0" smtClean="0"/>
              <a:t>  What </a:t>
            </a:r>
            <a:r>
              <a:rPr lang="en-US" dirty="0"/>
              <a:t>are the differences in types of </a:t>
            </a:r>
            <a:r>
              <a:rPr lang="en-US" dirty="0" smtClean="0"/>
              <a:t>masks?</a:t>
            </a:r>
            <a:endParaRPr lang="en-US" dirty="0"/>
          </a:p>
        </p:txBody>
      </p:sp>
      <p:pic>
        <p:nvPicPr>
          <p:cNvPr id="4" name="Audio 3">
            <a:hlinkClick r:id="" action="ppaction://media"/>
            <a:extLst>
              <a:ext uri="{FF2B5EF4-FFF2-40B4-BE49-F238E27FC236}">
                <a16:creationId xmlns:a16="http://schemas.microsoft.com/office/drawing/2014/main" xmlns="" id="{A1B33820-5DD0-42DF-A242-376E8E4475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56106463"/>
      </p:ext>
    </p:extLst>
  </p:cSld>
  <p:clrMapOvr>
    <a:masterClrMapping/>
  </p:clrMapOvr>
  <mc:AlternateContent xmlns:mc="http://schemas.openxmlformats.org/markup-compatibility/2006" xmlns:p14="http://schemas.microsoft.com/office/powerpoint/2010/main">
    <mc:Choice Requires="p14">
      <p:transition spd="slow" p14:dur="2000" advTm="19352"/>
    </mc:Choice>
    <mc:Fallback xmlns="">
      <p:transition spd="slow" advTm="19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F3E50E-6928-4916-B894-B564C57AF689}"/>
              </a:ext>
            </a:extLst>
          </p:cNvPr>
          <p:cNvSpPr>
            <a:spLocks noGrp="1"/>
          </p:cNvSpPr>
          <p:nvPr>
            <p:ph type="title"/>
          </p:nvPr>
        </p:nvSpPr>
        <p:spPr>
          <a:xfrm>
            <a:off x="822960" y="286603"/>
            <a:ext cx="7543800" cy="1450757"/>
          </a:xfrm>
        </p:spPr>
        <p:txBody>
          <a:bodyPr>
            <a:normAutofit/>
          </a:bodyPr>
          <a:lstStyle/>
          <a:p>
            <a:r>
              <a:rPr lang="en-CA" b="1" dirty="0">
                <a:solidFill>
                  <a:schemeClr val="accent2"/>
                </a:solidFill>
              </a:rPr>
              <a:t>When &amp; Why do we Mask?</a:t>
            </a:r>
          </a:p>
        </p:txBody>
      </p:sp>
      <p:sp>
        <p:nvSpPr>
          <p:cNvPr id="3" name="Content Placeholder 2">
            <a:extLst>
              <a:ext uri="{FF2B5EF4-FFF2-40B4-BE49-F238E27FC236}">
                <a16:creationId xmlns:a16="http://schemas.microsoft.com/office/drawing/2014/main" xmlns="" id="{07B6BD1B-B5D4-4CFE-95FE-74469073BAAD}"/>
              </a:ext>
            </a:extLst>
          </p:cNvPr>
          <p:cNvSpPr>
            <a:spLocks noGrp="1"/>
          </p:cNvSpPr>
          <p:nvPr>
            <p:ph idx="1"/>
          </p:nvPr>
        </p:nvSpPr>
        <p:spPr>
          <a:xfrm>
            <a:off x="822959" y="1845734"/>
            <a:ext cx="4841240" cy="4023360"/>
          </a:xfrm>
        </p:spPr>
        <p:txBody>
          <a:bodyPr>
            <a:normAutofit/>
          </a:bodyPr>
          <a:lstStyle/>
          <a:p>
            <a:endParaRPr lang="en-CA" dirty="0"/>
          </a:p>
          <a:p>
            <a:pPr marL="180975" indent="-180975">
              <a:buFont typeface="Arial" panose="020B0604020202020204" pitchFamily="34" charset="0"/>
              <a:buChar char="•"/>
            </a:pPr>
            <a:r>
              <a:rPr lang="en-CA" dirty="0" smtClean="0"/>
              <a:t>COVID-19</a:t>
            </a:r>
            <a:r>
              <a:rPr lang="en-CA" dirty="0"/>
              <a:t>, Influenza &amp; the common cold spreads through </a:t>
            </a:r>
            <a:r>
              <a:rPr lang="en-CA" b="1" dirty="0"/>
              <a:t>droplets</a:t>
            </a:r>
            <a:r>
              <a:rPr lang="en-CA" dirty="0"/>
              <a:t> and </a:t>
            </a:r>
            <a:r>
              <a:rPr lang="en-CA" dirty="0" smtClean="0"/>
              <a:t>contact.</a:t>
            </a:r>
            <a:endParaRPr lang="en-CA" dirty="0"/>
          </a:p>
          <a:p>
            <a:pPr marL="180975" indent="-180975">
              <a:buFont typeface="Arial" panose="020B0604020202020204" pitchFamily="34" charset="0"/>
              <a:buChar char="•"/>
            </a:pPr>
            <a:r>
              <a:rPr lang="en-CA" dirty="0" smtClean="0"/>
              <a:t>Physical </a:t>
            </a:r>
            <a:r>
              <a:rPr lang="en-CA" dirty="0"/>
              <a:t>distancing of greater than 2 m. </a:t>
            </a:r>
            <a:r>
              <a:rPr lang="en-CA" dirty="0" smtClean="0"/>
              <a:t>  decreases </a:t>
            </a:r>
            <a:r>
              <a:rPr lang="en-CA" dirty="0"/>
              <a:t>the risk of </a:t>
            </a:r>
            <a:r>
              <a:rPr lang="en-CA" dirty="0" smtClean="0"/>
              <a:t>exposure.</a:t>
            </a:r>
            <a:endParaRPr lang="en-CA" dirty="0"/>
          </a:p>
          <a:p>
            <a:pPr marL="180975" indent="-180975">
              <a:buFont typeface="Arial" panose="020B0604020202020204" pitchFamily="34" charset="0"/>
              <a:buChar char="•"/>
            </a:pPr>
            <a:r>
              <a:rPr lang="en-CA" dirty="0" smtClean="0"/>
              <a:t>Use </a:t>
            </a:r>
            <a:r>
              <a:rPr lang="en-CA" dirty="0"/>
              <a:t>masks when you cannot physical distance or when you are mandated to do so by a Public Health </a:t>
            </a:r>
            <a:r>
              <a:rPr lang="en-CA" dirty="0"/>
              <a:t>O</a:t>
            </a:r>
            <a:r>
              <a:rPr lang="en-CA" dirty="0" smtClean="0"/>
              <a:t>rder </a:t>
            </a:r>
            <a:r>
              <a:rPr lang="en-CA" dirty="0"/>
              <a:t>or </a:t>
            </a:r>
            <a:r>
              <a:rPr lang="en-CA" dirty="0" smtClean="0"/>
              <a:t>employer.</a:t>
            </a:r>
            <a:endParaRPr lang="en-CA" dirty="0"/>
          </a:p>
        </p:txBody>
      </p:sp>
      <p:pic>
        <p:nvPicPr>
          <p:cNvPr id="10" name="Picture 9" descr="A picture containing underwear&#10;&#10;Description automatically generated">
            <a:extLst>
              <a:ext uri="{FF2B5EF4-FFF2-40B4-BE49-F238E27FC236}">
                <a16:creationId xmlns:a16="http://schemas.microsoft.com/office/drawing/2014/main" xmlns="" id="{826C48C0-BC48-47D3-A5B0-63783F30FD8A}"/>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l="30964" r="26697"/>
          <a:stretch/>
        </p:blipFill>
        <p:spPr>
          <a:xfrm>
            <a:off x="6015427" y="1916318"/>
            <a:ext cx="2351332" cy="3471012"/>
          </a:xfrm>
          <a:prstGeom prst="rect">
            <a:avLst/>
          </a:prstGeom>
        </p:spPr>
      </p:pic>
      <p:sp>
        <p:nvSpPr>
          <p:cNvPr id="11" name="TextBox 10">
            <a:extLst>
              <a:ext uri="{FF2B5EF4-FFF2-40B4-BE49-F238E27FC236}">
                <a16:creationId xmlns:a16="http://schemas.microsoft.com/office/drawing/2014/main" xmlns="" id="{9ABBA864-890F-4853-A993-A0D7DF38B12E}"/>
              </a:ext>
            </a:extLst>
          </p:cNvPr>
          <p:cNvSpPr txBox="1"/>
          <p:nvPr/>
        </p:nvSpPr>
        <p:spPr>
          <a:xfrm>
            <a:off x="6046893" y="5187275"/>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pngimg.com/download/92994">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3.0/">
                  <a:extLst>
                    <a:ext uri="{A12FA001-AC4F-418D-AE19-62706E023703}">
                      <ahyp:hlinkClr xmlns:ahyp="http://schemas.microsoft.com/office/drawing/2018/hyperlinkcolor" xmlns="" val="tx"/>
                    </a:ext>
                  </a:extLst>
                </a:hlinkClick>
              </a:rPr>
              <a:t>CC BY-NC</a:t>
            </a:r>
            <a:endParaRPr lang="en-US" sz="700">
              <a:solidFill>
                <a:srgbClr val="FFFFFF"/>
              </a:solidFill>
            </a:endParaRPr>
          </a:p>
        </p:txBody>
      </p:sp>
      <p:pic>
        <p:nvPicPr>
          <p:cNvPr id="7" name="Audio 6">
            <a:hlinkClick r:id="" action="ppaction://media"/>
            <a:extLst>
              <a:ext uri="{FF2B5EF4-FFF2-40B4-BE49-F238E27FC236}">
                <a16:creationId xmlns:a16="http://schemas.microsoft.com/office/drawing/2014/main" xmlns="" id="{B6E61926-039C-4C17-96F7-EE6C129346B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168990704"/>
      </p:ext>
    </p:extLst>
  </p:cSld>
  <p:clrMapOvr>
    <a:masterClrMapping/>
  </p:clrMapOvr>
  <mc:AlternateContent xmlns:mc="http://schemas.openxmlformats.org/markup-compatibility/2006" xmlns:p14="http://schemas.microsoft.com/office/powerpoint/2010/main">
    <mc:Choice Requires="p14">
      <p:transition spd="slow" p14:dur="2000" advTm="37974"/>
    </mc:Choice>
    <mc:Fallback xmlns="">
      <p:transition spd="slow" advTm="37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xmlns="" id="{4E4490D0-3672-446A-AC12-B4830333B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xmlns="" id="{39CB82C2-DF65-4EC1-8280-F201D50F5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44">
            <a:extLst>
              <a:ext uri="{FF2B5EF4-FFF2-40B4-BE49-F238E27FC236}">
                <a16:creationId xmlns:a16="http://schemas.microsoft.com/office/drawing/2014/main" xmlns="" id="{7E1D4427-852B-4B37-8E76-0E9F1810BA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7" name="Rectangle 46">
            <a:extLst>
              <a:ext uri="{FF2B5EF4-FFF2-40B4-BE49-F238E27FC236}">
                <a16:creationId xmlns:a16="http://schemas.microsoft.com/office/drawing/2014/main" xmlns="" id="{FA4CD5CB-D209-4D70-8CA4-629731C592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2AEAAD9-6B09-4D08-AE30-7398A4CE2E16}"/>
              </a:ext>
            </a:extLst>
          </p:cNvPr>
          <p:cNvSpPr>
            <a:spLocks noGrp="1"/>
          </p:cNvSpPr>
          <p:nvPr>
            <p:ph type="title"/>
          </p:nvPr>
        </p:nvSpPr>
        <p:spPr>
          <a:xfrm>
            <a:off x="6105832" y="639097"/>
            <a:ext cx="2551471" cy="3686015"/>
          </a:xfrm>
        </p:spPr>
        <p:txBody>
          <a:bodyPr vert="horz" lIns="91440" tIns="45720" rIns="91440" bIns="45720" rtlCol="0" anchor="b">
            <a:normAutofit/>
          </a:bodyPr>
          <a:lstStyle/>
          <a:p>
            <a:r>
              <a:rPr lang="en-US" sz="3600" b="1">
                <a:solidFill>
                  <a:schemeClr val="tx1">
                    <a:lumMod val="85000"/>
                    <a:lumOff val="15000"/>
                  </a:schemeClr>
                </a:solidFill>
              </a:rPr>
              <a:t>These may look like medical grade masks, but they are not!!</a:t>
            </a:r>
          </a:p>
        </p:txBody>
      </p:sp>
      <p:pic>
        <p:nvPicPr>
          <p:cNvPr id="4" name="Content Placeholder 3">
            <a:extLst>
              <a:ext uri="{FF2B5EF4-FFF2-40B4-BE49-F238E27FC236}">
                <a16:creationId xmlns:a16="http://schemas.microsoft.com/office/drawing/2014/main" xmlns="" id="{D9AD2FE9-29DD-4678-A834-3C4CAF472247}"/>
              </a:ext>
            </a:extLst>
          </p:cNvPr>
          <p:cNvPicPr>
            <a:picLocks noGrp="1" noChangeAspect="1"/>
          </p:cNvPicPr>
          <p:nvPr>
            <p:ph idx="1"/>
          </p:nvPr>
        </p:nvPicPr>
        <p:blipFill rotWithShape="1">
          <a:blip r:embed="rId5"/>
          <a:srcRect l="10717" r="8229" b="-3"/>
          <a:stretch/>
        </p:blipFill>
        <p:spPr>
          <a:xfrm>
            <a:off x="1019344" y="640081"/>
            <a:ext cx="4096473" cy="5054156"/>
          </a:xfrm>
          <a:prstGeom prst="rect">
            <a:avLst/>
          </a:prstGeom>
        </p:spPr>
      </p:pic>
      <p:cxnSp>
        <p:nvCxnSpPr>
          <p:cNvPr id="49" name="Straight Connector 48">
            <a:extLst>
              <a:ext uri="{FF2B5EF4-FFF2-40B4-BE49-F238E27FC236}">
                <a16:creationId xmlns:a16="http://schemas.microsoft.com/office/drawing/2014/main" xmlns="" id="{5C6A2BAE-B461-4B55-8E1F-0722ABDD13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156978" y="4343400"/>
            <a:ext cx="24003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xmlns="" id="{B4C27B90-DF2B-4D00-BA07-18ED774CD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 name="Rectangle 52">
            <a:extLst>
              <a:ext uri="{FF2B5EF4-FFF2-40B4-BE49-F238E27FC236}">
                <a16:creationId xmlns:a16="http://schemas.microsoft.com/office/drawing/2014/main" xmlns="" id="{593ACC25-C262-417A-8AA9-0641C772BD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Audio 2">
            <a:hlinkClick r:id="" action="ppaction://media"/>
            <a:extLst>
              <a:ext uri="{FF2B5EF4-FFF2-40B4-BE49-F238E27FC236}">
                <a16:creationId xmlns:a16="http://schemas.microsoft.com/office/drawing/2014/main" xmlns="" id="{E2FEF1DE-77C4-4F17-96CF-095F91324A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79869050"/>
      </p:ext>
    </p:extLst>
  </p:cSld>
  <p:clrMapOvr>
    <a:masterClrMapping/>
  </p:clrMapOvr>
  <mc:AlternateContent xmlns:mc="http://schemas.openxmlformats.org/markup-compatibility/2006" xmlns:p14="http://schemas.microsoft.com/office/powerpoint/2010/main">
    <mc:Choice Requires="p14">
      <p:transition spd="slow" p14:dur="2000" advTm="16658"/>
    </mc:Choice>
    <mc:Fallback xmlns="">
      <p:transition spd="slow" advTm="16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71">
            <a:extLst>
              <a:ext uri="{FF2B5EF4-FFF2-40B4-BE49-F238E27FC236}">
                <a16:creationId xmlns:a16="http://schemas.microsoft.com/office/drawing/2014/main" xmlns="" id="{4E4490D0-3672-446A-AC12-B4830333B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Rectangle 73">
            <a:extLst>
              <a:ext uri="{FF2B5EF4-FFF2-40B4-BE49-F238E27FC236}">
                <a16:creationId xmlns:a16="http://schemas.microsoft.com/office/drawing/2014/main" xmlns="" id="{39CB82C2-DF65-4EC1-8280-F201D50F5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8" name="Straight Connector 75">
            <a:extLst>
              <a:ext uri="{FF2B5EF4-FFF2-40B4-BE49-F238E27FC236}">
                <a16:creationId xmlns:a16="http://schemas.microsoft.com/office/drawing/2014/main" xmlns="" id="{7E1D4427-852B-4B37-8E76-0E9F1810BA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9" name="Rectangle 77">
            <a:extLst>
              <a:ext uri="{FF2B5EF4-FFF2-40B4-BE49-F238E27FC236}">
                <a16:creationId xmlns:a16="http://schemas.microsoft.com/office/drawing/2014/main" xmlns="" id="{9971ECC5-51D9-4E70-89C1-3DCF3A372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40922F8-2952-4B14-AB78-2778722A8211}"/>
              </a:ext>
            </a:extLst>
          </p:cNvPr>
          <p:cNvSpPr>
            <a:spLocks noGrp="1"/>
          </p:cNvSpPr>
          <p:nvPr>
            <p:ph type="title"/>
          </p:nvPr>
        </p:nvSpPr>
        <p:spPr>
          <a:xfrm>
            <a:off x="478817" y="3766457"/>
            <a:ext cx="8181805" cy="1654629"/>
          </a:xfrm>
        </p:spPr>
        <p:txBody>
          <a:bodyPr vert="horz" lIns="91440" tIns="45720" rIns="91440" bIns="45720" rtlCol="0" anchor="b">
            <a:normAutofit/>
          </a:bodyPr>
          <a:lstStyle/>
          <a:p>
            <a:pPr algn="ctr"/>
            <a:r>
              <a:rPr lang="en-US" sz="3300" b="1" dirty="0">
                <a:solidFill>
                  <a:schemeClr val="tx1">
                    <a:lumMod val="85000"/>
                    <a:lumOff val="15000"/>
                  </a:schemeClr>
                </a:solidFill>
              </a:rPr>
              <a:t>This is a medical grade mask! It is hard to tell the difference between it and the non-medical grade masks on the previous slide, isn’t it?</a:t>
            </a:r>
          </a:p>
        </p:txBody>
      </p:sp>
      <p:sp>
        <p:nvSpPr>
          <p:cNvPr id="28" name="Content Placeholder 27">
            <a:extLst>
              <a:ext uri="{FF2B5EF4-FFF2-40B4-BE49-F238E27FC236}">
                <a16:creationId xmlns:a16="http://schemas.microsoft.com/office/drawing/2014/main" xmlns="" id="{D6A04B43-A480-4CBF-B290-2704CACBC1FE}"/>
              </a:ext>
            </a:extLst>
          </p:cNvPr>
          <p:cNvSpPr>
            <a:spLocks noGrp="1"/>
          </p:cNvSpPr>
          <p:nvPr>
            <p:ph idx="1"/>
          </p:nvPr>
        </p:nvSpPr>
        <p:spPr>
          <a:xfrm>
            <a:off x="961105" y="5496089"/>
            <a:ext cx="7217228" cy="771743"/>
          </a:xfrm>
        </p:spPr>
        <p:txBody>
          <a:bodyPr vert="horz" lIns="91440" tIns="45720" rIns="91440" bIns="45720" rtlCol="0">
            <a:normAutofit/>
          </a:bodyPr>
          <a:lstStyle/>
          <a:p>
            <a:pPr marL="0" indent="0" algn="ctr">
              <a:buNone/>
            </a:pPr>
            <a:r>
              <a:rPr lang="en-US" sz="1700" cap="all" spc="200" dirty="0">
                <a:solidFill>
                  <a:schemeClr val="tx1">
                    <a:lumMod val="85000"/>
                    <a:lumOff val="15000"/>
                  </a:schemeClr>
                </a:solidFill>
                <a:latin typeface="+mj-lt"/>
              </a:rPr>
              <a:t>…</a:t>
            </a:r>
          </a:p>
        </p:txBody>
      </p:sp>
      <p:pic>
        <p:nvPicPr>
          <p:cNvPr id="5" name="Content Placeholder 4">
            <a:extLst>
              <a:ext uri="{FF2B5EF4-FFF2-40B4-BE49-F238E27FC236}">
                <a16:creationId xmlns:a16="http://schemas.microsoft.com/office/drawing/2014/main" xmlns="" id="{69D21455-8317-4D6C-A18A-0B3F79BFF2C2}"/>
              </a:ext>
            </a:extLst>
          </p:cNvPr>
          <p:cNvPicPr>
            <a:picLocks noChangeAspect="1"/>
          </p:cNvPicPr>
          <p:nvPr/>
        </p:nvPicPr>
        <p:blipFill>
          <a:blip r:embed="rId5"/>
          <a:stretch>
            <a:fillRect/>
          </a:stretch>
        </p:blipFill>
        <p:spPr>
          <a:xfrm>
            <a:off x="2887563" y="932016"/>
            <a:ext cx="3359375" cy="2506511"/>
          </a:xfrm>
          <a:prstGeom prst="rect">
            <a:avLst/>
          </a:prstGeom>
        </p:spPr>
      </p:pic>
      <p:cxnSp>
        <p:nvCxnSpPr>
          <p:cNvPr id="90" name="Straight Connector 79">
            <a:extLst>
              <a:ext uri="{FF2B5EF4-FFF2-40B4-BE49-F238E27FC236}">
                <a16:creationId xmlns:a16="http://schemas.microsoft.com/office/drawing/2014/main" xmlns="" id="{432529AB-8F99-47FB-91B5-93565E543B5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26369" y="5433708"/>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91" name="Rectangle 81">
            <a:extLst>
              <a:ext uri="{FF2B5EF4-FFF2-40B4-BE49-F238E27FC236}">
                <a16:creationId xmlns:a16="http://schemas.microsoft.com/office/drawing/2014/main" xmlns="" id="{7E11F890-74C3-40C9-9A8B-A80E387043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 name="Rectangle 83">
            <a:extLst>
              <a:ext uri="{FF2B5EF4-FFF2-40B4-BE49-F238E27FC236}">
                <a16:creationId xmlns:a16="http://schemas.microsoft.com/office/drawing/2014/main" xmlns="" id="{27874070-078A-470B-9C8C-BD1BCB55A0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Audio 6">
            <a:hlinkClick r:id="" action="ppaction://media"/>
            <a:extLst>
              <a:ext uri="{FF2B5EF4-FFF2-40B4-BE49-F238E27FC236}">
                <a16:creationId xmlns:a16="http://schemas.microsoft.com/office/drawing/2014/main" xmlns="" id="{DDB867FA-B54B-4627-8BAF-A6BBCAB561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57918519"/>
      </p:ext>
    </p:extLst>
  </p:cSld>
  <p:clrMapOvr>
    <a:masterClrMapping/>
  </p:clrMapOvr>
  <mc:AlternateContent xmlns:mc="http://schemas.openxmlformats.org/markup-compatibility/2006" xmlns:p14="http://schemas.microsoft.com/office/powerpoint/2010/main">
    <mc:Choice Requires="p14">
      <p:transition spd="slow" p14:dur="2000" advTm="19375"/>
    </mc:Choice>
    <mc:Fallback xmlns="">
      <p:transition spd="slow" advTm="1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F1EF286B-4A09-42E3-AE4C-4AB380990090}"/>
              </a:ext>
            </a:extLst>
          </p:cNvPr>
          <p:cNvSpPr>
            <a:spLocks noGrp="1"/>
          </p:cNvSpPr>
          <p:nvPr>
            <p:ph type="title"/>
          </p:nvPr>
        </p:nvSpPr>
        <p:spPr>
          <a:xfrm>
            <a:off x="822960" y="548679"/>
            <a:ext cx="7543800" cy="1008113"/>
          </a:xfrm>
        </p:spPr>
        <p:txBody>
          <a:bodyPr>
            <a:normAutofit fontScale="90000"/>
          </a:bodyPr>
          <a:lstStyle/>
          <a:p>
            <a:pPr algn="ctr"/>
            <a:r>
              <a:rPr lang="en-CA" b="1" dirty="0"/>
              <a:t/>
            </a:r>
            <a:br>
              <a:rPr lang="en-CA" b="1" dirty="0"/>
            </a:br>
            <a:r>
              <a:rPr lang="en-CA" b="1" dirty="0"/>
              <a:t/>
            </a:r>
            <a:br>
              <a:rPr lang="en-CA" b="1" dirty="0"/>
            </a:br>
            <a:r>
              <a:rPr lang="en-CA" b="1" dirty="0"/>
              <a:t/>
            </a:r>
            <a:br>
              <a:rPr lang="en-CA" b="1" dirty="0"/>
            </a:br>
            <a:r>
              <a:rPr lang="en-CA" sz="5300" b="1" dirty="0">
                <a:solidFill>
                  <a:schemeClr val="accent2"/>
                </a:solidFill>
              </a:rPr>
              <a:t>What is “Medical Grade”?</a:t>
            </a:r>
          </a:p>
        </p:txBody>
      </p:sp>
      <p:sp>
        <p:nvSpPr>
          <p:cNvPr id="8" name="Content Placeholder 7">
            <a:extLst>
              <a:ext uri="{FF2B5EF4-FFF2-40B4-BE49-F238E27FC236}">
                <a16:creationId xmlns:a16="http://schemas.microsoft.com/office/drawing/2014/main" xmlns="" id="{5EF508C5-3E80-45D1-AA19-2050BAC444BF}"/>
              </a:ext>
            </a:extLst>
          </p:cNvPr>
          <p:cNvSpPr>
            <a:spLocks noGrp="1"/>
          </p:cNvSpPr>
          <p:nvPr>
            <p:ph idx="1"/>
          </p:nvPr>
        </p:nvSpPr>
        <p:spPr>
          <a:xfrm>
            <a:off x="457200" y="1556792"/>
            <a:ext cx="8229600" cy="4752528"/>
          </a:xfrm>
        </p:spPr>
        <p:txBody>
          <a:bodyPr>
            <a:normAutofit fontScale="62500" lnSpcReduction="20000"/>
          </a:bodyPr>
          <a:lstStyle/>
          <a:p>
            <a:endParaRPr lang="en-CA" dirty="0"/>
          </a:p>
          <a:p>
            <a:r>
              <a:rPr lang="en-CA" sz="4100" b="1" dirty="0"/>
              <a:t>Must meet a specific standard</a:t>
            </a:r>
          </a:p>
          <a:p>
            <a:r>
              <a:rPr lang="en-CA" sz="3500" dirty="0"/>
              <a:t>ASTM (American) and EN (European) are accepted standards in </a:t>
            </a:r>
            <a:r>
              <a:rPr lang="en-CA" sz="3500" dirty="0" smtClean="0"/>
              <a:t>Canada.</a:t>
            </a:r>
            <a:br>
              <a:rPr lang="en-CA" sz="3500" dirty="0" smtClean="0"/>
            </a:br>
            <a:endParaRPr lang="en-CA" sz="3500" dirty="0"/>
          </a:p>
          <a:p>
            <a:pPr lvl="1"/>
            <a:r>
              <a:rPr lang="en-CA" sz="3500" dirty="0" smtClean="0"/>
              <a:t>Packaging </a:t>
            </a:r>
            <a:r>
              <a:rPr lang="en-CA" sz="3500" dirty="0"/>
              <a:t>will indicate ASTM F2100 or EN 14683 (in most </a:t>
            </a:r>
            <a:r>
              <a:rPr lang="en-CA" sz="3500" dirty="0" smtClean="0"/>
              <a:t>cases, </a:t>
            </a:r>
            <a:r>
              <a:rPr lang="en-CA" sz="3500" dirty="0"/>
              <a:t>but not always</a:t>
            </a:r>
            <a:r>
              <a:rPr lang="en-CA" sz="3500" dirty="0" smtClean="0"/>
              <a:t>).</a:t>
            </a:r>
            <a:endParaRPr lang="en-CA" sz="3500" dirty="0"/>
          </a:p>
          <a:p>
            <a:pPr lvl="1"/>
            <a:endParaRPr lang="en-CA" sz="3500" dirty="0"/>
          </a:p>
          <a:p>
            <a:pPr lvl="1"/>
            <a:r>
              <a:rPr lang="en-CA" sz="3500" dirty="0"/>
              <a:t>MDEL on package – Medical Device Establishment License-company authorized to import/manufacture. This indicates it has come from another country and has been approved in Canada (has met Canadian standards</a:t>
            </a:r>
            <a:r>
              <a:rPr lang="en-CA" sz="3500" dirty="0" smtClean="0"/>
              <a:t>). </a:t>
            </a:r>
            <a:endParaRPr lang="en-CA" sz="3500" dirty="0"/>
          </a:p>
          <a:p>
            <a:pPr marL="201168" lvl="1" indent="0">
              <a:buNone/>
            </a:pPr>
            <a:endParaRPr lang="en-CA" dirty="0"/>
          </a:p>
          <a:p>
            <a:pPr marL="201168" lvl="1" indent="0">
              <a:buNone/>
            </a:pPr>
            <a:r>
              <a:rPr lang="en-CA" dirty="0">
                <a:hlinkClick r:id="rId6"/>
              </a:rPr>
              <a:t> </a:t>
            </a:r>
          </a:p>
          <a:p>
            <a:pPr marL="201168" lvl="1" indent="0">
              <a:buNone/>
            </a:pPr>
            <a:endParaRPr lang="en-CA" dirty="0">
              <a:hlinkClick r:id="rId6"/>
            </a:endParaRPr>
          </a:p>
          <a:p>
            <a:pPr marL="201168" lvl="1" indent="0">
              <a:buNone/>
            </a:pPr>
            <a:endParaRPr lang="en-CA" dirty="0">
              <a:hlinkClick r:id="rId6"/>
            </a:endParaRPr>
          </a:p>
          <a:p>
            <a:pPr marL="201168" lvl="1" indent="0">
              <a:buNone/>
            </a:pPr>
            <a:endParaRPr lang="en-CA" dirty="0">
              <a:hlinkClick r:id="rId6"/>
            </a:endParaRPr>
          </a:p>
          <a:p>
            <a:pPr marL="201168" lvl="1" indent="0">
              <a:buNone/>
            </a:pPr>
            <a:endParaRPr lang="en-CA" dirty="0">
              <a:hlinkClick r:id="rId6"/>
            </a:endParaRPr>
          </a:p>
          <a:p>
            <a:pPr marL="201168" lvl="1" indent="0">
              <a:buNone/>
            </a:pPr>
            <a:endParaRPr lang="en-CA" sz="1200" dirty="0">
              <a:hlinkClick r:id="rId6"/>
            </a:endParaRPr>
          </a:p>
          <a:p>
            <a:pPr marL="201168" lvl="1" indent="0">
              <a:buNone/>
            </a:pPr>
            <a:r>
              <a:rPr lang="en-CA" sz="1200" dirty="0">
                <a:hlinkClick r:id="rId6"/>
              </a:rPr>
              <a:t>https://www.primed.ca/resources/astm-mask-protection-standards</a:t>
            </a:r>
            <a:r>
              <a:rPr lang="en-CA" sz="1200" dirty="0" smtClean="0">
                <a:hlinkClick r:id="rId6"/>
              </a:rPr>
              <a:t>/ </a:t>
            </a:r>
            <a:endParaRPr lang="en-CA" sz="1200" dirty="0">
              <a:hlinkClick r:id="rId6"/>
            </a:endParaRPr>
          </a:p>
          <a:p>
            <a:pPr marL="201168" lvl="1" indent="0">
              <a:buNone/>
            </a:pPr>
            <a:endParaRPr lang="en-CA" dirty="0"/>
          </a:p>
        </p:txBody>
      </p:sp>
      <p:pic>
        <p:nvPicPr>
          <p:cNvPr id="9" name="Audio 8">
            <a:hlinkClick r:id="" action="ppaction://media"/>
            <a:extLst>
              <a:ext uri="{FF2B5EF4-FFF2-40B4-BE49-F238E27FC236}">
                <a16:creationId xmlns:a16="http://schemas.microsoft.com/office/drawing/2014/main" xmlns="" id="{736FE534-DCB4-4925-91CC-C1566A2C443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661860015"/>
      </p:ext>
    </p:extLst>
  </p:cSld>
  <p:clrMapOvr>
    <a:masterClrMapping/>
  </p:clrMapOvr>
  <mc:AlternateContent xmlns:mc="http://schemas.openxmlformats.org/markup-compatibility/2006" xmlns:p14="http://schemas.microsoft.com/office/powerpoint/2010/main">
    <mc:Choice Requires="p14">
      <p:transition spd="slow" p14:dur="2000" advTm="35281"/>
    </mc:Choice>
    <mc:Fallback xmlns="">
      <p:transition spd="slow" advTm="35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E90E20-3241-4D48-8D15-7F3AB7530844}"/>
              </a:ext>
            </a:extLst>
          </p:cNvPr>
          <p:cNvSpPr>
            <a:spLocks noGrp="1"/>
          </p:cNvSpPr>
          <p:nvPr>
            <p:ph type="title"/>
          </p:nvPr>
        </p:nvSpPr>
        <p:spPr/>
        <p:txBody>
          <a:bodyPr/>
          <a:lstStyle/>
          <a:p>
            <a:pPr algn="ctr"/>
            <a:r>
              <a:rPr lang="en-US" b="1" dirty="0">
                <a:solidFill>
                  <a:schemeClr val="accent2"/>
                </a:solidFill>
              </a:rPr>
              <a:t>ASTM Standards for Medical Face Masks</a:t>
            </a:r>
          </a:p>
        </p:txBody>
      </p:sp>
      <p:sp>
        <p:nvSpPr>
          <p:cNvPr id="3" name="Content Placeholder 2">
            <a:extLst>
              <a:ext uri="{FF2B5EF4-FFF2-40B4-BE49-F238E27FC236}">
                <a16:creationId xmlns:a16="http://schemas.microsoft.com/office/drawing/2014/main" xmlns="" id="{2A2A5E5A-D182-4037-9019-F07CE83DCB5E}"/>
              </a:ext>
            </a:extLst>
          </p:cNvPr>
          <p:cNvSpPr>
            <a:spLocks noGrp="1"/>
          </p:cNvSpPr>
          <p:nvPr>
            <p:ph idx="1"/>
          </p:nvPr>
        </p:nvSpPr>
        <p:spPr/>
        <p:txBody>
          <a:bodyPr>
            <a:noAutofit/>
          </a:bodyPr>
          <a:lstStyle/>
          <a:p>
            <a:r>
              <a:rPr lang="en-US" sz="1800" b="1" i="0" dirty="0">
                <a:solidFill>
                  <a:srgbClr val="5B5B5B"/>
                </a:solidFill>
                <a:effectLst/>
                <a:latin typeface="SommetRoundedRegular"/>
              </a:rPr>
              <a:t>ASTM refers to the American Society of Testing and Materials (ASTM).</a:t>
            </a:r>
            <a:r>
              <a:rPr lang="en-US" sz="1800" b="0" i="0" dirty="0">
                <a:solidFill>
                  <a:srgbClr val="5B5B5B"/>
                </a:solidFill>
                <a:effectLst/>
                <a:latin typeface="SommetRoundedRegular"/>
              </a:rPr>
              <a:t> </a:t>
            </a:r>
            <a:r>
              <a:rPr lang="en-US" sz="1800" b="1" dirty="0"/>
              <a:t> ASTM standards are referenced by the Food and Drug Administration (FDA), as the endorsed standard in North America </a:t>
            </a:r>
            <a:endParaRPr lang="en-US" sz="1800" b="0" i="0" dirty="0">
              <a:solidFill>
                <a:srgbClr val="5B5B5B"/>
              </a:solidFill>
              <a:effectLst/>
              <a:latin typeface="SommetRoundedRegular"/>
            </a:endParaRPr>
          </a:p>
          <a:p>
            <a:pPr marL="361950" indent="-273050">
              <a:buFont typeface="+mj-lt"/>
              <a:buAutoNum type="arabicPeriod"/>
            </a:pPr>
            <a:r>
              <a:rPr lang="en-US" b="1" dirty="0" smtClean="0">
                <a:solidFill>
                  <a:schemeClr val="tx1"/>
                </a:solidFill>
              </a:rPr>
              <a:t>BFE </a:t>
            </a:r>
            <a:r>
              <a:rPr lang="en-US" b="1" dirty="0">
                <a:solidFill>
                  <a:schemeClr val="tx1"/>
                </a:solidFill>
              </a:rPr>
              <a:t>(Bacterial Filtration Efficiency): </a:t>
            </a:r>
            <a:r>
              <a:rPr lang="en-US" dirty="0">
                <a:solidFill>
                  <a:schemeClr val="tx1"/>
                </a:solidFill>
              </a:rPr>
              <a:t>BFE measures how well the </a:t>
            </a:r>
            <a:r>
              <a:rPr lang="en-US" dirty="0"/>
              <a:t>medical face mask filters out bacteria when challenged with a bacteria-containing aerosol. </a:t>
            </a:r>
          </a:p>
          <a:p>
            <a:pPr marL="361950" indent="-271463">
              <a:buFont typeface="+mj-lt"/>
              <a:buAutoNum type="arabicPeriod"/>
            </a:pPr>
            <a:r>
              <a:rPr lang="en-US" b="1" dirty="0" smtClean="0"/>
              <a:t>PFE </a:t>
            </a:r>
            <a:r>
              <a:rPr lang="en-US" b="1" dirty="0"/>
              <a:t>(Particulate Filtration Efficiency): </a:t>
            </a:r>
            <a:r>
              <a:rPr lang="en-US" dirty="0"/>
              <a:t>PFE measures how well a hospital mask filters sub-micron particles with the expectation that viruses will be filtered in a similar manner. </a:t>
            </a:r>
          </a:p>
          <a:p>
            <a:pPr marL="361950" indent="-271463">
              <a:buFont typeface="+mj-lt"/>
              <a:buAutoNum type="arabicPeriod"/>
            </a:pPr>
            <a:r>
              <a:rPr lang="en-US" b="1" dirty="0" smtClean="0"/>
              <a:t>Fluid </a:t>
            </a:r>
            <a:r>
              <a:rPr lang="en-US" b="1" dirty="0"/>
              <a:t>Resistance: </a:t>
            </a:r>
            <a:r>
              <a:rPr lang="en-US" dirty="0"/>
              <a:t>Fluid resistance reflects the surgical mask’s ability to minimize the amount of fluid that could transfer from the outer layers through to the inner layer as the result of a splash or spray.</a:t>
            </a:r>
          </a:p>
        </p:txBody>
      </p:sp>
      <p:pic>
        <p:nvPicPr>
          <p:cNvPr id="4" name="Audio 3">
            <a:hlinkClick r:id="" action="ppaction://media"/>
            <a:extLst>
              <a:ext uri="{FF2B5EF4-FFF2-40B4-BE49-F238E27FC236}">
                <a16:creationId xmlns:a16="http://schemas.microsoft.com/office/drawing/2014/main" xmlns="" id="{DCCBDDCB-82C9-4990-83C3-1B84242F35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68820369"/>
      </p:ext>
    </p:extLst>
  </p:cSld>
  <p:clrMapOvr>
    <a:masterClrMapping/>
  </p:clrMapOvr>
  <mc:AlternateContent xmlns:mc="http://schemas.openxmlformats.org/markup-compatibility/2006" xmlns:p14="http://schemas.microsoft.com/office/powerpoint/2010/main">
    <mc:Choice Requires="p14">
      <p:transition spd="slow" p14:dur="2000" advTm="41318"/>
    </mc:Choice>
    <mc:Fallback xmlns="">
      <p:transition spd="slow" advTm="41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9E258-AD4E-4D40-9C1B-1205FF39E86C}"/>
              </a:ext>
            </a:extLst>
          </p:cNvPr>
          <p:cNvSpPr>
            <a:spLocks noGrp="1"/>
          </p:cNvSpPr>
          <p:nvPr>
            <p:ph type="title"/>
          </p:nvPr>
        </p:nvSpPr>
        <p:spPr/>
        <p:txBody>
          <a:bodyPr/>
          <a:lstStyle/>
          <a:p>
            <a:pPr algn="ctr"/>
            <a:r>
              <a:rPr lang="en-US" b="1" dirty="0">
                <a:solidFill>
                  <a:schemeClr val="accent2"/>
                </a:solidFill>
              </a:rPr>
              <a:t>ASTM Standards</a:t>
            </a:r>
            <a:endParaRPr lang="en-US" dirty="0">
              <a:solidFill>
                <a:schemeClr val="accent2"/>
              </a:solidFill>
            </a:endParaRPr>
          </a:p>
        </p:txBody>
      </p:sp>
      <p:sp>
        <p:nvSpPr>
          <p:cNvPr id="3" name="Content Placeholder 2">
            <a:extLst>
              <a:ext uri="{FF2B5EF4-FFF2-40B4-BE49-F238E27FC236}">
                <a16:creationId xmlns:a16="http://schemas.microsoft.com/office/drawing/2014/main" xmlns="" id="{A1B952A8-856E-4582-BC20-173F0C597F98}"/>
              </a:ext>
            </a:extLst>
          </p:cNvPr>
          <p:cNvSpPr>
            <a:spLocks noGrp="1"/>
          </p:cNvSpPr>
          <p:nvPr>
            <p:ph idx="1"/>
          </p:nvPr>
        </p:nvSpPr>
        <p:spPr/>
        <p:txBody>
          <a:bodyPr/>
          <a:lstStyle/>
          <a:p>
            <a:pPr marL="533400" indent="-442913">
              <a:buNone/>
            </a:pPr>
            <a:r>
              <a:rPr lang="en-US" b="1" dirty="0" smtClean="0">
                <a:solidFill>
                  <a:schemeClr val="accent2">
                    <a:lumMod val="60000"/>
                    <a:lumOff val="40000"/>
                  </a:schemeClr>
                </a:solidFill>
              </a:rPr>
              <a:t>4.    </a:t>
            </a:r>
            <a:r>
              <a:rPr lang="en-US" sz="2000" b="1" dirty="0" smtClean="0"/>
              <a:t>Delta </a:t>
            </a:r>
            <a:r>
              <a:rPr lang="en-US" sz="2000" b="1" dirty="0"/>
              <a:t>P (Pressure Differential): </a:t>
            </a:r>
            <a:r>
              <a:rPr lang="en-US" sz="2000" dirty="0"/>
              <a:t>Delta P measures the air flow resistance of the medical mask and is an objective measure of breathability.</a:t>
            </a:r>
            <a:endParaRPr lang="en-US" dirty="0"/>
          </a:p>
          <a:p>
            <a:pPr marL="533400" indent="-442913">
              <a:buNone/>
            </a:pPr>
            <a:r>
              <a:rPr lang="en-US" b="1" dirty="0" smtClean="0">
                <a:solidFill>
                  <a:schemeClr val="accent2">
                    <a:lumMod val="60000"/>
                    <a:lumOff val="40000"/>
                  </a:schemeClr>
                </a:solidFill>
              </a:rPr>
              <a:t>5.    </a:t>
            </a:r>
            <a:r>
              <a:rPr lang="en-US" b="1" dirty="0" smtClean="0"/>
              <a:t>Flame </a:t>
            </a:r>
            <a:r>
              <a:rPr lang="en-US" b="1" dirty="0"/>
              <a:t>Spread: </a:t>
            </a:r>
            <a:r>
              <a:rPr lang="en-US" dirty="0"/>
              <a:t>As hospitals contain sources of oxygen, heat, and fuel the ASTM standards include testing for flame resistance. </a:t>
            </a:r>
          </a:p>
          <a:p>
            <a:pPr marL="533400" indent="-444500">
              <a:buNone/>
            </a:pPr>
            <a:r>
              <a:rPr lang="en-US" b="1" dirty="0" smtClean="0">
                <a:solidFill>
                  <a:schemeClr val="accent2">
                    <a:lumMod val="60000"/>
                    <a:lumOff val="40000"/>
                  </a:schemeClr>
                </a:solidFill>
              </a:rPr>
              <a:t>5.5</a:t>
            </a:r>
            <a:r>
              <a:rPr lang="en-US" b="1" dirty="0" smtClean="0"/>
              <a:t>  </a:t>
            </a:r>
            <a:r>
              <a:rPr lang="en-US" b="1" dirty="0" smtClean="0"/>
              <a:t>ISO </a:t>
            </a:r>
            <a:r>
              <a:rPr lang="en-US" b="1" dirty="0"/>
              <a:t>Certification: </a:t>
            </a:r>
            <a:r>
              <a:rPr lang="en-US" dirty="0"/>
              <a:t>In addition to the above tests, all medical face masks must be tested to an international standard (ISO 10993-5, 10) for skin sensitivity and cytotoxic tests to ensure that no materials are harmful to the wearer. Tests are conducted on materials used in construction of the mask which come in contact with the user's skin</a:t>
            </a:r>
          </a:p>
          <a:p>
            <a:endParaRPr lang="en-US" dirty="0"/>
          </a:p>
        </p:txBody>
      </p:sp>
      <p:pic>
        <p:nvPicPr>
          <p:cNvPr id="4" name="Audio 3">
            <a:hlinkClick r:id="" action="ppaction://media"/>
            <a:extLst>
              <a:ext uri="{FF2B5EF4-FFF2-40B4-BE49-F238E27FC236}">
                <a16:creationId xmlns:a16="http://schemas.microsoft.com/office/drawing/2014/main" xmlns="" id="{FBBF88D0-9190-4C20-8A91-B500728FD5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7454967"/>
      </p:ext>
    </p:extLst>
  </p:cSld>
  <p:clrMapOvr>
    <a:masterClrMapping/>
  </p:clrMapOvr>
  <mc:AlternateContent xmlns:mc="http://schemas.openxmlformats.org/markup-compatibility/2006" xmlns:p14="http://schemas.microsoft.com/office/powerpoint/2010/main">
    <mc:Choice Requires="p14">
      <p:transition spd="slow" p14:dur="2000" advTm="34263"/>
    </mc:Choice>
    <mc:Fallback xmlns="">
      <p:transition spd="slow" advTm="34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1FCB6-2F4A-4739-B685-D0C881864716}"/>
              </a:ext>
            </a:extLst>
          </p:cNvPr>
          <p:cNvSpPr>
            <a:spLocks noGrp="1"/>
          </p:cNvSpPr>
          <p:nvPr>
            <p:ph type="title"/>
          </p:nvPr>
        </p:nvSpPr>
        <p:spPr>
          <a:xfrm>
            <a:off x="971600" y="260648"/>
            <a:ext cx="7543800" cy="1450757"/>
          </a:xfrm>
        </p:spPr>
        <p:txBody>
          <a:bodyPr>
            <a:normAutofit/>
          </a:bodyPr>
          <a:lstStyle/>
          <a:p>
            <a:pPr algn="ctr"/>
            <a:r>
              <a:rPr lang="en-CA" b="1" dirty="0"/>
              <a:t>Levels of Protection</a:t>
            </a:r>
            <a:r>
              <a:rPr lang="en-CA" dirty="0"/>
              <a:t/>
            </a:r>
            <a:br>
              <a:rPr lang="en-CA" dirty="0"/>
            </a:br>
            <a:r>
              <a:rPr lang="en-US" sz="1200" b="0" i="0" dirty="0">
                <a:effectLst/>
                <a:latin typeface="Calibri" panose="020F0502020204030204" pitchFamily="34" charset="0"/>
                <a:hlinkClick r:id="rId6"/>
              </a:rPr>
              <a:t>Face Mask Selection Guide.pdf (cardinalhealth.com)</a:t>
            </a:r>
            <a:endParaRPr lang="en-CA" sz="1200" dirty="0"/>
          </a:p>
        </p:txBody>
      </p:sp>
      <p:pic>
        <p:nvPicPr>
          <p:cNvPr id="9" name="Content Placeholder 8">
            <a:extLst>
              <a:ext uri="{FF2B5EF4-FFF2-40B4-BE49-F238E27FC236}">
                <a16:creationId xmlns:a16="http://schemas.microsoft.com/office/drawing/2014/main" xmlns="" id="{F1028184-9F4B-425B-AAB0-2269C6259B1D}"/>
              </a:ext>
            </a:extLst>
          </p:cNvPr>
          <p:cNvPicPr>
            <a:picLocks noGrp="1" noChangeAspect="1"/>
          </p:cNvPicPr>
          <p:nvPr>
            <p:ph idx="1"/>
          </p:nvPr>
        </p:nvPicPr>
        <p:blipFill rotWithShape="1">
          <a:blip r:embed="rId7"/>
          <a:srcRect l="35564" t="23530" r="2184" b="6367"/>
          <a:stretch/>
        </p:blipFill>
        <p:spPr>
          <a:xfrm>
            <a:off x="539552" y="1844824"/>
            <a:ext cx="7776864" cy="4248472"/>
          </a:xfrm>
        </p:spPr>
      </p:pic>
      <p:pic>
        <p:nvPicPr>
          <p:cNvPr id="3" name="Audio 2">
            <a:hlinkClick r:id="" action="ppaction://media"/>
            <a:extLst>
              <a:ext uri="{FF2B5EF4-FFF2-40B4-BE49-F238E27FC236}">
                <a16:creationId xmlns:a16="http://schemas.microsoft.com/office/drawing/2014/main" xmlns="" id="{8612AC76-5077-476E-8A1B-97E7207CAB0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556006644"/>
      </p:ext>
    </p:extLst>
  </p:cSld>
  <p:clrMapOvr>
    <a:masterClrMapping/>
  </p:clrMapOvr>
  <mc:AlternateContent xmlns:mc="http://schemas.openxmlformats.org/markup-compatibility/2006" xmlns:p14="http://schemas.microsoft.com/office/powerpoint/2010/main">
    <mc:Choice Requires="p14">
      <p:transition spd="slow" p14:dur="2000" advTm="47991"/>
    </mc:Choice>
    <mc:Fallback xmlns="">
      <p:transition spd="slow" advTm="47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0"/>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2042</TotalTime>
  <Words>1536</Words>
  <Application>Microsoft Office PowerPoint</Application>
  <PresentationFormat>On-screen Show (4:3)</PresentationFormat>
  <Paragraphs>101</Paragraphs>
  <Slides>13</Slides>
  <Notes>11</Notes>
  <HiddenSlides>0</HiddenSlides>
  <MMClips>13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Arial</vt:lpstr>
      <vt:lpstr>Calibri</vt:lpstr>
      <vt:lpstr>Calibri Light</vt:lpstr>
      <vt:lpstr>Courier New</vt:lpstr>
      <vt:lpstr>SommetRoundedRegular</vt:lpstr>
      <vt:lpstr>Wingdings</vt:lpstr>
      <vt:lpstr>Custom Design</vt:lpstr>
      <vt:lpstr>Retrospect</vt:lpstr>
      <vt:lpstr>PowerPoint Presentation</vt:lpstr>
      <vt:lpstr>You will Learn:</vt:lpstr>
      <vt:lpstr>When &amp; Why do we Mask?</vt:lpstr>
      <vt:lpstr>These may look like medical grade masks, but they are not!!</vt:lpstr>
      <vt:lpstr>This is a medical grade mask! It is hard to tell the difference between it and the non-medical grade masks on the previous slide, isn’t it?</vt:lpstr>
      <vt:lpstr>   What is “Medical Grade”?</vt:lpstr>
      <vt:lpstr>ASTM Standards for Medical Face Masks</vt:lpstr>
      <vt:lpstr>ASTM Standards</vt:lpstr>
      <vt:lpstr>Levels of Protection Face Mask Selection Guide.pdf (cardinalhealth.com)</vt:lpstr>
      <vt:lpstr>As you can see Medical Grade Masks = High Standards = Safety!</vt:lpstr>
      <vt:lpstr>Currently there is no shortage of Medical Grade Masks!!</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little6@yourlink.ca</dc:creator>
  <cp:lastModifiedBy>Moriarty, Karen SASWH</cp:lastModifiedBy>
  <cp:revision>201</cp:revision>
  <cp:lastPrinted>2021-11-10T17:35:32Z</cp:lastPrinted>
  <dcterms:created xsi:type="dcterms:W3CDTF">2021-01-19T22:08:22Z</dcterms:created>
  <dcterms:modified xsi:type="dcterms:W3CDTF">2021-11-10T18:00:11Z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6CCF45ED-44C8-4B17-9620-8264D83B64FA</vt:lpwstr>
  </property>
  <property fmtid="{D5CDD505-2E9C-101B-9397-08002B2CF9AE}" pid="3" name="ArticulatePath">
    <vt:lpwstr>CBO Jan 29 Presentation (1)</vt:lpwstr>
  </property>
</Properties>
</file>