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257" r:id="rId3"/>
    <p:sldId id="272" r:id="rId4"/>
    <p:sldId id="374" r:id="rId5"/>
    <p:sldId id="271" r:id="rId6"/>
    <p:sldId id="273" r:id="rId7"/>
    <p:sldId id="274"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3" r:id="rId65"/>
    <p:sldId id="364" r:id="rId66"/>
    <p:sldId id="365" r:id="rId67"/>
    <p:sldId id="366" r:id="rId68"/>
    <p:sldId id="367" r:id="rId69"/>
    <p:sldId id="369" r:id="rId70"/>
    <p:sldId id="370" r:id="rId71"/>
    <p:sldId id="371" r:id="rId72"/>
    <p:sldId id="372" r:id="rId73"/>
    <p:sldId id="373"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9" autoAdjust="0"/>
    <p:restoredTop sz="94095" autoAdjust="0"/>
  </p:normalViewPr>
  <p:slideViewPr>
    <p:cSldViewPr showGuides="1">
      <p:cViewPr varScale="1">
        <p:scale>
          <a:sx n="107" d="100"/>
          <a:sy n="107" d="100"/>
        </p:scale>
        <p:origin x="175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0" d="100"/>
          <a:sy n="50" d="100"/>
        </p:scale>
        <p:origin x="2227"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316A1-6533-4FA2-8A95-D9F58964EB08}"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904E4AC-193F-471B-AF04-A60799706AA0}">
      <dgm:prSet/>
      <dgm:spPr/>
      <dgm:t>
        <a:bodyPr/>
        <a:lstStyle/>
        <a:p>
          <a:r>
            <a:rPr lang="en-CA"/>
            <a:t>Orientation</a:t>
          </a:r>
          <a:endParaRPr lang="en-US"/>
        </a:p>
      </dgm:t>
    </dgm:pt>
    <dgm:pt modelId="{2BEF6C2C-35C3-4A51-A9AA-E7E25AED81EE}" type="parTrans" cxnId="{B029B7D2-F8F4-4F9F-9133-36C20269AA09}">
      <dgm:prSet/>
      <dgm:spPr/>
      <dgm:t>
        <a:bodyPr/>
        <a:lstStyle/>
        <a:p>
          <a:endParaRPr lang="en-US"/>
        </a:p>
      </dgm:t>
    </dgm:pt>
    <dgm:pt modelId="{DAB30A0F-6102-4446-A0B3-80DD53C68D1F}" type="sibTrans" cxnId="{B029B7D2-F8F4-4F9F-9133-36C20269AA09}">
      <dgm:prSet/>
      <dgm:spPr/>
      <dgm:t>
        <a:bodyPr/>
        <a:lstStyle/>
        <a:p>
          <a:endParaRPr lang="en-US"/>
        </a:p>
      </dgm:t>
    </dgm:pt>
    <dgm:pt modelId="{ED4C79E3-69F8-4D7B-95C3-5AAD0549925A}">
      <dgm:prSet/>
      <dgm:spPr/>
      <dgm:t>
        <a:bodyPr/>
        <a:lstStyle/>
        <a:p>
          <a:r>
            <a:rPr lang="en-CA"/>
            <a:t>Screening form</a:t>
          </a:r>
          <a:endParaRPr lang="en-US"/>
        </a:p>
      </dgm:t>
    </dgm:pt>
    <dgm:pt modelId="{D90A42E7-2937-48FF-9537-4AEA339217DB}" type="parTrans" cxnId="{7F1BE759-1B8E-443D-87A4-33D376FAD6F3}">
      <dgm:prSet/>
      <dgm:spPr/>
      <dgm:t>
        <a:bodyPr/>
        <a:lstStyle/>
        <a:p>
          <a:endParaRPr lang="en-US"/>
        </a:p>
      </dgm:t>
    </dgm:pt>
    <dgm:pt modelId="{A9459309-203F-490E-B7E4-AC19888D5C46}" type="sibTrans" cxnId="{7F1BE759-1B8E-443D-87A4-33D376FAD6F3}">
      <dgm:prSet/>
      <dgm:spPr/>
      <dgm:t>
        <a:bodyPr/>
        <a:lstStyle/>
        <a:p>
          <a:endParaRPr lang="en-US"/>
        </a:p>
      </dgm:t>
    </dgm:pt>
    <dgm:pt modelId="{8665EB0E-DC53-427D-A499-273A1B383720}">
      <dgm:prSet/>
      <dgm:spPr/>
      <dgm:t>
        <a:bodyPr/>
        <a:lstStyle/>
        <a:p>
          <a:r>
            <a:rPr lang="en-CA"/>
            <a:t>Documentation form</a:t>
          </a:r>
          <a:endParaRPr lang="en-US"/>
        </a:p>
      </dgm:t>
    </dgm:pt>
    <dgm:pt modelId="{1036F0BC-0C9E-4D96-969F-164F5BCEE4F9}" type="parTrans" cxnId="{C1F3D1D3-F647-454E-BD4D-5DD4F2D64819}">
      <dgm:prSet/>
      <dgm:spPr/>
      <dgm:t>
        <a:bodyPr/>
        <a:lstStyle/>
        <a:p>
          <a:endParaRPr lang="en-US"/>
        </a:p>
      </dgm:t>
    </dgm:pt>
    <dgm:pt modelId="{61A81214-8BBE-4F6F-914C-65BB6F7CDE8E}" type="sibTrans" cxnId="{C1F3D1D3-F647-454E-BD4D-5DD4F2D64819}">
      <dgm:prSet/>
      <dgm:spPr/>
      <dgm:t>
        <a:bodyPr/>
        <a:lstStyle/>
        <a:p>
          <a:endParaRPr lang="en-US"/>
        </a:p>
      </dgm:t>
    </dgm:pt>
    <dgm:pt modelId="{674A0F62-6D7B-4B67-B7AF-3FB4C44E57CC}" type="pres">
      <dgm:prSet presAssocID="{ABD316A1-6533-4FA2-8A95-D9F58964EB08}" presName="root" presStyleCnt="0">
        <dgm:presLayoutVars>
          <dgm:dir/>
          <dgm:resizeHandles val="exact"/>
        </dgm:presLayoutVars>
      </dgm:prSet>
      <dgm:spPr/>
    </dgm:pt>
    <dgm:pt modelId="{F2795DD2-EE0D-49B8-BB8D-D7551527B43A}" type="pres">
      <dgm:prSet presAssocID="{2904E4AC-193F-471B-AF04-A60799706AA0}" presName="compNode" presStyleCnt="0"/>
      <dgm:spPr/>
    </dgm:pt>
    <dgm:pt modelId="{5150CD57-6D25-47BB-AC89-59E3DDF6BDCD}" type="pres">
      <dgm:prSet presAssocID="{2904E4AC-193F-471B-AF04-A60799706A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ass"/>
        </a:ext>
      </dgm:extLst>
    </dgm:pt>
    <dgm:pt modelId="{BD461F3C-7400-473D-9FD2-21C452A8E3BE}" type="pres">
      <dgm:prSet presAssocID="{2904E4AC-193F-471B-AF04-A60799706AA0}" presName="spaceRect" presStyleCnt="0"/>
      <dgm:spPr/>
    </dgm:pt>
    <dgm:pt modelId="{05044905-3573-4DAC-85EB-E87EA2954E9A}" type="pres">
      <dgm:prSet presAssocID="{2904E4AC-193F-471B-AF04-A60799706AA0}" presName="textRect" presStyleLbl="revTx" presStyleIdx="0" presStyleCnt="3">
        <dgm:presLayoutVars>
          <dgm:chMax val="1"/>
          <dgm:chPref val="1"/>
        </dgm:presLayoutVars>
      </dgm:prSet>
      <dgm:spPr/>
    </dgm:pt>
    <dgm:pt modelId="{D37373DB-3201-48A6-A538-6F8421F833F4}" type="pres">
      <dgm:prSet presAssocID="{DAB30A0F-6102-4446-A0B3-80DD53C68D1F}" presName="sibTrans" presStyleCnt="0"/>
      <dgm:spPr/>
    </dgm:pt>
    <dgm:pt modelId="{E11856E9-6694-462D-A692-70CC4C5253F9}" type="pres">
      <dgm:prSet presAssocID="{ED4C79E3-69F8-4D7B-95C3-5AAD0549925A}" presName="compNode" presStyleCnt="0"/>
      <dgm:spPr/>
    </dgm:pt>
    <dgm:pt modelId="{02A63C71-CFE8-4E87-A425-8315A2AA311F}" type="pres">
      <dgm:prSet presAssocID="{ED4C79E3-69F8-4D7B-95C3-5AAD054992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C1668D3-743D-4D7F-8661-D96A1E861205}" type="pres">
      <dgm:prSet presAssocID="{ED4C79E3-69F8-4D7B-95C3-5AAD0549925A}" presName="spaceRect" presStyleCnt="0"/>
      <dgm:spPr/>
    </dgm:pt>
    <dgm:pt modelId="{0AA758B3-6AA9-487D-804E-00BA9649C709}" type="pres">
      <dgm:prSet presAssocID="{ED4C79E3-69F8-4D7B-95C3-5AAD0549925A}" presName="textRect" presStyleLbl="revTx" presStyleIdx="1" presStyleCnt="3">
        <dgm:presLayoutVars>
          <dgm:chMax val="1"/>
          <dgm:chPref val="1"/>
        </dgm:presLayoutVars>
      </dgm:prSet>
      <dgm:spPr/>
    </dgm:pt>
    <dgm:pt modelId="{AC864D83-691E-4877-BD43-303FF827BFFF}" type="pres">
      <dgm:prSet presAssocID="{A9459309-203F-490E-B7E4-AC19888D5C46}" presName="sibTrans" presStyleCnt="0"/>
      <dgm:spPr/>
    </dgm:pt>
    <dgm:pt modelId="{4CAA3784-9B9E-4161-A68C-BDA6B4BD8FCC}" type="pres">
      <dgm:prSet presAssocID="{8665EB0E-DC53-427D-A499-273A1B383720}" presName="compNode" presStyleCnt="0"/>
      <dgm:spPr/>
    </dgm:pt>
    <dgm:pt modelId="{347A099A-55A6-4D2A-9527-5AB246ABB531}" type="pres">
      <dgm:prSet presAssocID="{8665EB0E-DC53-427D-A499-273A1B3837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687A16C-E778-4AFD-854A-4788AB776E03}" type="pres">
      <dgm:prSet presAssocID="{8665EB0E-DC53-427D-A499-273A1B383720}" presName="spaceRect" presStyleCnt="0"/>
      <dgm:spPr/>
    </dgm:pt>
    <dgm:pt modelId="{567C3544-4BB0-4517-B4AA-EC8A28944B2B}" type="pres">
      <dgm:prSet presAssocID="{8665EB0E-DC53-427D-A499-273A1B383720}" presName="textRect" presStyleLbl="revTx" presStyleIdx="2" presStyleCnt="3">
        <dgm:presLayoutVars>
          <dgm:chMax val="1"/>
          <dgm:chPref val="1"/>
        </dgm:presLayoutVars>
      </dgm:prSet>
      <dgm:spPr/>
    </dgm:pt>
  </dgm:ptLst>
  <dgm:cxnLst>
    <dgm:cxn modelId="{CC111206-E51C-44BA-907F-E5D761821C92}" type="presOf" srcId="{8665EB0E-DC53-427D-A499-273A1B383720}" destId="{567C3544-4BB0-4517-B4AA-EC8A28944B2B}" srcOrd="0" destOrd="0" presId="urn:microsoft.com/office/officeart/2018/2/layout/IconLabelList"/>
    <dgm:cxn modelId="{F6B1813E-504E-44CD-871D-38FBD33FAC73}" type="presOf" srcId="{ED4C79E3-69F8-4D7B-95C3-5AAD0549925A}" destId="{0AA758B3-6AA9-487D-804E-00BA9649C709}" srcOrd="0" destOrd="0" presId="urn:microsoft.com/office/officeart/2018/2/layout/IconLabelList"/>
    <dgm:cxn modelId="{06FD7D4D-C524-4C33-8FA6-C74401F7DBF6}" type="presOf" srcId="{ABD316A1-6533-4FA2-8A95-D9F58964EB08}" destId="{674A0F62-6D7B-4B67-B7AF-3FB4C44E57CC}" srcOrd="0" destOrd="0" presId="urn:microsoft.com/office/officeart/2018/2/layout/IconLabelList"/>
    <dgm:cxn modelId="{7F1BE759-1B8E-443D-87A4-33D376FAD6F3}" srcId="{ABD316A1-6533-4FA2-8A95-D9F58964EB08}" destId="{ED4C79E3-69F8-4D7B-95C3-5AAD0549925A}" srcOrd="1" destOrd="0" parTransId="{D90A42E7-2937-48FF-9537-4AEA339217DB}" sibTransId="{A9459309-203F-490E-B7E4-AC19888D5C46}"/>
    <dgm:cxn modelId="{B029B7D2-F8F4-4F9F-9133-36C20269AA09}" srcId="{ABD316A1-6533-4FA2-8A95-D9F58964EB08}" destId="{2904E4AC-193F-471B-AF04-A60799706AA0}" srcOrd="0" destOrd="0" parTransId="{2BEF6C2C-35C3-4A51-A9AA-E7E25AED81EE}" sibTransId="{DAB30A0F-6102-4446-A0B3-80DD53C68D1F}"/>
    <dgm:cxn modelId="{C1F3D1D3-F647-454E-BD4D-5DD4F2D64819}" srcId="{ABD316A1-6533-4FA2-8A95-D9F58964EB08}" destId="{8665EB0E-DC53-427D-A499-273A1B383720}" srcOrd="2" destOrd="0" parTransId="{1036F0BC-0C9E-4D96-969F-164F5BCEE4F9}" sibTransId="{61A81214-8BBE-4F6F-914C-65BB6F7CDE8E}"/>
    <dgm:cxn modelId="{F83940DD-F41F-45D2-8152-FFF17B986D1F}" type="presOf" srcId="{2904E4AC-193F-471B-AF04-A60799706AA0}" destId="{05044905-3573-4DAC-85EB-E87EA2954E9A}" srcOrd="0" destOrd="0" presId="urn:microsoft.com/office/officeart/2018/2/layout/IconLabelList"/>
    <dgm:cxn modelId="{FA41C2CA-6E56-486D-9A76-B552576C7CDF}" type="presParOf" srcId="{674A0F62-6D7B-4B67-B7AF-3FB4C44E57CC}" destId="{F2795DD2-EE0D-49B8-BB8D-D7551527B43A}" srcOrd="0" destOrd="0" presId="urn:microsoft.com/office/officeart/2018/2/layout/IconLabelList"/>
    <dgm:cxn modelId="{CBFFD5F7-0FE5-495A-8058-CC069EF8EAA2}" type="presParOf" srcId="{F2795DD2-EE0D-49B8-BB8D-D7551527B43A}" destId="{5150CD57-6D25-47BB-AC89-59E3DDF6BDCD}" srcOrd="0" destOrd="0" presId="urn:microsoft.com/office/officeart/2018/2/layout/IconLabelList"/>
    <dgm:cxn modelId="{5CDEA9B7-6475-4537-BB20-8401BFA82436}" type="presParOf" srcId="{F2795DD2-EE0D-49B8-BB8D-D7551527B43A}" destId="{BD461F3C-7400-473D-9FD2-21C452A8E3BE}" srcOrd="1" destOrd="0" presId="urn:microsoft.com/office/officeart/2018/2/layout/IconLabelList"/>
    <dgm:cxn modelId="{0C99786C-185B-4A01-97E2-954794455230}" type="presParOf" srcId="{F2795DD2-EE0D-49B8-BB8D-D7551527B43A}" destId="{05044905-3573-4DAC-85EB-E87EA2954E9A}" srcOrd="2" destOrd="0" presId="urn:microsoft.com/office/officeart/2018/2/layout/IconLabelList"/>
    <dgm:cxn modelId="{F76E4B3D-361F-4855-B4FB-95088B1866EC}" type="presParOf" srcId="{674A0F62-6D7B-4B67-B7AF-3FB4C44E57CC}" destId="{D37373DB-3201-48A6-A538-6F8421F833F4}" srcOrd="1" destOrd="0" presId="urn:microsoft.com/office/officeart/2018/2/layout/IconLabelList"/>
    <dgm:cxn modelId="{2500A1E2-8228-43C8-9163-18421865D4B5}" type="presParOf" srcId="{674A0F62-6D7B-4B67-B7AF-3FB4C44E57CC}" destId="{E11856E9-6694-462D-A692-70CC4C5253F9}" srcOrd="2" destOrd="0" presId="urn:microsoft.com/office/officeart/2018/2/layout/IconLabelList"/>
    <dgm:cxn modelId="{35A55AFB-AE47-4505-8BCE-63814A6729FC}" type="presParOf" srcId="{E11856E9-6694-462D-A692-70CC4C5253F9}" destId="{02A63C71-CFE8-4E87-A425-8315A2AA311F}" srcOrd="0" destOrd="0" presId="urn:microsoft.com/office/officeart/2018/2/layout/IconLabelList"/>
    <dgm:cxn modelId="{55513E76-AA31-4DC7-84A8-C9EB3C4C878D}" type="presParOf" srcId="{E11856E9-6694-462D-A692-70CC4C5253F9}" destId="{9C1668D3-743D-4D7F-8661-D96A1E861205}" srcOrd="1" destOrd="0" presId="urn:microsoft.com/office/officeart/2018/2/layout/IconLabelList"/>
    <dgm:cxn modelId="{9ABF9B10-298D-4DAD-BE7B-975F85BD2201}" type="presParOf" srcId="{E11856E9-6694-462D-A692-70CC4C5253F9}" destId="{0AA758B3-6AA9-487D-804E-00BA9649C709}" srcOrd="2" destOrd="0" presId="urn:microsoft.com/office/officeart/2018/2/layout/IconLabelList"/>
    <dgm:cxn modelId="{98B0C59B-56EE-488B-BF3E-5D2139A40BBD}" type="presParOf" srcId="{674A0F62-6D7B-4B67-B7AF-3FB4C44E57CC}" destId="{AC864D83-691E-4877-BD43-303FF827BFFF}" srcOrd="3" destOrd="0" presId="urn:microsoft.com/office/officeart/2018/2/layout/IconLabelList"/>
    <dgm:cxn modelId="{07D12B3C-CD31-46A1-B176-F7180E9DF53B}" type="presParOf" srcId="{674A0F62-6D7B-4B67-B7AF-3FB4C44E57CC}" destId="{4CAA3784-9B9E-4161-A68C-BDA6B4BD8FCC}" srcOrd="4" destOrd="0" presId="urn:microsoft.com/office/officeart/2018/2/layout/IconLabelList"/>
    <dgm:cxn modelId="{6823B1B2-F865-46A3-A47C-CFA43AF50C2C}" type="presParOf" srcId="{4CAA3784-9B9E-4161-A68C-BDA6B4BD8FCC}" destId="{347A099A-55A6-4D2A-9527-5AB246ABB531}" srcOrd="0" destOrd="0" presId="urn:microsoft.com/office/officeart/2018/2/layout/IconLabelList"/>
    <dgm:cxn modelId="{C10B366E-3A9B-4E76-89ED-3CDD75AD6047}" type="presParOf" srcId="{4CAA3784-9B9E-4161-A68C-BDA6B4BD8FCC}" destId="{F687A16C-E778-4AFD-854A-4788AB776E03}" srcOrd="1" destOrd="0" presId="urn:microsoft.com/office/officeart/2018/2/layout/IconLabelList"/>
    <dgm:cxn modelId="{EBE52C5D-FDA6-434A-A590-46B3874A1EA8}" type="presParOf" srcId="{4CAA3784-9B9E-4161-A68C-BDA6B4BD8FCC}" destId="{567C3544-4BB0-4517-B4AA-EC8A28944B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0CD57-6D25-47BB-AC89-59E3DDF6BDCD}">
      <dsp:nvSpPr>
        <dsp:cNvPr id="0" name=""/>
        <dsp:cNvSpPr/>
      </dsp:nvSpPr>
      <dsp:spPr>
        <a:xfrm>
          <a:off x="750914" y="1203373"/>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044905-3573-4DAC-85EB-E87EA2954E9A}">
      <dsp:nvSpPr>
        <dsp:cNvPr id="0" name=""/>
        <dsp:cNvSpPr/>
      </dsp:nvSpPr>
      <dsp:spPr>
        <a:xfrm>
          <a:off x="90151"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CA" sz="2500" kern="1200"/>
            <a:t>Orientation</a:t>
          </a:r>
          <a:endParaRPr lang="en-US" sz="2500" kern="1200"/>
        </a:p>
      </dsp:txBody>
      <dsp:txXfrm>
        <a:off x="90151" y="2602589"/>
        <a:ext cx="2402775" cy="720000"/>
      </dsp:txXfrm>
    </dsp:sp>
    <dsp:sp modelId="{02A63C71-CFE8-4E87-A425-8315A2AA311F}">
      <dsp:nvSpPr>
        <dsp:cNvPr id="0" name=""/>
        <dsp:cNvSpPr/>
      </dsp:nvSpPr>
      <dsp:spPr>
        <a:xfrm>
          <a:off x="3574175" y="1203373"/>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A758B3-6AA9-487D-804E-00BA9649C709}">
      <dsp:nvSpPr>
        <dsp:cNvPr id="0" name=""/>
        <dsp:cNvSpPr/>
      </dsp:nvSpPr>
      <dsp:spPr>
        <a:xfrm>
          <a:off x="2913412"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CA" sz="2500" kern="1200"/>
            <a:t>Screening form</a:t>
          </a:r>
          <a:endParaRPr lang="en-US" sz="2500" kern="1200"/>
        </a:p>
      </dsp:txBody>
      <dsp:txXfrm>
        <a:off x="2913412" y="2602589"/>
        <a:ext cx="2402775" cy="720000"/>
      </dsp:txXfrm>
    </dsp:sp>
    <dsp:sp modelId="{347A099A-55A6-4D2A-9527-5AB246ABB531}">
      <dsp:nvSpPr>
        <dsp:cNvPr id="0" name=""/>
        <dsp:cNvSpPr/>
      </dsp:nvSpPr>
      <dsp:spPr>
        <a:xfrm>
          <a:off x="6397436" y="1203373"/>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C3544-4BB0-4517-B4AA-EC8A28944B2B}">
      <dsp:nvSpPr>
        <dsp:cNvPr id="0" name=""/>
        <dsp:cNvSpPr/>
      </dsp:nvSpPr>
      <dsp:spPr>
        <a:xfrm>
          <a:off x="5736673"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CA" sz="2500" kern="1200"/>
            <a:t>Documentation form</a:t>
          </a:r>
          <a:endParaRPr lang="en-US" sz="2500" kern="1200"/>
        </a:p>
      </dsp:txBody>
      <dsp:txXfrm>
        <a:off x="5736673" y="2602589"/>
        <a:ext cx="24027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r>
              <a:rPr lang="en-CA"/>
              <a:t>SASWH</a:t>
            </a:r>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r>
              <a:rPr lang="en-US"/>
              <a:t>2021-05-12</a:t>
            </a:r>
            <a:endParaRPr lang="en-CA"/>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01C90C37-C532-4B9E-918E-DC079D9752EF}" type="slidenum">
              <a:rPr lang="en-CA" smtClean="0"/>
              <a:t>‹#›</a:t>
            </a:fld>
            <a:endParaRPr lang="en-CA"/>
          </a:p>
        </p:txBody>
      </p:sp>
    </p:spTree>
    <p:extLst>
      <p:ext uri="{BB962C8B-B14F-4D97-AF65-F5344CB8AC3E}">
        <p14:creationId xmlns:p14="http://schemas.microsoft.com/office/powerpoint/2010/main" val="257112443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r>
              <a:rPr lang="en-CA"/>
              <a:t>SASWH</a:t>
            </a:r>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r>
              <a:rPr lang="en-US"/>
              <a:t>2021-05-12</a:t>
            </a:r>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3F30239F-3150-4A59-A506-5887556C8FFF}" type="slidenum">
              <a:rPr lang="en-CA" smtClean="0"/>
              <a:t>‹#›</a:t>
            </a:fld>
            <a:endParaRPr lang="en-CA"/>
          </a:p>
        </p:txBody>
      </p:sp>
    </p:spTree>
    <p:extLst>
      <p:ext uri="{BB962C8B-B14F-4D97-AF65-F5344CB8AC3E}">
        <p14:creationId xmlns:p14="http://schemas.microsoft.com/office/powerpoint/2010/main" val="22674323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F30239F-3150-4A59-A506-5887556C8FFF}" type="slidenum">
              <a:rPr lang="en-CA" smtClean="0"/>
              <a:t>1</a:t>
            </a:fld>
            <a:endParaRPr lang="en-CA"/>
          </a:p>
        </p:txBody>
      </p:sp>
      <p:sp>
        <p:nvSpPr>
          <p:cNvPr id="5" name="Header Placeholder 4"/>
          <p:cNvSpPr>
            <a:spLocks noGrp="1"/>
          </p:cNvSpPr>
          <p:nvPr>
            <p:ph type="hdr" sz="quarter" idx="11"/>
          </p:nvPr>
        </p:nvSpPr>
        <p:spPr/>
        <p:txBody>
          <a:bodyPr/>
          <a:lstStyle/>
          <a:p>
            <a:r>
              <a:rPr lang="en-CA"/>
              <a:t>SASWH</a:t>
            </a:r>
          </a:p>
        </p:txBody>
      </p:sp>
      <p:sp>
        <p:nvSpPr>
          <p:cNvPr id="6" name="Date Placeholder 5"/>
          <p:cNvSpPr>
            <a:spLocks noGrp="1"/>
          </p:cNvSpPr>
          <p:nvPr>
            <p:ph type="dt" idx="12"/>
          </p:nvPr>
        </p:nvSpPr>
        <p:spPr/>
        <p:txBody>
          <a:bodyPr/>
          <a:lstStyle/>
          <a:p>
            <a:r>
              <a:rPr lang="en-US"/>
              <a:t>2021-05-12</a:t>
            </a:r>
            <a:endParaRPr lang="en-CA" dirty="0"/>
          </a:p>
        </p:txBody>
      </p:sp>
    </p:spTree>
    <p:extLst>
      <p:ext uri="{BB962C8B-B14F-4D97-AF65-F5344CB8AC3E}">
        <p14:creationId xmlns:p14="http://schemas.microsoft.com/office/powerpoint/2010/main" val="4429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12</a:t>
            </a:fld>
            <a:endParaRPr lang="en-CA"/>
          </a:p>
        </p:txBody>
      </p:sp>
    </p:spTree>
    <p:extLst>
      <p:ext uri="{BB962C8B-B14F-4D97-AF65-F5344CB8AC3E}">
        <p14:creationId xmlns:p14="http://schemas.microsoft.com/office/powerpoint/2010/main" val="206130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13</a:t>
            </a:fld>
            <a:endParaRPr lang="en-CA"/>
          </a:p>
        </p:txBody>
      </p:sp>
    </p:spTree>
    <p:extLst>
      <p:ext uri="{BB962C8B-B14F-4D97-AF65-F5344CB8AC3E}">
        <p14:creationId xmlns:p14="http://schemas.microsoft.com/office/powerpoint/2010/main" val="52778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3 rights </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14</a:t>
            </a:fld>
            <a:endParaRPr lang="en-CA"/>
          </a:p>
        </p:txBody>
      </p:sp>
    </p:spTree>
    <p:extLst>
      <p:ext uri="{BB962C8B-B14F-4D97-AF65-F5344CB8AC3E}">
        <p14:creationId xmlns:p14="http://schemas.microsoft.com/office/powerpoint/2010/main" val="425885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CSA standard and how to gain access (through purchase or if SHA staff can access from library)</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15</a:t>
            </a:fld>
            <a:endParaRPr lang="en-CA"/>
          </a:p>
        </p:txBody>
      </p:sp>
    </p:spTree>
    <p:extLst>
      <p:ext uri="{BB962C8B-B14F-4D97-AF65-F5344CB8AC3E}">
        <p14:creationId xmlns:p14="http://schemas.microsoft.com/office/powerpoint/2010/main" val="15692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 through chart, describe how CSA standard lines up with sections of the OHS Regulations</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16</a:t>
            </a:fld>
            <a:endParaRPr lang="en-CA"/>
          </a:p>
        </p:txBody>
      </p:sp>
    </p:spTree>
    <p:extLst>
      <p:ext uri="{BB962C8B-B14F-4D97-AF65-F5344CB8AC3E}">
        <p14:creationId xmlns:p14="http://schemas.microsoft.com/office/powerpoint/2010/main" val="277407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17</a:t>
            </a:fld>
            <a:endParaRPr lang="en-CA"/>
          </a:p>
        </p:txBody>
      </p:sp>
    </p:spTree>
    <p:extLst>
      <p:ext uri="{BB962C8B-B14F-4D97-AF65-F5344CB8AC3E}">
        <p14:creationId xmlns:p14="http://schemas.microsoft.com/office/powerpoint/2010/main" val="270942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18</a:t>
            </a:fld>
            <a:endParaRPr lang="en-CA"/>
          </a:p>
        </p:txBody>
      </p:sp>
    </p:spTree>
    <p:extLst>
      <p:ext uri="{BB962C8B-B14F-4D97-AF65-F5344CB8AC3E}">
        <p14:creationId xmlns:p14="http://schemas.microsoft.com/office/powerpoint/2010/main" val="385371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N95’s will not provide protection from all airborne contaminants on this list. </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19</a:t>
            </a:fld>
            <a:endParaRPr lang="en-CA"/>
          </a:p>
        </p:txBody>
      </p:sp>
    </p:spTree>
    <p:extLst>
      <p:ext uri="{BB962C8B-B14F-4D97-AF65-F5344CB8AC3E}">
        <p14:creationId xmlns:p14="http://schemas.microsoft.com/office/powerpoint/2010/main" val="1956582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20</a:t>
            </a:fld>
            <a:endParaRPr lang="en-CA"/>
          </a:p>
        </p:txBody>
      </p:sp>
    </p:spTree>
    <p:extLst>
      <p:ext uri="{BB962C8B-B14F-4D97-AF65-F5344CB8AC3E}">
        <p14:creationId xmlns:p14="http://schemas.microsoft.com/office/powerpoint/2010/main" val="129684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21</a:t>
            </a:fld>
            <a:endParaRPr lang="en-CA"/>
          </a:p>
        </p:txBody>
      </p:sp>
    </p:spTree>
    <p:extLst>
      <p:ext uri="{BB962C8B-B14F-4D97-AF65-F5344CB8AC3E}">
        <p14:creationId xmlns:p14="http://schemas.microsoft.com/office/powerpoint/2010/main" val="94749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F30239F-3150-4A59-A506-5887556C8FFF}" type="slidenum">
              <a:rPr lang="en-CA" smtClean="0"/>
              <a:t>2</a:t>
            </a:fld>
            <a:endParaRPr lang="en-CA"/>
          </a:p>
        </p:txBody>
      </p:sp>
      <p:sp>
        <p:nvSpPr>
          <p:cNvPr id="5" name="Header Placeholder 4"/>
          <p:cNvSpPr>
            <a:spLocks noGrp="1"/>
          </p:cNvSpPr>
          <p:nvPr>
            <p:ph type="hdr" sz="quarter" idx="11"/>
          </p:nvPr>
        </p:nvSpPr>
        <p:spPr/>
        <p:txBody>
          <a:bodyPr/>
          <a:lstStyle/>
          <a:p>
            <a:r>
              <a:rPr lang="en-CA"/>
              <a:t>SASWH</a:t>
            </a:r>
          </a:p>
        </p:txBody>
      </p:sp>
      <p:sp>
        <p:nvSpPr>
          <p:cNvPr id="6" name="Date Placeholder 5"/>
          <p:cNvSpPr>
            <a:spLocks noGrp="1"/>
          </p:cNvSpPr>
          <p:nvPr>
            <p:ph type="dt" idx="12"/>
          </p:nvPr>
        </p:nvSpPr>
        <p:spPr/>
        <p:txBody>
          <a:bodyPr/>
          <a:lstStyle/>
          <a:p>
            <a:r>
              <a:rPr lang="en-US"/>
              <a:t>2021-05-12</a:t>
            </a:r>
            <a:endParaRPr lang="en-CA" dirty="0"/>
          </a:p>
        </p:txBody>
      </p:sp>
    </p:spTree>
    <p:extLst>
      <p:ext uri="{BB962C8B-B14F-4D97-AF65-F5344CB8AC3E}">
        <p14:creationId xmlns:p14="http://schemas.microsoft.com/office/powerpoint/2010/main" val="183102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3M8210 can only be used with a face shield as they are not fluid resistant</a:t>
            </a:r>
          </a:p>
          <a:p>
            <a:endParaRPr lang="en-CA" dirty="0"/>
          </a:p>
          <a:p>
            <a:r>
              <a:rPr lang="en-CA" dirty="0"/>
              <a:t>We are only dealing with Air Purifying respirators</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22</a:t>
            </a:fld>
            <a:endParaRPr lang="en-CA"/>
          </a:p>
        </p:txBody>
      </p:sp>
    </p:spTree>
    <p:extLst>
      <p:ext uri="{BB962C8B-B14F-4D97-AF65-F5344CB8AC3E}">
        <p14:creationId xmlns:p14="http://schemas.microsoft.com/office/powerpoint/2010/main" val="174392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elastomeric respirators:</a:t>
            </a:r>
          </a:p>
          <a:p>
            <a:r>
              <a:rPr lang="en-CA" dirty="0"/>
              <a:t>Reusable</a:t>
            </a:r>
          </a:p>
          <a:p>
            <a:r>
              <a:rPr lang="en-CA" dirty="0"/>
              <a:t>Must be cleaned and maintained</a:t>
            </a:r>
          </a:p>
          <a:p>
            <a:r>
              <a:rPr lang="en-CA" dirty="0"/>
              <a:t>Different types of cartridges</a:t>
            </a:r>
          </a:p>
          <a:p>
            <a:r>
              <a:rPr lang="en-CA" dirty="0"/>
              <a:t>Must be NIOSH approved</a:t>
            </a:r>
          </a:p>
          <a:p>
            <a:r>
              <a:rPr lang="en-CA" dirty="0"/>
              <a:t>Cartridges are replaceable</a:t>
            </a:r>
          </a:p>
          <a:p>
            <a:endParaRPr lang="en-CA" dirty="0"/>
          </a:p>
          <a:p>
            <a:r>
              <a:rPr lang="en-CA" dirty="0"/>
              <a:t>Powered air purifying: there are fans in them that move the air around inside the respirator, usually full –face respirators that have to be worn for a long time.  (think grey’s anatomy during the covid season)</a:t>
            </a:r>
          </a:p>
          <a:p>
            <a:endParaRPr lang="en-CA" dirty="0"/>
          </a:p>
          <a:p>
            <a:endParaRPr lang="en-CA" dirty="0"/>
          </a:p>
          <a:p>
            <a:r>
              <a:rPr lang="en-CA" dirty="0"/>
              <a:t>Cartridges for the PAPR and Elastomeric Respirators can be for different hazards such as particulates, gas and vapour, and multifunctional</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23</a:t>
            </a:fld>
            <a:endParaRPr lang="en-CA"/>
          </a:p>
        </p:txBody>
      </p:sp>
    </p:spTree>
    <p:extLst>
      <p:ext uri="{BB962C8B-B14F-4D97-AF65-F5344CB8AC3E}">
        <p14:creationId xmlns:p14="http://schemas.microsoft.com/office/powerpoint/2010/main" val="3535145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24</a:t>
            </a:fld>
            <a:endParaRPr lang="en-CA"/>
          </a:p>
        </p:txBody>
      </p:sp>
    </p:spTree>
    <p:extLst>
      <p:ext uri="{BB962C8B-B14F-4D97-AF65-F5344CB8AC3E}">
        <p14:creationId xmlns:p14="http://schemas.microsoft.com/office/powerpoint/2010/main" val="2996413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25</a:t>
            </a:fld>
            <a:endParaRPr lang="en-CA"/>
          </a:p>
        </p:txBody>
      </p:sp>
    </p:spTree>
    <p:extLst>
      <p:ext uri="{BB962C8B-B14F-4D97-AF65-F5344CB8AC3E}">
        <p14:creationId xmlns:p14="http://schemas.microsoft.com/office/powerpoint/2010/main" val="10887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26</a:t>
            </a:fld>
            <a:endParaRPr lang="en-CA"/>
          </a:p>
        </p:txBody>
      </p:sp>
    </p:spTree>
    <p:extLst>
      <p:ext uri="{BB962C8B-B14F-4D97-AF65-F5344CB8AC3E}">
        <p14:creationId xmlns:p14="http://schemas.microsoft.com/office/powerpoint/2010/main" val="4279775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27</a:t>
            </a:fld>
            <a:endParaRPr lang="en-CA"/>
          </a:p>
        </p:txBody>
      </p:sp>
    </p:spTree>
    <p:extLst>
      <p:ext uri="{BB962C8B-B14F-4D97-AF65-F5344CB8AC3E}">
        <p14:creationId xmlns:p14="http://schemas.microsoft.com/office/powerpoint/2010/main" val="363288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packaging on the respirator box or an informational insert from the manufacturer would indicate the cautions/limitations of that specific respirator.</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28</a:t>
            </a:fld>
            <a:endParaRPr lang="en-CA"/>
          </a:p>
        </p:txBody>
      </p:sp>
    </p:spTree>
    <p:extLst>
      <p:ext uri="{BB962C8B-B14F-4D97-AF65-F5344CB8AC3E}">
        <p14:creationId xmlns:p14="http://schemas.microsoft.com/office/powerpoint/2010/main" val="267586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29</a:t>
            </a:fld>
            <a:endParaRPr lang="en-CA"/>
          </a:p>
        </p:txBody>
      </p:sp>
    </p:spTree>
    <p:extLst>
      <p:ext uri="{BB962C8B-B14F-4D97-AF65-F5344CB8AC3E}">
        <p14:creationId xmlns:p14="http://schemas.microsoft.com/office/powerpoint/2010/main" val="89857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30</a:t>
            </a:fld>
            <a:endParaRPr lang="en-CA"/>
          </a:p>
        </p:txBody>
      </p:sp>
    </p:spTree>
    <p:extLst>
      <p:ext uri="{BB962C8B-B14F-4D97-AF65-F5344CB8AC3E}">
        <p14:creationId xmlns:p14="http://schemas.microsoft.com/office/powerpoint/2010/main" val="191514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31</a:t>
            </a:fld>
            <a:endParaRPr lang="en-CA"/>
          </a:p>
        </p:txBody>
      </p:sp>
    </p:spTree>
    <p:extLst>
      <p:ext uri="{BB962C8B-B14F-4D97-AF65-F5344CB8AC3E}">
        <p14:creationId xmlns:p14="http://schemas.microsoft.com/office/powerpoint/2010/main" val="5782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a:t>
            </a:fld>
            <a:endParaRPr lang="en-CA"/>
          </a:p>
        </p:txBody>
      </p:sp>
    </p:spTree>
    <p:extLst>
      <p:ext uri="{BB962C8B-B14F-4D97-AF65-F5344CB8AC3E}">
        <p14:creationId xmlns:p14="http://schemas.microsoft.com/office/powerpoint/2010/main" val="358994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32</a:t>
            </a:fld>
            <a:endParaRPr lang="en-CA"/>
          </a:p>
        </p:txBody>
      </p:sp>
    </p:spTree>
    <p:extLst>
      <p:ext uri="{BB962C8B-B14F-4D97-AF65-F5344CB8AC3E}">
        <p14:creationId xmlns:p14="http://schemas.microsoft.com/office/powerpoint/2010/main" val="2904851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33</a:t>
            </a:fld>
            <a:endParaRPr lang="en-CA"/>
          </a:p>
        </p:txBody>
      </p:sp>
    </p:spTree>
    <p:extLst>
      <p:ext uri="{BB962C8B-B14F-4D97-AF65-F5344CB8AC3E}">
        <p14:creationId xmlns:p14="http://schemas.microsoft.com/office/powerpoint/2010/main" val="1437124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34</a:t>
            </a:fld>
            <a:endParaRPr lang="en-CA"/>
          </a:p>
        </p:txBody>
      </p:sp>
    </p:spTree>
    <p:extLst>
      <p:ext uri="{BB962C8B-B14F-4D97-AF65-F5344CB8AC3E}">
        <p14:creationId xmlns:p14="http://schemas.microsoft.com/office/powerpoint/2010/main" val="533445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35</a:t>
            </a:fld>
            <a:endParaRPr lang="en-CA"/>
          </a:p>
        </p:txBody>
      </p:sp>
    </p:spTree>
    <p:extLst>
      <p:ext uri="{BB962C8B-B14F-4D97-AF65-F5344CB8AC3E}">
        <p14:creationId xmlns:p14="http://schemas.microsoft.com/office/powerpoint/2010/main" val="3774955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36</a:t>
            </a:fld>
            <a:endParaRPr lang="en-CA"/>
          </a:p>
        </p:txBody>
      </p:sp>
    </p:spTree>
    <p:extLst>
      <p:ext uri="{BB962C8B-B14F-4D97-AF65-F5344CB8AC3E}">
        <p14:creationId xmlns:p14="http://schemas.microsoft.com/office/powerpoint/2010/main" val="2802625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37</a:t>
            </a:fld>
            <a:endParaRPr lang="en-CA"/>
          </a:p>
        </p:txBody>
      </p:sp>
    </p:spTree>
    <p:extLst>
      <p:ext uri="{BB962C8B-B14F-4D97-AF65-F5344CB8AC3E}">
        <p14:creationId xmlns:p14="http://schemas.microsoft.com/office/powerpoint/2010/main" val="1537781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38</a:t>
            </a:fld>
            <a:endParaRPr lang="en-CA"/>
          </a:p>
        </p:txBody>
      </p:sp>
    </p:spTree>
    <p:extLst>
      <p:ext uri="{BB962C8B-B14F-4D97-AF65-F5344CB8AC3E}">
        <p14:creationId xmlns:p14="http://schemas.microsoft.com/office/powerpoint/2010/main" val="1072442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SASWH Screening form</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40</a:t>
            </a:fld>
            <a:endParaRPr lang="en-CA"/>
          </a:p>
        </p:txBody>
      </p:sp>
    </p:spTree>
    <p:extLst>
      <p:ext uri="{BB962C8B-B14F-4D97-AF65-F5344CB8AC3E}">
        <p14:creationId xmlns:p14="http://schemas.microsoft.com/office/powerpoint/2010/main" val="60862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the respiratory hazards change, the respirator selection process shall be repeated and </a:t>
            </a:r>
          </a:p>
          <a:p>
            <a:r>
              <a:rPr lang="en-US" dirty="0"/>
              <a:t>documented.</a:t>
            </a:r>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41</a:t>
            </a:fld>
            <a:endParaRPr lang="en-CA"/>
          </a:p>
        </p:txBody>
      </p:sp>
    </p:spTree>
    <p:extLst>
      <p:ext uri="{BB962C8B-B14F-4D97-AF65-F5344CB8AC3E}">
        <p14:creationId xmlns:p14="http://schemas.microsoft.com/office/powerpoint/2010/main" val="22682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SASWH has developed and offers a Respirator Fit Test Documentation form that aligns with the </a:t>
            </a:r>
          </a:p>
          <a:p>
            <a:r>
              <a:rPr lang="en-US" dirty="0"/>
              <a:t>current CSA Standard (see Forms tab).</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42</a:t>
            </a:fld>
            <a:endParaRPr lang="en-CA"/>
          </a:p>
        </p:txBody>
      </p:sp>
    </p:spTree>
    <p:extLst>
      <p:ext uri="{BB962C8B-B14F-4D97-AF65-F5344CB8AC3E}">
        <p14:creationId xmlns:p14="http://schemas.microsoft.com/office/powerpoint/2010/main" val="133049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SASWH approved fit testers have access resources through our semi-secure site. </a:t>
            </a:r>
          </a:p>
          <a:p>
            <a:endParaRPr lang="en-CA" dirty="0"/>
          </a:p>
          <a:p>
            <a:r>
              <a:rPr lang="en-CA" i="1" dirty="0"/>
              <a:t>Go to SASWH.ca and login to show semi secure site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a:t>
            </a:fld>
            <a:endParaRPr lang="en-CA"/>
          </a:p>
        </p:txBody>
      </p:sp>
    </p:spTree>
    <p:extLst>
      <p:ext uri="{BB962C8B-B14F-4D97-AF65-F5344CB8AC3E}">
        <p14:creationId xmlns:p14="http://schemas.microsoft.com/office/powerpoint/2010/main" val="65371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43</a:t>
            </a:fld>
            <a:endParaRPr lang="en-CA"/>
          </a:p>
        </p:txBody>
      </p:sp>
    </p:spTree>
    <p:extLst>
      <p:ext uri="{BB962C8B-B14F-4D97-AF65-F5344CB8AC3E}">
        <p14:creationId xmlns:p14="http://schemas.microsoft.com/office/powerpoint/2010/main" val="1862639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44</a:t>
            </a:fld>
            <a:endParaRPr lang="en-CA"/>
          </a:p>
        </p:txBody>
      </p:sp>
    </p:spTree>
    <p:extLst>
      <p:ext uri="{BB962C8B-B14F-4D97-AF65-F5344CB8AC3E}">
        <p14:creationId xmlns:p14="http://schemas.microsoft.com/office/powerpoint/2010/main" val="605860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 – demonstrate seal checks on elastomeric respirator</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45</a:t>
            </a:fld>
            <a:endParaRPr lang="en-CA"/>
          </a:p>
        </p:txBody>
      </p:sp>
    </p:spTree>
    <p:extLst>
      <p:ext uri="{BB962C8B-B14F-4D97-AF65-F5344CB8AC3E}">
        <p14:creationId xmlns:p14="http://schemas.microsoft.com/office/powerpoint/2010/main" val="2039886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46</a:t>
            </a:fld>
            <a:endParaRPr lang="en-CA"/>
          </a:p>
        </p:txBody>
      </p:sp>
    </p:spTree>
    <p:extLst>
      <p:ext uri="{BB962C8B-B14F-4D97-AF65-F5344CB8AC3E}">
        <p14:creationId xmlns:p14="http://schemas.microsoft.com/office/powerpoint/2010/main" val="4181594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 – Demonstrate seal check on </a:t>
            </a:r>
            <a:r>
              <a:rPr lang="en-CA" dirty="0" err="1"/>
              <a:t>elsatomeric</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47</a:t>
            </a:fld>
            <a:endParaRPr lang="en-CA"/>
          </a:p>
        </p:txBody>
      </p:sp>
    </p:spTree>
    <p:extLst>
      <p:ext uri="{BB962C8B-B14F-4D97-AF65-F5344CB8AC3E}">
        <p14:creationId xmlns:p14="http://schemas.microsoft.com/office/powerpoint/2010/main" val="4072723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48</a:t>
            </a:fld>
            <a:endParaRPr lang="en-CA"/>
          </a:p>
        </p:txBody>
      </p:sp>
    </p:spTree>
    <p:extLst>
      <p:ext uri="{BB962C8B-B14F-4D97-AF65-F5344CB8AC3E}">
        <p14:creationId xmlns:p14="http://schemas.microsoft.com/office/powerpoint/2010/main" val="3564019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 – demonstrate on a disposable respirator</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49</a:t>
            </a:fld>
            <a:endParaRPr lang="en-CA"/>
          </a:p>
        </p:txBody>
      </p:sp>
    </p:spTree>
    <p:extLst>
      <p:ext uri="{BB962C8B-B14F-4D97-AF65-F5344CB8AC3E}">
        <p14:creationId xmlns:p14="http://schemas.microsoft.com/office/powerpoint/2010/main" val="587081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 – demonstrate with a disposable respirator</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50</a:t>
            </a:fld>
            <a:endParaRPr lang="en-CA"/>
          </a:p>
        </p:txBody>
      </p:sp>
    </p:spTree>
    <p:extLst>
      <p:ext uri="{BB962C8B-B14F-4D97-AF65-F5344CB8AC3E}">
        <p14:creationId xmlns:p14="http://schemas.microsoft.com/office/powerpoint/2010/main" val="2439288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respirator can be checked using both positive and negative pressure. Refer to the </a:t>
            </a:r>
          </a:p>
          <a:p>
            <a:r>
              <a:rPr lang="en-US" dirty="0"/>
              <a:t>manufacturer’s instructions for conducting user seal checks on any specific respirator. This </a:t>
            </a:r>
          </a:p>
          <a:p>
            <a:r>
              <a:rPr lang="en-US" dirty="0"/>
              <a:t>information can be found on the box or individual respirator packaging.</a:t>
            </a:r>
          </a:p>
          <a:p>
            <a:endParaRPr lang="en-US" dirty="0"/>
          </a:p>
          <a:p>
            <a:r>
              <a:rPr lang="en-US" dirty="0"/>
              <a:t>If users cannot achieve a proper seal due to air leakage, they may need to be fit tested for a different respirator model or size.</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51</a:t>
            </a:fld>
            <a:endParaRPr lang="en-CA"/>
          </a:p>
        </p:txBody>
      </p:sp>
    </p:spTree>
    <p:extLst>
      <p:ext uri="{BB962C8B-B14F-4D97-AF65-F5344CB8AC3E}">
        <p14:creationId xmlns:p14="http://schemas.microsoft.com/office/powerpoint/2010/main" val="486370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manufacturer’s SDS for appropriate handling and disposal procedures for the </a:t>
            </a:r>
          </a:p>
          <a:p>
            <a:r>
              <a:rPr lang="en-US" dirty="0"/>
              <a:t>challenge agents.</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52</a:t>
            </a:fld>
            <a:endParaRPr lang="en-CA"/>
          </a:p>
        </p:txBody>
      </p:sp>
    </p:spTree>
    <p:extLst>
      <p:ext uri="{BB962C8B-B14F-4D97-AF65-F5344CB8AC3E}">
        <p14:creationId xmlns:p14="http://schemas.microsoft.com/office/powerpoint/2010/main" val="131751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a:t>
            </a:fld>
            <a:endParaRPr lang="en-CA"/>
          </a:p>
        </p:txBody>
      </p:sp>
    </p:spTree>
    <p:extLst>
      <p:ext uri="{BB962C8B-B14F-4D97-AF65-F5344CB8AC3E}">
        <p14:creationId xmlns:p14="http://schemas.microsoft.com/office/powerpoint/2010/main" val="1488210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53</a:t>
            </a:fld>
            <a:endParaRPr lang="en-CA"/>
          </a:p>
        </p:txBody>
      </p:sp>
    </p:spTree>
    <p:extLst>
      <p:ext uri="{BB962C8B-B14F-4D97-AF65-F5344CB8AC3E}">
        <p14:creationId xmlns:p14="http://schemas.microsoft.com/office/powerpoint/2010/main" val="3921307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Respirator comfort is an important factor in wearer acceptance. Respirators with greater </a:t>
            </a:r>
          </a:p>
          <a:p>
            <a:r>
              <a:rPr lang="en-US" dirty="0"/>
              <a:t>wearer acceptance are more likely to be worn appropriately. The selection should be based on </a:t>
            </a:r>
          </a:p>
          <a:p>
            <a:r>
              <a:rPr lang="en-US" dirty="0"/>
              <a:t>comfort and results of user seal checks, as well as personal preferences. Various factors that </a:t>
            </a:r>
          </a:p>
          <a:p>
            <a:r>
              <a:rPr lang="en-US" dirty="0"/>
              <a:t>influence wearer acceptance include breathing resistance, impairment of vision, impairment of </a:t>
            </a:r>
          </a:p>
          <a:p>
            <a:r>
              <a:rPr lang="en-US" dirty="0"/>
              <a:t>communications, and respirator weight.</a:t>
            </a:r>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54</a:t>
            </a:fld>
            <a:endParaRPr lang="en-CA"/>
          </a:p>
        </p:txBody>
      </p:sp>
    </p:spTree>
    <p:extLst>
      <p:ext uri="{BB962C8B-B14F-4D97-AF65-F5344CB8AC3E}">
        <p14:creationId xmlns:p14="http://schemas.microsoft.com/office/powerpoint/2010/main" val="1504734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55</a:t>
            </a:fld>
            <a:endParaRPr lang="en-CA"/>
          </a:p>
        </p:txBody>
      </p:sp>
    </p:spTree>
    <p:extLst>
      <p:ext uri="{BB962C8B-B14F-4D97-AF65-F5344CB8AC3E}">
        <p14:creationId xmlns:p14="http://schemas.microsoft.com/office/powerpoint/2010/main" val="1465320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57</a:t>
            </a:fld>
            <a:endParaRPr lang="en-CA"/>
          </a:p>
        </p:txBody>
      </p:sp>
    </p:spTree>
    <p:extLst>
      <p:ext uri="{BB962C8B-B14F-4D97-AF65-F5344CB8AC3E}">
        <p14:creationId xmlns:p14="http://schemas.microsoft.com/office/powerpoint/2010/main" val="1175719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58</a:t>
            </a:fld>
            <a:endParaRPr lang="en-CA"/>
          </a:p>
        </p:txBody>
      </p:sp>
    </p:spTree>
    <p:extLst>
      <p:ext uri="{BB962C8B-B14F-4D97-AF65-F5344CB8AC3E}">
        <p14:creationId xmlns:p14="http://schemas.microsoft.com/office/powerpoint/2010/main" val="2410718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saccharin taste threshold screening, performed without using a respirator, is intended to determine whether the individual being tested can detect the taste of saccharin. </a:t>
            </a:r>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59</a:t>
            </a:fld>
            <a:endParaRPr lang="en-CA"/>
          </a:p>
        </p:txBody>
      </p:sp>
    </p:spTree>
    <p:extLst>
      <p:ext uri="{BB962C8B-B14F-4D97-AF65-F5344CB8AC3E}">
        <p14:creationId xmlns:p14="http://schemas.microsoft.com/office/powerpoint/2010/main" val="2605800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60</a:t>
            </a:fld>
            <a:endParaRPr lang="en-CA"/>
          </a:p>
        </p:txBody>
      </p:sp>
    </p:spTree>
    <p:extLst>
      <p:ext uri="{BB962C8B-B14F-4D97-AF65-F5344CB8AC3E}">
        <p14:creationId xmlns:p14="http://schemas.microsoft.com/office/powerpoint/2010/main" val="3501849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61</a:t>
            </a:fld>
            <a:endParaRPr lang="en-CA"/>
          </a:p>
        </p:txBody>
      </p:sp>
    </p:spTree>
    <p:extLst>
      <p:ext uri="{BB962C8B-B14F-4D97-AF65-F5344CB8AC3E}">
        <p14:creationId xmlns:p14="http://schemas.microsoft.com/office/powerpoint/2010/main" val="1163372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62</a:t>
            </a:fld>
            <a:endParaRPr lang="en-CA"/>
          </a:p>
        </p:txBody>
      </p:sp>
    </p:spTree>
    <p:extLst>
      <p:ext uri="{BB962C8B-B14F-4D97-AF65-F5344CB8AC3E}">
        <p14:creationId xmlns:p14="http://schemas.microsoft.com/office/powerpoint/2010/main" val="2386394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63</a:t>
            </a:fld>
            <a:endParaRPr lang="en-CA"/>
          </a:p>
        </p:txBody>
      </p:sp>
    </p:spTree>
    <p:extLst>
      <p:ext uri="{BB962C8B-B14F-4D97-AF65-F5344CB8AC3E}">
        <p14:creationId xmlns:p14="http://schemas.microsoft.com/office/powerpoint/2010/main" val="408678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Examples: When we do TLR training do we just show someone how to do a move and then say ok your good to go? No they have to show us they can safely perform that move in return.</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8</a:t>
            </a:fld>
            <a:endParaRPr lang="en-CA"/>
          </a:p>
        </p:txBody>
      </p:sp>
    </p:spTree>
    <p:extLst>
      <p:ext uri="{BB962C8B-B14F-4D97-AF65-F5344CB8AC3E}">
        <p14:creationId xmlns:p14="http://schemas.microsoft.com/office/powerpoint/2010/main" val="13429478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3M1860</a:t>
            </a:r>
          </a:p>
          <a:p>
            <a:endParaRPr lang="en-CA" dirty="0"/>
          </a:p>
          <a:p>
            <a:r>
              <a:rPr lang="en-CA" dirty="0"/>
              <a:t>If unsure how to don and doff – refer to box and/or package insert</a:t>
            </a:r>
          </a:p>
          <a:p>
            <a:endParaRPr lang="en-CA" dirty="0"/>
          </a:p>
          <a:p>
            <a:r>
              <a:rPr lang="en-CA" dirty="0"/>
              <a:t>Have participants perform a return demonstration</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64</a:t>
            </a:fld>
            <a:endParaRPr lang="en-CA"/>
          </a:p>
        </p:txBody>
      </p:sp>
    </p:spTree>
    <p:extLst>
      <p:ext uri="{BB962C8B-B14F-4D97-AF65-F5344CB8AC3E}">
        <p14:creationId xmlns:p14="http://schemas.microsoft.com/office/powerpoint/2010/main" val="13282889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3m1870+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unsure how to don and doff – refer to box and/or package insert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Have participants perform a return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65</a:t>
            </a:fld>
            <a:endParaRPr lang="en-CA"/>
          </a:p>
        </p:txBody>
      </p:sp>
    </p:spTree>
    <p:extLst>
      <p:ext uri="{BB962C8B-B14F-4D97-AF65-F5344CB8AC3E}">
        <p14:creationId xmlns:p14="http://schemas.microsoft.com/office/powerpoint/2010/main" val="35431240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3M1804 </a:t>
            </a:r>
            <a:r>
              <a:rPr lang="en-CA" dirty="0" err="1"/>
              <a:t>vlfex</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unsure how to don and doff – refer to box and/or package insert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Have participants perform a return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66</a:t>
            </a:fld>
            <a:endParaRPr lang="en-CA"/>
          </a:p>
        </p:txBody>
      </p:sp>
    </p:spTree>
    <p:extLst>
      <p:ext uri="{BB962C8B-B14F-4D97-AF65-F5344CB8AC3E}">
        <p14:creationId xmlns:p14="http://schemas.microsoft.com/office/powerpoint/2010/main" val="3685728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a halyard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unsure how to don and doff – refer to box and/or package insert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Have participants perform a return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67</a:t>
            </a:fld>
            <a:endParaRPr lang="en-CA"/>
          </a:p>
        </p:txBody>
      </p:sp>
    </p:spTree>
    <p:extLst>
      <p:ext uri="{BB962C8B-B14F-4D97-AF65-F5344CB8AC3E}">
        <p14:creationId xmlns:p14="http://schemas.microsoft.com/office/powerpoint/2010/main" val="942168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3M8210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unsure how to don and doff – refer to box and/or package insert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Have participants perform a return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68</a:t>
            </a:fld>
            <a:endParaRPr lang="en-CA"/>
          </a:p>
        </p:txBody>
      </p:sp>
    </p:spTree>
    <p:extLst>
      <p:ext uri="{BB962C8B-B14F-4D97-AF65-F5344CB8AC3E}">
        <p14:creationId xmlns:p14="http://schemas.microsoft.com/office/powerpoint/2010/main" val="3726168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Demonstrate how to don and doff elastomeric</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unsure how to don and doff – refer to box and/or package insert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69</a:t>
            </a:fld>
            <a:endParaRPr lang="en-CA"/>
          </a:p>
        </p:txBody>
      </p:sp>
    </p:spTree>
    <p:extLst>
      <p:ext uri="{BB962C8B-B14F-4D97-AF65-F5344CB8AC3E}">
        <p14:creationId xmlns:p14="http://schemas.microsoft.com/office/powerpoint/2010/main" val="329840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 through orientation in detail, screening form in detail, and documentation form in detail.</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70</a:t>
            </a:fld>
            <a:endParaRPr lang="en-CA"/>
          </a:p>
        </p:txBody>
      </p:sp>
    </p:spTree>
    <p:extLst>
      <p:ext uri="{BB962C8B-B14F-4D97-AF65-F5344CB8AC3E}">
        <p14:creationId xmlns:p14="http://schemas.microsoft.com/office/powerpoint/2010/main" val="2988332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Set up and conduct sensitivity – have participants perform a return demonstration using proper paper work</a:t>
            </a:r>
          </a:p>
          <a:p>
            <a:endParaRPr lang="en-CA" dirty="0"/>
          </a:p>
          <a:p>
            <a:r>
              <a:rPr lang="en-CA" dirty="0"/>
              <a:t>Set up QLT station and demonstrate – have participants perform a return demonstration using proper paperwork</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71</a:t>
            </a:fld>
            <a:endParaRPr lang="en-CA"/>
          </a:p>
        </p:txBody>
      </p:sp>
    </p:spTree>
    <p:extLst>
      <p:ext uri="{BB962C8B-B14F-4D97-AF65-F5344CB8AC3E}">
        <p14:creationId xmlns:p14="http://schemas.microsoft.com/office/powerpoint/2010/main" val="22096691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not teaching QNFT hide slide.</a:t>
            </a:r>
          </a:p>
          <a:p>
            <a:r>
              <a:rPr lang="en-CA" dirty="0"/>
              <a:t>If teaching QNFT demonstrate equipment set up, perform a fit test and have participants perform a return demonstration.</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72</a:t>
            </a:fld>
            <a:endParaRPr lang="en-CA"/>
          </a:p>
        </p:txBody>
      </p:sp>
    </p:spTree>
    <p:extLst>
      <p:ext uri="{BB962C8B-B14F-4D97-AF65-F5344CB8AC3E}">
        <p14:creationId xmlns:p14="http://schemas.microsoft.com/office/powerpoint/2010/main" val="2527548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a:t>
            </a:r>
            <a:r>
              <a:rPr lang="en-CA"/>
              <a:t>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73</a:t>
            </a:fld>
            <a:endParaRPr lang="en-CA"/>
          </a:p>
        </p:txBody>
      </p:sp>
    </p:spTree>
    <p:extLst>
      <p:ext uri="{BB962C8B-B14F-4D97-AF65-F5344CB8AC3E}">
        <p14:creationId xmlns:p14="http://schemas.microsoft.com/office/powerpoint/2010/main" val="298867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9</a:t>
            </a:fld>
            <a:endParaRPr lang="en-CA"/>
          </a:p>
        </p:txBody>
      </p:sp>
    </p:spTree>
    <p:extLst>
      <p:ext uri="{BB962C8B-B14F-4D97-AF65-F5344CB8AC3E}">
        <p14:creationId xmlns:p14="http://schemas.microsoft.com/office/powerpoint/2010/main" val="173277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10</a:t>
            </a:fld>
            <a:endParaRPr lang="en-CA"/>
          </a:p>
        </p:txBody>
      </p:sp>
    </p:spTree>
    <p:extLst>
      <p:ext uri="{BB962C8B-B14F-4D97-AF65-F5344CB8AC3E}">
        <p14:creationId xmlns:p14="http://schemas.microsoft.com/office/powerpoint/2010/main" val="143128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per slide</a:t>
            </a:r>
          </a:p>
        </p:txBody>
      </p:sp>
      <p:sp>
        <p:nvSpPr>
          <p:cNvPr id="4" name="Header Placeholder 3"/>
          <p:cNvSpPr>
            <a:spLocks noGrp="1"/>
          </p:cNvSpPr>
          <p:nvPr>
            <p:ph type="hdr" sz="quarter"/>
          </p:nvPr>
        </p:nvSpPr>
        <p:spPr/>
        <p:txBody>
          <a:bodyPr/>
          <a:lstStyle/>
          <a:p>
            <a:r>
              <a:rPr lang="en-CA"/>
              <a:t>SASWH</a:t>
            </a:r>
          </a:p>
        </p:txBody>
      </p:sp>
      <p:sp>
        <p:nvSpPr>
          <p:cNvPr id="5" name="Date Placeholder 4"/>
          <p:cNvSpPr>
            <a:spLocks noGrp="1"/>
          </p:cNvSpPr>
          <p:nvPr>
            <p:ph type="dt" idx="1"/>
          </p:nvPr>
        </p:nvSpPr>
        <p:spPr/>
        <p:txBody>
          <a:bodyPr/>
          <a:lstStyle/>
          <a:p>
            <a:r>
              <a:rPr lang="en-US"/>
              <a:t>2021-05-12</a:t>
            </a:r>
            <a:endParaRPr lang="en-CA" dirty="0"/>
          </a:p>
        </p:txBody>
      </p:sp>
      <p:sp>
        <p:nvSpPr>
          <p:cNvPr id="6" name="Slide Number Placeholder 5"/>
          <p:cNvSpPr>
            <a:spLocks noGrp="1"/>
          </p:cNvSpPr>
          <p:nvPr>
            <p:ph type="sldNum" sz="quarter" idx="5"/>
          </p:nvPr>
        </p:nvSpPr>
        <p:spPr/>
        <p:txBody>
          <a:bodyPr/>
          <a:lstStyle/>
          <a:p>
            <a:fld id="{3F30239F-3150-4A59-A506-5887556C8FFF}" type="slidenum">
              <a:rPr lang="en-CA" smtClean="0"/>
              <a:t>11</a:t>
            </a:fld>
            <a:endParaRPr lang="en-CA"/>
          </a:p>
        </p:txBody>
      </p:sp>
    </p:spTree>
    <p:extLst>
      <p:ext uri="{BB962C8B-B14F-4D97-AF65-F5344CB8AC3E}">
        <p14:creationId xmlns:p14="http://schemas.microsoft.com/office/powerpoint/2010/main" val="530843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756296"/>
            <a:ext cx="4167195" cy="1080000"/>
          </a:xfrm>
          <a:prstGeom prst="rect">
            <a:avLst/>
          </a:prstGeom>
        </p:spPr>
      </p:pic>
    </p:spTree>
    <p:extLst>
      <p:ext uri="{BB962C8B-B14F-4D97-AF65-F5344CB8AC3E}">
        <p14:creationId xmlns:p14="http://schemas.microsoft.com/office/powerpoint/2010/main" val="31573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3445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45216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2022-08-11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294847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2022-08-11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5586163"/>
            <a:ext cx="4167200" cy="1080000"/>
          </a:xfrm>
          <a:prstGeom prst="rect">
            <a:avLst/>
          </a:prstGeom>
        </p:spPr>
      </p:pic>
    </p:spTree>
    <p:extLst>
      <p:ext uri="{BB962C8B-B14F-4D97-AF65-F5344CB8AC3E}">
        <p14:creationId xmlns:p14="http://schemas.microsoft.com/office/powerpoint/2010/main" val="404422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2022-08-11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32745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2022-08-11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116322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2022-08-11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8212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2022-08-11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424742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2022-08-11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327320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5088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2022-08-11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a:p>
        </p:txBody>
      </p:sp>
    </p:spTree>
    <p:extLst>
      <p:ext uri="{BB962C8B-B14F-4D97-AF65-F5344CB8AC3E}">
        <p14:creationId xmlns:p14="http://schemas.microsoft.com/office/powerpoint/2010/main" val="6892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2022-08-11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aswh.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245616" y="1988840"/>
            <a:ext cx="8635754" cy="46085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latin typeface="Arial" pitchFamily="34" charset="0"/>
                <a:cs typeface="Arial" pitchFamily="34" charset="0"/>
              </a:rPr>
              <a:t>Respiratory Fit Testing </a:t>
            </a:r>
          </a:p>
          <a:p>
            <a:pPr marL="0" indent="0" algn="ctr">
              <a:buNone/>
            </a:pPr>
            <a:r>
              <a:rPr lang="en-US" sz="4000" b="1" dirty="0">
                <a:latin typeface="Arial" pitchFamily="34" charset="0"/>
                <a:cs typeface="Arial" pitchFamily="34" charset="0"/>
              </a:rPr>
              <a:t>Train the Trainer</a:t>
            </a:r>
          </a:p>
          <a:p>
            <a:pPr marL="0" indent="0" algn="ctr">
              <a:buNone/>
            </a:pPr>
            <a:endParaRPr lang="en-US" sz="1100" b="1" dirty="0">
              <a:latin typeface="Arial" pitchFamily="34" charset="0"/>
              <a:cs typeface="Arial" pitchFamily="34" charset="0"/>
            </a:endParaRPr>
          </a:p>
          <a:p>
            <a:pPr marL="0" indent="0" algn="ctr">
              <a:spcBef>
                <a:spcPts val="0"/>
              </a:spcBef>
              <a:buNone/>
            </a:pPr>
            <a:r>
              <a:rPr lang="en-US" sz="2400" dirty="0"/>
              <a:t>One part of an employer’s comprehensive safety program</a:t>
            </a:r>
            <a:endParaRPr lang="en-CA" sz="2400" dirty="0"/>
          </a:p>
          <a:p>
            <a:pPr marL="0" indent="0" algn="ctr">
              <a:spcBef>
                <a:spcPts val="0"/>
              </a:spcBef>
              <a:buNone/>
            </a:pPr>
            <a:r>
              <a:rPr lang="en-US" sz="2400" dirty="0"/>
              <a:t>with a focus on </a:t>
            </a:r>
            <a:r>
              <a:rPr lang="en-CA" sz="2400" dirty="0"/>
              <a:t>respiratory protection.</a:t>
            </a:r>
          </a:p>
          <a:p>
            <a:pPr marL="0" indent="0" algn="ctr">
              <a:buNone/>
            </a:pPr>
            <a:r>
              <a:rPr lang="en-US" sz="2800" dirty="0">
                <a:latin typeface="Arial" pitchFamily="34" charset="0"/>
                <a:cs typeface="Arial" pitchFamily="34" charset="0"/>
              </a:rPr>
              <a:t>June 2022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 y="0"/>
            <a:ext cx="9147745" cy="1743075"/>
          </a:xfrm>
          <a:prstGeom prst="rect">
            <a:avLst/>
          </a:prstGeom>
        </p:spPr>
      </p:pic>
      <p:sp>
        <p:nvSpPr>
          <p:cNvPr id="3" name="TextBox 2"/>
          <p:cNvSpPr txBox="1"/>
          <p:nvPr/>
        </p:nvSpPr>
        <p:spPr>
          <a:xfrm>
            <a:off x="5076056" y="6021288"/>
            <a:ext cx="3805314" cy="720080"/>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389276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97D7-C768-F8A0-4C8B-4FE50AEE6EE4}"/>
              </a:ext>
            </a:extLst>
          </p:cNvPr>
          <p:cNvSpPr>
            <a:spLocks noGrp="1"/>
          </p:cNvSpPr>
          <p:nvPr>
            <p:ph type="title"/>
          </p:nvPr>
        </p:nvSpPr>
        <p:spPr/>
        <p:txBody>
          <a:bodyPr/>
          <a:lstStyle/>
          <a:p>
            <a:r>
              <a:rPr lang="en-CA" dirty="0"/>
              <a:t>Risk Assessments</a:t>
            </a:r>
          </a:p>
        </p:txBody>
      </p:sp>
      <p:sp>
        <p:nvSpPr>
          <p:cNvPr id="3" name="Content Placeholder 2">
            <a:extLst>
              <a:ext uri="{FF2B5EF4-FFF2-40B4-BE49-F238E27FC236}">
                <a16:creationId xmlns:a16="http://schemas.microsoft.com/office/drawing/2014/main" id="{BBB4AF5F-19D3-1892-50A6-095B4C30F81A}"/>
              </a:ext>
            </a:extLst>
          </p:cNvPr>
          <p:cNvSpPr>
            <a:spLocks noGrp="1"/>
          </p:cNvSpPr>
          <p:nvPr>
            <p:ph idx="1"/>
          </p:nvPr>
        </p:nvSpPr>
        <p:spPr/>
        <p:txBody>
          <a:bodyPr>
            <a:normAutofit fontScale="85000" lnSpcReduction="20000"/>
          </a:bodyPr>
          <a:lstStyle/>
          <a:p>
            <a:pPr marL="0" indent="0">
              <a:buNone/>
            </a:pPr>
            <a:r>
              <a:rPr lang="en-CA" dirty="0"/>
              <a:t>Self Risk Assessment</a:t>
            </a:r>
          </a:p>
          <a:p>
            <a:r>
              <a:rPr lang="en-CA" dirty="0"/>
              <a:t>Consider if the fit tester is not able to perform the fit testing process on the day of training, or if a second fit tester is needed to assist</a:t>
            </a:r>
          </a:p>
          <a:p>
            <a:r>
              <a:rPr lang="en-CA" dirty="0"/>
              <a:t>Assess communication skills to ensure participants understand the information fit testers are providing</a:t>
            </a:r>
          </a:p>
          <a:p>
            <a:r>
              <a:rPr lang="en-CA" dirty="0"/>
              <a:t>Consider your own sensitivity to </a:t>
            </a:r>
            <a:r>
              <a:rPr lang="en-CA" dirty="0" err="1"/>
              <a:t>bitrex</a:t>
            </a:r>
            <a:r>
              <a:rPr lang="en-CA" dirty="0"/>
              <a:t> (when using qualitative method)</a:t>
            </a:r>
          </a:p>
          <a:p>
            <a:r>
              <a:rPr lang="en-CA" dirty="0"/>
              <a:t>Is the fit tester equipped to handle an adverse reaction, who would the fit tester connect with if an adverse reaction happens, what is the emergency protocol</a:t>
            </a:r>
          </a:p>
        </p:txBody>
      </p:sp>
      <p:sp>
        <p:nvSpPr>
          <p:cNvPr id="4" name="Footer Placeholder 3">
            <a:extLst>
              <a:ext uri="{FF2B5EF4-FFF2-40B4-BE49-F238E27FC236}">
                <a16:creationId xmlns:a16="http://schemas.microsoft.com/office/drawing/2014/main" id="{B86F5547-55A3-B5B6-B144-370A6D360B71}"/>
              </a:ext>
            </a:extLst>
          </p:cNvPr>
          <p:cNvSpPr>
            <a:spLocks noGrp="1"/>
          </p:cNvSpPr>
          <p:nvPr>
            <p:ph type="ftr" sz="quarter" idx="11"/>
          </p:nvPr>
        </p:nvSpPr>
        <p:spPr/>
        <p:txBody>
          <a:bodyPr/>
          <a:lstStyle/>
          <a:p>
            <a:r>
              <a:rPr lang="en-CA"/>
              <a:t>Page 3</a:t>
            </a:r>
          </a:p>
        </p:txBody>
      </p:sp>
    </p:spTree>
    <p:extLst>
      <p:ext uri="{BB962C8B-B14F-4D97-AF65-F5344CB8AC3E}">
        <p14:creationId xmlns:p14="http://schemas.microsoft.com/office/powerpoint/2010/main" val="340941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C4B9-477A-C708-C44A-7A20F5B8CB32}"/>
              </a:ext>
            </a:extLst>
          </p:cNvPr>
          <p:cNvSpPr>
            <a:spLocks noGrp="1"/>
          </p:cNvSpPr>
          <p:nvPr>
            <p:ph type="title"/>
          </p:nvPr>
        </p:nvSpPr>
        <p:spPr/>
        <p:txBody>
          <a:bodyPr/>
          <a:lstStyle/>
          <a:p>
            <a:r>
              <a:rPr lang="en-CA" dirty="0"/>
              <a:t>Risk Assessments</a:t>
            </a:r>
          </a:p>
        </p:txBody>
      </p:sp>
      <p:sp>
        <p:nvSpPr>
          <p:cNvPr id="3" name="Content Placeholder 2">
            <a:extLst>
              <a:ext uri="{FF2B5EF4-FFF2-40B4-BE49-F238E27FC236}">
                <a16:creationId xmlns:a16="http://schemas.microsoft.com/office/drawing/2014/main" id="{34799A56-379F-3606-9718-DF1C41583EAF}"/>
              </a:ext>
            </a:extLst>
          </p:cNvPr>
          <p:cNvSpPr>
            <a:spLocks noGrp="1"/>
          </p:cNvSpPr>
          <p:nvPr>
            <p:ph idx="1"/>
          </p:nvPr>
        </p:nvSpPr>
        <p:spPr/>
        <p:txBody>
          <a:bodyPr/>
          <a:lstStyle/>
          <a:p>
            <a:pPr marL="0" indent="0">
              <a:buNone/>
            </a:pPr>
            <a:r>
              <a:rPr lang="en-CA" dirty="0"/>
              <a:t>Equipment Risk Assessment</a:t>
            </a:r>
          </a:p>
          <a:p>
            <a:r>
              <a:rPr lang="en-CA" dirty="0"/>
              <a:t>Ensure equipment has been maintained according to manufacturer guidelines (calibration, cleaning of nebulizers, humidifier for quantitative)</a:t>
            </a:r>
          </a:p>
          <a:p>
            <a:r>
              <a:rPr lang="en-CA" dirty="0"/>
              <a:t>Check for loose classroom chair legs, table legs, frayed extension cords to ensure these items do no pose a risk of injury</a:t>
            </a:r>
          </a:p>
        </p:txBody>
      </p:sp>
      <p:sp>
        <p:nvSpPr>
          <p:cNvPr id="4" name="Footer Placeholder 3">
            <a:extLst>
              <a:ext uri="{FF2B5EF4-FFF2-40B4-BE49-F238E27FC236}">
                <a16:creationId xmlns:a16="http://schemas.microsoft.com/office/drawing/2014/main" id="{33F0AF08-1A0D-2871-BA32-387BF1AC88B8}"/>
              </a:ext>
            </a:extLst>
          </p:cNvPr>
          <p:cNvSpPr>
            <a:spLocks noGrp="1"/>
          </p:cNvSpPr>
          <p:nvPr>
            <p:ph type="ftr" sz="quarter" idx="11"/>
          </p:nvPr>
        </p:nvSpPr>
        <p:spPr/>
        <p:txBody>
          <a:bodyPr/>
          <a:lstStyle/>
          <a:p>
            <a:r>
              <a:rPr lang="en-CA"/>
              <a:t>Page 3</a:t>
            </a:r>
          </a:p>
        </p:txBody>
      </p:sp>
    </p:spTree>
    <p:extLst>
      <p:ext uri="{BB962C8B-B14F-4D97-AF65-F5344CB8AC3E}">
        <p14:creationId xmlns:p14="http://schemas.microsoft.com/office/powerpoint/2010/main" val="220816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3C4A-3B5D-1648-A22F-03358A8AACEB}"/>
              </a:ext>
            </a:extLst>
          </p:cNvPr>
          <p:cNvSpPr>
            <a:spLocks noGrp="1"/>
          </p:cNvSpPr>
          <p:nvPr>
            <p:ph type="title"/>
          </p:nvPr>
        </p:nvSpPr>
        <p:spPr/>
        <p:txBody>
          <a:bodyPr/>
          <a:lstStyle/>
          <a:p>
            <a:r>
              <a:rPr lang="en-CA" dirty="0"/>
              <a:t>Risk Assessments</a:t>
            </a:r>
          </a:p>
        </p:txBody>
      </p:sp>
      <p:sp>
        <p:nvSpPr>
          <p:cNvPr id="3" name="Content Placeholder 2">
            <a:extLst>
              <a:ext uri="{FF2B5EF4-FFF2-40B4-BE49-F238E27FC236}">
                <a16:creationId xmlns:a16="http://schemas.microsoft.com/office/drawing/2014/main" id="{C3237617-CEEE-7D4C-EB78-731327E852EC}"/>
              </a:ext>
            </a:extLst>
          </p:cNvPr>
          <p:cNvSpPr>
            <a:spLocks noGrp="1"/>
          </p:cNvSpPr>
          <p:nvPr>
            <p:ph idx="1"/>
          </p:nvPr>
        </p:nvSpPr>
        <p:spPr/>
        <p:txBody>
          <a:bodyPr>
            <a:normAutofit fontScale="92500"/>
          </a:bodyPr>
          <a:lstStyle/>
          <a:p>
            <a:pPr marL="0" indent="0">
              <a:buNone/>
            </a:pPr>
            <a:r>
              <a:rPr lang="en-CA" dirty="0"/>
              <a:t>Environment Risk Assessment</a:t>
            </a:r>
          </a:p>
          <a:p>
            <a:r>
              <a:rPr lang="en-CA" dirty="0"/>
              <a:t>Consider loose tile/carpet, burnt out lightbulbs are repaired</a:t>
            </a:r>
          </a:p>
          <a:p>
            <a:r>
              <a:rPr lang="en-CA" dirty="0"/>
              <a:t>Consider proximity to hazards/violence/excessive noise/odours/access/exits</a:t>
            </a:r>
          </a:p>
          <a:p>
            <a:r>
              <a:rPr lang="en-CA" dirty="0"/>
              <a:t>For qualitative: rooms are to be well ventilated</a:t>
            </a:r>
          </a:p>
          <a:p>
            <a:r>
              <a:rPr lang="en-CA" dirty="0"/>
              <a:t>For quantitative: a smaller room may be better for the count of air particulates</a:t>
            </a:r>
          </a:p>
        </p:txBody>
      </p:sp>
      <p:sp>
        <p:nvSpPr>
          <p:cNvPr id="4" name="Footer Placeholder 3">
            <a:extLst>
              <a:ext uri="{FF2B5EF4-FFF2-40B4-BE49-F238E27FC236}">
                <a16:creationId xmlns:a16="http://schemas.microsoft.com/office/drawing/2014/main" id="{428272C2-27ED-6FEC-A514-C630AF1123E9}"/>
              </a:ext>
            </a:extLst>
          </p:cNvPr>
          <p:cNvSpPr>
            <a:spLocks noGrp="1"/>
          </p:cNvSpPr>
          <p:nvPr>
            <p:ph type="ftr" sz="quarter" idx="11"/>
          </p:nvPr>
        </p:nvSpPr>
        <p:spPr/>
        <p:txBody>
          <a:bodyPr/>
          <a:lstStyle/>
          <a:p>
            <a:r>
              <a:rPr lang="en-CA"/>
              <a:t>Page 3</a:t>
            </a:r>
          </a:p>
        </p:txBody>
      </p:sp>
    </p:spTree>
    <p:extLst>
      <p:ext uri="{BB962C8B-B14F-4D97-AF65-F5344CB8AC3E}">
        <p14:creationId xmlns:p14="http://schemas.microsoft.com/office/powerpoint/2010/main" val="380469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D406-4881-74F2-65D5-A31B63EB3059}"/>
              </a:ext>
            </a:extLst>
          </p:cNvPr>
          <p:cNvSpPr>
            <a:spLocks noGrp="1"/>
          </p:cNvSpPr>
          <p:nvPr>
            <p:ph type="title"/>
          </p:nvPr>
        </p:nvSpPr>
        <p:spPr/>
        <p:txBody>
          <a:bodyPr>
            <a:normAutofit fontScale="90000"/>
          </a:bodyPr>
          <a:lstStyle/>
          <a:p>
            <a:r>
              <a:rPr lang="en-CA" dirty="0"/>
              <a:t>Reporting, Documenting, Communicating Identified Risks</a:t>
            </a:r>
          </a:p>
        </p:txBody>
      </p:sp>
      <p:sp>
        <p:nvSpPr>
          <p:cNvPr id="3" name="Content Placeholder 2">
            <a:extLst>
              <a:ext uri="{FF2B5EF4-FFF2-40B4-BE49-F238E27FC236}">
                <a16:creationId xmlns:a16="http://schemas.microsoft.com/office/drawing/2014/main" id="{A4818F0B-1DF3-F0E3-12F2-5CB26B9D9537}"/>
              </a:ext>
            </a:extLst>
          </p:cNvPr>
          <p:cNvSpPr>
            <a:spLocks noGrp="1"/>
          </p:cNvSpPr>
          <p:nvPr>
            <p:ph idx="1"/>
          </p:nvPr>
        </p:nvSpPr>
        <p:spPr/>
        <p:txBody>
          <a:bodyPr/>
          <a:lstStyle/>
          <a:p>
            <a:r>
              <a:rPr lang="en-CA" dirty="0"/>
              <a:t>Any defective/non-functioning equipment and/or items are not to be used during training</a:t>
            </a:r>
          </a:p>
          <a:p>
            <a:r>
              <a:rPr lang="en-CA" dirty="0"/>
              <a:t>Report these risks, including how they were eliminated or managed according to the process for the site/area fit testing is being done</a:t>
            </a:r>
          </a:p>
        </p:txBody>
      </p:sp>
      <p:sp>
        <p:nvSpPr>
          <p:cNvPr id="4" name="Footer Placeholder 3">
            <a:extLst>
              <a:ext uri="{FF2B5EF4-FFF2-40B4-BE49-F238E27FC236}">
                <a16:creationId xmlns:a16="http://schemas.microsoft.com/office/drawing/2014/main" id="{FF37C968-3482-5128-AFC3-ACD57A202B74}"/>
              </a:ext>
            </a:extLst>
          </p:cNvPr>
          <p:cNvSpPr>
            <a:spLocks noGrp="1"/>
          </p:cNvSpPr>
          <p:nvPr>
            <p:ph type="ftr" sz="quarter" idx="11"/>
          </p:nvPr>
        </p:nvSpPr>
        <p:spPr/>
        <p:txBody>
          <a:bodyPr/>
          <a:lstStyle/>
          <a:p>
            <a:r>
              <a:rPr lang="en-CA"/>
              <a:t>Page 3</a:t>
            </a:r>
          </a:p>
        </p:txBody>
      </p:sp>
    </p:spTree>
    <p:extLst>
      <p:ext uri="{BB962C8B-B14F-4D97-AF65-F5344CB8AC3E}">
        <p14:creationId xmlns:p14="http://schemas.microsoft.com/office/powerpoint/2010/main" val="340445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258A-6372-AE99-EADE-4E76757837CB}"/>
              </a:ext>
            </a:extLst>
          </p:cNvPr>
          <p:cNvSpPr>
            <a:spLocks noGrp="1"/>
          </p:cNvSpPr>
          <p:nvPr>
            <p:ph type="title"/>
          </p:nvPr>
        </p:nvSpPr>
        <p:spPr/>
        <p:txBody>
          <a:bodyPr/>
          <a:lstStyle/>
          <a:p>
            <a:r>
              <a:rPr lang="en-CA" dirty="0"/>
              <a:t>Three Rights of Workers</a:t>
            </a:r>
          </a:p>
        </p:txBody>
      </p:sp>
      <p:sp>
        <p:nvSpPr>
          <p:cNvPr id="3" name="Content Placeholder 2">
            <a:extLst>
              <a:ext uri="{FF2B5EF4-FFF2-40B4-BE49-F238E27FC236}">
                <a16:creationId xmlns:a16="http://schemas.microsoft.com/office/drawing/2014/main" id="{465061EA-27F9-D20A-9E35-46DCC47796A8}"/>
              </a:ext>
            </a:extLst>
          </p:cNvPr>
          <p:cNvSpPr>
            <a:spLocks noGrp="1"/>
          </p:cNvSpPr>
          <p:nvPr>
            <p:ph idx="1"/>
          </p:nvPr>
        </p:nvSpPr>
        <p:spPr/>
        <p:txBody>
          <a:bodyPr>
            <a:normAutofit fontScale="92500" lnSpcReduction="20000"/>
          </a:bodyPr>
          <a:lstStyle/>
          <a:p>
            <a:r>
              <a:rPr lang="en-CA" dirty="0"/>
              <a:t>The Right to Know</a:t>
            </a:r>
          </a:p>
          <a:p>
            <a:pPr lvl="1"/>
            <a:r>
              <a:rPr lang="en-CA" dirty="0"/>
              <a:t>Every worker has a right to be informed about the hazards at work, trained to recognize those hazards, and trained to protected themselves from those hazards</a:t>
            </a:r>
          </a:p>
          <a:p>
            <a:r>
              <a:rPr lang="en-CA" dirty="0"/>
              <a:t>The Right to Participate</a:t>
            </a:r>
          </a:p>
          <a:p>
            <a:pPr lvl="1"/>
            <a:r>
              <a:rPr lang="en-CA" dirty="0"/>
              <a:t>The occupational health committee (OHC) is the principal vehicle for worker participation in the workplace</a:t>
            </a:r>
          </a:p>
          <a:p>
            <a:r>
              <a:rPr lang="en-CA" dirty="0"/>
              <a:t>The Right to Refuse</a:t>
            </a:r>
          </a:p>
          <a:p>
            <a:pPr lvl="1"/>
            <a:r>
              <a:rPr lang="en-CA" dirty="0"/>
              <a:t>A worker has the right to refuse unusually dangerous work</a:t>
            </a:r>
          </a:p>
        </p:txBody>
      </p:sp>
      <p:sp>
        <p:nvSpPr>
          <p:cNvPr id="4" name="Footer Placeholder 3">
            <a:extLst>
              <a:ext uri="{FF2B5EF4-FFF2-40B4-BE49-F238E27FC236}">
                <a16:creationId xmlns:a16="http://schemas.microsoft.com/office/drawing/2014/main" id="{621ADEE8-A479-307B-9BC8-1194D3A1F6D4}"/>
              </a:ext>
            </a:extLst>
          </p:cNvPr>
          <p:cNvSpPr>
            <a:spLocks noGrp="1"/>
          </p:cNvSpPr>
          <p:nvPr>
            <p:ph type="ftr" sz="quarter" idx="11"/>
          </p:nvPr>
        </p:nvSpPr>
        <p:spPr/>
        <p:txBody>
          <a:bodyPr/>
          <a:lstStyle/>
          <a:p>
            <a:r>
              <a:rPr lang="en-CA"/>
              <a:t>Page 5</a:t>
            </a:r>
          </a:p>
        </p:txBody>
      </p:sp>
    </p:spTree>
    <p:extLst>
      <p:ext uri="{BB962C8B-B14F-4D97-AF65-F5344CB8AC3E}">
        <p14:creationId xmlns:p14="http://schemas.microsoft.com/office/powerpoint/2010/main" val="364931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B5AB-949E-72DD-C070-DC5D0E79457C}"/>
              </a:ext>
            </a:extLst>
          </p:cNvPr>
          <p:cNvSpPr>
            <a:spLocks noGrp="1"/>
          </p:cNvSpPr>
          <p:nvPr>
            <p:ph type="title"/>
          </p:nvPr>
        </p:nvSpPr>
        <p:spPr/>
        <p:txBody>
          <a:bodyPr/>
          <a:lstStyle/>
          <a:p>
            <a:r>
              <a:rPr lang="en-CA" dirty="0"/>
              <a:t>CSA Standard</a:t>
            </a:r>
          </a:p>
        </p:txBody>
      </p:sp>
      <p:sp>
        <p:nvSpPr>
          <p:cNvPr id="3" name="Content Placeholder 2">
            <a:extLst>
              <a:ext uri="{FF2B5EF4-FFF2-40B4-BE49-F238E27FC236}">
                <a16:creationId xmlns:a16="http://schemas.microsoft.com/office/drawing/2014/main" id="{8E237B71-321A-F342-AE7D-B2F3C668FC02}"/>
              </a:ext>
            </a:extLst>
          </p:cNvPr>
          <p:cNvSpPr>
            <a:spLocks noGrp="1"/>
          </p:cNvSpPr>
          <p:nvPr>
            <p:ph idx="1"/>
          </p:nvPr>
        </p:nvSpPr>
        <p:spPr/>
        <p:txBody>
          <a:bodyPr/>
          <a:lstStyle/>
          <a:p>
            <a:pPr marL="0" indent="0">
              <a:buNone/>
            </a:pPr>
            <a:r>
              <a:rPr lang="en-CA" dirty="0"/>
              <a:t>CAN/CSA-Z94.4-18 Selection, use and care of respirators is the national standard of Canada. It provides guidelines for workplace respiratory fit testing programs</a:t>
            </a:r>
          </a:p>
        </p:txBody>
      </p:sp>
      <p:sp>
        <p:nvSpPr>
          <p:cNvPr id="4" name="Footer Placeholder 3">
            <a:extLst>
              <a:ext uri="{FF2B5EF4-FFF2-40B4-BE49-F238E27FC236}">
                <a16:creationId xmlns:a16="http://schemas.microsoft.com/office/drawing/2014/main" id="{7FBBB6FB-1C07-72EC-6BC7-0F68F39BC9D7}"/>
              </a:ext>
            </a:extLst>
          </p:cNvPr>
          <p:cNvSpPr>
            <a:spLocks noGrp="1"/>
          </p:cNvSpPr>
          <p:nvPr>
            <p:ph type="ftr" sz="quarter" idx="11"/>
          </p:nvPr>
        </p:nvSpPr>
        <p:spPr/>
        <p:txBody>
          <a:bodyPr/>
          <a:lstStyle/>
          <a:p>
            <a:r>
              <a:rPr lang="en-CA"/>
              <a:t>Page 6</a:t>
            </a:r>
          </a:p>
        </p:txBody>
      </p:sp>
    </p:spTree>
    <p:extLst>
      <p:ext uri="{BB962C8B-B14F-4D97-AF65-F5344CB8AC3E}">
        <p14:creationId xmlns:p14="http://schemas.microsoft.com/office/powerpoint/2010/main" val="237470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660-5D12-6A66-A454-65292F2DE0C4}"/>
              </a:ext>
            </a:extLst>
          </p:cNvPr>
          <p:cNvSpPr>
            <a:spLocks noGrp="1"/>
          </p:cNvSpPr>
          <p:nvPr>
            <p:ph type="title"/>
          </p:nvPr>
        </p:nvSpPr>
        <p:spPr/>
        <p:txBody>
          <a:bodyPr/>
          <a:lstStyle/>
          <a:p>
            <a:r>
              <a:rPr lang="en-CA" dirty="0"/>
              <a:t>CSA Standard</a:t>
            </a:r>
          </a:p>
        </p:txBody>
      </p:sp>
      <p:sp>
        <p:nvSpPr>
          <p:cNvPr id="3" name="Content Placeholder 2">
            <a:extLst>
              <a:ext uri="{FF2B5EF4-FFF2-40B4-BE49-F238E27FC236}">
                <a16:creationId xmlns:a16="http://schemas.microsoft.com/office/drawing/2014/main" id="{32D1E2D9-DB8F-A534-D6E1-E7DDCA6CFED2}"/>
              </a:ext>
            </a:extLst>
          </p:cNvPr>
          <p:cNvSpPr>
            <a:spLocks noGrp="1"/>
          </p:cNvSpPr>
          <p:nvPr>
            <p:ph idx="1"/>
          </p:nvPr>
        </p:nvSpPr>
        <p:spPr>
          <a:xfrm>
            <a:off x="457200" y="1268760"/>
            <a:ext cx="8229600" cy="4857403"/>
          </a:xfrm>
        </p:spPr>
        <p:txBody>
          <a:bodyPr/>
          <a:lstStyle/>
          <a:p>
            <a:pPr marL="0" indent="0">
              <a:buNone/>
            </a:pPr>
            <a:r>
              <a:rPr lang="en-US" sz="1800" dirty="0"/>
              <a:t>A respiratory protection program shall consist of the following components:</a:t>
            </a:r>
          </a:p>
          <a:p>
            <a:pPr marL="0" indent="0">
              <a:buNone/>
            </a:pPr>
            <a:endParaRPr lang="en-US" dirty="0"/>
          </a:p>
          <a:p>
            <a:endParaRPr lang="en-CA" dirty="0"/>
          </a:p>
        </p:txBody>
      </p:sp>
      <p:graphicFrame>
        <p:nvGraphicFramePr>
          <p:cNvPr id="4" name="Table 4">
            <a:extLst>
              <a:ext uri="{FF2B5EF4-FFF2-40B4-BE49-F238E27FC236}">
                <a16:creationId xmlns:a16="http://schemas.microsoft.com/office/drawing/2014/main" id="{24B26BAB-0D4F-9D39-6C3F-42D73F8CE8E1}"/>
              </a:ext>
            </a:extLst>
          </p:cNvPr>
          <p:cNvGraphicFramePr>
            <a:graphicFrameLocks noGrp="1"/>
          </p:cNvGraphicFramePr>
          <p:nvPr>
            <p:extLst>
              <p:ext uri="{D42A27DB-BD31-4B8C-83A1-F6EECF244321}">
                <p14:modId xmlns:p14="http://schemas.microsoft.com/office/powerpoint/2010/main" val="1423935673"/>
              </p:ext>
            </p:extLst>
          </p:nvPr>
        </p:nvGraphicFramePr>
        <p:xfrm>
          <a:off x="604265" y="1700808"/>
          <a:ext cx="8064896" cy="4780677"/>
        </p:xfrm>
        <a:graphic>
          <a:graphicData uri="http://schemas.openxmlformats.org/drawingml/2006/table">
            <a:tbl>
              <a:tblPr firstRow="1" bandRow="1">
                <a:tableStyleId>{F5AB1C69-6EDB-4FF4-983F-18BD219EF322}</a:tableStyleId>
              </a:tblPr>
              <a:tblGrid>
                <a:gridCol w="4032448">
                  <a:extLst>
                    <a:ext uri="{9D8B030D-6E8A-4147-A177-3AD203B41FA5}">
                      <a16:colId xmlns:a16="http://schemas.microsoft.com/office/drawing/2014/main" val="2621910047"/>
                    </a:ext>
                  </a:extLst>
                </a:gridCol>
                <a:gridCol w="4032448">
                  <a:extLst>
                    <a:ext uri="{9D8B030D-6E8A-4147-A177-3AD203B41FA5}">
                      <a16:colId xmlns:a16="http://schemas.microsoft.com/office/drawing/2014/main" val="3104260858"/>
                    </a:ext>
                  </a:extLst>
                </a:gridCol>
              </a:tblGrid>
              <a:tr h="311637">
                <a:tc>
                  <a:txBody>
                    <a:bodyPr/>
                    <a:lstStyle/>
                    <a:p>
                      <a:r>
                        <a:rPr lang="en-CA" sz="1100" dirty="0"/>
                        <a:t>CAN/CSA-z94.4-18</a:t>
                      </a:r>
                    </a:p>
                  </a:txBody>
                  <a:tcPr/>
                </a:tc>
                <a:tc>
                  <a:txBody>
                    <a:bodyPr/>
                    <a:lstStyle/>
                    <a:p>
                      <a:r>
                        <a:rPr lang="en-CA" sz="1100" dirty="0"/>
                        <a:t>Aligned with OH&amp;S Regulations, 2020</a:t>
                      </a:r>
                    </a:p>
                  </a:txBody>
                  <a:tcPr/>
                </a:tc>
                <a:extLst>
                  <a:ext uri="{0D108BD9-81ED-4DB2-BD59-A6C34878D82A}">
                    <a16:rowId xmlns:a16="http://schemas.microsoft.com/office/drawing/2014/main" val="4115467021"/>
                  </a:ext>
                </a:extLst>
              </a:tr>
              <a:tr h="400676">
                <a:tc>
                  <a:txBody>
                    <a:bodyPr/>
                    <a:lstStyle/>
                    <a:p>
                      <a:r>
                        <a:rPr lang="en-CA" sz="1050" dirty="0"/>
                        <a:t>Roles and responsibilities: Clause 5</a:t>
                      </a:r>
                    </a:p>
                  </a:txBody>
                  <a:tcPr/>
                </a:tc>
                <a:tc>
                  <a:txBody>
                    <a:bodyPr/>
                    <a:lstStyle/>
                    <a:p>
                      <a:r>
                        <a:rPr lang="en-CA" sz="1050" dirty="0"/>
                        <a:t>General duties of employers: 3-1</a:t>
                      </a:r>
                    </a:p>
                    <a:p>
                      <a:r>
                        <a:rPr lang="en-CA" sz="1050" dirty="0"/>
                        <a:t>General duties of workers: 3-2</a:t>
                      </a:r>
                    </a:p>
                    <a:p>
                      <a:r>
                        <a:rPr lang="en-CA" sz="1050" dirty="0"/>
                        <a:t>Supervision of work: 3-6</a:t>
                      </a:r>
                    </a:p>
                  </a:txBody>
                  <a:tcPr/>
                </a:tc>
                <a:extLst>
                  <a:ext uri="{0D108BD9-81ED-4DB2-BD59-A6C34878D82A}">
                    <a16:rowId xmlns:a16="http://schemas.microsoft.com/office/drawing/2014/main" val="543868904"/>
                  </a:ext>
                </a:extLst>
              </a:tr>
              <a:tr h="400676">
                <a:tc>
                  <a:txBody>
                    <a:bodyPr/>
                    <a:lstStyle/>
                    <a:p>
                      <a:r>
                        <a:rPr lang="en-CA" sz="1050" dirty="0"/>
                        <a:t>Hazard assessment: Clause 6</a:t>
                      </a:r>
                    </a:p>
                  </a:txBody>
                  <a:tcPr/>
                </a:tc>
                <a:tc>
                  <a:txBody>
                    <a:bodyPr/>
                    <a:lstStyle/>
                    <a:p>
                      <a:r>
                        <a:rPr lang="en-CA" sz="1050" dirty="0"/>
                        <a:t>Exposure control plan: 6-22</a:t>
                      </a:r>
                    </a:p>
                    <a:p>
                      <a:r>
                        <a:rPr lang="en-CA" sz="1050" dirty="0"/>
                        <a:t>Occupational Health and Safety program: 3-11</a:t>
                      </a:r>
                    </a:p>
                  </a:txBody>
                  <a:tcPr/>
                </a:tc>
                <a:extLst>
                  <a:ext uri="{0D108BD9-81ED-4DB2-BD59-A6C34878D82A}">
                    <a16:rowId xmlns:a16="http://schemas.microsoft.com/office/drawing/2014/main" val="2191225180"/>
                  </a:ext>
                </a:extLst>
              </a:tr>
              <a:tr h="281957">
                <a:tc>
                  <a:txBody>
                    <a:bodyPr/>
                    <a:lstStyle/>
                    <a:p>
                      <a:r>
                        <a:rPr lang="en-CA" sz="1050" dirty="0"/>
                        <a:t>Respirator selection: clause 7</a:t>
                      </a:r>
                    </a:p>
                  </a:txBody>
                  <a:tcPr/>
                </a:tc>
                <a:tc>
                  <a:txBody>
                    <a:bodyPr/>
                    <a:lstStyle/>
                    <a:p>
                      <a:r>
                        <a:rPr lang="en-CA" sz="1050" dirty="0"/>
                        <a:t>Respiratory protective devices: 7-3, 21-8</a:t>
                      </a:r>
                    </a:p>
                  </a:txBody>
                  <a:tcPr/>
                </a:tc>
                <a:extLst>
                  <a:ext uri="{0D108BD9-81ED-4DB2-BD59-A6C34878D82A}">
                    <a16:rowId xmlns:a16="http://schemas.microsoft.com/office/drawing/2014/main" val="2689611913"/>
                  </a:ext>
                </a:extLst>
              </a:tr>
              <a:tr h="519394">
                <a:tc>
                  <a:txBody>
                    <a:bodyPr/>
                    <a:lstStyle/>
                    <a:p>
                      <a:r>
                        <a:rPr lang="en-CA" sz="1050" dirty="0"/>
                        <a:t>Training: Clause 8</a:t>
                      </a:r>
                    </a:p>
                  </a:txBody>
                  <a:tcPr/>
                </a:tc>
                <a:tc>
                  <a:txBody>
                    <a:bodyPr/>
                    <a:lstStyle/>
                    <a:p>
                      <a:r>
                        <a:rPr lang="en-CA" sz="1050" dirty="0"/>
                        <a:t>General responsibilities: 7-2</a:t>
                      </a:r>
                    </a:p>
                    <a:p>
                      <a:r>
                        <a:rPr lang="en-CA" sz="1050" dirty="0"/>
                        <a:t>General duties of employers: 21-1</a:t>
                      </a:r>
                    </a:p>
                    <a:p>
                      <a:r>
                        <a:rPr lang="en-CA" sz="1050" dirty="0"/>
                        <a:t>Training of workers: 3-8</a:t>
                      </a:r>
                    </a:p>
                  </a:txBody>
                  <a:tcPr/>
                </a:tc>
                <a:extLst>
                  <a:ext uri="{0D108BD9-81ED-4DB2-BD59-A6C34878D82A}">
                    <a16:rowId xmlns:a16="http://schemas.microsoft.com/office/drawing/2014/main" val="3097113332"/>
                  </a:ext>
                </a:extLst>
              </a:tr>
              <a:tr h="400676">
                <a:tc>
                  <a:txBody>
                    <a:bodyPr/>
                    <a:lstStyle/>
                    <a:p>
                      <a:r>
                        <a:rPr lang="en-CA" sz="1050" dirty="0"/>
                        <a:t>Respirator fit testing: Clause 9</a:t>
                      </a:r>
                    </a:p>
                  </a:txBody>
                  <a:tcPr/>
                </a:tc>
                <a:tc>
                  <a:txBody>
                    <a:bodyPr/>
                    <a:lstStyle/>
                    <a:p>
                      <a:r>
                        <a:rPr lang="en-CA" sz="1050" dirty="0"/>
                        <a:t>General responsibilities: 7-2</a:t>
                      </a:r>
                    </a:p>
                    <a:p>
                      <a:r>
                        <a:rPr lang="en-CA" sz="1050" dirty="0"/>
                        <a:t>Respiratory protective devices: 7-2</a:t>
                      </a:r>
                    </a:p>
                  </a:txBody>
                  <a:tcPr/>
                </a:tc>
                <a:extLst>
                  <a:ext uri="{0D108BD9-81ED-4DB2-BD59-A6C34878D82A}">
                    <a16:rowId xmlns:a16="http://schemas.microsoft.com/office/drawing/2014/main" val="3137641489"/>
                  </a:ext>
                </a:extLst>
              </a:tr>
              <a:tr h="163238">
                <a:tc>
                  <a:txBody>
                    <a:bodyPr/>
                    <a:lstStyle/>
                    <a:p>
                      <a:r>
                        <a:rPr lang="en-CA" sz="1050" dirty="0"/>
                        <a:t>Use of respirators: Clause 10</a:t>
                      </a:r>
                    </a:p>
                  </a:txBody>
                  <a:tcPr/>
                </a:tc>
                <a:tc>
                  <a:txBody>
                    <a:bodyPr/>
                    <a:lstStyle/>
                    <a:p>
                      <a:r>
                        <a:rPr lang="en-CA" sz="1050" dirty="0"/>
                        <a:t>General responsibilities: 7-2</a:t>
                      </a:r>
                    </a:p>
                  </a:txBody>
                  <a:tcPr/>
                </a:tc>
                <a:extLst>
                  <a:ext uri="{0D108BD9-81ED-4DB2-BD59-A6C34878D82A}">
                    <a16:rowId xmlns:a16="http://schemas.microsoft.com/office/drawing/2014/main" val="3659032195"/>
                  </a:ext>
                </a:extLst>
              </a:tr>
              <a:tr h="756832">
                <a:tc>
                  <a:txBody>
                    <a:bodyPr/>
                    <a:lstStyle/>
                    <a:p>
                      <a:r>
                        <a:rPr lang="en-CA" sz="1050" dirty="0"/>
                        <a:t>Cleaning, inspection, maintenance and storage of respirators: Clause 11</a:t>
                      </a:r>
                    </a:p>
                  </a:txBody>
                  <a:tcPr/>
                </a:tc>
                <a:tc>
                  <a:txBody>
                    <a:bodyPr/>
                    <a:lstStyle/>
                    <a:p>
                      <a:r>
                        <a:rPr lang="en-CA" sz="1050" dirty="0"/>
                        <a:t>Exposure control plan: 6-22</a:t>
                      </a:r>
                    </a:p>
                    <a:p>
                      <a:r>
                        <a:rPr lang="en-CA" sz="1050" dirty="0"/>
                        <a:t>General responsibilities: 7-2</a:t>
                      </a:r>
                    </a:p>
                    <a:p>
                      <a:r>
                        <a:rPr lang="en-CA" sz="1050" dirty="0"/>
                        <a:t>Respiratory protective devices: 7-3</a:t>
                      </a:r>
                    </a:p>
                    <a:p>
                      <a:r>
                        <a:rPr lang="en-CA" sz="1050" dirty="0"/>
                        <a:t>Inspection of respiratory protective devices: 7-4</a:t>
                      </a:r>
                    </a:p>
                  </a:txBody>
                  <a:tcPr/>
                </a:tc>
                <a:extLst>
                  <a:ext uri="{0D108BD9-81ED-4DB2-BD59-A6C34878D82A}">
                    <a16:rowId xmlns:a16="http://schemas.microsoft.com/office/drawing/2014/main" val="1359345994"/>
                  </a:ext>
                </a:extLst>
              </a:tr>
              <a:tr h="281957">
                <a:tc>
                  <a:txBody>
                    <a:bodyPr/>
                    <a:lstStyle/>
                    <a:p>
                      <a:r>
                        <a:rPr lang="en-CA" sz="1050" dirty="0"/>
                        <a:t>Health surveillance: Clause 12</a:t>
                      </a:r>
                    </a:p>
                  </a:txBody>
                  <a:tcPr/>
                </a:tc>
                <a:tc>
                  <a:txBody>
                    <a:bodyPr/>
                    <a:lstStyle/>
                    <a:p>
                      <a:r>
                        <a:rPr lang="en-CA" sz="1050" dirty="0"/>
                        <a:t>Respiratory protective devices: 7-3</a:t>
                      </a:r>
                    </a:p>
                  </a:txBody>
                  <a:tcPr/>
                </a:tc>
                <a:extLst>
                  <a:ext uri="{0D108BD9-81ED-4DB2-BD59-A6C34878D82A}">
                    <a16:rowId xmlns:a16="http://schemas.microsoft.com/office/drawing/2014/main" val="815835240"/>
                  </a:ext>
                </a:extLst>
              </a:tr>
              <a:tr h="400676">
                <a:tc>
                  <a:txBody>
                    <a:bodyPr/>
                    <a:lstStyle/>
                    <a:p>
                      <a:r>
                        <a:rPr lang="en-CA" sz="1050" dirty="0"/>
                        <a:t>Program evaluation: Clause 13</a:t>
                      </a:r>
                    </a:p>
                  </a:txBody>
                  <a:tcPr/>
                </a:tc>
                <a:tc>
                  <a:txBody>
                    <a:bodyPr/>
                    <a:lstStyle/>
                    <a:p>
                      <a:r>
                        <a:rPr lang="en-CA" sz="1050" dirty="0"/>
                        <a:t>Exposure control plan: 6-22</a:t>
                      </a:r>
                    </a:p>
                    <a:p>
                      <a:r>
                        <a:rPr lang="en-CA" sz="1050" dirty="0"/>
                        <a:t>General duties of employers: 21-1</a:t>
                      </a:r>
                    </a:p>
                  </a:txBody>
                  <a:tcPr/>
                </a:tc>
                <a:extLst>
                  <a:ext uri="{0D108BD9-81ED-4DB2-BD59-A6C34878D82A}">
                    <a16:rowId xmlns:a16="http://schemas.microsoft.com/office/drawing/2014/main" val="902193228"/>
                  </a:ext>
                </a:extLst>
              </a:tr>
              <a:tr h="519394">
                <a:tc>
                  <a:txBody>
                    <a:bodyPr/>
                    <a:lstStyle/>
                    <a:p>
                      <a:r>
                        <a:rPr lang="en-CA" sz="1050" dirty="0"/>
                        <a:t>Recordkeeping: Clause 14</a:t>
                      </a:r>
                    </a:p>
                  </a:txBody>
                  <a:tcPr/>
                </a:tc>
                <a:tc>
                  <a:txBody>
                    <a:bodyPr/>
                    <a:lstStyle/>
                    <a:p>
                      <a:r>
                        <a:rPr lang="en-CA" sz="1050" dirty="0"/>
                        <a:t>Occupational health and safety program: 3-11</a:t>
                      </a:r>
                    </a:p>
                    <a:p>
                      <a:r>
                        <a:rPr lang="en-CA" sz="1050" dirty="0"/>
                        <a:t>Respiratory protective devices: 7-3</a:t>
                      </a:r>
                    </a:p>
                  </a:txBody>
                  <a:tcPr/>
                </a:tc>
                <a:extLst>
                  <a:ext uri="{0D108BD9-81ED-4DB2-BD59-A6C34878D82A}">
                    <a16:rowId xmlns:a16="http://schemas.microsoft.com/office/drawing/2014/main" val="1486932928"/>
                  </a:ext>
                </a:extLst>
              </a:tr>
            </a:tbl>
          </a:graphicData>
        </a:graphic>
      </p:graphicFrame>
      <p:sp>
        <p:nvSpPr>
          <p:cNvPr id="5" name="Footer Placeholder 4">
            <a:extLst>
              <a:ext uri="{FF2B5EF4-FFF2-40B4-BE49-F238E27FC236}">
                <a16:creationId xmlns:a16="http://schemas.microsoft.com/office/drawing/2014/main" id="{E962C098-25CE-141D-9DFD-E7CA094E95D1}"/>
              </a:ext>
            </a:extLst>
          </p:cNvPr>
          <p:cNvSpPr>
            <a:spLocks noGrp="1"/>
          </p:cNvSpPr>
          <p:nvPr>
            <p:ph type="ftr" sz="quarter" idx="11"/>
          </p:nvPr>
        </p:nvSpPr>
        <p:spPr/>
        <p:txBody>
          <a:bodyPr/>
          <a:lstStyle/>
          <a:p>
            <a:r>
              <a:rPr lang="en-CA"/>
              <a:t>Page 6</a:t>
            </a:r>
          </a:p>
        </p:txBody>
      </p:sp>
    </p:spTree>
    <p:extLst>
      <p:ext uri="{BB962C8B-B14F-4D97-AF65-F5344CB8AC3E}">
        <p14:creationId xmlns:p14="http://schemas.microsoft.com/office/powerpoint/2010/main" val="92703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21F1-62AE-B8FC-CE4A-83A0A456FB95}"/>
              </a:ext>
            </a:extLst>
          </p:cNvPr>
          <p:cNvSpPr>
            <a:spLocks noGrp="1"/>
          </p:cNvSpPr>
          <p:nvPr>
            <p:ph type="title"/>
          </p:nvPr>
        </p:nvSpPr>
        <p:spPr/>
        <p:txBody>
          <a:bodyPr/>
          <a:lstStyle/>
          <a:p>
            <a:r>
              <a:rPr lang="en-CA" dirty="0"/>
              <a:t>Roles and Responsibilities</a:t>
            </a:r>
          </a:p>
        </p:txBody>
      </p:sp>
      <p:sp>
        <p:nvSpPr>
          <p:cNvPr id="3" name="Content Placeholder 2">
            <a:extLst>
              <a:ext uri="{FF2B5EF4-FFF2-40B4-BE49-F238E27FC236}">
                <a16:creationId xmlns:a16="http://schemas.microsoft.com/office/drawing/2014/main" id="{E72CF575-2F22-0FDF-CD40-01923264CC63}"/>
              </a:ext>
            </a:extLst>
          </p:cNvPr>
          <p:cNvSpPr>
            <a:spLocks noGrp="1"/>
          </p:cNvSpPr>
          <p:nvPr>
            <p:ph idx="1"/>
          </p:nvPr>
        </p:nvSpPr>
        <p:spPr/>
        <p:txBody>
          <a:bodyPr>
            <a:normAutofit fontScale="92500" lnSpcReduction="20000"/>
          </a:bodyPr>
          <a:lstStyle/>
          <a:p>
            <a:r>
              <a:rPr lang="en-CA" b="1" dirty="0"/>
              <a:t>Employer</a:t>
            </a:r>
            <a:r>
              <a:rPr lang="en-CA" dirty="0"/>
              <a:t> (Clause 4.2.1): is responsible for preparing and implementing, in consultation with users, a written respiratory protection program including written procedures</a:t>
            </a:r>
          </a:p>
          <a:p>
            <a:r>
              <a:rPr lang="en-CA" b="1" dirty="0"/>
              <a:t>Program Administrator </a:t>
            </a:r>
            <a:r>
              <a:rPr lang="en-CA" dirty="0"/>
              <a:t>(Clause 5.1): is responsible for the administration of the respiratory protection program</a:t>
            </a:r>
          </a:p>
          <a:p>
            <a:r>
              <a:rPr lang="en-CA" b="1" dirty="0"/>
              <a:t>Respirator Users </a:t>
            </a:r>
            <a:r>
              <a:rPr lang="en-CA" dirty="0"/>
              <a:t>(Clause 5.2): once they have received their training, must ensure that they use and care for respirators in accordance with the written instructions and training received</a:t>
            </a:r>
          </a:p>
        </p:txBody>
      </p:sp>
      <p:sp>
        <p:nvSpPr>
          <p:cNvPr id="4" name="Footer Placeholder 3">
            <a:extLst>
              <a:ext uri="{FF2B5EF4-FFF2-40B4-BE49-F238E27FC236}">
                <a16:creationId xmlns:a16="http://schemas.microsoft.com/office/drawing/2014/main" id="{29EC48CE-95D7-C78D-C026-C1FBF36EA10C}"/>
              </a:ext>
            </a:extLst>
          </p:cNvPr>
          <p:cNvSpPr>
            <a:spLocks noGrp="1"/>
          </p:cNvSpPr>
          <p:nvPr>
            <p:ph type="ftr" sz="quarter" idx="11"/>
          </p:nvPr>
        </p:nvSpPr>
        <p:spPr/>
        <p:txBody>
          <a:bodyPr/>
          <a:lstStyle/>
          <a:p>
            <a:r>
              <a:rPr lang="en-CA"/>
              <a:t>Page 6</a:t>
            </a:r>
          </a:p>
        </p:txBody>
      </p:sp>
    </p:spTree>
    <p:extLst>
      <p:ext uri="{BB962C8B-B14F-4D97-AF65-F5344CB8AC3E}">
        <p14:creationId xmlns:p14="http://schemas.microsoft.com/office/powerpoint/2010/main" val="292627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C0A7-7AE5-954C-CA2D-B801C2E59B62}"/>
              </a:ext>
            </a:extLst>
          </p:cNvPr>
          <p:cNvSpPr>
            <a:spLocks noGrp="1"/>
          </p:cNvSpPr>
          <p:nvPr>
            <p:ph type="title"/>
          </p:nvPr>
        </p:nvSpPr>
        <p:spPr/>
        <p:txBody>
          <a:bodyPr/>
          <a:lstStyle/>
          <a:p>
            <a:r>
              <a:rPr lang="en-CA" dirty="0"/>
              <a:t>Roles and Responsibilities</a:t>
            </a:r>
          </a:p>
        </p:txBody>
      </p:sp>
      <p:sp>
        <p:nvSpPr>
          <p:cNvPr id="3" name="Content Placeholder 2">
            <a:extLst>
              <a:ext uri="{FF2B5EF4-FFF2-40B4-BE49-F238E27FC236}">
                <a16:creationId xmlns:a16="http://schemas.microsoft.com/office/drawing/2014/main" id="{B221CAEF-D68C-7E83-93FD-EEF72562C380}"/>
              </a:ext>
            </a:extLst>
          </p:cNvPr>
          <p:cNvSpPr>
            <a:spLocks noGrp="1"/>
          </p:cNvSpPr>
          <p:nvPr>
            <p:ph idx="1"/>
          </p:nvPr>
        </p:nvSpPr>
        <p:spPr/>
        <p:txBody>
          <a:bodyPr>
            <a:normAutofit fontScale="85000" lnSpcReduction="10000"/>
          </a:bodyPr>
          <a:lstStyle/>
          <a:p>
            <a:r>
              <a:rPr lang="en-CA" b="1" dirty="0"/>
              <a:t>Supervisor</a:t>
            </a:r>
            <a:r>
              <a:rPr lang="en-CA" dirty="0"/>
              <a:t> (Clause 5.3): shall monitor respirator user to ensure that respiratory protection program requirements are being met, including user screening, training, fit testing and any medical assessment required are completed prior to assigning a user any task that requires the use of a respirator</a:t>
            </a:r>
          </a:p>
          <a:p>
            <a:r>
              <a:rPr lang="en-CA" b="1" dirty="0"/>
              <a:t>Respirator Fit Tester </a:t>
            </a:r>
            <a:r>
              <a:rPr lang="en-CA" dirty="0"/>
              <a:t>(Clause 5.5) is the individual responsible for the hands on fit testing and training of respirator users. A fit tester </a:t>
            </a:r>
            <a:r>
              <a:rPr lang="en-CA" b="1" u="sng" dirty="0"/>
              <a:t>MUST</a:t>
            </a:r>
            <a:r>
              <a:rPr lang="en-CA" dirty="0"/>
              <a:t> follow the protocols identified in the respiratory protection program.</a:t>
            </a:r>
            <a:endParaRPr lang="en-CA" b="1" dirty="0"/>
          </a:p>
          <a:p>
            <a:endParaRPr lang="en-CA" dirty="0"/>
          </a:p>
        </p:txBody>
      </p:sp>
      <p:sp>
        <p:nvSpPr>
          <p:cNvPr id="4" name="Footer Placeholder 3">
            <a:extLst>
              <a:ext uri="{FF2B5EF4-FFF2-40B4-BE49-F238E27FC236}">
                <a16:creationId xmlns:a16="http://schemas.microsoft.com/office/drawing/2014/main" id="{A507503B-A17F-4B0C-6FD5-CA67F1CEB6DB}"/>
              </a:ext>
            </a:extLst>
          </p:cNvPr>
          <p:cNvSpPr>
            <a:spLocks noGrp="1"/>
          </p:cNvSpPr>
          <p:nvPr>
            <p:ph type="ftr" sz="quarter" idx="11"/>
          </p:nvPr>
        </p:nvSpPr>
        <p:spPr/>
        <p:txBody>
          <a:bodyPr/>
          <a:lstStyle/>
          <a:p>
            <a:r>
              <a:rPr lang="en-CA"/>
              <a:t>Page 7</a:t>
            </a:r>
          </a:p>
        </p:txBody>
      </p:sp>
    </p:spTree>
    <p:extLst>
      <p:ext uri="{BB962C8B-B14F-4D97-AF65-F5344CB8AC3E}">
        <p14:creationId xmlns:p14="http://schemas.microsoft.com/office/powerpoint/2010/main" val="299349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715-468A-966E-86C3-D92931947D6A}"/>
              </a:ext>
            </a:extLst>
          </p:cNvPr>
          <p:cNvSpPr>
            <a:spLocks noGrp="1"/>
          </p:cNvSpPr>
          <p:nvPr>
            <p:ph type="title"/>
          </p:nvPr>
        </p:nvSpPr>
        <p:spPr/>
        <p:txBody>
          <a:bodyPr/>
          <a:lstStyle/>
          <a:p>
            <a:r>
              <a:rPr lang="en-CA" dirty="0"/>
              <a:t>Hazard Assessment</a:t>
            </a:r>
          </a:p>
        </p:txBody>
      </p:sp>
      <p:sp>
        <p:nvSpPr>
          <p:cNvPr id="3" name="Content Placeholder 2">
            <a:extLst>
              <a:ext uri="{FF2B5EF4-FFF2-40B4-BE49-F238E27FC236}">
                <a16:creationId xmlns:a16="http://schemas.microsoft.com/office/drawing/2014/main" id="{0F09AF42-9CFB-4938-5549-04CB9D4A4A33}"/>
              </a:ext>
            </a:extLst>
          </p:cNvPr>
          <p:cNvSpPr>
            <a:spLocks noGrp="1"/>
          </p:cNvSpPr>
          <p:nvPr>
            <p:ph idx="1"/>
          </p:nvPr>
        </p:nvSpPr>
        <p:spPr/>
        <p:txBody>
          <a:bodyPr>
            <a:normAutofit fontScale="77500" lnSpcReduction="20000"/>
          </a:bodyPr>
          <a:lstStyle/>
          <a:p>
            <a:pPr marL="0" indent="0">
              <a:buNone/>
            </a:pPr>
            <a:r>
              <a:rPr lang="en-CA" dirty="0"/>
              <a:t>There are 2 main types of respiratory hazards in the workplace: </a:t>
            </a:r>
          </a:p>
          <a:p>
            <a:pPr marL="514350" indent="-514350">
              <a:buFont typeface="+mj-lt"/>
              <a:buAutoNum type="arabicPeriod"/>
            </a:pPr>
            <a:r>
              <a:rPr lang="en-CA" dirty="0"/>
              <a:t>Oxygen deficient – Oxygen concentration is confirmed to be below 19.5%</a:t>
            </a:r>
          </a:p>
          <a:p>
            <a:pPr marL="514350" indent="-514350">
              <a:buFont typeface="+mj-lt"/>
              <a:buAutoNum type="arabicPeriod"/>
            </a:pPr>
            <a:r>
              <a:rPr lang="en-CA" dirty="0"/>
              <a:t>Airborne Contaminants – the work area has levels of contamination which exceed workplace guidelines</a:t>
            </a:r>
          </a:p>
          <a:p>
            <a:pPr marL="914400" lvl="1" indent="-514350"/>
            <a:r>
              <a:rPr lang="en-CA" dirty="0"/>
              <a:t>Airborne contaminants include:</a:t>
            </a:r>
          </a:p>
          <a:p>
            <a:pPr marL="1314450" lvl="2" indent="-514350"/>
            <a:r>
              <a:rPr lang="en-CA" dirty="0"/>
              <a:t>Biological hazards</a:t>
            </a:r>
          </a:p>
          <a:p>
            <a:pPr marL="1314450" lvl="2" indent="-514350"/>
            <a:r>
              <a:rPr lang="en-CA" dirty="0"/>
              <a:t>Dusts</a:t>
            </a:r>
          </a:p>
          <a:p>
            <a:pPr marL="1314450" lvl="2" indent="-514350"/>
            <a:r>
              <a:rPr lang="en-CA" dirty="0"/>
              <a:t>Mists</a:t>
            </a:r>
          </a:p>
          <a:p>
            <a:pPr marL="1314450" lvl="2" indent="-514350"/>
            <a:r>
              <a:rPr lang="en-CA" dirty="0"/>
              <a:t>Vapours</a:t>
            </a:r>
          </a:p>
          <a:p>
            <a:pPr marL="1314450" lvl="2" indent="-514350"/>
            <a:r>
              <a:rPr lang="en-CA" dirty="0"/>
              <a:t>Fumes</a:t>
            </a:r>
          </a:p>
          <a:p>
            <a:pPr marL="1314450" lvl="2" indent="-514350"/>
            <a:r>
              <a:rPr lang="en-CA" dirty="0"/>
              <a:t>Gases</a:t>
            </a:r>
          </a:p>
          <a:p>
            <a:pPr marL="1314450" lvl="2" indent="-514350"/>
            <a:r>
              <a:rPr lang="en-CA" dirty="0"/>
              <a:t>Fibers</a:t>
            </a:r>
          </a:p>
          <a:p>
            <a:pPr marL="800100" lvl="2"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1F796E26-BC96-69CB-33FC-8345895ABD4D}"/>
              </a:ext>
            </a:extLst>
          </p:cNvPr>
          <p:cNvSpPr>
            <a:spLocks noGrp="1"/>
          </p:cNvSpPr>
          <p:nvPr>
            <p:ph type="ftr" sz="quarter" idx="11"/>
          </p:nvPr>
        </p:nvSpPr>
        <p:spPr/>
        <p:txBody>
          <a:bodyPr/>
          <a:lstStyle/>
          <a:p>
            <a:r>
              <a:rPr lang="en-CA"/>
              <a:t>Page 8</a:t>
            </a:r>
          </a:p>
        </p:txBody>
      </p:sp>
    </p:spTree>
    <p:extLst>
      <p:ext uri="{BB962C8B-B14F-4D97-AF65-F5344CB8AC3E}">
        <p14:creationId xmlns:p14="http://schemas.microsoft.com/office/powerpoint/2010/main" val="60556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prstGeom prst="rect">
            <a:avLst/>
          </a:prstGeom>
        </p:spPr>
        <p:txBody>
          <a:bodyPr>
            <a:noAutofit/>
          </a:bodyPr>
          <a:lstStyle/>
          <a:p>
            <a:pPr algn="ctr" eaLnBrk="1" hangingPunct="1"/>
            <a:r>
              <a:rPr lang="en-US" sz="3200" b="1" dirty="0">
                <a:latin typeface="Arial" pitchFamily="34" charset="0"/>
                <a:cs typeface="Arial" pitchFamily="34" charset="0"/>
              </a:rPr>
              <a:t>Housekeeping</a:t>
            </a:r>
            <a:r>
              <a:rPr lang="en-US" sz="2000" b="1" dirty="0">
                <a:latin typeface="Arial" pitchFamily="34" charset="0"/>
                <a:cs typeface="Arial" pitchFamily="34" charset="0"/>
              </a:rPr>
              <a:t> </a:t>
            </a:r>
            <a:r>
              <a:rPr lang="en-US" sz="3200" b="1" dirty="0">
                <a:latin typeface="Arial" pitchFamily="34" charset="0"/>
                <a:cs typeface="Arial" pitchFamily="34" charset="0"/>
              </a:rPr>
              <a:t>Details</a:t>
            </a:r>
          </a:p>
        </p:txBody>
      </p:sp>
      <p:pic>
        <p:nvPicPr>
          <p:cNvPr id="6" name="Picture 2" descr="http://t2.gstatic.com/images?q=tbn:ANd9GcREjaYY25fBmZxlRGfeVR8SqhsoWacF_TmQYxo1SsV-5TsYGI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746" y="1967830"/>
            <a:ext cx="1270042" cy="1262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85335"/>
            <a:ext cx="1262740" cy="122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http://t1.gstatic.com/images?q=tbn:ANd9GcRCu3CMXtXcwQap-ubP2xXBb2Cku-hNLgUIDnIoAJFc2TTfh-C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967830"/>
            <a:ext cx="1256495" cy="1262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diyderby.co.uk/ekmps/shops/bartlam/images/emergency-exit-sign-300-x-200-code-1516-1024-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1116" y="3933056"/>
            <a:ext cx="1709480" cy="114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E4322-21BC-0733-3FDC-AA14878C9403}"/>
              </a:ext>
            </a:extLst>
          </p:cNvPr>
          <p:cNvSpPr>
            <a:spLocks noGrp="1"/>
          </p:cNvSpPr>
          <p:nvPr>
            <p:ph type="title"/>
          </p:nvPr>
        </p:nvSpPr>
        <p:spPr/>
        <p:txBody>
          <a:bodyPr/>
          <a:lstStyle/>
          <a:p>
            <a:r>
              <a:rPr lang="en-CA" dirty="0"/>
              <a:t>NOTE</a:t>
            </a:r>
          </a:p>
        </p:txBody>
      </p:sp>
      <p:sp>
        <p:nvSpPr>
          <p:cNvPr id="5" name="Content Placeholder 4">
            <a:extLst>
              <a:ext uri="{FF2B5EF4-FFF2-40B4-BE49-F238E27FC236}">
                <a16:creationId xmlns:a16="http://schemas.microsoft.com/office/drawing/2014/main" id="{C8C85949-4727-2823-90DC-2993344062AF}"/>
              </a:ext>
            </a:extLst>
          </p:cNvPr>
          <p:cNvSpPr>
            <a:spLocks noGrp="1"/>
          </p:cNvSpPr>
          <p:nvPr>
            <p:ph idx="1"/>
          </p:nvPr>
        </p:nvSpPr>
        <p:spPr/>
        <p:txBody>
          <a:bodyPr>
            <a:normAutofit fontScale="92500" lnSpcReduction="10000"/>
          </a:bodyPr>
          <a:lstStyle/>
          <a:p>
            <a:pPr marL="0" indent="0" algn="ctr">
              <a:buNone/>
            </a:pPr>
            <a:r>
              <a:rPr lang="en-CA" b="1" dirty="0">
                <a:solidFill>
                  <a:srgbClr val="FF0000"/>
                </a:solidFill>
              </a:rPr>
              <a:t>None of the respirators covered in SASWH’s fit testing session provide protection in oxygen depleted atmospheres</a:t>
            </a:r>
          </a:p>
          <a:p>
            <a:r>
              <a:rPr lang="en-CA" sz="3000" dirty="0">
                <a:solidFill>
                  <a:srgbClr val="FF0000"/>
                </a:solidFill>
              </a:rPr>
              <a:t>Air-supplying units are not part of this training and employees need specialized training to use air-supplying respirators</a:t>
            </a:r>
          </a:p>
          <a:p>
            <a:r>
              <a:rPr lang="en-CA" sz="3000" dirty="0">
                <a:solidFill>
                  <a:srgbClr val="FF0000"/>
                </a:solidFill>
              </a:rPr>
              <a:t>Employees should never be allowed to enter suspect or confirmed oxygen depleted environments</a:t>
            </a:r>
          </a:p>
          <a:p>
            <a:r>
              <a:rPr lang="en-CA" sz="3000" dirty="0">
                <a:solidFill>
                  <a:srgbClr val="FF0000"/>
                </a:solidFill>
              </a:rPr>
              <a:t>Always check with your supervisor regarding entering an oxygen deficient area</a:t>
            </a:r>
          </a:p>
        </p:txBody>
      </p:sp>
      <p:sp>
        <p:nvSpPr>
          <p:cNvPr id="2" name="Footer Placeholder 1">
            <a:extLst>
              <a:ext uri="{FF2B5EF4-FFF2-40B4-BE49-F238E27FC236}">
                <a16:creationId xmlns:a16="http://schemas.microsoft.com/office/drawing/2014/main" id="{E132E7E7-4B5F-A572-1426-1512559B8814}"/>
              </a:ext>
            </a:extLst>
          </p:cNvPr>
          <p:cNvSpPr>
            <a:spLocks noGrp="1"/>
          </p:cNvSpPr>
          <p:nvPr>
            <p:ph type="ftr" sz="quarter" idx="11"/>
          </p:nvPr>
        </p:nvSpPr>
        <p:spPr/>
        <p:txBody>
          <a:bodyPr/>
          <a:lstStyle/>
          <a:p>
            <a:r>
              <a:rPr lang="en-CA"/>
              <a:t>Page 8 </a:t>
            </a:r>
          </a:p>
        </p:txBody>
      </p:sp>
    </p:spTree>
    <p:extLst>
      <p:ext uri="{BB962C8B-B14F-4D97-AF65-F5344CB8AC3E}">
        <p14:creationId xmlns:p14="http://schemas.microsoft.com/office/powerpoint/2010/main" val="281588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8CA9-0AEE-6552-4D50-D10144AA29FF}"/>
              </a:ext>
            </a:extLst>
          </p:cNvPr>
          <p:cNvSpPr>
            <a:spLocks noGrp="1"/>
          </p:cNvSpPr>
          <p:nvPr>
            <p:ph type="title"/>
          </p:nvPr>
        </p:nvSpPr>
        <p:spPr/>
        <p:txBody>
          <a:bodyPr/>
          <a:lstStyle/>
          <a:p>
            <a:r>
              <a:rPr lang="en-CA" dirty="0"/>
              <a:t>How to assess the hazards</a:t>
            </a:r>
          </a:p>
        </p:txBody>
      </p:sp>
      <p:sp>
        <p:nvSpPr>
          <p:cNvPr id="3" name="Content Placeholder 2">
            <a:extLst>
              <a:ext uri="{FF2B5EF4-FFF2-40B4-BE49-F238E27FC236}">
                <a16:creationId xmlns:a16="http://schemas.microsoft.com/office/drawing/2014/main" id="{3E620883-37DA-F6D2-B1D0-CCADA31661D7}"/>
              </a:ext>
            </a:extLst>
          </p:cNvPr>
          <p:cNvSpPr>
            <a:spLocks noGrp="1"/>
          </p:cNvSpPr>
          <p:nvPr>
            <p:ph idx="1"/>
          </p:nvPr>
        </p:nvSpPr>
        <p:spPr/>
        <p:txBody>
          <a:bodyPr/>
          <a:lstStyle/>
          <a:p>
            <a:pPr marL="0" indent="0">
              <a:buNone/>
            </a:pPr>
            <a:r>
              <a:rPr lang="en-CA" dirty="0"/>
              <a:t>CSA Z94.4-18, Section 6</a:t>
            </a:r>
          </a:p>
          <a:p>
            <a:pPr marL="0" indent="0">
              <a:buNone/>
            </a:pPr>
            <a:r>
              <a:rPr lang="en-CA" dirty="0"/>
              <a:t>6.1 General: a hazard and risk assessment shall be performed by a qualified person (or persons) to determine the respiratory hazards present and to assist in the selection of an appropriate respirator where required</a:t>
            </a:r>
          </a:p>
        </p:txBody>
      </p:sp>
      <p:sp>
        <p:nvSpPr>
          <p:cNvPr id="4" name="Footer Placeholder 3">
            <a:extLst>
              <a:ext uri="{FF2B5EF4-FFF2-40B4-BE49-F238E27FC236}">
                <a16:creationId xmlns:a16="http://schemas.microsoft.com/office/drawing/2014/main" id="{2C0A692E-BBCE-6E42-76F5-5ABD8DEE29CB}"/>
              </a:ext>
            </a:extLst>
          </p:cNvPr>
          <p:cNvSpPr>
            <a:spLocks noGrp="1"/>
          </p:cNvSpPr>
          <p:nvPr>
            <p:ph type="ftr" sz="quarter" idx="11"/>
          </p:nvPr>
        </p:nvSpPr>
        <p:spPr/>
        <p:txBody>
          <a:bodyPr/>
          <a:lstStyle/>
          <a:p>
            <a:r>
              <a:rPr lang="en-CA"/>
              <a:t>Page 8/9</a:t>
            </a:r>
          </a:p>
        </p:txBody>
      </p:sp>
    </p:spTree>
    <p:extLst>
      <p:ext uri="{BB962C8B-B14F-4D97-AF65-F5344CB8AC3E}">
        <p14:creationId xmlns:p14="http://schemas.microsoft.com/office/powerpoint/2010/main" val="344677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0358-1CFA-66C2-F056-529EC27AD94B}"/>
              </a:ext>
            </a:extLst>
          </p:cNvPr>
          <p:cNvSpPr>
            <a:spLocks noGrp="1"/>
          </p:cNvSpPr>
          <p:nvPr>
            <p:ph type="title"/>
          </p:nvPr>
        </p:nvSpPr>
        <p:spPr/>
        <p:txBody>
          <a:bodyPr/>
          <a:lstStyle/>
          <a:p>
            <a:r>
              <a:rPr lang="en-CA" dirty="0"/>
              <a:t>Selection of Appropriate Respirator</a:t>
            </a:r>
          </a:p>
        </p:txBody>
      </p:sp>
      <p:sp>
        <p:nvSpPr>
          <p:cNvPr id="3" name="Content Placeholder 2">
            <a:extLst>
              <a:ext uri="{FF2B5EF4-FFF2-40B4-BE49-F238E27FC236}">
                <a16:creationId xmlns:a16="http://schemas.microsoft.com/office/drawing/2014/main" id="{4DC86984-4682-E0A7-7838-F55D172B664A}"/>
              </a:ext>
            </a:extLst>
          </p:cNvPr>
          <p:cNvSpPr>
            <a:spLocks noGrp="1"/>
          </p:cNvSpPr>
          <p:nvPr>
            <p:ph idx="1"/>
          </p:nvPr>
        </p:nvSpPr>
        <p:spPr/>
        <p:txBody>
          <a:bodyPr>
            <a:normAutofit fontScale="77500" lnSpcReduction="20000"/>
          </a:bodyPr>
          <a:lstStyle/>
          <a:p>
            <a:pPr marL="0" indent="0">
              <a:buNone/>
            </a:pPr>
            <a:r>
              <a:rPr lang="en-CA" dirty="0"/>
              <a:t>Regardless of the respirator chosen, ensure it is NIOSH approved. For healthcare, the respirator must be healthcare specific (e.g. fluid resistant)</a:t>
            </a:r>
          </a:p>
          <a:p>
            <a:pPr marL="0" indent="0">
              <a:buNone/>
            </a:pPr>
            <a:endParaRPr lang="en-CA" dirty="0"/>
          </a:p>
          <a:p>
            <a:pPr marL="0" indent="0">
              <a:buNone/>
            </a:pPr>
            <a:r>
              <a:rPr lang="en-CA" dirty="0"/>
              <a:t>Types of respirators:</a:t>
            </a:r>
          </a:p>
          <a:p>
            <a:pPr lvl="1"/>
            <a:r>
              <a:rPr lang="en-CA" dirty="0"/>
              <a:t>Atmosphere-supplying respirators (SCBA, airline, multifunctional)</a:t>
            </a:r>
          </a:p>
          <a:p>
            <a:pPr lvl="1"/>
            <a:r>
              <a:rPr lang="en-CA" dirty="0"/>
              <a:t>Air purifying respirators, non-powered (APR) and powered (PAPR)</a:t>
            </a:r>
          </a:p>
          <a:p>
            <a:pPr lvl="1"/>
            <a:r>
              <a:rPr lang="en-CA" dirty="0"/>
              <a:t>Combined respirator (a configuration incorporating both atmosphere-supplying and air purifying</a:t>
            </a:r>
          </a:p>
          <a:p>
            <a:pPr lvl="1"/>
            <a:r>
              <a:rPr lang="en-CA" dirty="0"/>
              <a:t>Escape-only respirators (atmosphere supplying or air purifying</a:t>
            </a:r>
          </a:p>
        </p:txBody>
      </p:sp>
      <p:sp>
        <p:nvSpPr>
          <p:cNvPr id="4" name="Footer Placeholder 3">
            <a:extLst>
              <a:ext uri="{FF2B5EF4-FFF2-40B4-BE49-F238E27FC236}">
                <a16:creationId xmlns:a16="http://schemas.microsoft.com/office/drawing/2014/main" id="{4E2F1E56-E030-D390-C539-7B01B4E810D6}"/>
              </a:ext>
            </a:extLst>
          </p:cNvPr>
          <p:cNvSpPr>
            <a:spLocks noGrp="1"/>
          </p:cNvSpPr>
          <p:nvPr>
            <p:ph type="ftr" sz="quarter" idx="11"/>
          </p:nvPr>
        </p:nvSpPr>
        <p:spPr/>
        <p:txBody>
          <a:bodyPr/>
          <a:lstStyle/>
          <a:p>
            <a:r>
              <a:rPr lang="en-CA"/>
              <a:t>Page 9 </a:t>
            </a:r>
          </a:p>
        </p:txBody>
      </p:sp>
    </p:spTree>
    <p:extLst>
      <p:ext uri="{BB962C8B-B14F-4D97-AF65-F5344CB8AC3E}">
        <p14:creationId xmlns:p14="http://schemas.microsoft.com/office/powerpoint/2010/main" val="333596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0940-9097-A309-9EAA-068743CF2B9E}"/>
              </a:ext>
            </a:extLst>
          </p:cNvPr>
          <p:cNvSpPr>
            <a:spLocks noGrp="1"/>
          </p:cNvSpPr>
          <p:nvPr>
            <p:ph type="title"/>
          </p:nvPr>
        </p:nvSpPr>
        <p:spPr/>
        <p:txBody>
          <a:bodyPr/>
          <a:lstStyle/>
          <a:p>
            <a:r>
              <a:rPr lang="en-CA" dirty="0"/>
              <a:t>Styles of APRs </a:t>
            </a:r>
          </a:p>
        </p:txBody>
      </p:sp>
      <p:sp>
        <p:nvSpPr>
          <p:cNvPr id="3" name="Content Placeholder 2">
            <a:extLst>
              <a:ext uri="{FF2B5EF4-FFF2-40B4-BE49-F238E27FC236}">
                <a16:creationId xmlns:a16="http://schemas.microsoft.com/office/drawing/2014/main" id="{1B00A529-FCD9-BADE-5018-AAE2C3F80BA7}"/>
              </a:ext>
            </a:extLst>
          </p:cNvPr>
          <p:cNvSpPr>
            <a:spLocks noGrp="1"/>
          </p:cNvSpPr>
          <p:nvPr>
            <p:ph idx="1"/>
          </p:nvPr>
        </p:nvSpPr>
        <p:spPr/>
        <p:txBody>
          <a:bodyPr>
            <a:normAutofit fontScale="85000" lnSpcReduction="20000"/>
          </a:bodyPr>
          <a:lstStyle/>
          <a:p>
            <a:pPr marL="0" indent="0">
              <a:buNone/>
            </a:pPr>
            <a:r>
              <a:rPr lang="en-CA" dirty="0"/>
              <a:t>There are several styles of air purifying respirators:</a:t>
            </a:r>
          </a:p>
          <a:p>
            <a:r>
              <a:rPr lang="en-CA" dirty="0"/>
              <a:t>Non-powered air purifying</a:t>
            </a:r>
          </a:p>
          <a:p>
            <a:pPr lvl="1"/>
            <a:r>
              <a:rPr lang="en-CA" dirty="0"/>
              <a:t>Disposable respirators</a:t>
            </a:r>
          </a:p>
          <a:p>
            <a:pPr lvl="2"/>
            <a:r>
              <a:rPr lang="en-CA" dirty="0"/>
              <a:t>Fairly inexpensive</a:t>
            </a:r>
          </a:p>
          <a:p>
            <a:pPr lvl="2"/>
            <a:r>
              <a:rPr lang="en-CA" dirty="0"/>
              <a:t>Marked single use</a:t>
            </a:r>
          </a:p>
          <a:p>
            <a:pPr lvl="2"/>
            <a:r>
              <a:rPr lang="en-CA" dirty="0"/>
              <a:t>Made of cloth-like fibers and cannot be washed and reused</a:t>
            </a:r>
          </a:p>
          <a:p>
            <a:pPr lvl="2"/>
            <a:r>
              <a:rPr lang="en-CA" dirty="0"/>
              <a:t>N95 and N100 fall in this category</a:t>
            </a:r>
          </a:p>
          <a:p>
            <a:pPr lvl="1"/>
            <a:r>
              <a:rPr lang="en-CA" dirty="0"/>
              <a:t>Half-face elastomeric respirator</a:t>
            </a:r>
          </a:p>
          <a:p>
            <a:pPr lvl="1"/>
            <a:r>
              <a:rPr lang="en-CA" dirty="0"/>
              <a:t>Full face elastomeric respirator</a:t>
            </a:r>
          </a:p>
          <a:p>
            <a:r>
              <a:rPr lang="en-CA" dirty="0"/>
              <a:t>Powered air purifying </a:t>
            </a:r>
          </a:p>
          <a:p>
            <a:pPr lvl="1"/>
            <a:r>
              <a:rPr lang="en-CA" dirty="0"/>
              <a:t>Tight seal which requires fit testing</a:t>
            </a:r>
          </a:p>
          <a:p>
            <a:pPr lvl="1"/>
            <a:r>
              <a:rPr lang="en-CA" dirty="0"/>
              <a:t>Loose hood does not require fit testing</a:t>
            </a:r>
          </a:p>
        </p:txBody>
      </p:sp>
      <p:sp>
        <p:nvSpPr>
          <p:cNvPr id="4" name="Footer Placeholder 3">
            <a:extLst>
              <a:ext uri="{FF2B5EF4-FFF2-40B4-BE49-F238E27FC236}">
                <a16:creationId xmlns:a16="http://schemas.microsoft.com/office/drawing/2014/main" id="{C3DD476F-52BF-A5E6-1BCF-0B0D9527B905}"/>
              </a:ext>
            </a:extLst>
          </p:cNvPr>
          <p:cNvSpPr>
            <a:spLocks noGrp="1"/>
          </p:cNvSpPr>
          <p:nvPr>
            <p:ph type="ftr" sz="quarter" idx="11"/>
          </p:nvPr>
        </p:nvSpPr>
        <p:spPr/>
        <p:txBody>
          <a:bodyPr/>
          <a:lstStyle/>
          <a:p>
            <a:r>
              <a:rPr lang="en-CA"/>
              <a:t>Page 10</a:t>
            </a:r>
          </a:p>
        </p:txBody>
      </p:sp>
    </p:spTree>
    <p:extLst>
      <p:ext uri="{BB962C8B-B14F-4D97-AF65-F5344CB8AC3E}">
        <p14:creationId xmlns:p14="http://schemas.microsoft.com/office/powerpoint/2010/main" val="33741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FC81-C7B9-FE74-107F-DE5B06E77BAD}"/>
              </a:ext>
            </a:extLst>
          </p:cNvPr>
          <p:cNvSpPr>
            <a:spLocks noGrp="1"/>
          </p:cNvSpPr>
          <p:nvPr>
            <p:ph type="title"/>
          </p:nvPr>
        </p:nvSpPr>
        <p:spPr/>
        <p:txBody>
          <a:bodyPr/>
          <a:lstStyle/>
          <a:p>
            <a:r>
              <a:rPr lang="en-CA" dirty="0"/>
              <a:t>Particulate Respirator Rating</a:t>
            </a:r>
          </a:p>
        </p:txBody>
      </p:sp>
      <p:sp>
        <p:nvSpPr>
          <p:cNvPr id="3" name="Content Placeholder 2">
            <a:extLst>
              <a:ext uri="{FF2B5EF4-FFF2-40B4-BE49-F238E27FC236}">
                <a16:creationId xmlns:a16="http://schemas.microsoft.com/office/drawing/2014/main" id="{99B20992-F0E1-89EC-A7AA-70F88DAB4B27}"/>
              </a:ext>
            </a:extLst>
          </p:cNvPr>
          <p:cNvSpPr>
            <a:spLocks noGrp="1"/>
          </p:cNvSpPr>
          <p:nvPr>
            <p:ph idx="1"/>
          </p:nvPr>
        </p:nvSpPr>
        <p:spPr/>
        <p:txBody>
          <a:bodyPr>
            <a:normAutofit fontScale="85000" lnSpcReduction="20000"/>
          </a:bodyPr>
          <a:lstStyle/>
          <a:p>
            <a:r>
              <a:rPr lang="en-CA" dirty="0"/>
              <a:t>N95: filters out 95% if 0.3 micron sized particles in the atmosphere</a:t>
            </a:r>
          </a:p>
          <a:p>
            <a:r>
              <a:rPr lang="en-CA" dirty="0"/>
              <a:t>N99: filters out 99% of 0.3 micron sized particles in the atmosphere</a:t>
            </a:r>
          </a:p>
          <a:p>
            <a:r>
              <a:rPr lang="en-CA" dirty="0"/>
              <a:t>N100: Filters out 99.7% of 0.3 micron sized particles in the atmosphere</a:t>
            </a:r>
          </a:p>
          <a:p>
            <a:r>
              <a:rPr lang="en-CA" dirty="0"/>
              <a:t>N: stands for not resistant to oil</a:t>
            </a:r>
          </a:p>
          <a:p>
            <a:r>
              <a:rPr lang="en-CA" dirty="0"/>
              <a:t>R: stand for resistant to oil</a:t>
            </a:r>
          </a:p>
          <a:p>
            <a:r>
              <a:rPr lang="en-CA" dirty="0"/>
              <a:t>P suitable for any particulate and oily atmosphere (P100 filters out 99.9% of 0.3 micron particles in the atmosphere)</a:t>
            </a:r>
          </a:p>
        </p:txBody>
      </p:sp>
      <p:sp>
        <p:nvSpPr>
          <p:cNvPr id="4" name="Footer Placeholder 3">
            <a:extLst>
              <a:ext uri="{FF2B5EF4-FFF2-40B4-BE49-F238E27FC236}">
                <a16:creationId xmlns:a16="http://schemas.microsoft.com/office/drawing/2014/main" id="{7116C1B9-538A-6345-C8E1-F5F3B1D27971}"/>
              </a:ext>
            </a:extLst>
          </p:cNvPr>
          <p:cNvSpPr>
            <a:spLocks noGrp="1"/>
          </p:cNvSpPr>
          <p:nvPr>
            <p:ph type="ftr" sz="quarter" idx="11"/>
          </p:nvPr>
        </p:nvSpPr>
        <p:spPr/>
        <p:txBody>
          <a:bodyPr/>
          <a:lstStyle/>
          <a:p>
            <a:r>
              <a:rPr lang="en-CA"/>
              <a:t>Page 10</a:t>
            </a:r>
          </a:p>
        </p:txBody>
      </p:sp>
    </p:spTree>
    <p:extLst>
      <p:ext uri="{BB962C8B-B14F-4D97-AF65-F5344CB8AC3E}">
        <p14:creationId xmlns:p14="http://schemas.microsoft.com/office/powerpoint/2010/main" val="126858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6A9D-BF8F-AAAA-2E63-C2C9B644D83B}"/>
              </a:ext>
            </a:extLst>
          </p:cNvPr>
          <p:cNvSpPr>
            <a:spLocks noGrp="1"/>
          </p:cNvSpPr>
          <p:nvPr>
            <p:ph type="title"/>
          </p:nvPr>
        </p:nvSpPr>
        <p:spPr/>
        <p:txBody>
          <a:bodyPr/>
          <a:lstStyle/>
          <a:p>
            <a:r>
              <a:rPr lang="en-CA" dirty="0"/>
              <a:t>Respirator </a:t>
            </a:r>
            <a:r>
              <a:rPr lang="en-CA"/>
              <a:t>Fit Testing</a:t>
            </a:r>
          </a:p>
        </p:txBody>
      </p:sp>
      <p:sp>
        <p:nvSpPr>
          <p:cNvPr id="3" name="Content Placeholder 2">
            <a:extLst>
              <a:ext uri="{FF2B5EF4-FFF2-40B4-BE49-F238E27FC236}">
                <a16:creationId xmlns:a16="http://schemas.microsoft.com/office/drawing/2014/main" id="{D22F5878-6920-04E8-1ED0-7E1C8DEB1B82}"/>
              </a:ext>
            </a:extLst>
          </p:cNvPr>
          <p:cNvSpPr>
            <a:spLocks noGrp="1"/>
          </p:cNvSpPr>
          <p:nvPr>
            <p:ph idx="1"/>
          </p:nvPr>
        </p:nvSpPr>
        <p:spPr/>
        <p:txBody>
          <a:bodyPr/>
          <a:lstStyle/>
          <a:p>
            <a:pPr marL="0" indent="0" algn="ctr">
              <a:buNone/>
            </a:pPr>
            <a:endParaRPr lang="en-US" dirty="0"/>
          </a:p>
          <a:p>
            <a:pPr marL="0" indent="0" algn="ctr">
              <a:buNone/>
            </a:pPr>
            <a:r>
              <a:rPr lang="en-US" dirty="0"/>
              <a:t>Once the hazard assessment has been completed, hazards have been recognized, and equipment has been chosen, now we conduct the fit testing</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181206E-5445-FA3B-6FA4-EDB806B8A6CF}"/>
              </a:ext>
            </a:extLst>
          </p:cNvPr>
          <p:cNvSpPr>
            <a:spLocks noGrp="1"/>
          </p:cNvSpPr>
          <p:nvPr>
            <p:ph type="ftr" sz="quarter" idx="11"/>
          </p:nvPr>
        </p:nvSpPr>
        <p:spPr/>
        <p:txBody>
          <a:bodyPr/>
          <a:lstStyle/>
          <a:p>
            <a:r>
              <a:rPr lang="en-CA"/>
              <a:t>Page 11</a:t>
            </a:r>
          </a:p>
        </p:txBody>
      </p:sp>
    </p:spTree>
    <p:extLst>
      <p:ext uri="{BB962C8B-B14F-4D97-AF65-F5344CB8AC3E}">
        <p14:creationId xmlns:p14="http://schemas.microsoft.com/office/powerpoint/2010/main" val="169174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CEF3-F8BA-43EE-3AFA-89660A86A4B8}"/>
              </a:ext>
            </a:extLst>
          </p:cNvPr>
          <p:cNvSpPr>
            <a:spLocks noGrp="1"/>
          </p:cNvSpPr>
          <p:nvPr>
            <p:ph type="title"/>
          </p:nvPr>
        </p:nvSpPr>
        <p:spPr/>
        <p:txBody>
          <a:bodyPr/>
          <a:lstStyle/>
          <a:p>
            <a:r>
              <a:rPr lang="en-US" dirty="0"/>
              <a:t>Respirator Fit Testing</a:t>
            </a:r>
            <a:endParaRPr lang="en-CA" dirty="0"/>
          </a:p>
        </p:txBody>
      </p:sp>
      <p:sp>
        <p:nvSpPr>
          <p:cNvPr id="3" name="Content Placeholder 2">
            <a:extLst>
              <a:ext uri="{FF2B5EF4-FFF2-40B4-BE49-F238E27FC236}">
                <a16:creationId xmlns:a16="http://schemas.microsoft.com/office/drawing/2014/main" id="{689BAE93-0093-F5E1-B237-214999A38344}"/>
              </a:ext>
            </a:extLst>
          </p:cNvPr>
          <p:cNvSpPr>
            <a:spLocks noGrp="1"/>
          </p:cNvSpPr>
          <p:nvPr>
            <p:ph idx="1"/>
          </p:nvPr>
        </p:nvSpPr>
        <p:spPr/>
        <p:txBody>
          <a:bodyPr/>
          <a:lstStyle/>
          <a:p>
            <a:pPr marL="0" indent="0">
              <a:buNone/>
            </a:pPr>
            <a:r>
              <a:rPr lang="en-US" dirty="0"/>
              <a:t>In order to be competent, fit testers must be qualified through training and experience to conduct the appropriate tests that will ensure users are protected from hazards during respirator use.</a:t>
            </a:r>
          </a:p>
          <a:p>
            <a:pPr marL="0" indent="0">
              <a:buNone/>
            </a:pPr>
            <a:endParaRPr lang="en-CA" dirty="0"/>
          </a:p>
          <a:p>
            <a:pPr marL="0" indent="0">
              <a:buNone/>
            </a:pPr>
            <a:r>
              <a:rPr lang="en-CA" dirty="0"/>
              <a:t>Fit testers will be responsible to maintain and create, if necessary, records of fit testing done.</a:t>
            </a:r>
            <a:endParaRPr lang="en-US" dirty="0"/>
          </a:p>
        </p:txBody>
      </p:sp>
      <p:sp>
        <p:nvSpPr>
          <p:cNvPr id="4" name="Footer Placeholder 3">
            <a:extLst>
              <a:ext uri="{FF2B5EF4-FFF2-40B4-BE49-F238E27FC236}">
                <a16:creationId xmlns:a16="http://schemas.microsoft.com/office/drawing/2014/main" id="{609418C8-0202-7343-E578-4417F6CF5035}"/>
              </a:ext>
            </a:extLst>
          </p:cNvPr>
          <p:cNvSpPr>
            <a:spLocks noGrp="1"/>
          </p:cNvSpPr>
          <p:nvPr>
            <p:ph type="ftr" sz="quarter" idx="11"/>
          </p:nvPr>
        </p:nvSpPr>
        <p:spPr/>
        <p:txBody>
          <a:bodyPr/>
          <a:lstStyle/>
          <a:p>
            <a:r>
              <a:rPr lang="en-CA"/>
              <a:t>Page 11</a:t>
            </a:r>
          </a:p>
        </p:txBody>
      </p:sp>
    </p:spTree>
    <p:extLst>
      <p:ext uri="{BB962C8B-B14F-4D97-AF65-F5344CB8AC3E}">
        <p14:creationId xmlns:p14="http://schemas.microsoft.com/office/powerpoint/2010/main" val="85862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234D-6BAE-1989-67C4-08A5F0A2A8B4}"/>
              </a:ext>
            </a:extLst>
          </p:cNvPr>
          <p:cNvSpPr>
            <a:spLocks noGrp="1"/>
          </p:cNvSpPr>
          <p:nvPr>
            <p:ph type="title"/>
          </p:nvPr>
        </p:nvSpPr>
        <p:spPr/>
        <p:txBody>
          <a:bodyPr/>
          <a:lstStyle/>
          <a:p>
            <a:r>
              <a:rPr lang="en-US" dirty="0"/>
              <a:t>Fit Testing</a:t>
            </a:r>
            <a:endParaRPr lang="en-CA" dirty="0"/>
          </a:p>
        </p:txBody>
      </p:sp>
      <p:sp>
        <p:nvSpPr>
          <p:cNvPr id="3" name="Content Placeholder 2">
            <a:extLst>
              <a:ext uri="{FF2B5EF4-FFF2-40B4-BE49-F238E27FC236}">
                <a16:creationId xmlns:a16="http://schemas.microsoft.com/office/drawing/2014/main" id="{0585D87C-66D4-B488-5414-9A0ECB3ADBE5}"/>
              </a:ext>
            </a:extLst>
          </p:cNvPr>
          <p:cNvSpPr>
            <a:spLocks noGrp="1"/>
          </p:cNvSpPr>
          <p:nvPr>
            <p:ph idx="1"/>
          </p:nvPr>
        </p:nvSpPr>
        <p:spPr/>
        <p:txBody>
          <a:bodyPr>
            <a:normAutofit fontScale="92500" lnSpcReduction="10000"/>
          </a:bodyPr>
          <a:lstStyle/>
          <a:p>
            <a:pPr marL="0" indent="0">
              <a:buNone/>
            </a:pPr>
            <a:r>
              <a:rPr lang="en-US" dirty="0"/>
              <a:t>The fit testers shall be competent in the applicable fit test methods and be able to verify a user’s ability to obtain an effective respirator seal, comfort, and a fit for a tight-fitting respirator. </a:t>
            </a:r>
          </a:p>
          <a:p>
            <a:pPr marL="0" indent="0">
              <a:buNone/>
            </a:pPr>
            <a:endParaRPr lang="en-US" dirty="0"/>
          </a:p>
          <a:p>
            <a:pPr marL="0" indent="0">
              <a:buNone/>
            </a:pPr>
            <a:r>
              <a:rPr lang="en-US" dirty="0"/>
              <a:t>The fit tester shall also be able to manage the overall fit testing process, including the transition between sensitivity screening and fit testing where applicable, interpret test results, and document user, respirator and instrument performance.</a:t>
            </a:r>
            <a:endParaRPr lang="en-CA" dirty="0"/>
          </a:p>
        </p:txBody>
      </p:sp>
      <p:sp>
        <p:nvSpPr>
          <p:cNvPr id="4" name="Footer Placeholder 3">
            <a:extLst>
              <a:ext uri="{FF2B5EF4-FFF2-40B4-BE49-F238E27FC236}">
                <a16:creationId xmlns:a16="http://schemas.microsoft.com/office/drawing/2014/main" id="{DE5F8877-EB41-67A7-A2C5-ADCD37621A03}"/>
              </a:ext>
            </a:extLst>
          </p:cNvPr>
          <p:cNvSpPr>
            <a:spLocks noGrp="1"/>
          </p:cNvSpPr>
          <p:nvPr>
            <p:ph type="ftr" sz="quarter" idx="11"/>
          </p:nvPr>
        </p:nvSpPr>
        <p:spPr/>
        <p:txBody>
          <a:bodyPr/>
          <a:lstStyle/>
          <a:p>
            <a:r>
              <a:rPr lang="en-CA"/>
              <a:t>Page 11</a:t>
            </a:r>
          </a:p>
        </p:txBody>
      </p:sp>
    </p:spTree>
    <p:extLst>
      <p:ext uri="{BB962C8B-B14F-4D97-AF65-F5344CB8AC3E}">
        <p14:creationId xmlns:p14="http://schemas.microsoft.com/office/powerpoint/2010/main" val="32196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7734-7177-AD3B-F4AE-86FEE1B75961}"/>
              </a:ext>
            </a:extLst>
          </p:cNvPr>
          <p:cNvSpPr>
            <a:spLocks noGrp="1"/>
          </p:cNvSpPr>
          <p:nvPr>
            <p:ph type="title"/>
          </p:nvPr>
        </p:nvSpPr>
        <p:spPr/>
        <p:txBody>
          <a:bodyPr/>
          <a:lstStyle/>
          <a:p>
            <a:r>
              <a:rPr lang="en-US" dirty="0"/>
              <a:t>Limitations</a:t>
            </a:r>
            <a:endParaRPr lang="en-CA" dirty="0"/>
          </a:p>
        </p:txBody>
      </p:sp>
      <p:sp>
        <p:nvSpPr>
          <p:cNvPr id="3" name="Content Placeholder 2">
            <a:extLst>
              <a:ext uri="{FF2B5EF4-FFF2-40B4-BE49-F238E27FC236}">
                <a16:creationId xmlns:a16="http://schemas.microsoft.com/office/drawing/2014/main" id="{D55F0900-8AE9-E9E6-CBBE-48E4CE9CB711}"/>
              </a:ext>
            </a:extLst>
          </p:cNvPr>
          <p:cNvSpPr>
            <a:spLocks noGrp="1"/>
          </p:cNvSpPr>
          <p:nvPr>
            <p:ph idx="1"/>
          </p:nvPr>
        </p:nvSpPr>
        <p:spPr/>
        <p:txBody>
          <a:bodyPr>
            <a:normAutofit fontScale="92500" lnSpcReduction="20000"/>
          </a:bodyPr>
          <a:lstStyle/>
          <a:p>
            <a:pPr marL="0" indent="0">
              <a:buNone/>
            </a:pPr>
            <a:r>
              <a:rPr lang="en-US" dirty="0"/>
              <a:t>Training on the use of a respirator shall include the limitations of the respiratory protection device.</a:t>
            </a:r>
          </a:p>
          <a:p>
            <a:pPr marL="0" indent="0">
              <a:buNone/>
            </a:pPr>
            <a:endParaRPr lang="en-US" dirty="0"/>
          </a:p>
          <a:p>
            <a:pPr marL="0" indent="0">
              <a:buNone/>
            </a:pPr>
            <a:r>
              <a:rPr lang="en-US" dirty="0"/>
              <a:t>Limitations are the restrictions, cautions, warning and prohibitions, imposed by manufacturers, testing and certification agencies, authorities having jurisdiction, and employers on the use, care, and maintenance of the respirator.</a:t>
            </a:r>
          </a:p>
          <a:p>
            <a:pPr marL="0" indent="0" algn="ctr">
              <a:buNone/>
            </a:pPr>
            <a:endParaRPr lang="en-US" dirty="0"/>
          </a:p>
          <a:p>
            <a:pPr marL="0" indent="0" algn="ctr">
              <a:buNone/>
            </a:pPr>
            <a:r>
              <a:rPr lang="en-US" sz="1700" dirty="0"/>
              <a:t>*The packaging on the respirator box or an informational insert from the manufacturer would indicate the cautions/limitations of that specific respirator</a:t>
            </a:r>
            <a:endParaRPr lang="en-CA" sz="1700" dirty="0"/>
          </a:p>
        </p:txBody>
      </p:sp>
      <p:sp>
        <p:nvSpPr>
          <p:cNvPr id="4" name="Footer Placeholder 3">
            <a:extLst>
              <a:ext uri="{FF2B5EF4-FFF2-40B4-BE49-F238E27FC236}">
                <a16:creationId xmlns:a16="http://schemas.microsoft.com/office/drawing/2014/main" id="{00F91EC7-E710-0570-EC3F-896BD3BD6760}"/>
              </a:ext>
            </a:extLst>
          </p:cNvPr>
          <p:cNvSpPr>
            <a:spLocks noGrp="1"/>
          </p:cNvSpPr>
          <p:nvPr>
            <p:ph type="ftr" sz="quarter" idx="11"/>
          </p:nvPr>
        </p:nvSpPr>
        <p:spPr/>
        <p:txBody>
          <a:bodyPr/>
          <a:lstStyle/>
          <a:p>
            <a:r>
              <a:rPr lang="en-CA"/>
              <a:t>Page 12</a:t>
            </a:r>
          </a:p>
        </p:txBody>
      </p:sp>
    </p:spTree>
    <p:extLst>
      <p:ext uri="{BB962C8B-B14F-4D97-AF65-F5344CB8AC3E}">
        <p14:creationId xmlns:p14="http://schemas.microsoft.com/office/powerpoint/2010/main" val="3939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9582-0D09-7373-9BBF-0AC9D4B3A806}"/>
              </a:ext>
            </a:extLst>
          </p:cNvPr>
          <p:cNvSpPr>
            <a:spLocks noGrp="1"/>
          </p:cNvSpPr>
          <p:nvPr>
            <p:ph type="title"/>
          </p:nvPr>
        </p:nvSpPr>
        <p:spPr/>
        <p:txBody>
          <a:bodyPr/>
          <a:lstStyle/>
          <a:p>
            <a:r>
              <a:rPr lang="en-US" dirty="0"/>
              <a:t>Provision of training</a:t>
            </a:r>
            <a:endParaRPr lang="en-CA" dirty="0"/>
          </a:p>
        </p:txBody>
      </p:sp>
      <p:sp>
        <p:nvSpPr>
          <p:cNvPr id="3" name="Content Placeholder 2">
            <a:extLst>
              <a:ext uri="{FF2B5EF4-FFF2-40B4-BE49-F238E27FC236}">
                <a16:creationId xmlns:a16="http://schemas.microsoft.com/office/drawing/2014/main" id="{53E84623-E3DC-98E1-DB72-21382E0C53A2}"/>
              </a:ext>
            </a:extLst>
          </p:cNvPr>
          <p:cNvSpPr>
            <a:spLocks noGrp="1"/>
          </p:cNvSpPr>
          <p:nvPr>
            <p:ph idx="1"/>
          </p:nvPr>
        </p:nvSpPr>
        <p:spPr/>
        <p:txBody>
          <a:bodyPr>
            <a:normAutofit fontScale="92500" lnSpcReduction="10000"/>
          </a:bodyPr>
          <a:lstStyle/>
          <a:p>
            <a:pPr marL="0" indent="0">
              <a:buNone/>
            </a:pPr>
            <a:r>
              <a:rPr lang="en-US" dirty="0"/>
              <a:t>Training shall be provided by a qualified person or persons with a practical understanding of the respiratory protection program roles, responsibilities, and requirements and the ability to coordinate the multiple training requirements of the program. </a:t>
            </a:r>
          </a:p>
          <a:p>
            <a:pPr marL="0" indent="0">
              <a:buNone/>
            </a:pPr>
            <a:endParaRPr lang="en-US" dirty="0"/>
          </a:p>
          <a:p>
            <a:pPr marL="0" indent="0">
              <a:buNone/>
            </a:pPr>
            <a:r>
              <a:rPr lang="en-US" dirty="0"/>
              <a:t>Trainers shall themselves be capable of demonstrating the care and practical use elements prescribed in Clause 8.1.6. </a:t>
            </a:r>
            <a:endParaRPr lang="en-CA" dirty="0"/>
          </a:p>
        </p:txBody>
      </p:sp>
      <p:sp>
        <p:nvSpPr>
          <p:cNvPr id="4" name="Footer Placeholder 3">
            <a:extLst>
              <a:ext uri="{FF2B5EF4-FFF2-40B4-BE49-F238E27FC236}">
                <a16:creationId xmlns:a16="http://schemas.microsoft.com/office/drawing/2014/main" id="{179B1161-1F1F-FC04-16E3-5672F2674CE3}"/>
              </a:ext>
            </a:extLst>
          </p:cNvPr>
          <p:cNvSpPr>
            <a:spLocks noGrp="1"/>
          </p:cNvSpPr>
          <p:nvPr>
            <p:ph type="ftr" sz="quarter" idx="11"/>
          </p:nvPr>
        </p:nvSpPr>
        <p:spPr/>
        <p:txBody>
          <a:bodyPr/>
          <a:lstStyle/>
          <a:p>
            <a:r>
              <a:rPr lang="en-CA"/>
              <a:t>Page 13</a:t>
            </a:r>
          </a:p>
        </p:txBody>
      </p:sp>
    </p:spTree>
    <p:extLst>
      <p:ext uri="{BB962C8B-B14F-4D97-AF65-F5344CB8AC3E}">
        <p14:creationId xmlns:p14="http://schemas.microsoft.com/office/powerpoint/2010/main" val="244391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Welcome &amp; Introduction</a:t>
            </a:r>
          </a:p>
        </p:txBody>
      </p:sp>
      <p:sp>
        <p:nvSpPr>
          <p:cNvPr id="3" name="Content Placeholder 2"/>
          <p:cNvSpPr>
            <a:spLocks noGrp="1"/>
          </p:cNvSpPr>
          <p:nvPr>
            <p:ph idx="1"/>
          </p:nvPr>
        </p:nvSpPr>
        <p:spPr>
          <a:xfrm>
            <a:off x="457200" y="1495325"/>
            <a:ext cx="8229600" cy="4525963"/>
          </a:xfrm>
        </p:spPr>
        <p:txBody>
          <a:bodyPr>
            <a:normAutofit/>
          </a:bodyPr>
          <a:lstStyle/>
          <a:p>
            <a:pPr marL="0" indent="0">
              <a:buNone/>
            </a:pPr>
            <a:r>
              <a:rPr lang="en-CA" dirty="0"/>
              <a:t>Welcome to </a:t>
            </a:r>
            <a:r>
              <a:rPr lang="en-CA" i="1" dirty="0"/>
              <a:t>Respiratory Fit Testing TTT</a:t>
            </a:r>
          </a:p>
          <a:p>
            <a:endParaRPr lang="en-CA" sz="2200" dirty="0"/>
          </a:p>
          <a:p>
            <a:pPr marL="0" indent="0">
              <a:spcBef>
                <a:spcPts val="0"/>
              </a:spcBef>
              <a:buNone/>
            </a:pPr>
            <a:r>
              <a:rPr lang="en-US" dirty="0"/>
              <a:t>Successful completion of this program includes:</a:t>
            </a:r>
            <a:endParaRPr lang="en-CA" dirty="0"/>
          </a:p>
          <a:p>
            <a:pPr lvl="0">
              <a:spcBef>
                <a:spcPts val="0"/>
              </a:spcBef>
            </a:pPr>
            <a:r>
              <a:rPr lang="en-US" dirty="0"/>
              <a:t>active involvement in discussion</a:t>
            </a:r>
            <a:endParaRPr lang="en-CA" dirty="0"/>
          </a:p>
          <a:p>
            <a:pPr lvl="0">
              <a:spcBef>
                <a:spcPts val="0"/>
              </a:spcBef>
            </a:pPr>
            <a:r>
              <a:rPr lang="en-US" dirty="0"/>
              <a:t>return demonstration</a:t>
            </a:r>
          </a:p>
          <a:p>
            <a:pPr lvl="0">
              <a:spcBef>
                <a:spcPts val="0"/>
              </a:spcBef>
            </a:pPr>
            <a:endParaRPr lang="en-US" dirty="0"/>
          </a:p>
          <a:p>
            <a:pPr marL="0" lvl="0" indent="0">
              <a:spcBef>
                <a:spcPts val="0"/>
              </a:spcBef>
              <a:buNone/>
            </a:pPr>
            <a:r>
              <a:rPr lang="en-US" dirty="0"/>
              <a:t>Evaluation – pre session</a:t>
            </a:r>
          </a:p>
          <a:p>
            <a:pPr marL="0" lvl="0" indent="0">
              <a:spcBef>
                <a:spcPts val="0"/>
              </a:spcBef>
              <a:buNone/>
            </a:pPr>
            <a:endParaRPr lang="en-US" dirty="0"/>
          </a:p>
          <a:p>
            <a:pPr marL="0" lvl="0" indent="0" algn="ctr">
              <a:spcBef>
                <a:spcPts val="0"/>
              </a:spcBef>
              <a:buNone/>
            </a:pPr>
            <a:r>
              <a:rPr lang="en-US" sz="2000" dirty="0"/>
              <a:t>Please follow along in the Fit Tester Protocols and Resources Binder</a:t>
            </a:r>
            <a:endParaRPr lang="en-CA" sz="2000" dirty="0"/>
          </a:p>
          <a:p>
            <a:endParaRPr lang="en-CA" dirty="0"/>
          </a:p>
          <a:p>
            <a:endParaRPr lang="en-CA" dirty="0"/>
          </a:p>
        </p:txBody>
      </p:sp>
    </p:spTree>
    <p:extLst>
      <p:ext uri="{BB962C8B-B14F-4D97-AF65-F5344CB8AC3E}">
        <p14:creationId xmlns:p14="http://schemas.microsoft.com/office/powerpoint/2010/main" val="4219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EE43-8455-757B-679B-34B0CAD4C2D8}"/>
              </a:ext>
            </a:extLst>
          </p:cNvPr>
          <p:cNvSpPr>
            <a:spLocks noGrp="1"/>
          </p:cNvSpPr>
          <p:nvPr>
            <p:ph type="title"/>
          </p:nvPr>
        </p:nvSpPr>
        <p:spPr/>
        <p:txBody>
          <a:bodyPr/>
          <a:lstStyle/>
          <a:p>
            <a:r>
              <a:rPr lang="en-US" dirty="0"/>
              <a:t>Respirator Fit Testing</a:t>
            </a:r>
            <a:endParaRPr lang="en-CA" dirty="0"/>
          </a:p>
        </p:txBody>
      </p:sp>
      <p:sp>
        <p:nvSpPr>
          <p:cNvPr id="3" name="Content Placeholder 2">
            <a:extLst>
              <a:ext uri="{FF2B5EF4-FFF2-40B4-BE49-F238E27FC236}">
                <a16:creationId xmlns:a16="http://schemas.microsoft.com/office/drawing/2014/main" id="{24939AC6-4290-BED6-1DF0-B36E62A868C6}"/>
              </a:ext>
            </a:extLst>
          </p:cNvPr>
          <p:cNvSpPr>
            <a:spLocks noGrp="1"/>
          </p:cNvSpPr>
          <p:nvPr>
            <p:ph idx="1"/>
          </p:nvPr>
        </p:nvSpPr>
        <p:spPr/>
        <p:txBody>
          <a:bodyPr>
            <a:normAutofit fontScale="92500"/>
          </a:bodyPr>
          <a:lstStyle/>
          <a:p>
            <a:pPr marL="0" indent="0">
              <a:buNone/>
            </a:pPr>
            <a:r>
              <a:rPr lang="en-US" dirty="0"/>
              <a:t>The purpose of a qualitative or quantitative fit test is to verify a user’s ability to obtain an effective seal and an acceptably comfortable fit for a selected tight-fitting respirator. </a:t>
            </a:r>
          </a:p>
          <a:p>
            <a:pPr marL="0" indent="0">
              <a:buNone/>
            </a:pPr>
            <a:endParaRPr lang="en-US" dirty="0"/>
          </a:p>
          <a:p>
            <a:pPr marL="0" indent="0">
              <a:buNone/>
            </a:pPr>
            <a:r>
              <a:rPr lang="en-US" dirty="0"/>
              <a:t>The fit test process also verifies that a user is able to demonstrate the required level of competency in donning and doffing the respirator, as well as inspecting it and performing a user seal check.</a:t>
            </a:r>
            <a:endParaRPr lang="en-CA" dirty="0"/>
          </a:p>
        </p:txBody>
      </p:sp>
      <p:sp>
        <p:nvSpPr>
          <p:cNvPr id="4" name="Footer Placeholder 3">
            <a:extLst>
              <a:ext uri="{FF2B5EF4-FFF2-40B4-BE49-F238E27FC236}">
                <a16:creationId xmlns:a16="http://schemas.microsoft.com/office/drawing/2014/main" id="{7931B23A-3B8F-1274-865A-A53CE490E2C2}"/>
              </a:ext>
            </a:extLst>
          </p:cNvPr>
          <p:cNvSpPr>
            <a:spLocks noGrp="1"/>
          </p:cNvSpPr>
          <p:nvPr>
            <p:ph type="ftr" sz="quarter" idx="11"/>
          </p:nvPr>
        </p:nvSpPr>
        <p:spPr/>
        <p:txBody>
          <a:bodyPr/>
          <a:lstStyle/>
          <a:p>
            <a:r>
              <a:rPr lang="en-CA"/>
              <a:t>Page 14</a:t>
            </a:r>
          </a:p>
        </p:txBody>
      </p:sp>
    </p:spTree>
    <p:extLst>
      <p:ext uri="{BB962C8B-B14F-4D97-AF65-F5344CB8AC3E}">
        <p14:creationId xmlns:p14="http://schemas.microsoft.com/office/powerpoint/2010/main" val="289563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79CA-E63F-3CF4-441A-4BE57E4E31D9}"/>
              </a:ext>
            </a:extLst>
          </p:cNvPr>
          <p:cNvSpPr>
            <a:spLocks noGrp="1"/>
          </p:cNvSpPr>
          <p:nvPr>
            <p:ph type="title"/>
          </p:nvPr>
        </p:nvSpPr>
        <p:spPr/>
        <p:txBody>
          <a:bodyPr/>
          <a:lstStyle/>
          <a:p>
            <a:r>
              <a:rPr lang="en-US" dirty="0"/>
              <a:t>Respirator Fit Testing</a:t>
            </a:r>
            <a:endParaRPr lang="en-CA" dirty="0"/>
          </a:p>
        </p:txBody>
      </p:sp>
      <p:sp>
        <p:nvSpPr>
          <p:cNvPr id="3" name="Content Placeholder 2">
            <a:extLst>
              <a:ext uri="{FF2B5EF4-FFF2-40B4-BE49-F238E27FC236}">
                <a16:creationId xmlns:a16="http://schemas.microsoft.com/office/drawing/2014/main" id="{E45A9FB7-9EE0-D311-A5E7-1D81AB2E6946}"/>
              </a:ext>
            </a:extLst>
          </p:cNvPr>
          <p:cNvSpPr>
            <a:spLocks noGrp="1"/>
          </p:cNvSpPr>
          <p:nvPr>
            <p:ph idx="1"/>
          </p:nvPr>
        </p:nvSpPr>
        <p:spPr/>
        <p:txBody>
          <a:bodyPr/>
          <a:lstStyle/>
          <a:p>
            <a:pPr marL="0" indent="0">
              <a:buNone/>
            </a:pPr>
            <a:r>
              <a:rPr lang="en-US" dirty="0"/>
              <a:t>No person shall use or be assigned to use a tight-fitting respirator until a satisfactory fit has been verified by a qualitative or quantitative fit test. </a:t>
            </a:r>
            <a:endParaRPr lang="en-CA" dirty="0"/>
          </a:p>
        </p:txBody>
      </p:sp>
      <p:sp>
        <p:nvSpPr>
          <p:cNvPr id="4" name="Footer Placeholder 3">
            <a:extLst>
              <a:ext uri="{FF2B5EF4-FFF2-40B4-BE49-F238E27FC236}">
                <a16:creationId xmlns:a16="http://schemas.microsoft.com/office/drawing/2014/main" id="{B835F721-6EB9-D3F1-5D51-B003DEF20370}"/>
              </a:ext>
            </a:extLst>
          </p:cNvPr>
          <p:cNvSpPr>
            <a:spLocks noGrp="1"/>
          </p:cNvSpPr>
          <p:nvPr>
            <p:ph type="ftr" sz="quarter" idx="11"/>
          </p:nvPr>
        </p:nvSpPr>
        <p:spPr/>
        <p:txBody>
          <a:bodyPr/>
          <a:lstStyle/>
          <a:p>
            <a:r>
              <a:rPr lang="en-CA"/>
              <a:t>Page 14</a:t>
            </a:r>
          </a:p>
        </p:txBody>
      </p:sp>
    </p:spTree>
    <p:extLst>
      <p:ext uri="{BB962C8B-B14F-4D97-AF65-F5344CB8AC3E}">
        <p14:creationId xmlns:p14="http://schemas.microsoft.com/office/powerpoint/2010/main" val="376344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3E7C-5374-BC7F-85CE-A79C7D7D6B2E}"/>
              </a:ext>
            </a:extLst>
          </p:cNvPr>
          <p:cNvSpPr>
            <a:spLocks noGrp="1"/>
          </p:cNvSpPr>
          <p:nvPr>
            <p:ph type="title"/>
          </p:nvPr>
        </p:nvSpPr>
        <p:spPr/>
        <p:txBody>
          <a:bodyPr/>
          <a:lstStyle/>
          <a:p>
            <a:r>
              <a:rPr lang="en-US" dirty="0"/>
              <a:t>Respirator Fit Testing</a:t>
            </a:r>
            <a:endParaRPr lang="en-CA" dirty="0"/>
          </a:p>
        </p:txBody>
      </p:sp>
      <p:sp>
        <p:nvSpPr>
          <p:cNvPr id="3" name="Content Placeholder 2">
            <a:extLst>
              <a:ext uri="{FF2B5EF4-FFF2-40B4-BE49-F238E27FC236}">
                <a16:creationId xmlns:a16="http://schemas.microsoft.com/office/drawing/2014/main" id="{37AA45A2-6019-25EB-0E49-03EAAF610B6D}"/>
              </a:ext>
            </a:extLst>
          </p:cNvPr>
          <p:cNvSpPr>
            <a:spLocks noGrp="1"/>
          </p:cNvSpPr>
          <p:nvPr>
            <p:ph idx="1"/>
          </p:nvPr>
        </p:nvSpPr>
        <p:spPr/>
        <p:txBody>
          <a:bodyPr>
            <a:normAutofit fontScale="70000" lnSpcReduction="20000"/>
          </a:bodyPr>
          <a:lstStyle/>
          <a:p>
            <a:pPr marL="0" indent="0">
              <a:buNone/>
            </a:pPr>
            <a:r>
              <a:rPr lang="en-US" dirty="0"/>
              <a:t>The fit test shall be used to verify the selection of the specific make, model, and size of a tight-fitting respirator for individual users. </a:t>
            </a:r>
          </a:p>
          <a:p>
            <a:pPr marL="0" indent="0">
              <a:buNone/>
            </a:pPr>
            <a:endParaRPr lang="en-US" dirty="0"/>
          </a:p>
          <a:p>
            <a:pPr marL="0" indent="0">
              <a:buNone/>
            </a:pPr>
            <a:r>
              <a:rPr lang="en-US" dirty="0"/>
              <a:t>A sufficient variety of respirators shall be provided to ensure that each user has an opportunity to obtain a satisfactory fit because no single make, model, or size can be expected to fit all persons. </a:t>
            </a:r>
          </a:p>
          <a:p>
            <a:pPr marL="0" indent="0">
              <a:buNone/>
            </a:pPr>
            <a:endParaRPr lang="en-US" dirty="0"/>
          </a:p>
          <a:p>
            <a:pPr marL="0" indent="0">
              <a:buNone/>
            </a:pPr>
            <a:r>
              <a:rPr lang="en-US" dirty="0"/>
              <a:t>The fit tester shall not force fit a respirator being fit tested. </a:t>
            </a:r>
          </a:p>
          <a:p>
            <a:pPr marL="0" indent="0">
              <a:buNone/>
            </a:pPr>
            <a:endParaRPr lang="en-US" dirty="0"/>
          </a:p>
          <a:p>
            <a:pPr marL="0" indent="0">
              <a:buNone/>
            </a:pPr>
            <a:r>
              <a:rPr lang="en-US" sz="2600" dirty="0">
                <a:solidFill>
                  <a:srgbClr val="FF0000"/>
                </a:solidFill>
              </a:rPr>
              <a:t>Note: Force fitting is the practice of repeating a failed fit test with the same respirator by redonning or otherwise adjusting it (e.g., overtightening the straps) until a fit test pass is finally obtained. The user may adjust the respirator, but comfort should be maintained. Offering a reasonable array of respirator types and sizes should eliminate the inclination to force fit. </a:t>
            </a:r>
            <a:endParaRPr lang="en-CA" sz="2600" dirty="0">
              <a:solidFill>
                <a:srgbClr val="FF0000"/>
              </a:solidFill>
            </a:endParaRPr>
          </a:p>
        </p:txBody>
      </p:sp>
      <p:sp>
        <p:nvSpPr>
          <p:cNvPr id="4" name="Footer Placeholder 3">
            <a:extLst>
              <a:ext uri="{FF2B5EF4-FFF2-40B4-BE49-F238E27FC236}">
                <a16:creationId xmlns:a16="http://schemas.microsoft.com/office/drawing/2014/main" id="{4C2428D8-A535-3BAC-6452-DCBD571943C0}"/>
              </a:ext>
            </a:extLst>
          </p:cNvPr>
          <p:cNvSpPr>
            <a:spLocks noGrp="1"/>
          </p:cNvSpPr>
          <p:nvPr>
            <p:ph type="ftr" sz="quarter" idx="11"/>
          </p:nvPr>
        </p:nvSpPr>
        <p:spPr/>
        <p:txBody>
          <a:bodyPr/>
          <a:lstStyle/>
          <a:p>
            <a:r>
              <a:rPr lang="en-CA"/>
              <a:t>Page 14</a:t>
            </a:r>
          </a:p>
        </p:txBody>
      </p:sp>
    </p:spTree>
    <p:extLst>
      <p:ext uri="{BB962C8B-B14F-4D97-AF65-F5344CB8AC3E}">
        <p14:creationId xmlns:p14="http://schemas.microsoft.com/office/powerpoint/2010/main" val="171283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005E-21E6-A2D3-A6A3-928CF3C3483A}"/>
              </a:ext>
            </a:extLst>
          </p:cNvPr>
          <p:cNvSpPr>
            <a:spLocks noGrp="1"/>
          </p:cNvSpPr>
          <p:nvPr>
            <p:ph type="title"/>
          </p:nvPr>
        </p:nvSpPr>
        <p:spPr/>
        <p:txBody>
          <a:bodyPr/>
          <a:lstStyle/>
          <a:p>
            <a:r>
              <a:rPr lang="en-US" dirty="0"/>
              <a:t>Respirator Fit Testing</a:t>
            </a:r>
            <a:endParaRPr lang="en-CA" dirty="0"/>
          </a:p>
        </p:txBody>
      </p:sp>
      <p:sp>
        <p:nvSpPr>
          <p:cNvPr id="3" name="Content Placeholder 2">
            <a:extLst>
              <a:ext uri="{FF2B5EF4-FFF2-40B4-BE49-F238E27FC236}">
                <a16:creationId xmlns:a16="http://schemas.microsoft.com/office/drawing/2014/main" id="{8449C0EB-15E9-EFA5-B340-51983454205B}"/>
              </a:ext>
            </a:extLst>
          </p:cNvPr>
          <p:cNvSpPr>
            <a:spLocks noGrp="1"/>
          </p:cNvSpPr>
          <p:nvPr>
            <p:ph idx="1"/>
          </p:nvPr>
        </p:nvSpPr>
        <p:spPr/>
        <p:txBody>
          <a:bodyPr>
            <a:normAutofit fontScale="92500" lnSpcReduction="20000"/>
          </a:bodyPr>
          <a:lstStyle/>
          <a:p>
            <a:pPr marL="0" indent="0">
              <a:buNone/>
            </a:pPr>
            <a:r>
              <a:rPr lang="en-US" dirty="0"/>
              <a:t>Individuals who are unwilling or otherwise unable to comply with the interference-free requirement, or who are unable to obtain an acceptable fit, shall be prohibited from using a tightfitting respirator.</a:t>
            </a:r>
          </a:p>
          <a:p>
            <a:pPr marL="0" indent="0">
              <a:buNone/>
            </a:pPr>
            <a:endParaRPr lang="en-US" dirty="0"/>
          </a:p>
          <a:p>
            <a:pPr marL="0" indent="0">
              <a:buNone/>
            </a:pPr>
            <a:r>
              <a:rPr lang="en-US" dirty="0"/>
              <a:t>Fit testers shall follow the requirements of the program and shall not perform a fit test if they observe that the person is not free from interference where the respirator seals to the skin of the face or neck. In such cases, the fit tester shall notify the program administrator.</a:t>
            </a:r>
            <a:endParaRPr lang="en-CA" dirty="0"/>
          </a:p>
        </p:txBody>
      </p:sp>
      <p:sp>
        <p:nvSpPr>
          <p:cNvPr id="4" name="Footer Placeholder 3">
            <a:extLst>
              <a:ext uri="{FF2B5EF4-FFF2-40B4-BE49-F238E27FC236}">
                <a16:creationId xmlns:a16="http://schemas.microsoft.com/office/drawing/2014/main" id="{86E406A4-6326-C24F-0B49-5D6B3575F2F6}"/>
              </a:ext>
            </a:extLst>
          </p:cNvPr>
          <p:cNvSpPr>
            <a:spLocks noGrp="1"/>
          </p:cNvSpPr>
          <p:nvPr>
            <p:ph type="ftr" sz="quarter" idx="11"/>
          </p:nvPr>
        </p:nvSpPr>
        <p:spPr/>
        <p:txBody>
          <a:bodyPr/>
          <a:lstStyle/>
          <a:p>
            <a:r>
              <a:rPr lang="en-CA"/>
              <a:t>Page 15</a:t>
            </a:r>
          </a:p>
        </p:txBody>
      </p:sp>
    </p:spTree>
    <p:extLst>
      <p:ext uri="{BB962C8B-B14F-4D97-AF65-F5344CB8AC3E}">
        <p14:creationId xmlns:p14="http://schemas.microsoft.com/office/powerpoint/2010/main" val="53230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31B9-5EDF-2D2B-4859-07B9FC8ACBB9}"/>
              </a:ext>
            </a:extLst>
          </p:cNvPr>
          <p:cNvSpPr>
            <a:spLocks noGrp="1"/>
          </p:cNvSpPr>
          <p:nvPr>
            <p:ph type="title"/>
          </p:nvPr>
        </p:nvSpPr>
        <p:spPr/>
        <p:txBody>
          <a:bodyPr/>
          <a:lstStyle/>
          <a:p>
            <a:r>
              <a:rPr lang="en-US" dirty="0"/>
              <a:t>Respirator Interference Concerns</a:t>
            </a:r>
            <a:endParaRPr lang="en-CA" dirty="0"/>
          </a:p>
        </p:txBody>
      </p:sp>
      <p:sp>
        <p:nvSpPr>
          <p:cNvPr id="3" name="Content Placeholder 2">
            <a:extLst>
              <a:ext uri="{FF2B5EF4-FFF2-40B4-BE49-F238E27FC236}">
                <a16:creationId xmlns:a16="http://schemas.microsoft.com/office/drawing/2014/main" id="{42A98FA6-1DF3-63F4-F9EF-7E0425398C5E}"/>
              </a:ext>
            </a:extLst>
          </p:cNvPr>
          <p:cNvSpPr>
            <a:spLocks noGrp="1"/>
          </p:cNvSpPr>
          <p:nvPr>
            <p:ph idx="1"/>
          </p:nvPr>
        </p:nvSpPr>
        <p:spPr/>
        <p:txBody>
          <a:bodyPr>
            <a:normAutofit fontScale="92500" lnSpcReduction="10000"/>
          </a:bodyPr>
          <a:lstStyle/>
          <a:p>
            <a:pPr marL="0" indent="0">
              <a:buNone/>
            </a:pPr>
            <a:r>
              <a:rPr lang="en-US" dirty="0"/>
              <a:t>Facial hair: Individuals shall present themselves for fit testing free from interference of hair where the respirator seals to the skin of the face or neck. </a:t>
            </a:r>
          </a:p>
          <a:p>
            <a:pPr marL="0" indent="0">
              <a:buNone/>
            </a:pPr>
            <a:endParaRPr lang="en-US" dirty="0"/>
          </a:p>
          <a:p>
            <a:pPr marL="0" indent="0">
              <a:buNone/>
            </a:pPr>
            <a:r>
              <a:rPr lang="en-US" dirty="0"/>
              <a:t>Although the rate of hair growth varies among individuals, for many, this requires being clean-shaven within the previous 24 or preferably 12 h to ensure that hair neither infringes on the sealing surface of the respirator nor interferes with valve or respirator function.</a:t>
            </a:r>
          </a:p>
          <a:p>
            <a:pPr marL="0" indent="0">
              <a:buNone/>
            </a:pPr>
            <a:endParaRPr lang="en-CA" dirty="0"/>
          </a:p>
        </p:txBody>
      </p:sp>
      <p:sp>
        <p:nvSpPr>
          <p:cNvPr id="4" name="Footer Placeholder 3">
            <a:extLst>
              <a:ext uri="{FF2B5EF4-FFF2-40B4-BE49-F238E27FC236}">
                <a16:creationId xmlns:a16="http://schemas.microsoft.com/office/drawing/2014/main" id="{A7E95EA4-A556-CEA5-70AF-27DE3308CD10}"/>
              </a:ext>
            </a:extLst>
          </p:cNvPr>
          <p:cNvSpPr>
            <a:spLocks noGrp="1"/>
          </p:cNvSpPr>
          <p:nvPr>
            <p:ph type="ftr" sz="quarter" idx="11"/>
          </p:nvPr>
        </p:nvSpPr>
        <p:spPr/>
        <p:txBody>
          <a:bodyPr/>
          <a:lstStyle/>
          <a:p>
            <a:r>
              <a:rPr lang="en-CA"/>
              <a:t>Page 15</a:t>
            </a:r>
          </a:p>
        </p:txBody>
      </p:sp>
    </p:spTree>
    <p:extLst>
      <p:ext uri="{BB962C8B-B14F-4D97-AF65-F5344CB8AC3E}">
        <p14:creationId xmlns:p14="http://schemas.microsoft.com/office/powerpoint/2010/main" val="171047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7EF9-5AFF-9765-B73A-B386377E92CA}"/>
              </a:ext>
            </a:extLst>
          </p:cNvPr>
          <p:cNvSpPr>
            <a:spLocks noGrp="1"/>
          </p:cNvSpPr>
          <p:nvPr>
            <p:ph type="title"/>
          </p:nvPr>
        </p:nvSpPr>
        <p:spPr/>
        <p:txBody>
          <a:bodyPr/>
          <a:lstStyle/>
          <a:p>
            <a:r>
              <a:rPr lang="en-US" dirty="0"/>
              <a:t>Respirator Interference Concerns</a:t>
            </a:r>
            <a:endParaRPr lang="en-CA" dirty="0"/>
          </a:p>
        </p:txBody>
      </p:sp>
      <p:sp>
        <p:nvSpPr>
          <p:cNvPr id="3" name="Content Placeholder 2">
            <a:extLst>
              <a:ext uri="{FF2B5EF4-FFF2-40B4-BE49-F238E27FC236}">
                <a16:creationId xmlns:a16="http://schemas.microsoft.com/office/drawing/2014/main" id="{D286B0F7-0786-7D95-7F8E-53C6BE51ED4D}"/>
              </a:ext>
            </a:extLst>
          </p:cNvPr>
          <p:cNvSpPr>
            <a:spLocks noGrp="1"/>
          </p:cNvSpPr>
          <p:nvPr>
            <p:ph idx="1"/>
          </p:nvPr>
        </p:nvSpPr>
        <p:spPr/>
        <p:txBody>
          <a:bodyPr>
            <a:normAutofit/>
          </a:bodyPr>
          <a:lstStyle/>
          <a:p>
            <a:pPr marL="0" indent="0">
              <a:buNone/>
            </a:pPr>
            <a:r>
              <a:rPr lang="en-US" dirty="0"/>
              <a:t>Personal conditions: Individuals shall present themselves for fit testing in the same personal condition they would expect to be in when using the respirator. </a:t>
            </a:r>
          </a:p>
          <a:p>
            <a:pPr marL="0" indent="0">
              <a:buNone/>
            </a:pPr>
            <a:endParaRPr lang="en-US" dirty="0"/>
          </a:p>
          <a:p>
            <a:pPr marL="0" indent="0">
              <a:buNone/>
            </a:pPr>
            <a:r>
              <a:rPr lang="en-US" dirty="0"/>
              <a:t>This includes hair styles (e.g., hair buns) and wearing or not wearing dentures, eyeglasses, or contact lenses. </a:t>
            </a:r>
            <a:endParaRPr lang="en-CA" dirty="0"/>
          </a:p>
        </p:txBody>
      </p:sp>
      <p:sp>
        <p:nvSpPr>
          <p:cNvPr id="4" name="Footer Placeholder 3">
            <a:extLst>
              <a:ext uri="{FF2B5EF4-FFF2-40B4-BE49-F238E27FC236}">
                <a16:creationId xmlns:a16="http://schemas.microsoft.com/office/drawing/2014/main" id="{18D47B3E-BE65-AD3C-8D08-09FF3910121D}"/>
              </a:ext>
            </a:extLst>
          </p:cNvPr>
          <p:cNvSpPr>
            <a:spLocks noGrp="1"/>
          </p:cNvSpPr>
          <p:nvPr>
            <p:ph type="ftr" sz="quarter" idx="11"/>
          </p:nvPr>
        </p:nvSpPr>
        <p:spPr/>
        <p:txBody>
          <a:bodyPr/>
          <a:lstStyle/>
          <a:p>
            <a:r>
              <a:rPr lang="en-CA"/>
              <a:t>Page 15</a:t>
            </a:r>
          </a:p>
        </p:txBody>
      </p:sp>
    </p:spTree>
    <p:extLst>
      <p:ext uri="{BB962C8B-B14F-4D97-AF65-F5344CB8AC3E}">
        <p14:creationId xmlns:p14="http://schemas.microsoft.com/office/powerpoint/2010/main" val="198643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047E-BDC3-2014-AFB6-7A77BCA8E474}"/>
              </a:ext>
            </a:extLst>
          </p:cNvPr>
          <p:cNvSpPr>
            <a:spLocks noGrp="1"/>
          </p:cNvSpPr>
          <p:nvPr>
            <p:ph type="title"/>
          </p:nvPr>
        </p:nvSpPr>
        <p:spPr/>
        <p:txBody>
          <a:bodyPr/>
          <a:lstStyle/>
          <a:p>
            <a:r>
              <a:rPr lang="en-US" dirty="0"/>
              <a:t>Respirator Interference Concerns</a:t>
            </a:r>
            <a:endParaRPr lang="en-CA" dirty="0"/>
          </a:p>
        </p:txBody>
      </p:sp>
      <p:sp>
        <p:nvSpPr>
          <p:cNvPr id="3" name="Content Placeholder 2">
            <a:extLst>
              <a:ext uri="{FF2B5EF4-FFF2-40B4-BE49-F238E27FC236}">
                <a16:creationId xmlns:a16="http://schemas.microsoft.com/office/drawing/2014/main" id="{A451A8E7-5F02-97C1-3353-74494C4A026A}"/>
              </a:ext>
            </a:extLst>
          </p:cNvPr>
          <p:cNvSpPr>
            <a:spLocks noGrp="1"/>
          </p:cNvSpPr>
          <p:nvPr>
            <p:ph idx="1"/>
          </p:nvPr>
        </p:nvSpPr>
        <p:spPr/>
        <p:txBody>
          <a:bodyPr>
            <a:normAutofit fontScale="85000" lnSpcReduction="20000"/>
          </a:bodyPr>
          <a:lstStyle/>
          <a:p>
            <a:pPr marL="0" indent="0">
              <a:buNone/>
            </a:pPr>
            <a:r>
              <a:rPr lang="en-US" dirty="0"/>
              <a:t>Personal effects or accessories: Individuals shall present themselves for fit testing in such a way that personal accessories such as head coverings, garments, facial jewelry, or other items shall not come between the skin and the sealing surface of the respirator. </a:t>
            </a:r>
          </a:p>
          <a:p>
            <a:pPr marL="0" indent="0">
              <a:buNone/>
            </a:pPr>
            <a:endParaRPr lang="en-US" dirty="0"/>
          </a:p>
          <a:p>
            <a:pPr marL="0" indent="0">
              <a:buNone/>
            </a:pPr>
            <a:r>
              <a:rPr lang="en-US" dirty="0"/>
              <a:t>Note: Such accessories can impair respirator effectiveness by interfering with valve function, respirator adjustability, and proper secure positioning. </a:t>
            </a:r>
          </a:p>
          <a:p>
            <a:pPr marL="0" indent="0">
              <a:buNone/>
            </a:pPr>
            <a:endParaRPr lang="en-US" dirty="0"/>
          </a:p>
          <a:p>
            <a:pPr marL="0" indent="0">
              <a:buNone/>
            </a:pPr>
            <a:r>
              <a:rPr lang="en-US" dirty="0"/>
              <a:t>Makeup, creams, or lotions can also interfere with effective respirator function. </a:t>
            </a:r>
            <a:endParaRPr lang="en-CA" dirty="0"/>
          </a:p>
        </p:txBody>
      </p:sp>
      <p:sp>
        <p:nvSpPr>
          <p:cNvPr id="4" name="Footer Placeholder 3">
            <a:extLst>
              <a:ext uri="{FF2B5EF4-FFF2-40B4-BE49-F238E27FC236}">
                <a16:creationId xmlns:a16="http://schemas.microsoft.com/office/drawing/2014/main" id="{CE85BD88-F7EF-1779-D019-593AFF34E024}"/>
              </a:ext>
            </a:extLst>
          </p:cNvPr>
          <p:cNvSpPr>
            <a:spLocks noGrp="1"/>
          </p:cNvSpPr>
          <p:nvPr>
            <p:ph type="ftr" sz="quarter" idx="11"/>
          </p:nvPr>
        </p:nvSpPr>
        <p:spPr/>
        <p:txBody>
          <a:bodyPr/>
          <a:lstStyle/>
          <a:p>
            <a:r>
              <a:rPr lang="en-CA"/>
              <a:t>Page 15</a:t>
            </a:r>
          </a:p>
        </p:txBody>
      </p:sp>
    </p:spTree>
    <p:extLst>
      <p:ext uri="{BB962C8B-B14F-4D97-AF65-F5344CB8AC3E}">
        <p14:creationId xmlns:p14="http://schemas.microsoft.com/office/powerpoint/2010/main" val="925026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9295-EE8F-8E52-CA39-ECDB43C00677}"/>
              </a:ext>
            </a:extLst>
          </p:cNvPr>
          <p:cNvSpPr>
            <a:spLocks noGrp="1"/>
          </p:cNvSpPr>
          <p:nvPr>
            <p:ph type="title"/>
          </p:nvPr>
        </p:nvSpPr>
        <p:spPr/>
        <p:txBody>
          <a:bodyPr/>
          <a:lstStyle/>
          <a:p>
            <a:r>
              <a:rPr lang="en-US" dirty="0"/>
              <a:t>Respirator Interference Concerns</a:t>
            </a:r>
            <a:endParaRPr lang="en-CA" dirty="0"/>
          </a:p>
        </p:txBody>
      </p:sp>
      <p:sp>
        <p:nvSpPr>
          <p:cNvPr id="3" name="Content Placeholder 2">
            <a:extLst>
              <a:ext uri="{FF2B5EF4-FFF2-40B4-BE49-F238E27FC236}">
                <a16:creationId xmlns:a16="http://schemas.microsoft.com/office/drawing/2014/main" id="{36DCD5C3-ACC9-EF9D-ED7D-1F57E6600BA4}"/>
              </a:ext>
            </a:extLst>
          </p:cNvPr>
          <p:cNvSpPr>
            <a:spLocks noGrp="1"/>
          </p:cNvSpPr>
          <p:nvPr>
            <p:ph idx="1"/>
          </p:nvPr>
        </p:nvSpPr>
        <p:spPr/>
        <p:txBody>
          <a:bodyPr/>
          <a:lstStyle/>
          <a:p>
            <a:pPr marL="0" indent="0">
              <a:buNone/>
            </a:pPr>
            <a:r>
              <a:rPr lang="en-US" dirty="0"/>
              <a:t>Personal protective equipment (PPE) integration: When PPE such as eye, face, head, or hearing protectors or protective garments are required to be worn during respirator use, they shall be worn during respirator fit testing to ensure that the respirator seal is not compromised.</a:t>
            </a:r>
            <a:endParaRPr lang="en-CA" dirty="0"/>
          </a:p>
        </p:txBody>
      </p:sp>
      <p:sp>
        <p:nvSpPr>
          <p:cNvPr id="4" name="Footer Placeholder 3">
            <a:extLst>
              <a:ext uri="{FF2B5EF4-FFF2-40B4-BE49-F238E27FC236}">
                <a16:creationId xmlns:a16="http://schemas.microsoft.com/office/drawing/2014/main" id="{F44B7227-7DCF-B22B-87D6-F373208C43CE}"/>
              </a:ext>
            </a:extLst>
          </p:cNvPr>
          <p:cNvSpPr>
            <a:spLocks noGrp="1"/>
          </p:cNvSpPr>
          <p:nvPr>
            <p:ph type="ftr" sz="quarter" idx="11"/>
          </p:nvPr>
        </p:nvSpPr>
        <p:spPr/>
        <p:txBody>
          <a:bodyPr/>
          <a:lstStyle/>
          <a:p>
            <a:r>
              <a:rPr lang="en-CA"/>
              <a:t>Page 15</a:t>
            </a:r>
          </a:p>
        </p:txBody>
      </p:sp>
    </p:spTree>
    <p:extLst>
      <p:ext uri="{BB962C8B-B14F-4D97-AF65-F5344CB8AC3E}">
        <p14:creationId xmlns:p14="http://schemas.microsoft.com/office/powerpoint/2010/main" val="357665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D208-820F-F2A8-AD23-D7781281F1E9}"/>
              </a:ext>
            </a:extLst>
          </p:cNvPr>
          <p:cNvSpPr>
            <a:spLocks noGrp="1"/>
          </p:cNvSpPr>
          <p:nvPr>
            <p:ph type="title"/>
          </p:nvPr>
        </p:nvSpPr>
        <p:spPr/>
        <p:txBody>
          <a:bodyPr/>
          <a:lstStyle/>
          <a:p>
            <a:r>
              <a:rPr lang="en-US" dirty="0"/>
              <a:t>Qualitative Fit Testing (QLFT)</a:t>
            </a:r>
            <a:endParaRPr lang="en-CA" dirty="0"/>
          </a:p>
        </p:txBody>
      </p:sp>
      <p:sp>
        <p:nvSpPr>
          <p:cNvPr id="3" name="Content Placeholder 2">
            <a:extLst>
              <a:ext uri="{FF2B5EF4-FFF2-40B4-BE49-F238E27FC236}">
                <a16:creationId xmlns:a16="http://schemas.microsoft.com/office/drawing/2014/main" id="{3782D181-508F-8B6C-4C11-6B02C9220CFD}"/>
              </a:ext>
            </a:extLst>
          </p:cNvPr>
          <p:cNvSpPr>
            <a:spLocks noGrp="1"/>
          </p:cNvSpPr>
          <p:nvPr>
            <p:ph idx="1"/>
          </p:nvPr>
        </p:nvSpPr>
        <p:spPr/>
        <p:txBody>
          <a:bodyPr/>
          <a:lstStyle/>
          <a:p>
            <a:pPr marL="0" indent="0">
              <a:buNone/>
            </a:pPr>
            <a:r>
              <a:rPr lang="en-US" dirty="0"/>
              <a:t>Qualitative fit testing shall be conducted in accordance with one of the procedures described in Annex B. </a:t>
            </a:r>
          </a:p>
          <a:p>
            <a:pPr marL="0" indent="0">
              <a:buNone/>
            </a:pPr>
            <a:r>
              <a:rPr lang="en-US" dirty="0"/>
              <a:t>Only QLFT methods that are appropriate for the respirator as referenced in Table 3 of the CSA standard shall be used. </a:t>
            </a:r>
          </a:p>
          <a:p>
            <a:pPr marL="0" indent="0">
              <a:buNone/>
            </a:pPr>
            <a:r>
              <a:rPr lang="en-US" dirty="0"/>
              <a:t>QLFT shall not be used for SCBA and multi-functional SCBA airline applications. </a:t>
            </a:r>
            <a:endParaRPr lang="en-CA" dirty="0"/>
          </a:p>
        </p:txBody>
      </p:sp>
      <p:sp>
        <p:nvSpPr>
          <p:cNvPr id="4" name="Footer Placeholder 3">
            <a:extLst>
              <a:ext uri="{FF2B5EF4-FFF2-40B4-BE49-F238E27FC236}">
                <a16:creationId xmlns:a16="http://schemas.microsoft.com/office/drawing/2014/main" id="{D2A7C29D-29F6-342A-BE59-0EED62AB2050}"/>
              </a:ext>
            </a:extLst>
          </p:cNvPr>
          <p:cNvSpPr>
            <a:spLocks noGrp="1"/>
          </p:cNvSpPr>
          <p:nvPr>
            <p:ph type="ftr" sz="quarter" idx="11"/>
          </p:nvPr>
        </p:nvSpPr>
        <p:spPr/>
        <p:txBody>
          <a:bodyPr/>
          <a:lstStyle/>
          <a:p>
            <a:r>
              <a:rPr lang="en-CA"/>
              <a:t>Page 16</a:t>
            </a:r>
          </a:p>
        </p:txBody>
      </p:sp>
    </p:spTree>
    <p:extLst>
      <p:ext uri="{BB962C8B-B14F-4D97-AF65-F5344CB8AC3E}">
        <p14:creationId xmlns:p14="http://schemas.microsoft.com/office/powerpoint/2010/main" val="301188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3085-4C2D-BFD3-91DD-8AC1A31E82AC}"/>
              </a:ext>
            </a:extLst>
          </p:cNvPr>
          <p:cNvSpPr>
            <a:spLocks noGrp="1"/>
          </p:cNvSpPr>
          <p:nvPr>
            <p:ph type="title"/>
          </p:nvPr>
        </p:nvSpPr>
        <p:spPr/>
        <p:txBody>
          <a:bodyPr/>
          <a:lstStyle/>
          <a:p>
            <a:r>
              <a:rPr lang="en-US" dirty="0"/>
              <a:t>Quantitative Fit Testing (QNFT)</a:t>
            </a:r>
            <a:endParaRPr lang="en-CA" dirty="0"/>
          </a:p>
        </p:txBody>
      </p:sp>
      <p:sp>
        <p:nvSpPr>
          <p:cNvPr id="3" name="Content Placeholder 2">
            <a:extLst>
              <a:ext uri="{FF2B5EF4-FFF2-40B4-BE49-F238E27FC236}">
                <a16:creationId xmlns:a16="http://schemas.microsoft.com/office/drawing/2014/main" id="{D1D31B13-6606-E0C5-55A5-6EC78D845C14}"/>
              </a:ext>
            </a:extLst>
          </p:cNvPr>
          <p:cNvSpPr>
            <a:spLocks noGrp="1"/>
          </p:cNvSpPr>
          <p:nvPr>
            <p:ph idx="1"/>
          </p:nvPr>
        </p:nvSpPr>
        <p:spPr/>
        <p:txBody>
          <a:bodyPr/>
          <a:lstStyle/>
          <a:p>
            <a:pPr marL="0" indent="0">
              <a:buNone/>
            </a:pPr>
            <a:r>
              <a:rPr lang="en-US" dirty="0"/>
              <a:t>Quantitative fit testing shall be conducted in accordance with one of the procedures described in Annex C. </a:t>
            </a:r>
          </a:p>
          <a:p>
            <a:pPr marL="0" indent="0">
              <a:buNone/>
            </a:pPr>
            <a:r>
              <a:rPr lang="en-US" dirty="0"/>
              <a:t>Only QNFT methods that are appropriate for the respirator as referenced in Table 4 of the CSA standard shall be used.</a:t>
            </a:r>
            <a:endParaRPr lang="en-CA" dirty="0"/>
          </a:p>
        </p:txBody>
      </p:sp>
      <p:sp>
        <p:nvSpPr>
          <p:cNvPr id="4" name="Footer Placeholder 3">
            <a:extLst>
              <a:ext uri="{FF2B5EF4-FFF2-40B4-BE49-F238E27FC236}">
                <a16:creationId xmlns:a16="http://schemas.microsoft.com/office/drawing/2014/main" id="{C7B7B037-4E6A-418B-B33F-B2420468256E}"/>
              </a:ext>
            </a:extLst>
          </p:cNvPr>
          <p:cNvSpPr>
            <a:spLocks noGrp="1"/>
          </p:cNvSpPr>
          <p:nvPr>
            <p:ph type="ftr" sz="quarter" idx="11"/>
          </p:nvPr>
        </p:nvSpPr>
        <p:spPr/>
        <p:txBody>
          <a:bodyPr/>
          <a:lstStyle/>
          <a:p>
            <a:r>
              <a:rPr lang="en-CA"/>
              <a:t>Page 16</a:t>
            </a:r>
          </a:p>
        </p:txBody>
      </p:sp>
    </p:spTree>
    <p:extLst>
      <p:ext uri="{BB962C8B-B14F-4D97-AF65-F5344CB8AC3E}">
        <p14:creationId xmlns:p14="http://schemas.microsoft.com/office/powerpoint/2010/main" val="362050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EB05-DCD4-1509-AD55-5D4CF4860117}"/>
              </a:ext>
            </a:extLst>
          </p:cNvPr>
          <p:cNvSpPr>
            <a:spLocks noGrp="1"/>
          </p:cNvSpPr>
          <p:nvPr>
            <p:ph type="title"/>
          </p:nvPr>
        </p:nvSpPr>
        <p:spPr/>
        <p:txBody>
          <a:bodyPr/>
          <a:lstStyle/>
          <a:p>
            <a:r>
              <a:rPr lang="en-CA" dirty="0"/>
              <a:t>Introductions</a:t>
            </a:r>
          </a:p>
        </p:txBody>
      </p:sp>
      <p:sp>
        <p:nvSpPr>
          <p:cNvPr id="3" name="Content Placeholder 2">
            <a:extLst>
              <a:ext uri="{FF2B5EF4-FFF2-40B4-BE49-F238E27FC236}">
                <a16:creationId xmlns:a16="http://schemas.microsoft.com/office/drawing/2014/main" id="{F85FCA82-671B-32A4-3861-0054FE8B5363}"/>
              </a:ext>
            </a:extLst>
          </p:cNvPr>
          <p:cNvSpPr>
            <a:spLocks noGrp="1"/>
          </p:cNvSpPr>
          <p:nvPr>
            <p:ph idx="1"/>
          </p:nvPr>
        </p:nvSpPr>
        <p:spPr/>
        <p:txBody>
          <a:bodyPr/>
          <a:lstStyle/>
          <a:p>
            <a:r>
              <a:rPr lang="en-CA" dirty="0"/>
              <a:t>Your name</a:t>
            </a:r>
          </a:p>
          <a:p>
            <a:r>
              <a:rPr lang="en-CA" dirty="0"/>
              <a:t>Where you work</a:t>
            </a:r>
          </a:p>
          <a:p>
            <a:r>
              <a:rPr lang="en-CA" dirty="0"/>
              <a:t>Previous experience with fit testing</a:t>
            </a:r>
          </a:p>
        </p:txBody>
      </p:sp>
    </p:spTree>
    <p:extLst>
      <p:ext uri="{BB962C8B-B14F-4D97-AF65-F5344CB8AC3E}">
        <p14:creationId xmlns:p14="http://schemas.microsoft.com/office/powerpoint/2010/main" val="254981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B12B-5425-29B6-9EF5-B392DF50B5EC}"/>
              </a:ext>
            </a:extLst>
          </p:cNvPr>
          <p:cNvSpPr>
            <a:spLocks noGrp="1"/>
          </p:cNvSpPr>
          <p:nvPr>
            <p:ph type="title"/>
          </p:nvPr>
        </p:nvSpPr>
        <p:spPr/>
        <p:txBody>
          <a:bodyPr/>
          <a:lstStyle/>
          <a:p>
            <a:r>
              <a:rPr lang="en-US" dirty="0"/>
              <a:t>Health Surveillance</a:t>
            </a:r>
            <a:endParaRPr lang="en-CA" dirty="0"/>
          </a:p>
        </p:txBody>
      </p:sp>
      <p:sp>
        <p:nvSpPr>
          <p:cNvPr id="3" name="Content Placeholder 2">
            <a:extLst>
              <a:ext uri="{FF2B5EF4-FFF2-40B4-BE49-F238E27FC236}">
                <a16:creationId xmlns:a16="http://schemas.microsoft.com/office/drawing/2014/main" id="{45BCE65D-CDC1-966C-07FB-840CACB05FE1}"/>
              </a:ext>
            </a:extLst>
          </p:cNvPr>
          <p:cNvSpPr>
            <a:spLocks noGrp="1"/>
          </p:cNvSpPr>
          <p:nvPr>
            <p:ph idx="1"/>
          </p:nvPr>
        </p:nvSpPr>
        <p:spPr/>
        <p:txBody>
          <a:bodyPr>
            <a:normAutofit fontScale="92500"/>
          </a:bodyPr>
          <a:lstStyle/>
          <a:p>
            <a:pPr marL="0" indent="0">
              <a:buNone/>
            </a:pPr>
            <a:r>
              <a:rPr lang="en-US" dirty="0"/>
              <a:t>Prior to fit testing and respirator use, the program administrator shall ensure that documentation is completed that confirms that individuals are free from any physiological or psychological condition that could preclude them from being fit tested on or using the selected respirator. </a:t>
            </a:r>
          </a:p>
          <a:p>
            <a:pPr marL="0" indent="0">
              <a:buNone/>
            </a:pPr>
            <a:endParaRPr lang="en-US" dirty="0"/>
          </a:p>
          <a:p>
            <a:pPr marL="0" indent="0">
              <a:buNone/>
            </a:pPr>
            <a:r>
              <a:rPr lang="en-US" dirty="0"/>
              <a:t>All health information shall be treated as medically confidential.</a:t>
            </a:r>
            <a:endParaRPr lang="en-CA" dirty="0"/>
          </a:p>
        </p:txBody>
      </p:sp>
      <p:sp>
        <p:nvSpPr>
          <p:cNvPr id="4" name="Footer Placeholder 3">
            <a:extLst>
              <a:ext uri="{FF2B5EF4-FFF2-40B4-BE49-F238E27FC236}">
                <a16:creationId xmlns:a16="http://schemas.microsoft.com/office/drawing/2014/main" id="{B01CDD6A-4767-24C4-4796-89C4E958AA20}"/>
              </a:ext>
            </a:extLst>
          </p:cNvPr>
          <p:cNvSpPr>
            <a:spLocks noGrp="1"/>
          </p:cNvSpPr>
          <p:nvPr>
            <p:ph type="ftr" sz="quarter" idx="11"/>
          </p:nvPr>
        </p:nvSpPr>
        <p:spPr/>
        <p:txBody>
          <a:bodyPr/>
          <a:lstStyle/>
          <a:p>
            <a:r>
              <a:rPr lang="en-CA"/>
              <a:t>Page 16</a:t>
            </a:r>
          </a:p>
        </p:txBody>
      </p:sp>
    </p:spTree>
    <p:extLst>
      <p:ext uri="{BB962C8B-B14F-4D97-AF65-F5344CB8AC3E}">
        <p14:creationId xmlns:p14="http://schemas.microsoft.com/office/powerpoint/2010/main" val="15150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49B1-3FFA-9A9B-542D-9D52B8BE7037}"/>
              </a:ext>
            </a:extLst>
          </p:cNvPr>
          <p:cNvSpPr>
            <a:spLocks noGrp="1"/>
          </p:cNvSpPr>
          <p:nvPr>
            <p:ph type="title"/>
          </p:nvPr>
        </p:nvSpPr>
        <p:spPr/>
        <p:txBody>
          <a:bodyPr/>
          <a:lstStyle/>
          <a:p>
            <a:r>
              <a:rPr lang="en-US" dirty="0"/>
              <a:t>Recordkeeping</a:t>
            </a:r>
            <a:endParaRPr lang="en-CA" dirty="0"/>
          </a:p>
        </p:txBody>
      </p:sp>
      <p:sp>
        <p:nvSpPr>
          <p:cNvPr id="3" name="Content Placeholder 2">
            <a:extLst>
              <a:ext uri="{FF2B5EF4-FFF2-40B4-BE49-F238E27FC236}">
                <a16:creationId xmlns:a16="http://schemas.microsoft.com/office/drawing/2014/main" id="{6B97C7F6-B429-96D3-D371-BFFB2BD3A54D}"/>
              </a:ext>
            </a:extLst>
          </p:cNvPr>
          <p:cNvSpPr>
            <a:spLocks noGrp="1"/>
          </p:cNvSpPr>
          <p:nvPr>
            <p:ph idx="1"/>
          </p:nvPr>
        </p:nvSpPr>
        <p:spPr/>
        <p:txBody>
          <a:bodyPr>
            <a:normAutofit fontScale="55000" lnSpcReduction="20000"/>
          </a:bodyPr>
          <a:lstStyle/>
          <a:p>
            <a:pPr marL="0" indent="0">
              <a:buNone/>
            </a:pPr>
            <a:r>
              <a:rPr lang="en-US" dirty="0"/>
              <a:t>General: The program administrator shall ensure that appropriate records are kept of all respiratory protection program activities as required by applicable legislation, employer policy, or as outlined in this Standard.</a:t>
            </a:r>
          </a:p>
          <a:p>
            <a:pPr marL="0" indent="0">
              <a:buNone/>
            </a:pPr>
            <a:endParaRPr lang="en-US" dirty="0"/>
          </a:p>
          <a:p>
            <a:pPr marL="0" indent="0">
              <a:buNone/>
            </a:pPr>
            <a:r>
              <a:rPr lang="en-US" dirty="0"/>
              <a:t>Recordkeeping should include documentation on:</a:t>
            </a:r>
          </a:p>
          <a:p>
            <a:pPr marL="514350" indent="-514350">
              <a:buAutoNum type="alphaLcParenR"/>
            </a:pPr>
            <a:r>
              <a:rPr lang="en-US" dirty="0"/>
              <a:t>the individuals fulfilling the roles and responsibilities of the program, including corresponding with users, qualified persons, and regulators </a:t>
            </a:r>
          </a:p>
          <a:p>
            <a:pPr marL="514350" indent="-514350">
              <a:buAutoNum type="alphaLcParenR"/>
            </a:pPr>
            <a:r>
              <a:rPr lang="en-US" dirty="0"/>
              <a:t>hazard assessment, including periodic monitoring of the workplace atmosphere </a:t>
            </a:r>
          </a:p>
          <a:p>
            <a:pPr marL="514350" indent="-514350">
              <a:buAutoNum type="alphaLcParenR"/>
            </a:pPr>
            <a:r>
              <a:rPr lang="en-US" dirty="0"/>
              <a:t>selection of the appropriate respirator </a:t>
            </a:r>
          </a:p>
          <a:p>
            <a:pPr marL="514350" indent="-514350">
              <a:buAutoNum type="alphaLcParenR"/>
            </a:pPr>
            <a:r>
              <a:rPr lang="en-US" dirty="0"/>
              <a:t>training </a:t>
            </a:r>
          </a:p>
          <a:p>
            <a:pPr marL="514350" indent="-514350">
              <a:buAutoNum type="alphaLcParenR"/>
            </a:pPr>
            <a:r>
              <a:rPr lang="en-US" dirty="0"/>
              <a:t>respirator facial fit </a:t>
            </a:r>
          </a:p>
          <a:p>
            <a:pPr marL="514350" indent="-514350">
              <a:buAutoNum type="alphaLcParenR"/>
            </a:pPr>
            <a:r>
              <a:rPr lang="en-US" dirty="0"/>
              <a:t>cleaning, maintenance, and storage of respirators </a:t>
            </a:r>
          </a:p>
          <a:p>
            <a:pPr marL="514350" indent="-514350">
              <a:buAutoNum type="alphaLcParenR"/>
            </a:pPr>
            <a:r>
              <a:rPr lang="en-US" dirty="0"/>
              <a:t>health surveillance of respirator users; and</a:t>
            </a:r>
          </a:p>
          <a:p>
            <a:pPr marL="514350" indent="-514350">
              <a:buAutoNum type="alphaLcParenR"/>
            </a:pPr>
            <a:r>
              <a:rPr lang="en-US" dirty="0"/>
              <a:t>program evaluation (see Clause 13).</a:t>
            </a:r>
          </a:p>
          <a:p>
            <a:pPr marL="0" indent="0" algn="ctr">
              <a:buNone/>
            </a:pPr>
            <a:endParaRPr lang="en-US" sz="2500" dirty="0">
              <a:solidFill>
                <a:srgbClr val="FF0000"/>
              </a:solidFill>
            </a:endParaRPr>
          </a:p>
          <a:p>
            <a:pPr marL="0" indent="0" algn="ctr">
              <a:buNone/>
            </a:pPr>
            <a:r>
              <a:rPr lang="en-US" sz="2500" dirty="0">
                <a:solidFill>
                  <a:srgbClr val="FF0000"/>
                </a:solidFill>
              </a:rPr>
              <a:t>Note: Records should be maintained for the duration of employment of the person trained or for a minimum of 10 years</a:t>
            </a:r>
            <a:endParaRPr lang="en-CA" sz="2500" dirty="0">
              <a:solidFill>
                <a:srgbClr val="FF0000"/>
              </a:solidFill>
            </a:endParaRPr>
          </a:p>
        </p:txBody>
      </p:sp>
      <p:sp>
        <p:nvSpPr>
          <p:cNvPr id="4" name="Footer Placeholder 3">
            <a:extLst>
              <a:ext uri="{FF2B5EF4-FFF2-40B4-BE49-F238E27FC236}">
                <a16:creationId xmlns:a16="http://schemas.microsoft.com/office/drawing/2014/main" id="{D7602DB4-6290-3B91-93DD-466C425C06AA}"/>
              </a:ext>
            </a:extLst>
          </p:cNvPr>
          <p:cNvSpPr>
            <a:spLocks noGrp="1"/>
          </p:cNvSpPr>
          <p:nvPr>
            <p:ph type="ftr" sz="quarter" idx="11"/>
          </p:nvPr>
        </p:nvSpPr>
        <p:spPr/>
        <p:txBody>
          <a:bodyPr/>
          <a:lstStyle/>
          <a:p>
            <a:r>
              <a:rPr lang="en-CA"/>
              <a:t>Page 18</a:t>
            </a:r>
          </a:p>
        </p:txBody>
      </p:sp>
    </p:spTree>
    <p:extLst>
      <p:ext uri="{BB962C8B-B14F-4D97-AF65-F5344CB8AC3E}">
        <p14:creationId xmlns:p14="http://schemas.microsoft.com/office/powerpoint/2010/main" val="2565734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DFEC-4635-4B97-0BC9-40E01BA487E0}"/>
              </a:ext>
            </a:extLst>
          </p:cNvPr>
          <p:cNvSpPr>
            <a:spLocks noGrp="1"/>
          </p:cNvSpPr>
          <p:nvPr>
            <p:ph type="title"/>
          </p:nvPr>
        </p:nvSpPr>
        <p:spPr/>
        <p:txBody>
          <a:bodyPr/>
          <a:lstStyle/>
          <a:p>
            <a:r>
              <a:rPr lang="en-US" dirty="0"/>
              <a:t>Records of Respirator Fit Testing</a:t>
            </a:r>
            <a:endParaRPr lang="en-CA" dirty="0"/>
          </a:p>
        </p:txBody>
      </p:sp>
      <p:sp>
        <p:nvSpPr>
          <p:cNvPr id="3" name="Content Placeholder 2">
            <a:extLst>
              <a:ext uri="{FF2B5EF4-FFF2-40B4-BE49-F238E27FC236}">
                <a16:creationId xmlns:a16="http://schemas.microsoft.com/office/drawing/2014/main" id="{7413EEA4-94A4-CA17-A0D8-0FF5F40279C1}"/>
              </a:ext>
            </a:extLst>
          </p:cNvPr>
          <p:cNvSpPr>
            <a:spLocks noGrp="1"/>
          </p:cNvSpPr>
          <p:nvPr>
            <p:ph idx="1"/>
          </p:nvPr>
        </p:nvSpPr>
        <p:spPr/>
        <p:txBody>
          <a:bodyPr>
            <a:normAutofit fontScale="47500" lnSpcReduction="20000"/>
          </a:bodyPr>
          <a:lstStyle/>
          <a:p>
            <a:pPr marL="0" indent="0">
              <a:buNone/>
            </a:pPr>
            <a:r>
              <a:rPr lang="en-US" dirty="0"/>
              <a:t>Fit test records shall be retained for respirator users and shall meet all the following requirements:</a:t>
            </a:r>
          </a:p>
          <a:p>
            <a:pPr marL="514350" indent="-514350">
              <a:buFont typeface="+mj-lt"/>
              <a:buAutoNum type="alphaUcPeriod"/>
            </a:pPr>
            <a:r>
              <a:rPr lang="en-US" dirty="0"/>
              <a:t>the name of the person tested;</a:t>
            </a:r>
          </a:p>
          <a:p>
            <a:pPr marL="514350" indent="-514350">
              <a:buFont typeface="+mj-lt"/>
              <a:buAutoNum type="alphaUcPeriod"/>
            </a:pPr>
            <a:r>
              <a:rPr lang="en-US" dirty="0"/>
              <a:t>the date of the tests;</a:t>
            </a:r>
          </a:p>
          <a:p>
            <a:pPr marL="514350" indent="-514350">
              <a:buFont typeface="+mj-lt"/>
              <a:buAutoNum type="alphaUcPeriod"/>
            </a:pPr>
            <a:r>
              <a:rPr lang="en-US" dirty="0"/>
              <a:t>the specific make, model, and size of respirator;</a:t>
            </a:r>
          </a:p>
          <a:p>
            <a:pPr marL="514350" indent="-514350">
              <a:buFont typeface="+mj-lt"/>
              <a:buAutoNum type="alphaUcPeriod"/>
            </a:pPr>
            <a:r>
              <a:rPr lang="en-US" dirty="0"/>
              <a:t>the type of fit test method and test agent used;</a:t>
            </a:r>
          </a:p>
          <a:p>
            <a:pPr marL="514350" indent="-514350">
              <a:buFont typeface="+mj-lt"/>
              <a:buAutoNum type="alphaUcPeriod"/>
            </a:pPr>
            <a:r>
              <a:rPr lang="en-US" dirty="0"/>
              <a:t>pass/fail criteria for the fit test;</a:t>
            </a:r>
          </a:p>
          <a:p>
            <a:pPr marL="514350" indent="-514350">
              <a:buFont typeface="+mj-lt"/>
              <a:buAutoNum type="alphaUcPeriod"/>
            </a:pPr>
            <a:r>
              <a:rPr lang="en-US" dirty="0"/>
              <a:t>a list of additional PPE worn during the fit test;</a:t>
            </a:r>
          </a:p>
          <a:p>
            <a:pPr marL="514350" indent="-514350">
              <a:buFont typeface="+mj-lt"/>
              <a:buAutoNum type="alphaUcPeriod"/>
            </a:pPr>
            <a:r>
              <a:rPr lang="en-US" dirty="0"/>
              <a:t>notes on restrictions related to facial hair, use of dentures and corrective eyewear, or any particular fitting difficulties such as unusual facial features or use of facial jewelry or cosmetics;</a:t>
            </a:r>
          </a:p>
          <a:p>
            <a:pPr marL="514350" indent="-514350">
              <a:buFont typeface="+mj-lt"/>
              <a:buAutoNum type="alphaUcPeriod"/>
            </a:pPr>
            <a:r>
              <a:rPr lang="en-US" dirty="0"/>
              <a:t>the name of the person conducting the fit test;</a:t>
            </a:r>
          </a:p>
          <a:p>
            <a:pPr marL="514350" indent="-514350">
              <a:buFont typeface="+mj-lt"/>
              <a:buAutoNum type="alphaUcPeriod"/>
            </a:pPr>
            <a:r>
              <a:rPr lang="en-US" dirty="0"/>
              <a:t>result of comfort assessment steps criteria, through movements, observation, and scoring (e.g., 0,1,2,3);</a:t>
            </a:r>
          </a:p>
          <a:p>
            <a:pPr marL="514350" indent="-514350">
              <a:buFont typeface="+mj-lt"/>
              <a:buAutoNum type="alphaUcPeriod"/>
            </a:pPr>
            <a:r>
              <a:rPr lang="en-US" dirty="0"/>
              <a:t>further comfort assessment through the validation questions (see comfort assessment steps in Clauses B.2.3 and C.2.3 and in the example fit testing record form in Annex R);</a:t>
            </a:r>
          </a:p>
          <a:p>
            <a:pPr marL="514350" indent="-514350">
              <a:buFont typeface="+mj-lt"/>
              <a:buAutoNum type="alphaUcPeriod"/>
            </a:pPr>
            <a:r>
              <a:rPr lang="en-US" dirty="0"/>
              <a:t>documentation of the individual user’s competency, including pre-use inspection of the facepiece, donning and doffing and user seal checks, and corresponding fit test results;</a:t>
            </a:r>
          </a:p>
          <a:p>
            <a:pPr marL="514350" indent="-514350">
              <a:buFont typeface="+mj-lt"/>
              <a:buAutoNum type="alphaUcPeriod"/>
            </a:pPr>
            <a:r>
              <a:rPr lang="en-US" dirty="0"/>
              <a:t>documentation of any unsuccessful fit test and nature/cause(s) for the failure; and</a:t>
            </a:r>
          </a:p>
          <a:p>
            <a:pPr marL="514350" indent="-514350">
              <a:buFont typeface="+mj-lt"/>
              <a:buAutoNum type="alphaUcPeriod"/>
            </a:pPr>
            <a:r>
              <a:rPr lang="en-US" dirty="0"/>
              <a:t>documentation of the maintenance, calibration, and repair of fit test equipment</a:t>
            </a:r>
            <a:endParaRPr lang="en-CA" dirty="0"/>
          </a:p>
        </p:txBody>
      </p:sp>
      <p:sp>
        <p:nvSpPr>
          <p:cNvPr id="4" name="Footer Placeholder 3">
            <a:extLst>
              <a:ext uri="{FF2B5EF4-FFF2-40B4-BE49-F238E27FC236}">
                <a16:creationId xmlns:a16="http://schemas.microsoft.com/office/drawing/2014/main" id="{6CD63122-A03A-65B7-7F00-AE802E8F3D6D}"/>
              </a:ext>
            </a:extLst>
          </p:cNvPr>
          <p:cNvSpPr>
            <a:spLocks noGrp="1"/>
          </p:cNvSpPr>
          <p:nvPr>
            <p:ph type="ftr" sz="quarter" idx="11"/>
          </p:nvPr>
        </p:nvSpPr>
        <p:spPr/>
        <p:txBody>
          <a:bodyPr/>
          <a:lstStyle/>
          <a:p>
            <a:r>
              <a:rPr lang="en-CA"/>
              <a:t>Page 19</a:t>
            </a:r>
          </a:p>
        </p:txBody>
      </p:sp>
    </p:spTree>
    <p:extLst>
      <p:ext uri="{BB962C8B-B14F-4D97-AF65-F5344CB8AC3E}">
        <p14:creationId xmlns:p14="http://schemas.microsoft.com/office/powerpoint/2010/main" val="1016724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35E9-D8DC-6E58-A74A-367F8FE23DE8}"/>
              </a:ext>
            </a:extLst>
          </p:cNvPr>
          <p:cNvSpPr>
            <a:spLocks noGrp="1"/>
          </p:cNvSpPr>
          <p:nvPr>
            <p:ph type="title"/>
          </p:nvPr>
        </p:nvSpPr>
        <p:spPr/>
        <p:txBody>
          <a:bodyPr>
            <a:normAutofit fontScale="90000"/>
          </a:bodyPr>
          <a:lstStyle/>
          <a:p>
            <a:r>
              <a:rPr lang="en-US" dirty="0"/>
              <a:t>Negative and Positive User Seal Checks</a:t>
            </a:r>
            <a:endParaRPr lang="en-CA" dirty="0"/>
          </a:p>
        </p:txBody>
      </p:sp>
      <p:sp>
        <p:nvSpPr>
          <p:cNvPr id="3" name="Content Placeholder 2">
            <a:extLst>
              <a:ext uri="{FF2B5EF4-FFF2-40B4-BE49-F238E27FC236}">
                <a16:creationId xmlns:a16="http://schemas.microsoft.com/office/drawing/2014/main" id="{EDEC247D-A51F-9B79-95F8-33E4CF3B6EC8}"/>
              </a:ext>
            </a:extLst>
          </p:cNvPr>
          <p:cNvSpPr>
            <a:spLocks noGrp="1"/>
          </p:cNvSpPr>
          <p:nvPr>
            <p:ph idx="1"/>
          </p:nvPr>
        </p:nvSpPr>
        <p:spPr/>
        <p:txBody>
          <a:bodyPr/>
          <a:lstStyle/>
          <a:p>
            <a:pPr marL="0" indent="0">
              <a:buNone/>
            </a:pPr>
            <a:r>
              <a:rPr lang="en-US" dirty="0"/>
              <a:t>Several styles of respirators should be available for the test procedure. </a:t>
            </a:r>
          </a:p>
          <a:p>
            <a:pPr marL="0" indent="0">
              <a:buNone/>
            </a:pPr>
            <a:endParaRPr lang="en-US" dirty="0"/>
          </a:p>
          <a:p>
            <a:pPr marL="0" indent="0">
              <a:buNone/>
            </a:pPr>
            <a:r>
              <a:rPr lang="en-US" dirty="0"/>
              <a:t>Candidates will be given time to select a respirator that gives them a good positive and negative user seal check prior to the test.</a:t>
            </a:r>
            <a:endParaRPr lang="en-CA" dirty="0"/>
          </a:p>
        </p:txBody>
      </p:sp>
      <p:sp>
        <p:nvSpPr>
          <p:cNvPr id="4" name="Footer Placeholder 3">
            <a:extLst>
              <a:ext uri="{FF2B5EF4-FFF2-40B4-BE49-F238E27FC236}">
                <a16:creationId xmlns:a16="http://schemas.microsoft.com/office/drawing/2014/main" id="{22333903-C72D-9C1F-0C4F-65A5B910E798}"/>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422896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D01A-C284-1190-6F2D-F4C18CECD537}"/>
              </a:ext>
            </a:extLst>
          </p:cNvPr>
          <p:cNvSpPr>
            <a:spLocks noGrp="1"/>
          </p:cNvSpPr>
          <p:nvPr>
            <p:ph type="title"/>
          </p:nvPr>
        </p:nvSpPr>
        <p:spPr/>
        <p:txBody>
          <a:bodyPr>
            <a:normAutofit fontScale="90000"/>
          </a:bodyPr>
          <a:lstStyle/>
          <a:p>
            <a:r>
              <a:rPr lang="en-US" dirty="0"/>
              <a:t>Negative Pressure User Seal Check (elastomeric)</a:t>
            </a:r>
            <a:endParaRPr lang="en-CA" dirty="0"/>
          </a:p>
        </p:txBody>
      </p:sp>
      <p:sp>
        <p:nvSpPr>
          <p:cNvPr id="3" name="Content Placeholder 2">
            <a:extLst>
              <a:ext uri="{FF2B5EF4-FFF2-40B4-BE49-F238E27FC236}">
                <a16:creationId xmlns:a16="http://schemas.microsoft.com/office/drawing/2014/main" id="{C79C16C0-9D81-A0EF-BB17-5AC94FD6E990}"/>
              </a:ext>
            </a:extLst>
          </p:cNvPr>
          <p:cNvSpPr>
            <a:spLocks noGrp="1"/>
          </p:cNvSpPr>
          <p:nvPr>
            <p:ph idx="1"/>
          </p:nvPr>
        </p:nvSpPr>
        <p:spPr/>
        <p:txBody>
          <a:bodyPr>
            <a:normAutofit lnSpcReduction="10000"/>
          </a:bodyPr>
          <a:lstStyle/>
          <a:p>
            <a:pPr marL="0" indent="0">
              <a:buNone/>
            </a:pPr>
            <a:r>
              <a:rPr lang="en-US" dirty="0"/>
              <a:t>A negative-pressure user seal check can be conducted on air-purifying respirators and </a:t>
            </a:r>
          </a:p>
          <a:p>
            <a:pPr marL="0" indent="0">
              <a:buNone/>
            </a:pPr>
            <a:r>
              <a:rPr lang="en-US" dirty="0"/>
              <a:t>atmosphere- supplying respirators equipped with tight-fitting facepieces.</a:t>
            </a:r>
          </a:p>
          <a:p>
            <a:pPr marL="0" indent="0">
              <a:buNone/>
            </a:pPr>
            <a:endParaRPr lang="en-US" dirty="0"/>
          </a:p>
          <a:p>
            <a:pPr marL="0" indent="0">
              <a:buNone/>
            </a:pPr>
            <a:r>
              <a:rPr lang="en-US" dirty="0"/>
              <a:t>This check can be difficult or impossible to conduct on respirators incorporating air-purifying elements that do not allow the inhalation inlets to be temporarily sealed.</a:t>
            </a:r>
          </a:p>
          <a:p>
            <a:pPr marL="0" indent="0">
              <a:buNone/>
            </a:pPr>
            <a:endParaRPr lang="en-CA" dirty="0"/>
          </a:p>
        </p:txBody>
      </p:sp>
      <p:sp>
        <p:nvSpPr>
          <p:cNvPr id="4" name="Footer Placeholder 3">
            <a:extLst>
              <a:ext uri="{FF2B5EF4-FFF2-40B4-BE49-F238E27FC236}">
                <a16:creationId xmlns:a16="http://schemas.microsoft.com/office/drawing/2014/main" id="{9FCE250D-54CB-6F1D-2576-BC7859260ED1}"/>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254023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75C4-1087-DFE8-0893-B82389722C3B}"/>
              </a:ext>
            </a:extLst>
          </p:cNvPr>
          <p:cNvSpPr>
            <a:spLocks noGrp="1"/>
          </p:cNvSpPr>
          <p:nvPr>
            <p:ph type="title"/>
          </p:nvPr>
        </p:nvSpPr>
        <p:spPr/>
        <p:txBody>
          <a:bodyPr>
            <a:normAutofit fontScale="90000"/>
          </a:bodyPr>
          <a:lstStyle/>
          <a:p>
            <a:r>
              <a:rPr lang="en-US" dirty="0"/>
              <a:t>Negative Pressure User Seal Check (elastomeric)</a:t>
            </a:r>
            <a:endParaRPr lang="en-CA" dirty="0"/>
          </a:p>
        </p:txBody>
      </p:sp>
      <p:sp>
        <p:nvSpPr>
          <p:cNvPr id="3" name="Content Placeholder 2">
            <a:extLst>
              <a:ext uri="{FF2B5EF4-FFF2-40B4-BE49-F238E27FC236}">
                <a16:creationId xmlns:a16="http://schemas.microsoft.com/office/drawing/2014/main" id="{EDB791B3-7E97-7A89-9917-5B831D54D422}"/>
              </a:ext>
            </a:extLst>
          </p:cNvPr>
          <p:cNvSpPr>
            <a:spLocks noGrp="1"/>
          </p:cNvSpPr>
          <p:nvPr>
            <p:ph idx="1"/>
          </p:nvPr>
        </p:nvSpPr>
        <p:spPr/>
        <p:txBody>
          <a:bodyPr>
            <a:normAutofit fontScale="47500" lnSpcReduction="20000"/>
          </a:bodyPr>
          <a:lstStyle/>
          <a:p>
            <a:pPr marL="0" indent="0">
              <a:buNone/>
            </a:pPr>
            <a:r>
              <a:rPr lang="en-US" dirty="0"/>
              <a:t>The procedure for conducting the negative-pressure user seal check shall be as follows:</a:t>
            </a:r>
          </a:p>
          <a:p>
            <a:pPr marL="514350" indent="-514350">
              <a:buFont typeface="+mj-lt"/>
              <a:buAutoNum type="alphaUcPeriod"/>
            </a:pPr>
            <a:r>
              <a:rPr lang="en-US" dirty="0"/>
              <a:t>The user seal check consists of closing off the inlet opening(s) of the respirator air-purifying elements so that upon inhalation, passage of air into the facepiece will not occur. In the case of atmosphere-supplying respirators, the user seal check consists of closing off the air supply hose.</a:t>
            </a:r>
          </a:p>
          <a:p>
            <a:pPr marL="514350" indent="-514350">
              <a:buFont typeface="+mj-lt"/>
              <a:buAutoNum type="alphaUcPeriod"/>
            </a:pPr>
            <a:r>
              <a:rPr lang="en-US" dirty="0"/>
              <a:t>To avoid possible disruption of the facial seal, a non-permeable, flexible plastic wrap may be used to seal the air inlets instead of attempting to maintain a seal with the hands.</a:t>
            </a:r>
          </a:p>
          <a:p>
            <a:pPr marL="514350" indent="-514350">
              <a:buFont typeface="+mj-lt"/>
              <a:buAutoNum type="alphaUcPeriod"/>
            </a:pPr>
            <a:r>
              <a:rPr lang="en-US" dirty="0"/>
              <a:t>The user shall inhale gently and hold a breath for at least 5 s. The facepiece will collapse slightly on the face and shall remain collapsed while the breath is held.</a:t>
            </a:r>
          </a:p>
          <a:p>
            <a:pPr marL="514350" indent="-514350">
              <a:buFont typeface="+mj-lt"/>
              <a:buAutoNum type="alphaUcPeriod"/>
            </a:pPr>
            <a:r>
              <a:rPr lang="en-US" dirty="0"/>
              <a:t>During this period, the facepiece shall not be disturbed by the user attempting to maintain a seal on the inlet opening of the air-purifying elements.</a:t>
            </a:r>
          </a:p>
          <a:p>
            <a:pPr marL="514350" indent="-514350">
              <a:buFont typeface="+mj-lt"/>
              <a:buAutoNum type="alphaUcPeriod"/>
            </a:pPr>
            <a:r>
              <a:rPr lang="en-US" dirty="0"/>
              <a:t>If the facepiece remains collapsed while a breath is being held, the user seal check is successful.</a:t>
            </a:r>
          </a:p>
          <a:p>
            <a:pPr marL="514350" indent="-514350">
              <a:buFont typeface="+mj-lt"/>
              <a:buAutoNum type="alphaUcPeriod"/>
            </a:pPr>
            <a:r>
              <a:rPr lang="en-US" dirty="0"/>
              <a:t>If the facepiece does not remain collapsed while a breath is being held, the user shall verify that nothing obstructs the sealing surface, adjust the facepiece and harness, and repeat the user seal check.</a:t>
            </a:r>
          </a:p>
          <a:p>
            <a:pPr marL="514350" indent="-514350">
              <a:buFont typeface="+mj-lt"/>
              <a:buAutoNum type="alphaUcPeriod"/>
            </a:pPr>
            <a:r>
              <a:rPr lang="en-US" dirty="0"/>
              <a:t>If the facepiece still does not remain collapsed while a breath is being held, then the user shall remove the respirator, inspect the components for the cause of the leakage, correct any problems discovered, or obtain a replacement respirator and repeat the user seal check.</a:t>
            </a:r>
          </a:p>
          <a:p>
            <a:pPr marL="514350" indent="-514350">
              <a:buFont typeface="+mj-lt"/>
              <a:buAutoNum type="alphaUcPeriod"/>
            </a:pPr>
            <a:r>
              <a:rPr lang="en-US" dirty="0"/>
              <a:t>Users shall not use a respirator for which a user seal check cannot be completed successfully.</a:t>
            </a:r>
            <a:endParaRPr lang="en-CA" dirty="0"/>
          </a:p>
        </p:txBody>
      </p:sp>
      <p:sp>
        <p:nvSpPr>
          <p:cNvPr id="4" name="Footer Placeholder 3">
            <a:extLst>
              <a:ext uri="{FF2B5EF4-FFF2-40B4-BE49-F238E27FC236}">
                <a16:creationId xmlns:a16="http://schemas.microsoft.com/office/drawing/2014/main" id="{F2657AC8-6363-C228-D171-BDED442A14BA}"/>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1319556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95A2-8F05-104C-71F1-6AC884603CBA}"/>
              </a:ext>
            </a:extLst>
          </p:cNvPr>
          <p:cNvSpPr>
            <a:spLocks noGrp="1"/>
          </p:cNvSpPr>
          <p:nvPr>
            <p:ph type="title"/>
          </p:nvPr>
        </p:nvSpPr>
        <p:spPr/>
        <p:txBody>
          <a:bodyPr>
            <a:normAutofit fontScale="90000"/>
          </a:bodyPr>
          <a:lstStyle/>
          <a:p>
            <a:r>
              <a:rPr lang="en-US" dirty="0"/>
              <a:t>Positive Pressure User Seal Check (elastomeric)</a:t>
            </a:r>
            <a:endParaRPr lang="en-CA" dirty="0"/>
          </a:p>
        </p:txBody>
      </p:sp>
      <p:sp>
        <p:nvSpPr>
          <p:cNvPr id="3" name="Content Placeholder 2">
            <a:extLst>
              <a:ext uri="{FF2B5EF4-FFF2-40B4-BE49-F238E27FC236}">
                <a16:creationId xmlns:a16="http://schemas.microsoft.com/office/drawing/2014/main" id="{7DD6C284-F811-60A6-F573-EE9FAE383E2A}"/>
              </a:ext>
            </a:extLst>
          </p:cNvPr>
          <p:cNvSpPr>
            <a:spLocks noGrp="1"/>
          </p:cNvSpPr>
          <p:nvPr>
            <p:ph idx="1"/>
          </p:nvPr>
        </p:nvSpPr>
        <p:spPr/>
        <p:txBody>
          <a:bodyPr/>
          <a:lstStyle/>
          <a:p>
            <a:pPr marL="0" indent="0">
              <a:buNone/>
            </a:pPr>
            <a:r>
              <a:rPr lang="en-US" dirty="0"/>
              <a:t>A positive-pressure user seal check can be conducted on respirators equipped with tightfitting facepieces that contain both inhalation and exhalation valve</a:t>
            </a:r>
            <a:endParaRPr lang="en-CA" dirty="0"/>
          </a:p>
        </p:txBody>
      </p:sp>
      <p:sp>
        <p:nvSpPr>
          <p:cNvPr id="4" name="Footer Placeholder 3">
            <a:extLst>
              <a:ext uri="{FF2B5EF4-FFF2-40B4-BE49-F238E27FC236}">
                <a16:creationId xmlns:a16="http://schemas.microsoft.com/office/drawing/2014/main" id="{2577EB0E-DB10-C66D-F422-FFDC04B726B5}"/>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2917133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8ECB-1887-318B-1A36-92A2EB9BF05B}"/>
              </a:ext>
            </a:extLst>
          </p:cNvPr>
          <p:cNvSpPr>
            <a:spLocks noGrp="1"/>
          </p:cNvSpPr>
          <p:nvPr>
            <p:ph type="title"/>
          </p:nvPr>
        </p:nvSpPr>
        <p:spPr/>
        <p:txBody>
          <a:bodyPr>
            <a:normAutofit fontScale="90000"/>
          </a:bodyPr>
          <a:lstStyle/>
          <a:p>
            <a:r>
              <a:rPr lang="en-US" dirty="0"/>
              <a:t>Positive Pressure User Seal Check (elastomeric)</a:t>
            </a:r>
            <a:endParaRPr lang="en-CA" dirty="0"/>
          </a:p>
        </p:txBody>
      </p:sp>
      <p:sp>
        <p:nvSpPr>
          <p:cNvPr id="3" name="Content Placeholder 2">
            <a:extLst>
              <a:ext uri="{FF2B5EF4-FFF2-40B4-BE49-F238E27FC236}">
                <a16:creationId xmlns:a16="http://schemas.microsoft.com/office/drawing/2014/main" id="{4D4897FB-1A9A-6B41-2DA8-F0F81EC597EA}"/>
              </a:ext>
            </a:extLst>
          </p:cNvPr>
          <p:cNvSpPr>
            <a:spLocks noGrp="1"/>
          </p:cNvSpPr>
          <p:nvPr>
            <p:ph idx="1"/>
          </p:nvPr>
        </p:nvSpPr>
        <p:spPr/>
        <p:txBody>
          <a:bodyPr>
            <a:normAutofit fontScale="55000" lnSpcReduction="20000"/>
          </a:bodyPr>
          <a:lstStyle/>
          <a:p>
            <a:pPr marL="0" indent="0">
              <a:buNone/>
            </a:pPr>
            <a:r>
              <a:rPr lang="en-US" dirty="0"/>
              <a:t>The procedure for conducting the positive-pressure user seal check shall be as follows:</a:t>
            </a:r>
          </a:p>
          <a:p>
            <a:pPr marL="514350" indent="-514350">
              <a:buFont typeface="+mj-lt"/>
              <a:buAutoNum type="alphaUcPeriod"/>
            </a:pPr>
            <a:r>
              <a:rPr lang="en-US" dirty="0"/>
              <a:t>Don the respirator facepiece, closing off the exhalation valve or breathing tube, or both, and exhaling gently. </a:t>
            </a:r>
            <a:r>
              <a:rPr lang="en-US" i="1" dirty="0">
                <a:solidFill>
                  <a:srgbClr val="FF0000"/>
                </a:solidFill>
              </a:rPr>
              <a:t>Note: For some respirators, the positive-pressure user seal check requires that the exhalation valve cover be removed, then replaced following completion of the user seal check.</a:t>
            </a:r>
          </a:p>
          <a:p>
            <a:pPr marL="514350" indent="-514350">
              <a:buFont typeface="+mj-lt"/>
              <a:buAutoNum type="alphaUcPeriod"/>
            </a:pPr>
            <a:r>
              <a:rPr lang="en-US" dirty="0"/>
              <a:t>During this period, the facepiece shall not be disturbed by the user attempting to maintain a seal on the exhalation valve.</a:t>
            </a:r>
          </a:p>
          <a:p>
            <a:pPr marL="514350" indent="-514350">
              <a:buFont typeface="+mj-lt"/>
              <a:buAutoNum type="alphaUcPeriod"/>
            </a:pPr>
            <a:r>
              <a:rPr lang="en-US" dirty="0"/>
              <a:t>If a slight positive pressure can be maintained inside the facepiece without detection of any outward leakage of air, the user seal check is successful.</a:t>
            </a:r>
          </a:p>
          <a:p>
            <a:pPr marL="514350" indent="-514350">
              <a:buFont typeface="+mj-lt"/>
              <a:buAutoNum type="alphaUcPeriod"/>
            </a:pPr>
            <a:r>
              <a:rPr lang="en-US" dirty="0"/>
              <a:t>If a slight positive pressure cannot be maintained inside the facepiece for 5 s, the user shall verify that nothing obstructs the sealing surface, adjust the facepiece and harness, and repeat the user seal check.</a:t>
            </a:r>
          </a:p>
          <a:p>
            <a:pPr marL="514350" indent="-514350">
              <a:buFont typeface="+mj-lt"/>
              <a:buAutoNum type="alphaUcPeriod"/>
            </a:pPr>
            <a:r>
              <a:rPr lang="en-US" dirty="0"/>
              <a:t>If a slight positive pressure still cannot be maintained inside the facepiece, the user shall remove the respirator, inspect the components for the cause of the leakage, correct any problems discovered, or obtain a replacement respirator and repeat the user seal check.</a:t>
            </a:r>
          </a:p>
          <a:p>
            <a:pPr marL="514350" indent="-514350">
              <a:buFont typeface="+mj-lt"/>
              <a:buAutoNum type="alphaUcPeriod"/>
            </a:pPr>
            <a:r>
              <a:rPr lang="en-US" dirty="0"/>
              <a:t>Users shall not use a respirator for which a user seal check cannot be completed successfully. </a:t>
            </a:r>
            <a:endParaRPr lang="en-CA" dirty="0"/>
          </a:p>
        </p:txBody>
      </p:sp>
      <p:sp>
        <p:nvSpPr>
          <p:cNvPr id="4" name="Footer Placeholder 3">
            <a:extLst>
              <a:ext uri="{FF2B5EF4-FFF2-40B4-BE49-F238E27FC236}">
                <a16:creationId xmlns:a16="http://schemas.microsoft.com/office/drawing/2014/main" id="{D52E9E73-708F-B632-AAEC-E3B90EFEFFFC}"/>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167184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D561-0A14-C599-6F90-0ACDAE8F6761}"/>
              </a:ext>
            </a:extLst>
          </p:cNvPr>
          <p:cNvSpPr>
            <a:spLocks noGrp="1"/>
          </p:cNvSpPr>
          <p:nvPr>
            <p:ph type="title"/>
          </p:nvPr>
        </p:nvSpPr>
        <p:spPr/>
        <p:txBody>
          <a:bodyPr>
            <a:normAutofit fontScale="90000"/>
          </a:bodyPr>
          <a:lstStyle/>
          <a:p>
            <a:r>
              <a:rPr lang="en-US" dirty="0"/>
              <a:t>Negative and Positive Pressure User Seal Checks for Disposable Respirators</a:t>
            </a:r>
            <a:endParaRPr lang="en-CA" dirty="0"/>
          </a:p>
        </p:txBody>
      </p:sp>
      <p:sp>
        <p:nvSpPr>
          <p:cNvPr id="3" name="Content Placeholder 2">
            <a:extLst>
              <a:ext uri="{FF2B5EF4-FFF2-40B4-BE49-F238E27FC236}">
                <a16:creationId xmlns:a16="http://schemas.microsoft.com/office/drawing/2014/main" id="{76B79D76-EC89-7B77-90AA-E782A88F0AB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The following procedures are provided as examples once the respirator is properly donned. </a:t>
            </a:r>
            <a:endParaRPr lang="en-CA" dirty="0"/>
          </a:p>
        </p:txBody>
      </p:sp>
      <p:sp>
        <p:nvSpPr>
          <p:cNvPr id="4" name="Footer Placeholder 3">
            <a:extLst>
              <a:ext uri="{FF2B5EF4-FFF2-40B4-BE49-F238E27FC236}">
                <a16:creationId xmlns:a16="http://schemas.microsoft.com/office/drawing/2014/main" id="{0C0E04D7-3776-1374-8353-DFB64FE2F0B6}"/>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1676326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1557-88D1-5B7A-C513-28E1C1980D47}"/>
              </a:ext>
            </a:extLst>
          </p:cNvPr>
          <p:cNvSpPr>
            <a:spLocks noGrp="1"/>
          </p:cNvSpPr>
          <p:nvPr>
            <p:ph type="title"/>
          </p:nvPr>
        </p:nvSpPr>
        <p:spPr/>
        <p:txBody>
          <a:bodyPr>
            <a:normAutofit fontScale="90000"/>
          </a:bodyPr>
          <a:lstStyle/>
          <a:p>
            <a:r>
              <a:rPr lang="en-US" dirty="0"/>
              <a:t>Negative Pressure User Seal Check for Disposable Respirators</a:t>
            </a:r>
            <a:endParaRPr lang="en-CA" dirty="0"/>
          </a:p>
        </p:txBody>
      </p:sp>
      <p:sp>
        <p:nvSpPr>
          <p:cNvPr id="3" name="Content Placeholder 2">
            <a:extLst>
              <a:ext uri="{FF2B5EF4-FFF2-40B4-BE49-F238E27FC236}">
                <a16:creationId xmlns:a16="http://schemas.microsoft.com/office/drawing/2014/main" id="{E63B859A-7213-29E8-F195-4A5C64549AC5}"/>
              </a:ext>
            </a:extLst>
          </p:cNvPr>
          <p:cNvSpPr>
            <a:spLocks noGrp="1"/>
          </p:cNvSpPr>
          <p:nvPr>
            <p:ph idx="1"/>
          </p:nvPr>
        </p:nvSpPr>
        <p:spPr/>
        <p:txBody>
          <a:bodyPr>
            <a:normAutofit fontScale="77500" lnSpcReduction="20000"/>
          </a:bodyPr>
          <a:lstStyle/>
          <a:p>
            <a:pPr marL="0" indent="0">
              <a:buNone/>
            </a:pPr>
            <a:r>
              <a:rPr lang="en-US" dirty="0"/>
              <a:t>During a negative pressure user seal check, the respirator user inhales sharply while blocking the paths for air to enter the facepiece. </a:t>
            </a:r>
          </a:p>
          <a:p>
            <a:pPr marL="0" indent="0">
              <a:buNone/>
            </a:pPr>
            <a:endParaRPr lang="en-US" dirty="0"/>
          </a:p>
          <a:p>
            <a:pPr marL="0" indent="0">
              <a:buNone/>
            </a:pPr>
            <a:r>
              <a:rPr lang="en-US" dirty="0"/>
              <a:t>A successful check is when the facepiece collapses slightly under the negative pressure that is created with this procedure.</a:t>
            </a:r>
          </a:p>
          <a:p>
            <a:pPr marL="0" indent="0">
              <a:buNone/>
            </a:pPr>
            <a:endParaRPr lang="en-US" dirty="0"/>
          </a:p>
          <a:p>
            <a:pPr marL="0" indent="0" algn="ctr">
              <a:buNone/>
            </a:pPr>
            <a:r>
              <a:rPr lang="en-US" i="1" dirty="0"/>
              <a:t>To conduct a negative pressure user seal check, the respirator user covers the filter surface with their hands as much as possible and then inhales. The facepiece should collapse on the users face and they should not feel air passing between their face and the facepiece.</a:t>
            </a:r>
          </a:p>
          <a:p>
            <a:pPr marL="0" indent="0">
              <a:buNone/>
            </a:pPr>
            <a:endParaRPr lang="en-CA" dirty="0"/>
          </a:p>
        </p:txBody>
      </p:sp>
      <p:sp>
        <p:nvSpPr>
          <p:cNvPr id="4" name="Footer Placeholder 3">
            <a:extLst>
              <a:ext uri="{FF2B5EF4-FFF2-40B4-BE49-F238E27FC236}">
                <a16:creationId xmlns:a16="http://schemas.microsoft.com/office/drawing/2014/main" id="{EF717EA5-F0C7-7DE6-BDDD-588FA5FC7895}"/>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254391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What You Will Learn</a:t>
            </a:r>
          </a:p>
        </p:txBody>
      </p:sp>
      <p:sp>
        <p:nvSpPr>
          <p:cNvPr id="3" name="Content Placeholder 2"/>
          <p:cNvSpPr>
            <a:spLocks noGrp="1"/>
          </p:cNvSpPr>
          <p:nvPr>
            <p:ph idx="1"/>
          </p:nvPr>
        </p:nvSpPr>
        <p:spPr>
          <a:xfrm>
            <a:off x="457200" y="1340768"/>
            <a:ext cx="8229600" cy="4525963"/>
          </a:xfrm>
        </p:spPr>
        <p:txBody>
          <a:bodyPr>
            <a:normAutofit fontScale="70000" lnSpcReduction="20000"/>
          </a:bodyPr>
          <a:lstStyle/>
          <a:p>
            <a:pPr lvl="0"/>
            <a:r>
              <a:rPr lang="en-CA" sz="2800" dirty="0"/>
              <a:t>Understanding Saskatchewan’s Occupational Health and Safety legislation and CSA standards pertaining to Fit testing </a:t>
            </a:r>
          </a:p>
          <a:p>
            <a:pPr lvl="0"/>
            <a:r>
              <a:rPr lang="en-CA" sz="2800" dirty="0"/>
              <a:t>Overview of roles and responsibilities in a respiratory protection program</a:t>
            </a:r>
          </a:p>
          <a:p>
            <a:pPr lvl="0"/>
            <a:r>
              <a:rPr lang="en-CA" sz="2800" dirty="0"/>
              <a:t>Hazard assessment</a:t>
            </a:r>
          </a:p>
          <a:p>
            <a:pPr lvl="0"/>
            <a:r>
              <a:rPr lang="en-CA" sz="2800" dirty="0"/>
              <a:t>Selection of appropriate respirator</a:t>
            </a:r>
          </a:p>
          <a:p>
            <a:pPr lvl="0"/>
            <a:r>
              <a:rPr lang="en-CA" sz="2800" dirty="0"/>
              <a:t>Respirator fit testing (qualitative and quantitative)</a:t>
            </a:r>
          </a:p>
          <a:p>
            <a:pPr lvl="0"/>
            <a:r>
              <a:rPr lang="en-CA" sz="2800" dirty="0"/>
              <a:t>Orientation (self directed and facilitated)</a:t>
            </a:r>
          </a:p>
          <a:p>
            <a:pPr lvl="0"/>
            <a:r>
              <a:rPr lang="en-CA" sz="2800" dirty="0"/>
              <a:t>Health Surveillance</a:t>
            </a:r>
          </a:p>
          <a:p>
            <a:pPr lvl="0"/>
            <a:r>
              <a:rPr lang="en-CA" sz="2800" dirty="0"/>
              <a:t>Training</a:t>
            </a:r>
          </a:p>
          <a:p>
            <a:pPr lvl="0"/>
            <a:r>
              <a:rPr lang="en-CA" sz="2800" dirty="0"/>
              <a:t>Program evaluation</a:t>
            </a:r>
          </a:p>
          <a:p>
            <a:pPr lvl="0"/>
            <a:r>
              <a:rPr lang="en-CA" sz="2800" dirty="0"/>
              <a:t>Recordkeeping</a:t>
            </a:r>
          </a:p>
          <a:p>
            <a:pPr lvl="0"/>
            <a:r>
              <a:rPr lang="en-CA" sz="2800" dirty="0"/>
              <a:t>Cleaning, inspection, maintenance and storage of respirators</a:t>
            </a:r>
          </a:p>
          <a:p>
            <a:pPr lvl="0"/>
            <a:r>
              <a:rPr lang="en-CA" sz="2800" dirty="0"/>
              <a:t>Principles of Qualitative Fit Testing</a:t>
            </a:r>
          </a:p>
          <a:p>
            <a:pPr lvl="0"/>
            <a:r>
              <a:rPr lang="en-CA" sz="2800" dirty="0"/>
              <a:t>Principles of Quantitative Fit Testing</a:t>
            </a:r>
          </a:p>
          <a:p>
            <a:pPr lvl="0"/>
            <a:endParaRPr lang="en-CA" sz="2800" dirty="0"/>
          </a:p>
        </p:txBody>
      </p:sp>
      <p:sp>
        <p:nvSpPr>
          <p:cNvPr id="4" name="Footer Placeholder 3">
            <a:extLst>
              <a:ext uri="{FF2B5EF4-FFF2-40B4-BE49-F238E27FC236}">
                <a16:creationId xmlns:a16="http://schemas.microsoft.com/office/drawing/2014/main" id="{70BAF4B2-4E44-9FD4-C14E-9E180D2F46C7}"/>
              </a:ext>
            </a:extLst>
          </p:cNvPr>
          <p:cNvSpPr>
            <a:spLocks noGrp="1"/>
          </p:cNvSpPr>
          <p:nvPr>
            <p:ph type="ftr" sz="quarter" idx="11"/>
          </p:nvPr>
        </p:nvSpPr>
        <p:spPr/>
        <p:txBody>
          <a:bodyPr/>
          <a:lstStyle/>
          <a:p>
            <a:r>
              <a:rPr lang="en-CA"/>
              <a:t>Page 1</a:t>
            </a:r>
          </a:p>
        </p:txBody>
      </p:sp>
    </p:spTree>
    <p:extLst>
      <p:ext uri="{BB962C8B-B14F-4D97-AF65-F5344CB8AC3E}">
        <p14:creationId xmlns:p14="http://schemas.microsoft.com/office/powerpoint/2010/main" val="1336202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4BAA-0DCF-7724-FEF4-8CB558A4D6F8}"/>
              </a:ext>
            </a:extLst>
          </p:cNvPr>
          <p:cNvSpPr>
            <a:spLocks noGrp="1"/>
          </p:cNvSpPr>
          <p:nvPr>
            <p:ph type="title"/>
          </p:nvPr>
        </p:nvSpPr>
        <p:spPr/>
        <p:txBody>
          <a:bodyPr>
            <a:normAutofit fontScale="90000"/>
          </a:bodyPr>
          <a:lstStyle/>
          <a:p>
            <a:r>
              <a:rPr lang="en-US" dirty="0"/>
              <a:t>Positive Pressure User Seal Check for Disposable Respirators</a:t>
            </a:r>
            <a:endParaRPr lang="en-CA" dirty="0"/>
          </a:p>
        </p:txBody>
      </p:sp>
      <p:sp>
        <p:nvSpPr>
          <p:cNvPr id="3" name="Content Placeholder 2">
            <a:extLst>
              <a:ext uri="{FF2B5EF4-FFF2-40B4-BE49-F238E27FC236}">
                <a16:creationId xmlns:a16="http://schemas.microsoft.com/office/drawing/2014/main" id="{4C0AAC14-D9AC-FD87-A2C5-CBBDA1A7C655}"/>
              </a:ext>
            </a:extLst>
          </p:cNvPr>
          <p:cNvSpPr>
            <a:spLocks noGrp="1"/>
          </p:cNvSpPr>
          <p:nvPr>
            <p:ph idx="1"/>
          </p:nvPr>
        </p:nvSpPr>
        <p:spPr/>
        <p:txBody>
          <a:bodyPr>
            <a:normAutofit fontScale="70000" lnSpcReduction="20000"/>
          </a:bodyPr>
          <a:lstStyle/>
          <a:p>
            <a:pPr marL="0" indent="0">
              <a:buNone/>
            </a:pPr>
            <a:r>
              <a:rPr lang="en-US" dirty="0"/>
              <a:t>During a positive pressure user seal check, the respirator user exhales gently while blocking the paths for air to exit the facepiece. </a:t>
            </a:r>
          </a:p>
          <a:p>
            <a:pPr marL="0" indent="0">
              <a:buNone/>
            </a:pPr>
            <a:endParaRPr lang="en-US" dirty="0"/>
          </a:p>
          <a:p>
            <a:pPr marL="0" indent="0">
              <a:buNone/>
            </a:pPr>
            <a:r>
              <a:rPr lang="en-US" dirty="0"/>
              <a:t>A successful check is when the facepiece is slightly pressurized before increased pressure causes outward leakage.</a:t>
            </a:r>
          </a:p>
          <a:p>
            <a:pPr marL="0" indent="0">
              <a:buNone/>
            </a:pPr>
            <a:endParaRPr lang="en-US" dirty="0"/>
          </a:p>
          <a:p>
            <a:pPr marL="0" indent="0" algn="ctr">
              <a:buNone/>
            </a:pPr>
            <a:r>
              <a:rPr lang="en-US" i="1" dirty="0"/>
              <a:t>To conduct a positive pressure user seal check, the respirator user exhales gently into the facepiece. The face fit is considered satisfactory if a slight positive pressure is being built up inside the facepiece without any evidence of outward leakage of air at the seal. Examples of such evidence would be the feeling of air movement on their face along the seal of the facepiece, fogging of their glasses, or a lack of pressure being built up inside the facepiece.</a:t>
            </a:r>
          </a:p>
          <a:p>
            <a:pPr marL="0" indent="0">
              <a:buNone/>
            </a:pPr>
            <a:endParaRPr lang="en-CA" dirty="0"/>
          </a:p>
        </p:txBody>
      </p:sp>
      <p:sp>
        <p:nvSpPr>
          <p:cNvPr id="4" name="Footer Placeholder 3">
            <a:extLst>
              <a:ext uri="{FF2B5EF4-FFF2-40B4-BE49-F238E27FC236}">
                <a16:creationId xmlns:a16="http://schemas.microsoft.com/office/drawing/2014/main" id="{3D073CFF-11F0-B690-9347-4B846EB7ED69}"/>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4220833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1C92-D58F-0642-A7C6-6ACDCEAB7FB6}"/>
              </a:ext>
            </a:extLst>
          </p:cNvPr>
          <p:cNvSpPr>
            <a:spLocks noGrp="1"/>
          </p:cNvSpPr>
          <p:nvPr>
            <p:ph type="title"/>
          </p:nvPr>
        </p:nvSpPr>
        <p:spPr/>
        <p:txBody>
          <a:bodyPr>
            <a:normAutofit fontScale="90000"/>
          </a:bodyPr>
          <a:lstStyle/>
          <a:p>
            <a:r>
              <a:rPr lang="en-US" dirty="0"/>
              <a:t>Negative and Positive Pressure User Seal Checks for Disposable Respirators</a:t>
            </a:r>
            <a:endParaRPr lang="en-CA" dirty="0"/>
          </a:p>
        </p:txBody>
      </p:sp>
      <p:sp>
        <p:nvSpPr>
          <p:cNvPr id="3" name="Content Placeholder 2">
            <a:extLst>
              <a:ext uri="{FF2B5EF4-FFF2-40B4-BE49-F238E27FC236}">
                <a16:creationId xmlns:a16="http://schemas.microsoft.com/office/drawing/2014/main" id="{D4AA19C9-81B3-87A6-C97E-BD3FE969D34B}"/>
              </a:ext>
            </a:extLst>
          </p:cNvPr>
          <p:cNvSpPr>
            <a:spLocks noGrp="1"/>
          </p:cNvSpPr>
          <p:nvPr>
            <p:ph idx="1"/>
          </p:nvPr>
        </p:nvSpPr>
        <p:spPr/>
        <p:txBody>
          <a:bodyPr>
            <a:normAutofit lnSpcReduction="10000"/>
          </a:bodyPr>
          <a:lstStyle/>
          <a:p>
            <a:pPr marL="0" indent="0" algn="ctr">
              <a:buNone/>
            </a:pPr>
            <a:r>
              <a:rPr lang="en-US" dirty="0"/>
              <a:t>In either seal check, if air leaks around the nose, the respirator user uses both hands to readjust </a:t>
            </a:r>
          </a:p>
          <a:p>
            <a:pPr marL="0" indent="0" algn="ctr">
              <a:buNone/>
            </a:pPr>
            <a:r>
              <a:rPr lang="en-US" dirty="0"/>
              <a:t>the nosepiece by placing fingertips at the top of the metal nose clip. Slide fingertips down both sides of the metal strip to more efficiently mold the nose area to the shape of your nose. Readjust the straps along the sides of head until a proper seal is achieved. Repeat the seal checks.</a:t>
            </a:r>
          </a:p>
          <a:p>
            <a:pPr marL="0" indent="0">
              <a:buNone/>
            </a:pPr>
            <a:endParaRPr lang="en-CA" dirty="0"/>
          </a:p>
        </p:txBody>
      </p:sp>
      <p:sp>
        <p:nvSpPr>
          <p:cNvPr id="4" name="Footer Placeholder 3">
            <a:extLst>
              <a:ext uri="{FF2B5EF4-FFF2-40B4-BE49-F238E27FC236}">
                <a16:creationId xmlns:a16="http://schemas.microsoft.com/office/drawing/2014/main" id="{E321B96B-D87C-2E45-99C3-44A2B6755BC3}"/>
              </a:ext>
            </a:extLst>
          </p:cNvPr>
          <p:cNvSpPr>
            <a:spLocks noGrp="1"/>
          </p:cNvSpPr>
          <p:nvPr>
            <p:ph type="ftr" sz="quarter" idx="11"/>
          </p:nvPr>
        </p:nvSpPr>
        <p:spPr/>
        <p:txBody>
          <a:bodyPr/>
          <a:lstStyle/>
          <a:p>
            <a:r>
              <a:rPr lang="en-CA"/>
              <a:t>Page 20/21</a:t>
            </a:r>
          </a:p>
        </p:txBody>
      </p:sp>
    </p:spTree>
    <p:extLst>
      <p:ext uri="{BB962C8B-B14F-4D97-AF65-F5344CB8AC3E}">
        <p14:creationId xmlns:p14="http://schemas.microsoft.com/office/powerpoint/2010/main" val="4046643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52AAB2-B4DA-0C7A-66DD-05A7563AAB88}"/>
              </a:ext>
            </a:extLst>
          </p:cNvPr>
          <p:cNvSpPr>
            <a:spLocks noGrp="1"/>
          </p:cNvSpPr>
          <p:nvPr>
            <p:ph type="title"/>
          </p:nvPr>
        </p:nvSpPr>
        <p:spPr/>
        <p:txBody>
          <a:bodyPr>
            <a:normAutofit fontScale="90000"/>
          </a:bodyPr>
          <a:lstStyle/>
          <a:p>
            <a:r>
              <a:rPr lang="en-US" dirty="0"/>
              <a:t>Qualitative Respirator Fit Tests  (QLFT)</a:t>
            </a:r>
            <a:endParaRPr lang="en-CA" dirty="0"/>
          </a:p>
        </p:txBody>
      </p:sp>
      <p:sp>
        <p:nvSpPr>
          <p:cNvPr id="5" name="Content Placeholder 4">
            <a:extLst>
              <a:ext uri="{FF2B5EF4-FFF2-40B4-BE49-F238E27FC236}">
                <a16:creationId xmlns:a16="http://schemas.microsoft.com/office/drawing/2014/main" id="{AE5E82F8-32B8-E396-BBC1-28E458937A30}"/>
              </a:ext>
            </a:extLst>
          </p:cNvPr>
          <p:cNvSpPr>
            <a:spLocks noGrp="1"/>
          </p:cNvSpPr>
          <p:nvPr>
            <p:ph idx="1"/>
          </p:nvPr>
        </p:nvSpPr>
        <p:spPr/>
        <p:txBody>
          <a:bodyPr>
            <a:normAutofit fontScale="62500" lnSpcReduction="20000"/>
          </a:bodyPr>
          <a:lstStyle/>
          <a:p>
            <a:pPr marL="0" indent="0">
              <a:buNone/>
            </a:pPr>
            <a:r>
              <a:rPr lang="en-US" b="1" u="sng" dirty="0"/>
              <a:t>Acceptable QLFT methods: </a:t>
            </a:r>
            <a:r>
              <a:rPr lang="en-US" dirty="0"/>
              <a:t>The following QLFT methods shall be acceptable:</a:t>
            </a:r>
          </a:p>
          <a:p>
            <a:pPr marL="514350" indent="-514350">
              <a:buFont typeface="+mj-lt"/>
              <a:buAutoNum type="alphaLcParenR"/>
            </a:pPr>
            <a:r>
              <a:rPr lang="en-US" dirty="0"/>
              <a:t>QLFT using isoamyl acetate (banana oil) as a challenge agent in a test chamber following threshold screening, with non-detection of its odour by a test subject wearing a respirator serving as an indication of acceptable fit;</a:t>
            </a:r>
          </a:p>
          <a:p>
            <a:pPr marL="514350" indent="-514350">
              <a:buFont typeface="+mj-lt"/>
              <a:buAutoNum type="alphaLcParenR" startAt="2"/>
            </a:pPr>
            <a:r>
              <a:rPr lang="en-US" dirty="0"/>
              <a:t>QLFT using saccharin solution aerosol as a challenge agent in a test chamber following threshold screening, with non-detection of its sweet taste by a test subject wearing a respirator serving as an indication of acceptable fit;</a:t>
            </a:r>
          </a:p>
          <a:p>
            <a:pPr marL="514350" indent="-514350">
              <a:buFont typeface="+mj-lt"/>
              <a:buAutoNum type="alphaLcParenR" startAt="2"/>
            </a:pPr>
            <a:r>
              <a:rPr lang="en-US" dirty="0"/>
              <a:t>QLFT using bitter aerosol (denatonium benzoate) as a challenge agent in a test chamber following threshold screening, with non-detection of its bitter taste by a test subject wearing a respirator serving as an indication of acceptable fit; and</a:t>
            </a:r>
          </a:p>
          <a:p>
            <a:pPr marL="514350" indent="-514350">
              <a:buFont typeface="+mj-lt"/>
              <a:buAutoNum type="alphaLcParenR" startAt="2"/>
            </a:pPr>
            <a:r>
              <a:rPr lang="en-US" dirty="0"/>
              <a:t>QLFT using irritant smoke (stannic chloride) as a challenge agent following threshold screening, with non-detection of it by a test subject wearing a respirator serving as an indication of acceptable fit.</a:t>
            </a:r>
            <a:endParaRPr lang="en-CA" dirty="0"/>
          </a:p>
        </p:txBody>
      </p:sp>
      <p:sp>
        <p:nvSpPr>
          <p:cNvPr id="2" name="Footer Placeholder 1">
            <a:extLst>
              <a:ext uri="{FF2B5EF4-FFF2-40B4-BE49-F238E27FC236}">
                <a16:creationId xmlns:a16="http://schemas.microsoft.com/office/drawing/2014/main" id="{6B5A9674-D5AE-87BC-436E-FC2FD00FBC8A}"/>
              </a:ext>
            </a:extLst>
          </p:cNvPr>
          <p:cNvSpPr>
            <a:spLocks noGrp="1"/>
          </p:cNvSpPr>
          <p:nvPr>
            <p:ph type="ftr" sz="quarter" idx="11"/>
          </p:nvPr>
        </p:nvSpPr>
        <p:spPr/>
        <p:txBody>
          <a:bodyPr/>
          <a:lstStyle/>
          <a:p>
            <a:r>
              <a:rPr lang="en-CA"/>
              <a:t>Page 22</a:t>
            </a:r>
          </a:p>
        </p:txBody>
      </p:sp>
    </p:spTree>
    <p:extLst>
      <p:ext uri="{BB962C8B-B14F-4D97-AF65-F5344CB8AC3E}">
        <p14:creationId xmlns:p14="http://schemas.microsoft.com/office/powerpoint/2010/main" val="2459230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BF19-98C2-0022-C24D-65FC05CAA856}"/>
              </a:ext>
            </a:extLst>
          </p:cNvPr>
          <p:cNvSpPr>
            <a:spLocks noGrp="1"/>
          </p:cNvSpPr>
          <p:nvPr>
            <p:ph type="title"/>
          </p:nvPr>
        </p:nvSpPr>
        <p:spPr/>
        <p:txBody>
          <a:bodyPr>
            <a:normAutofit fontScale="90000"/>
          </a:bodyPr>
          <a:lstStyle/>
          <a:p>
            <a:r>
              <a:rPr lang="en-US" dirty="0"/>
              <a:t>Qualitative Respirator Fit Tests (QLFT)</a:t>
            </a:r>
            <a:endParaRPr lang="en-CA" dirty="0"/>
          </a:p>
        </p:txBody>
      </p:sp>
      <p:sp>
        <p:nvSpPr>
          <p:cNvPr id="3" name="Content Placeholder 2">
            <a:extLst>
              <a:ext uri="{FF2B5EF4-FFF2-40B4-BE49-F238E27FC236}">
                <a16:creationId xmlns:a16="http://schemas.microsoft.com/office/drawing/2014/main" id="{8B2E06B2-60CB-A91E-CA8F-FEC25442608D}"/>
              </a:ext>
            </a:extLst>
          </p:cNvPr>
          <p:cNvSpPr>
            <a:spLocks noGrp="1"/>
          </p:cNvSpPr>
          <p:nvPr>
            <p:ph idx="1"/>
          </p:nvPr>
        </p:nvSpPr>
        <p:spPr/>
        <p:txBody>
          <a:bodyPr>
            <a:normAutofit fontScale="40000" lnSpcReduction="20000"/>
          </a:bodyPr>
          <a:lstStyle/>
          <a:p>
            <a:pPr marL="0" indent="0">
              <a:buNone/>
            </a:pPr>
            <a:r>
              <a:rPr lang="en-US" b="1" u="sng" dirty="0"/>
              <a:t>Introduction of QLFT to respirator users: </a:t>
            </a:r>
            <a:r>
              <a:rPr lang="en-US" dirty="0"/>
              <a:t>The person conducting the QLFT shall provide the test subject with an introduction to QLFT. In this introduction, the fit tester shall</a:t>
            </a:r>
          </a:p>
          <a:p>
            <a:pPr marL="514350" indent="-514350">
              <a:buFont typeface="+mj-lt"/>
              <a:buAutoNum type="alphaLcParenR"/>
            </a:pPr>
            <a:r>
              <a:rPr lang="en-US" dirty="0"/>
              <a:t>explain what the QLFT procedure is, why it is required, and the importance of using a respirator that provides an effective, reproducible face-to-facepiece seal;</a:t>
            </a:r>
          </a:p>
          <a:p>
            <a:pPr marL="514350" indent="-514350">
              <a:buFont typeface="+mj-lt"/>
              <a:buAutoNum type="alphaLcParenR"/>
            </a:pPr>
            <a:r>
              <a:rPr lang="en-US" dirty="0"/>
              <a:t>explain why the test is important, in order to convince the test subject to co-operate fully in the QLFT;</a:t>
            </a:r>
          </a:p>
          <a:p>
            <a:pPr marL="514350" indent="-514350">
              <a:buFont typeface="+mj-lt"/>
              <a:buAutoNum type="alphaLcParenR"/>
            </a:pPr>
            <a:r>
              <a:rPr lang="en-US" dirty="0"/>
              <a:t>describe the challenge agent used in the QLFT and how to identify it;</a:t>
            </a:r>
          </a:p>
          <a:p>
            <a:pPr marL="514350" indent="-514350">
              <a:buFont typeface="+mj-lt"/>
              <a:buAutoNum type="alphaLcParenR"/>
            </a:pPr>
            <a:r>
              <a:rPr lang="en-US" dirty="0"/>
              <a:t>describe how the test subject selects a properly fitting and comfortable respirator from those that are appropriate to the application; </a:t>
            </a:r>
          </a:p>
          <a:p>
            <a:pPr marL="514350" indent="-514350">
              <a:buFont typeface="+mj-lt"/>
              <a:buAutoNum type="alphaLcParenR"/>
            </a:pPr>
            <a:r>
              <a:rPr lang="en-US" dirty="0"/>
              <a:t>explain that the respirator is equipped with the appropriate filters or chemical cartridges for the challenge agent being used;</a:t>
            </a:r>
          </a:p>
          <a:p>
            <a:pPr marL="514350" indent="-514350">
              <a:buFont typeface="+mj-lt"/>
              <a:buAutoNum type="alphaLcParenR"/>
            </a:pPr>
            <a:r>
              <a:rPr lang="en-US" dirty="0"/>
              <a:t>explain that the test subject is required to successfully complete the positive- or negative-pressure user seal check with the selected respirator without physical or verbal assistance prior to proceeding with the QLF</a:t>
            </a:r>
          </a:p>
          <a:p>
            <a:pPr marL="514350" indent="-514350">
              <a:buFont typeface="+mj-lt"/>
              <a:buAutoNum type="alphaLcParenR"/>
            </a:pPr>
            <a:r>
              <a:rPr lang="en-US" dirty="0"/>
              <a:t>explain that the test subject is required to don the respirator properly, without physical or verbal assistance, in accordance with the manufacturer’s instructions; </a:t>
            </a:r>
          </a:p>
          <a:p>
            <a:pPr marL="514350" indent="-514350">
              <a:buFont typeface="+mj-lt"/>
              <a:buAutoNum type="alphaLcParenR"/>
            </a:pPr>
            <a:r>
              <a:rPr lang="en-US" dirty="0"/>
              <a:t>explain that the test subject is required, during the QLFT, to wear other PPE that he/she could be required to use in the workplace and that could affect the face-to-facepiece seal; </a:t>
            </a:r>
          </a:p>
          <a:p>
            <a:pPr marL="514350" indent="-514350">
              <a:buFont typeface="+mj-lt"/>
              <a:buAutoNum type="alphaLcParenR"/>
            </a:pPr>
            <a:r>
              <a:rPr lang="en-US" dirty="0"/>
              <a:t>describe the QLFT exercises and how to perform them during the QLFT; </a:t>
            </a:r>
          </a:p>
          <a:p>
            <a:pPr marL="514350" indent="-514350">
              <a:buFont typeface="+mj-lt"/>
              <a:buAutoNum type="alphaLcParenR"/>
            </a:pPr>
            <a:r>
              <a:rPr lang="en-US" dirty="0"/>
              <a:t>explain why it is important to use, in the workplace, the specific brand, model, and size of facepiece that is used to pass the QLFT; and </a:t>
            </a:r>
          </a:p>
          <a:p>
            <a:pPr marL="514350" indent="-514350">
              <a:buFont typeface="+mj-lt"/>
              <a:buAutoNum type="alphaLcParenR"/>
            </a:pPr>
            <a:r>
              <a:rPr lang="en-US" dirty="0"/>
              <a:t>emphasize that the user must always inspect a respirator before using it to ensure that it is in proper working condition.</a:t>
            </a:r>
            <a:endParaRPr lang="en-CA" dirty="0"/>
          </a:p>
        </p:txBody>
      </p:sp>
      <p:sp>
        <p:nvSpPr>
          <p:cNvPr id="4" name="Footer Placeholder 3">
            <a:extLst>
              <a:ext uri="{FF2B5EF4-FFF2-40B4-BE49-F238E27FC236}">
                <a16:creationId xmlns:a16="http://schemas.microsoft.com/office/drawing/2014/main" id="{2C070253-B787-C5A5-E3D0-F5801EA7ECF6}"/>
              </a:ext>
            </a:extLst>
          </p:cNvPr>
          <p:cNvSpPr>
            <a:spLocks noGrp="1"/>
          </p:cNvSpPr>
          <p:nvPr>
            <p:ph type="ftr" sz="quarter" idx="11"/>
          </p:nvPr>
        </p:nvSpPr>
        <p:spPr/>
        <p:txBody>
          <a:bodyPr/>
          <a:lstStyle/>
          <a:p>
            <a:r>
              <a:rPr lang="en-CA"/>
              <a:t>Page 22</a:t>
            </a:r>
          </a:p>
        </p:txBody>
      </p:sp>
    </p:spTree>
    <p:extLst>
      <p:ext uri="{BB962C8B-B14F-4D97-AF65-F5344CB8AC3E}">
        <p14:creationId xmlns:p14="http://schemas.microsoft.com/office/powerpoint/2010/main" val="384672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8521-57EA-BEC9-C279-A6D5F775E559}"/>
              </a:ext>
            </a:extLst>
          </p:cNvPr>
          <p:cNvSpPr>
            <a:spLocks noGrp="1"/>
          </p:cNvSpPr>
          <p:nvPr>
            <p:ph type="title"/>
          </p:nvPr>
        </p:nvSpPr>
        <p:spPr/>
        <p:txBody>
          <a:bodyPr>
            <a:normAutofit fontScale="90000"/>
          </a:bodyPr>
          <a:lstStyle/>
          <a:p>
            <a:r>
              <a:rPr lang="en-US" dirty="0"/>
              <a:t>Qualitative Respirator Fit Tests (QLFT)</a:t>
            </a:r>
            <a:endParaRPr lang="en-CA" dirty="0"/>
          </a:p>
        </p:txBody>
      </p:sp>
      <p:sp>
        <p:nvSpPr>
          <p:cNvPr id="3" name="Content Placeholder 2">
            <a:extLst>
              <a:ext uri="{FF2B5EF4-FFF2-40B4-BE49-F238E27FC236}">
                <a16:creationId xmlns:a16="http://schemas.microsoft.com/office/drawing/2014/main" id="{AD7F5449-46FD-1DA7-FCDD-D0BF0DCE4E8F}"/>
              </a:ext>
            </a:extLst>
          </p:cNvPr>
          <p:cNvSpPr>
            <a:spLocks noGrp="1"/>
          </p:cNvSpPr>
          <p:nvPr>
            <p:ph idx="1"/>
          </p:nvPr>
        </p:nvSpPr>
        <p:spPr/>
        <p:txBody>
          <a:bodyPr>
            <a:normAutofit fontScale="47500" lnSpcReduction="20000"/>
          </a:bodyPr>
          <a:lstStyle/>
          <a:p>
            <a:pPr marL="0" indent="0">
              <a:buNone/>
            </a:pPr>
            <a:r>
              <a:rPr lang="en-US" dirty="0"/>
              <a:t>Comfort assessment conditions and criteria: Assessment of comfort and appropriateness of fit shall include the fit tester confirming through observation that the following conditions and criteria are met: </a:t>
            </a:r>
          </a:p>
          <a:p>
            <a:pPr marL="514350" indent="-514350">
              <a:buFont typeface="+mj-lt"/>
              <a:buAutoNum type="alphaLcParenR"/>
            </a:pPr>
            <a:r>
              <a:rPr lang="en-US" dirty="0"/>
              <a:t>proper placement of the chin in its resting space; </a:t>
            </a:r>
          </a:p>
          <a:p>
            <a:pPr marL="514350" indent="-514350">
              <a:buFont typeface="+mj-lt"/>
              <a:buAutoNum type="alphaLcParenR"/>
            </a:pPr>
            <a:r>
              <a:rPr lang="en-US" dirty="0"/>
              <a:t>proper fit and position of the facepiece on the nose (if a half-facepiece) or nose cup on the nose (if a full-facepiece); </a:t>
            </a:r>
          </a:p>
          <a:p>
            <a:pPr marL="514350" indent="-514350">
              <a:buFont typeface="+mj-lt"/>
              <a:buAutoNum type="alphaLcParenR"/>
            </a:pPr>
            <a:r>
              <a:rPr lang="en-US" dirty="0"/>
              <a:t>position of the eyes within the facepiece lens to allow the best peripheral vision (if a </a:t>
            </a:r>
            <a:r>
              <a:rPr lang="en-US" dirty="0" err="1"/>
              <a:t>fullfacepiece</a:t>
            </a:r>
            <a:r>
              <a:rPr lang="en-US" dirty="0"/>
              <a:t>) </a:t>
            </a:r>
          </a:p>
          <a:p>
            <a:pPr marL="514350" indent="-514350">
              <a:buFont typeface="+mj-lt"/>
              <a:buAutoNum type="alphaLcParenR"/>
            </a:pPr>
            <a:r>
              <a:rPr lang="en-US" dirty="0"/>
              <a:t>optimal strap tension (not too loose or too tight) and positioning; </a:t>
            </a:r>
          </a:p>
          <a:p>
            <a:pPr marL="514350" indent="-514350">
              <a:buFont typeface="+mj-lt"/>
              <a:buAutoNum type="alphaLcParenR"/>
            </a:pPr>
            <a:r>
              <a:rPr lang="en-US" dirty="0"/>
              <a:t>accommodation of spectacles (lens inserts in a full facepiece) or eye protection (with a half- facepiece), without adversely affecting face-to-facepiece seal; </a:t>
            </a:r>
          </a:p>
          <a:p>
            <a:pPr marL="514350" indent="-514350">
              <a:buFont typeface="+mj-lt"/>
              <a:buAutoNum type="alphaLcParenR"/>
            </a:pPr>
            <a:r>
              <a:rPr lang="en-US" dirty="0"/>
              <a:t>intelligible speech without an obvious break in the face-to-facepiece seal; </a:t>
            </a:r>
          </a:p>
          <a:p>
            <a:pPr marL="514350" indent="-514350">
              <a:buFont typeface="+mj-lt"/>
              <a:buAutoNum type="alphaLcParenR"/>
            </a:pPr>
            <a:r>
              <a:rPr lang="en-US" dirty="0"/>
              <a:t>stability, against tendency for a facepiece to slip, create excessive pressure or break the seal, for example in the presence of movement or contact with other integrating PPE or accessories;</a:t>
            </a:r>
          </a:p>
          <a:p>
            <a:pPr marL="514350" indent="-514350">
              <a:buFont typeface="+mj-lt"/>
              <a:buAutoNum type="alphaLcParenR"/>
            </a:pPr>
            <a:r>
              <a:rPr lang="en-US" dirty="0"/>
              <a:t>full contact of the sealing surface of the facepiece to the face; </a:t>
            </a:r>
          </a:p>
          <a:p>
            <a:pPr marL="514350" indent="-514350">
              <a:buFont typeface="+mj-lt"/>
              <a:buAutoNum type="alphaLcParenR"/>
            </a:pPr>
            <a:r>
              <a:rPr lang="en-US" dirty="0"/>
              <a:t>proper positioning of additional integrating equipment (i.e., PPE) for function;</a:t>
            </a:r>
          </a:p>
          <a:p>
            <a:pPr marL="514350" indent="-514350">
              <a:buFont typeface="+mj-lt"/>
              <a:buAutoNum type="alphaLcParenR"/>
            </a:pPr>
            <a:r>
              <a:rPr lang="en-US" dirty="0"/>
              <a:t>successful seal check, followed by </a:t>
            </a:r>
          </a:p>
          <a:p>
            <a:pPr marL="971550" lvl="1" indent="-571500">
              <a:buFont typeface="+mj-lt"/>
              <a:buAutoNum type="romanLcPeriod"/>
            </a:pPr>
            <a:r>
              <a:rPr lang="en-US" dirty="0"/>
              <a:t>sufficient time allowed (at least 5 min) for assessment of comfort in relation to the face-to- facepiece seal, strap tension, or other pressure points resulting from integrating PPE if worn, including corrective lens inserts, safety glasses, hoods, helmets etc.; and subsequently </a:t>
            </a:r>
          </a:p>
          <a:p>
            <a:pPr marL="971550" lvl="1" indent="-571500">
              <a:buFont typeface="+mj-lt"/>
              <a:buAutoNum type="romanLcPeriod"/>
            </a:pPr>
            <a:r>
              <a:rPr lang="en-US" dirty="0"/>
              <a:t>the wearer’s verbal confirmation of adequate comfort (see Clause B.2.3.5); and </a:t>
            </a:r>
          </a:p>
          <a:p>
            <a:pPr marL="514350" indent="-514350">
              <a:buFont typeface="+mj-lt"/>
              <a:buAutoNum type="alphaLcParenR"/>
            </a:pPr>
            <a:r>
              <a:rPr lang="en-US" dirty="0"/>
              <a:t>repeated successful user seal check. </a:t>
            </a:r>
            <a:endParaRPr lang="en-CA" dirty="0"/>
          </a:p>
        </p:txBody>
      </p:sp>
      <p:sp>
        <p:nvSpPr>
          <p:cNvPr id="4" name="Footer Placeholder 3">
            <a:extLst>
              <a:ext uri="{FF2B5EF4-FFF2-40B4-BE49-F238E27FC236}">
                <a16:creationId xmlns:a16="http://schemas.microsoft.com/office/drawing/2014/main" id="{C8DA8D58-180D-D509-E276-000DDD6A27AD}"/>
              </a:ext>
            </a:extLst>
          </p:cNvPr>
          <p:cNvSpPr>
            <a:spLocks noGrp="1"/>
          </p:cNvSpPr>
          <p:nvPr>
            <p:ph type="ftr" sz="quarter" idx="11"/>
          </p:nvPr>
        </p:nvSpPr>
        <p:spPr/>
        <p:txBody>
          <a:bodyPr/>
          <a:lstStyle/>
          <a:p>
            <a:r>
              <a:rPr lang="en-CA" dirty="0"/>
              <a:t>Page 23</a:t>
            </a:r>
          </a:p>
        </p:txBody>
      </p:sp>
    </p:spTree>
    <p:extLst>
      <p:ext uri="{BB962C8B-B14F-4D97-AF65-F5344CB8AC3E}">
        <p14:creationId xmlns:p14="http://schemas.microsoft.com/office/powerpoint/2010/main" val="4160506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3F80-C824-C45C-B0B4-315897AB0608}"/>
              </a:ext>
            </a:extLst>
          </p:cNvPr>
          <p:cNvSpPr>
            <a:spLocks noGrp="1"/>
          </p:cNvSpPr>
          <p:nvPr>
            <p:ph type="title"/>
          </p:nvPr>
        </p:nvSpPr>
        <p:spPr/>
        <p:txBody>
          <a:bodyPr>
            <a:normAutofit fontScale="90000"/>
          </a:bodyPr>
          <a:lstStyle/>
          <a:p>
            <a:r>
              <a:rPr lang="en-US" dirty="0"/>
              <a:t>Qualitative Respirator Fit Tests (QLFT)</a:t>
            </a:r>
            <a:endParaRPr lang="en-CA" dirty="0"/>
          </a:p>
        </p:txBody>
      </p:sp>
      <p:sp>
        <p:nvSpPr>
          <p:cNvPr id="3" name="Content Placeholder 2">
            <a:extLst>
              <a:ext uri="{FF2B5EF4-FFF2-40B4-BE49-F238E27FC236}">
                <a16:creationId xmlns:a16="http://schemas.microsoft.com/office/drawing/2014/main" id="{BF88BEE4-D0AF-9C3E-BB23-C603E8638A28}"/>
              </a:ext>
            </a:extLst>
          </p:cNvPr>
          <p:cNvSpPr>
            <a:spLocks noGrp="1"/>
          </p:cNvSpPr>
          <p:nvPr>
            <p:ph idx="1"/>
          </p:nvPr>
        </p:nvSpPr>
        <p:spPr/>
        <p:txBody>
          <a:bodyPr>
            <a:normAutofit fontScale="85000" lnSpcReduction="20000"/>
          </a:bodyPr>
          <a:lstStyle/>
          <a:p>
            <a:pPr marL="0" indent="0">
              <a:buNone/>
            </a:pPr>
            <a:r>
              <a:rPr lang="en-US" b="1" dirty="0"/>
              <a:t>Comfort assessment movements: </a:t>
            </a:r>
            <a:r>
              <a:rPr lang="en-US" dirty="0"/>
              <a:t>Throughout the process of assessing comfort that meets the criteria above, and after the waiting period, the wearer should perform the following movements for 3 to 5 s: </a:t>
            </a:r>
          </a:p>
          <a:p>
            <a:pPr marL="514350" indent="-514350">
              <a:buFont typeface="+mj-lt"/>
              <a:buAutoNum type="alphaLcParenR"/>
            </a:pPr>
            <a:r>
              <a:rPr lang="en-US" dirty="0"/>
              <a:t>Nod head up and down. </a:t>
            </a:r>
          </a:p>
          <a:p>
            <a:pPr marL="514350" indent="-514350">
              <a:buFont typeface="+mj-lt"/>
              <a:buAutoNum type="alphaLcParenR"/>
            </a:pPr>
            <a:r>
              <a:rPr lang="en-US" dirty="0"/>
              <a:t>Tilt head with left ear touching left shoulder and then right ear touching right shoulder. </a:t>
            </a:r>
          </a:p>
          <a:p>
            <a:pPr marL="514350" indent="-514350">
              <a:buFont typeface="+mj-lt"/>
              <a:buAutoNum type="alphaLcParenR"/>
            </a:pPr>
            <a:r>
              <a:rPr lang="en-US" dirty="0"/>
              <a:t>Turn head from one side to the other. </a:t>
            </a:r>
          </a:p>
          <a:p>
            <a:pPr marL="514350" indent="-514350">
              <a:buFont typeface="+mj-lt"/>
              <a:buAutoNum type="alphaLcParenR"/>
            </a:pPr>
            <a:r>
              <a:rPr lang="en-US" dirty="0"/>
              <a:t>Shake head twice vigorously. </a:t>
            </a:r>
          </a:p>
          <a:p>
            <a:pPr marL="514350" indent="-514350">
              <a:buFont typeface="+mj-lt"/>
              <a:buAutoNum type="alphaLcParenR"/>
            </a:pPr>
            <a:r>
              <a:rPr lang="en-US" dirty="0"/>
              <a:t>Perform facial expressions: open and close mouth as if speaking, move the jaw left to right, up and down, smile, frown.</a:t>
            </a:r>
            <a:endParaRPr lang="en-CA" dirty="0"/>
          </a:p>
        </p:txBody>
      </p:sp>
      <p:sp>
        <p:nvSpPr>
          <p:cNvPr id="4" name="Footer Placeholder 3">
            <a:extLst>
              <a:ext uri="{FF2B5EF4-FFF2-40B4-BE49-F238E27FC236}">
                <a16:creationId xmlns:a16="http://schemas.microsoft.com/office/drawing/2014/main" id="{AE0C4309-CFEE-5C41-A6FD-B6B8EA4E9ACF}"/>
              </a:ext>
            </a:extLst>
          </p:cNvPr>
          <p:cNvSpPr>
            <a:spLocks noGrp="1"/>
          </p:cNvSpPr>
          <p:nvPr>
            <p:ph type="ftr" sz="quarter" idx="11"/>
          </p:nvPr>
        </p:nvSpPr>
        <p:spPr/>
        <p:txBody>
          <a:bodyPr/>
          <a:lstStyle/>
          <a:p>
            <a:r>
              <a:rPr lang="en-CA" dirty="0"/>
              <a:t>Page 24</a:t>
            </a:r>
          </a:p>
        </p:txBody>
      </p:sp>
    </p:spTree>
    <p:extLst>
      <p:ext uri="{BB962C8B-B14F-4D97-AF65-F5344CB8AC3E}">
        <p14:creationId xmlns:p14="http://schemas.microsoft.com/office/powerpoint/2010/main" val="393335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163-0F65-78E9-57FF-2E14E42158A4}"/>
              </a:ext>
            </a:extLst>
          </p:cNvPr>
          <p:cNvSpPr>
            <a:spLocks noGrp="1"/>
          </p:cNvSpPr>
          <p:nvPr>
            <p:ph type="title"/>
          </p:nvPr>
        </p:nvSpPr>
        <p:spPr/>
        <p:txBody>
          <a:bodyPr>
            <a:normAutofit fontScale="90000"/>
          </a:bodyPr>
          <a:lstStyle/>
          <a:p>
            <a:r>
              <a:rPr lang="en-US" dirty="0"/>
              <a:t>Qualitative Respirator Fit Tests (QLFT)</a:t>
            </a:r>
            <a:endParaRPr lang="en-CA" dirty="0"/>
          </a:p>
        </p:txBody>
      </p:sp>
      <p:sp>
        <p:nvSpPr>
          <p:cNvPr id="3" name="Content Placeholder 2">
            <a:extLst>
              <a:ext uri="{FF2B5EF4-FFF2-40B4-BE49-F238E27FC236}">
                <a16:creationId xmlns:a16="http://schemas.microsoft.com/office/drawing/2014/main" id="{59AA5E51-8683-CC16-2ADC-2F08E879A413}"/>
              </a:ext>
            </a:extLst>
          </p:cNvPr>
          <p:cNvSpPr>
            <a:spLocks noGrp="1"/>
          </p:cNvSpPr>
          <p:nvPr>
            <p:ph idx="1"/>
          </p:nvPr>
        </p:nvSpPr>
        <p:spPr/>
        <p:txBody>
          <a:bodyPr>
            <a:normAutofit fontScale="47500" lnSpcReduction="20000"/>
          </a:bodyPr>
          <a:lstStyle/>
          <a:p>
            <a:pPr marL="0" indent="0">
              <a:buNone/>
            </a:pPr>
            <a:r>
              <a:rPr lang="en-US" b="1" dirty="0"/>
              <a:t>Comfort assessment scoring: </a:t>
            </a:r>
            <a:r>
              <a:rPr lang="en-US" dirty="0"/>
              <a:t>The wearer shall be asked to score the facepiece according to the following criteria:</a:t>
            </a:r>
          </a:p>
          <a:p>
            <a:pPr marL="400050" lvl="1" indent="0">
              <a:buNone/>
            </a:pPr>
            <a:r>
              <a:rPr lang="en-US" dirty="0"/>
              <a:t>0 - No issues</a:t>
            </a:r>
          </a:p>
          <a:p>
            <a:pPr marL="400050" lvl="1" indent="0">
              <a:buNone/>
            </a:pPr>
            <a:r>
              <a:rPr lang="en-US" dirty="0"/>
              <a:t>1 - Discomfort that can be ignored</a:t>
            </a:r>
          </a:p>
          <a:p>
            <a:pPr marL="400050" lvl="1" indent="0">
              <a:buNone/>
            </a:pPr>
            <a:r>
              <a:rPr lang="en-US" dirty="0"/>
              <a:t>2 - Some discomfort but still able to function</a:t>
            </a:r>
          </a:p>
          <a:p>
            <a:pPr marL="400050" lvl="1" indent="0">
              <a:buNone/>
            </a:pPr>
            <a:r>
              <a:rPr lang="en-US" dirty="0"/>
              <a:t>3 - UNACCEPTABLE discomfort - not bearable</a:t>
            </a:r>
          </a:p>
          <a:p>
            <a:pPr marL="400050" lvl="1" indent="0">
              <a:buNone/>
            </a:pPr>
            <a:endParaRPr lang="en-US" dirty="0"/>
          </a:p>
          <a:p>
            <a:pPr marL="0" indent="0">
              <a:buNone/>
            </a:pPr>
            <a:r>
              <a:rPr lang="en-US" dirty="0"/>
              <a:t>a) A score of 2 should prompt the fit tester to initiate a new redonning or repositioning or to </a:t>
            </a:r>
          </a:p>
          <a:p>
            <a:pPr marL="0" indent="0">
              <a:buNone/>
            </a:pPr>
            <a:r>
              <a:rPr lang="en-US" dirty="0"/>
              <a:t>use an alternative respirator option.</a:t>
            </a:r>
          </a:p>
          <a:p>
            <a:pPr marL="0" indent="0">
              <a:buNone/>
            </a:pPr>
            <a:r>
              <a:rPr lang="en-US" dirty="0"/>
              <a:t>b) A score of 3 shall result in rejection of the respirator worn. If the appropriate facepiece </a:t>
            </a:r>
          </a:p>
          <a:p>
            <a:pPr marL="0" indent="0">
              <a:buNone/>
            </a:pPr>
            <a:r>
              <a:rPr lang="en-US" dirty="0"/>
              <a:t>for the application cannot be found, a protective alternative shall be made available </a:t>
            </a:r>
          </a:p>
          <a:p>
            <a:pPr marL="0" indent="0">
              <a:buNone/>
            </a:pPr>
            <a:r>
              <a:rPr lang="en-US" dirty="0"/>
              <a:t>within the scope of the RPP. A small percentage of users will not be able to use any </a:t>
            </a:r>
          </a:p>
          <a:p>
            <a:pPr marL="0" indent="0">
              <a:buNone/>
            </a:pPr>
            <a:r>
              <a:rPr lang="en-US" dirty="0"/>
              <a:t>tight-fitting facepiece.</a:t>
            </a:r>
          </a:p>
          <a:p>
            <a:pPr marL="0" indent="0">
              <a:buNone/>
            </a:pPr>
            <a:endParaRPr lang="en-US" dirty="0"/>
          </a:p>
          <a:p>
            <a:pPr marL="0" indent="0">
              <a:buNone/>
            </a:pPr>
            <a:r>
              <a:rPr lang="en-US" i="1" dirty="0"/>
              <a:t>Notes: </a:t>
            </a:r>
          </a:p>
          <a:p>
            <a:pPr marL="0" indent="0">
              <a:buNone/>
            </a:pPr>
            <a:r>
              <a:rPr lang="en-US" i="1" dirty="0"/>
              <a:t>1) See Clause: 14.4 </a:t>
            </a:r>
            <a:r>
              <a:rPr lang="en-US" i="1" dirty="0" err="1"/>
              <a:t>i</a:t>
            </a:r>
            <a:r>
              <a:rPr lang="en-US" i="1" dirty="0"/>
              <a:t>) Result of comfort assessment steps criteria, through movements, observation, and scoring </a:t>
            </a:r>
            <a:endParaRPr lang="en-US" i="1" dirty="0">
              <a:solidFill>
                <a:srgbClr val="FF0000"/>
              </a:solidFill>
            </a:endParaRPr>
          </a:p>
          <a:p>
            <a:pPr marL="0" indent="0">
              <a:buNone/>
            </a:pPr>
            <a:r>
              <a:rPr lang="en-US" i="1" dirty="0"/>
              <a:t>2) A new redonning or repositioning does not constitute a fit test failure. Going with an </a:t>
            </a:r>
          </a:p>
          <a:p>
            <a:pPr marL="0" indent="0">
              <a:buNone/>
            </a:pPr>
            <a:r>
              <a:rPr lang="en-US" i="1" dirty="0"/>
              <a:t>alternative respirator means the first one is excluded.</a:t>
            </a:r>
          </a:p>
          <a:p>
            <a:pPr marL="0" indent="0">
              <a:buNone/>
            </a:pPr>
            <a:endParaRPr lang="en-CA" dirty="0"/>
          </a:p>
        </p:txBody>
      </p:sp>
      <p:sp>
        <p:nvSpPr>
          <p:cNvPr id="4" name="Footer Placeholder 3">
            <a:extLst>
              <a:ext uri="{FF2B5EF4-FFF2-40B4-BE49-F238E27FC236}">
                <a16:creationId xmlns:a16="http://schemas.microsoft.com/office/drawing/2014/main" id="{8013601D-F3F4-DABA-A6AD-1AB46576BB85}"/>
              </a:ext>
            </a:extLst>
          </p:cNvPr>
          <p:cNvSpPr>
            <a:spLocks noGrp="1"/>
          </p:cNvSpPr>
          <p:nvPr>
            <p:ph type="ftr" sz="quarter" idx="11"/>
          </p:nvPr>
        </p:nvSpPr>
        <p:spPr/>
        <p:txBody>
          <a:bodyPr/>
          <a:lstStyle/>
          <a:p>
            <a:r>
              <a:rPr lang="en-CA"/>
              <a:t>Page 24</a:t>
            </a:r>
          </a:p>
        </p:txBody>
      </p:sp>
    </p:spTree>
    <p:extLst>
      <p:ext uri="{BB962C8B-B14F-4D97-AF65-F5344CB8AC3E}">
        <p14:creationId xmlns:p14="http://schemas.microsoft.com/office/powerpoint/2010/main" val="3474699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34F9-A8EA-F5B6-7EBB-A7233B38D57F}"/>
              </a:ext>
            </a:extLst>
          </p:cNvPr>
          <p:cNvSpPr>
            <a:spLocks noGrp="1"/>
          </p:cNvSpPr>
          <p:nvPr>
            <p:ph type="title"/>
          </p:nvPr>
        </p:nvSpPr>
        <p:spPr/>
        <p:txBody>
          <a:bodyPr>
            <a:normAutofit fontScale="90000"/>
          </a:bodyPr>
          <a:lstStyle/>
          <a:p>
            <a:r>
              <a:rPr lang="en-US" dirty="0"/>
              <a:t>Qualitative Respirator Fit Testing (QLFT)</a:t>
            </a:r>
            <a:endParaRPr lang="en-CA" dirty="0"/>
          </a:p>
        </p:txBody>
      </p:sp>
      <p:sp>
        <p:nvSpPr>
          <p:cNvPr id="3" name="Content Placeholder 2">
            <a:extLst>
              <a:ext uri="{FF2B5EF4-FFF2-40B4-BE49-F238E27FC236}">
                <a16:creationId xmlns:a16="http://schemas.microsoft.com/office/drawing/2014/main" id="{E784ED5F-4492-1408-92FA-3030265386D0}"/>
              </a:ext>
            </a:extLst>
          </p:cNvPr>
          <p:cNvSpPr>
            <a:spLocks noGrp="1"/>
          </p:cNvSpPr>
          <p:nvPr>
            <p:ph idx="1"/>
          </p:nvPr>
        </p:nvSpPr>
        <p:spPr/>
        <p:txBody>
          <a:bodyPr/>
          <a:lstStyle/>
          <a:p>
            <a:pPr marL="0" indent="0">
              <a:buNone/>
            </a:pPr>
            <a:r>
              <a:rPr lang="en-US" b="1" dirty="0"/>
              <a:t>Sensitivity screening test: </a:t>
            </a:r>
            <a:r>
              <a:rPr lang="en-US" dirty="0"/>
              <a:t>The sensitivity screening test area shall be ventilated to prevent general room contamination with the challenge agent. </a:t>
            </a:r>
          </a:p>
          <a:p>
            <a:pPr marL="0" indent="0">
              <a:buNone/>
            </a:pPr>
            <a:endParaRPr lang="en-US" dirty="0"/>
          </a:p>
          <a:p>
            <a:pPr marL="0" indent="0">
              <a:buNone/>
            </a:pPr>
            <a:r>
              <a:rPr lang="en-US" dirty="0"/>
              <a:t>Fit testing shall be conducted so that it does not interfere with the sensitivity screening test.</a:t>
            </a:r>
            <a:endParaRPr lang="en-CA" dirty="0"/>
          </a:p>
        </p:txBody>
      </p:sp>
      <p:sp>
        <p:nvSpPr>
          <p:cNvPr id="4" name="Footer Placeholder 3">
            <a:extLst>
              <a:ext uri="{FF2B5EF4-FFF2-40B4-BE49-F238E27FC236}">
                <a16:creationId xmlns:a16="http://schemas.microsoft.com/office/drawing/2014/main" id="{DDD00464-5471-B097-9402-2B6A65BFFB11}"/>
              </a:ext>
            </a:extLst>
          </p:cNvPr>
          <p:cNvSpPr>
            <a:spLocks noGrp="1"/>
          </p:cNvSpPr>
          <p:nvPr>
            <p:ph type="ftr" sz="quarter" idx="11"/>
          </p:nvPr>
        </p:nvSpPr>
        <p:spPr/>
        <p:txBody>
          <a:bodyPr/>
          <a:lstStyle/>
          <a:p>
            <a:r>
              <a:rPr lang="en-CA"/>
              <a:t>Page 25</a:t>
            </a:r>
          </a:p>
        </p:txBody>
      </p:sp>
    </p:spTree>
    <p:extLst>
      <p:ext uri="{BB962C8B-B14F-4D97-AF65-F5344CB8AC3E}">
        <p14:creationId xmlns:p14="http://schemas.microsoft.com/office/powerpoint/2010/main" val="2982526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E7BA-3D9B-5ECF-17FE-6A137B9B3265}"/>
              </a:ext>
            </a:extLst>
          </p:cNvPr>
          <p:cNvSpPr>
            <a:spLocks noGrp="1"/>
          </p:cNvSpPr>
          <p:nvPr>
            <p:ph type="title"/>
          </p:nvPr>
        </p:nvSpPr>
        <p:spPr/>
        <p:txBody>
          <a:bodyPr>
            <a:normAutofit fontScale="90000"/>
          </a:bodyPr>
          <a:lstStyle/>
          <a:p>
            <a:r>
              <a:rPr lang="en-US" dirty="0"/>
              <a:t>Qualitative Respirator Fit Testing (QLFT)</a:t>
            </a:r>
            <a:endParaRPr lang="en-CA" dirty="0"/>
          </a:p>
        </p:txBody>
      </p:sp>
      <p:sp>
        <p:nvSpPr>
          <p:cNvPr id="3" name="Content Placeholder 2">
            <a:extLst>
              <a:ext uri="{FF2B5EF4-FFF2-40B4-BE49-F238E27FC236}">
                <a16:creationId xmlns:a16="http://schemas.microsoft.com/office/drawing/2014/main" id="{97CA4BA3-FD24-3CD5-9C9D-143837A965CB}"/>
              </a:ext>
            </a:extLst>
          </p:cNvPr>
          <p:cNvSpPr>
            <a:spLocks noGrp="1"/>
          </p:cNvSpPr>
          <p:nvPr>
            <p:ph idx="1"/>
          </p:nvPr>
        </p:nvSpPr>
        <p:spPr/>
        <p:txBody>
          <a:bodyPr>
            <a:normAutofit fontScale="47500" lnSpcReduction="20000"/>
          </a:bodyPr>
          <a:lstStyle/>
          <a:p>
            <a:pPr marL="0" indent="0">
              <a:buNone/>
            </a:pPr>
            <a:r>
              <a:rPr lang="en-US" b="1" dirty="0"/>
              <a:t>Fit test exercises: </a:t>
            </a:r>
            <a:r>
              <a:rPr lang="en-US" dirty="0"/>
              <a:t>The following exercises shall be performed while the person conducting the QLFT challenges the respirator seal with the test agent. Each exercise described shall be performed for at </a:t>
            </a:r>
            <a:r>
              <a:rPr lang="en-US" b="1" dirty="0"/>
              <a:t>least 30 s</a:t>
            </a:r>
            <a:r>
              <a:rPr lang="en-US" dirty="0"/>
              <a:t>:</a:t>
            </a:r>
          </a:p>
          <a:p>
            <a:pPr marL="514350" indent="-514350">
              <a:buFont typeface="+mj-lt"/>
              <a:buAutoNum type="alphaLcParenR"/>
            </a:pPr>
            <a:r>
              <a:rPr lang="en-US" dirty="0"/>
              <a:t>normal breathing; </a:t>
            </a:r>
          </a:p>
          <a:p>
            <a:pPr marL="514350" indent="-514350">
              <a:buFont typeface="+mj-lt"/>
              <a:buAutoNum type="alphaLcParenR"/>
            </a:pPr>
            <a:r>
              <a:rPr lang="en-US" dirty="0"/>
              <a:t>deep breathing. Be certain breaths are deep and regular; </a:t>
            </a:r>
          </a:p>
          <a:p>
            <a:pPr marL="514350" indent="-514350">
              <a:buFont typeface="+mj-lt"/>
              <a:buAutoNum type="alphaLcParenR"/>
            </a:pPr>
            <a:r>
              <a:rPr lang="en-US" dirty="0"/>
              <a:t>turning head from side to side. Be certain movement is complete, within the test subject’s comfortable range of motion. Alert the test subject to inhale and exhale when the head is at either side and to avoid bumping on the shoulder; </a:t>
            </a:r>
          </a:p>
          <a:p>
            <a:pPr marL="514350" indent="-514350">
              <a:buFont typeface="+mj-lt"/>
              <a:buAutoNum type="alphaLcParenR"/>
            </a:pPr>
            <a:r>
              <a:rPr lang="en-US" dirty="0"/>
              <a:t>nodding head up and down. Be certain that the test subject’s movements are complete, within a comfortable range of motion. Alert the test subject to inhale when the head is in the fully up position, to exhale when the head is in the fully down position, and to avoid bumping the respirator on the chest; </a:t>
            </a:r>
          </a:p>
          <a:p>
            <a:pPr marL="514350" indent="-514350">
              <a:buFont typeface="+mj-lt"/>
              <a:buAutoNum type="alphaLcParenR"/>
            </a:pPr>
            <a:r>
              <a:rPr lang="en-US" dirty="0"/>
              <a:t>talking. Talk loud enough to be understood and slowly for the duration of this exercise. The person being tested should be instructed to count, recite the alphabet, talk about a subject that is relevant to work activities, or, if he/she prefers, read the “Rainbow Passage”</a:t>
            </a:r>
          </a:p>
          <a:p>
            <a:pPr marL="514350" indent="-514350">
              <a:buFont typeface="+mj-lt"/>
              <a:buAutoNum type="alphaLcParenR"/>
            </a:pPr>
            <a:r>
              <a:rPr lang="en-US" dirty="0"/>
              <a:t>bending over, except where the test method will not permit it because of space limitations. The test subject bends at the waist and tries to keep the head and back parallel to the floor, repeating the movement at a comfortable pace and pausing long enough to inhale twice at each extreme position; and </a:t>
            </a:r>
          </a:p>
          <a:p>
            <a:pPr marL="514350" indent="-514350">
              <a:buFont typeface="+mj-lt"/>
              <a:buAutoNum type="alphaLcParenR"/>
            </a:pPr>
            <a:r>
              <a:rPr lang="en-US" dirty="0"/>
              <a:t>g) normal breathing again.</a:t>
            </a:r>
            <a:endParaRPr lang="en-CA" dirty="0"/>
          </a:p>
        </p:txBody>
      </p:sp>
      <p:sp>
        <p:nvSpPr>
          <p:cNvPr id="4" name="Footer Placeholder 3">
            <a:extLst>
              <a:ext uri="{FF2B5EF4-FFF2-40B4-BE49-F238E27FC236}">
                <a16:creationId xmlns:a16="http://schemas.microsoft.com/office/drawing/2014/main" id="{8B7E285A-1984-4868-2BF1-D8968C2D853B}"/>
              </a:ext>
            </a:extLst>
          </p:cNvPr>
          <p:cNvSpPr>
            <a:spLocks noGrp="1"/>
          </p:cNvSpPr>
          <p:nvPr>
            <p:ph type="ftr" sz="quarter" idx="11"/>
          </p:nvPr>
        </p:nvSpPr>
        <p:spPr/>
        <p:txBody>
          <a:bodyPr/>
          <a:lstStyle/>
          <a:p>
            <a:r>
              <a:rPr lang="en-CA"/>
              <a:t>Page 25</a:t>
            </a:r>
          </a:p>
        </p:txBody>
      </p:sp>
    </p:spTree>
    <p:extLst>
      <p:ext uri="{BB962C8B-B14F-4D97-AF65-F5344CB8AC3E}">
        <p14:creationId xmlns:p14="http://schemas.microsoft.com/office/powerpoint/2010/main" val="90268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0BC2-8F08-1EBC-4E20-CF5A60D488E9}"/>
              </a:ext>
            </a:extLst>
          </p:cNvPr>
          <p:cNvSpPr>
            <a:spLocks noGrp="1"/>
          </p:cNvSpPr>
          <p:nvPr>
            <p:ph type="title"/>
          </p:nvPr>
        </p:nvSpPr>
        <p:spPr>
          <a:xfrm>
            <a:off x="457200" y="126268"/>
            <a:ext cx="8229600" cy="1286508"/>
          </a:xfrm>
        </p:spPr>
        <p:txBody>
          <a:bodyPr>
            <a:normAutofit fontScale="90000"/>
          </a:bodyPr>
          <a:lstStyle/>
          <a:p>
            <a:r>
              <a:rPr lang="en-US" dirty="0"/>
              <a:t>Qualitative Fit Test (QLFT) Protocols - Saccharin</a:t>
            </a:r>
            <a:endParaRPr lang="en-CA" dirty="0"/>
          </a:p>
        </p:txBody>
      </p:sp>
      <p:sp>
        <p:nvSpPr>
          <p:cNvPr id="8" name="Content Placeholder 7">
            <a:extLst>
              <a:ext uri="{FF2B5EF4-FFF2-40B4-BE49-F238E27FC236}">
                <a16:creationId xmlns:a16="http://schemas.microsoft.com/office/drawing/2014/main" id="{C3A11738-B548-5E51-0EFA-94EAA42E68A1}"/>
              </a:ext>
            </a:extLst>
          </p:cNvPr>
          <p:cNvSpPr>
            <a:spLocks noGrp="1"/>
          </p:cNvSpPr>
          <p:nvPr>
            <p:ph sz="half" idx="1"/>
          </p:nvPr>
        </p:nvSpPr>
        <p:spPr>
          <a:xfrm>
            <a:off x="107504" y="1268760"/>
            <a:ext cx="4388296" cy="5472608"/>
          </a:xfrm>
        </p:spPr>
        <p:txBody>
          <a:bodyPr>
            <a:noAutofit/>
          </a:bodyPr>
          <a:lstStyle/>
          <a:p>
            <a:pPr marL="0" indent="0">
              <a:buNone/>
            </a:pPr>
            <a:r>
              <a:rPr lang="en-US" sz="1100" b="1" dirty="0"/>
              <a:t>Saccharin taste threshold screening</a:t>
            </a:r>
            <a:r>
              <a:rPr lang="en-US" sz="1100" dirty="0"/>
              <a:t>: The procedure shall be as follows: </a:t>
            </a:r>
          </a:p>
          <a:p>
            <a:pPr marL="514350" indent="-514350">
              <a:buFont typeface="+mj-lt"/>
              <a:buAutoNum type="alphaLcParenR"/>
            </a:pPr>
            <a:r>
              <a:rPr lang="en-US" sz="1100" dirty="0"/>
              <a:t>The test subject shall not eat, drink (except plain water), smoke, or chew gum for 15 min before the test. Note: If the test subject eats or drinks something sweet before the screening test, he/she might be unable to taste the weak saccharin solution. </a:t>
            </a:r>
          </a:p>
          <a:p>
            <a:pPr marL="514350" indent="-514350">
              <a:buFont typeface="+mj-lt"/>
              <a:buAutoNum type="alphaLcParenR"/>
            </a:pPr>
            <a:r>
              <a:rPr lang="en-US" sz="1100" dirty="0"/>
              <a:t>During threshold screening as well as during fit testing, subjects shall wear an enclosure about the head and shoulders that is approximately 300 mm (12 in) in diameter and 350 mm (14 in) tall. The front portion of the enclosure shall be clear from the respirator and allow free movement of the head when a respirator is worn. </a:t>
            </a:r>
          </a:p>
          <a:p>
            <a:pPr marL="514350" indent="-514350">
              <a:buFont typeface="+mj-lt"/>
              <a:buAutoNum type="alphaLcParenR"/>
            </a:pPr>
            <a:r>
              <a:rPr lang="en-US" sz="1100" dirty="0"/>
              <a:t>The test enclosure shall have a 19 mm (3/4 in) hole in front of the test subject’s nose and mouth area to accommodate a nebulizer/atomizer nozzle. </a:t>
            </a:r>
          </a:p>
          <a:p>
            <a:pPr marL="514350" indent="-514350">
              <a:buFont typeface="+mj-lt"/>
              <a:buAutoNum type="alphaLcParenR"/>
            </a:pPr>
            <a:r>
              <a:rPr lang="en-US" sz="1100" dirty="0"/>
              <a:t>The test subject shall don the test enclosure. Throughout the threshold screening test, the test subject shall breathe through his/her slightly open mouth with the tongue extended. The subject shall be instructed to report when he/she detects a sweet taste. </a:t>
            </a:r>
          </a:p>
          <a:p>
            <a:pPr marL="514350" indent="-514350">
              <a:buFont typeface="+mj-lt"/>
              <a:buAutoNum type="alphaLcParenR"/>
            </a:pPr>
            <a:r>
              <a:rPr lang="en-US" sz="1100" dirty="0"/>
              <a:t>The threshold screening solution shall be prepared by dissolving 0.83 g (0.029 oz) of sodium saccharin USP in 100 mL (0.35 </a:t>
            </a:r>
            <a:r>
              <a:rPr lang="en-US" sz="1100" dirty="0" err="1"/>
              <a:t>fl</a:t>
            </a:r>
            <a:r>
              <a:rPr lang="en-US" sz="1100" dirty="0"/>
              <a:t> oz) of warm water or by putting 1 mL of the fit test solution in 100 mL (3.5 </a:t>
            </a:r>
            <a:r>
              <a:rPr lang="en-US" sz="1100" dirty="0" err="1"/>
              <a:t>fl</a:t>
            </a:r>
            <a:r>
              <a:rPr lang="en-US" sz="1100" dirty="0"/>
              <a:t> oz) of distilled water. Alternatively, a commercially available pre-mixed fit testing solution may be used</a:t>
            </a:r>
          </a:p>
          <a:p>
            <a:pPr marL="514350" indent="-514350">
              <a:buFont typeface="+mj-lt"/>
              <a:buAutoNum type="alphaLcParenR"/>
            </a:pPr>
            <a:r>
              <a:rPr lang="en-US" sz="1100" dirty="0"/>
              <a:t>A small amount of the taste screening solution (~ 3 mL) (~ 0.01 </a:t>
            </a:r>
            <a:r>
              <a:rPr lang="en-US" sz="1100" dirty="0" err="1"/>
              <a:t>fl</a:t>
            </a:r>
            <a:r>
              <a:rPr lang="en-US" sz="1100" dirty="0"/>
              <a:t> oz) shall be added into a nebulizer. This nebulizer shall be clearly marked to distinguish it from the fit test solution nebulizer.</a:t>
            </a:r>
          </a:p>
          <a:p>
            <a:pPr marL="514350" indent="-514350">
              <a:buFont typeface="+mj-lt"/>
              <a:buAutoNum type="alphaLcParenR"/>
            </a:pPr>
            <a:r>
              <a:rPr lang="en-US" sz="1100" dirty="0"/>
              <a:t>Using the nebulizer, the test conductor shall spray the threshold screening solution into the enclosure. The nozzle shall be directed away from the nose and mouth of the test subject. </a:t>
            </a:r>
          </a:p>
          <a:p>
            <a:pPr marL="514350" indent="-514350">
              <a:buFont typeface="+mj-lt"/>
              <a:buAutoNum type="alphaLcParenR"/>
            </a:pPr>
            <a:endParaRPr lang="en-US" sz="1000" dirty="0"/>
          </a:p>
          <a:p>
            <a:pPr marL="514350" indent="-514350">
              <a:buFont typeface="+mj-lt"/>
              <a:buAutoNum type="alphaLcParenR"/>
            </a:pPr>
            <a:endParaRPr lang="en-CA" sz="1000" dirty="0"/>
          </a:p>
        </p:txBody>
      </p:sp>
      <p:sp>
        <p:nvSpPr>
          <p:cNvPr id="9" name="Content Placeholder 8">
            <a:extLst>
              <a:ext uri="{FF2B5EF4-FFF2-40B4-BE49-F238E27FC236}">
                <a16:creationId xmlns:a16="http://schemas.microsoft.com/office/drawing/2014/main" id="{970CB0E6-94C3-470F-802F-844594FDAF10}"/>
              </a:ext>
            </a:extLst>
          </p:cNvPr>
          <p:cNvSpPr>
            <a:spLocks noGrp="1"/>
          </p:cNvSpPr>
          <p:nvPr>
            <p:ph sz="half" idx="2"/>
          </p:nvPr>
        </p:nvSpPr>
        <p:spPr>
          <a:xfrm>
            <a:off x="4648200" y="1268760"/>
            <a:ext cx="4495800" cy="5472608"/>
          </a:xfrm>
        </p:spPr>
        <p:txBody>
          <a:bodyPr>
            <a:noAutofit/>
          </a:bodyPr>
          <a:lstStyle/>
          <a:p>
            <a:pPr marL="514350" indent="-514350">
              <a:buFont typeface="+mj-lt"/>
              <a:buAutoNum type="alphaLcParenR" startAt="8"/>
            </a:pPr>
            <a:r>
              <a:rPr lang="en-US" sz="1100" dirty="0"/>
              <a:t>To produce the aerosol, the nebulizer bulb shall be firmly squeezed so that it collapses completely, then released, and allowed to fully expand.</a:t>
            </a:r>
          </a:p>
          <a:p>
            <a:pPr marL="514350" indent="-514350">
              <a:buFont typeface="+mj-lt"/>
              <a:buAutoNum type="alphaLcParenR" startAt="8"/>
            </a:pPr>
            <a:r>
              <a:rPr lang="en-US" sz="1100" dirty="0"/>
              <a:t>Ten squeezes shall be repeated rapidly and the test subject shall then be asked whether the saccharin can be tasted. If the test subject reports tasting the sweet taste during the ten squeezes, the screening test is complete. The taste threshold shall be noted as ten regardless of the number of squeezes actually completed. </a:t>
            </a:r>
          </a:p>
          <a:p>
            <a:pPr marL="514350" indent="-514350">
              <a:buFont typeface="+mj-lt"/>
              <a:buAutoNum type="alphaLcParenR" startAt="8"/>
            </a:pPr>
            <a:r>
              <a:rPr lang="en-US" sz="1100" dirty="0"/>
              <a:t>If the first response is negative, ten more squeezes shall be repeated rapidly and the test subject shall again be asked whether the saccharin is tasted. If the test subject reports tasting the sweet taste during the second ten squeezes, the screening test is complete. The taste threshold shall be noted as 20 regardless of the number of squeezes actually completed. </a:t>
            </a:r>
          </a:p>
          <a:p>
            <a:pPr marL="514350" indent="-514350">
              <a:buFont typeface="+mj-lt"/>
              <a:buAutoNum type="alphaLcParenR" startAt="8"/>
            </a:pPr>
            <a:r>
              <a:rPr lang="en-US" sz="1100" dirty="0"/>
              <a:t>If the second response is negative, ten more squeezes shall be repeated rapidly and the test subject shall again be asked whether the saccharin is tasted. If the test subject reports tasting the sweet taste during the third set of ten squeezes, the screening test is complete. The taste threshold shall be noted as 30 regardless of the number of squeezes actually completed. </a:t>
            </a:r>
          </a:p>
          <a:p>
            <a:pPr marL="514350" indent="-514350">
              <a:buFont typeface="+mj-lt"/>
              <a:buAutoNum type="alphaLcParenR" startAt="8"/>
            </a:pPr>
            <a:r>
              <a:rPr lang="en-US" sz="1100" dirty="0"/>
              <a:t>The test conductor shall record the number of squeezes required to solicit a taste response. </a:t>
            </a:r>
          </a:p>
          <a:p>
            <a:pPr marL="514350" indent="-514350">
              <a:buFont typeface="+mj-lt"/>
              <a:buAutoNum type="alphaLcParenR" startAt="8"/>
            </a:pPr>
            <a:r>
              <a:rPr lang="en-US" sz="1100" dirty="0"/>
              <a:t>If the saccharin is not tasted after 30 squeezes [see Item k)], the saccharin fit test shall not be used.</a:t>
            </a:r>
          </a:p>
          <a:p>
            <a:pPr marL="514350" indent="-514350">
              <a:buFont typeface="+mj-lt"/>
              <a:buAutoNum type="alphaLcParenR" startAt="8"/>
            </a:pPr>
            <a:r>
              <a:rPr lang="en-US" sz="1100" dirty="0"/>
              <a:t>If a taste response is elicited, the test subject shall be asked to take note of the taste for reference in the fit test. </a:t>
            </a:r>
          </a:p>
          <a:p>
            <a:pPr marL="514350" indent="-514350">
              <a:buFont typeface="+mj-lt"/>
              <a:buAutoNum type="alphaLcParenR" startAt="8"/>
            </a:pPr>
            <a:r>
              <a:rPr lang="en-US" sz="1100" dirty="0"/>
              <a:t>Correct use of the nebulizer means that approximately 1 mL (0.035 </a:t>
            </a:r>
            <a:r>
              <a:rPr lang="en-US" sz="1100" dirty="0" err="1"/>
              <a:t>fl</a:t>
            </a:r>
            <a:r>
              <a:rPr lang="en-US" sz="1100" dirty="0"/>
              <a:t> oz) of liquid is used at a time in the nebulizer body. </a:t>
            </a:r>
          </a:p>
          <a:p>
            <a:pPr marL="514350" indent="-514350">
              <a:buFont typeface="+mj-lt"/>
              <a:buAutoNum type="alphaLcParenR" startAt="8"/>
            </a:pPr>
            <a:r>
              <a:rPr lang="en-US" sz="1100" dirty="0"/>
              <a:t>The nebulizer shall be thoroughly rinsed in water, shaken dry, and refilled at least each morning and periodically checked and maintained free of clogs. </a:t>
            </a:r>
            <a:endParaRPr lang="en-CA" sz="1100" dirty="0"/>
          </a:p>
        </p:txBody>
      </p:sp>
      <p:sp>
        <p:nvSpPr>
          <p:cNvPr id="3" name="Footer Placeholder 2">
            <a:extLst>
              <a:ext uri="{FF2B5EF4-FFF2-40B4-BE49-F238E27FC236}">
                <a16:creationId xmlns:a16="http://schemas.microsoft.com/office/drawing/2014/main" id="{CFC9D722-9326-7FD9-9DFF-903C1547F477}"/>
              </a:ext>
            </a:extLst>
          </p:cNvPr>
          <p:cNvSpPr>
            <a:spLocks noGrp="1"/>
          </p:cNvSpPr>
          <p:nvPr>
            <p:ph type="ftr" sz="quarter" idx="11"/>
          </p:nvPr>
        </p:nvSpPr>
        <p:spPr/>
        <p:txBody>
          <a:bodyPr/>
          <a:lstStyle/>
          <a:p>
            <a:r>
              <a:rPr lang="en-CA"/>
              <a:t>Page 26</a:t>
            </a:r>
          </a:p>
        </p:txBody>
      </p:sp>
    </p:spTree>
    <p:extLst>
      <p:ext uri="{BB962C8B-B14F-4D97-AF65-F5344CB8AC3E}">
        <p14:creationId xmlns:p14="http://schemas.microsoft.com/office/powerpoint/2010/main" val="92646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a:t>SASWH Approved Fit Testers</a:t>
            </a:r>
          </a:p>
        </p:txBody>
      </p:sp>
      <p:sp>
        <p:nvSpPr>
          <p:cNvPr id="3" name="Content Placeholder 2"/>
          <p:cNvSpPr>
            <a:spLocks noGrp="1"/>
          </p:cNvSpPr>
          <p:nvPr>
            <p:ph idx="1"/>
          </p:nvPr>
        </p:nvSpPr>
        <p:spPr>
          <a:xfrm>
            <a:off x="457200" y="1399630"/>
            <a:ext cx="8229600" cy="4525963"/>
          </a:xfrm>
        </p:spPr>
        <p:txBody>
          <a:bodyPr>
            <a:normAutofit fontScale="92500"/>
          </a:bodyPr>
          <a:lstStyle/>
          <a:p>
            <a:pPr marL="0" indent="0">
              <a:buNone/>
            </a:pPr>
            <a:r>
              <a:rPr lang="en-CA" dirty="0"/>
              <a:t>Fit test trainers approved by SASWH have access to resources such as a PowerPoint for orientation and forms referenced in this material.</a:t>
            </a:r>
          </a:p>
          <a:p>
            <a:pPr marL="0" indent="0">
              <a:buNone/>
            </a:pPr>
            <a:endParaRPr lang="en-CA" dirty="0"/>
          </a:p>
          <a:p>
            <a:pPr marL="0" indent="0">
              <a:buNone/>
            </a:pPr>
            <a:r>
              <a:rPr lang="en-CA" dirty="0"/>
              <a:t>Visit </a:t>
            </a:r>
            <a:r>
              <a:rPr lang="en-CA" dirty="0">
                <a:hlinkClick r:id="rId3"/>
              </a:rPr>
              <a:t>www.saswh.ca</a:t>
            </a:r>
            <a:r>
              <a:rPr lang="en-CA" dirty="0"/>
              <a:t> and login/register with the following username and password (case sensitive)</a:t>
            </a:r>
          </a:p>
          <a:p>
            <a:pPr lvl="1"/>
            <a:r>
              <a:rPr lang="en-CA" dirty="0"/>
              <a:t>Username: RPP1</a:t>
            </a:r>
          </a:p>
          <a:p>
            <a:pPr lvl="1"/>
            <a:r>
              <a:rPr lang="en-CA" dirty="0"/>
              <a:t>Password: RPP2</a:t>
            </a:r>
          </a:p>
          <a:p>
            <a:pPr marL="0" indent="0">
              <a:buNone/>
            </a:pPr>
            <a:endParaRPr lang="en-CA" dirty="0"/>
          </a:p>
        </p:txBody>
      </p:sp>
      <p:sp>
        <p:nvSpPr>
          <p:cNvPr id="4" name="Footer Placeholder 3">
            <a:extLst>
              <a:ext uri="{FF2B5EF4-FFF2-40B4-BE49-F238E27FC236}">
                <a16:creationId xmlns:a16="http://schemas.microsoft.com/office/drawing/2014/main" id="{5710CD09-4E9A-E65A-FDEF-F708BA132BB1}"/>
              </a:ext>
            </a:extLst>
          </p:cNvPr>
          <p:cNvSpPr>
            <a:spLocks noGrp="1"/>
          </p:cNvSpPr>
          <p:nvPr>
            <p:ph type="ftr" sz="quarter" idx="11"/>
          </p:nvPr>
        </p:nvSpPr>
        <p:spPr/>
        <p:txBody>
          <a:bodyPr/>
          <a:lstStyle/>
          <a:p>
            <a:r>
              <a:rPr lang="en-CA"/>
              <a:t>Page 1</a:t>
            </a:r>
          </a:p>
        </p:txBody>
      </p:sp>
    </p:spTree>
    <p:extLst>
      <p:ext uri="{BB962C8B-B14F-4D97-AF65-F5344CB8AC3E}">
        <p14:creationId xmlns:p14="http://schemas.microsoft.com/office/powerpoint/2010/main" val="3923169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A2AA-FD7E-62EC-CD29-F46BBE02BC5F}"/>
              </a:ext>
            </a:extLst>
          </p:cNvPr>
          <p:cNvSpPr>
            <a:spLocks noGrp="1"/>
          </p:cNvSpPr>
          <p:nvPr>
            <p:ph type="title"/>
          </p:nvPr>
        </p:nvSpPr>
        <p:spPr/>
        <p:txBody>
          <a:bodyPr>
            <a:normAutofit fontScale="90000"/>
          </a:bodyPr>
          <a:lstStyle/>
          <a:p>
            <a:r>
              <a:rPr lang="en-CA" dirty="0"/>
              <a:t>Qualitative Fit Test (QLFT) Protocols - Saccharin</a:t>
            </a:r>
          </a:p>
        </p:txBody>
      </p:sp>
      <p:sp>
        <p:nvSpPr>
          <p:cNvPr id="4" name="Content Placeholder 3">
            <a:extLst>
              <a:ext uri="{FF2B5EF4-FFF2-40B4-BE49-F238E27FC236}">
                <a16:creationId xmlns:a16="http://schemas.microsoft.com/office/drawing/2014/main" id="{D38517D0-4FDD-92F5-6B5D-67517DAC7B20}"/>
              </a:ext>
            </a:extLst>
          </p:cNvPr>
          <p:cNvSpPr>
            <a:spLocks noGrp="1"/>
          </p:cNvSpPr>
          <p:nvPr>
            <p:ph sz="half" idx="1"/>
          </p:nvPr>
        </p:nvSpPr>
        <p:spPr>
          <a:xfrm>
            <a:off x="457200" y="1600200"/>
            <a:ext cx="4038600" cy="4709120"/>
          </a:xfrm>
        </p:spPr>
        <p:txBody>
          <a:bodyPr>
            <a:noAutofit/>
          </a:bodyPr>
          <a:lstStyle/>
          <a:p>
            <a:pPr marL="0" indent="0">
              <a:buNone/>
            </a:pPr>
            <a:r>
              <a:rPr lang="en-US" sz="1100" b="1" dirty="0"/>
              <a:t>Saccharin solution aerosol QLFT protocol: </a:t>
            </a:r>
            <a:r>
              <a:rPr lang="en-US" sz="1100" dirty="0"/>
              <a:t>The protocol for the saccharin solution aerosol QLFT shall be as follows: </a:t>
            </a:r>
          </a:p>
          <a:p>
            <a:pPr marL="514350" indent="-514350">
              <a:buFont typeface="+mj-lt"/>
              <a:buAutoNum type="alphaLcParenR"/>
            </a:pPr>
            <a:r>
              <a:rPr lang="en-US" sz="1100" dirty="0"/>
              <a:t>The fit test shall use the same enclosure described in Clause B.3.2.2 b). </a:t>
            </a:r>
          </a:p>
          <a:p>
            <a:pPr marL="514350" indent="-514350">
              <a:buFont typeface="+mj-lt"/>
              <a:buAutoNum type="alphaLcParenR"/>
            </a:pPr>
            <a:r>
              <a:rPr lang="en-US" sz="1100" dirty="0"/>
              <a:t>The test subject shall don the enclosure while using the selected respirator [see Clause B.2.2 d)]. The respirator shall be properly adjusted and equipped with a particulate filter(s). </a:t>
            </a:r>
          </a:p>
          <a:p>
            <a:pPr marL="514350" indent="-514350">
              <a:buFont typeface="+mj-lt"/>
              <a:buAutoNum type="alphaLcParenR"/>
            </a:pPr>
            <a:r>
              <a:rPr lang="en-US" sz="1100" dirty="0"/>
              <a:t>A second nebulizer/atomizer shall be used to spray the fit test solution into the enclosure. This nebulizer shall be clearly marked to distinguish it from the screening test solution nebulizer. </a:t>
            </a:r>
          </a:p>
          <a:p>
            <a:pPr marL="514350" indent="-514350">
              <a:buFont typeface="+mj-lt"/>
              <a:buAutoNum type="alphaLcParenR"/>
            </a:pPr>
            <a:r>
              <a:rPr lang="en-US" sz="1100" dirty="0"/>
              <a:t>The fit test solution shall be prepared by adding 83 g (0.029 oz) of sodium saccharin USP to 100 mL (3.5 </a:t>
            </a:r>
            <a:r>
              <a:rPr lang="en-US" sz="1100" dirty="0" err="1"/>
              <a:t>fl</a:t>
            </a:r>
            <a:r>
              <a:rPr lang="en-US" sz="1100" dirty="0"/>
              <a:t> oz) of warm water. Alternatively, a commercially available premixed fit testing solution may be used.</a:t>
            </a:r>
          </a:p>
          <a:p>
            <a:pPr marL="514350" indent="-514350">
              <a:buFont typeface="+mj-lt"/>
              <a:buAutoNum type="alphaLcParenR"/>
            </a:pPr>
            <a:r>
              <a:rPr lang="en-US" sz="1100" dirty="0"/>
              <a:t>A small amount of the fit test solution (~ 3 mL) (~ 0.01 </a:t>
            </a:r>
            <a:r>
              <a:rPr lang="en-US" sz="1100" dirty="0" err="1"/>
              <a:t>fl</a:t>
            </a:r>
            <a:r>
              <a:rPr lang="en-US" sz="1100" dirty="0"/>
              <a:t> oz) shall be added into the nebulizer</a:t>
            </a:r>
          </a:p>
          <a:p>
            <a:pPr marL="514350" indent="-514350">
              <a:buFont typeface="+mj-lt"/>
              <a:buAutoNum type="alphaLcParenR"/>
            </a:pPr>
            <a:r>
              <a:rPr lang="en-US" sz="1100" dirty="0"/>
              <a:t>As before, the test subject shall breathe through a slightly open mouth with tongue extended and report if he/she tastes the sweet taste of saccharin. </a:t>
            </a:r>
          </a:p>
          <a:p>
            <a:pPr marL="514350" indent="-514350">
              <a:buFont typeface="+mj-lt"/>
              <a:buAutoNum type="alphaLcParenR"/>
            </a:pPr>
            <a:r>
              <a:rPr lang="en-US" sz="1100" dirty="0"/>
              <a:t>The nebulizer shall be inserted into the hole in the front of the enclosure and an initial concentration of saccharin fit test solution shall be sprayed into the enclosure using the same number of squeezes (either 10, 20, or 30 squeezes) required to elicit a taste response as noted during the screening test. A minimum of ten squeezes is required. </a:t>
            </a:r>
            <a:endParaRPr lang="en-CA" sz="1100" dirty="0"/>
          </a:p>
        </p:txBody>
      </p:sp>
      <p:sp>
        <p:nvSpPr>
          <p:cNvPr id="5" name="Content Placeholder 4">
            <a:extLst>
              <a:ext uri="{FF2B5EF4-FFF2-40B4-BE49-F238E27FC236}">
                <a16:creationId xmlns:a16="http://schemas.microsoft.com/office/drawing/2014/main" id="{C17B2980-12AA-2747-A8E5-1E6FC60FA432}"/>
              </a:ext>
            </a:extLst>
          </p:cNvPr>
          <p:cNvSpPr>
            <a:spLocks noGrp="1"/>
          </p:cNvSpPr>
          <p:nvPr>
            <p:ph sz="half" idx="2"/>
          </p:nvPr>
        </p:nvSpPr>
        <p:spPr/>
        <p:txBody>
          <a:bodyPr>
            <a:normAutofit fontScale="40000" lnSpcReduction="20000"/>
          </a:bodyPr>
          <a:lstStyle/>
          <a:p>
            <a:pPr marL="514350" indent="-514350">
              <a:buFont typeface="+mj-lt"/>
              <a:buAutoNum type="alphaLcParenR" startAt="8"/>
            </a:pPr>
            <a:r>
              <a:rPr lang="en-US" dirty="0"/>
              <a:t>After the aerosol has been generated, the test subject shall be instructed to perform the exercises described in Clause B.2.5.2. </a:t>
            </a:r>
          </a:p>
          <a:p>
            <a:pPr marL="514350" indent="-514350">
              <a:buFont typeface="+mj-lt"/>
              <a:buAutoNum type="alphaLcParenR" startAt="8"/>
            </a:pPr>
            <a:r>
              <a:rPr lang="en-US" dirty="0"/>
              <a:t>Every 30 s the aerosol concentration shall be replenished using one-half the number of squeezes recorded initially (i.e., 5, 10, or 15).</a:t>
            </a:r>
          </a:p>
          <a:p>
            <a:pPr marL="514350" indent="-514350">
              <a:buFont typeface="+mj-lt"/>
              <a:buAutoNum type="alphaLcParenR" startAt="8"/>
            </a:pPr>
            <a:r>
              <a:rPr lang="en-US" dirty="0"/>
              <a:t>The test subject shall indicate to the test conductor if at any time during the fit test the taste of saccharin is detected. If the taste of saccharin is detected, the fit shall be deemed unsatisfactory and the test has failed. A different respirator shall be tried and the entire test procedure shall be repeated (taste threshold screening and fit testing). </a:t>
            </a:r>
          </a:p>
          <a:p>
            <a:pPr marL="514350" indent="-514350">
              <a:buFont typeface="+mj-lt"/>
              <a:buAutoNum type="alphaLcParenR" startAt="8"/>
            </a:pPr>
            <a:r>
              <a:rPr lang="en-US" dirty="0"/>
              <a:t>If the test subject does not report tasting the saccharin, the test has passed.</a:t>
            </a:r>
          </a:p>
          <a:p>
            <a:pPr marL="514350" indent="-514350">
              <a:buFont typeface="+mj-lt"/>
              <a:buAutoNum type="alphaLcParenR" startAt="8"/>
            </a:pPr>
            <a:r>
              <a:rPr lang="en-US" dirty="0"/>
              <a:t>Prior to removing the enclosure following a satisfactory fit test, the test conductor shall ask the test subject to break the face-to-facepiece seal. Having the test subject detect the test agent confirms the validity of the fit test and the effectiveness of the respirator. </a:t>
            </a:r>
          </a:p>
          <a:p>
            <a:pPr marL="514350" indent="-514350">
              <a:buFont typeface="+mj-lt"/>
              <a:buAutoNum type="alphaLcParenR" startAt="8"/>
            </a:pPr>
            <a:r>
              <a:rPr lang="en-US" dirty="0"/>
              <a:t>The test conductor shall make periodic checks of the nebulizer to ensure that it is not clogged. If clogging is found at the end of the test session, the test shall be deemed invalid and shall be repeated.</a:t>
            </a:r>
            <a:endParaRPr lang="en-CA" dirty="0"/>
          </a:p>
        </p:txBody>
      </p:sp>
      <p:sp>
        <p:nvSpPr>
          <p:cNvPr id="3" name="Footer Placeholder 2">
            <a:extLst>
              <a:ext uri="{FF2B5EF4-FFF2-40B4-BE49-F238E27FC236}">
                <a16:creationId xmlns:a16="http://schemas.microsoft.com/office/drawing/2014/main" id="{5E65D6F8-A90C-DF97-167B-A6E44581C094}"/>
              </a:ext>
            </a:extLst>
          </p:cNvPr>
          <p:cNvSpPr>
            <a:spLocks noGrp="1"/>
          </p:cNvSpPr>
          <p:nvPr>
            <p:ph type="ftr" sz="quarter" idx="11"/>
          </p:nvPr>
        </p:nvSpPr>
        <p:spPr/>
        <p:txBody>
          <a:bodyPr/>
          <a:lstStyle/>
          <a:p>
            <a:r>
              <a:rPr lang="en-CA"/>
              <a:t>Page 27/28</a:t>
            </a:r>
          </a:p>
        </p:txBody>
      </p:sp>
    </p:spTree>
    <p:extLst>
      <p:ext uri="{BB962C8B-B14F-4D97-AF65-F5344CB8AC3E}">
        <p14:creationId xmlns:p14="http://schemas.microsoft.com/office/powerpoint/2010/main" val="3407235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2D28-C520-4185-E15E-DBB08FF03785}"/>
              </a:ext>
            </a:extLst>
          </p:cNvPr>
          <p:cNvSpPr>
            <a:spLocks noGrp="1"/>
          </p:cNvSpPr>
          <p:nvPr>
            <p:ph type="title"/>
          </p:nvPr>
        </p:nvSpPr>
        <p:spPr/>
        <p:txBody>
          <a:bodyPr>
            <a:normAutofit fontScale="90000"/>
          </a:bodyPr>
          <a:lstStyle/>
          <a:p>
            <a:r>
              <a:rPr lang="en-CA" dirty="0"/>
              <a:t>Qualitative Fit Test (QLFT) Protocols – Bitter aerosol</a:t>
            </a:r>
          </a:p>
        </p:txBody>
      </p:sp>
      <p:sp>
        <p:nvSpPr>
          <p:cNvPr id="4" name="Content Placeholder 3">
            <a:extLst>
              <a:ext uri="{FF2B5EF4-FFF2-40B4-BE49-F238E27FC236}">
                <a16:creationId xmlns:a16="http://schemas.microsoft.com/office/drawing/2014/main" id="{6BFFEC72-3746-4C50-3D68-095125C9182A}"/>
              </a:ext>
            </a:extLst>
          </p:cNvPr>
          <p:cNvSpPr>
            <a:spLocks noGrp="1"/>
          </p:cNvSpPr>
          <p:nvPr>
            <p:ph sz="half" idx="1"/>
          </p:nvPr>
        </p:nvSpPr>
        <p:spPr>
          <a:xfrm>
            <a:off x="179512" y="1600200"/>
            <a:ext cx="4316288" cy="5141168"/>
          </a:xfrm>
        </p:spPr>
        <p:txBody>
          <a:bodyPr>
            <a:normAutofit fontScale="40000" lnSpcReduction="20000"/>
          </a:bodyPr>
          <a:lstStyle/>
          <a:p>
            <a:pPr marL="0" indent="0">
              <a:buNone/>
            </a:pPr>
            <a:r>
              <a:rPr lang="en-CA" b="1" dirty="0"/>
              <a:t>Bitter aerosol taste threshold screening</a:t>
            </a:r>
            <a:r>
              <a:rPr lang="en-CA" dirty="0"/>
              <a:t>: The bitter aerosol taste threshold screening, performed without using a respirator, is intended to determine whether the individual being tested can detect the taste of bitter aerosol.</a:t>
            </a:r>
          </a:p>
          <a:p>
            <a:pPr marL="0" indent="0">
              <a:buNone/>
            </a:pPr>
            <a:r>
              <a:rPr lang="en-CA" dirty="0"/>
              <a:t>The screening method shall be as follows:</a:t>
            </a:r>
          </a:p>
          <a:p>
            <a:pPr marL="514350" indent="-514350">
              <a:buFont typeface="+mj-lt"/>
              <a:buAutoNum type="alphaLcParenR"/>
            </a:pPr>
            <a:r>
              <a:rPr lang="en-US" dirty="0"/>
              <a:t>The test subject shall not eat, drink (except plain water), smoke, or chew gum for 15 min before the test is conducted. </a:t>
            </a:r>
          </a:p>
          <a:p>
            <a:pPr marL="514350" indent="-514350">
              <a:buFont typeface="+mj-lt"/>
              <a:buAutoNum type="alphaLcParenR"/>
            </a:pPr>
            <a:r>
              <a:rPr lang="en-US" dirty="0"/>
              <a:t>The fit test shall use the same enclosure as that described in Clause B.3.2.2 b).</a:t>
            </a:r>
          </a:p>
          <a:p>
            <a:pPr marL="514350" indent="-514350">
              <a:buFont typeface="+mj-lt"/>
              <a:buAutoNum type="alphaLcParenR"/>
            </a:pPr>
            <a:r>
              <a:rPr lang="en-US" dirty="0"/>
              <a:t>The test enclosure shall have a 19 mm (3/4 in) hole in front of the test subject’s nose and mouth area to accommodate a nebulizer/atomizer nozzle.</a:t>
            </a:r>
          </a:p>
          <a:p>
            <a:pPr marL="514350" indent="-514350">
              <a:buFont typeface="+mj-lt"/>
              <a:buAutoNum type="alphaLcParenR"/>
            </a:pPr>
            <a:r>
              <a:rPr lang="en-US" dirty="0"/>
              <a:t>The test subject shall don the test enclosure. Throughout the threshold screening test, the test subject shall breathe through his/her slightly open mouth with the tongue extended. The subject is instructed to report when he/she detects a bitter taste</a:t>
            </a:r>
          </a:p>
          <a:p>
            <a:pPr marL="514350" indent="-514350">
              <a:buFont typeface="+mj-lt"/>
              <a:buAutoNum type="alphaLcParenR"/>
            </a:pPr>
            <a:r>
              <a:rPr lang="en-US" dirty="0"/>
              <a:t>The threshold screening solution shall be prepared by adding 13.5 mg (0.0005 oz) of bitter aerosol to 100 mL (3.5 </a:t>
            </a:r>
            <a:r>
              <a:rPr lang="en-US" dirty="0" err="1"/>
              <a:t>fl</a:t>
            </a:r>
            <a:r>
              <a:rPr lang="en-US" dirty="0"/>
              <a:t> oz)of 5% salt (NaCl) by weight solution in distilled water. Alternatively, a commercially available pre-mixed fit testing solution may be used.</a:t>
            </a:r>
          </a:p>
          <a:p>
            <a:pPr marL="514350" indent="-514350">
              <a:buFont typeface="+mj-lt"/>
              <a:buAutoNum type="alphaLcParenR"/>
            </a:pPr>
            <a:r>
              <a:rPr lang="en-US" dirty="0"/>
              <a:t>A small amount of the taste screening solution (~ 3 mL) (~ 0.01 </a:t>
            </a:r>
            <a:r>
              <a:rPr lang="en-US" dirty="0" err="1"/>
              <a:t>fl</a:t>
            </a:r>
            <a:r>
              <a:rPr lang="en-US" dirty="0"/>
              <a:t> oz) shall be added into a nebulizer. This nebulizer shall be clearly marked to distinguish it from the fit test solution nebulizer.</a:t>
            </a:r>
          </a:p>
          <a:p>
            <a:pPr marL="514350" indent="-514350">
              <a:buFont typeface="+mj-lt"/>
              <a:buAutoNum type="alphaLcParenR"/>
            </a:pPr>
            <a:r>
              <a:rPr lang="en-US" dirty="0"/>
              <a:t>Using the nebulizer, the test conductor shall spray the threshold check solution into the enclosure. </a:t>
            </a:r>
          </a:p>
          <a:p>
            <a:pPr marL="514350" indent="-514350">
              <a:buFont typeface="+mj-lt"/>
              <a:buAutoNum type="alphaLcParenR"/>
            </a:pPr>
            <a:r>
              <a:rPr lang="en-US" dirty="0"/>
              <a:t>To produce the aerosol, the nebulizer bulb shall be firmly squeezed so that the bulb collapses completely, then released, and allowed to fully expand. </a:t>
            </a:r>
          </a:p>
          <a:p>
            <a:pPr marL="514350" indent="-514350">
              <a:buFont typeface="+mj-lt"/>
              <a:buAutoNum type="alphaLcParenR"/>
            </a:pPr>
            <a:endParaRPr lang="en-US" dirty="0"/>
          </a:p>
          <a:p>
            <a:pPr marL="514350" indent="-514350">
              <a:buFont typeface="+mj-lt"/>
              <a:buAutoNum type="alphaLcParenR"/>
            </a:pPr>
            <a:endParaRPr lang="en-CA" dirty="0"/>
          </a:p>
        </p:txBody>
      </p:sp>
      <p:sp>
        <p:nvSpPr>
          <p:cNvPr id="5" name="Content Placeholder 4">
            <a:extLst>
              <a:ext uri="{FF2B5EF4-FFF2-40B4-BE49-F238E27FC236}">
                <a16:creationId xmlns:a16="http://schemas.microsoft.com/office/drawing/2014/main" id="{09E6220D-BB68-D4E7-F634-FEB699E4CC28}"/>
              </a:ext>
            </a:extLst>
          </p:cNvPr>
          <p:cNvSpPr>
            <a:spLocks noGrp="1"/>
          </p:cNvSpPr>
          <p:nvPr>
            <p:ph sz="half" idx="2"/>
          </p:nvPr>
        </p:nvSpPr>
        <p:spPr>
          <a:xfrm>
            <a:off x="4648200" y="1600200"/>
            <a:ext cx="4388296" cy="5141168"/>
          </a:xfrm>
        </p:spPr>
        <p:txBody>
          <a:bodyPr>
            <a:normAutofit fontScale="40000" lnSpcReduction="20000"/>
          </a:bodyPr>
          <a:lstStyle/>
          <a:p>
            <a:pPr marL="514350" indent="-514350">
              <a:buFont typeface="+mj-lt"/>
              <a:buAutoNum type="alphaLcParenR" startAt="9"/>
            </a:pPr>
            <a:r>
              <a:rPr lang="en-US" dirty="0"/>
              <a:t>An initial ten squeezes shall be repeated rapidly and the test subject shall then be asked whether the bitter aerosol can be tasted. If the test subject reports tasting the bitter taste during the ten squeezes, the screening test is complete. The taste threshold shall be noted as ten regardless of the number of squeezes actually completed. </a:t>
            </a:r>
          </a:p>
          <a:p>
            <a:pPr marL="514350" indent="-514350">
              <a:buFont typeface="+mj-lt"/>
              <a:buAutoNum type="alphaLcParenR" startAt="9"/>
            </a:pPr>
            <a:r>
              <a:rPr lang="en-US" dirty="0"/>
              <a:t>If the first response is negative, ten more squeezes shall be repeated rapidly and the test subject shall again be asked whether the bitter aerosol is tasted. If the test subject reports tasting the bitter taste during the second ten squeezes, the screening test is complete. The taste threshold shall be noted as 20 regardless of the number of squeezes actually completed.</a:t>
            </a:r>
          </a:p>
          <a:p>
            <a:pPr marL="514350" indent="-514350">
              <a:buFont typeface="+mj-lt"/>
              <a:buAutoNum type="alphaLcParenR" startAt="9"/>
            </a:pPr>
            <a:r>
              <a:rPr lang="en-US" dirty="0"/>
              <a:t>If the second response is negative, ten more squeezes shall be repeated rapidly and the test subject shall again be asked whether the bitter aerosol is tasted. If the test subject reports tasting the bitter taste during the third set of ten squeezes, the screening test is complete. The taste threshold shall be noted as 30 regardless of the number of squeezes actually completed.</a:t>
            </a:r>
          </a:p>
          <a:p>
            <a:pPr marL="514350" indent="-514350">
              <a:buFont typeface="+mj-lt"/>
              <a:buAutoNum type="alphaLcParenR" startAt="9"/>
            </a:pPr>
            <a:r>
              <a:rPr lang="en-US" dirty="0"/>
              <a:t>The test conductor shall take note of the number of squeezes required to solicit a taste response. </a:t>
            </a:r>
          </a:p>
          <a:p>
            <a:pPr marL="514350" indent="-514350">
              <a:buFont typeface="+mj-lt"/>
              <a:buAutoNum type="alphaLcParenR" startAt="9"/>
            </a:pPr>
            <a:r>
              <a:rPr lang="en-US" dirty="0"/>
              <a:t>If the bitter aerosol is not tasted after 30 squeezes [see Item k)], the test subject is unable to taste bitter aerosol and the bitter aerosol fit test shall not be used.</a:t>
            </a:r>
          </a:p>
          <a:p>
            <a:pPr marL="514350" indent="-514350">
              <a:buFont typeface="+mj-lt"/>
              <a:buAutoNum type="alphaLcParenR" startAt="9"/>
            </a:pPr>
            <a:r>
              <a:rPr lang="en-US" dirty="0"/>
              <a:t>If a taste response is elicited, the test subject shall be asked to take note of the taste for reference in the fit test.</a:t>
            </a:r>
          </a:p>
          <a:p>
            <a:pPr marL="514350" indent="-514350">
              <a:buFont typeface="+mj-lt"/>
              <a:buAutoNum type="alphaLcParenR" startAt="9"/>
            </a:pPr>
            <a:r>
              <a:rPr lang="en-US" dirty="0"/>
              <a:t>Correct use of the nebulizer means that approximately 1 mL (0.035 </a:t>
            </a:r>
            <a:r>
              <a:rPr lang="en-US" dirty="0" err="1"/>
              <a:t>fl</a:t>
            </a:r>
            <a:r>
              <a:rPr lang="en-US" dirty="0"/>
              <a:t> oz) of liquid is used at a time in the nebulizer body. </a:t>
            </a:r>
          </a:p>
          <a:p>
            <a:pPr marL="514350" indent="-514350">
              <a:buFont typeface="+mj-lt"/>
              <a:buAutoNum type="alphaLcParenR" startAt="9"/>
            </a:pPr>
            <a:r>
              <a:rPr lang="en-US" dirty="0"/>
              <a:t>The nebulizer shall be thoroughly rinsed in water, shaken to dry, and refilled at least each morning and afternoon or at least every 4 h. </a:t>
            </a:r>
            <a:endParaRPr lang="en-CA" dirty="0"/>
          </a:p>
        </p:txBody>
      </p:sp>
      <p:sp>
        <p:nvSpPr>
          <p:cNvPr id="3" name="Footer Placeholder 2">
            <a:extLst>
              <a:ext uri="{FF2B5EF4-FFF2-40B4-BE49-F238E27FC236}">
                <a16:creationId xmlns:a16="http://schemas.microsoft.com/office/drawing/2014/main" id="{8826F61A-9911-0711-DDE3-85724ED0F53A}"/>
              </a:ext>
            </a:extLst>
          </p:cNvPr>
          <p:cNvSpPr>
            <a:spLocks noGrp="1"/>
          </p:cNvSpPr>
          <p:nvPr>
            <p:ph type="ftr" sz="quarter" idx="11"/>
          </p:nvPr>
        </p:nvSpPr>
        <p:spPr/>
        <p:txBody>
          <a:bodyPr/>
          <a:lstStyle/>
          <a:p>
            <a:r>
              <a:rPr lang="en-CA"/>
              <a:t>Page 28/29</a:t>
            </a:r>
          </a:p>
        </p:txBody>
      </p:sp>
    </p:spTree>
    <p:extLst>
      <p:ext uri="{BB962C8B-B14F-4D97-AF65-F5344CB8AC3E}">
        <p14:creationId xmlns:p14="http://schemas.microsoft.com/office/powerpoint/2010/main" val="1038741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AE42-4A7D-C988-8ECB-208346442ACE}"/>
              </a:ext>
            </a:extLst>
          </p:cNvPr>
          <p:cNvSpPr>
            <a:spLocks noGrp="1"/>
          </p:cNvSpPr>
          <p:nvPr>
            <p:ph type="title"/>
          </p:nvPr>
        </p:nvSpPr>
        <p:spPr/>
        <p:txBody>
          <a:bodyPr>
            <a:normAutofit fontScale="90000"/>
          </a:bodyPr>
          <a:lstStyle/>
          <a:p>
            <a:r>
              <a:rPr lang="en-CA" dirty="0"/>
              <a:t>Qualitative Fit Test (QLFT) Protocols – Bitter Aerosol</a:t>
            </a:r>
          </a:p>
        </p:txBody>
      </p:sp>
      <p:sp>
        <p:nvSpPr>
          <p:cNvPr id="3" name="Content Placeholder 2">
            <a:extLst>
              <a:ext uri="{FF2B5EF4-FFF2-40B4-BE49-F238E27FC236}">
                <a16:creationId xmlns:a16="http://schemas.microsoft.com/office/drawing/2014/main" id="{CB47C793-9093-5657-C9C1-1DD11A08AC29}"/>
              </a:ext>
            </a:extLst>
          </p:cNvPr>
          <p:cNvSpPr>
            <a:spLocks noGrp="1"/>
          </p:cNvSpPr>
          <p:nvPr>
            <p:ph sz="half" idx="1"/>
          </p:nvPr>
        </p:nvSpPr>
        <p:spPr>
          <a:xfrm>
            <a:off x="107504" y="1600200"/>
            <a:ext cx="4388296" cy="5069160"/>
          </a:xfrm>
        </p:spPr>
        <p:txBody>
          <a:bodyPr>
            <a:normAutofit fontScale="47500" lnSpcReduction="20000"/>
          </a:bodyPr>
          <a:lstStyle/>
          <a:p>
            <a:pPr marL="0" indent="0">
              <a:buNone/>
            </a:pPr>
            <a:r>
              <a:rPr lang="en-CA" b="1" dirty="0"/>
              <a:t>Bitter aerosol QLFT protocol: </a:t>
            </a:r>
            <a:r>
              <a:rPr lang="en-CA" dirty="0"/>
              <a:t>The protocol for the bitter aerosol QLFT shall be as follows: </a:t>
            </a:r>
          </a:p>
          <a:p>
            <a:pPr marL="514350" indent="-514350">
              <a:buFont typeface="+mj-lt"/>
              <a:buAutoNum type="alphaLcParenR"/>
            </a:pPr>
            <a:r>
              <a:rPr lang="en-US" dirty="0"/>
              <a:t>The test subject shall not eat, drink (except plain water), smoke, or chew gum for 15 min before the test.</a:t>
            </a:r>
          </a:p>
          <a:p>
            <a:pPr marL="514350" indent="-514350">
              <a:buFont typeface="+mj-lt"/>
              <a:buAutoNum type="alphaLcParenR"/>
            </a:pPr>
            <a:r>
              <a:rPr lang="en-US" dirty="0"/>
              <a:t>The fit test shall use the same enclosure as that described in Clause B.3.2.2 b).</a:t>
            </a:r>
          </a:p>
          <a:p>
            <a:pPr marL="514350" indent="-514350">
              <a:buFont typeface="+mj-lt"/>
              <a:buAutoNum type="alphaLcParenR"/>
            </a:pPr>
            <a:r>
              <a:rPr lang="en-US" dirty="0"/>
              <a:t>The test subject shall don the enclosure while using the selected respirator [see Clause B.2.2 d)]. The respirator shall be properly adjusted and equipped with any type of particulate filter.</a:t>
            </a:r>
          </a:p>
          <a:p>
            <a:pPr marL="514350" indent="-514350">
              <a:buFont typeface="+mj-lt"/>
              <a:buAutoNum type="alphaLcParenR"/>
            </a:pPr>
            <a:r>
              <a:rPr lang="en-US" dirty="0"/>
              <a:t>A second nebulizer/atomizer shall be used to spray the fit test solution into the enclosure. This nebulizer shall be clearly marked to distinguish it from the screening test solution nebulizer. Respiratory Protection Program Fit Tester Protocols and Resources SASWH - May 1, 2020 r: Apr2021 Page 30.</a:t>
            </a:r>
          </a:p>
          <a:p>
            <a:pPr marL="514350" indent="-514350">
              <a:buFont typeface="+mj-lt"/>
              <a:buAutoNum type="alphaLcParenR"/>
            </a:pPr>
            <a:r>
              <a:rPr lang="en-US" dirty="0"/>
              <a:t>The fit test solution shall be prepared by adding 337.5 mg (0.0125 oz) of bitter aerosol to 200 mL (7.0 </a:t>
            </a:r>
            <a:r>
              <a:rPr lang="en-US" dirty="0" err="1"/>
              <a:t>fl</a:t>
            </a:r>
            <a:r>
              <a:rPr lang="en-US" dirty="0"/>
              <a:t> oz) of a 5% salt (NaCl) solution in warm water. Alternatively, a commercially available pre- mixed fit testing solution may be used. </a:t>
            </a:r>
          </a:p>
          <a:p>
            <a:pPr marL="514350" indent="-514350">
              <a:buFont typeface="+mj-lt"/>
              <a:buAutoNum type="alphaLcParenR"/>
            </a:pPr>
            <a:r>
              <a:rPr lang="en-US" dirty="0"/>
              <a:t>A small amount of the fit test solution (~ 3 mL) (~ 0.01 </a:t>
            </a:r>
            <a:r>
              <a:rPr lang="en-US" dirty="0" err="1"/>
              <a:t>fl</a:t>
            </a:r>
            <a:r>
              <a:rPr lang="en-US" dirty="0"/>
              <a:t> oz) shall be added into the nebulizer. </a:t>
            </a:r>
          </a:p>
          <a:p>
            <a:pPr marL="514350" indent="-514350">
              <a:buFont typeface="+mj-lt"/>
              <a:buAutoNum type="alphaLcParenR"/>
            </a:pPr>
            <a:r>
              <a:rPr lang="en-US" dirty="0"/>
              <a:t>As before, the test subject shall breathe through his/her slightly open mouth with tongue extended and be instructed to report if he/she tastes the bitter aerosol.</a:t>
            </a:r>
            <a:endParaRPr lang="en-CA" dirty="0"/>
          </a:p>
          <a:p>
            <a:pPr marL="514350" indent="-514350">
              <a:buFont typeface="+mj-lt"/>
              <a:buAutoNum type="alphaLcParenR"/>
            </a:pPr>
            <a:endParaRPr lang="en-CA" dirty="0"/>
          </a:p>
        </p:txBody>
      </p:sp>
      <p:sp>
        <p:nvSpPr>
          <p:cNvPr id="4" name="Content Placeholder 3">
            <a:extLst>
              <a:ext uri="{FF2B5EF4-FFF2-40B4-BE49-F238E27FC236}">
                <a16:creationId xmlns:a16="http://schemas.microsoft.com/office/drawing/2014/main" id="{75911400-79BE-5674-1C38-0946BDB9F709}"/>
              </a:ext>
            </a:extLst>
          </p:cNvPr>
          <p:cNvSpPr>
            <a:spLocks noGrp="1"/>
          </p:cNvSpPr>
          <p:nvPr>
            <p:ph sz="half" idx="2"/>
          </p:nvPr>
        </p:nvSpPr>
        <p:spPr>
          <a:xfrm>
            <a:off x="4648200" y="1600200"/>
            <a:ext cx="4388296" cy="4983162"/>
          </a:xfrm>
        </p:spPr>
        <p:txBody>
          <a:bodyPr>
            <a:normAutofit fontScale="47500" lnSpcReduction="20000"/>
          </a:bodyPr>
          <a:lstStyle/>
          <a:p>
            <a:pPr marL="514350" indent="-514350">
              <a:buFont typeface="+mj-lt"/>
              <a:buAutoNum type="alphaLcParenR" startAt="8"/>
            </a:pPr>
            <a:r>
              <a:rPr lang="en-US" dirty="0"/>
              <a:t>The nebulizer shall be inserted into the hole in the front of the enclosure and an initial concentration of the fit test solution shall be sprayed into the enclosure using the same number of squeezes (either 10, 20, or 30 squeezes) required to elicit a taste response as noted during the screening test.</a:t>
            </a:r>
          </a:p>
          <a:p>
            <a:pPr marL="514350" indent="-514350">
              <a:buFont typeface="+mj-lt"/>
              <a:buAutoNum type="alphaLcParenR" startAt="8"/>
            </a:pPr>
            <a:r>
              <a:rPr lang="en-US" dirty="0"/>
              <a:t>After the aerosol is generated, the test subject shall be instructed to perform the exercises described in Clause B.2.5.2. </a:t>
            </a:r>
          </a:p>
          <a:p>
            <a:pPr marL="514350" indent="-514350">
              <a:buFont typeface="+mj-lt"/>
              <a:buAutoNum type="alphaLcParenR" startAt="8"/>
            </a:pPr>
            <a:r>
              <a:rPr lang="en-US" dirty="0"/>
              <a:t>Every 30 s the aerosol concentration shall be replenished using one half the number of squeezes used initially (i.e., 5, 10, or 15). </a:t>
            </a:r>
          </a:p>
          <a:p>
            <a:pPr marL="514350" indent="-514350">
              <a:buFont typeface="+mj-lt"/>
              <a:buAutoNum type="alphaLcParenR" startAt="8"/>
            </a:pPr>
            <a:r>
              <a:rPr lang="en-US" dirty="0"/>
              <a:t>The test subject shall indicate to the test conductor if at any time during the fit test the taste of bitter aerosol is detected. If the test subject does not report tasting the bitter aerosol, the test has passed.</a:t>
            </a:r>
          </a:p>
          <a:p>
            <a:pPr marL="514350" indent="-514350">
              <a:buFont typeface="+mj-lt"/>
              <a:buAutoNum type="alphaLcParenR" startAt="8"/>
            </a:pPr>
            <a:r>
              <a:rPr lang="en-US" dirty="0"/>
              <a:t>If the taste of bitter aerosol is detected, the fit shall be deemed unsatisfactory and the test has failed. A different respirator shall be tried and the entire test procedure repeated (taste threshold screening and fit testing). </a:t>
            </a:r>
          </a:p>
          <a:p>
            <a:pPr marL="514350" indent="-514350">
              <a:buFont typeface="+mj-lt"/>
              <a:buAutoNum type="alphaLcParenR" startAt="8"/>
            </a:pPr>
            <a:r>
              <a:rPr lang="en-US" dirty="0"/>
              <a:t>Prior to removing the enclosure following a satisfactory fit test, the test conductor shall ask the test subject to break the face-to-facepiece seal. Having the test subject detect the test agent confirms the validity of the fit test and the effectiveness of the respirator. </a:t>
            </a:r>
            <a:endParaRPr lang="en-CA" dirty="0"/>
          </a:p>
        </p:txBody>
      </p:sp>
      <p:sp>
        <p:nvSpPr>
          <p:cNvPr id="5" name="Footer Placeholder 4">
            <a:extLst>
              <a:ext uri="{FF2B5EF4-FFF2-40B4-BE49-F238E27FC236}">
                <a16:creationId xmlns:a16="http://schemas.microsoft.com/office/drawing/2014/main" id="{72AED364-A3C9-0477-4F72-BD82003275E6}"/>
              </a:ext>
            </a:extLst>
          </p:cNvPr>
          <p:cNvSpPr>
            <a:spLocks noGrp="1"/>
          </p:cNvSpPr>
          <p:nvPr>
            <p:ph type="ftr" sz="quarter" idx="11"/>
          </p:nvPr>
        </p:nvSpPr>
        <p:spPr/>
        <p:txBody>
          <a:bodyPr/>
          <a:lstStyle/>
          <a:p>
            <a:r>
              <a:rPr lang="en-CA"/>
              <a:t>Page 29/30</a:t>
            </a:r>
          </a:p>
        </p:txBody>
      </p:sp>
    </p:spTree>
    <p:extLst>
      <p:ext uri="{BB962C8B-B14F-4D97-AF65-F5344CB8AC3E}">
        <p14:creationId xmlns:p14="http://schemas.microsoft.com/office/powerpoint/2010/main" val="3498820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58B1-F7F4-BEDB-06E2-20CB2EDD1A03}"/>
              </a:ext>
            </a:extLst>
          </p:cNvPr>
          <p:cNvSpPr>
            <a:spLocks noGrp="1"/>
          </p:cNvSpPr>
          <p:nvPr>
            <p:ph type="title"/>
          </p:nvPr>
        </p:nvSpPr>
        <p:spPr/>
        <p:txBody>
          <a:bodyPr>
            <a:normAutofit fontScale="90000"/>
          </a:bodyPr>
          <a:lstStyle/>
          <a:p>
            <a:r>
              <a:rPr lang="en-CA" dirty="0"/>
              <a:t>Quantitative respirator fit tests (QNFT)</a:t>
            </a:r>
          </a:p>
        </p:txBody>
      </p:sp>
      <p:sp>
        <p:nvSpPr>
          <p:cNvPr id="3" name="Content Placeholder 2">
            <a:extLst>
              <a:ext uri="{FF2B5EF4-FFF2-40B4-BE49-F238E27FC236}">
                <a16:creationId xmlns:a16="http://schemas.microsoft.com/office/drawing/2014/main" id="{689BE449-1748-1B3A-8D84-5020C85A2309}"/>
              </a:ext>
            </a:extLst>
          </p:cNvPr>
          <p:cNvSpPr>
            <a:spLocks noGrp="1"/>
          </p:cNvSpPr>
          <p:nvPr>
            <p:ph idx="1"/>
          </p:nvPr>
        </p:nvSpPr>
        <p:spPr>
          <a:xfrm>
            <a:off x="179512" y="1600200"/>
            <a:ext cx="8856984" cy="4781128"/>
          </a:xfrm>
        </p:spPr>
        <p:txBody>
          <a:bodyPr>
            <a:normAutofit fontScale="47500" lnSpcReduction="20000"/>
          </a:bodyPr>
          <a:lstStyle/>
          <a:p>
            <a:pPr marL="0" indent="0">
              <a:buNone/>
            </a:pPr>
            <a:r>
              <a:rPr lang="en-US" b="1" dirty="0"/>
              <a:t>Introduction of QNFT to respirator users: </a:t>
            </a:r>
            <a:r>
              <a:rPr lang="en-US" dirty="0"/>
              <a:t>The person conducting the QNFT shall provide the test subject with an introduction to QNFT. In this introduction, the fit tester shall </a:t>
            </a:r>
          </a:p>
          <a:p>
            <a:pPr marL="514350" indent="-514350">
              <a:buFont typeface="+mj-lt"/>
              <a:buAutoNum type="alphaLcParenR"/>
            </a:pPr>
            <a:r>
              <a:rPr lang="en-US" dirty="0"/>
              <a:t>explain what the QNFT procedure is, why it is required, and the importance of using a respirator that provides an effective, reproducible face-to-facepiece seal;</a:t>
            </a:r>
          </a:p>
          <a:p>
            <a:pPr marL="514350" indent="-514350">
              <a:buFont typeface="+mj-lt"/>
              <a:buAutoNum type="alphaLcParenR"/>
            </a:pPr>
            <a:r>
              <a:rPr lang="en-US" dirty="0"/>
              <a:t>explain why the test is important, in order to convince the test subject to co-operate fully in the QNFT; </a:t>
            </a:r>
          </a:p>
          <a:p>
            <a:pPr marL="514350" indent="-514350">
              <a:buFont typeface="+mj-lt"/>
              <a:buAutoNum type="alphaLcParenR"/>
            </a:pPr>
            <a:r>
              <a:rPr lang="en-US" dirty="0"/>
              <a:t>describe the challenge agent (e.g., ambient dust, generated aerosol, negative pressure) used in the QNFT; </a:t>
            </a:r>
          </a:p>
          <a:p>
            <a:pPr marL="514350" indent="-514350">
              <a:buFont typeface="+mj-lt"/>
              <a:buAutoNum type="alphaLcParenR"/>
            </a:pPr>
            <a:r>
              <a:rPr lang="en-US" dirty="0"/>
              <a:t>describe how the test subject selects a properly fitting and comfortable respirator from those that are appropriate to the application; </a:t>
            </a:r>
          </a:p>
          <a:p>
            <a:pPr marL="514350" indent="-514350">
              <a:buFont typeface="+mj-lt"/>
              <a:buAutoNum type="alphaLcParenR"/>
            </a:pPr>
            <a:r>
              <a:rPr lang="en-US" dirty="0"/>
              <a:t>explain that the respirator is equipped with the appropriate adapters or filters for the QNFT being used; </a:t>
            </a:r>
          </a:p>
          <a:p>
            <a:pPr marL="514350" indent="-514350">
              <a:buFont typeface="+mj-lt"/>
              <a:buAutoNum type="alphaLcParenR"/>
            </a:pPr>
            <a:r>
              <a:rPr lang="en-US" dirty="0"/>
              <a:t>explain that the test subject is required to successfully complete the positive- or negative-pressure user seal check with the selected respirator without physical or verbal assistance prior to proceeding with the QNFT; </a:t>
            </a:r>
          </a:p>
          <a:p>
            <a:pPr marL="514350" indent="-514350">
              <a:buFont typeface="+mj-lt"/>
              <a:buAutoNum type="alphaLcParenR"/>
            </a:pPr>
            <a:r>
              <a:rPr lang="en-US" dirty="0"/>
              <a:t>explain that the test subject is required to don the respirator properly, without physical or verbal assistance, in accordance with the manufacturer’s instructions;</a:t>
            </a:r>
          </a:p>
          <a:p>
            <a:pPr marL="514350" indent="-514350">
              <a:buFont typeface="+mj-lt"/>
              <a:buAutoNum type="alphaLcParenR"/>
            </a:pPr>
            <a:r>
              <a:rPr lang="en-US" dirty="0"/>
              <a:t>explain that the test subject is required, during the QNFT, to wear other PPE that he/she could be required to use in the workplace and that could affect the face-to-facepiece seal; </a:t>
            </a:r>
          </a:p>
          <a:p>
            <a:pPr marL="514350" indent="-514350">
              <a:buFont typeface="+mj-lt"/>
              <a:buAutoNum type="alphaLcParenR"/>
            </a:pPr>
            <a:r>
              <a:rPr lang="en-US" dirty="0"/>
              <a:t>describe the QNFT exercises and how to perform them during the QNFT; </a:t>
            </a:r>
          </a:p>
          <a:p>
            <a:pPr marL="514350" indent="-514350">
              <a:buFont typeface="+mj-lt"/>
              <a:buAutoNum type="alphaLcParenR"/>
            </a:pPr>
            <a:r>
              <a:rPr lang="en-US" dirty="0"/>
              <a:t>explain why it is important to use, in the workplace, the specific brand, model, and size of facepiece that is used to pass the QNFT; and</a:t>
            </a:r>
          </a:p>
          <a:p>
            <a:pPr marL="514350" indent="-514350">
              <a:buFont typeface="+mj-lt"/>
              <a:buAutoNum type="alphaLcParenR"/>
            </a:pPr>
            <a:r>
              <a:rPr lang="en-US" dirty="0"/>
              <a:t>emphasize that the user must always inspect a respirator before using it to ensure that it is in proper working condition</a:t>
            </a:r>
            <a:endParaRPr lang="en-CA" dirty="0"/>
          </a:p>
        </p:txBody>
      </p:sp>
      <p:sp>
        <p:nvSpPr>
          <p:cNvPr id="4" name="Footer Placeholder 3">
            <a:extLst>
              <a:ext uri="{FF2B5EF4-FFF2-40B4-BE49-F238E27FC236}">
                <a16:creationId xmlns:a16="http://schemas.microsoft.com/office/drawing/2014/main" id="{6EA4DC73-5B87-291D-3A3F-4030BBA88A20}"/>
              </a:ext>
            </a:extLst>
          </p:cNvPr>
          <p:cNvSpPr>
            <a:spLocks noGrp="1"/>
          </p:cNvSpPr>
          <p:nvPr>
            <p:ph type="ftr" sz="quarter" idx="11"/>
          </p:nvPr>
        </p:nvSpPr>
        <p:spPr/>
        <p:txBody>
          <a:bodyPr/>
          <a:lstStyle/>
          <a:p>
            <a:r>
              <a:rPr lang="en-CA"/>
              <a:t>Page 31</a:t>
            </a:r>
          </a:p>
        </p:txBody>
      </p:sp>
    </p:spTree>
    <p:extLst>
      <p:ext uri="{BB962C8B-B14F-4D97-AF65-F5344CB8AC3E}">
        <p14:creationId xmlns:p14="http://schemas.microsoft.com/office/powerpoint/2010/main" val="4115172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9F17-CD02-48D0-9F38-3DE8CC67BD91}"/>
              </a:ext>
            </a:extLst>
          </p:cNvPr>
          <p:cNvSpPr>
            <a:spLocks noGrp="1"/>
          </p:cNvSpPr>
          <p:nvPr>
            <p:ph type="title"/>
          </p:nvPr>
        </p:nvSpPr>
        <p:spPr/>
        <p:txBody>
          <a:bodyPr/>
          <a:lstStyle/>
          <a:p>
            <a:r>
              <a:rPr lang="en-CA" dirty="0"/>
              <a:t>Donning and Doffing</a:t>
            </a:r>
          </a:p>
        </p:txBody>
      </p:sp>
      <p:pic>
        <p:nvPicPr>
          <p:cNvPr id="4" name="Content Placeholder 3">
            <a:extLst>
              <a:ext uri="{FF2B5EF4-FFF2-40B4-BE49-F238E27FC236}">
                <a16:creationId xmlns:a16="http://schemas.microsoft.com/office/drawing/2014/main" id="{34D767FC-210E-57B7-9883-51B75CD16482}"/>
              </a:ext>
            </a:extLst>
          </p:cNvPr>
          <p:cNvPicPr>
            <a:picLocks noGrp="1" noChangeAspect="1"/>
          </p:cNvPicPr>
          <p:nvPr>
            <p:ph idx="1"/>
          </p:nvPr>
        </p:nvPicPr>
        <p:blipFill>
          <a:blip r:embed="rId3"/>
          <a:stretch>
            <a:fillRect/>
          </a:stretch>
        </p:blipFill>
        <p:spPr>
          <a:xfrm>
            <a:off x="2667000" y="1958181"/>
            <a:ext cx="3810000" cy="3810000"/>
          </a:xfrm>
          <a:prstGeom prst="rect">
            <a:avLst/>
          </a:prstGeom>
        </p:spPr>
      </p:pic>
    </p:spTree>
    <p:extLst>
      <p:ext uri="{BB962C8B-B14F-4D97-AF65-F5344CB8AC3E}">
        <p14:creationId xmlns:p14="http://schemas.microsoft.com/office/powerpoint/2010/main" val="3601338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9091-BB09-0912-C8F4-C7556CB7AB5C}"/>
              </a:ext>
            </a:extLst>
          </p:cNvPr>
          <p:cNvSpPr>
            <a:spLocks noGrp="1"/>
          </p:cNvSpPr>
          <p:nvPr>
            <p:ph type="title"/>
          </p:nvPr>
        </p:nvSpPr>
        <p:spPr/>
        <p:txBody>
          <a:bodyPr/>
          <a:lstStyle/>
          <a:p>
            <a:r>
              <a:rPr lang="en-CA" dirty="0"/>
              <a:t>Donning and Doffing</a:t>
            </a:r>
          </a:p>
        </p:txBody>
      </p:sp>
      <p:pic>
        <p:nvPicPr>
          <p:cNvPr id="4" name="Content Placeholder 3">
            <a:extLst>
              <a:ext uri="{FF2B5EF4-FFF2-40B4-BE49-F238E27FC236}">
                <a16:creationId xmlns:a16="http://schemas.microsoft.com/office/drawing/2014/main" id="{8249983A-48DD-292D-CC71-94CA834170DE}"/>
              </a:ext>
            </a:extLst>
          </p:cNvPr>
          <p:cNvPicPr>
            <a:picLocks noGrp="1" noChangeAspect="1"/>
          </p:cNvPicPr>
          <p:nvPr>
            <p:ph idx="1"/>
          </p:nvPr>
        </p:nvPicPr>
        <p:blipFill>
          <a:blip r:embed="rId3"/>
          <a:stretch>
            <a:fillRect/>
          </a:stretch>
        </p:blipFill>
        <p:spPr>
          <a:xfrm>
            <a:off x="2667000" y="1958181"/>
            <a:ext cx="3810000" cy="3810000"/>
          </a:xfrm>
          <a:prstGeom prst="rect">
            <a:avLst/>
          </a:prstGeom>
        </p:spPr>
      </p:pic>
    </p:spTree>
    <p:extLst>
      <p:ext uri="{BB962C8B-B14F-4D97-AF65-F5344CB8AC3E}">
        <p14:creationId xmlns:p14="http://schemas.microsoft.com/office/powerpoint/2010/main" val="3955264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25E0-23A2-3236-D542-50334E7F774B}"/>
              </a:ext>
            </a:extLst>
          </p:cNvPr>
          <p:cNvSpPr>
            <a:spLocks noGrp="1"/>
          </p:cNvSpPr>
          <p:nvPr>
            <p:ph type="title"/>
          </p:nvPr>
        </p:nvSpPr>
        <p:spPr/>
        <p:txBody>
          <a:bodyPr/>
          <a:lstStyle/>
          <a:p>
            <a:r>
              <a:rPr lang="en-CA" dirty="0"/>
              <a:t>Donning and Doffing</a:t>
            </a:r>
          </a:p>
        </p:txBody>
      </p:sp>
      <p:pic>
        <p:nvPicPr>
          <p:cNvPr id="4" name="Content Placeholder 3">
            <a:extLst>
              <a:ext uri="{FF2B5EF4-FFF2-40B4-BE49-F238E27FC236}">
                <a16:creationId xmlns:a16="http://schemas.microsoft.com/office/drawing/2014/main" id="{4C90236E-53CA-47AD-288D-D5E0C7EC77ED}"/>
              </a:ext>
            </a:extLst>
          </p:cNvPr>
          <p:cNvPicPr>
            <a:picLocks noGrp="1" noChangeAspect="1"/>
          </p:cNvPicPr>
          <p:nvPr>
            <p:ph idx="1"/>
          </p:nvPr>
        </p:nvPicPr>
        <p:blipFill>
          <a:blip r:embed="rId3"/>
          <a:stretch>
            <a:fillRect/>
          </a:stretch>
        </p:blipFill>
        <p:spPr>
          <a:xfrm>
            <a:off x="2667000" y="1958181"/>
            <a:ext cx="3810000" cy="3810000"/>
          </a:xfrm>
          <a:prstGeom prst="rect">
            <a:avLst/>
          </a:prstGeom>
        </p:spPr>
      </p:pic>
    </p:spTree>
    <p:extLst>
      <p:ext uri="{BB962C8B-B14F-4D97-AF65-F5344CB8AC3E}">
        <p14:creationId xmlns:p14="http://schemas.microsoft.com/office/powerpoint/2010/main" val="2359144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ACB8-031A-AADB-B568-84BDB6CB232F}"/>
              </a:ext>
            </a:extLst>
          </p:cNvPr>
          <p:cNvSpPr>
            <a:spLocks noGrp="1"/>
          </p:cNvSpPr>
          <p:nvPr>
            <p:ph type="title"/>
          </p:nvPr>
        </p:nvSpPr>
        <p:spPr/>
        <p:txBody>
          <a:bodyPr/>
          <a:lstStyle/>
          <a:p>
            <a:r>
              <a:rPr lang="en-CA" dirty="0"/>
              <a:t>Donning and Doffing</a:t>
            </a:r>
          </a:p>
        </p:txBody>
      </p:sp>
      <p:pic>
        <p:nvPicPr>
          <p:cNvPr id="4" name="Content Placeholder 3">
            <a:extLst>
              <a:ext uri="{FF2B5EF4-FFF2-40B4-BE49-F238E27FC236}">
                <a16:creationId xmlns:a16="http://schemas.microsoft.com/office/drawing/2014/main" id="{4F1155EE-92BC-721D-B73A-90066627BF34}"/>
              </a:ext>
            </a:extLst>
          </p:cNvPr>
          <p:cNvPicPr>
            <a:picLocks noGrp="1" noChangeAspect="1"/>
          </p:cNvPicPr>
          <p:nvPr>
            <p:ph idx="1"/>
          </p:nvPr>
        </p:nvPicPr>
        <p:blipFill>
          <a:blip r:embed="rId3"/>
          <a:stretch>
            <a:fillRect/>
          </a:stretch>
        </p:blipFill>
        <p:spPr>
          <a:xfrm>
            <a:off x="3143250" y="2434431"/>
            <a:ext cx="2857500" cy="2857500"/>
          </a:xfrm>
          <a:prstGeom prst="rect">
            <a:avLst/>
          </a:prstGeom>
        </p:spPr>
      </p:pic>
    </p:spTree>
    <p:extLst>
      <p:ext uri="{BB962C8B-B14F-4D97-AF65-F5344CB8AC3E}">
        <p14:creationId xmlns:p14="http://schemas.microsoft.com/office/powerpoint/2010/main" val="2396594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683F-0332-7241-1BFF-676A91A1DEDC}"/>
              </a:ext>
            </a:extLst>
          </p:cNvPr>
          <p:cNvSpPr>
            <a:spLocks noGrp="1"/>
          </p:cNvSpPr>
          <p:nvPr>
            <p:ph type="title"/>
          </p:nvPr>
        </p:nvSpPr>
        <p:spPr/>
        <p:txBody>
          <a:bodyPr/>
          <a:lstStyle/>
          <a:p>
            <a:r>
              <a:rPr lang="en-CA" dirty="0"/>
              <a:t>Donning and Doffing</a:t>
            </a:r>
          </a:p>
        </p:txBody>
      </p:sp>
      <p:pic>
        <p:nvPicPr>
          <p:cNvPr id="4" name="Content Placeholder 3">
            <a:extLst>
              <a:ext uri="{FF2B5EF4-FFF2-40B4-BE49-F238E27FC236}">
                <a16:creationId xmlns:a16="http://schemas.microsoft.com/office/drawing/2014/main" id="{3F558288-ECFA-5247-A256-F60F1E91847D}"/>
              </a:ext>
            </a:extLst>
          </p:cNvPr>
          <p:cNvPicPr>
            <a:picLocks noGrp="1" noChangeAspect="1"/>
          </p:cNvPicPr>
          <p:nvPr>
            <p:ph idx="1"/>
          </p:nvPr>
        </p:nvPicPr>
        <p:blipFill>
          <a:blip r:embed="rId3"/>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312650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AB9171-BA2A-CCC1-356B-31D3D36B6F83}"/>
              </a:ext>
            </a:extLst>
          </p:cNvPr>
          <p:cNvSpPr>
            <a:spLocks noGrp="1"/>
          </p:cNvSpPr>
          <p:nvPr>
            <p:ph type="title"/>
          </p:nvPr>
        </p:nvSpPr>
        <p:spPr/>
        <p:txBody>
          <a:bodyPr/>
          <a:lstStyle/>
          <a:p>
            <a:r>
              <a:rPr lang="en-CA" dirty="0"/>
              <a:t>Donning and Doffing</a:t>
            </a:r>
          </a:p>
        </p:txBody>
      </p:sp>
      <p:pic>
        <p:nvPicPr>
          <p:cNvPr id="6" name="Content Placeholder 5">
            <a:extLst>
              <a:ext uri="{FF2B5EF4-FFF2-40B4-BE49-F238E27FC236}">
                <a16:creationId xmlns:a16="http://schemas.microsoft.com/office/drawing/2014/main" id="{B6815FBC-CC8A-2F35-FC0C-7820254752DB}"/>
              </a:ext>
            </a:extLst>
          </p:cNvPr>
          <p:cNvPicPr>
            <a:picLocks noGrp="1" noChangeAspect="1"/>
          </p:cNvPicPr>
          <p:nvPr>
            <p:ph idx="1"/>
          </p:nvPr>
        </p:nvPicPr>
        <p:blipFill>
          <a:blip r:embed="rId3"/>
          <a:stretch>
            <a:fillRect/>
          </a:stretch>
        </p:blipFill>
        <p:spPr>
          <a:xfrm>
            <a:off x="2667000" y="1958181"/>
            <a:ext cx="3810000" cy="3810000"/>
          </a:xfrm>
          <a:prstGeom prst="rect">
            <a:avLst/>
          </a:prstGeom>
        </p:spPr>
      </p:pic>
    </p:spTree>
    <p:extLst>
      <p:ext uri="{BB962C8B-B14F-4D97-AF65-F5344CB8AC3E}">
        <p14:creationId xmlns:p14="http://schemas.microsoft.com/office/powerpoint/2010/main" val="278949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Re-Approval</a:t>
            </a: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CA" i="1" dirty="0"/>
              <a:t>Fit testers require re-approval every 2 years by attending SASWH’s fit tester re-evaluation session. </a:t>
            </a:r>
          </a:p>
          <a:p>
            <a:pPr marL="0" indent="0">
              <a:buNone/>
            </a:pPr>
            <a:r>
              <a:rPr lang="en-CA" i="1" dirty="0"/>
              <a:t>A fit tester will be eligible for re-approval so long as they have fit tested/taught a minimum of 5 workers in the previous 2 years. </a:t>
            </a:r>
            <a:endParaRPr lang="en-CA" dirty="0"/>
          </a:p>
          <a:p>
            <a:pPr marL="0" indent="0">
              <a:buNone/>
            </a:pPr>
            <a:r>
              <a:rPr lang="en-US" dirty="0"/>
              <a:t> </a:t>
            </a:r>
            <a:endParaRPr lang="en-CA" dirty="0"/>
          </a:p>
          <a:p>
            <a:pPr lvl="0"/>
            <a:endParaRPr lang="en-CA" dirty="0"/>
          </a:p>
        </p:txBody>
      </p:sp>
      <p:sp>
        <p:nvSpPr>
          <p:cNvPr id="4" name="Footer Placeholder 3">
            <a:extLst>
              <a:ext uri="{FF2B5EF4-FFF2-40B4-BE49-F238E27FC236}">
                <a16:creationId xmlns:a16="http://schemas.microsoft.com/office/drawing/2014/main" id="{99DF77DE-03C0-6E8D-4549-6F35CC4C0343}"/>
              </a:ext>
            </a:extLst>
          </p:cNvPr>
          <p:cNvSpPr>
            <a:spLocks noGrp="1"/>
          </p:cNvSpPr>
          <p:nvPr>
            <p:ph type="ftr" sz="quarter" idx="11"/>
          </p:nvPr>
        </p:nvSpPr>
        <p:spPr/>
        <p:txBody>
          <a:bodyPr/>
          <a:lstStyle/>
          <a:p>
            <a:r>
              <a:rPr lang="en-CA"/>
              <a:t>Page 1</a:t>
            </a:r>
          </a:p>
        </p:txBody>
      </p:sp>
    </p:spTree>
    <p:extLst>
      <p:ext uri="{BB962C8B-B14F-4D97-AF65-F5344CB8AC3E}">
        <p14:creationId xmlns:p14="http://schemas.microsoft.com/office/powerpoint/2010/main" val="2259428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F170-C763-5A4D-DDE8-0F7592479D2A}"/>
              </a:ext>
            </a:extLst>
          </p:cNvPr>
          <p:cNvSpPr>
            <a:spLocks noGrp="1"/>
          </p:cNvSpPr>
          <p:nvPr>
            <p:ph type="title"/>
          </p:nvPr>
        </p:nvSpPr>
        <p:spPr>
          <a:xfrm>
            <a:off x="457200" y="274638"/>
            <a:ext cx="8229600" cy="1143000"/>
          </a:xfrm>
        </p:spPr>
        <p:txBody>
          <a:bodyPr anchor="ctr">
            <a:normAutofit/>
          </a:bodyPr>
          <a:lstStyle/>
          <a:p>
            <a:r>
              <a:rPr lang="en-CA" dirty="0"/>
              <a:t>Forms</a:t>
            </a:r>
          </a:p>
        </p:txBody>
      </p:sp>
      <p:graphicFrame>
        <p:nvGraphicFramePr>
          <p:cNvPr id="5" name="Content Placeholder 2">
            <a:extLst>
              <a:ext uri="{FF2B5EF4-FFF2-40B4-BE49-F238E27FC236}">
                <a16:creationId xmlns:a16="http://schemas.microsoft.com/office/drawing/2014/main" id="{284DE4E0-A8C2-3361-296B-90BEE74F4AB8}"/>
              </a:ext>
            </a:extLst>
          </p:cNvPr>
          <p:cNvGraphicFramePr>
            <a:graphicFrameLocks noGrp="1"/>
          </p:cNvGraphicFramePr>
          <p:nvPr>
            <p:ph idx="1"/>
            <p:extLst>
              <p:ext uri="{D42A27DB-BD31-4B8C-83A1-F6EECF244321}">
                <p14:modId xmlns:p14="http://schemas.microsoft.com/office/powerpoint/2010/main" val="34212825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096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C870-4BCE-991E-112F-85257CE59B9C}"/>
              </a:ext>
            </a:extLst>
          </p:cNvPr>
          <p:cNvSpPr>
            <a:spLocks noGrp="1"/>
          </p:cNvSpPr>
          <p:nvPr>
            <p:ph type="title"/>
          </p:nvPr>
        </p:nvSpPr>
        <p:spPr/>
        <p:txBody>
          <a:bodyPr/>
          <a:lstStyle/>
          <a:p>
            <a:r>
              <a:rPr lang="en-CA" dirty="0"/>
              <a:t>Set up and Practice QLFT</a:t>
            </a:r>
          </a:p>
        </p:txBody>
      </p:sp>
      <p:pic>
        <p:nvPicPr>
          <p:cNvPr id="7" name="Content Placeholder 6">
            <a:extLst>
              <a:ext uri="{FF2B5EF4-FFF2-40B4-BE49-F238E27FC236}">
                <a16:creationId xmlns:a16="http://schemas.microsoft.com/office/drawing/2014/main" id="{CF333160-3274-C662-FCB7-F85CFF278E4E}"/>
              </a:ext>
            </a:extLst>
          </p:cNvPr>
          <p:cNvPicPr>
            <a:picLocks noGrp="1" noChangeAspect="1"/>
          </p:cNvPicPr>
          <p:nvPr>
            <p:ph idx="1"/>
          </p:nvPr>
        </p:nvPicPr>
        <p:blipFill>
          <a:blip r:embed="rId3"/>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355989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E386-1B0A-49C2-1F34-33C29E631BDA}"/>
              </a:ext>
            </a:extLst>
          </p:cNvPr>
          <p:cNvSpPr>
            <a:spLocks noGrp="1"/>
          </p:cNvSpPr>
          <p:nvPr>
            <p:ph type="title"/>
          </p:nvPr>
        </p:nvSpPr>
        <p:spPr/>
        <p:txBody>
          <a:bodyPr/>
          <a:lstStyle/>
          <a:p>
            <a:r>
              <a:rPr lang="en-CA" dirty="0"/>
              <a:t>Set up and practice QNFT</a:t>
            </a:r>
          </a:p>
        </p:txBody>
      </p:sp>
      <p:pic>
        <p:nvPicPr>
          <p:cNvPr id="6" name="Content Placeholder 5">
            <a:extLst>
              <a:ext uri="{FF2B5EF4-FFF2-40B4-BE49-F238E27FC236}">
                <a16:creationId xmlns:a16="http://schemas.microsoft.com/office/drawing/2014/main" id="{765CA033-0833-F1A6-E81B-8A3FFFEB17E7}"/>
              </a:ext>
            </a:extLst>
          </p:cNvPr>
          <p:cNvPicPr>
            <a:picLocks noGrp="1" noChangeAspect="1"/>
          </p:cNvPicPr>
          <p:nvPr>
            <p:ph sz="half" idx="1"/>
          </p:nvPr>
        </p:nvPicPr>
        <p:blipFill>
          <a:blip r:embed="rId3"/>
          <a:stretch>
            <a:fillRect/>
          </a:stretch>
        </p:blipFill>
        <p:spPr>
          <a:xfrm>
            <a:off x="1243012" y="2939256"/>
            <a:ext cx="2466975" cy="1847850"/>
          </a:xfrm>
          <a:prstGeom prst="rect">
            <a:avLst/>
          </a:prstGeom>
        </p:spPr>
      </p:pic>
      <p:pic>
        <p:nvPicPr>
          <p:cNvPr id="7" name="Content Placeholder 6">
            <a:extLst>
              <a:ext uri="{FF2B5EF4-FFF2-40B4-BE49-F238E27FC236}">
                <a16:creationId xmlns:a16="http://schemas.microsoft.com/office/drawing/2014/main" id="{6A508764-20EB-A8BE-A2C2-9D5D82C890A5}"/>
              </a:ext>
            </a:extLst>
          </p:cNvPr>
          <p:cNvPicPr>
            <a:picLocks noGrp="1" noChangeAspect="1"/>
          </p:cNvPicPr>
          <p:nvPr>
            <p:ph sz="half" idx="2"/>
          </p:nvPr>
        </p:nvPicPr>
        <p:blipFill>
          <a:blip r:embed="rId4"/>
          <a:stretch>
            <a:fillRect/>
          </a:stretch>
        </p:blipFill>
        <p:spPr>
          <a:xfrm>
            <a:off x="5652120" y="2132856"/>
            <a:ext cx="1642475" cy="3752207"/>
          </a:xfrm>
          <a:prstGeom prst="rect">
            <a:avLst/>
          </a:prstGeom>
        </p:spPr>
      </p:pic>
    </p:spTree>
    <p:extLst>
      <p:ext uri="{BB962C8B-B14F-4D97-AF65-F5344CB8AC3E}">
        <p14:creationId xmlns:p14="http://schemas.microsoft.com/office/powerpoint/2010/main" val="2251996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A978-748B-AB3E-1091-A7A6BA95D4C2}"/>
              </a:ext>
            </a:extLst>
          </p:cNvPr>
          <p:cNvSpPr>
            <a:spLocks noGrp="1"/>
          </p:cNvSpPr>
          <p:nvPr>
            <p:ph type="title"/>
          </p:nvPr>
        </p:nvSpPr>
        <p:spPr/>
        <p:txBody>
          <a:bodyPr/>
          <a:lstStyle/>
          <a:p>
            <a:r>
              <a:rPr lang="en-CA" dirty="0"/>
              <a:t>Congratulations	</a:t>
            </a:r>
          </a:p>
        </p:txBody>
      </p:sp>
      <p:sp>
        <p:nvSpPr>
          <p:cNvPr id="3" name="Content Placeholder 2">
            <a:extLst>
              <a:ext uri="{FF2B5EF4-FFF2-40B4-BE49-F238E27FC236}">
                <a16:creationId xmlns:a16="http://schemas.microsoft.com/office/drawing/2014/main" id="{735CE769-DFE2-BBC3-DE47-FC796198EF3E}"/>
              </a:ext>
            </a:extLst>
          </p:cNvPr>
          <p:cNvSpPr>
            <a:spLocks noGrp="1"/>
          </p:cNvSpPr>
          <p:nvPr>
            <p:ph idx="1"/>
          </p:nvPr>
        </p:nvSpPr>
        <p:spPr/>
        <p:txBody>
          <a:bodyPr/>
          <a:lstStyle/>
          <a:p>
            <a:pPr marL="0" indent="0" algn="ctr">
              <a:buNone/>
            </a:pPr>
            <a:r>
              <a:rPr lang="en-CA" dirty="0"/>
              <a:t>You are now a qualified fit tester!!!</a:t>
            </a:r>
          </a:p>
          <a:p>
            <a:pPr marL="0" indent="0" algn="ctr">
              <a:buNone/>
            </a:pPr>
            <a:endParaRPr lang="en-CA" dirty="0"/>
          </a:p>
          <a:p>
            <a:pPr marL="0" indent="0" algn="ctr">
              <a:buNone/>
            </a:pPr>
            <a:r>
              <a:rPr lang="en-CA" dirty="0"/>
              <a:t>You will receive a wallet card, and will be required to recertify in two years</a:t>
            </a:r>
          </a:p>
        </p:txBody>
      </p:sp>
    </p:spTree>
    <p:extLst>
      <p:ext uri="{BB962C8B-B14F-4D97-AF65-F5344CB8AC3E}">
        <p14:creationId xmlns:p14="http://schemas.microsoft.com/office/powerpoint/2010/main" val="3723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Legislation</a:t>
            </a:r>
          </a:p>
        </p:txBody>
      </p:sp>
      <p:sp>
        <p:nvSpPr>
          <p:cNvPr id="3" name="Content Placeholder 2"/>
          <p:cNvSpPr>
            <a:spLocks noGrp="1"/>
          </p:cNvSpPr>
          <p:nvPr>
            <p:ph idx="1"/>
          </p:nvPr>
        </p:nvSpPr>
        <p:spPr>
          <a:xfrm>
            <a:off x="457200" y="1417638"/>
            <a:ext cx="8229600" cy="4891682"/>
          </a:xfrm>
        </p:spPr>
        <p:txBody>
          <a:bodyPr>
            <a:normAutofit/>
          </a:bodyPr>
          <a:lstStyle/>
          <a:p>
            <a:pPr marL="0" lvl="0" indent="0">
              <a:buNone/>
            </a:pPr>
            <a:r>
              <a:rPr lang="en-CA" dirty="0"/>
              <a:t>Definition of “train”</a:t>
            </a:r>
          </a:p>
          <a:p>
            <a:pPr marL="0" lvl="0" indent="0">
              <a:buNone/>
            </a:pPr>
            <a:endParaRPr lang="en-CA" dirty="0"/>
          </a:p>
          <a:p>
            <a:pPr marL="0" lvl="0" indent="0">
              <a:buNone/>
            </a:pPr>
            <a:r>
              <a:rPr lang="en-CA" sz="2800" dirty="0"/>
              <a:t>Means to give information and explanation to a worker with respect to a particular subject matter and require a practical demonstration that the worker has acquired the knowledge or skill related to the subject-matter</a:t>
            </a:r>
          </a:p>
        </p:txBody>
      </p:sp>
      <p:sp>
        <p:nvSpPr>
          <p:cNvPr id="4" name="Footer Placeholder 3">
            <a:extLst>
              <a:ext uri="{FF2B5EF4-FFF2-40B4-BE49-F238E27FC236}">
                <a16:creationId xmlns:a16="http://schemas.microsoft.com/office/drawing/2014/main" id="{D368E709-5811-1281-1D63-383E7AB5E178}"/>
              </a:ext>
            </a:extLst>
          </p:cNvPr>
          <p:cNvSpPr>
            <a:spLocks noGrp="1"/>
          </p:cNvSpPr>
          <p:nvPr>
            <p:ph type="ftr" sz="quarter" idx="11"/>
          </p:nvPr>
        </p:nvSpPr>
        <p:spPr/>
        <p:txBody>
          <a:bodyPr/>
          <a:lstStyle/>
          <a:p>
            <a:r>
              <a:rPr lang="en-CA"/>
              <a:t>Page 2</a:t>
            </a:r>
          </a:p>
        </p:txBody>
      </p:sp>
    </p:spTree>
    <p:extLst>
      <p:ext uri="{BB962C8B-B14F-4D97-AF65-F5344CB8AC3E}">
        <p14:creationId xmlns:p14="http://schemas.microsoft.com/office/powerpoint/2010/main" val="188430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3797-7AE8-1AE0-3193-EC1596CBCFE8}"/>
              </a:ext>
            </a:extLst>
          </p:cNvPr>
          <p:cNvSpPr>
            <a:spLocks noGrp="1"/>
          </p:cNvSpPr>
          <p:nvPr>
            <p:ph type="title"/>
          </p:nvPr>
        </p:nvSpPr>
        <p:spPr/>
        <p:txBody>
          <a:bodyPr/>
          <a:lstStyle/>
          <a:p>
            <a:r>
              <a:rPr lang="en-CA" dirty="0"/>
              <a:t>Supplies for Fit Testing</a:t>
            </a:r>
          </a:p>
        </p:txBody>
      </p:sp>
      <p:sp>
        <p:nvSpPr>
          <p:cNvPr id="3" name="Content Placeholder 2">
            <a:extLst>
              <a:ext uri="{FF2B5EF4-FFF2-40B4-BE49-F238E27FC236}">
                <a16:creationId xmlns:a16="http://schemas.microsoft.com/office/drawing/2014/main" id="{C0E7AF7E-7F36-8D7D-5236-B9B9B7DEFCDF}"/>
              </a:ext>
            </a:extLst>
          </p:cNvPr>
          <p:cNvSpPr>
            <a:spLocks noGrp="1"/>
          </p:cNvSpPr>
          <p:nvPr>
            <p:ph idx="1"/>
          </p:nvPr>
        </p:nvSpPr>
        <p:spPr/>
        <p:txBody>
          <a:bodyPr>
            <a:normAutofit fontScale="70000" lnSpcReduction="20000"/>
          </a:bodyPr>
          <a:lstStyle/>
          <a:p>
            <a:r>
              <a:rPr lang="en-CA" dirty="0"/>
              <a:t>Orientation (either the presentation or worker’s can read the document)</a:t>
            </a:r>
          </a:p>
          <a:p>
            <a:r>
              <a:rPr lang="en-CA" dirty="0"/>
              <a:t>Respirator user screening form</a:t>
            </a:r>
          </a:p>
          <a:p>
            <a:r>
              <a:rPr lang="en-CA" dirty="0"/>
              <a:t>Respirator user tracking form</a:t>
            </a:r>
          </a:p>
          <a:p>
            <a:r>
              <a:rPr lang="en-CA" dirty="0"/>
              <a:t>NIOSH approved respirators (elastomeric and/or disposable)</a:t>
            </a:r>
          </a:p>
          <a:p>
            <a:r>
              <a:rPr lang="en-CA" dirty="0"/>
              <a:t>Mirror</a:t>
            </a:r>
          </a:p>
          <a:p>
            <a:r>
              <a:rPr lang="en-CA" dirty="0"/>
              <a:t>Equipment/Supplies for the method of fit testing you are conducting (qualitative, or quantitative)</a:t>
            </a:r>
          </a:p>
          <a:p>
            <a:r>
              <a:rPr lang="en-CA" dirty="0"/>
              <a:t>Safety data sheet for the sensitivity solution, and fit test solution (qualitative)</a:t>
            </a:r>
          </a:p>
          <a:p>
            <a:r>
              <a:rPr lang="en-CA" dirty="0"/>
              <a:t>Safety data sheet for the alcohol solution (quantitative)</a:t>
            </a:r>
          </a:p>
          <a:p>
            <a:r>
              <a:rPr lang="en-CA" dirty="0"/>
              <a:t>Water for participants of qualitative fit testing</a:t>
            </a:r>
          </a:p>
          <a:p>
            <a:r>
              <a:rPr lang="en-CA" dirty="0"/>
              <a:t>Stickers/Wallet cards</a:t>
            </a:r>
          </a:p>
          <a:p>
            <a:r>
              <a:rPr lang="en-CA" dirty="0"/>
              <a:t>Additional PPE that may be required based on the current situation</a:t>
            </a:r>
          </a:p>
        </p:txBody>
      </p:sp>
      <p:sp>
        <p:nvSpPr>
          <p:cNvPr id="4" name="Footer Placeholder 3">
            <a:extLst>
              <a:ext uri="{FF2B5EF4-FFF2-40B4-BE49-F238E27FC236}">
                <a16:creationId xmlns:a16="http://schemas.microsoft.com/office/drawing/2014/main" id="{C25E6F00-73D6-9317-5A01-756B6A8AE876}"/>
              </a:ext>
            </a:extLst>
          </p:cNvPr>
          <p:cNvSpPr>
            <a:spLocks noGrp="1"/>
          </p:cNvSpPr>
          <p:nvPr>
            <p:ph type="ftr" sz="quarter" idx="11"/>
          </p:nvPr>
        </p:nvSpPr>
        <p:spPr/>
        <p:txBody>
          <a:bodyPr/>
          <a:lstStyle/>
          <a:p>
            <a:r>
              <a:rPr lang="en-CA"/>
              <a:t>Page 2</a:t>
            </a:r>
          </a:p>
        </p:txBody>
      </p:sp>
    </p:spTree>
    <p:extLst>
      <p:ext uri="{BB962C8B-B14F-4D97-AF65-F5344CB8AC3E}">
        <p14:creationId xmlns:p14="http://schemas.microsoft.com/office/powerpoint/2010/main" val="2057471332"/>
      </p:ext>
    </p:extLst>
  </p:cSld>
  <p:clrMapOvr>
    <a:masterClrMapping/>
  </p:clrMapOvr>
</p:sld>
</file>

<file path=ppt/theme/theme1.xml><?xml version="1.0" encoding="utf-8"?>
<a:theme xmlns:a="http://schemas.openxmlformats.org/drawingml/2006/main" name="SASWH_PPT Option 1 as of Nov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SASWH_PPT Option 1 as of Nov 2014</Template>
  <TotalTime>2784</TotalTime>
  <Words>9179</Words>
  <Application>Microsoft Office PowerPoint</Application>
  <PresentationFormat>On-screen Show (4:3)</PresentationFormat>
  <Paragraphs>865</Paragraphs>
  <Slides>73</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SASWH_PPT Option 1 as of Nov 2014</vt:lpstr>
      <vt:lpstr>PowerPoint Presentation</vt:lpstr>
      <vt:lpstr>Housekeeping Details</vt:lpstr>
      <vt:lpstr>Welcome &amp; Introduction</vt:lpstr>
      <vt:lpstr>Introductions</vt:lpstr>
      <vt:lpstr>What You Will Learn</vt:lpstr>
      <vt:lpstr>SASWH Approved Fit Testers</vt:lpstr>
      <vt:lpstr>Re-Approval</vt:lpstr>
      <vt:lpstr>Legislation</vt:lpstr>
      <vt:lpstr>Supplies for Fit Testing</vt:lpstr>
      <vt:lpstr>Risk Assessments</vt:lpstr>
      <vt:lpstr>Risk Assessments</vt:lpstr>
      <vt:lpstr>Risk Assessments</vt:lpstr>
      <vt:lpstr>Reporting, Documenting, Communicating Identified Risks</vt:lpstr>
      <vt:lpstr>Three Rights of Workers</vt:lpstr>
      <vt:lpstr>CSA Standard</vt:lpstr>
      <vt:lpstr>CSA Standard</vt:lpstr>
      <vt:lpstr>Roles and Responsibilities</vt:lpstr>
      <vt:lpstr>Roles and Responsibilities</vt:lpstr>
      <vt:lpstr>Hazard Assessment</vt:lpstr>
      <vt:lpstr>NOTE</vt:lpstr>
      <vt:lpstr>How to assess the hazards</vt:lpstr>
      <vt:lpstr>Selection of Appropriate Respirator</vt:lpstr>
      <vt:lpstr>Styles of APRs </vt:lpstr>
      <vt:lpstr>Particulate Respirator Rating</vt:lpstr>
      <vt:lpstr>Respirator Fit Testing</vt:lpstr>
      <vt:lpstr>Respirator Fit Testing</vt:lpstr>
      <vt:lpstr>Fit Testing</vt:lpstr>
      <vt:lpstr>Limitations</vt:lpstr>
      <vt:lpstr>Provision of training</vt:lpstr>
      <vt:lpstr>Respirator Fit Testing</vt:lpstr>
      <vt:lpstr>Respirator Fit Testing</vt:lpstr>
      <vt:lpstr>Respirator Fit Testing</vt:lpstr>
      <vt:lpstr>Respirator Fit Testing</vt:lpstr>
      <vt:lpstr>Respirator Interference Concerns</vt:lpstr>
      <vt:lpstr>Respirator Interference Concerns</vt:lpstr>
      <vt:lpstr>Respirator Interference Concerns</vt:lpstr>
      <vt:lpstr>Respirator Interference Concerns</vt:lpstr>
      <vt:lpstr>Qualitative Fit Testing (QLFT)</vt:lpstr>
      <vt:lpstr>Quantitative Fit Testing (QNFT)</vt:lpstr>
      <vt:lpstr>Health Surveillance</vt:lpstr>
      <vt:lpstr>Recordkeeping</vt:lpstr>
      <vt:lpstr>Records of Respirator Fit Testing</vt:lpstr>
      <vt:lpstr>Negative and Positive User Seal Checks</vt:lpstr>
      <vt:lpstr>Negative Pressure User Seal Check (elastomeric)</vt:lpstr>
      <vt:lpstr>Negative Pressure User Seal Check (elastomeric)</vt:lpstr>
      <vt:lpstr>Positive Pressure User Seal Check (elastomeric)</vt:lpstr>
      <vt:lpstr>Positive Pressure User Seal Check (elastomeric)</vt:lpstr>
      <vt:lpstr>Negative and Positive Pressure User Seal Checks for Disposable Respirators</vt:lpstr>
      <vt:lpstr>Negative Pressure User Seal Check for Disposable Respirators</vt:lpstr>
      <vt:lpstr>Positive Pressure User Seal Check for Disposable Respirators</vt:lpstr>
      <vt:lpstr>Negative and Positive Pressure User Seal Checks for Disposable Respirators</vt:lpstr>
      <vt:lpstr>Qualitative Respirator Fit Tests  (QLFT)</vt:lpstr>
      <vt:lpstr>Qualitative Respirator Fit Tests (QLFT)</vt:lpstr>
      <vt:lpstr>Qualitative Respirator Fit Tests (QLFT)</vt:lpstr>
      <vt:lpstr>Qualitative Respirator Fit Tests (QLFT)</vt:lpstr>
      <vt:lpstr>Qualitative Respirator Fit Tests (QLFT)</vt:lpstr>
      <vt:lpstr>Qualitative Respirator Fit Testing (QLFT)</vt:lpstr>
      <vt:lpstr>Qualitative Respirator Fit Testing (QLFT)</vt:lpstr>
      <vt:lpstr>Qualitative Fit Test (QLFT) Protocols - Saccharin</vt:lpstr>
      <vt:lpstr>Qualitative Fit Test (QLFT) Protocols - Saccharin</vt:lpstr>
      <vt:lpstr>Qualitative Fit Test (QLFT) Protocols – Bitter aerosol</vt:lpstr>
      <vt:lpstr>Qualitative Fit Test (QLFT) Protocols – Bitter Aerosol</vt:lpstr>
      <vt:lpstr>Quantitative respirator fit tests (QNFT)</vt:lpstr>
      <vt:lpstr>Donning and Doffing</vt:lpstr>
      <vt:lpstr>Donning and Doffing</vt:lpstr>
      <vt:lpstr>Donning and Doffing</vt:lpstr>
      <vt:lpstr>Donning and Doffing</vt:lpstr>
      <vt:lpstr>Donning and Doffing</vt:lpstr>
      <vt:lpstr>Donning and Doffing</vt:lpstr>
      <vt:lpstr>Forms</vt:lpstr>
      <vt:lpstr>Set up and Practice QLFT</vt:lpstr>
      <vt:lpstr>Set up and practice QNFT</vt:lpstr>
      <vt:lpstr>Congratulations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Sindi</dc:creator>
  <cp:lastModifiedBy>Thomas, Ashley SASWH</cp:lastModifiedBy>
  <cp:revision>93</cp:revision>
  <cp:lastPrinted>2021-05-17T16:24:07Z</cp:lastPrinted>
  <dcterms:created xsi:type="dcterms:W3CDTF">2014-11-15T11:52:30Z</dcterms:created>
  <dcterms:modified xsi:type="dcterms:W3CDTF">2022-08-11T21:17:30Z</dcterms:modified>
</cp:coreProperties>
</file>