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6" r:id="rId2"/>
    <p:sldId id="257" r:id="rId3"/>
    <p:sldId id="265" r:id="rId4"/>
    <p:sldId id="259" r:id="rId5"/>
    <p:sldId id="267" r:id="rId6"/>
    <p:sldId id="277" r:id="rId7"/>
    <p:sldId id="270" r:id="rId8"/>
    <p:sldId id="271" r:id="rId9"/>
    <p:sldId id="272" r:id="rId10"/>
    <p:sldId id="273" r:id="rId11"/>
    <p:sldId id="274" r:id="rId12"/>
    <p:sldId id="275" r:id="rId13"/>
    <p:sldId id="276" r:id="rId14"/>
    <p:sldId id="261"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sorterViewPr>
    <p:cViewPr>
      <p:scale>
        <a:sx n="100" d="100"/>
        <a:sy n="100" d="100"/>
      </p:scale>
      <p:origin x="0" y="-3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8359B47A-BEAF-4AF0-A24D-8FB1DF29E17B}" type="datetimeFigureOut">
              <a:rPr lang="en-CA" smtClean="0"/>
              <a:t>2023-08-01</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89C647D2-4324-4102-8E56-A6BA280BE5E9}" type="slidenum">
              <a:rPr lang="en-CA" smtClean="0"/>
              <a:t>‹#›</a:t>
            </a:fld>
            <a:endParaRPr lang="en-CA"/>
          </a:p>
        </p:txBody>
      </p:sp>
    </p:spTree>
    <p:extLst>
      <p:ext uri="{BB962C8B-B14F-4D97-AF65-F5344CB8AC3E}">
        <p14:creationId xmlns:p14="http://schemas.microsoft.com/office/powerpoint/2010/main" val="25201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1</a:t>
            </a:fld>
            <a:endParaRPr lang="en-CA"/>
          </a:p>
        </p:txBody>
      </p:sp>
    </p:spTree>
    <p:extLst>
      <p:ext uri="{BB962C8B-B14F-4D97-AF65-F5344CB8AC3E}">
        <p14:creationId xmlns:p14="http://schemas.microsoft.com/office/powerpoint/2010/main" val="419724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10</a:t>
            </a:fld>
            <a:endParaRPr lang="en-CA"/>
          </a:p>
        </p:txBody>
      </p:sp>
    </p:spTree>
    <p:extLst>
      <p:ext uri="{BB962C8B-B14F-4D97-AF65-F5344CB8AC3E}">
        <p14:creationId xmlns:p14="http://schemas.microsoft.com/office/powerpoint/2010/main" val="305406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11</a:t>
            </a:fld>
            <a:endParaRPr lang="en-CA"/>
          </a:p>
        </p:txBody>
      </p:sp>
    </p:spTree>
    <p:extLst>
      <p:ext uri="{BB962C8B-B14F-4D97-AF65-F5344CB8AC3E}">
        <p14:creationId xmlns:p14="http://schemas.microsoft.com/office/powerpoint/2010/main" val="362455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12</a:t>
            </a:fld>
            <a:endParaRPr lang="en-CA"/>
          </a:p>
        </p:txBody>
      </p:sp>
    </p:spTree>
    <p:extLst>
      <p:ext uri="{BB962C8B-B14F-4D97-AF65-F5344CB8AC3E}">
        <p14:creationId xmlns:p14="http://schemas.microsoft.com/office/powerpoint/2010/main" val="3084535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13</a:t>
            </a:fld>
            <a:endParaRPr lang="en-CA"/>
          </a:p>
        </p:txBody>
      </p:sp>
    </p:spTree>
    <p:extLst>
      <p:ext uri="{BB962C8B-B14F-4D97-AF65-F5344CB8AC3E}">
        <p14:creationId xmlns:p14="http://schemas.microsoft.com/office/powerpoint/2010/main" val="182512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14</a:t>
            </a:fld>
            <a:endParaRPr lang="en-CA"/>
          </a:p>
        </p:txBody>
      </p:sp>
    </p:spTree>
    <p:extLst>
      <p:ext uri="{BB962C8B-B14F-4D97-AF65-F5344CB8AC3E}">
        <p14:creationId xmlns:p14="http://schemas.microsoft.com/office/powerpoint/2010/main" val="146377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2</a:t>
            </a:fld>
            <a:endParaRPr lang="en-CA"/>
          </a:p>
        </p:txBody>
      </p:sp>
    </p:spTree>
    <p:extLst>
      <p:ext uri="{BB962C8B-B14F-4D97-AF65-F5344CB8AC3E}">
        <p14:creationId xmlns:p14="http://schemas.microsoft.com/office/powerpoint/2010/main" val="651784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3</a:t>
            </a:fld>
            <a:endParaRPr lang="en-CA"/>
          </a:p>
        </p:txBody>
      </p:sp>
    </p:spTree>
    <p:extLst>
      <p:ext uri="{BB962C8B-B14F-4D97-AF65-F5344CB8AC3E}">
        <p14:creationId xmlns:p14="http://schemas.microsoft.com/office/powerpoint/2010/main" val="1434481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4</a:t>
            </a:fld>
            <a:endParaRPr lang="en-CA"/>
          </a:p>
        </p:txBody>
      </p:sp>
    </p:spTree>
    <p:extLst>
      <p:ext uri="{BB962C8B-B14F-4D97-AF65-F5344CB8AC3E}">
        <p14:creationId xmlns:p14="http://schemas.microsoft.com/office/powerpoint/2010/main" val="193351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5</a:t>
            </a:fld>
            <a:endParaRPr lang="en-CA"/>
          </a:p>
        </p:txBody>
      </p:sp>
    </p:spTree>
    <p:extLst>
      <p:ext uri="{BB962C8B-B14F-4D97-AF65-F5344CB8AC3E}">
        <p14:creationId xmlns:p14="http://schemas.microsoft.com/office/powerpoint/2010/main" val="136864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6</a:t>
            </a:fld>
            <a:endParaRPr lang="en-CA"/>
          </a:p>
        </p:txBody>
      </p:sp>
    </p:spTree>
    <p:extLst>
      <p:ext uri="{BB962C8B-B14F-4D97-AF65-F5344CB8AC3E}">
        <p14:creationId xmlns:p14="http://schemas.microsoft.com/office/powerpoint/2010/main" val="320484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7</a:t>
            </a:fld>
            <a:endParaRPr lang="en-CA"/>
          </a:p>
        </p:txBody>
      </p:sp>
    </p:spTree>
    <p:extLst>
      <p:ext uri="{BB962C8B-B14F-4D97-AF65-F5344CB8AC3E}">
        <p14:creationId xmlns:p14="http://schemas.microsoft.com/office/powerpoint/2010/main" val="106579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8</a:t>
            </a:fld>
            <a:endParaRPr lang="en-CA"/>
          </a:p>
        </p:txBody>
      </p:sp>
    </p:spTree>
    <p:extLst>
      <p:ext uri="{BB962C8B-B14F-4D97-AF65-F5344CB8AC3E}">
        <p14:creationId xmlns:p14="http://schemas.microsoft.com/office/powerpoint/2010/main" val="2322445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C647D2-4324-4102-8E56-A6BA280BE5E9}" type="slidenum">
              <a:rPr lang="en-CA" smtClean="0"/>
              <a:t>9</a:t>
            </a:fld>
            <a:endParaRPr lang="en-CA"/>
          </a:p>
        </p:txBody>
      </p:sp>
    </p:spTree>
    <p:extLst>
      <p:ext uri="{BB962C8B-B14F-4D97-AF65-F5344CB8AC3E}">
        <p14:creationId xmlns:p14="http://schemas.microsoft.com/office/powerpoint/2010/main" val="362057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168E97-F417-4739-B156-3F53AE7AE74A}" type="datetimeFigureOut">
              <a:rPr lang="en-CA" smtClean="0"/>
              <a:t>2023-08-01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A9F2E39-FE0A-446D-8E5F-A87BB32B15EF}"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72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68E97-F417-4739-B156-3F53AE7AE74A}" type="datetimeFigureOut">
              <a:rPr lang="en-CA" smtClean="0"/>
              <a:t>2023-08-01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226221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68E97-F417-4739-B156-3F53AE7AE74A}" type="datetimeFigureOut">
              <a:rPr lang="en-CA" smtClean="0"/>
              <a:t>2023-08-01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342255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68E97-F417-4739-B156-3F53AE7AE74A}" type="datetimeFigureOut">
              <a:rPr lang="en-CA" smtClean="0"/>
              <a:t>2023-08-01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26017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68E97-F417-4739-B156-3F53AE7AE74A}" type="datetimeFigureOut">
              <a:rPr lang="en-CA" smtClean="0"/>
              <a:t>2023-08-01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A9F2E39-FE0A-446D-8E5F-A87BB32B15EF}"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13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168E97-F417-4739-B156-3F53AE7AE74A}" type="datetimeFigureOut">
              <a:rPr lang="en-CA" smtClean="0"/>
              <a:t>2023-08-01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420731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168E97-F417-4739-B156-3F53AE7AE74A}" type="datetimeFigureOut">
              <a:rPr lang="en-CA" smtClean="0"/>
              <a:t>2023-08-01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320082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168E97-F417-4739-B156-3F53AE7AE74A}" type="datetimeFigureOut">
              <a:rPr lang="en-CA" smtClean="0"/>
              <a:t>2023-08-01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278964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0168E97-F417-4739-B156-3F53AE7AE74A}" type="datetimeFigureOut">
              <a:rPr lang="en-CA" smtClean="0"/>
              <a:t>2023-08-01</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235864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0168E97-F417-4739-B156-3F53AE7AE74A}" type="datetimeFigureOut">
              <a:rPr lang="en-CA" smtClean="0"/>
              <a:t>2023-08-01</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A9F2E39-FE0A-446D-8E5F-A87BB32B15EF}" type="slidenum">
              <a:rPr lang="en-CA" smtClean="0"/>
              <a:t>‹#›</a:t>
            </a:fld>
            <a:endParaRPr lang="en-CA"/>
          </a:p>
        </p:txBody>
      </p:sp>
    </p:spTree>
    <p:extLst>
      <p:ext uri="{BB962C8B-B14F-4D97-AF65-F5344CB8AC3E}">
        <p14:creationId xmlns:p14="http://schemas.microsoft.com/office/powerpoint/2010/main" val="1735911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8E97-F417-4739-B156-3F53AE7AE74A}" type="datetimeFigureOut">
              <a:rPr lang="en-CA" smtClean="0"/>
              <a:t>2023-08-01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A9F2E39-FE0A-446D-8E5F-A87BB32B15EF}" type="slidenum">
              <a:rPr lang="en-CA" smtClean="0"/>
              <a:t>‹#›</a:t>
            </a:fld>
            <a:endParaRPr lang="en-CA"/>
          </a:p>
        </p:txBody>
      </p:sp>
    </p:spTree>
    <p:extLst>
      <p:ext uri="{BB962C8B-B14F-4D97-AF65-F5344CB8AC3E}">
        <p14:creationId xmlns:p14="http://schemas.microsoft.com/office/powerpoint/2010/main" val="759165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168E97-F417-4739-B156-3F53AE7AE74A}" type="datetimeFigureOut">
              <a:rPr lang="en-CA" smtClean="0"/>
              <a:t>2023-08-01</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A9F2E39-FE0A-446D-8E5F-A87BB32B15EF}"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0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who.int/" TargetMode="External"/><Relationship Id="rId13" Type="http://schemas.openxmlformats.org/officeDocument/2006/relationships/hyperlink" Target="https://albertahealthservices.ca/ipc/ipc.aspx" TargetMode="External"/><Relationship Id="rId3" Type="http://schemas.openxmlformats.org/officeDocument/2006/relationships/slideLayout" Target="../slideLayouts/slideLayout2.xml"/><Relationship Id="rId7" Type="http://schemas.openxmlformats.org/officeDocument/2006/relationships/hyperlink" Target="https://www.ehealthsask.ca/services/Manuals/Pages/CDCManual.aspx#:~:text=Communicable%20Disease%20Control%20Manual%20a%E2%80%8B%E2%80%8B%E2%80%8BThe%20Communicable%20Disease%20Control,for%20use%20by%20public%20health%20professionals%20in%20Saskatchewan." TargetMode="External"/><Relationship Id="rId12" Type="http://schemas.openxmlformats.org/officeDocument/2006/relationships/hyperlink" Target="https://ipac-canada.org/"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saskatchewan.ca/government/health-care-administration-and-provider-resources/treatment-procedures-and-guidelines/emerging-public-health-issues/2019-novel-coronavirus" TargetMode="External"/><Relationship Id="rId11" Type="http://schemas.openxmlformats.org/officeDocument/2006/relationships/hyperlink" Target="https://www.publichealthontario.ca/" TargetMode="External"/><Relationship Id="rId5" Type="http://schemas.openxmlformats.org/officeDocument/2006/relationships/hyperlink" Target="https://www.saskhealthauthority.ca/" TargetMode="External"/><Relationship Id="rId10" Type="http://schemas.openxmlformats.org/officeDocument/2006/relationships/hyperlink" Target="https://www.canada.ca/en/public-health.html" TargetMode="External"/><Relationship Id="rId4" Type="http://schemas.openxmlformats.org/officeDocument/2006/relationships/notesSlide" Target="../notesSlides/notesSlide14.xml"/><Relationship Id="rId9" Type="http://schemas.openxmlformats.org/officeDocument/2006/relationships/hyperlink" Target="https://www.cdc.gov/" TargetMode="External"/><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436-18FD-BF6F-FC91-F3DECE9CA7D5}"/>
              </a:ext>
            </a:extLst>
          </p:cNvPr>
          <p:cNvSpPr>
            <a:spLocks noGrp="1"/>
          </p:cNvSpPr>
          <p:nvPr>
            <p:ph type="ctrTitle"/>
          </p:nvPr>
        </p:nvSpPr>
        <p:spPr/>
        <p:txBody>
          <a:bodyPr>
            <a:normAutofit/>
          </a:bodyPr>
          <a:lstStyle/>
          <a:p>
            <a:pPr algn="ctr"/>
            <a:r>
              <a:rPr lang="en-CA" sz="3200" dirty="0"/>
              <a:t>Where do I find……? </a:t>
            </a:r>
            <a:br>
              <a:rPr lang="en-CA" sz="3200" dirty="0"/>
            </a:br>
            <a:br>
              <a:rPr lang="en-CA" sz="3200" dirty="0"/>
            </a:br>
            <a:r>
              <a:rPr lang="en-CA" sz="3200" dirty="0"/>
              <a:t>An Orientation to Navigating the </a:t>
            </a:r>
            <a:br>
              <a:rPr lang="en-CA" sz="3200" dirty="0"/>
            </a:br>
            <a:r>
              <a:rPr lang="en-CA" sz="3200" dirty="0"/>
              <a:t>Infection Prevention &amp; Control Web Page</a:t>
            </a:r>
          </a:p>
        </p:txBody>
      </p:sp>
      <p:sp>
        <p:nvSpPr>
          <p:cNvPr id="3" name="Subtitle 2">
            <a:extLst>
              <a:ext uri="{FF2B5EF4-FFF2-40B4-BE49-F238E27FC236}">
                <a16:creationId xmlns:a16="http://schemas.microsoft.com/office/drawing/2014/main" id="{B3E180B4-3ED9-7E0E-DF16-07F3836EAD5C}"/>
              </a:ext>
            </a:extLst>
          </p:cNvPr>
          <p:cNvSpPr>
            <a:spLocks noGrp="1"/>
          </p:cNvSpPr>
          <p:nvPr>
            <p:ph type="subTitle" idx="1"/>
          </p:nvPr>
        </p:nvSpPr>
        <p:spPr/>
        <p:txBody>
          <a:bodyPr/>
          <a:lstStyle/>
          <a:p>
            <a:r>
              <a:rPr lang="en-CA" dirty="0" err="1"/>
              <a:t>july</a:t>
            </a:r>
            <a:r>
              <a:rPr lang="en-CA" dirty="0"/>
              <a:t> 2023</a:t>
            </a:r>
          </a:p>
        </p:txBody>
      </p:sp>
      <p:pic>
        <p:nvPicPr>
          <p:cNvPr id="4" name="Picture 3">
            <a:extLst>
              <a:ext uri="{FF2B5EF4-FFF2-40B4-BE49-F238E27FC236}">
                <a16:creationId xmlns:a16="http://schemas.microsoft.com/office/drawing/2014/main" id="{0DA30649-430E-099A-E78F-16E999230808}"/>
              </a:ext>
            </a:extLst>
          </p:cNvPr>
          <p:cNvPicPr>
            <a:picLocks noChangeAspect="1"/>
          </p:cNvPicPr>
          <p:nvPr/>
        </p:nvPicPr>
        <p:blipFill>
          <a:blip r:embed="rId5"/>
          <a:stretch>
            <a:fillRect/>
          </a:stretch>
        </p:blipFill>
        <p:spPr>
          <a:xfrm>
            <a:off x="0" y="0"/>
            <a:ext cx="12192000" cy="2133600"/>
          </a:xfrm>
          <a:prstGeom prst="rect">
            <a:avLst/>
          </a:prstGeom>
        </p:spPr>
      </p:pic>
      <p:pic>
        <p:nvPicPr>
          <p:cNvPr id="5" name="Audio 4">
            <a:hlinkClick r:id="" action="ppaction://media"/>
            <a:extLst>
              <a:ext uri="{FF2B5EF4-FFF2-40B4-BE49-F238E27FC236}">
                <a16:creationId xmlns:a16="http://schemas.microsoft.com/office/drawing/2014/main" id="{2979377F-289C-DD86-C25A-AA85E0D229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02087757"/>
      </p:ext>
    </p:extLst>
  </p:cSld>
  <p:clrMapOvr>
    <a:masterClrMapping/>
  </p:clrMapOvr>
  <mc:AlternateContent xmlns:mc="http://schemas.openxmlformats.org/markup-compatibility/2006" xmlns:p14="http://schemas.microsoft.com/office/powerpoint/2010/main">
    <mc:Choice Requires="p14">
      <p:transition spd="slow" p14:dur="2000" advTm="25672"/>
    </mc:Choice>
    <mc:Fallback xmlns="">
      <p:transition spd="slow" advTm="2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75C2-F13B-EFB3-B703-EC319E5F4CCB}"/>
              </a:ext>
            </a:extLst>
          </p:cNvPr>
          <p:cNvSpPr>
            <a:spLocks noGrp="1"/>
          </p:cNvSpPr>
          <p:nvPr>
            <p:ph type="title"/>
          </p:nvPr>
        </p:nvSpPr>
        <p:spPr/>
        <p:txBody>
          <a:bodyPr/>
          <a:lstStyle/>
          <a:p>
            <a:r>
              <a:rPr lang="en-CA" dirty="0"/>
              <a:t>Outbreak Preparedness and Management</a:t>
            </a:r>
          </a:p>
        </p:txBody>
      </p:sp>
      <p:sp>
        <p:nvSpPr>
          <p:cNvPr id="4" name="Content Placeholder 3">
            <a:extLst>
              <a:ext uri="{FF2B5EF4-FFF2-40B4-BE49-F238E27FC236}">
                <a16:creationId xmlns:a16="http://schemas.microsoft.com/office/drawing/2014/main" id="{614D27A7-2C42-8261-9C6C-7639B460BFCC}"/>
              </a:ext>
            </a:extLst>
          </p:cNvPr>
          <p:cNvSpPr>
            <a:spLocks noGrp="1"/>
          </p:cNvSpPr>
          <p:nvPr>
            <p:ph sz="half" idx="1"/>
          </p:nvPr>
        </p:nvSpPr>
        <p:spPr/>
        <p:txBody>
          <a:bodyPr>
            <a:normAutofit/>
          </a:bodyPr>
          <a:lstStyle/>
          <a:p>
            <a:r>
              <a:rPr lang="en-CA" dirty="0"/>
              <a:t>Outbreak Toolkit</a:t>
            </a:r>
          </a:p>
          <a:p>
            <a:r>
              <a:rPr lang="en-CA" dirty="0"/>
              <a:t>Appendix A – Prepare for an Outbreak</a:t>
            </a:r>
          </a:p>
          <a:p>
            <a:r>
              <a:rPr lang="en-CA" dirty="0"/>
              <a:t>Appendix B - PPE</a:t>
            </a:r>
          </a:p>
          <a:p>
            <a:r>
              <a:rPr lang="en-CA" dirty="0"/>
              <a:t>Appendix C – Additional Precautions and Other Posters</a:t>
            </a:r>
          </a:p>
          <a:p>
            <a:r>
              <a:rPr lang="en-CA" dirty="0"/>
              <a:t>Appendix D – Aerosol Generating Medical Procedures (AGMP)</a:t>
            </a:r>
          </a:p>
          <a:p>
            <a:r>
              <a:rPr lang="en-CA" dirty="0"/>
              <a:t>Appendix E – Screening Tools and Visitor Log</a:t>
            </a:r>
          </a:p>
          <a:p>
            <a:r>
              <a:rPr lang="en-CA" dirty="0"/>
              <a:t>Appendix F – Outbreak Checklist and Cleaning Protocols </a:t>
            </a:r>
          </a:p>
        </p:txBody>
      </p:sp>
      <p:sp>
        <p:nvSpPr>
          <p:cNvPr id="5" name="Content Placeholder 4">
            <a:extLst>
              <a:ext uri="{FF2B5EF4-FFF2-40B4-BE49-F238E27FC236}">
                <a16:creationId xmlns:a16="http://schemas.microsoft.com/office/drawing/2014/main" id="{0E04731C-DC4E-4554-BDDE-077C82737764}"/>
              </a:ext>
            </a:extLst>
          </p:cNvPr>
          <p:cNvSpPr>
            <a:spLocks noGrp="1"/>
          </p:cNvSpPr>
          <p:nvPr>
            <p:ph sz="half" idx="2"/>
          </p:nvPr>
        </p:nvSpPr>
        <p:spPr/>
        <p:txBody>
          <a:bodyPr>
            <a:normAutofit/>
          </a:bodyPr>
          <a:lstStyle/>
          <a:p>
            <a:r>
              <a:rPr lang="en-CA" dirty="0"/>
              <a:t>The toolkit is a document originally developed by staff in the Ministry of Health. It has been reviewed and reposted here.</a:t>
            </a:r>
          </a:p>
          <a:p>
            <a:r>
              <a:rPr lang="en-CA" dirty="0"/>
              <a:t>The appendices are in the main document but are further separated on the page so items can be found quickly. There are a few additional documents that are not in the main file as these were developed after the original toolkit. </a:t>
            </a:r>
          </a:p>
          <a:p>
            <a:endParaRPr lang="en-CA" dirty="0"/>
          </a:p>
        </p:txBody>
      </p:sp>
      <p:pic>
        <p:nvPicPr>
          <p:cNvPr id="6" name="Audio 5">
            <a:hlinkClick r:id="" action="ppaction://media"/>
            <a:extLst>
              <a:ext uri="{FF2B5EF4-FFF2-40B4-BE49-F238E27FC236}">
                <a16:creationId xmlns:a16="http://schemas.microsoft.com/office/drawing/2014/main" id="{4A7301DF-379C-5252-3AEA-11E5E5203D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89124959"/>
      </p:ext>
    </p:extLst>
  </p:cSld>
  <p:clrMapOvr>
    <a:masterClrMapping/>
  </p:clrMapOvr>
  <mc:AlternateContent xmlns:mc="http://schemas.openxmlformats.org/markup-compatibility/2006" xmlns:p14="http://schemas.microsoft.com/office/powerpoint/2010/main">
    <mc:Choice Requires="p14">
      <p:transition spd="slow" p14:dur="2000" advTm="124161"/>
    </mc:Choice>
    <mc:Fallback xmlns="">
      <p:transition spd="slow" advTm="12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4D7D-7658-76A1-7FB6-2156FDC02506}"/>
              </a:ext>
            </a:extLst>
          </p:cNvPr>
          <p:cNvSpPr>
            <a:spLocks noGrp="1"/>
          </p:cNvSpPr>
          <p:nvPr>
            <p:ph type="title"/>
          </p:nvPr>
        </p:nvSpPr>
        <p:spPr/>
        <p:txBody>
          <a:bodyPr/>
          <a:lstStyle/>
          <a:p>
            <a:r>
              <a:rPr lang="en-CA" dirty="0"/>
              <a:t>Information Sheets</a:t>
            </a:r>
          </a:p>
        </p:txBody>
      </p:sp>
      <p:sp>
        <p:nvSpPr>
          <p:cNvPr id="3" name="Content Placeholder 2">
            <a:extLst>
              <a:ext uri="{FF2B5EF4-FFF2-40B4-BE49-F238E27FC236}">
                <a16:creationId xmlns:a16="http://schemas.microsoft.com/office/drawing/2014/main" id="{161CCBA8-48A1-2BD0-5067-12C28939D593}"/>
              </a:ext>
            </a:extLst>
          </p:cNvPr>
          <p:cNvSpPr>
            <a:spLocks noGrp="1"/>
          </p:cNvSpPr>
          <p:nvPr>
            <p:ph sz="half" idx="1"/>
          </p:nvPr>
        </p:nvSpPr>
        <p:spPr/>
        <p:txBody>
          <a:bodyPr/>
          <a:lstStyle/>
          <a:p>
            <a:r>
              <a:rPr lang="en-CA" dirty="0"/>
              <a:t>Gastro-Intestinal Illness</a:t>
            </a:r>
          </a:p>
          <a:p>
            <a:r>
              <a:rPr lang="en-CA" dirty="0"/>
              <a:t>Influenza for General Public</a:t>
            </a:r>
          </a:p>
          <a:p>
            <a:r>
              <a:rPr lang="en-CA" dirty="0"/>
              <a:t>Influenza for Health Care Professionals</a:t>
            </a:r>
          </a:p>
          <a:p>
            <a:r>
              <a:rPr lang="en-CA" dirty="0"/>
              <a:t>Norovirus</a:t>
            </a:r>
          </a:p>
        </p:txBody>
      </p:sp>
      <p:sp>
        <p:nvSpPr>
          <p:cNvPr id="4" name="Content Placeholder 3">
            <a:extLst>
              <a:ext uri="{FF2B5EF4-FFF2-40B4-BE49-F238E27FC236}">
                <a16:creationId xmlns:a16="http://schemas.microsoft.com/office/drawing/2014/main" id="{D4BE50B9-11E5-25BF-16F7-971D898F7319}"/>
              </a:ext>
            </a:extLst>
          </p:cNvPr>
          <p:cNvSpPr>
            <a:spLocks noGrp="1"/>
          </p:cNvSpPr>
          <p:nvPr>
            <p:ph sz="half" idx="2"/>
          </p:nvPr>
        </p:nvSpPr>
        <p:spPr/>
        <p:txBody>
          <a:bodyPr/>
          <a:lstStyle/>
          <a:p>
            <a:r>
              <a:rPr lang="en-CA" dirty="0"/>
              <a:t>The information sheets found in this section are intended to provide additional information about common infections.</a:t>
            </a:r>
          </a:p>
          <a:p>
            <a:r>
              <a:rPr lang="en-CA" dirty="0"/>
              <a:t>The sheets can be used as an education tool with staff, clients, or families. </a:t>
            </a:r>
          </a:p>
          <a:p>
            <a:endParaRPr lang="en-CA" dirty="0"/>
          </a:p>
        </p:txBody>
      </p:sp>
      <p:pic>
        <p:nvPicPr>
          <p:cNvPr id="6" name="Audio 5">
            <a:hlinkClick r:id="" action="ppaction://media"/>
            <a:extLst>
              <a:ext uri="{FF2B5EF4-FFF2-40B4-BE49-F238E27FC236}">
                <a16:creationId xmlns:a16="http://schemas.microsoft.com/office/drawing/2014/main" id="{9B435E06-412A-AF77-72CC-9EAF470EA3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0224818"/>
      </p:ext>
    </p:extLst>
  </p:cSld>
  <p:clrMapOvr>
    <a:masterClrMapping/>
  </p:clrMapOvr>
  <mc:AlternateContent xmlns:mc="http://schemas.openxmlformats.org/markup-compatibility/2006" xmlns:p14="http://schemas.microsoft.com/office/powerpoint/2010/main">
    <mc:Choice Requires="p14">
      <p:transition spd="slow" p14:dur="2000" advTm="15199"/>
    </mc:Choice>
    <mc:Fallback xmlns="">
      <p:transition spd="slow" advTm="1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CB37-4BD6-604E-03C9-1382583131B4}"/>
              </a:ext>
            </a:extLst>
          </p:cNvPr>
          <p:cNvSpPr>
            <a:spLocks noGrp="1"/>
          </p:cNvSpPr>
          <p:nvPr>
            <p:ph type="title"/>
          </p:nvPr>
        </p:nvSpPr>
        <p:spPr/>
        <p:txBody>
          <a:bodyPr/>
          <a:lstStyle/>
          <a:p>
            <a:r>
              <a:rPr lang="en-CA" dirty="0"/>
              <a:t>Posters</a:t>
            </a:r>
          </a:p>
        </p:txBody>
      </p:sp>
      <p:sp>
        <p:nvSpPr>
          <p:cNvPr id="3" name="Content Placeholder 2">
            <a:extLst>
              <a:ext uri="{FF2B5EF4-FFF2-40B4-BE49-F238E27FC236}">
                <a16:creationId xmlns:a16="http://schemas.microsoft.com/office/drawing/2014/main" id="{234E4FED-4AB4-0543-6C4C-B020F34217FD}"/>
              </a:ext>
            </a:extLst>
          </p:cNvPr>
          <p:cNvSpPr>
            <a:spLocks noGrp="1"/>
          </p:cNvSpPr>
          <p:nvPr>
            <p:ph idx="1"/>
          </p:nvPr>
        </p:nvSpPr>
        <p:spPr/>
        <p:txBody>
          <a:bodyPr>
            <a:normAutofit lnSpcReduction="10000"/>
          </a:bodyPr>
          <a:lstStyle/>
          <a:p>
            <a:r>
              <a:rPr lang="en-CA" dirty="0"/>
              <a:t>Posters include:</a:t>
            </a:r>
          </a:p>
          <a:p>
            <a:r>
              <a:rPr lang="en-CA" dirty="0"/>
              <a:t>Germ Smart Hand Hygiene Sanitize Adult</a:t>
            </a:r>
          </a:p>
          <a:p>
            <a:r>
              <a:rPr lang="en-CA" dirty="0"/>
              <a:t>Germ Smart Hand Hygiene Wash Adult</a:t>
            </a:r>
          </a:p>
          <a:p>
            <a:r>
              <a:rPr lang="en-CA" dirty="0"/>
              <a:t>SASWH Doffing PPE Equipment Poster May 2021</a:t>
            </a:r>
          </a:p>
          <a:p>
            <a:r>
              <a:rPr lang="en-CA" dirty="0"/>
              <a:t>SASWH Donning PPE Equipment Poster May 2021</a:t>
            </a:r>
          </a:p>
          <a:p>
            <a:r>
              <a:rPr lang="en-CA" dirty="0"/>
              <a:t>COVID-19 Aerosolize Settle Time</a:t>
            </a:r>
          </a:p>
          <a:p>
            <a:r>
              <a:rPr lang="en-CA" dirty="0"/>
              <a:t>CV -19 Symptoms Poster Feb. 2021</a:t>
            </a:r>
          </a:p>
          <a:p>
            <a:r>
              <a:rPr lang="en-CA" dirty="0"/>
              <a:t>CV-19 Break Room Requirements</a:t>
            </a:r>
          </a:p>
          <a:p>
            <a:r>
              <a:rPr lang="en-CA" dirty="0"/>
              <a:t>Physical Distancing in Effect</a:t>
            </a:r>
          </a:p>
          <a:p>
            <a:r>
              <a:rPr lang="en-CA" dirty="0"/>
              <a:t>Protect Yourself and Others Stop the Spread of Viruses</a:t>
            </a:r>
          </a:p>
          <a:p>
            <a:r>
              <a:rPr lang="en-CA" dirty="0"/>
              <a:t>Frontline Worker Guide</a:t>
            </a:r>
          </a:p>
          <a:p>
            <a:r>
              <a:rPr lang="en-CA" dirty="0"/>
              <a:t>Family Presence Levels At a Glance</a:t>
            </a:r>
          </a:p>
        </p:txBody>
      </p:sp>
      <p:sp>
        <p:nvSpPr>
          <p:cNvPr id="4" name="Content Placeholder 3">
            <a:extLst>
              <a:ext uri="{FF2B5EF4-FFF2-40B4-BE49-F238E27FC236}">
                <a16:creationId xmlns:a16="http://schemas.microsoft.com/office/drawing/2014/main" id="{65750EEC-FE28-8EAB-26C5-ED64A08BC051}"/>
              </a:ext>
            </a:extLst>
          </p:cNvPr>
          <p:cNvSpPr>
            <a:spLocks noGrp="1"/>
          </p:cNvSpPr>
          <p:nvPr>
            <p:ph type="body" sz="half" idx="2"/>
          </p:nvPr>
        </p:nvSpPr>
        <p:spPr/>
        <p:txBody>
          <a:bodyPr>
            <a:normAutofit/>
          </a:bodyPr>
          <a:lstStyle/>
          <a:p>
            <a:r>
              <a:rPr lang="en-CA" sz="2400" dirty="0"/>
              <a:t>Although some of these posters can be found in other sections, it was decided to dedicate space where this information could be found quickly. </a:t>
            </a:r>
          </a:p>
          <a:p>
            <a:endParaRPr lang="en-CA" dirty="0"/>
          </a:p>
        </p:txBody>
      </p:sp>
      <p:pic>
        <p:nvPicPr>
          <p:cNvPr id="5" name="Audio 4">
            <a:hlinkClick r:id="" action="ppaction://media"/>
            <a:extLst>
              <a:ext uri="{FF2B5EF4-FFF2-40B4-BE49-F238E27FC236}">
                <a16:creationId xmlns:a16="http://schemas.microsoft.com/office/drawing/2014/main" id="{D74D962A-8C76-7E22-5FD3-D730D8EA42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98961423"/>
      </p:ext>
    </p:extLst>
  </p:cSld>
  <p:clrMapOvr>
    <a:masterClrMapping/>
  </p:clrMapOvr>
  <mc:AlternateContent xmlns:mc="http://schemas.openxmlformats.org/markup-compatibility/2006" xmlns:p14="http://schemas.microsoft.com/office/powerpoint/2010/main">
    <mc:Choice Requires="p14">
      <p:transition spd="slow" p14:dur="2000" advTm="28254"/>
    </mc:Choice>
    <mc:Fallback xmlns="">
      <p:transition spd="slow" advTm="2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BC43-B4A1-1A9F-FECF-39713018E234}"/>
              </a:ext>
            </a:extLst>
          </p:cNvPr>
          <p:cNvSpPr>
            <a:spLocks noGrp="1"/>
          </p:cNvSpPr>
          <p:nvPr>
            <p:ph type="title"/>
          </p:nvPr>
        </p:nvSpPr>
        <p:spPr/>
        <p:txBody>
          <a:bodyPr/>
          <a:lstStyle/>
          <a:p>
            <a:r>
              <a:rPr lang="en-CA" dirty="0"/>
              <a:t>Additional Information</a:t>
            </a:r>
          </a:p>
        </p:txBody>
      </p:sp>
      <p:sp>
        <p:nvSpPr>
          <p:cNvPr id="4" name="Content Placeholder 3">
            <a:extLst>
              <a:ext uri="{FF2B5EF4-FFF2-40B4-BE49-F238E27FC236}">
                <a16:creationId xmlns:a16="http://schemas.microsoft.com/office/drawing/2014/main" id="{4307DAB0-B292-E76E-3963-F38363548017}"/>
              </a:ext>
            </a:extLst>
          </p:cNvPr>
          <p:cNvSpPr>
            <a:spLocks noGrp="1"/>
          </p:cNvSpPr>
          <p:nvPr>
            <p:ph sz="half" idx="1"/>
          </p:nvPr>
        </p:nvSpPr>
        <p:spPr/>
        <p:txBody>
          <a:bodyPr/>
          <a:lstStyle/>
          <a:p>
            <a:pPr marL="0" indent="0">
              <a:buNone/>
            </a:pPr>
            <a:r>
              <a:rPr lang="en-CA" dirty="0"/>
              <a:t>The following documents are on this page:</a:t>
            </a:r>
          </a:p>
          <a:p>
            <a:pPr>
              <a:buFont typeface="Wingdings" panose="05000000000000000000" pitchFamily="2" charset="2"/>
              <a:buChar char="Ø"/>
            </a:pPr>
            <a:r>
              <a:rPr lang="en-CA" dirty="0"/>
              <a:t>Additional Precautions for ARO residents</a:t>
            </a:r>
          </a:p>
          <a:p>
            <a:pPr>
              <a:buFont typeface="Wingdings" panose="05000000000000000000" pitchFamily="2" charset="2"/>
              <a:buChar char="Ø"/>
            </a:pPr>
            <a:r>
              <a:rPr lang="en-CA" dirty="0"/>
              <a:t>Best Practices for Environmental Cleaning in All Healthcare Settings 2018</a:t>
            </a:r>
          </a:p>
          <a:p>
            <a:pPr>
              <a:buFont typeface="Wingdings" panose="05000000000000000000" pitchFamily="2" charset="2"/>
              <a:buChar char="Ø"/>
            </a:pPr>
            <a:r>
              <a:rPr lang="en-CA" dirty="0"/>
              <a:t>Routine Practices &amp; Additional Precautions 2017</a:t>
            </a:r>
          </a:p>
          <a:p>
            <a:pPr>
              <a:buFont typeface="Wingdings" panose="05000000000000000000" pitchFamily="2" charset="2"/>
              <a:buChar char="Ø"/>
            </a:pPr>
            <a:r>
              <a:rPr lang="en-CA" dirty="0"/>
              <a:t>Health Standards Organization (HSO) </a:t>
            </a:r>
          </a:p>
          <a:p>
            <a:pPr>
              <a:buFont typeface="Wingdings" panose="05000000000000000000" pitchFamily="2" charset="2"/>
              <a:buChar char="Ø"/>
            </a:pPr>
            <a:r>
              <a:rPr lang="en-CA" dirty="0"/>
              <a:t>Outbreak Guidance LTC - SHA</a:t>
            </a:r>
          </a:p>
        </p:txBody>
      </p:sp>
      <p:sp>
        <p:nvSpPr>
          <p:cNvPr id="5" name="Content Placeholder 4">
            <a:extLst>
              <a:ext uri="{FF2B5EF4-FFF2-40B4-BE49-F238E27FC236}">
                <a16:creationId xmlns:a16="http://schemas.microsoft.com/office/drawing/2014/main" id="{9F7D13AF-162E-5494-0F15-F065C4C29958}"/>
              </a:ext>
            </a:extLst>
          </p:cNvPr>
          <p:cNvSpPr>
            <a:spLocks noGrp="1"/>
          </p:cNvSpPr>
          <p:nvPr>
            <p:ph sz="half" idx="2"/>
          </p:nvPr>
        </p:nvSpPr>
        <p:spPr/>
        <p:txBody>
          <a:bodyPr/>
          <a:lstStyle/>
          <a:p>
            <a:r>
              <a:rPr lang="en-CA" dirty="0"/>
              <a:t>These documents are written and maintained by other agencies but are important resources that support the development and maintenance of the various documents on the IPAC page. For example, if someone questions why a certain practice is carried out, that answer should be within one of the documents.</a:t>
            </a:r>
          </a:p>
          <a:p>
            <a:endParaRPr lang="en-CA" dirty="0"/>
          </a:p>
          <a:p>
            <a:endParaRPr lang="en-CA" dirty="0"/>
          </a:p>
        </p:txBody>
      </p:sp>
      <p:pic>
        <p:nvPicPr>
          <p:cNvPr id="3" name="Audio 2">
            <a:hlinkClick r:id="" action="ppaction://media"/>
            <a:extLst>
              <a:ext uri="{FF2B5EF4-FFF2-40B4-BE49-F238E27FC236}">
                <a16:creationId xmlns:a16="http://schemas.microsoft.com/office/drawing/2014/main" id="{6A8DD0AC-D1CD-3A5B-C51E-64F76705F9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69894699"/>
      </p:ext>
    </p:extLst>
  </p:cSld>
  <p:clrMapOvr>
    <a:masterClrMapping/>
  </p:clrMapOvr>
  <mc:AlternateContent xmlns:mc="http://schemas.openxmlformats.org/markup-compatibility/2006" xmlns:p14="http://schemas.microsoft.com/office/powerpoint/2010/main">
    <mc:Choice Requires="p14">
      <p:transition spd="slow" p14:dur="2000" advTm="30983"/>
    </mc:Choice>
    <mc:Fallback xmlns="">
      <p:transition spd="slow" advTm="3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CF96-3230-3648-E97D-093A00D047A5}"/>
              </a:ext>
            </a:extLst>
          </p:cNvPr>
          <p:cNvSpPr>
            <a:spLocks noGrp="1"/>
          </p:cNvSpPr>
          <p:nvPr>
            <p:ph type="title"/>
          </p:nvPr>
        </p:nvSpPr>
        <p:spPr/>
        <p:txBody>
          <a:bodyPr/>
          <a:lstStyle/>
          <a:p>
            <a:r>
              <a:rPr lang="en-CA" dirty="0"/>
              <a:t>IPAC </a:t>
            </a:r>
            <a:br>
              <a:rPr lang="en-CA" dirty="0"/>
            </a:br>
            <a:r>
              <a:rPr lang="en-CA" dirty="0"/>
              <a:t>Resources and Websites</a:t>
            </a:r>
          </a:p>
        </p:txBody>
      </p:sp>
      <p:sp>
        <p:nvSpPr>
          <p:cNvPr id="3" name="Content Placeholder 2">
            <a:extLst>
              <a:ext uri="{FF2B5EF4-FFF2-40B4-BE49-F238E27FC236}">
                <a16:creationId xmlns:a16="http://schemas.microsoft.com/office/drawing/2014/main" id="{FD188D15-9CB5-4B65-A217-928A382B916A}"/>
              </a:ext>
            </a:extLst>
          </p:cNvPr>
          <p:cNvSpPr>
            <a:spLocks noGrp="1"/>
          </p:cNvSpPr>
          <p:nvPr>
            <p:ph idx="1"/>
          </p:nvPr>
        </p:nvSpPr>
        <p:spPr/>
        <p:txBody>
          <a:bodyPr>
            <a:normAutofit fontScale="85000" lnSpcReduction="10000"/>
          </a:bodyPr>
          <a:lstStyle/>
          <a:p>
            <a:r>
              <a:rPr lang="en-CA" dirty="0"/>
              <a:t>Want more information? Here are some reputable sites we used: </a:t>
            </a:r>
          </a:p>
          <a:p>
            <a:r>
              <a:rPr lang="en-CA" dirty="0"/>
              <a:t>Saskatchewan Health Authority </a:t>
            </a:r>
            <a:r>
              <a:rPr lang="en-CA" dirty="0">
                <a:hlinkClick r:id="rId5"/>
              </a:rPr>
              <a:t>Home | </a:t>
            </a:r>
            <a:r>
              <a:rPr lang="en-CA" dirty="0" err="1">
                <a:hlinkClick r:id="rId5"/>
              </a:rPr>
              <a:t>SaskHealthAuthority</a:t>
            </a:r>
            <a:endParaRPr lang="en-CA" dirty="0"/>
          </a:p>
          <a:p>
            <a:r>
              <a:rPr lang="en-CA" dirty="0"/>
              <a:t>Government of Saskatchewan  </a:t>
            </a:r>
            <a:r>
              <a:rPr lang="en-US" dirty="0">
                <a:hlinkClick r:id="rId6"/>
              </a:rPr>
              <a:t>COVID-19 | Emerging Public Health Issues | Government of Saskatchewan</a:t>
            </a:r>
            <a:endParaRPr lang="en-CA" dirty="0"/>
          </a:p>
          <a:p>
            <a:r>
              <a:rPr lang="en-CA" dirty="0"/>
              <a:t>SK Ministry of Health  (Communicable Disease Manual) </a:t>
            </a:r>
            <a:r>
              <a:rPr lang="en-US" dirty="0">
                <a:hlinkClick r:id="rId7"/>
              </a:rPr>
              <a:t>Manuals Communicable Disease Control Manual (ehealthsask.ca)</a:t>
            </a:r>
            <a:endParaRPr lang="en-CA" dirty="0"/>
          </a:p>
          <a:p>
            <a:r>
              <a:rPr lang="en-CA" dirty="0"/>
              <a:t>World Health Organization  </a:t>
            </a:r>
            <a:r>
              <a:rPr lang="en-CA" dirty="0">
                <a:hlinkClick r:id="rId8"/>
              </a:rPr>
              <a:t>https://www.who.int/</a:t>
            </a:r>
            <a:endParaRPr lang="en-CA" dirty="0"/>
          </a:p>
          <a:p>
            <a:r>
              <a:rPr lang="en-CA" dirty="0"/>
              <a:t>Center for Disease Control  </a:t>
            </a:r>
            <a:r>
              <a:rPr lang="en-CA" dirty="0">
                <a:hlinkClick r:id="rId9"/>
              </a:rPr>
              <a:t>https://www.cdc.gov/</a:t>
            </a:r>
            <a:endParaRPr lang="en-CA" dirty="0"/>
          </a:p>
          <a:p>
            <a:r>
              <a:rPr lang="en-CA" dirty="0"/>
              <a:t>Public Health Agency of Canada  </a:t>
            </a:r>
            <a:r>
              <a:rPr lang="en-CA" dirty="0">
                <a:hlinkClick r:id="rId10"/>
              </a:rPr>
              <a:t>https://www.canada.ca/en/public-health.html</a:t>
            </a:r>
            <a:endParaRPr lang="en-CA" dirty="0"/>
          </a:p>
          <a:p>
            <a:r>
              <a:rPr lang="en-CA" dirty="0"/>
              <a:t>Public Health Ontario </a:t>
            </a:r>
            <a:r>
              <a:rPr lang="en-CA" dirty="0">
                <a:hlinkClick r:id="rId11"/>
              </a:rPr>
              <a:t>https://www.publichealthontario.ca/</a:t>
            </a:r>
            <a:endParaRPr lang="en-CA" dirty="0"/>
          </a:p>
          <a:p>
            <a:r>
              <a:rPr lang="en-CA" dirty="0"/>
              <a:t>IPAC Canada </a:t>
            </a:r>
            <a:r>
              <a:rPr lang="en-CA" dirty="0">
                <a:hlinkClick r:id="rId12"/>
              </a:rPr>
              <a:t>https://ipac-canada.org/</a:t>
            </a:r>
            <a:endParaRPr lang="en-CA" dirty="0"/>
          </a:p>
          <a:p>
            <a:r>
              <a:rPr lang="en-CA" dirty="0"/>
              <a:t>Alberta Health Services </a:t>
            </a:r>
            <a:r>
              <a:rPr lang="en-CA" dirty="0">
                <a:hlinkClick r:id="rId13"/>
              </a:rPr>
              <a:t>https://albertahealthservices.ca/ipc/ipc.aspx</a:t>
            </a:r>
            <a:endParaRPr lang="en-CA" dirty="0"/>
          </a:p>
          <a:p>
            <a:endParaRPr lang="en-CA" dirty="0"/>
          </a:p>
        </p:txBody>
      </p:sp>
      <p:pic>
        <p:nvPicPr>
          <p:cNvPr id="4" name="Audio 3">
            <a:hlinkClick r:id="" action="ppaction://media"/>
            <a:extLst>
              <a:ext uri="{FF2B5EF4-FFF2-40B4-BE49-F238E27FC236}">
                <a16:creationId xmlns:a16="http://schemas.microsoft.com/office/drawing/2014/main" id="{DA3CF036-002F-19AE-69DA-931021069CC0}"/>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81671319"/>
      </p:ext>
    </p:extLst>
  </p:cSld>
  <p:clrMapOvr>
    <a:masterClrMapping/>
  </p:clrMapOvr>
  <mc:AlternateContent xmlns:mc="http://schemas.openxmlformats.org/markup-compatibility/2006" xmlns:p14="http://schemas.microsoft.com/office/powerpoint/2010/main">
    <mc:Choice Requires="p14">
      <p:transition spd="slow" p14:dur="2000" advTm="36595"/>
    </mc:Choice>
    <mc:Fallback xmlns="">
      <p:transition spd="slow" advTm="3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7D2F-522C-4FD8-8465-64432D5C037F}"/>
              </a:ext>
            </a:extLst>
          </p:cNvPr>
          <p:cNvSpPr>
            <a:spLocks noGrp="1"/>
          </p:cNvSpPr>
          <p:nvPr>
            <p:ph type="title"/>
          </p:nvPr>
        </p:nvSpPr>
        <p:spPr/>
        <p:txBody>
          <a:bodyPr/>
          <a:lstStyle/>
          <a:p>
            <a:r>
              <a:rPr lang="en-CA" dirty="0"/>
              <a:t>What is Infection Prevention and Control? </a:t>
            </a:r>
          </a:p>
        </p:txBody>
      </p:sp>
      <p:sp>
        <p:nvSpPr>
          <p:cNvPr id="3" name="Content Placeholder 2">
            <a:extLst>
              <a:ext uri="{FF2B5EF4-FFF2-40B4-BE49-F238E27FC236}">
                <a16:creationId xmlns:a16="http://schemas.microsoft.com/office/drawing/2014/main" id="{D4BC914F-D619-415A-E42D-76B603DDCD5C}"/>
              </a:ext>
            </a:extLst>
          </p:cNvPr>
          <p:cNvSpPr>
            <a:spLocks noGrp="1"/>
          </p:cNvSpPr>
          <p:nvPr>
            <p:ph idx="1"/>
          </p:nvPr>
        </p:nvSpPr>
        <p:spPr/>
        <p:txBody>
          <a:bodyPr>
            <a:normAutofit/>
          </a:bodyPr>
          <a:lstStyle/>
          <a:p>
            <a:r>
              <a:rPr lang="en-CA" dirty="0"/>
              <a:t>Infection control refers to evidence-based practices, that when consistently applied, will prevent or reduce the risk of transmission of infectious diseases to individuals </a:t>
            </a:r>
          </a:p>
          <a:p>
            <a:r>
              <a:rPr lang="en-CA" dirty="0"/>
              <a:t>Infection control draws from many sciences including microbiology, epidemiology, and environmental health</a:t>
            </a:r>
          </a:p>
          <a:p>
            <a:r>
              <a:rPr lang="en-CA" dirty="0"/>
              <a:t>Infection prevention and control is most commonly associated with healthcare settings; however, it is also a workplace safety concern (hand washing, cleanliness, and food preparation areas, etc., being common safety concerns)</a:t>
            </a:r>
          </a:p>
          <a:p>
            <a:r>
              <a:rPr lang="en-CA" dirty="0"/>
              <a:t>In its simplest context, infection control provides the controls for most biological hazards that are contagious</a:t>
            </a:r>
          </a:p>
          <a:p>
            <a:endParaRPr lang="en-CA" dirty="0"/>
          </a:p>
          <a:p>
            <a:endParaRPr lang="en-CA" dirty="0"/>
          </a:p>
          <a:p>
            <a:endParaRPr lang="en-CA" dirty="0"/>
          </a:p>
        </p:txBody>
      </p:sp>
      <p:pic>
        <p:nvPicPr>
          <p:cNvPr id="4" name="Audio 3">
            <a:hlinkClick r:id="" action="ppaction://media"/>
            <a:extLst>
              <a:ext uri="{FF2B5EF4-FFF2-40B4-BE49-F238E27FC236}">
                <a16:creationId xmlns:a16="http://schemas.microsoft.com/office/drawing/2014/main" id="{B0B15649-2324-6BDE-6C76-D621F0A8F3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21632069"/>
      </p:ext>
    </p:extLst>
  </p:cSld>
  <p:clrMapOvr>
    <a:masterClrMapping/>
  </p:clrMapOvr>
  <mc:AlternateContent xmlns:mc="http://schemas.openxmlformats.org/markup-compatibility/2006" xmlns:p14="http://schemas.microsoft.com/office/powerpoint/2010/main">
    <mc:Choice Requires="p14">
      <p:transition spd="slow" p14:dur="2000" advTm="67176"/>
    </mc:Choice>
    <mc:Fallback xmlns="">
      <p:transition spd="slow" advTm="6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6237-90FC-42A8-C712-570F2280EF5D}"/>
              </a:ext>
            </a:extLst>
          </p:cNvPr>
          <p:cNvSpPr>
            <a:spLocks noGrp="1"/>
          </p:cNvSpPr>
          <p:nvPr>
            <p:ph type="title"/>
          </p:nvPr>
        </p:nvSpPr>
        <p:spPr/>
        <p:txBody>
          <a:bodyPr/>
          <a:lstStyle/>
          <a:p>
            <a:r>
              <a:rPr lang="en-CA" dirty="0"/>
              <a:t>Using the Hierarchy of Controls</a:t>
            </a:r>
          </a:p>
        </p:txBody>
      </p:sp>
      <p:pic>
        <p:nvPicPr>
          <p:cNvPr id="4" name="Content Placeholder 3">
            <a:extLst>
              <a:ext uri="{FF2B5EF4-FFF2-40B4-BE49-F238E27FC236}">
                <a16:creationId xmlns:a16="http://schemas.microsoft.com/office/drawing/2014/main" id="{03D8C78C-646F-0C09-68B2-4AD9DAB92550}"/>
              </a:ext>
            </a:extLst>
          </p:cNvPr>
          <p:cNvPicPr>
            <a:picLocks noGrp="1" noChangeAspect="1"/>
          </p:cNvPicPr>
          <p:nvPr>
            <p:ph idx="1"/>
          </p:nvPr>
        </p:nvPicPr>
        <p:blipFill>
          <a:blip r:embed="rId5"/>
          <a:stretch>
            <a:fillRect/>
          </a:stretch>
        </p:blipFill>
        <p:spPr>
          <a:xfrm>
            <a:off x="2747839" y="1975899"/>
            <a:ext cx="6253066" cy="4022725"/>
          </a:xfrm>
          <a:prstGeom prst="rect">
            <a:avLst/>
          </a:prstGeom>
        </p:spPr>
      </p:pic>
      <p:pic>
        <p:nvPicPr>
          <p:cNvPr id="3" name="Audio 2">
            <a:hlinkClick r:id="" action="ppaction://media"/>
            <a:extLst>
              <a:ext uri="{FF2B5EF4-FFF2-40B4-BE49-F238E27FC236}">
                <a16:creationId xmlns:a16="http://schemas.microsoft.com/office/drawing/2014/main" id="{888B3012-8FC3-2657-5AE4-D953B586E7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82576425"/>
      </p:ext>
    </p:extLst>
  </p:cSld>
  <p:clrMapOvr>
    <a:masterClrMapping/>
  </p:clrMapOvr>
  <mc:AlternateContent xmlns:mc="http://schemas.openxmlformats.org/markup-compatibility/2006" xmlns:p14="http://schemas.microsoft.com/office/powerpoint/2010/main">
    <mc:Choice Requires="p14">
      <p:transition spd="slow" p14:dur="2000" advTm="54421"/>
    </mc:Choice>
    <mc:Fallback xmlns="">
      <p:transition spd="slow" advTm="5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BAED-6A45-1878-1FF6-27A74964385C}"/>
              </a:ext>
            </a:extLst>
          </p:cNvPr>
          <p:cNvSpPr>
            <a:spLocks noGrp="1"/>
          </p:cNvSpPr>
          <p:nvPr>
            <p:ph type="title"/>
          </p:nvPr>
        </p:nvSpPr>
        <p:spPr/>
        <p:txBody>
          <a:bodyPr/>
          <a:lstStyle/>
          <a:p>
            <a:r>
              <a:rPr lang="en-CA" dirty="0"/>
              <a:t>Routine Practices</a:t>
            </a:r>
          </a:p>
        </p:txBody>
      </p:sp>
      <p:sp>
        <p:nvSpPr>
          <p:cNvPr id="3" name="Content Placeholder 2">
            <a:extLst>
              <a:ext uri="{FF2B5EF4-FFF2-40B4-BE49-F238E27FC236}">
                <a16:creationId xmlns:a16="http://schemas.microsoft.com/office/drawing/2014/main" id="{72AAAEDD-1A4B-6CC7-79FF-FC4880BFF24F}"/>
              </a:ext>
            </a:extLst>
          </p:cNvPr>
          <p:cNvSpPr>
            <a:spLocks noGrp="1"/>
          </p:cNvSpPr>
          <p:nvPr>
            <p:ph sz="half" idx="1"/>
          </p:nvPr>
        </p:nvSpPr>
        <p:spPr/>
        <p:txBody>
          <a:bodyPr>
            <a:normAutofit fontScale="92500" lnSpcReduction="20000"/>
          </a:bodyPr>
          <a:lstStyle/>
          <a:p>
            <a:pPr fontAlgn="auto"/>
            <a:r>
              <a:rPr lang="en-US" sz="2600" b="0" i="0" dirty="0">
                <a:solidFill>
                  <a:srgbClr val="313537"/>
                </a:solidFill>
                <a:effectLst/>
                <a:latin typeface="Calibri" panose="020F0502020204030204" pitchFamily="34" charset="0"/>
                <a:cs typeface="Calibri" panose="020F0502020204030204" pitchFamily="34" charset="0"/>
              </a:rPr>
              <a:t>Routine Practices are the minimum </a:t>
            </a:r>
          </a:p>
          <a:p>
            <a:pPr fontAlgn="auto"/>
            <a:r>
              <a:rPr lang="en-US" sz="2600" b="0" i="0" dirty="0">
                <a:solidFill>
                  <a:srgbClr val="313537"/>
                </a:solidFill>
                <a:effectLst/>
                <a:latin typeface="Calibri" panose="020F0502020204030204" pitchFamily="34" charset="0"/>
                <a:cs typeface="Calibri" panose="020F0502020204030204" pitchFamily="34" charset="0"/>
              </a:rPr>
              <a:t>standard of practice for preventing </a:t>
            </a:r>
          </a:p>
          <a:p>
            <a:pPr fontAlgn="auto"/>
            <a:r>
              <a:rPr lang="en-US" sz="2600" b="0" i="0" dirty="0">
                <a:solidFill>
                  <a:srgbClr val="313537"/>
                </a:solidFill>
                <a:effectLst/>
                <a:latin typeface="Calibri" panose="020F0502020204030204" pitchFamily="34" charset="0"/>
                <a:cs typeface="Calibri" panose="020F0502020204030204" pitchFamily="34" charset="0"/>
              </a:rPr>
              <a:t>transmission of infectious diseases in </a:t>
            </a:r>
          </a:p>
          <a:p>
            <a:pPr fontAlgn="auto"/>
            <a:r>
              <a:rPr lang="en-US" sz="2600" b="0" i="0" dirty="0">
                <a:solidFill>
                  <a:srgbClr val="313537"/>
                </a:solidFill>
                <a:effectLst/>
                <a:latin typeface="Calibri" panose="020F0502020204030204" pitchFamily="34" charset="0"/>
                <a:cs typeface="Calibri" panose="020F0502020204030204" pitchFamily="34" charset="0"/>
              </a:rPr>
              <a:t>all health care settings for all patients, </a:t>
            </a:r>
          </a:p>
          <a:p>
            <a:pPr fontAlgn="auto"/>
            <a:r>
              <a:rPr lang="en-US" sz="2600" b="0" i="0" dirty="0">
                <a:solidFill>
                  <a:srgbClr val="313537"/>
                </a:solidFill>
                <a:effectLst/>
                <a:latin typeface="Calibri" panose="020F0502020204030204" pitchFamily="34" charset="0"/>
                <a:cs typeface="Calibri" panose="020F0502020204030204" pitchFamily="34" charset="0"/>
              </a:rPr>
              <a:t>including residents in group, </a:t>
            </a:r>
          </a:p>
          <a:p>
            <a:pPr fontAlgn="auto"/>
            <a:r>
              <a:rPr lang="en-US" sz="2600" b="0" i="0" dirty="0">
                <a:solidFill>
                  <a:srgbClr val="313537"/>
                </a:solidFill>
                <a:effectLst/>
                <a:latin typeface="Calibri" panose="020F0502020204030204" pitchFamily="34" charset="0"/>
                <a:cs typeface="Calibri" panose="020F0502020204030204" pitchFamily="34" charset="0"/>
              </a:rPr>
              <a:t>residential and personal care homes. </a:t>
            </a:r>
          </a:p>
          <a:p>
            <a:pPr fontAlgn="auto"/>
            <a:endParaRPr lang="en-CA" dirty="0"/>
          </a:p>
          <a:p>
            <a:pPr fontAlgn="auto"/>
            <a:r>
              <a:rPr lang="en-CA" sz="1200" dirty="0"/>
              <a:t>NOTE: In the United States, these are referred to as Standard Precautions. </a:t>
            </a:r>
          </a:p>
          <a:p>
            <a:pPr fontAlgn="auto"/>
            <a:r>
              <a:rPr lang="en-CA" sz="1200" dirty="0"/>
              <a:t>The old term, Universal Precautions, and blood and body fluid precautions were combined and replaced with Routine Practices.</a:t>
            </a:r>
            <a:endParaRPr lang="en-CA" sz="1300" dirty="0"/>
          </a:p>
        </p:txBody>
      </p:sp>
      <p:sp>
        <p:nvSpPr>
          <p:cNvPr id="4" name="Content Placeholder 3">
            <a:extLst>
              <a:ext uri="{FF2B5EF4-FFF2-40B4-BE49-F238E27FC236}">
                <a16:creationId xmlns:a16="http://schemas.microsoft.com/office/drawing/2014/main" id="{A8FA58C8-9C77-51C7-8132-0B9DBA2F45DD}"/>
              </a:ext>
            </a:extLst>
          </p:cNvPr>
          <p:cNvSpPr>
            <a:spLocks noGrp="1"/>
          </p:cNvSpPr>
          <p:nvPr>
            <p:ph sz="half" idx="2"/>
          </p:nvPr>
        </p:nvSpPr>
        <p:spPr/>
        <p:txBody>
          <a:bodyPr>
            <a:normAutofit fontScale="92500" lnSpcReduction="20000"/>
          </a:bodyPr>
          <a:lstStyle/>
          <a:p>
            <a:pPr algn="l" fontAlgn="auto"/>
            <a:r>
              <a:rPr lang="en-US" sz="2600" dirty="0">
                <a:solidFill>
                  <a:srgbClr val="313537"/>
                </a:solidFill>
                <a:latin typeface="Calibri" panose="020F0502020204030204" pitchFamily="34" charset="0"/>
                <a:cs typeface="Calibri" panose="020F0502020204030204" pitchFamily="34" charset="0"/>
              </a:rPr>
              <a:t>Included in Routine Practices are: </a:t>
            </a:r>
            <a:endParaRPr lang="en-US" sz="2600" b="0" i="0" dirty="0">
              <a:solidFill>
                <a:srgbClr val="313537"/>
              </a:solidFill>
              <a:effectLst/>
              <a:latin typeface="Calibri" panose="020F0502020204030204" pitchFamily="34" charset="0"/>
              <a:cs typeface="Calibri" panose="020F0502020204030204" pitchFamily="34" charset="0"/>
            </a:endParaRP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Hand Hygiene</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Point of Care Risk Assessment</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Personal Protective Equipment (PPE)</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Resident Placement/Accommodation</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Respiratory Hygiene/Cough Etiquette</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Handling Resident Items &amp; Equipment</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Linen &amp; Dishes</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Environmental Cleaning</a:t>
            </a:r>
          </a:p>
          <a:p>
            <a:pPr algn="l" fontAlgn="auto">
              <a:buFont typeface="Arial" panose="020B0604020202020204" pitchFamily="34" charset="0"/>
              <a:buChar char="•"/>
            </a:pPr>
            <a:r>
              <a:rPr lang="en-US" sz="2000" b="0" i="0" dirty="0">
                <a:solidFill>
                  <a:srgbClr val="313537"/>
                </a:solidFill>
                <a:effectLst/>
                <a:latin typeface="Calibri" panose="020F0502020204030204" pitchFamily="34" charset="0"/>
                <a:cs typeface="Calibri" panose="020F0502020204030204" pitchFamily="34" charset="0"/>
              </a:rPr>
              <a:t>Waste and Sharp Handling</a:t>
            </a:r>
          </a:p>
          <a:p>
            <a:endParaRPr lang="en-CA" dirty="0"/>
          </a:p>
        </p:txBody>
      </p:sp>
      <p:pic>
        <p:nvPicPr>
          <p:cNvPr id="5" name="Audio 4">
            <a:hlinkClick r:id="" action="ppaction://media"/>
            <a:extLst>
              <a:ext uri="{FF2B5EF4-FFF2-40B4-BE49-F238E27FC236}">
                <a16:creationId xmlns:a16="http://schemas.microsoft.com/office/drawing/2014/main" id="{66D82620-4C7D-6DDF-5892-7542EA6558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26446548"/>
      </p:ext>
    </p:extLst>
  </p:cSld>
  <p:clrMapOvr>
    <a:masterClrMapping/>
  </p:clrMapOvr>
  <mc:AlternateContent xmlns:mc="http://schemas.openxmlformats.org/markup-compatibility/2006" xmlns:p14="http://schemas.microsoft.com/office/powerpoint/2010/main">
    <mc:Choice Requires="p14">
      <p:transition spd="slow" p14:dur="2000" advTm="55855"/>
    </mc:Choice>
    <mc:Fallback xmlns="">
      <p:transition spd="slow" advTm="5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478D-BE12-643D-4467-6A39D920A2C9}"/>
              </a:ext>
            </a:extLst>
          </p:cNvPr>
          <p:cNvSpPr>
            <a:spLocks noGrp="1"/>
          </p:cNvSpPr>
          <p:nvPr>
            <p:ph type="title"/>
          </p:nvPr>
        </p:nvSpPr>
        <p:spPr/>
        <p:txBody>
          <a:bodyPr/>
          <a:lstStyle/>
          <a:p>
            <a:r>
              <a:rPr lang="en-CA" dirty="0"/>
              <a:t>Additional Precautions</a:t>
            </a:r>
          </a:p>
        </p:txBody>
      </p:sp>
      <p:sp>
        <p:nvSpPr>
          <p:cNvPr id="3" name="Content Placeholder 2">
            <a:extLst>
              <a:ext uri="{FF2B5EF4-FFF2-40B4-BE49-F238E27FC236}">
                <a16:creationId xmlns:a16="http://schemas.microsoft.com/office/drawing/2014/main" id="{3B5BC046-D63B-95DE-8F67-326D19406315}"/>
              </a:ext>
            </a:extLst>
          </p:cNvPr>
          <p:cNvSpPr>
            <a:spLocks noGrp="1"/>
          </p:cNvSpPr>
          <p:nvPr>
            <p:ph idx="1"/>
          </p:nvPr>
        </p:nvSpPr>
        <p:spPr/>
        <p:txBody>
          <a:bodyPr>
            <a:normAutofit/>
          </a:bodyPr>
          <a:lstStyle/>
          <a:p>
            <a:r>
              <a:rPr lang="en-US" sz="2400" b="0" i="0" dirty="0">
                <a:solidFill>
                  <a:srgbClr val="313537"/>
                </a:solidFill>
                <a:effectLst/>
                <a:latin typeface="Calibri" panose="020F0502020204030204" pitchFamily="34" charset="0"/>
                <a:cs typeface="Calibri" panose="020F0502020204030204" pitchFamily="34" charset="0"/>
              </a:rPr>
              <a:t>Although using Routine Practices with all residents, all the time, will satisfy most infection control issues, certain </a:t>
            </a:r>
            <a:r>
              <a:rPr lang="en-US" sz="2400" dirty="0">
                <a:solidFill>
                  <a:srgbClr val="313537"/>
                </a:solidFill>
                <a:latin typeface="Calibri" panose="020F0502020204030204" pitchFamily="34" charset="0"/>
                <a:cs typeface="Calibri" panose="020F0502020204030204" pitchFamily="34" charset="0"/>
              </a:rPr>
              <a:t>infections </a:t>
            </a:r>
            <a:r>
              <a:rPr lang="en-US" sz="2400" b="0" i="0" dirty="0">
                <a:solidFill>
                  <a:srgbClr val="313537"/>
                </a:solidFill>
                <a:effectLst/>
                <a:latin typeface="Calibri" panose="020F0502020204030204" pitchFamily="34" charset="0"/>
                <a:cs typeface="Calibri" panose="020F0502020204030204" pitchFamily="34" charset="0"/>
              </a:rPr>
              <a:t>will require </a:t>
            </a:r>
            <a:r>
              <a:rPr lang="en-US" sz="2400" b="0" i="1" u="sng" dirty="0">
                <a:solidFill>
                  <a:srgbClr val="313537"/>
                </a:solidFill>
                <a:effectLst/>
                <a:latin typeface="Calibri" panose="020F0502020204030204" pitchFamily="34" charset="0"/>
                <a:cs typeface="Calibri" panose="020F0502020204030204" pitchFamily="34" charset="0"/>
              </a:rPr>
              <a:t>Additional Precautions</a:t>
            </a:r>
            <a:r>
              <a:rPr lang="en-US" sz="2400" b="0" i="0" dirty="0">
                <a:solidFill>
                  <a:srgbClr val="313537"/>
                </a:solidFill>
                <a:effectLst/>
                <a:latin typeface="Calibri" panose="020F0502020204030204" pitchFamily="34" charset="0"/>
                <a:cs typeface="Calibri" panose="020F0502020204030204" pitchFamily="34" charset="0"/>
              </a:rPr>
              <a:t>. </a:t>
            </a:r>
          </a:p>
          <a:p>
            <a:r>
              <a:rPr lang="en-US" sz="2400" b="0" i="0" dirty="0">
                <a:solidFill>
                  <a:srgbClr val="313537"/>
                </a:solidFill>
                <a:effectLst/>
                <a:latin typeface="Calibri" panose="020F0502020204030204" pitchFamily="34" charset="0"/>
                <a:cs typeface="Calibri" panose="020F0502020204030204" pitchFamily="34" charset="0"/>
              </a:rPr>
              <a:t>Additional </a:t>
            </a:r>
            <a:r>
              <a:rPr lang="en-US" sz="2400" dirty="0">
                <a:solidFill>
                  <a:srgbClr val="313537"/>
                </a:solidFill>
                <a:latin typeface="Calibri" panose="020F0502020204030204" pitchFamily="34" charset="0"/>
                <a:cs typeface="Calibri" panose="020F0502020204030204" pitchFamily="34" charset="0"/>
              </a:rPr>
              <a:t>Pr</a:t>
            </a:r>
            <a:r>
              <a:rPr lang="en-US" sz="2400" b="0" i="0" dirty="0">
                <a:solidFill>
                  <a:srgbClr val="313537"/>
                </a:solidFill>
                <a:effectLst/>
                <a:latin typeface="Calibri" panose="020F0502020204030204" pitchFamily="34" charset="0"/>
                <a:cs typeface="Calibri" panose="020F0502020204030204" pitchFamily="34" charset="0"/>
              </a:rPr>
              <a:t>ecautions are </a:t>
            </a:r>
            <a:r>
              <a:rPr lang="en-US" sz="2400" dirty="0">
                <a:solidFill>
                  <a:srgbClr val="313537"/>
                </a:solidFill>
                <a:latin typeface="Calibri" panose="020F0502020204030204" pitchFamily="34" charset="0"/>
                <a:cs typeface="Calibri" panose="020F0502020204030204" pitchFamily="34" charset="0"/>
              </a:rPr>
              <a:t>used</a:t>
            </a:r>
            <a:r>
              <a:rPr lang="en-US" sz="2400" b="0" i="0" dirty="0">
                <a:solidFill>
                  <a:srgbClr val="313537"/>
                </a:solidFill>
                <a:effectLst/>
                <a:latin typeface="Calibri" panose="020F0502020204030204" pitchFamily="34" charset="0"/>
                <a:cs typeface="Calibri" panose="020F0502020204030204" pitchFamily="34" charset="0"/>
              </a:rPr>
              <a:t> when providing care to residents known or suspected to be infected with germs that spread easily in the environment. </a:t>
            </a:r>
          </a:p>
          <a:p>
            <a:r>
              <a:rPr lang="en-US" sz="2400" b="0" i="0" dirty="0">
                <a:solidFill>
                  <a:srgbClr val="313537"/>
                </a:solidFill>
                <a:effectLst/>
                <a:latin typeface="Calibri" panose="020F0502020204030204" pitchFamily="34" charset="0"/>
                <a:cs typeface="Calibri" panose="020F0502020204030204" pitchFamily="34" charset="0"/>
              </a:rPr>
              <a:t>The type of Additional Precautions used are determined by the way germs could spread throughout the home or facility e.g., by contact, droplet or airborne.</a:t>
            </a:r>
            <a:endParaRPr lang="en-CA" sz="2400"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B3912B46-162D-EBF7-371D-5B33D9A49F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6003744"/>
      </p:ext>
    </p:extLst>
  </p:cSld>
  <p:clrMapOvr>
    <a:masterClrMapping/>
  </p:clrMapOvr>
  <mc:AlternateContent xmlns:mc="http://schemas.openxmlformats.org/markup-compatibility/2006" xmlns:p14="http://schemas.microsoft.com/office/powerpoint/2010/main">
    <mc:Choice Requires="p14">
      <p:transition spd="slow" p14:dur="2000" advTm="33373"/>
    </mc:Choice>
    <mc:Fallback xmlns="">
      <p:transition spd="slow" advTm="3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70D03B-9170-B94F-1E14-F67A04823F28}"/>
              </a:ext>
            </a:extLst>
          </p:cNvPr>
          <p:cNvSpPr>
            <a:spLocks noGrp="1"/>
          </p:cNvSpPr>
          <p:nvPr>
            <p:ph type="title"/>
          </p:nvPr>
        </p:nvSpPr>
        <p:spPr/>
        <p:txBody>
          <a:bodyPr/>
          <a:lstStyle/>
          <a:p>
            <a:r>
              <a:rPr lang="en-CA" dirty="0"/>
              <a:t>https://www.saswh.ca/infection-prevention-control/</a:t>
            </a:r>
          </a:p>
        </p:txBody>
      </p:sp>
      <p:pic>
        <p:nvPicPr>
          <p:cNvPr id="9" name="Picture Placeholder 8">
            <a:extLst>
              <a:ext uri="{FF2B5EF4-FFF2-40B4-BE49-F238E27FC236}">
                <a16:creationId xmlns:a16="http://schemas.microsoft.com/office/drawing/2014/main" id="{B4C6076E-0788-F069-3B66-44962062361B}"/>
              </a:ext>
            </a:extLst>
          </p:cNvPr>
          <p:cNvPicPr>
            <a:picLocks noGrp="1" noChangeAspect="1"/>
          </p:cNvPicPr>
          <p:nvPr>
            <p:ph type="pic" idx="1"/>
          </p:nvPr>
        </p:nvPicPr>
        <p:blipFill rotWithShape="1">
          <a:blip r:embed="rId5"/>
          <a:srcRect t="14149" b="14149"/>
          <a:stretch/>
        </p:blipFill>
        <p:spPr/>
      </p:pic>
      <p:sp>
        <p:nvSpPr>
          <p:cNvPr id="7" name="Text Placeholder 6">
            <a:extLst>
              <a:ext uri="{FF2B5EF4-FFF2-40B4-BE49-F238E27FC236}">
                <a16:creationId xmlns:a16="http://schemas.microsoft.com/office/drawing/2014/main" id="{CC08546A-DECD-A11C-C91A-6B322481CE7F}"/>
              </a:ext>
            </a:extLst>
          </p:cNvPr>
          <p:cNvSpPr>
            <a:spLocks noGrp="1"/>
          </p:cNvSpPr>
          <p:nvPr>
            <p:ph type="body" sz="half" idx="2"/>
          </p:nvPr>
        </p:nvSpPr>
        <p:spPr/>
        <p:txBody>
          <a:bodyPr/>
          <a:lstStyle/>
          <a:p>
            <a:endParaRPr lang="en-CA" dirty="0"/>
          </a:p>
        </p:txBody>
      </p:sp>
      <p:pic>
        <p:nvPicPr>
          <p:cNvPr id="2" name="Audio 1">
            <a:hlinkClick r:id="" action="ppaction://media"/>
            <a:extLst>
              <a:ext uri="{FF2B5EF4-FFF2-40B4-BE49-F238E27FC236}">
                <a16:creationId xmlns:a16="http://schemas.microsoft.com/office/drawing/2014/main" id="{E8B13093-DA34-8215-22EF-A76EEFAC12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05794285"/>
      </p:ext>
    </p:extLst>
  </p:cSld>
  <p:clrMapOvr>
    <a:masterClrMapping/>
  </p:clrMapOvr>
  <mc:AlternateContent xmlns:mc="http://schemas.openxmlformats.org/markup-compatibility/2006" xmlns:p14="http://schemas.microsoft.com/office/powerpoint/2010/main">
    <mc:Choice Requires="p14">
      <p:transition spd="slow" p14:dur="2000" advTm="33592"/>
    </mc:Choice>
    <mc:Fallback xmlns="">
      <p:transition spd="slow" advTm="3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519F-C973-32B9-1266-763EA5272AF9}"/>
              </a:ext>
            </a:extLst>
          </p:cNvPr>
          <p:cNvSpPr>
            <a:spLocks noGrp="1"/>
          </p:cNvSpPr>
          <p:nvPr>
            <p:ph type="title"/>
          </p:nvPr>
        </p:nvSpPr>
        <p:spPr/>
        <p:txBody>
          <a:bodyPr/>
          <a:lstStyle/>
          <a:p>
            <a:r>
              <a:rPr lang="en-CA" dirty="0"/>
              <a:t>Education</a:t>
            </a:r>
          </a:p>
        </p:txBody>
      </p:sp>
      <p:sp>
        <p:nvSpPr>
          <p:cNvPr id="4" name="Content Placeholder 3">
            <a:extLst>
              <a:ext uri="{FF2B5EF4-FFF2-40B4-BE49-F238E27FC236}">
                <a16:creationId xmlns:a16="http://schemas.microsoft.com/office/drawing/2014/main" id="{6A3543AE-AF1A-D1E3-0631-C042AF72FE0B}"/>
              </a:ext>
            </a:extLst>
          </p:cNvPr>
          <p:cNvSpPr>
            <a:spLocks noGrp="1"/>
          </p:cNvSpPr>
          <p:nvPr>
            <p:ph idx="1"/>
          </p:nvPr>
        </p:nvSpPr>
        <p:spPr/>
        <p:txBody>
          <a:bodyPr/>
          <a:lstStyle/>
          <a:p>
            <a:endParaRPr lang="en-CA" dirty="0"/>
          </a:p>
        </p:txBody>
      </p:sp>
      <p:sp>
        <p:nvSpPr>
          <p:cNvPr id="5" name="Content Placeholder 4">
            <a:extLst>
              <a:ext uri="{FF2B5EF4-FFF2-40B4-BE49-F238E27FC236}">
                <a16:creationId xmlns:a16="http://schemas.microsoft.com/office/drawing/2014/main" id="{82334766-8A88-5BEE-1756-0237EFCFB0DF}"/>
              </a:ext>
            </a:extLst>
          </p:cNvPr>
          <p:cNvSpPr>
            <a:spLocks noGrp="1"/>
          </p:cNvSpPr>
          <p:nvPr>
            <p:ph type="body" sz="half" idx="2"/>
          </p:nvPr>
        </p:nvSpPr>
        <p:spPr/>
        <p:txBody>
          <a:bodyPr/>
          <a:lstStyle/>
          <a:p>
            <a:r>
              <a:rPr lang="en-CA" dirty="0"/>
              <a:t>An “quick” basic education course was needed for home operators and their staff.</a:t>
            </a:r>
          </a:p>
          <a:p>
            <a:r>
              <a:rPr lang="en-CA" dirty="0"/>
              <a:t>The SASWH team had already developed a COVID -19 education package for families.</a:t>
            </a:r>
          </a:p>
          <a:p>
            <a:r>
              <a:rPr lang="en-CA" dirty="0"/>
              <a:t>In addition, the IPAC staff had provided WebEx presentations on various infection control topics which were then recorded as a voice  over </a:t>
            </a:r>
            <a:r>
              <a:rPr lang="en-CA" dirty="0" err="1"/>
              <a:t>Powerpoint</a:t>
            </a:r>
            <a:r>
              <a:rPr lang="en-CA" dirty="0"/>
              <a:t> presentation and uploaded to the site.</a:t>
            </a:r>
          </a:p>
        </p:txBody>
      </p:sp>
      <p:pic>
        <p:nvPicPr>
          <p:cNvPr id="6" name="Picture 5">
            <a:extLst>
              <a:ext uri="{FF2B5EF4-FFF2-40B4-BE49-F238E27FC236}">
                <a16:creationId xmlns:a16="http://schemas.microsoft.com/office/drawing/2014/main" id="{6D539C09-6DD9-A3C9-A1F9-B98847319650}"/>
              </a:ext>
            </a:extLst>
          </p:cNvPr>
          <p:cNvPicPr>
            <a:picLocks noChangeAspect="1"/>
          </p:cNvPicPr>
          <p:nvPr/>
        </p:nvPicPr>
        <p:blipFill rotWithShape="1">
          <a:blip r:embed="rId5"/>
          <a:srcRect t="9912" r="4871" b="11912"/>
          <a:stretch/>
        </p:blipFill>
        <p:spPr>
          <a:xfrm>
            <a:off x="4161183" y="731520"/>
            <a:ext cx="7845288" cy="4746840"/>
          </a:xfrm>
          <a:prstGeom prst="rect">
            <a:avLst/>
          </a:prstGeom>
        </p:spPr>
      </p:pic>
      <p:pic>
        <p:nvPicPr>
          <p:cNvPr id="3" name="Audio 2">
            <a:hlinkClick r:id="" action="ppaction://media"/>
            <a:extLst>
              <a:ext uri="{FF2B5EF4-FFF2-40B4-BE49-F238E27FC236}">
                <a16:creationId xmlns:a16="http://schemas.microsoft.com/office/drawing/2014/main" id="{BF35E9DB-0ECB-65F5-2E80-69251B4B1F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34830254"/>
      </p:ext>
    </p:extLst>
  </p:cSld>
  <p:clrMapOvr>
    <a:masterClrMapping/>
  </p:clrMapOvr>
  <mc:AlternateContent xmlns:mc="http://schemas.openxmlformats.org/markup-compatibility/2006" xmlns:p14="http://schemas.microsoft.com/office/powerpoint/2010/main">
    <mc:Choice Requires="p14">
      <p:transition spd="slow" p14:dur="2000" advTm="53495"/>
    </mc:Choice>
    <mc:Fallback xmlns="">
      <p:transition spd="slow" advTm="5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4711-439A-69F3-B2E2-1FED9B3AD826}"/>
              </a:ext>
            </a:extLst>
          </p:cNvPr>
          <p:cNvSpPr>
            <a:spLocks noGrp="1"/>
          </p:cNvSpPr>
          <p:nvPr>
            <p:ph type="title"/>
          </p:nvPr>
        </p:nvSpPr>
        <p:spPr/>
        <p:txBody>
          <a:bodyPr/>
          <a:lstStyle/>
          <a:p>
            <a:r>
              <a:rPr lang="en-CA" dirty="0"/>
              <a:t>Exposure Control Plans</a:t>
            </a:r>
          </a:p>
        </p:txBody>
      </p:sp>
      <p:sp>
        <p:nvSpPr>
          <p:cNvPr id="3" name="Content Placeholder 2">
            <a:extLst>
              <a:ext uri="{FF2B5EF4-FFF2-40B4-BE49-F238E27FC236}">
                <a16:creationId xmlns:a16="http://schemas.microsoft.com/office/drawing/2014/main" id="{16B219B1-1341-F4B5-CA65-3071631E2B26}"/>
              </a:ext>
            </a:extLst>
          </p:cNvPr>
          <p:cNvSpPr>
            <a:spLocks noGrp="1"/>
          </p:cNvSpPr>
          <p:nvPr>
            <p:ph sz="half" idx="1"/>
          </p:nvPr>
        </p:nvSpPr>
        <p:spPr/>
        <p:txBody>
          <a:bodyPr/>
          <a:lstStyle/>
          <a:p>
            <a:r>
              <a:rPr lang="en-CA" dirty="0"/>
              <a:t>There are three templates on this page: </a:t>
            </a:r>
          </a:p>
          <a:p>
            <a:pPr>
              <a:buFont typeface="Wingdings" panose="05000000000000000000" pitchFamily="2" charset="2"/>
              <a:buChar char="Ø"/>
            </a:pPr>
            <a:r>
              <a:rPr lang="en-CA" dirty="0"/>
              <a:t>A generic template that can be used for common infections</a:t>
            </a:r>
          </a:p>
          <a:p>
            <a:pPr>
              <a:buFont typeface="Wingdings" panose="05000000000000000000" pitchFamily="2" charset="2"/>
              <a:buChar char="Ø"/>
            </a:pPr>
            <a:r>
              <a:rPr lang="en-CA" dirty="0"/>
              <a:t>A COVID-19 specific template</a:t>
            </a:r>
          </a:p>
          <a:p>
            <a:pPr>
              <a:buFont typeface="Wingdings" panose="05000000000000000000" pitchFamily="2" charset="2"/>
              <a:buChar char="Ø"/>
            </a:pPr>
            <a:r>
              <a:rPr lang="en-CA" dirty="0"/>
              <a:t>A template for blood and body fluids 	</a:t>
            </a:r>
          </a:p>
          <a:p>
            <a:endParaRPr lang="en-CA" dirty="0"/>
          </a:p>
        </p:txBody>
      </p:sp>
      <p:sp>
        <p:nvSpPr>
          <p:cNvPr id="4" name="Content Placeholder 3">
            <a:extLst>
              <a:ext uri="{FF2B5EF4-FFF2-40B4-BE49-F238E27FC236}">
                <a16:creationId xmlns:a16="http://schemas.microsoft.com/office/drawing/2014/main" id="{A3D53485-0831-270F-D9A0-BDA4EA308B04}"/>
              </a:ext>
            </a:extLst>
          </p:cNvPr>
          <p:cNvSpPr>
            <a:spLocks noGrp="1"/>
          </p:cNvSpPr>
          <p:nvPr>
            <p:ph sz="half" idx="2"/>
          </p:nvPr>
        </p:nvSpPr>
        <p:spPr/>
        <p:txBody>
          <a:bodyPr/>
          <a:lstStyle/>
          <a:p>
            <a:r>
              <a:rPr lang="en-US" dirty="0"/>
              <a:t>Required under OHS regulation 6-22</a:t>
            </a:r>
          </a:p>
          <a:p>
            <a:r>
              <a:rPr lang="en-CA" dirty="0"/>
              <a:t>Format can be a template or group of templates</a:t>
            </a:r>
          </a:p>
        </p:txBody>
      </p:sp>
      <p:pic>
        <p:nvPicPr>
          <p:cNvPr id="5" name="Audio 4">
            <a:hlinkClick r:id="" action="ppaction://media"/>
            <a:extLst>
              <a:ext uri="{FF2B5EF4-FFF2-40B4-BE49-F238E27FC236}">
                <a16:creationId xmlns:a16="http://schemas.microsoft.com/office/drawing/2014/main" id="{647E1669-74E2-1BD1-F594-03876B5880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26500222"/>
      </p:ext>
    </p:ext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7EDA-3A42-9027-C833-309187BA7851}"/>
              </a:ext>
            </a:extLst>
          </p:cNvPr>
          <p:cNvSpPr>
            <a:spLocks noGrp="1"/>
          </p:cNvSpPr>
          <p:nvPr>
            <p:ph type="title"/>
          </p:nvPr>
        </p:nvSpPr>
        <p:spPr/>
        <p:txBody>
          <a:bodyPr/>
          <a:lstStyle/>
          <a:p>
            <a:r>
              <a:rPr lang="en-CA" dirty="0"/>
              <a:t>Routine Practices</a:t>
            </a:r>
          </a:p>
        </p:txBody>
      </p:sp>
      <p:sp>
        <p:nvSpPr>
          <p:cNvPr id="4" name="Content Placeholder 3">
            <a:extLst>
              <a:ext uri="{FF2B5EF4-FFF2-40B4-BE49-F238E27FC236}">
                <a16:creationId xmlns:a16="http://schemas.microsoft.com/office/drawing/2014/main" id="{7C81F449-C430-B699-5A3B-59284B756D9F}"/>
              </a:ext>
            </a:extLst>
          </p:cNvPr>
          <p:cNvSpPr>
            <a:spLocks noGrp="1"/>
          </p:cNvSpPr>
          <p:nvPr>
            <p:ph idx="1"/>
          </p:nvPr>
        </p:nvSpPr>
        <p:spPr/>
        <p:txBody>
          <a:bodyPr>
            <a:normAutofit fontScale="92500" lnSpcReduction="20000"/>
          </a:bodyPr>
          <a:lstStyle/>
          <a:p>
            <a:r>
              <a:rPr lang="en-CA" dirty="0"/>
              <a:t>Documents on this page:</a:t>
            </a:r>
          </a:p>
          <a:p>
            <a:r>
              <a:rPr lang="en-CA" dirty="0"/>
              <a:t>SASWH Glossary Infection Prevention &amp; Control</a:t>
            </a:r>
          </a:p>
          <a:p>
            <a:r>
              <a:rPr lang="en-CA" dirty="0"/>
              <a:t>SASWH Glove fact sheet</a:t>
            </a:r>
          </a:p>
          <a:p>
            <a:r>
              <a:rPr lang="en-CA" dirty="0"/>
              <a:t>SASWH Enviro Services Best Practices Cleaning Biological Spills</a:t>
            </a:r>
          </a:p>
          <a:p>
            <a:r>
              <a:rPr lang="en-CA" dirty="0"/>
              <a:t>SASWH Hand Hygiene - A guide to clean hands</a:t>
            </a:r>
          </a:p>
          <a:p>
            <a:r>
              <a:rPr lang="en-CA" dirty="0"/>
              <a:t>SASWH IPAC Practice Scenario</a:t>
            </a:r>
          </a:p>
          <a:p>
            <a:r>
              <a:rPr lang="en-CA" dirty="0"/>
              <a:t>SASWH Point of Care Risk Assessment (PCRA)</a:t>
            </a:r>
          </a:p>
          <a:p>
            <a:r>
              <a:rPr lang="en-CA" dirty="0"/>
              <a:t>SASWH Risk of Transmission of Microorganisms Including Antibiotic Resistant Organisms</a:t>
            </a:r>
          </a:p>
          <a:p>
            <a:r>
              <a:rPr lang="en-CA" dirty="0"/>
              <a:t>SASWH Routine Practices</a:t>
            </a:r>
          </a:p>
          <a:p>
            <a:r>
              <a:rPr lang="en-CA" dirty="0"/>
              <a:t>SASWH Linen Laundry</a:t>
            </a:r>
          </a:p>
          <a:p>
            <a:r>
              <a:rPr lang="en-CA" dirty="0"/>
              <a:t>SASWH Enviro Services Best Practices General Cleaning Principles</a:t>
            </a:r>
          </a:p>
          <a:p>
            <a:r>
              <a:rPr lang="en-CA" dirty="0"/>
              <a:t>SASWH Worker Health Safety Clothing</a:t>
            </a:r>
          </a:p>
          <a:p>
            <a:r>
              <a:rPr lang="en-CA" dirty="0"/>
              <a:t>SASWH Worker Health Safety Fit to Work</a:t>
            </a:r>
          </a:p>
        </p:txBody>
      </p:sp>
      <p:sp>
        <p:nvSpPr>
          <p:cNvPr id="5" name="Content Placeholder 4">
            <a:extLst>
              <a:ext uri="{FF2B5EF4-FFF2-40B4-BE49-F238E27FC236}">
                <a16:creationId xmlns:a16="http://schemas.microsoft.com/office/drawing/2014/main" id="{17BFF516-6D71-08E6-F931-49AF1E2881CA}"/>
              </a:ext>
            </a:extLst>
          </p:cNvPr>
          <p:cNvSpPr>
            <a:spLocks noGrp="1"/>
          </p:cNvSpPr>
          <p:nvPr>
            <p:ph type="body" sz="half" idx="2"/>
          </p:nvPr>
        </p:nvSpPr>
        <p:spPr/>
        <p:txBody>
          <a:bodyPr>
            <a:normAutofit/>
          </a:bodyPr>
          <a:lstStyle/>
          <a:p>
            <a:r>
              <a:rPr lang="en-CA" dirty="0"/>
              <a:t>These are the infection control practices that should  be in place and being used on a daily and  regular basis wherever care is being delivered to residents/clients.</a:t>
            </a:r>
          </a:p>
          <a:p>
            <a:r>
              <a:rPr lang="en-CA" dirty="0"/>
              <a:t> </a:t>
            </a:r>
          </a:p>
        </p:txBody>
      </p:sp>
      <p:pic>
        <p:nvPicPr>
          <p:cNvPr id="3" name="Audio 2">
            <a:hlinkClick r:id="" action="ppaction://media"/>
            <a:extLst>
              <a:ext uri="{FF2B5EF4-FFF2-40B4-BE49-F238E27FC236}">
                <a16:creationId xmlns:a16="http://schemas.microsoft.com/office/drawing/2014/main" id="{CB05CF94-A49B-D748-A98A-500509B48E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38717708"/>
      </p:ext>
    </p:extLst>
  </p:cSld>
  <p:clrMapOvr>
    <a:masterClrMapping/>
  </p:clrMapOvr>
  <mc:AlternateContent xmlns:mc="http://schemas.openxmlformats.org/markup-compatibility/2006" xmlns:p14="http://schemas.microsoft.com/office/powerpoint/2010/main">
    <mc:Choice Requires="p14">
      <p:transition spd="slow" p14:dur="2000" advTm="58588"/>
    </mc:Choice>
    <mc:Fallback xmlns="">
      <p:transition spd="slow" advTm="5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592</TotalTime>
  <Words>1054</Words>
  <Application>Microsoft Office PowerPoint</Application>
  <PresentationFormat>Widescreen</PresentationFormat>
  <Paragraphs>125</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Retrospect</vt:lpstr>
      <vt:lpstr>Where do I find……?   An Orientation to Navigating the  Infection Prevention &amp; Control Web Page</vt:lpstr>
      <vt:lpstr>What is Infection Prevention and Control? </vt:lpstr>
      <vt:lpstr>Using the Hierarchy of Controls</vt:lpstr>
      <vt:lpstr>Routine Practices</vt:lpstr>
      <vt:lpstr>Additional Precautions</vt:lpstr>
      <vt:lpstr>https://www.saswh.ca/infection-prevention-control/</vt:lpstr>
      <vt:lpstr>Education</vt:lpstr>
      <vt:lpstr>Exposure Control Plans</vt:lpstr>
      <vt:lpstr>Routine Practices</vt:lpstr>
      <vt:lpstr>Outbreak Preparedness and Management</vt:lpstr>
      <vt:lpstr>Information Sheets</vt:lpstr>
      <vt:lpstr>Posters</vt:lpstr>
      <vt:lpstr>Additional Information</vt:lpstr>
      <vt:lpstr>IPAC  Resources and Websites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to Infection Prevention &amp; Control</dc:title>
  <dc:creator>Mary</dc:creator>
  <cp:lastModifiedBy>Moriarty, Karen SASWH</cp:lastModifiedBy>
  <cp:revision>7</cp:revision>
  <cp:lastPrinted>2023-07-26T21:26:48Z</cp:lastPrinted>
  <dcterms:created xsi:type="dcterms:W3CDTF">2023-03-08T20:27:33Z</dcterms:created>
  <dcterms:modified xsi:type="dcterms:W3CDTF">2023-08-01T15:17:25Z</dcterms:modified>
</cp:coreProperties>
</file>