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53"/>
  </p:notesMasterIdLst>
  <p:handoutMasterIdLst>
    <p:handoutMasterId r:id="rId54"/>
  </p:handoutMasterIdLst>
  <p:sldIdLst>
    <p:sldId id="264" r:id="rId4"/>
    <p:sldId id="374" r:id="rId5"/>
    <p:sldId id="370" r:id="rId6"/>
    <p:sldId id="433" r:id="rId7"/>
    <p:sldId id="434" r:id="rId8"/>
    <p:sldId id="412" r:id="rId9"/>
    <p:sldId id="413" r:id="rId10"/>
    <p:sldId id="435" r:id="rId11"/>
    <p:sldId id="415" r:id="rId12"/>
    <p:sldId id="416" r:id="rId13"/>
    <p:sldId id="417" r:id="rId14"/>
    <p:sldId id="372" r:id="rId15"/>
    <p:sldId id="430" r:id="rId16"/>
    <p:sldId id="272" r:id="rId17"/>
    <p:sldId id="338" r:id="rId18"/>
    <p:sldId id="366" r:id="rId19"/>
    <p:sldId id="339" r:id="rId20"/>
    <p:sldId id="314" r:id="rId21"/>
    <p:sldId id="278" r:id="rId22"/>
    <p:sldId id="367" r:id="rId23"/>
    <p:sldId id="375" r:id="rId24"/>
    <p:sldId id="422" r:id="rId25"/>
    <p:sldId id="386" r:id="rId26"/>
    <p:sldId id="388" r:id="rId27"/>
    <p:sldId id="406" r:id="rId28"/>
    <p:sldId id="387" r:id="rId29"/>
    <p:sldId id="369" r:id="rId30"/>
    <p:sldId id="345" r:id="rId31"/>
    <p:sldId id="389" r:id="rId32"/>
    <p:sldId id="419" r:id="rId33"/>
    <p:sldId id="390" r:id="rId34"/>
    <p:sldId id="418" r:id="rId35"/>
    <p:sldId id="408" r:id="rId36"/>
    <p:sldId id="432" r:id="rId37"/>
    <p:sldId id="431" r:id="rId38"/>
    <p:sldId id="409" r:id="rId39"/>
    <p:sldId id="410" r:id="rId40"/>
    <p:sldId id="292" r:id="rId41"/>
    <p:sldId id="423" r:id="rId42"/>
    <p:sldId id="424" r:id="rId43"/>
    <p:sldId id="425" r:id="rId44"/>
    <p:sldId id="426" r:id="rId45"/>
    <p:sldId id="427" r:id="rId46"/>
    <p:sldId id="428" r:id="rId47"/>
    <p:sldId id="429" r:id="rId48"/>
    <p:sldId id="394" r:id="rId49"/>
    <p:sldId id="360" r:id="rId50"/>
    <p:sldId id="391" r:id="rId51"/>
    <p:sldId id="392" r:id="rId5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65" autoAdjust="0"/>
    <p:restoredTop sz="78330" autoAdjust="0"/>
  </p:normalViewPr>
  <p:slideViewPr>
    <p:cSldViewPr showGuides="1">
      <p:cViewPr varScale="1">
        <p:scale>
          <a:sx n="87" d="100"/>
          <a:sy n="87" d="100"/>
        </p:scale>
        <p:origin x="2238" y="90"/>
      </p:cViewPr>
      <p:guideLst>
        <p:guide orient="horz" pos="2160"/>
        <p:guide pos="2880"/>
      </p:guideLst>
    </p:cSldViewPr>
  </p:slideViewPr>
  <p:outlineViewPr>
    <p:cViewPr>
      <p:scale>
        <a:sx n="33" d="100"/>
        <a:sy n="33" d="100"/>
      </p:scale>
      <p:origin x="0" y="41202"/>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heme" Target="theme/theme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4A18A483-13BC-471C-B500-BFBF5B58BD7D}" type="datetimeFigureOut">
              <a:rPr lang="en-CA" smtClean="0"/>
              <a:t>2026-01-20</a:t>
            </a:fld>
            <a:endParaRPr lang="en-CA"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CA"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74513172-D9A4-4DD0-B891-63EF9710B7EA}" type="slidenum">
              <a:rPr lang="en-CA" smtClean="0"/>
              <a:t>‹#›</a:t>
            </a:fld>
            <a:endParaRPr lang="en-CA" dirty="0"/>
          </a:p>
        </p:txBody>
      </p:sp>
    </p:spTree>
    <p:extLst>
      <p:ext uri="{BB962C8B-B14F-4D97-AF65-F5344CB8AC3E}">
        <p14:creationId xmlns:p14="http://schemas.microsoft.com/office/powerpoint/2010/main" val="18650630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A6593ABA-7C51-4CEA-BB26-32001CF782A1}" type="datetimeFigureOut">
              <a:rPr lang="en-CA" smtClean="0"/>
              <a:t>2026-01-20</a:t>
            </a:fld>
            <a:endParaRPr lang="en-CA"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52B19AC8-7EAC-4A8C-8348-064D37CECDDB}" type="slidenum">
              <a:rPr lang="en-CA" smtClean="0"/>
              <a:t>‹#›</a:t>
            </a:fld>
            <a:endParaRPr lang="en-CA" dirty="0"/>
          </a:p>
        </p:txBody>
      </p:sp>
    </p:spTree>
    <p:extLst>
      <p:ext uri="{BB962C8B-B14F-4D97-AF65-F5344CB8AC3E}">
        <p14:creationId xmlns:p14="http://schemas.microsoft.com/office/powerpoint/2010/main" val="2158534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F7F28F00-406C-4007-8290-2A8C8AC0B648}" type="slidenum">
              <a:rPr lang="en-CA" altLang="en-US" smtClean="0">
                <a:latin typeface="Arial" charset="0"/>
              </a:rPr>
              <a:pPr eaLnBrk="1" hangingPunct="1">
                <a:spcBef>
                  <a:spcPct val="0"/>
                </a:spcBef>
              </a:pPr>
              <a:t>1</a:t>
            </a:fld>
            <a:endParaRPr lang="en-CA" altLang="en-US" dirty="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baseline="0" dirty="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4AC738FE-9615-4F79-A798-055A0452020D}" type="slidenum">
              <a:rPr lang="en-CA" altLang="en-US" smtClean="0">
                <a:latin typeface="Arial" charset="0"/>
              </a:rPr>
              <a:pPr eaLnBrk="1" hangingPunct="1">
                <a:spcBef>
                  <a:spcPct val="0"/>
                </a:spcBef>
              </a:pPr>
              <a:t>18</a:t>
            </a:fld>
            <a:endParaRPr lang="en-CA" altLang="en-US">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B0E8AD8-92F4-4B68-8FF4-200798969BF6}" type="slidenum">
              <a:rPr lang="en-CA" altLang="en-US" smtClean="0">
                <a:latin typeface="Arial" charset="0"/>
              </a:rPr>
              <a:pPr eaLnBrk="1" hangingPunct="1">
                <a:spcBef>
                  <a:spcPct val="0"/>
                </a:spcBef>
              </a:pPr>
              <a:t>19</a:t>
            </a:fld>
            <a:endParaRPr lang="en-CA" altLang="en-US">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aseline="0" dirty="0"/>
          </a:p>
        </p:txBody>
      </p:sp>
      <p:sp>
        <p:nvSpPr>
          <p:cNvPr id="4" name="Slide Number Placeholder 3"/>
          <p:cNvSpPr>
            <a:spLocks noGrp="1"/>
          </p:cNvSpPr>
          <p:nvPr>
            <p:ph type="sldNum" sz="quarter" idx="10"/>
          </p:nvPr>
        </p:nvSpPr>
        <p:spPr/>
        <p:txBody>
          <a:bodyPr/>
          <a:lstStyle/>
          <a:p>
            <a:fld id="{52B19AC8-7EAC-4A8C-8348-064D37CECDDB}" type="slidenum">
              <a:rPr lang="en-CA" smtClean="0"/>
              <a:t>20</a:t>
            </a:fld>
            <a:endParaRPr lang="en-CA"/>
          </a:p>
        </p:txBody>
      </p:sp>
    </p:spTree>
    <p:extLst>
      <p:ext uri="{BB962C8B-B14F-4D97-AF65-F5344CB8AC3E}">
        <p14:creationId xmlns:p14="http://schemas.microsoft.com/office/powerpoint/2010/main" val="3728753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baseline="0" dirty="0"/>
          </a:p>
          <a:p>
            <a:pPr eaLnBrk="1" hangingPunct="1"/>
            <a:r>
              <a:rPr lang="en-CA" altLang="en-US" dirty="0"/>
              <a:t> </a:t>
            </a:r>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CA541BB-D54D-4498-B908-772DB8A7155E}" type="slidenum">
              <a:rPr lang="en-CA" altLang="en-US" smtClean="0">
                <a:latin typeface="Arial" charset="0"/>
              </a:rPr>
              <a:pPr eaLnBrk="1" hangingPunct="1">
                <a:spcBef>
                  <a:spcPct val="0"/>
                </a:spcBef>
              </a:pPr>
              <a:t>22</a:t>
            </a:fld>
            <a:endParaRPr lang="en-CA" altLang="en-US">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baseline="0" dirty="0"/>
          </a:p>
          <a:p>
            <a:pPr eaLnBrk="1" hangingPunct="1"/>
            <a:r>
              <a:rPr lang="en-CA" altLang="en-US" dirty="0"/>
              <a:t> </a:t>
            </a:r>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CA541BB-D54D-4498-B908-772DB8A7155E}" type="slidenum">
              <a:rPr lang="en-CA" altLang="en-US" smtClean="0">
                <a:latin typeface="Arial" charset="0"/>
              </a:rPr>
              <a:pPr eaLnBrk="1" hangingPunct="1">
                <a:spcBef>
                  <a:spcPct val="0"/>
                </a:spcBef>
              </a:pPr>
              <a:t>23</a:t>
            </a:fld>
            <a:endParaRPr lang="en-CA" altLang="en-US">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baseline="0" dirty="0"/>
          </a:p>
          <a:p>
            <a:pPr eaLnBrk="1" hangingPunct="1"/>
            <a:r>
              <a:rPr lang="en-CA" altLang="en-US" dirty="0"/>
              <a:t> </a:t>
            </a:r>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CA541BB-D54D-4498-B908-772DB8A7155E}" type="slidenum">
              <a:rPr lang="en-CA" altLang="en-US" smtClean="0">
                <a:latin typeface="Arial" charset="0"/>
              </a:rPr>
              <a:pPr eaLnBrk="1" hangingPunct="1">
                <a:spcBef>
                  <a:spcPct val="0"/>
                </a:spcBef>
              </a:pPr>
              <a:t>24</a:t>
            </a:fld>
            <a:endParaRPr lang="en-CA" altLang="en-US">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baseline="0" dirty="0"/>
          </a:p>
          <a:p>
            <a:pPr eaLnBrk="1" hangingPunct="1"/>
            <a:r>
              <a:rPr lang="en-CA" altLang="en-US" dirty="0"/>
              <a:t> </a:t>
            </a:r>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CA541BB-D54D-4498-B908-772DB8A7155E}" type="slidenum">
              <a:rPr lang="en-CA" altLang="en-US" smtClean="0">
                <a:latin typeface="Arial" charset="0"/>
              </a:rPr>
              <a:pPr eaLnBrk="1" hangingPunct="1">
                <a:spcBef>
                  <a:spcPct val="0"/>
                </a:spcBef>
              </a:pPr>
              <a:t>25</a:t>
            </a:fld>
            <a:endParaRPr lang="en-CA" altLang="en-US">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baseline="0" dirty="0"/>
          </a:p>
          <a:p>
            <a:pPr eaLnBrk="1" hangingPunct="1"/>
            <a:r>
              <a:rPr lang="en-CA" altLang="en-US" dirty="0"/>
              <a:t> </a:t>
            </a:r>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CA541BB-D54D-4498-B908-772DB8A7155E}" type="slidenum">
              <a:rPr lang="en-CA" altLang="en-US" smtClean="0">
                <a:latin typeface="Arial" charset="0"/>
              </a:rPr>
              <a:pPr eaLnBrk="1" hangingPunct="1">
                <a:spcBef>
                  <a:spcPct val="0"/>
                </a:spcBef>
              </a:pPr>
              <a:t>26</a:t>
            </a:fld>
            <a:endParaRPr lang="en-CA" altLang="en-US">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2B19AC8-7EAC-4A8C-8348-064D37CECDDB}" type="slidenum">
              <a:rPr lang="en-CA" smtClean="0"/>
              <a:t>27</a:t>
            </a:fld>
            <a:endParaRPr lang="en-CA"/>
          </a:p>
        </p:txBody>
      </p:sp>
    </p:spTree>
    <p:extLst>
      <p:ext uri="{BB962C8B-B14F-4D97-AF65-F5344CB8AC3E}">
        <p14:creationId xmlns:p14="http://schemas.microsoft.com/office/powerpoint/2010/main" val="12178059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DF42FC45-EA66-4213-B8D9-78A752AAF22F}" type="slidenum">
              <a:rPr lang="en-CA" altLang="en-US" sz="1200" smtClean="0"/>
              <a:pPr/>
              <a:t>28</a:t>
            </a:fld>
            <a:endParaRPr lang="en-CA"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2B19AC8-7EAC-4A8C-8348-064D37CECDDB}" type="slidenum">
              <a:rPr lang="en-CA" smtClean="0"/>
              <a:t>2</a:t>
            </a:fld>
            <a:endParaRPr lang="en-CA" dirty="0"/>
          </a:p>
        </p:txBody>
      </p:sp>
    </p:spTree>
    <p:extLst>
      <p:ext uri="{BB962C8B-B14F-4D97-AF65-F5344CB8AC3E}">
        <p14:creationId xmlns:p14="http://schemas.microsoft.com/office/powerpoint/2010/main" val="40408601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DF42FC45-EA66-4213-B8D9-78A752AAF22F}" type="slidenum">
              <a:rPr lang="en-CA" altLang="en-US" sz="1200" smtClean="0"/>
              <a:pPr/>
              <a:t>29</a:t>
            </a:fld>
            <a:endParaRPr lang="en-CA"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B19AC8-7EAC-4A8C-8348-064D37CECDDB}" type="slidenum">
              <a:rPr lang="en-CA" smtClean="0"/>
              <a:t>30</a:t>
            </a:fld>
            <a:endParaRPr lang="en-CA" dirty="0"/>
          </a:p>
        </p:txBody>
      </p:sp>
    </p:spTree>
    <p:extLst>
      <p:ext uri="{BB962C8B-B14F-4D97-AF65-F5344CB8AC3E}">
        <p14:creationId xmlns:p14="http://schemas.microsoft.com/office/powerpoint/2010/main" val="5229808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DF42FC45-EA66-4213-B8D9-78A752AAF22F}" type="slidenum">
              <a:rPr lang="en-CA" altLang="en-US" sz="1200" smtClean="0"/>
              <a:pPr/>
              <a:t>31</a:t>
            </a:fld>
            <a:endParaRPr lang="en-CA"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AE5405AD-A77A-4C0F-A31E-66EB4A615203}" type="slidenum">
              <a:rPr lang="en-CA" altLang="en-US" sz="1200" smtClean="0"/>
              <a:pPr/>
              <a:t>32</a:t>
            </a:fld>
            <a:endParaRPr lang="en-CA" altLang="en-US" sz="1200" dirty="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lvl="0" eaLnBrk="1" hangingPunct="1">
              <a:buFontTx/>
              <a:buNone/>
            </a:pPr>
            <a:endParaRPr lang="en-CA"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DF42FC45-EA66-4213-B8D9-78A752AAF22F}" type="slidenum">
              <a:rPr lang="en-CA" altLang="en-US" sz="1200" smtClean="0"/>
              <a:pPr/>
              <a:t>33</a:t>
            </a:fld>
            <a:endParaRPr lang="en-CA"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baseline="0" dirty="0"/>
          </a:p>
          <a:p>
            <a:pPr eaLnBrk="1" hangingPunct="1"/>
            <a:r>
              <a:rPr lang="en-CA" altLang="en-US" dirty="0"/>
              <a:t> </a:t>
            </a:r>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CA541BB-D54D-4498-B908-772DB8A7155E}" type="slidenum">
              <a:rPr lang="en-CA" altLang="en-US" smtClean="0">
                <a:latin typeface="Arial" charset="0"/>
              </a:rPr>
              <a:pPr eaLnBrk="1" hangingPunct="1">
                <a:spcBef>
                  <a:spcPct val="0"/>
                </a:spcBef>
              </a:pPr>
              <a:t>34</a:t>
            </a:fld>
            <a:endParaRPr lang="en-CA" altLang="en-US">
              <a:latin typeface="Arial"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DF42FC45-EA66-4213-B8D9-78A752AAF22F}" type="slidenum">
              <a:rPr lang="en-CA" altLang="en-US" sz="1200" smtClean="0"/>
              <a:pPr/>
              <a:t>36</a:t>
            </a:fld>
            <a:endParaRPr lang="en-CA"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DF42FC45-EA66-4213-B8D9-78A752AAF22F}" type="slidenum">
              <a:rPr lang="en-CA" altLang="en-US" sz="1200" smtClean="0"/>
              <a:pPr/>
              <a:t>37</a:t>
            </a:fld>
            <a:endParaRPr lang="en-CA" altLang="en-US" sz="120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baseline="0" dirty="0"/>
          </a:p>
        </p:txBody>
      </p:sp>
      <p:sp>
        <p:nvSpPr>
          <p:cNvPr id="757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5B832832-9D66-4D85-92F9-C620DDEB247C}" type="slidenum">
              <a:rPr lang="en-CA" altLang="en-US" smtClean="0">
                <a:latin typeface="Arial" charset="0"/>
              </a:rPr>
              <a:pPr eaLnBrk="1" hangingPunct="1">
                <a:spcBef>
                  <a:spcPct val="0"/>
                </a:spcBef>
              </a:pPr>
              <a:t>38</a:t>
            </a:fld>
            <a:endParaRPr lang="en-CA" altLang="en-US" dirty="0">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baseline="0" dirty="0"/>
          </a:p>
          <a:p>
            <a:pPr eaLnBrk="1" hangingPunct="1"/>
            <a:r>
              <a:rPr lang="en-CA" altLang="en-US" dirty="0"/>
              <a:t> </a:t>
            </a:r>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CA541BB-D54D-4498-B908-772DB8A7155E}" type="slidenum">
              <a:rPr lang="en-CA" altLang="en-US" smtClean="0">
                <a:latin typeface="Arial" charset="0"/>
              </a:rPr>
              <a:pPr eaLnBrk="1" hangingPunct="1">
                <a:spcBef>
                  <a:spcPct val="0"/>
                </a:spcBef>
              </a:pPr>
              <a:t>46</a:t>
            </a:fld>
            <a:endParaRPr lang="en-CA" altLang="en-US">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2B19AC8-7EAC-4A8C-8348-064D37CECDDB}" type="slidenum">
              <a:rPr lang="en-CA" smtClean="0"/>
              <a:t>3</a:t>
            </a:fld>
            <a:endParaRPr lang="en-CA" dirty="0"/>
          </a:p>
        </p:txBody>
      </p:sp>
    </p:spTree>
    <p:extLst>
      <p:ext uri="{BB962C8B-B14F-4D97-AF65-F5344CB8AC3E}">
        <p14:creationId xmlns:p14="http://schemas.microsoft.com/office/powerpoint/2010/main" val="206863730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AE8E99A-FB1F-44CB-93F3-7E61DF4E0355}" type="slidenum">
              <a:rPr lang="en-CA" altLang="en-US" smtClean="0">
                <a:solidFill>
                  <a:prstClr val="black"/>
                </a:solidFill>
                <a:latin typeface="Arial" charset="0"/>
              </a:rPr>
              <a:pPr eaLnBrk="1" hangingPunct="1">
                <a:spcBef>
                  <a:spcPct val="0"/>
                </a:spcBef>
              </a:pPr>
              <a:t>47</a:t>
            </a:fld>
            <a:endParaRPr lang="en-CA" altLang="en-US" dirty="0">
              <a:solidFill>
                <a:prstClr val="black"/>
              </a:solidFill>
              <a:latin typeface="Arial"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0AE8E99A-FB1F-44CB-93F3-7E61DF4E0355}" type="slidenum">
              <a:rPr lang="en-CA" altLang="en-US" smtClean="0">
                <a:solidFill>
                  <a:prstClr val="black"/>
                </a:solidFill>
                <a:latin typeface="Arial" charset="0"/>
              </a:rPr>
              <a:pPr eaLnBrk="1" hangingPunct="1">
                <a:spcBef>
                  <a:spcPct val="0"/>
                </a:spcBef>
              </a:pPr>
              <a:t>48</a:t>
            </a:fld>
            <a:endParaRPr lang="en-CA" altLang="en-US" dirty="0">
              <a:solidFill>
                <a:prstClr val="black"/>
              </a:solidFill>
              <a:latin typeface="Arial"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CA" altLang="en-US" baseline="0" dirty="0"/>
          </a:p>
          <a:p>
            <a:pPr eaLnBrk="1" hangingPunct="1"/>
            <a:r>
              <a:rPr lang="en-CA" altLang="en-US" dirty="0"/>
              <a:t> </a:t>
            </a:r>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7CA541BB-D54D-4498-B908-772DB8A7155E}" type="slidenum">
              <a:rPr lang="en-CA" altLang="en-US" smtClean="0">
                <a:latin typeface="Arial" charset="0"/>
              </a:rPr>
              <a:pPr eaLnBrk="1" hangingPunct="1">
                <a:spcBef>
                  <a:spcPct val="0"/>
                </a:spcBef>
              </a:pPr>
              <a:t>49</a:t>
            </a:fld>
            <a:endParaRPr lang="en-CA" altLang="en-US">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E37EDA37-18B9-483D-A20D-EDCA91C589B1}" type="slidenum">
              <a:rPr lang="en-CA" altLang="en-US" sz="1200" smtClean="0"/>
              <a:pPr/>
              <a:t>6</a:t>
            </a:fld>
            <a:endParaRPr lang="en-CA" alt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CA" altLang="en-US" b="0" baseline="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2B19AC8-7EAC-4A8C-8348-064D37CECDDB}" type="slidenum">
              <a:rPr lang="en-CA" smtClean="0"/>
              <a:t>12</a:t>
            </a:fld>
            <a:endParaRPr lang="en-CA" dirty="0"/>
          </a:p>
        </p:txBody>
      </p:sp>
    </p:spTree>
    <p:extLst>
      <p:ext uri="{BB962C8B-B14F-4D97-AF65-F5344CB8AC3E}">
        <p14:creationId xmlns:p14="http://schemas.microsoft.com/office/powerpoint/2010/main" val="3858570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dirty="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F2EEF99-ACD1-48B1-9DFE-B61F0EF4D4CB}" type="slidenum">
              <a:rPr lang="en-CA" altLang="en-US" smtClean="0"/>
              <a:pPr eaLnBrk="1" hangingPunct="1"/>
              <a:t>14</a:t>
            </a:fld>
            <a:endParaRPr lang="en-CA"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83F0267D-19C5-416C-A677-705AA33B2215}" type="slidenum">
              <a:rPr lang="en-CA" altLang="en-US" sz="1200" smtClean="0"/>
              <a:pPr/>
              <a:t>15</a:t>
            </a:fld>
            <a:endParaRPr lang="en-CA" altLang="en-US" sz="120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CA"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52B19AC8-7EAC-4A8C-8348-064D37CECDDB}" type="slidenum">
              <a:rPr lang="en-CA" smtClean="0"/>
              <a:t>16</a:t>
            </a:fld>
            <a:endParaRPr lang="en-CA"/>
          </a:p>
        </p:txBody>
      </p:sp>
    </p:spTree>
    <p:extLst>
      <p:ext uri="{BB962C8B-B14F-4D97-AF65-F5344CB8AC3E}">
        <p14:creationId xmlns:p14="http://schemas.microsoft.com/office/powerpoint/2010/main" val="660405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eaLnBrk="0" fontAlgn="base" hangingPunct="0">
              <a:spcBef>
                <a:spcPct val="0"/>
              </a:spcBef>
              <a:spcAft>
                <a:spcPct val="0"/>
              </a:spcAft>
              <a:defRPr sz="2400">
                <a:solidFill>
                  <a:schemeClr val="tx1"/>
                </a:solidFill>
                <a:latin typeface="Times" pitchFamily="18" charset="0"/>
              </a:defRPr>
            </a:lvl6pPr>
            <a:lvl7pPr marL="2971800" indent="-228600" eaLnBrk="0" fontAlgn="base" hangingPunct="0">
              <a:spcBef>
                <a:spcPct val="0"/>
              </a:spcBef>
              <a:spcAft>
                <a:spcPct val="0"/>
              </a:spcAft>
              <a:defRPr sz="2400">
                <a:solidFill>
                  <a:schemeClr val="tx1"/>
                </a:solidFill>
                <a:latin typeface="Times" pitchFamily="18" charset="0"/>
              </a:defRPr>
            </a:lvl7pPr>
            <a:lvl8pPr marL="3429000" indent="-228600" eaLnBrk="0" fontAlgn="base" hangingPunct="0">
              <a:spcBef>
                <a:spcPct val="0"/>
              </a:spcBef>
              <a:spcAft>
                <a:spcPct val="0"/>
              </a:spcAft>
              <a:defRPr sz="2400">
                <a:solidFill>
                  <a:schemeClr val="tx1"/>
                </a:solidFill>
                <a:latin typeface="Times" pitchFamily="18" charset="0"/>
              </a:defRPr>
            </a:lvl8pPr>
            <a:lvl9pPr marL="3886200" indent="-228600" eaLnBrk="0" fontAlgn="base" hangingPunct="0">
              <a:spcBef>
                <a:spcPct val="0"/>
              </a:spcBef>
              <a:spcAft>
                <a:spcPct val="0"/>
              </a:spcAft>
              <a:defRPr sz="2400">
                <a:solidFill>
                  <a:schemeClr val="tx1"/>
                </a:solidFill>
                <a:latin typeface="Times" pitchFamily="18" charset="0"/>
              </a:defRPr>
            </a:lvl9pPr>
          </a:lstStyle>
          <a:p>
            <a:fld id="{E37EDA37-18B9-483D-A20D-EDCA91C589B1}" type="slidenum">
              <a:rPr lang="en-CA" altLang="en-US" sz="1200" smtClean="0"/>
              <a:pPr/>
              <a:t>17</a:t>
            </a:fld>
            <a:endParaRPr lang="en-CA" altLang="en-US" sz="120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CA" altLang="en-US" b="0" baseline="0"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6" name="Slide Number Placeholder 5"/>
          <p:cNvSpPr>
            <a:spLocks noGrp="1"/>
          </p:cNvSpPr>
          <p:nvPr>
            <p:ph type="sldNum" sz="quarter" idx="12"/>
          </p:nvPr>
        </p:nvSpPr>
        <p:spPr/>
        <p:txBody>
          <a:bodyPr/>
          <a:lstStyle/>
          <a:p>
            <a:fld id="{14C279F7-1551-41A5-B553-ACDB28A51FF3}" type="slidenum">
              <a:rPr lang="en-CA" smtClean="0"/>
              <a:t>‹#›</a:t>
            </a:fld>
            <a:endParaRPr lang="en-CA"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04248" y="6381328"/>
            <a:ext cx="1903116" cy="208910"/>
          </a:xfrm>
          <a:prstGeom prst="rect">
            <a:avLst/>
          </a:prstGeom>
        </p:spPr>
      </p:pic>
    </p:spTree>
    <p:extLst>
      <p:ext uri="{BB962C8B-B14F-4D97-AF65-F5344CB8AC3E}">
        <p14:creationId xmlns:p14="http://schemas.microsoft.com/office/powerpoint/2010/main" val="113956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CA"/>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6" name="Slide Number Placeholder 5"/>
          <p:cNvSpPr>
            <a:spLocks noGrp="1"/>
          </p:cNvSpPr>
          <p:nvPr>
            <p:ph type="sldNum" sz="quarter" idx="12"/>
          </p:nvPr>
        </p:nvSpPr>
        <p:spPr/>
        <p:txBody>
          <a:bodyPr/>
          <a:lstStyle/>
          <a:p>
            <a:fld id="{14C279F7-1551-41A5-B553-ACDB28A51FF3}" type="slidenum">
              <a:rPr lang="en-CA" smtClean="0"/>
              <a:t>‹#›</a:t>
            </a:fld>
            <a:endParaRPr lang="en-CA" dirty="0"/>
          </a:p>
        </p:txBody>
      </p:sp>
    </p:spTree>
    <p:extLst>
      <p:ext uri="{BB962C8B-B14F-4D97-AF65-F5344CB8AC3E}">
        <p14:creationId xmlns:p14="http://schemas.microsoft.com/office/powerpoint/2010/main" val="753933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6" name="Slide Number Placeholder 5"/>
          <p:cNvSpPr>
            <a:spLocks noGrp="1"/>
          </p:cNvSpPr>
          <p:nvPr>
            <p:ph type="sldNum" sz="quarter" idx="12"/>
          </p:nvPr>
        </p:nvSpPr>
        <p:spPr/>
        <p:txBody>
          <a:bodyPr/>
          <a:lstStyle/>
          <a:p>
            <a:fld id="{14C279F7-1551-41A5-B553-ACDB28A51FF3}" type="slidenum">
              <a:rPr lang="en-CA" smtClean="0"/>
              <a:t>‹#›</a:t>
            </a:fld>
            <a:endParaRPr lang="en-CA" dirty="0"/>
          </a:p>
        </p:txBody>
      </p:sp>
    </p:spTree>
    <p:extLst>
      <p:ext uri="{BB962C8B-B14F-4D97-AF65-F5344CB8AC3E}">
        <p14:creationId xmlns:p14="http://schemas.microsoft.com/office/powerpoint/2010/main" val="8858498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3157360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40442280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3327458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11632297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821227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42474233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32732010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508810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dirty="0"/>
              <a:t>Click to edit Master title style</a:t>
            </a:r>
            <a:endParaRPr lang="en-CA" dirty="0"/>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6" name="Slide Number Placeholder 5"/>
          <p:cNvSpPr>
            <a:spLocks noGrp="1"/>
          </p:cNvSpPr>
          <p:nvPr>
            <p:ph type="sldNum" sz="quarter" idx="12"/>
          </p:nvPr>
        </p:nvSpPr>
        <p:spPr/>
        <p:txBody>
          <a:bodyPr/>
          <a:lstStyle/>
          <a:p>
            <a:fld id="{14C279F7-1551-41A5-B553-ACDB28A51FF3}" type="slidenum">
              <a:rPr lang="en-CA" smtClean="0"/>
              <a:t>‹#›</a:t>
            </a:fld>
            <a:endParaRPr lang="en-CA" dirty="0"/>
          </a:p>
        </p:txBody>
      </p:sp>
    </p:spTree>
    <p:extLst>
      <p:ext uri="{BB962C8B-B14F-4D97-AF65-F5344CB8AC3E}">
        <p14:creationId xmlns:p14="http://schemas.microsoft.com/office/powerpoint/2010/main" val="22606969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6892495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13445683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34521655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A4FC6DF8-8D30-4ECD-A909-C127FDE805F9}" type="datetimeFigureOut">
              <a:rPr lang="en-CA" smtClean="0"/>
              <a:t>2026-01-20</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10801299-4A67-4C23-BCA8-286A1B950CED}" type="slidenum">
              <a:rPr lang="en-CA" smtClean="0"/>
              <a:t>‹#›</a:t>
            </a:fld>
            <a:endParaRPr lang="en-CA" dirty="0"/>
          </a:p>
        </p:txBody>
      </p:sp>
    </p:spTree>
    <p:extLst>
      <p:ext uri="{BB962C8B-B14F-4D97-AF65-F5344CB8AC3E}">
        <p14:creationId xmlns:p14="http://schemas.microsoft.com/office/powerpoint/2010/main" val="29484761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1642632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8235190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6926438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2156030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CA"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15125187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CA"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4279710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CA"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42259068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CA"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0177888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5217112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CA"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8763421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411222285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CA"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26912311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CA"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295502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7" name="Slide Number Placeholder 6"/>
          <p:cNvSpPr>
            <a:spLocks noGrp="1"/>
          </p:cNvSpPr>
          <p:nvPr>
            <p:ph type="sldNum" sz="quarter" idx="12"/>
          </p:nvPr>
        </p:nvSpPr>
        <p:spPr/>
        <p:txBody>
          <a:bodyPr/>
          <a:lstStyle/>
          <a:p>
            <a:fld id="{14C279F7-1551-41A5-B553-ACDB28A51FF3}" type="slidenum">
              <a:rPr lang="en-CA" smtClean="0"/>
              <a:t>‹#›</a:t>
            </a:fld>
            <a:endParaRPr lang="en-CA" dirty="0"/>
          </a:p>
        </p:txBody>
      </p:sp>
    </p:spTree>
    <p:extLst>
      <p:ext uri="{BB962C8B-B14F-4D97-AF65-F5344CB8AC3E}">
        <p14:creationId xmlns:p14="http://schemas.microsoft.com/office/powerpoint/2010/main" val="4053591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9" name="Slide Number Placeholder 8"/>
          <p:cNvSpPr>
            <a:spLocks noGrp="1"/>
          </p:cNvSpPr>
          <p:nvPr>
            <p:ph type="sldNum" sz="quarter" idx="12"/>
          </p:nvPr>
        </p:nvSpPr>
        <p:spPr/>
        <p:txBody>
          <a:bodyPr/>
          <a:lstStyle/>
          <a:p>
            <a:fld id="{14C279F7-1551-41A5-B553-ACDB28A51FF3}" type="slidenum">
              <a:rPr lang="en-CA" smtClean="0"/>
              <a:t>‹#›</a:t>
            </a:fld>
            <a:endParaRPr lang="en-CA" dirty="0"/>
          </a:p>
        </p:txBody>
      </p:sp>
    </p:spTree>
    <p:extLst>
      <p:ext uri="{BB962C8B-B14F-4D97-AF65-F5344CB8AC3E}">
        <p14:creationId xmlns:p14="http://schemas.microsoft.com/office/powerpoint/2010/main" val="1336048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CA"/>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5" name="Slide Number Placeholder 4"/>
          <p:cNvSpPr>
            <a:spLocks noGrp="1"/>
          </p:cNvSpPr>
          <p:nvPr>
            <p:ph type="sldNum" sz="quarter" idx="12"/>
          </p:nvPr>
        </p:nvSpPr>
        <p:spPr/>
        <p:txBody>
          <a:bodyPr/>
          <a:lstStyle/>
          <a:p>
            <a:fld id="{14C279F7-1551-41A5-B553-ACDB28A51FF3}" type="slidenum">
              <a:rPr lang="en-CA" smtClean="0"/>
              <a:t>‹#›</a:t>
            </a:fld>
            <a:endParaRPr lang="en-CA" dirty="0"/>
          </a:p>
        </p:txBody>
      </p:sp>
    </p:spTree>
    <p:extLst>
      <p:ext uri="{BB962C8B-B14F-4D97-AF65-F5344CB8AC3E}">
        <p14:creationId xmlns:p14="http://schemas.microsoft.com/office/powerpoint/2010/main" val="1803648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4" name="Slide Number Placeholder 3"/>
          <p:cNvSpPr>
            <a:spLocks noGrp="1"/>
          </p:cNvSpPr>
          <p:nvPr>
            <p:ph type="sldNum" sz="quarter" idx="12"/>
          </p:nvPr>
        </p:nvSpPr>
        <p:spPr/>
        <p:txBody>
          <a:bodyPr/>
          <a:lstStyle/>
          <a:p>
            <a:fld id="{14C279F7-1551-41A5-B553-ACDB28A51FF3}" type="slidenum">
              <a:rPr lang="en-CA" smtClean="0"/>
              <a:t>‹#›</a:t>
            </a:fld>
            <a:endParaRPr lang="en-CA" dirty="0"/>
          </a:p>
        </p:txBody>
      </p:sp>
    </p:spTree>
    <p:extLst>
      <p:ext uri="{BB962C8B-B14F-4D97-AF65-F5344CB8AC3E}">
        <p14:creationId xmlns:p14="http://schemas.microsoft.com/office/powerpoint/2010/main" val="2154012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7" name="Slide Number Placeholder 6"/>
          <p:cNvSpPr>
            <a:spLocks noGrp="1"/>
          </p:cNvSpPr>
          <p:nvPr>
            <p:ph type="sldNum" sz="quarter" idx="12"/>
          </p:nvPr>
        </p:nvSpPr>
        <p:spPr/>
        <p:txBody>
          <a:bodyPr/>
          <a:lstStyle/>
          <a:p>
            <a:fld id="{14C279F7-1551-41A5-B553-ACDB28A51FF3}" type="slidenum">
              <a:rPr lang="en-CA" smtClean="0"/>
              <a:t>‹#›</a:t>
            </a:fld>
            <a:endParaRPr lang="en-CA" dirty="0"/>
          </a:p>
        </p:txBody>
      </p:sp>
    </p:spTree>
    <p:extLst>
      <p:ext uri="{BB962C8B-B14F-4D97-AF65-F5344CB8AC3E}">
        <p14:creationId xmlns:p14="http://schemas.microsoft.com/office/powerpoint/2010/main" val="2915539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CA"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BBFEC55-492D-4700-991E-3AA8744B8CE5}" type="datetimeFigureOut">
              <a:rPr lang="en-CA" smtClean="0"/>
              <a:t>2026-01-20</a:t>
            </a:fld>
            <a:endParaRPr lang="en-CA"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CA" dirty="0"/>
          </a:p>
        </p:txBody>
      </p:sp>
      <p:sp>
        <p:nvSpPr>
          <p:cNvPr id="7" name="Slide Number Placeholder 6"/>
          <p:cNvSpPr>
            <a:spLocks noGrp="1"/>
          </p:cNvSpPr>
          <p:nvPr>
            <p:ph type="sldNum" sz="quarter" idx="12"/>
          </p:nvPr>
        </p:nvSpPr>
        <p:spPr/>
        <p:txBody>
          <a:bodyPr/>
          <a:lstStyle/>
          <a:p>
            <a:fld id="{14C279F7-1551-41A5-B553-ACDB28A51FF3}" type="slidenum">
              <a:rPr lang="en-CA" smtClean="0"/>
              <a:t>‹#›</a:t>
            </a:fld>
            <a:endParaRPr lang="en-CA" dirty="0"/>
          </a:p>
        </p:txBody>
      </p:sp>
    </p:spTree>
    <p:extLst>
      <p:ext uri="{BB962C8B-B14F-4D97-AF65-F5344CB8AC3E}">
        <p14:creationId xmlns:p14="http://schemas.microsoft.com/office/powerpoint/2010/main" val="2284452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C279F7-1551-41A5-B553-ACDB28A51FF3}" type="slidenum">
              <a:rPr lang="en-CA" smtClean="0"/>
              <a:t>‹#›</a:t>
            </a:fld>
            <a:endParaRPr lang="en-CA" dirty="0"/>
          </a:p>
        </p:txBody>
      </p:sp>
    </p:spTree>
    <p:extLst>
      <p:ext uri="{BB962C8B-B14F-4D97-AF65-F5344CB8AC3E}">
        <p14:creationId xmlns:p14="http://schemas.microsoft.com/office/powerpoint/2010/main" val="2916943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C6DF8-8D30-4ECD-A909-C127FDE805F9}" type="datetimeFigureOut">
              <a:rPr lang="en-CA" smtClean="0"/>
              <a:t>2026-01-20</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01299-4A67-4C23-BCA8-286A1B950CED}" type="slidenum">
              <a:rPr lang="en-CA" smtClean="0"/>
              <a:t>‹#›</a:t>
            </a:fld>
            <a:endParaRPr lang="en-CA" dirty="0"/>
          </a:p>
        </p:txBody>
      </p:sp>
    </p:spTree>
    <p:extLst>
      <p:ext uri="{BB962C8B-B14F-4D97-AF65-F5344CB8AC3E}">
        <p14:creationId xmlns:p14="http://schemas.microsoft.com/office/powerpoint/2010/main" val="42471605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C6DF8-8D30-4ECD-A909-C127FDE805F9}" type="datetimeFigureOut">
              <a:rPr lang="en-CA" smtClean="0">
                <a:solidFill>
                  <a:prstClr val="black">
                    <a:tint val="75000"/>
                  </a:prstClr>
                </a:solidFill>
              </a:rPr>
              <a:pPr/>
              <a:t>2026-01-20</a:t>
            </a:fld>
            <a:endParaRPr lang="en-CA"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01299-4A67-4C23-BCA8-286A1B950CED}" type="slidenum">
              <a:rPr lang="en-CA" smtClean="0">
                <a:solidFill>
                  <a:prstClr val="black">
                    <a:tint val="75000"/>
                  </a:prstClr>
                </a:solidFill>
              </a:rPr>
              <a:pPr/>
              <a:t>‹#›</a:t>
            </a:fld>
            <a:endParaRPr lang="en-CA" dirty="0">
              <a:solidFill>
                <a:prstClr val="black">
                  <a:tint val="75000"/>
                </a:prstClr>
              </a:solidFill>
            </a:endParaRPr>
          </a:p>
        </p:txBody>
      </p:sp>
    </p:spTree>
    <p:extLst>
      <p:ext uri="{BB962C8B-B14F-4D97-AF65-F5344CB8AC3E}">
        <p14:creationId xmlns:p14="http://schemas.microsoft.com/office/powerpoint/2010/main" val="179033234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tiff"/></Relationships>
</file>

<file path=ppt/slides/_rels/slide1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tiff"/></Relationships>
</file>

<file path=ppt/slides/_rels/slide1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tiff"/></Relationships>
</file>

<file path=ppt/slides/_rels/slide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3.jpeg"/><Relationship Id="rId7" Type="http://schemas.openxmlformats.org/officeDocument/2006/relationships/image" Target="../media/image6.jpeg"/><Relationship Id="rId12" Type="http://schemas.openxmlformats.org/officeDocument/2006/relationships/image" Target="../media/image1.tif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9.jpeg"/><Relationship Id="rId5" Type="http://schemas.openxmlformats.org/officeDocument/2006/relationships/image" Target="../media/image4.gif"/><Relationship Id="rId10" Type="http://schemas.openxmlformats.org/officeDocument/2006/relationships/hyperlink" Target="http://www.google.ca/url?sa=i&amp;rct=j&amp;q=emergency+exit&amp;source=images&amp;cd=&amp;cad=rja&amp;docid=cpnf_HulbxC40M&amp;tbnid=KUMTUFIs5P6NwM:&amp;ved=0CAUQjRw&amp;url=http://www.diyderby.co.uk/emergency-exit-sign--300-x-200--code-1516-1024-p.asp&amp;ei=QLCsUdr6KbHAiwKK4oGIAw&amp;bvm=bv.47244034,d.cGE&amp;psig=AFQjCNEHeDDTSshOuxMPcGStjXgRJUFY3Q&amp;ust=1370358160572824" TargetMode="External"/><Relationship Id="rId4" Type="http://schemas.openxmlformats.org/officeDocument/2006/relationships/hyperlink" Target="http://www.google.ca/url?sa=i&amp;rct=j&amp;q=smoke+free+logo&amp;source=images&amp;cd=&amp;cad=rja&amp;docid=OrqWvQgo8nFXXM&amp;tbnid=_WXEHF8c4TeGUM:&amp;ved=0CAUQjRw&amp;url=http://www.notobacco.org/photos/&amp;ei=LiKmUdr_BOXDigK99oCYBA&amp;bvm=bv.47008514,d.cGE&amp;psig=AFQjCNELvIo1YNXruUGiFUYEW71Ljuqc_w&amp;ust=1369928615805221" TargetMode="External"/><Relationship Id="rId9"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tiff"/></Relationships>
</file>

<file path=ppt/slides/_rels/slide2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image" Target="../media/image16.JPG"/><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tiff"/></Relationships>
</file>

<file path=ppt/slides/_rels/slide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tiff"/></Relationships>
</file>

<file path=ppt/slides/_rels/slide3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tiff"/></Relationships>
</file>

<file path=ppt/slides/_rels/slide7.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tif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95536" y="2130425"/>
            <a:ext cx="8062664" cy="1470025"/>
          </a:xfrm>
        </p:spPr>
        <p:txBody>
          <a:bodyPr/>
          <a:lstStyle/>
          <a:p>
            <a:pPr eaLnBrk="1" hangingPunct="1"/>
            <a:r>
              <a:rPr lang="en-US" altLang="en-US" sz="4000" b="1" dirty="0">
                <a:latin typeface="Arial" panose="020B0604020202020204" pitchFamily="34" charset="0"/>
                <a:cs typeface="Arial" panose="020B0604020202020204" pitchFamily="34" charset="0"/>
              </a:rPr>
              <a:t>Transferring Lifting Repositioning (TLR</a:t>
            </a:r>
            <a:r>
              <a:rPr lang="en-US" altLang="en-US" b="1" baseline="30000" dirty="0">
                <a:latin typeface="Arial" panose="020B0604020202020204" pitchFamily="34" charset="0"/>
                <a:cs typeface="Arial" panose="020B0604020202020204" pitchFamily="34" charset="0"/>
              </a:rPr>
              <a:t>®</a:t>
            </a:r>
            <a:r>
              <a:rPr lang="en-US" altLang="en-US" sz="4000" b="1" dirty="0">
                <a:latin typeface="Arial" panose="020B0604020202020204" pitchFamily="34" charset="0"/>
                <a:cs typeface="Arial" panose="020B0604020202020204" pitchFamily="34" charset="0"/>
              </a:rPr>
              <a:t>)</a:t>
            </a:r>
            <a:r>
              <a:rPr lang="en-US" altLang="en-US" b="1" dirty="0">
                <a:latin typeface="Arial" panose="020B0604020202020204" pitchFamily="34" charset="0"/>
                <a:cs typeface="Arial" panose="020B0604020202020204" pitchFamily="34" charset="0"/>
              </a:rPr>
              <a:t> </a:t>
            </a:r>
            <a:r>
              <a:rPr lang="en-US" altLang="en-US" sz="4000" b="1" dirty="0">
                <a:latin typeface="Arial" panose="020B0604020202020204" pitchFamily="34" charset="0"/>
                <a:cs typeface="Arial" panose="020B0604020202020204" pitchFamily="34" charset="0"/>
              </a:rPr>
              <a:t>Program</a:t>
            </a:r>
            <a:r>
              <a:rPr lang="en-US" altLang="en-US" b="1" baseline="30000" dirty="0">
                <a:latin typeface="Arial" panose="020B0604020202020204" pitchFamily="34" charset="0"/>
                <a:cs typeface="Arial" panose="020B0604020202020204" pitchFamily="34" charset="0"/>
              </a:rPr>
              <a:t>©</a:t>
            </a:r>
            <a:br>
              <a:rPr lang="en-US" altLang="en-US" b="1" dirty="0">
                <a:latin typeface="Arial" panose="020B0604020202020204" pitchFamily="34" charset="0"/>
                <a:cs typeface="Arial" panose="020B0604020202020204" pitchFamily="34" charset="0"/>
              </a:rPr>
            </a:br>
            <a:endParaRPr lang="en-US" altLang="en-US" b="1" dirty="0">
              <a:latin typeface="Arial" panose="020B0604020202020204" pitchFamily="34" charset="0"/>
              <a:cs typeface="Arial" panose="020B0604020202020204" pitchFamily="34" charset="0"/>
            </a:endParaRPr>
          </a:p>
        </p:txBody>
      </p:sp>
      <p:sp>
        <p:nvSpPr>
          <p:cNvPr id="2051" name="Rectangle 3"/>
          <p:cNvSpPr>
            <a:spLocks noGrp="1" noChangeArrowheads="1"/>
          </p:cNvSpPr>
          <p:nvPr>
            <p:ph type="subTitle" idx="1"/>
          </p:nvPr>
        </p:nvSpPr>
        <p:spPr>
          <a:xfrm>
            <a:off x="1115616" y="4581128"/>
            <a:ext cx="6656784" cy="1080120"/>
          </a:xfrm>
        </p:spPr>
        <p:txBody>
          <a:bodyPr/>
          <a:lstStyle/>
          <a:p>
            <a:pPr eaLnBrk="1" hangingPunct="1"/>
            <a:r>
              <a:rPr lang="en-US" altLang="en-US" b="1" dirty="0">
                <a:solidFill>
                  <a:schemeClr val="tx1"/>
                </a:solidFill>
                <a:latin typeface="Arial" panose="020B0604020202020204" pitchFamily="34" charset="0"/>
                <a:cs typeface="Arial" panose="020B0604020202020204" pitchFamily="34" charset="0"/>
              </a:rPr>
              <a:t>General Participant Training</a:t>
            </a:r>
          </a:p>
          <a:p>
            <a:pPr eaLnBrk="1" hangingPunct="1"/>
            <a:r>
              <a:rPr lang="en-US" altLang="en-US" sz="1200" dirty="0">
                <a:solidFill>
                  <a:schemeClr val="tx1"/>
                </a:solidFill>
                <a:latin typeface="Arial" panose="020B0604020202020204" pitchFamily="34" charset="0"/>
                <a:cs typeface="Arial" panose="020B0604020202020204" pitchFamily="34" charset="0"/>
              </a:rPr>
              <a:t>4</a:t>
            </a:r>
            <a:r>
              <a:rPr lang="en-US" altLang="en-US" sz="1200" baseline="30000" dirty="0">
                <a:solidFill>
                  <a:schemeClr val="tx1"/>
                </a:solidFill>
                <a:latin typeface="Arial" panose="020B0604020202020204" pitchFamily="34" charset="0"/>
                <a:cs typeface="Arial" panose="020B0604020202020204" pitchFamily="34" charset="0"/>
              </a:rPr>
              <a:t>th</a:t>
            </a:r>
            <a:r>
              <a:rPr lang="en-US" altLang="en-US" sz="1200" dirty="0">
                <a:solidFill>
                  <a:schemeClr val="tx1"/>
                </a:solidFill>
                <a:latin typeface="Arial" panose="020B0604020202020204" pitchFamily="34" charset="0"/>
                <a:cs typeface="Arial" panose="020B0604020202020204" pitchFamily="34" charset="0"/>
              </a:rPr>
              <a:t> Edition </a:t>
            </a:r>
          </a:p>
          <a:p>
            <a:pPr eaLnBrk="1" hangingPunct="1"/>
            <a:r>
              <a:rPr lang="en-US" altLang="en-US" sz="4400" b="1" dirty="0">
                <a:solidFill>
                  <a:schemeClr val="tx1">
                    <a:lumMod val="50000"/>
                    <a:lumOff val="50000"/>
                  </a:schemeClr>
                </a:solidFill>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185"/>
            <a:ext cx="9134475" cy="1743075"/>
          </a:xfrm>
          <a:prstGeom prst="rect">
            <a:avLst/>
          </a:prstGeom>
        </p:spPr>
      </p:pic>
    </p:spTree>
    <p:extLst>
      <p:ext uri="{BB962C8B-B14F-4D97-AF65-F5344CB8AC3E}">
        <p14:creationId xmlns:p14="http://schemas.microsoft.com/office/powerpoint/2010/main" val="1764172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Move</a:t>
            </a:r>
          </a:p>
        </p:txBody>
      </p:sp>
      <p:sp>
        <p:nvSpPr>
          <p:cNvPr id="3" name="Content Placeholder 2"/>
          <p:cNvSpPr>
            <a:spLocks noGrp="1"/>
          </p:cNvSpPr>
          <p:nvPr>
            <p:ph idx="1"/>
          </p:nvPr>
        </p:nvSpPr>
        <p:spPr>
          <a:xfrm>
            <a:off x="457200" y="1052736"/>
            <a:ext cx="8229600" cy="4525963"/>
          </a:xfrm>
        </p:spPr>
        <p:txBody>
          <a:bodyPr/>
          <a:lstStyle/>
          <a:p>
            <a:pPr marL="0" indent="0">
              <a:spcBef>
                <a:spcPts val="0"/>
              </a:spcBef>
              <a:buNone/>
            </a:pPr>
            <a:r>
              <a:rPr lang="en-CA" sz="2400" dirty="0">
                <a:latin typeface="Arial" panose="020B0604020202020204" pitchFamily="34" charset="0"/>
                <a:cs typeface="Arial" panose="020B0604020202020204" pitchFamily="34" charset="0"/>
              </a:rPr>
              <a:t>The </a:t>
            </a:r>
            <a:r>
              <a:rPr lang="en-CA" sz="2400" b="1" dirty="0">
                <a:latin typeface="Arial" panose="020B0604020202020204" pitchFamily="34" charset="0"/>
                <a:cs typeface="Arial" panose="020B0604020202020204" pitchFamily="34" charset="0"/>
              </a:rPr>
              <a:t>worker’s</a:t>
            </a:r>
            <a:r>
              <a:rPr lang="en-CA" sz="2400" dirty="0">
                <a:latin typeface="Arial" panose="020B0604020202020204" pitchFamily="34" charset="0"/>
                <a:cs typeface="Arial" panose="020B0604020202020204" pitchFamily="34" charset="0"/>
              </a:rPr>
              <a:t> duties include:</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providing clear direction</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obtaining assistance</a:t>
            </a:r>
          </a:p>
          <a:p>
            <a:pPr marL="0" lvl="0" indent="0">
              <a:spcBef>
                <a:spcPts val="0"/>
              </a:spcBef>
              <a:buNone/>
            </a:pPr>
            <a:r>
              <a:rPr lang="en-CA" sz="2400" dirty="0">
                <a:latin typeface="Arial" panose="020B0604020202020204" pitchFamily="34" charset="0"/>
                <a:cs typeface="Arial" panose="020B0604020202020204" pitchFamily="34" charset="0"/>
              </a:rPr>
              <a:t> </a:t>
            </a:r>
          </a:p>
          <a:p>
            <a:pPr marL="0" indent="0">
              <a:spcBef>
                <a:spcPts val="0"/>
              </a:spcBef>
              <a:buNone/>
            </a:pPr>
            <a:r>
              <a:rPr lang="en-CA" sz="2400" dirty="0">
                <a:latin typeface="Arial" panose="020B0604020202020204" pitchFamily="34" charset="0"/>
                <a:cs typeface="Arial" panose="020B0604020202020204" pitchFamily="34" charset="0"/>
              </a:rPr>
              <a:t>The </a:t>
            </a:r>
            <a:r>
              <a:rPr lang="en-CA" sz="2400" b="1" dirty="0">
                <a:latin typeface="Arial" panose="020B0604020202020204" pitchFamily="34" charset="0"/>
                <a:cs typeface="Arial" panose="020B0604020202020204" pitchFamily="34" charset="0"/>
              </a:rPr>
              <a:t>assistant</a:t>
            </a:r>
            <a:r>
              <a:rPr lang="en-CA" sz="2400" dirty="0">
                <a:latin typeface="Arial" panose="020B0604020202020204" pitchFamily="34" charset="0"/>
                <a:cs typeface="Arial" panose="020B0604020202020204" pitchFamily="34" charset="0"/>
              </a:rPr>
              <a:t>(s) duties include:</a:t>
            </a:r>
          </a:p>
          <a:p>
            <a:pPr>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managing the equipment</a:t>
            </a:r>
          </a:p>
          <a:p>
            <a:pPr marL="0" lvl="0" indent="0">
              <a:spcBef>
                <a:spcPts val="0"/>
              </a:spcBef>
              <a:buNone/>
            </a:pPr>
            <a:r>
              <a:rPr lang="en-CA" sz="2400" dirty="0">
                <a:latin typeface="Arial" panose="020B0604020202020204" pitchFamily="34" charset="0"/>
                <a:cs typeface="Arial" panose="020B0604020202020204" pitchFamily="34" charset="0"/>
              </a:rPr>
              <a:t> </a:t>
            </a:r>
          </a:p>
          <a:p>
            <a:pPr marL="0" indent="0">
              <a:spcBef>
                <a:spcPts val="0"/>
              </a:spcBef>
              <a:buNone/>
            </a:pPr>
            <a:r>
              <a:rPr lang="en-CA" sz="2400" b="1" dirty="0">
                <a:latin typeface="Arial" panose="020B0604020202020204" pitchFamily="34" charset="0"/>
                <a:cs typeface="Arial" panose="020B0604020202020204" pitchFamily="34" charset="0"/>
              </a:rPr>
              <a:t>All workers involved</a:t>
            </a:r>
            <a:r>
              <a:rPr lang="en-CA" sz="2400" dirty="0">
                <a:latin typeface="Arial" panose="020B0604020202020204" pitchFamily="34" charset="0"/>
                <a:cs typeface="Arial" panose="020B0604020202020204" pitchFamily="34" charset="0"/>
              </a:rPr>
              <a:t> in the moving task:</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ensure safety of the moving task</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stop the moving task when they identify any risks that may jeopardize the safety of the moving task</a:t>
            </a:r>
          </a:p>
          <a:p>
            <a:pPr marL="0" indent="0">
              <a:buNone/>
            </a:pPr>
            <a:endParaRPr lang="en-CA"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084703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Evaluate</a:t>
            </a:r>
          </a:p>
        </p:txBody>
      </p:sp>
      <p:sp>
        <p:nvSpPr>
          <p:cNvPr id="3" name="Content Placeholder 2"/>
          <p:cNvSpPr>
            <a:spLocks noGrp="1"/>
          </p:cNvSpPr>
          <p:nvPr>
            <p:ph idx="1"/>
          </p:nvPr>
        </p:nvSpPr>
        <p:spPr>
          <a:xfrm>
            <a:off x="457200" y="1052736"/>
            <a:ext cx="8229600" cy="4525963"/>
          </a:xfrm>
        </p:spPr>
        <p:txBody>
          <a:bodyPr/>
          <a:lstStyle/>
          <a:p>
            <a:pPr lvl="0">
              <a:buFont typeface="Wingdings" panose="05000000000000000000" pitchFamily="2" charset="2"/>
              <a:buChar char="§"/>
            </a:pPr>
            <a:r>
              <a:rPr lang="en-US" sz="2400" dirty="0">
                <a:latin typeface="Arial" panose="020B0604020202020204" pitchFamily="34" charset="0"/>
                <a:cs typeface="Arial" panose="020B0604020202020204" pitchFamily="34" charset="0"/>
              </a:rPr>
              <a:t>Did the </a:t>
            </a:r>
            <a:r>
              <a:rPr lang="en-US" sz="2400">
                <a:latin typeface="Arial" panose="020B0604020202020204" pitchFamily="34" charset="0"/>
                <a:cs typeface="Arial" panose="020B0604020202020204" pitchFamily="34" charset="0"/>
              </a:rPr>
              <a:t>move compromise </a:t>
            </a:r>
            <a:r>
              <a:rPr lang="en-US" sz="2400" dirty="0">
                <a:latin typeface="Arial" panose="020B0604020202020204" pitchFamily="34" charset="0"/>
                <a:cs typeface="Arial" panose="020B0604020202020204" pitchFamily="34" charset="0"/>
              </a:rPr>
              <a:t>safe body mechanics?</a:t>
            </a:r>
            <a:endParaRPr lang="en-CA" sz="24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400" dirty="0">
                <a:latin typeface="Arial" panose="020B0604020202020204" pitchFamily="34" charset="0"/>
                <a:cs typeface="Arial" panose="020B0604020202020204" pitchFamily="34" charset="0"/>
              </a:rPr>
              <a:t>For moving objects: was the load too heavy, awkward or unstable during the move?</a:t>
            </a:r>
            <a:endParaRPr lang="en-CA" sz="2400" dirty="0">
              <a:latin typeface="Arial" panose="020B0604020202020204" pitchFamily="34" charset="0"/>
              <a:cs typeface="Arial" panose="020B0604020202020204" pitchFamily="34" charset="0"/>
            </a:endParaRPr>
          </a:p>
          <a:p>
            <a:pPr lvl="0">
              <a:buFont typeface="Wingdings" panose="05000000000000000000" pitchFamily="2" charset="2"/>
              <a:buChar char="§"/>
            </a:pPr>
            <a:r>
              <a:rPr lang="en-US" sz="2400" dirty="0">
                <a:latin typeface="Arial" panose="020B0604020202020204" pitchFamily="34" charset="0"/>
                <a:cs typeface="Arial" panose="020B0604020202020204" pitchFamily="34" charset="0"/>
              </a:rPr>
              <a:t>For moving clients: did the worker feel they were lifting the client or that the client was unstable during the move?</a:t>
            </a:r>
            <a:endParaRPr lang="en-CA" sz="2400" dirty="0">
              <a:latin typeface="Arial" panose="020B0604020202020204" pitchFamily="34" charset="0"/>
              <a:cs typeface="Arial" panose="020B0604020202020204" pitchFamily="34" charset="0"/>
            </a:endParaRPr>
          </a:p>
          <a:p>
            <a:pPr>
              <a:buFont typeface="Wingdings" panose="05000000000000000000" pitchFamily="2" charset="2"/>
              <a:buChar char="§"/>
            </a:pPr>
            <a:endParaRPr lang="en-CA" dirty="0"/>
          </a:p>
        </p:txBody>
      </p:sp>
      <p:sp>
        <p:nvSpPr>
          <p:cNvPr id="4" name="Title 1"/>
          <p:cNvSpPr txBox="1">
            <a:spLocks/>
          </p:cNvSpPr>
          <p:nvPr/>
        </p:nvSpPr>
        <p:spPr>
          <a:xfrm>
            <a:off x="179512" y="3595389"/>
            <a:ext cx="8229600" cy="41614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CA" dirty="0">
                <a:latin typeface="Arial" panose="020B0604020202020204" pitchFamily="34" charset="0"/>
                <a:cs typeface="Arial" panose="020B0604020202020204" pitchFamily="34" charset="0"/>
              </a:rPr>
              <a:t>Communicate</a:t>
            </a:r>
          </a:p>
        </p:txBody>
      </p:sp>
      <p:sp>
        <p:nvSpPr>
          <p:cNvPr id="5" name="Content Placeholder 2"/>
          <p:cNvSpPr txBox="1">
            <a:spLocks/>
          </p:cNvSpPr>
          <p:nvPr/>
        </p:nvSpPr>
        <p:spPr>
          <a:xfrm>
            <a:off x="609600" y="4373488"/>
            <a:ext cx="8229600" cy="1647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
            </a:pPr>
            <a:r>
              <a:rPr lang="en-CA" sz="2400" dirty="0">
                <a:latin typeface="Arial" panose="020B0604020202020204" pitchFamily="34" charset="0"/>
                <a:cs typeface="Arial" panose="020B0604020202020204" pitchFamily="34" charset="0"/>
              </a:rPr>
              <a:t>What went well</a:t>
            </a:r>
          </a:p>
          <a:p>
            <a:pPr>
              <a:buFont typeface="Wingdings" panose="05000000000000000000" pitchFamily="2" charset="2"/>
              <a:buChar char="§"/>
            </a:pPr>
            <a:r>
              <a:rPr lang="en-CA" sz="2400" dirty="0">
                <a:latin typeface="Arial" panose="020B0604020202020204" pitchFamily="34" charset="0"/>
                <a:cs typeface="Arial" panose="020B0604020202020204" pitchFamily="34" charset="0"/>
              </a:rPr>
              <a:t>What the recommended moving technique should be</a:t>
            </a:r>
          </a:p>
          <a:p>
            <a:pPr>
              <a:buFont typeface="Wingdings" panose="05000000000000000000" pitchFamily="2" charset="2"/>
              <a:buChar char="§"/>
            </a:pPr>
            <a:r>
              <a:rPr lang="en-CA" sz="2400" dirty="0">
                <a:latin typeface="Arial" panose="020B0604020202020204" pitchFamily="34" charset="0"/>
                <a:cs typeface="Arial" panose="020B0604020202020204" pitchFamily="34" charset="0"/>
              </a:rPr>
              <a:t>How risks were eliminated or managed</a:t>
            </a:r>
          </a:p>
          <a:p>
            <a:pPr marL="0" indent="0">
              <a:buFont typeface="Arial" pitchFamily="34" charset="0"/>
              <a:buNone/>
            </a:pPr>
            <a:endParaRPr lang="en-CA"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897576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1282154"/>
          </a:xfrm>
        </p:spPr>
        <p:txBody>
          <a:bodyPr/>
          <a:lstStyle/>
          <a:p>
            <a:r>
              <a:rPr lang="en-CA" sz="4000" dirty="0">
                <a:latin typeface="Arial" panose="020B0604020202020204" pitchFamily="34" charset="0"/>
                <a:cs typeface="Arial" panose="020B0604020202020204" pitchFamily="34" charset="0"/>
              </a:rPr>
              <a:t>Good Posture and Safe Body Mechanics</a:t>
            </a:r>
          </a:p>
        </p:txBody>
      </p:sp>
      <p:sp>
        <p:nvSpPr>
          <p:cNvPr id="3" name="Content Placeholder 2"/>
          <p:cNvSpPr>
            <a:spLocks noGrp="1"/>
          </p:cNvSpPr>
          <p:nvPr>
            <p:ph idx="1"/>
          </p:nvPr>
        </p:nvSpPr>
        <p:spPr/>
        <p:txBody>
          <a:bodyPr/>
          <a:lstStyle/>
          <a:p>
            <a:pPr lvl="0">
              <a:buNone/>
            </a:pPr>
            <a:r>
              <a:rPr lang="en-CA" dirty="0">
                <a:latin typeface="Arial" panose="020B0604020202020204" pitchFamily="34" charset="0"/>
                <a:cs typeface="Arial" panose="020B0604020202020204" pitchFamily="34" charset="0"/>
              </a:rPr>
              <a:t> Learning outcomes:</a:t>
            </a:r>
          </a:p>
          <a:p>
            <a:pPr lvl="0">
              <a:spcBef>
                <a:spcPts val="0"/>
              </a:spcBef>
              <a:buFont typeface="Wingdings" panose="05000000000000000000" pitchFamily="2" charset="2"/>
              <a:buChar char="§"/>
            </a:pPr>
            <a:r>
              <a:rPr lang="en-CA" dirty="0"/>
              <a:t>use the </a:t>
            </a:r>
            <a:r>
              <a:rPr lang="en-CA" dirty="0">
                <a:cs typeface="Arial" panose="020B0604020202020204" pitchFamily="34" charset="0"/>
              </a:rPr>
              <a:t>human</a:t>
            </a:r>
            <a:r>
              <a:rPr lang="en-CA" dirty="0"/>
              <a:t> body properly by applying principles of good posture</a:t>
            </a:r>
          </a:p>
          <a:p>
            <a:pPr lvl="0">
              <a:spcBef>
                <a:spcPts val="0"/>
              </a:spcBef>
              <a:buFont typeface="Wingdings" panose="05000000000000000000" pitchFamily="2" charset="2"/>
              <a:buChar char="§"/>
            </a:pPr>
            <a:r>
              <a:rPr lang="en-US" dirty="0"/>
              <a:t>static and dynamic muscle actions as potential risk factors</a:t>
            </a:r>
            <a:endParaRPr lang="en-CA" dirty="0"/>
          </a:p>
          <a:p>
            <a:pPr lvl="0">
              <a:spcBef>
                <a:spcPts val="0"/>
              </a:spcBef>
              <a:buFont typeface="Wingdings" panose="05000000000000000000" pitchFamily="2" charset="2"/>
              <a:buChar char="§"/>
            </a:pPr>
            <a:r>
              <a:rPr lang="en-US" dirty="0"/>
              <a:t>safe body mechanics assists with reducing injuries</a:t>
            </a:r>
            <a:endParaRPr lang="en-CA" dirty="0"/>
          </a:p>
          <a:p>
            <a:pPr lvl="0">
              <a:spcBef>
                <a:spcPts val="0"/>
              </a:spcBef>
              <a:buFont typeface="Wingdings" panose="05000000000000000000" pitchFamily="2" charset="2"/>
              <a:buChar char="§"/>
            </a:pPr>
            <a:r>
              <a:rPr lang="en-US" dirty="0"/>
              <a:t>risk of musculoskeletal injuries (MSIs) must be eliminated or managed</a:t>
            </a:r>
            <a:endParaRPr lang="en-CA" dirty="0"/>
          </a:p>
          <a:p>
            <a:pPr marL="0" indent="0">
              <a:buNone/>
            </a:pPr>
            <a:endParaRPr lang="en-CA"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356207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Good Posture</a:t>
            </a:r>
          </a:p>
        </p:txBody>
      </p:sp>
      <p:sp>
        <p:nvSpPr>
          <p:cNvPr id="3" name="Content Placeholder 2"/>
          <p:cNvSpPr>
            <a:spLocks noGrp="1"/>
          </p:cNvSpPr>
          <p:nvPr>
            <p:ph idx="1"/>
          </p:nvPr>
        </p:nvSpPr>
        <p:spPr>
          <a:xfrm>
            <a:off x="457200" y="980728"/>
            <a:ext cx="8229600" cy="5145435"/>
          </a:xfrm>
        </p:spPr>
        <p:txBody>
          <a:bodyPr/>
          <a:lstStyle/>
          <a:p>
            <a:pPr lvl="0">
              <a:buFont typeface="Wingdings" panose="05000000000000000000" pitchFamily="2" charset="2"/>
              <a:buChar char="§"/>
            </a:pPr>
            <a:r>
              <a:rPr lang="en-CA" sz="2400" dirty="0">
                <a:latin typeface="Arial" panose="020B0604020202020204" pitchFamily="34" charset="0"/>
                <a:cs typeface="Arial" panose="020B0604020202020204" pitchFamily="34" charset="0"/>
              </a:rPr>
              <a:t>Neutral Position</a:t>
            </a:r>
          </a:p>
          <a:p>
            <a:pPr lvl="0">
              <a:buFont typeface="Wingdings" panose="05000000000000000000" pitchFamily="2" charset="2"/>
              <a:buChar char="§"/>
            </a:pPr>
            <a:r>
              <a:rPr lang="en-CA" sz="2400" dirty="0">
                <a:latin typeface="Arial" panose="020B0604020202020204" pitchFamily="34" charset="0"/>
                <a:cs typeface="Arial" panose="020B0604020202020204" pitchFamily="34" charset="0"/>
              </a:rPr>
              <a:t>Neutral Spine</a:t>
            </a:r>
          </a:p>
          <a:p>
            <a:pPr>
              <a:buFont typeface="Wingdings" panose="05000000000000000000" pitchFamily="2" charset="2"/>
              <a:buChar char="§"/>
            </a:pPr>
            <a:r>
              <a:rPr lang="en-CA" sz="2400" dirty="0">
                <a:latin typeface="Arial" panose="020B0604020202020204" pitchFamily="34" charset="0"/>
                <a:cs typeface="Arial" panose="020B0604020202020204" pitchFamily="34" charset="0"/>
              </a:rPr>
              <a:t>Standing Posture</a:t>
            </a:r>
          </a:p>
          <a:p>
            <a:pPr>
              <a:buFont typeface="Wingdings" panose="05000000000000000000" pitchFamily="2" charset="2"/>
              <a:buChar char="§"/>
            </a:pPr>
            <a:r>
              <a:rPr lang="en-CA" sz="2400" dirty="0">
                <a:latin typeface="Arial" panose="020B0604020202020204" pitchFamily="34" charset="0"/>
                <a:cs typeface="Arial" panose="020B0604020202020204" pitchFamily="34" charset="0"/>
              </a:rPr>
              <a:t>Sitting Posture</a:t>
            </a:r>
          </a:p>
          <a:p>
            <a:pPr>
              <a:buFont typeface="Wingdings" panose="05000000000000000000" pitchFamily="2" charset="2"/>
              <a:buChar char="§"/>
            </a:pPr>
            <a:r>
              <a:rPr lang="en-CA" sz="2400" dirty="0">
                <a:latin typeface="Arial" panose="020B0604020202020204" pitchFamily="34" charset="0"/>
                <a:cs typeface="Arial" panose="020B0604020202020204" pitchFamily="34" charset="0"/>
              </a:rPr>
              <a:t>Lying Posture</a:t>
            </a:r>
          </a:p>
          <a:p>
            <a:pPr>
              <a:buFont typeface="Wingdings" panose="05000000000000000000" pitchFamily="2" charset="2"/>
              <a:buChar char="§"/>
            </a:pPr>
            <a:endParaRPr lang="en-CA" sz="2400" dirty="0">
              <a:latin typeface="Arial" panose="020B0604020202020204" pitchFamily="34" charset="0"/>
              <a:cs typeface="Arial" panose="020B0604020202020204" pitchFamily="34" charset="0"/>
            </a:endParaRPr>
          </a:p>
          <a:p>
            <a:pPr marL="0" indent="0" algn="ctr">
              <a:spcBef>
                <a:spcPts val="0"/>
              </a:spcBef>
              <a:buNone/>
            </a:pPr>
            <a:r>
              <a:rPr lang="en-CA" sz="4400" dirty="0">
                <a:latin typeface="Arial" panose="020B0604020202020204" pitchFamily="34" charset="0"/>
                <a:cs typeface="Arial" panose="020B0604020202020204" pitchFamily="34" charset="0"/>
              </a:rPr>
              <a:t>Dynamic and Static</a:t>
            </a:r>
          </a:p>
          <a:p>
            <a:pPr marL="0" indent="0" algn="ctr">
              <a:spcBef>
                <a:spcPts val="0"/>
              </a:spcBef>
              <a:buNone/>
            </a:pPr>
            <a:r>
              <a:rPr lang="en-CA" sz="4400" dirty="0">
                <a:latin typeface="Arial" panose="020B0604020202020204" pitchFamily="34" charset="0"/>
                <a:cs typeface="Arial" panose="020B0604020202020204" pitchFamily="34" charset="0"/>
              </a:rPr>
              <a:t> Muscle Action</a:t>
            </a:r>
          </a:p>
          <a:p>
            <a:pPr lvl="0">
              <a:buFont typeface="Wingdings" panose="05000000000000000000" pitchFamily="2" charset="2"/>
              <a:buChar char="§"/>
            </a:pPr>
            <a:r>
              <a:rPr lang="en-CA" sz="2400" dirty="0">
                <a:solidFill>
                  <a:prstClr val="black"/>
                </a:solidFill>
                <a:latin typeface="Arial" panose="020B0604020202020204" pitchFamily="34" charset="0"/>
                <a:cs typeface="Arial" panose="020B0604020202020204" pitchFamily="34" charset="0"/>
              </a:rPr>
              <a:t>Dynamic (with movement)</a:t>
            </a:r>
          </a:p>
          <a:p>
            <a:pPr lvl="0">
              <a:buFont typeface="Wingdings" panose="05000000000000000000" pitchFamily="2" charset="2"/>
              <a:buChar char="§"/>
            </a:pPr>
            <a:r>
              <a:rPr lang="en-CA" sz="2400" dirty="0">
                <a:solidFill>
                  <a:prstClr val="black"/>
                </a:solidFill>
                <a:latin typeface="Arial" panose="020B0604020202020204" pitchFamily="34" charset="0"/>
                <a:cs typeface="Arial" panose="020B0604020202020204" pitchFamily="34" charset="0"/>
              </a:rPr>
              <a:t>Static (without movement)</a:t>
            </a:r>
          </a:p>
          <a:p>
            <a:pPr marL="0" indent="0" algn="ctr">
              <a:buNone/>
            </a:pPr>
            <a:endParaRPr lang="en-US" sz="40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088557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CA" altLang="en-US" sz="4000" dirty="0">
                <a:latin typeface="Arial" panose="020B0604020202020204" pitchFamily="34" charset="0"/>
                <a:cs typeface="Arial" panose="020B0604020202020204" pitchFamily="34" charset="0"/>
              </a:rPr>
              <a:t>TLR Principles of</a:t>
            </a:r>
            <a:br>
              <a:rPr lang="en-CA" altLang="en-US" sz="4000" dirty="0">
                <a:latin typeface="Arial" panose="020B0604020202020204" pitchFamily="34" charset="0"/>
                <a:cs typeface="Arial" panose="020B0604020202020204" pitchFamily="34" charset="0"/>
              </a:rPr>
            </a:br>
            <a:r>
              <a:rPr lang="en-CA" altLang="en-US" sz="4000" dirty="0">
                <a:latin typeface="Arial" panose="020B0604020202020204" pitchFamily="34" charset="0"/>
                <a:cs typeface="Arial" panose="020B0604020202020204" pitchFamily="34" charset="0"/>
              </a:rPr>
              <a:t>Safe Body Mechanics</a:t>
            </a:r>
            <a:br>
              <a:rPr lang="en-CA" altLang="en-US" sz="4000" dirty="0">
                <a:latin typeface="Arial" panose="020B0604020202020204" pitchFamily="34" charset="0"/>
                <a:cs typeface="Arial" panose="020B0604020202020204" pitchFamily="34" charset="0"/>
              </a:rPr>
            </a:br>
            <a:endParaRPr lang="en-US" altLang="en-US" sz="4000" dirty="0">
              <a:latin typeface="Arial" panose="020B0604020202020204" pitchFamily="34" charset="0"/>
              <a:cs typeface="Arial" panose="020B0604020202020204" pitchFamily="34" charset="0"/>
            </a:endParaRPr>
          </a:p>
        </p:txBody>
      </p:sp>
      <p:sp>
        <p:nvSpPr>
          <p:cNvPr id="14339" name="Rectangle 3"/>
          <p:cNvSpPr>
            <a:spLocks noGrp="1" noChangeArrowheads="1"/>
          </p:cNvSpPr>
          <p:nvPr>
            <p:ph idx="1"/>
          </p:nvPr>
        </p:nvSpPr>
        <p:spPr>
          <a:xfrm>
            <a:off x="539552" y="1700808"/>
            <a:ext cx="8229600" cy="4525963"/>
          </a:xfrm>
        </p:spPr>
        <p:txBody>
          <a:bodyPr/>
          <a:lstStyle/>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Think and Plan Ahead</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Safe Stance – stride or parallel</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Maintain the Three Natural Curves of the Spine</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Use the Core, Buttocks and Thigh and Calf Muscles</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Use a Safe and Effective Grip</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Work Within Your Comfort Zone</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Use Weight Transfer When Performing a Moving Task</a:t>
            </a:r>
          </a:p>
          <a:p>
            <a:pPr marL="0" indent="0" eaLnBrk="1" hangingPunct="1">
              <a:spcBef>
                <a:spcPts val="0"/>
              </a:spcBef>
              <a:buNone/>
            </a:pPr>
            <a:endParaRPr lang="en-US" altLang="en-US"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478686828"/>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a:xfrm>
            <a:off x="468313" y="332656"/>
            <a:ext cx="8207375" cy="1143000"/>
          </a:xfrm>
        </p:spPr>
        <p:txBody>
          <a:bodyPr/>
          <a:lstStyle/>
          <a:p>
            <a:pPr eaLnBrk="1" hangingPunct="1"/>
            <a:r>
              <a:rPr lang="en-US" altLang="en-US" sz="3600" dirty="0">
                <a:latin typeface="Arial" panose="020B0604020202020204" pitchFamily="34" charset="0"/>
                <a:cs typeface="Arial" panose="020B0604020202020204" pitchFamily="34" charset="0"/>
              </a:rPr>
              <a:t>TLR Checkpoints to</a:t>
            </a:r>
            <a:br>
              <a:rPr lang="en-US" altLang="en-US" sz="3600" dirty="0">
                <a:latin typeface="Arial" panose="020B0604020202020204" pitchFamily="34" charset="0"/>
                <a:cs typeface="Arial" panose="020B0604020202020204" pitchFamily="34" charset="0"/>
              </a:rPr>
            </a:br>
            <a:r>
              <a:rPr lang="en-US" altLang="en-US" sz="3600" dirty="0">
                <a:latin typeface="Arial" panose="020B0604020202020204" pitchFamily="34" charset="0"/>
                <a:cs typeface="Arial" panose="020B0604020202020204" pitchFamily="34" charset="0"/>
              </a:rPr>
              <a:t>Safe Body Mechanics</a:t>
            </a:r>
          </a:p>
        </p:txBody>
      </p:sp>
      <p:sp>
        <p:nvSpPr>
          <p:cNvPr id="13316" name="Rectangle 3"/>
          <p:cNvSpPr>
            <a:spLocks noGrp="1" noChangeArrowheads="1"/>
          </p:cNvSpPr>
          <p:nvPr>
            <p:ph type="body" idx="1"/>
          </p:nvPr>
        </p:nvSpPr>
        <p:spPr>
          <a:xfrm>
            <a:off x="457200" y="1600200"/>
            <a:ext cx="8382000" cy="4525963"/>
          </a:xfrm>
        </p:spPr>
        <p:txBody>
          <a:bodyPr/>
          <a:lstStyle/>
          <a:p>
            <a:pPr marL="0" indent="0" eaLnBrk="1" hangingPunct="1">
              <a:buNone/>
            </a:pPr>
            <a:endParaRPr lang="en-US" altLang="en-US" sz="2400" dirty="0">
              <a:latin typeface="Arial" panose="020B0604020202020204" pitchFamily="34" charset="0"/>
              <a:cs typeface="Arial" panose="020B0604020202020204" pitchFamily="34" charset="0"/>
            </a:endParaRPr>
          </a:p>
        </p:txBody>
      </p:sp>
      <p:pic>
        <p:nvPicPr>
          <p:cNvPr id="1026" name="Picture 2" descr="C:\Users\cory.ouellette\AppData\Local\Microsoft\Windows\Temporary Internet Files\Content.Outlook\CS11FKLT\TLR checkpoints snip.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2118007"/>
            <a:ext cx="4861982" cy="383319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382161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Musculoskeletal Injuries</a:t>
            </a:r>
          </a:p>
        </p:txBody>
      </p:sp>
      <p:sp>
        <p:nvSpPr>
          <p:cNvPr id="3" name="Content Placeholder 2"/>
          <p:cNvSpPr>
            <a:spLocks noGrp="1"/>
          </p:cNvSpPr>
          <p:nvPr>
            <p:ph idx="1"/>
          </p:nvPr>
        </p:nvSpPr>
        <p:spPr/>
        <p:txBody>
          <a:bodyPr/>
          <a:lstStyle/>
          <a:p>
            <a:pPr marL="0" indent="0">
              <a:buNone/>
            </a:pPr>
            <a:r>
              <a:rPr lang="en-CA" sz="2400" dirty="0">
                <a:latin typeface="Arial" panose="020B0604020202020204" pitchFamily="34" charset="0"/>
                <a:cs typeface="Arial" panose="020B0604020202020204" pitchFamily="34" charset="0"/>
              </a:rPr>
              <a:t>Work-related MSIs may be defined as injuries, illnesses or diseases of muscles and their tendons, ligaments, bursae, nerves, joints, cartilage (including intervertebral discs), bones and supporting blood vessels in either the upper or lower extremities or the back. </a:t>
            </a:r>
          </a:p>
          <a:p>
            <a:pPr marL="0" indent="0">
              <a:buNone/>
            </a:pPr>
            <a:endParaRPr lang="en-CA" sz="2400" dirty="0">
              <a:latin typeface="Arial" panose="020B0604020202020204" pitchFamily="34" charset="0"/>
              <a:cs typeface="Arial" panose="020B0604020202020204" pitchFamily="34" charset="0"/>
            </a:endParaRPr>
          </a:p>
          <a:p>
            <a:pPr marL="0" indent="0">
              <a:buNone/>
            </a:pPr>
            <a:r>
              <a:rPr lang="en-CA" sz="2400" dirty="0">
                <a:latin typeface="Arial" panose="020B0604020202020204" pitchFamily="34" charset="0"/>
                <a:cs typeface="Arial" panose="020B0604020202020204" pitchFamily="34" charset="0"/>
              </a:rPr>
              <a:t>Preventative/Corrective Action:</a:t>
            </a:r>
          </a:p>
          <a:p>
            <a:pPr marL="0" indent="0">
              <a:buNone/>
            </a:pPr>
            <a:r>
              <a:rPr lang="en-CA" sz="2400" dirty="0">
                <a:latin typeface="Arial" panose="020B0604020202020204" pitchFamily="34" charset="0"/>
                <a:cs typeface="Arial" panose="020B0604020202020204" pitchFamily="34" charset="0"/>
              </a:rPr>
              <a:t>Document and report concerns to immediate supervisor, who then advises the worker to consult an appropriate health care provider. The supervisor will also promptly initiate an investigation to determine the root cause and then take corrective measures to void further injuries.</a:t>
            </a:r>
          </a:p>
          <a:p>
            <a:pPr marL="0" indent="0">
              <a:buNone/>
            </a:pPr>
            <a:endParaRPr lang="en-CA"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542274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lvl1pPr>
              <a:spcBef>
                <a:spcPct val="20000"/>
              </a:spcBef>
              <a:buChar char="•"/>
              <a:defRPr sz="3200">
                <a:solidFill>
                  <a:schemeClr val="tx1"/>
                </a:solidFill>
                <a:latin typeface="Times" pitchFamily="18" charset="0"/>
              </a:defRPr>
            </a:lvl1pPr>
            <a:lvl2pPr marL="742950" indent="-285750">
              <a:spcBef>
                <a:spcPct val="20000"/>
              </a:spcBef>
              <a:buChar char="–"/>
              <a:defRPr sz="2800">
                <a:solidFill>
                  <a:schemeClr val="tx1"/>
                </a:solidFill>
                <a:latin typeface="Times" pitchFamily="18" charset="0"/>
              </a:defRPr>
            </a:lvl2pPr>
            <a:lvl3pPr marL="1143000" indent="-228600">
              <a:spcBef>
                <a:spcPct val="20000"/>
              </a:spcBef>
              <a:buChar char="•"/>
              <a:defRPr sz="2400">
                <a:solidFill>
                  <a:schemeClr val="tx1"/>
                </a:solidFill>
                <a:latin typeface="Times" pitchFamily="18" charset="0"/>
              </a:defRPr>
            </a:lvl3pPr>
            <a:lvl4pPr marL="1600200" indent="-228600">
              <a:spcBef>
                <a:spcPct val="20000"/>
              </a:spcBef>
              <a:buChar char="–"/>
              <a:defRPr sz="2000">
                <a:solidFill>
                  <a:schemeClr val="tx1"/>
                </a:solidFill>
                <a:latin typeface="Times" pitchFamily="18" charset="0"/>
              </a:defRPr>
            </a:lvl4pPr>
            <a:lvl5pPr marL="2057400" indent="-228600">
              <a:spcBef>
                <a:spcPct val="20000"/>
              </a:spcBef>
              <a:buChar char="»"/>
              <a:defRPr sz="2000">
                <a:solidFill>
                  <a:schemeClr val="tx1"/>
                </a:solidFill>
                <a:latin typeface="Times" pitchFamily="18" charset="0"/>
              </a:defRPr>
            </a:lvl5pPr>
            <a:lvl6pPr marL="2514600" indent="-228600" eaLnBrk="0" fontAlgn="base" hangingPunct="0">
              <a:spcBef>
                <a:spcPct val="20000"/>
              </a:spcBef>
              <a:spcAft>
                <a:spcPct val="0"/>
              </a:spcAft>
              <a:buChar char="»"/>
              <a:defRPr sz="2000">
                <a:solidFill>
                  <a:schemeClr val="tx1"/>
                </a:solidFill>
                <a:latin typeface="Times" pitchFamily="18" charset="0"/>
              </a:defRPr>
            </a:lvl6pPr>
            <a:lvl7pPr marL="2971800" indent="-228600" eaLnBrk="0" fontAlgn="base" hangingPunct="0">
              <a:spcBef>
                <a:spcPct val="20000"/>
              </a:spcBef>
              <a:spcAft>
                <a:spcPct val="0"/>
              </a:spcAft>
              <a:buChar char="»"/>
              <a:defRPr sz="2000">
                <a:solidFill>
                  <a:schemeClr val="tx1"/>
                </a:solidFill>
                <a:latin typeface="Times" pitchFamily="18" charset="0"/>
              </a:defRPr>
            </a:lvl7pPr>
            <a:lvl8pPr marL="3429000" indent="-228600" eaLnBrk="0" fontAlgn="base" hangingPunct="0">
              <a:spcBef>
                <a:spcPct val="20000"/>
              </a:spcBef>
              <a:spcAft>
                <a:spcPct val="0"/>
              </a:spcAft>
              <a:buChar char="»"/>
              <a:defRPr sz="2000">
                <a:solidFill>
                  <a:schemeClr val="tx1"/>
                </a:solidFill>
                <a:latin typeface="Times" pitchFamily="18" charset="0"/>
              </a:defRPr>
            </a:lvl8pPr>
            <a:lvl9pPr marL="3886200" indent="-228600" eaLnBrk="0" fontAlgn="base" hangingPunct="0">
              <a:spcBef>
                <a:spcPct val="20000"/>
              </a:spcBef>
              <a:spcAft>
                <a:spcPct val="0"/>
              </a:spcAft>
              <a:buChar char="»"/>
              <a:defRPr sz="2000">
                <a:solidFill>
                  <a:schemeClr val="tx1"/>
                </a:solidFill>
                <a:latin typeface="Times" pitchFamily="18" charset="0"/>
              </a:defRPr>
            </a:lvl9pPr>
          </a:lstStyle>
          <a:p>
            <a:pPr>
              <a:spcBef>
                <a:spcPct val="0"/>
              </a:spcBef>
              <a:buFontTx/>
              <a:buNone/>
            </a:pPr>
            <a:endParaRPr lang="en-US" altLang="en-US" sz="1400" dirty="0"/>
          </a:p>
        </p:txBody>
      </p:sp>
      <p:sp>
        <p:nvSpPr>
          <p:cNvPr id="19459"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Risk Assessment</a:t>
            </a:r>
          </a:p>
        </p:txBody>
      </p:sp>
      <p:sp>
        <p:nvSpPr>
          <p:cNvPr id="19460" name="Rectangle 3"/>
          <p:cNvSpPr>
            <a:spLocks noGrp="1" noChangeArrowheads="1"/>
          </p:cNvSpPr>
          <p:nvPr>
            <p:ph type="body" idx="1"/>
          </p:nvPr>
        </p:nvSpPr>
        <p:spPr>
          <a:xfrm>
            <a:off x="1115616" y="1412776"/>
            <a:ext cx="7342584" cy="4176812"/>
          </a:xfrm>
        </p:spPr>
        <p:txBody>
          <a:bodyPr/>
          <a:lstStyle/>
          <a:p>
            <a:pPr marL="0" indent="0">
              <a:buNone/>
            </a:pPr>
            <a:r>
              <a:rPr lang="en-US" altLang="en-US" sz="3600" dirty="0"/>
              <a:t> </a:t>
            </a:r>
          </a:p>
          <a:p>
            <a:pPr marL="0" indent="0">
              <a:buNone/>
            </a:pPr>
            <a:endParaRPr lang="en-US" altLang="en-US" sz="3600" dirty="0"/>
          </a:p>
          <a:p>
            <a:pPr marL="0" indent="0" eaLnBrk="1" hangingPunct="1">
              <a:buNone/>
            </a:pPr>
            <a:endParaRPr lang="en-US" altLang="en-US" sz="3600" dirty="0"/>
          </a:p>
          <a:p>
            <a:pPr marL="0" indent="0" eaLnBrk="1" hangingPunct="1">
              <a:buNone/>
            </a:pPr>
            <a:endParaRPr lang="en-US" altLang="en-US" sz="3600" dirty="0"/>
          </a:p>
          <a:p>
            <a:pPr marL="0" indent="0" eaLnBrk="1" hangingPunct="1">
              <a:buNone/>
            </a:pPr>
            <a:endParaRPr lang="en-US" altLang="en-US" sz="3600" dirty="0"/>
          </a:p>
          <a:p>
            <a:pPr marL="0" indent="0" eaLnBrk="1" hangingPunct="1">
              <a:buNone/>
            </a:pPr>
            <a:endParaRPr lang="en-US" altLang="en-US" sz="3600" dirty="0"/>
          </a:p>
          <a:p>
            <a:pPr marL="0" indent="0" eaLnBrk="1" hangingPunct="1">
              <a:buNone/>
            </a:pPr>
            <a:endParaRPr lang="en-US" altLang="en-US" sz="3600" dirty="0"/>
          </a:p>
          <a:p>
            <a:pPr marL="0" indent="0" eaLnBrk="1" hangingPunct="1">
              <a:buNone/>
            </a:pPr>
            <a:endParaRPr lang="en-US" altLang="en-US" sz="3600" dirty="0"/>
          </a:p>
        </p:txBody>
      </p:sp>
      <p:sp>
        <p:nvSpPr>
          <p:cNvPr id="5" name="Content Placeholder 2"/>
          <p:cNvSpPr txBox="1">
            <a:spLocks/>
          </p:cNvSpPr>
          <p:nvPr/>
        </p:nvSpPr>
        <p:spPr>
          <a:xfrm>
            <a:off x="457200" y="126876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buNone/>
            </a:pPr>
            <a:r>
              <a:rPr lang="en-CA" sz="2400" dirty="0">
                <a:latin typeface="Arial" panose="020B0604020202020204" pitchFamily="34" charset="0"/>
                <a:cs typeface="Arial" panose="020B0604020202020204" pitchFamily="34" charset="0"/>
              </a:rPr>
              <a:t>Learning outcomes:</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Identify risks in self, environment, equipment, object, client</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Consider ways to eliminate or manage risks</a:t>
            </a:r>
          </a:p>
          <a:p>
            <a:pPr lvl="0">
              <a:spcBef>
                <a:spcPts val="0"/>
              </a:spcBef>
              <a:buFont typeface="Wingdings" panose="05000000000000000000" pitchFamily="2" charset="2"/>
              <a:buChar char="§"/>
            </a:pPr>
            <a:r>
              <a:rPr lang="en-CA" sz="2400" i="1" dirty="0">
                <a:latin typeface="Arial" panose="020B0604020202020204" pitchFamily="34" charset="0"/>
                <a:cs typeface="Arial" panose="020B0604020202020204" pitchFamily="34" charset="0"/>
              </a:rPr>
              <a:t>In the Moment</a:t>
            </a:r>
            <a:r>
              <a:rPr lang="en-CA" sz="2400" dirty="0">
                <a:latin typeface="Arial" panose="020B0604020202020204" pitchFamily="34" charset="0"/>
                <a:cs typeface="Arial" panose="020B0604020202020204" pitchFamily="34" charset="0"/>
              </a:rPr>
              <a:t> Risk Assessment – using the full risk assessment process prior to performing a moving task</a:t>
            </a:r>
          </a:p>
          <a:p>
            <a:pPr lvl="0">
              <a:spcBef>
                <a:spcPts val="0"/>
              </a:spcBef>
              <a:buFont typeface="Wingdings" panose="05000000000000000000" pitchFamily="2" charset="2"/>
              <a:buChar char="§"/>
            </a:pPr>
            <a:endParaRPr lang="en-CA" sz="2400" dirty="0">
              <a:latin typeface="Arial" panose="020B0604020202020204" pitchFamily="34" charset="0"/>
              <a:cs typeface="Arial" panose="020B0604020202020204" pitchFamily="34" charset="0"/>
            </a:endParaRPr>
          </a:p>
          <a:p>
            <a:pPr marL="0" indent="0">
              <a:buNone/>
            </a:pPr>
            <a:r>
              <a:rPr lang="en-CA" sz="2400" dirty="0">
                <a:latin typeface="Arial" panose="020B0604020202020204" pitchFamily="34" charset="0"/>
                <a:cs typeface="Arial" panose="020B0604020202020204" pitchFamily="34" charset="0"/>
              </a:rPr>
              <a:t>A </a:t>
            </a:r>
            <a:r>
              <a:rPr lang="en-CA" sz="2400" b="1" dirty="0">
                <a:latin typeface="Arial" panose="020B0604020202020204" pitchFamily="34" charset="0"/>
                <a:cs typeface="Arial" panose="020B0604020202020204" pitchFamily="34" charset="0"/>
              </a:rPr>
              <a:t>risk</a:t>
            </a:r>
            <a:r>
              <a:rPr lang="en-CA" sz="2400" dirty="0">
                <a:latin typeface="Arial" panose="020B0604020202020204" pitchFamily="34" charset="0"/>
                <a:cs typeface="Arial" panose="020B0604020202020204" pitchFamily="34" charset="0"/>
              </a:rPr>
              <a:t> is any factor that has the potential to jeopardize the safety of those involved in the moving task.</a:t>
            </a:r>
          </a:p>
          <a:p>
            <a:pPr marL="0" indent="0">
              <a:buNone/>
            </a:pPr>
            <a:endParaRPr lang="en-CA" sz="1200" dirty="0">
              <a:latin typeface="Arial" panose="020B0604020202020204" pitchFamily="34" charset="0"/>
              <a:cs typeface="Arial" panose="020B0604020202020204" pitchFamily="34" charset="0"/>
            </a:endParaRPr>
          </a:p>
          <a:p>
            <a:pPr marL="0" indent="0">
              <a:buNone/>
            </a:pPr>
            <a:r>
              <a:rPr lang="en-CA" sz="2400" dirty="0">
                <a:latin typeface="Arial" panose="020B0604020202020204" pitchFamily="34" charset="0"/>
                <a:cs typeface="Arial" panose="020B0604020202020204" pitchFamily="34" charset="0"/>
              </a:rPr>
              <a:t>In TLR, </a:t>
            </a:r>
            <a:r>
              <a:rPr lang="en-CA" sz="2400" b="1" dirty="0">
                <a:latin typeface="Arial" panose="020B0604020202020204" pitchFamily="34" charset="0"/>
                <a:cs typeface="Arial" panose="020B0604020202020204" pitchFamily="34" charset="0"/>
              </a:rPr>
              <a:t>Risk Assessment</a:t>
            </a:r>
            <a:r>
              <a:rPr lang="en-CA" sz="2400" dirty="0">
                <a:latin typeface="Arial" panose="020B0604020202020204" pitchFamily="34" charset="0"/>
                <a:cs typeface="Arial" panose="020B0604020202020204" pitchFamily="34" charset="0"/>
              </a:rPr>
              <a:t> is the process by which the worker identifies and eliminates or manages risks in order to select the safest moving technique.</a:t>
            </a:r>
          </a:p>
          <a:p>
            <a:pPr lvl="0">
              <a:spcBef>
                <a:spcPts val="0"/>
              </a:spcBef>
              <a:buFont typeface="Wingdings" panose="05000000000000000000" pitchFamily="2" charset="2"/>
              <a:buChar char="§"/>
            </a:pPr>
            <a:endParaRPr lang="en-CA" sz="24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endParaRPr lang="en-CA" sz="2400" dirty="0">
              <a:latin typeface="Arial" panose="020B0604020202020204" pitchFamily="34" charset="0"/>
              <a:cs typeface="Arial" panose="020B0604020202020204" pitchFamily="34" charset="0"/>
            </a:endParaRPr>
          </a:p>
          <a:p>
            <a:pPr marL="0" lvl="0" indent="0">
              <a:spcBef>
                <a:spcPts val="0"/>
              </a:spcBef>
              <a:buNone/>
            </a:pPr>
            <a:endParaRPr lang="en-CA" sz="2400" dirty="0">
              <a:latin typeface="Arial" panose="020B0604020202020204" pitchFamily="34" charset="0"/>
              <a:cs typeface="Arial" panose="020B0604020202020204" pitchFamily="34" charset="0"/>
            </a:endParaRPr>
          </a:p>
          <a:p>
            <a:pPr marL="0" indent="0">
              <a:buFont typeface="Arial" pitchFamily="34" charset="0"/>
              <a:buNone/>
            </a:pPr>
            <a:endParaRPr lang="en-CA" sz="2400"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990508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95536" y="0"/>
            <a:ext cx="8229600" cy="1143000"/>
          </a:xfrm>
        </p:spPr>
        <p:txBody>
          <a:bodyPr/>
          <a:lstStyle/>
          <a:p>
            <a:r>
              <a:rPr lang="en-CA" altLang="en-US" dirty="0">
                <a:latin typeface="Arial" panose="020B0604020202020204" pitchFamily="34" charset="0"/>
                <a:cs typeface="Arial" panose="020B0604020202020204" pitchFamily="34" charset="0"/>
              </a:rPr>
              <a:t>SELF Risk Assessment</a:t>
            </a:r>
            <a:br>
              <a:rPr lang="en-CA" altLang="en-US" dirty="0">
                <a:latin typeface="Arial" panose="020B0604020202020204" pitchFamily="34" charset="0"/>
                <a:cs typeface="Arial" panose="020B0604020202020204" pitchFamily="34" charset="0"/>
              </a:rPr>
            </a:br>
            <a:r>
              <a:rPr lang="en-CA" altLang="en-US" dirty="0">
                <a:latin typeface="Arial" panose="020B0604020202020204" pitchFamily="34" charset="0"/>
                <a:cs typeface="Arial" panose="020B0604020202020204" pitchFamily="34" charset="0"/>
              </a:rPr>
              <a:t>“All About YOU!”</a:t>
            </a:r>
          </a:p>
        </p:txBody>
      </p:sp>
      <p:pic>
        <p:nvPicPr>
          <p:cNvPr id="2" name="Content Placeholder 1"/>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881304"/>
            <a:ext cx="9136306" cy="4284000"/>
          </a:xfr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604197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 y="274638"/>
            <a:ext cx="8964488" cy="1143000"/>
          </a:xfrm>
        </p:spPr>
        <p:txBody>
          <a:bodyPr/>
          <a:lstStyle/>
          <a:p>
            <a:r>
              <a:rPr lang="en-CA" altLang="en-US" dirty="0">
                <a:latin typeface="Arial" panose="020B0604020202020204" pitchFamily="34" charset="0"/>
                <a:cs typeface="Arial" panose="020B0604020202020204" pitchFamily="34" charset="0"/>
              </a:rPr>
              <a:t>ENVIRONMENT Risk Assessment</a:t>
            </a:r>
          </a:p>
        </p:txBody>
      </p:sp>
      <p:sp>
        <p:nvSpPr>
          <p:cNvPr id="3" name="Content Placeholder 2"/>
          <p:cNvSpPr>
            <a:spLocks noGrp="1"/>
          </p:cNvSpPr>
          <p:nvPr>
            <p:ph idx="1"/>
          </p:nvPr>
        </p:nvSpPr>
        <p:spPr>
          <a:xfrm>
            <a:off x="457200" y="1268760"/>
            <a:ext cx="8229600" cy="4857403"/>
          </a:xfrm>
        </p:spPr>
        <p:txBody>
          <a:bodyPr/>
          <a:lstStyle/>
          <a:p>
            <a:pPr marL="0" indent="0">
              <a:buNone/>
            </a:pPr>
            <a:r>
              <a:rPr lang="en-CA" sz="2800" b="1" i="1" dirty="0">
                <a:latin typeface="Arial" panose="020B0604020202020204" pitchFamily="34" charset="0"/>
                <a:cs typeface="Arial" panose="020B0604020202020204" pitchFamily="34" charset="0"/>
              </a:rPr>
              <a:t>   </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7531" y="1197352"/>
            <a:ext cx="8636957" cy="540000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120930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idx="4294967295"/>
          </p:nvPr>
        </p:nvSpPr>
        <p:spPr>
          <a:xfrm>
            <a:off x="971600" y="332656"/>
            <a:ext cx="7535206" cy="791741"/>
          </a:xfrm>
          <a:prstGeom prst="rect">
            <a:avLst/>
          </a:prstGeom>
        </p:spPr>
        <p:txBody>
          <a:bodyPr>
            <a:noAutofit/>
          </a:bodyPr>
          <a:lstStyle/>
          <a:p>
            <a:pPr algn="ctr" eaLnBrk="1" hangingPunct="1"/>
            <a:r>
              <a:rPr lang="en-US" sz="4400" b="1" dirty="0">
                <a:latin typeface="Arial" pitchFamily="34" charset="0"/>
                <a:cs typeface="Arial" pitchFamily="34" charset="0"/>
              </a:rPr>
              <a:t>Housekeeping Details</a:t>
            </a:r>
          </a:p>
        </p:txBody>
      </p:sp>
      <p:pic>
        <p:nvPicPr>
          <p:cNvPr id="6" name="Picture 2" descr="http://t2.gstatic.com/images?q=tbn:ANd9GcREjaYY25fBmZxlRGfeVR8SqhsoWacF_TmQYxo1SsV-5TsYGIf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4733" y="1627646"/>
            <a:ext cx="1524000" cy="151447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ttp://www.notobacco.org/photos/large/photo07.gif">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60842" y="1593859"/>
            <a:ext cx="1656228" cy="16647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26822" y="1627646"/>
            <a:ext cx="1484891" cy="14392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11" descr="http://t1.gstatic.com/images?q=tbn:ANd9GcRCu3CMXtXcwQap-ubP2xXBb2Cku-hNLgUIDnIoAJFc2TTfh-C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143" y="1484784"/>
            <a:ext cx="1792199" cy="18002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3" descr="http://t3.gstatic.com/images?q=tbn:ANd9GcQkN9jaPDyXDjMIxPtMKh03V443lp2zwHqJep-mg-LkZRiFYwV-"/>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42909" y="3398484"/>
            <a:ext cx="2303938" cy="1725731"/>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1415" y="3396023"/>
            <a:ext cx="1997903" cy="1997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descr="http://www.diyderby.co.uk/ekmps/shops/bartlam/images/emergency-exit-sign-300-x-200-code-1516-1024-p.jpg">
            <a:hlinkClick r:id="rId10"/>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753191" y="3648999"/>
            <a:ext cx="2231437" cy="149195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41548803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EQUIPMENT Risk Assessment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7504" y="1449192"/>
            <a:ext cx="9029824" cy="3708000"/>
          </a:xfr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90318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1012974"/>
          </a:xfrm>
        </p:spPr>
        <p:txBody>
          <a:bodyPr>
            <a:noAutofit/>
          </a:bodyPr>
          <a:lstStyle/>
          <a:p>
            <a:r>
              <a:rPr lang="en-CA" altLang="en-US" dirty="0">
                <a:latin typeface="Arial" panose="020B0604020202020204" pitchFamily="34" charset="0"/>
                <a:cs typeface="Arial" panose="020B0604020202020204" pitchFamily="34" charset="0"/>
              </a:rPr>
              <a:t>OBJECT Risk Assessment</a:t>
            </a:r>
            <a:br>
              <a:rPr lang="en-CA" altLang="en-US" sz="3200" b="1" dirty="0"/>
            </a:br>
            <a:endParaRPr lang="en-CA" sz="2400" dirty="0">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1629120"/>
            <a:ext cx="8900331" cy="2880000"/>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082770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620688"/>
            <a:ext cx="8229600" cy="936104"/>
          </a:xfrm>
        </p:spPr>
        <p:txBody>
          <a:bodyPr/>
          <a:lstStyle/>
          <a:p>
            <a:pPr eaLnBrk="1" hangingPunct="1"/>
            <a:r>
              <a:rPr lang="en-US" altLang="en-US" sz="4000" i="1" dirty="0">
                <a:latin typeface="Arial" panose="020B0604020202020204" pitchFamily="34" charset="0"/>
                <a:cs typeface="Arial" panose="020B0604020202020204" pitchFamily="34" charset="0"/>
              </a:rPr>
              <a:t>In the Moment </a:t>
            </a:r>
            <a:r>
              <a:rPr lang="en-US" altLang="en-US" sz="4000" dirty="0">
                <a:latin typeface="Arial" panose="020B0604020202020204" pitchFamily="34" charset="0"/>
                <a:cs typeface="Arial" panose="020B0604020202020204" pitchFamily="34" charset="0"/>
              </a:rPr>
              <a:t>Risk Assessment</a:t>
            </a:r>
            <a:endParaRPr lang="en-US" altLang="en-US" sz="2800" dirty="0">
              <a:latin typeface="Arial" panose="020B0604020202020204" pitchFamily="34" charset="0"/>
              <a:cs typeface="Arial" panose="020B0604020202020204" pitchFamily="34" charset="0"/>
            </a:endParaRPr>
          </a:p>
        </p:txBody>
      </p:sp>
      <p:sp>
        <p:nvSpPr>
          <p:cNvPr id="21507" name="Rectangle 3"/>
          <p:cNvSpPr>
            <a:spLocks noGrp="1" noChangeArrowheads="1"/>
          </p:cNvSpPr>
          <p:nvPr>
            <p:ph type="body" idx="1"/>
          </p:nvPr>
        </p:nvSpPr>
        <p:spPr>
          <a:xfrm>
            <a:off x="611560" y="1772816"/>
            <a:ext cx="8229600" cy="4353347"/>
          </a:xfrm>
        </p:spPr>
        <p:txBody>
          <a:bodyPr/>
          <a:lstStyle/>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Verify</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Assess</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Select</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Prepare</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Move</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Evaluate</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Communicate</a:t>
            </a:r>
          </a:p>
          <a:p>
            <a:pPr eaLnBrk="1" hangingPunct="1"/>
            <a:endParaRPr lang="en-US" altLang="en-US" sz="2400" dirty="0">
              <a:latin typeface="Arial" panose="020B0604020202020204" pitchFamily="34" charset="0"/>
              <a:cs typeface="Arial" panose="020B0604020202020204" pitchFamily="34" charset="0"/>
            </a:endParaRPr>
          </a:p>
          <a:p>
            <a:pPr eaLnBrk="1" hangingPunct="1"/>
            <a:endParaRPr lang="en-US" altLang="en-US" sz="2400" dirty="0">
              <a:latin typeface="Arial Rounded MT Bold" panose="020F07040305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4425243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620688"/>
            <a:ext cx="8229600" cy="936104"/>
          </a:xfrm>
        </p:spPr>
        <p:txBody>
          <a:bodyPr/>
          <a:lstStyle/>
          <a:p>
            <a:pPr eaLnBrk="1" hangingPunct="1"/>
            <a:r>
              <a:rPr lang="en-US" altLang="en-US" sz="4000" dirty="0">
                <a:latin typeface="Arial" panose="020B0604020202020204" pitchFamily="34" charset="0"/>
                <a:cs typeface="Arial" panose="020B0604020202020204" pitchFamily="34" charset="0"/>
              </a:rPr>
              <a:t>TLR General Moving Techniques</a:t>
            </a:r>
            <a:br>
              <a:rPr lang="en-US" altLang="en-US" sz="3600" dirty="0">
                <a:cs typeface="Arial" panose="020B0604020202020204" pitchFamily="34" charset="0"/>
              </a:rPr>
            </a:br>
            <a:endParaRPr lang="en-US" altLang="en-US" sz="2800" dirty="0">
              <a:latin typeface="Arial" panose="020B0604020202020204" pitchFamily="34" charset="0"/>
              <a:cs typeface="Arial" panose="020B0604020202020204" pitchFamily="34" charset="0"/>
            </a:endParaRPr>
          </a:p>
        </p:txBody>
      </p:sp>
      <p:sp>
        <p:nvSpPr>
          <p:cNvPr id="21507" name="Rectangle 3"/>
          <p:cNvSpPr>
            <a:spLocks noGrp="1" noChangeArrowheads="1"/>
          </p:cNvSpPr>
          <p:nvPr>
            <p:ph type="body" idx="1"/>
          </p:nvPr>
        </p:nvSpPr>
        <p:spPr>
          <a:xfrm>
            <a:off x="611560" y="1556792"/>
            <a:ext cx="8229600" cy="4824536"/>
          </a:xfrm>
        </p:spPr>
        <p:txBody>
          <a:bodyPr/>
          <a:lstStyle/>
          <a:p>
            <a:pPr marL="0" indent="0">
              <a:spcBef>
                <a:spcPts val="0"/>
              </a:spcBef>
              <a:buNone/>
            </a:pPr>
            <a:r>
              <a:rPr lang="en-US" altLang="en-US" sz="2400" dirty="0">
                <a:latin typeface="Arial" panose="020B0604020202020204" pitchFamily="34" charset="0"/>
                <a:cs typeface="Arial" panose="020B0604020202020204" pitchFamily="34" charset="0"/>
              </a:rPr>
              <a:t>Learning Outcomes:</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identify the most appropriate situation for use of a technique</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preparatory steps for moving objects including use of 1-2-3-command</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TLR standard moving techniques (pushing/pulling, lifting, repositioning)</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complete, communicate and evaluate a moving task</a:t>
            </a:r>
          </a:p>
          <a:p>
            <a:pPr eaLnBrk="1" hangingPunct="1"/>
            <a:endParaRPr lang="en-US" altLang="en-US" sz="2400" dirty="0">
              <a:latin typeface="Arial Rounded MT Bold" panose="020F07040305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709591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620688"/>
            <a:ext cx="8229600" cy="936104"/>
          </a:xfrm>
        </p:spPr>
        <p:txBody>
          <a:bodyPr/>
          <a:lstStyle/>
          <a:p>
            <a:pPr eaLnBrk="1" hangingPunct="1"/>
            <a:r>
              <a:rPr lang="en-US" altLang="en-US" sz="4000" dirty="0">
                <a:latin typeface="Arial" panose="020B0604020202020204" pitchFamily="34" charset="0"/>
                <a:cs typeface="Arial" panose="020B0604020202020204" pitchFamily="34" charset="0"/>
              </a:rPr>
              <a:t>TLR General Moving Techniques</a:t>
            </a:r>
            <a:br>
              <a:rPr lang="en-US" altLang="en-US" sz="3600" dirty="0">
                <a:cs typeface="Arial" panose="020B0604020202020204" pitchFamily="34" charset="0"/>
              </a:rPr>
            </a:br>
            <a:endParaRPr lang="en-US" altLang="en-US" sz="2800" dirty="0">
              <a:latin typeface="Arial" panose="020B0604020202020204" pitchFamily="34" charset="0"/>
              <a:cs typeface="Arial" panose="020B0604020202020204" pitchFamily="34" charset="0"/>
            </a:endParaRPr>
          </a:p>
        </p:txBody>
      </p:sp>
      <p:sp>
        <p:nvSpPr>
          <p:cNvPr id="21507" name="Rectangle 3"/>
          <p:cNvSpPr>
            <a:spLocks noGrp="1" noChangeArrowheads="1"/>
          </p:cNvSpPr>
          <p:nvPr>
            <p:ph type="body" idx="1"/>
          </p:nvPr>
        </p:nvSpPr>
        <p:spPr>
          <a:xfrm>
            <a:off x="611560" y="1556792"/>
            <a:ext cx="8229600" cy="4824536"/>
          </a:xfrm>
        </p:spPr>
        <p:txBody>
          <a:bodyPr/>
          <a:lstStyle/>
          <a:p>
            <a:pPr marL="0" indent="0">
              <a:buNone/>
            </a:pPr>
            <a:r>
              <a:rPr lang="en-US" altLang="en-US" sz="2400" dirty="0">
                <a:latin typeface="Arial" panose="020B0604020202020204" pitchFamily="34" charset="0"/>
                <a:cs typeface="Arial" panose="020B0604020202020204" pitchFamily="34" charset="0"/>
              </a:rPr>
              <a:t>Pushing/Pulling Wheeled Equipment</a:t>
            </a:r>
          </a:p>
          <a:p>
            <a:pPr marL="0" indent="0">
              <a:spcBef>
                <a:spcPts val="0"/>
              </a:spcBef>
              <a:buNone/>
            </a:pPr>
            <a:endParaRPr lang="en-US" sz="2400" dirty="0">
              <a:latin typeface="Arial" panose="020B0604020202020204" pitchFamily="34" charset="0"/>
              <a:cs typeface="Arial" panose="020B0604020202020204" pitchFamily="34" charset="0"/>
            </a:endParaRPr>
          </a:p>
          <a:p>
            <a:pPr marL="0" indent="0">
              <a:spcBef>
                <a:spcPts val="0"/>
              </a:spcBef>
              <a:buNone/>
            </a:pPr>
            <a:r>
              <a:rPr lang="en-US" sz="2400" dirty="0">
                <a:latin typeface="Arial" panose="020B0604020202020204" pitchFamily="34" charset="0"/>
                <a:cs typeface="Arial" panose="020B0604020202020204" pitchFamily="34" charset="0"/>
              </a:rPr>
              <a:t>Manually lifting manageable items on or near the floor:</a:t>
            </a:r>
            <a:endParaRPr lang="en-CA" sz="24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Golfer’s Lift</a:t>
            </a:r>
            <a:endParaRPr lang="en-CA" sz="24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One Handed Partial Squat Lift</a:t>
            </a:r>
            <a:endParaRPr lang="en-CA" sz="24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Tripod Lift</a:t>
            </a:r>
            <a:endParaRPr lang="en-CA" sz="24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Diagonal Lift</a:t>
            </a:r>
            <a:endParaRPr lang="en-CA" sz="2400" dirty="0">
              <a:latin typeface="Arial" panose="020B0604020202020204" pitchFamily="34" charset="0"/>
              <a:cs typeface="Arial" panose="020B0604020202020204" pitchFamily="34" charset="0"/>
            </a:endParaRPr>
          </a:p>
          <a:p>
            <a:pPr marL="0" indent="0">
              <a:spcBef>
                <a:spcPts val="0"/>
              </a:spcBef>
              <a:buNone/>
            </a:pPr>
            <a:r>
              <a:rPr lang="en-US" sz="2400" dirty="0">
                <a:latin typeface="Arial" panose="020B0604020202020204" pitchFamily="34" charset="0"/>
                <a:cs typeface="Arial" panose="020B0604020202020204" pitchFamily="34" charset="0"/>
              </a:rPr>
              <a:t> </a:t>
            </a:r>
            <a:endParaRPr lang="en-CA" sz="2400" dirty="0">
              <a:latin typeface="Arial" panose="020B0604020202020204" pitchFamily="34" charset="0"/>
              <a:cs typeface="Arial" panose="020B0604020202020204" pitchFamily="34" charset="0"/>
            </a:endParaRPr>
          </a:p>
          <a:p>
            <a:pPr marL="0" indent="0">
              <a:spcBef>
                <a:spcPts val="0"/>
              </a:spcBef>
              <a:buNone/>
            </a:pPr>
            <a:r>
              <a:rPr lang="en-US" sz="2400" dirty="0">
                <a:latin typeface="Arial" panose="020B0604020202020204" pitchFamily="34" charset="0"/>
                <a:cs typeface="Arial" panose="020B0604020202020204" pitchFamily="34" charset="0"/>
              </a:rPr>
              <a:t>Manually lifting manageable items in your comfort zone:</a:t>
            </a:r>
            <a:endParaRPr lang="en-CA" sz="24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Power Lift (one and two worker techniques)</a:t>
            </a:r>
            <a:endParaRPr lang="en-CA" sz="24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Changing worker position from Tripod to Power Lift</a:t>
            </a:r>
            <a:endParaRPr lang="en-CA" sz="2400"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endParaRPr lang="en-CA" altLang="en-US" sz="2400" dirty="0">
              <a:latin typeface="Arial" panose="020B0604020202020204" pitchFamily="34" charset="0"/>
              <a:cs typeface="Arial" panose="020B0604020202020204" pitchFamily="34" charset="0"/>
            </a:endParaRPr>
          </a:p>
          <a:p>
            <a:pPr marL="0" lvl="0" indent="0">
              <a:spcBef>
                <a:spcPts val="0"/>
              </a:spcBef>
              <a:buNone/>
            </a:pPr>
            <a:r>
              <a:rPr lang="en-US" altLang="en-US" sz="2400" dirty="0">
                <a:latin typeface="Arial" panose="020B0604020202020204" pitchFamily="34" charset="0"/>
                <a:cs typeface="Arial" panose="020B0604020202020204" pitchFamily="34" charset="0"/>
              </a:rPr>
              <a:t>Repositioning</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810301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620688"/>
            <a:ext cx="8229600" cy="936104"/>
          </a:xfrm>
        </p:spPr>
        <p:txBody>
          <a:bodyPr/>
          <a:lstStyle/>
          <a:p>
            <a:pPr eaLnBrk="1" hangingPunct="1"/>
            <a:r>
              <a:rPr lang="en-US" altLang="en-US" sz="4000" dirty="0">
                <a:latin typeface="Arial" panose="020B0604020202020204" pitchFamily="34" charset="0"/>
                <a:cs typeface="Arial" panose="020B0604020202020204" pitchFamily="34" charset="0"/>
              </a:rPr>
              <a:t>SASWH Resources</a:t>
            </a:r>
            <a:endParaRPr lang="en-US" altLang="en-US" sz="2800" dirty="0">
              <a:latin typeface="Arial" panose="020B0604020202020204" pitchFamily="34" charset="0"/>
              <a:cs typeface="Arial" panose="020B0604020202020204" pitchFamily="34" charset="0"/>
            </a:endParaRPr>
          </a:p>
        </p:txBody>
      </p:sp>
      <p:sp>
        <p:nvSpPr>
          <p:cNvPr id="21507" name="Rectangle 3"/>
          <p:cNvSpPr>
            <a:spLocks noGrp="1" noChangeArrowheads="1"/>
          </p:cNvSpPr>
          <p:nvPr>
            <p:ph type="body" idx="1"/>
          </p:nvPr>
        </p:nvSpPr>
        <p:spPr>
          <a:xfrm>
            <a:off x="611560" y="1772816"/>
            <a:ext cx="8229600" cy="4353347"/>
          </a:xfrm>
        </p:spPr>
        <p:txBody>
          <a:bodyPr/>
          <a:lstStyle/>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Programs and resources – visit www.saswh.ca</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Safety Talks</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TLR material order form</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Semi-secure area:</a:t>
            </a:r>
          </a:p>
          <a:p>
            <a:pPr lvl="1">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username TLR1</a:t>
            </a:r>
          </a:p>
          <a:p>
            <a:pPr lvl="1">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password TLR2</a:t>
            </a:r>
          </a:p>
          <a:p>
            <a:endParaRPr lang="en-US" altLang="en-US" sz="2800" dirty="0">
              <a:latin typeface="Arial" panose="020B0604020202020204" pitchFamily="34" charset="0"/>
              <a:cs typeface="Arial" panose="020B0604020202020204" pitchFamily="34" charset="0"/>
            </a:endParaRPr>
          </a:p>
          <a:p>
            <a:endParaRPr lang="en-US" altLang="en-US" sz="2800" dirty="0">
              <a:latin typeface="Arial" panose="020B0604020202020204" pitchFamily="34" charset="0"/>
              <a:cs typeface="Arial" panose="020B0604020202020204" pitchFamily="34" charset="0"/>
            </a:endParaRPr>
          </a:p>
          <a:p>
            <a:pPr eaLnBrk="1" hangingPunct="1"/>
            <a:endParaRPr lang="en-US" altLang="en-US" sz="2400" dirty="0">
              <a:latin typeface="Arial" panose="020B0604020202020204" pitchFamily="34" charset="0"/>
              <a:cs typeface="Arial" panose="020B0604020202020204" pitchFamily="34" charset="0"/>
            </a:endParaRPr>
          </a:p>
          <a:p>
            <a:pPr eaLnBrk="1" hangingPunct="1"/>
            <a:endParaRPr lang="en-US" altLang="en-US" sz="2400" dirty="0">
              <a:latin typeface="Arial Rounded MT Bold" panose="020F07040305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267955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620688"/>
            <a:ext cx="8229600" cy="936104"/>
          </a:xfrm>
        </p:spPr>
        <p:txBody>
          <a:bodyPr/>
          <a:lstStyle/>
          <a:p>
            <a:pPr eaLnBrk="1" hangingPunct="1"/>
            <a:r>
              <a:rPr lang="en-US" altLang="en-US" sz="4000" dirty="0">
                <a:latin typeface="Arial" panose="020B0604020202020204" pitchFamily="34" charset="0"/>
                <a:cs typeface="Arial" panose="020B0604020202020204" pitchFamily="34" charset="0"/>
              </a:rPr>
              <a:t>Summary</a:t>
            </a:r>
            <a:br>
              <a:rPr lang="en-US" altLang="en-US" sz="4000" dirty="0">
                <a:latin typeface="Arial" panose="020B0604020202020204" pitchFamily="34" charset="0"/>
                <a:cs typeface="Arial" panose="020B0604020202020204" pitchFamily="34" charset="0"/>
              </a:rPr>
            </a:br>
            <a:r>
              <a:rPr lang="en-US" altLang="en-US" sz="4000" dirty="0">
                <a:latin typeface="Arial" panose="020B0604020202020204" pitchFamily="34" charset="0"/>
                <a:cs typeface="Arial" panose="020B0604020202020204" pitchFamily="34" charset="0"/>
              </a:rPr>
              <a:t>Risk Assessment and General Moving Techniques</a:t>
            </a:r>
            <a:endParaRPr lang="en-US" altLang="en-US" sz="2800" dirty="0">
              <a:latin typeface="Arial" panose="020B0604020202020204" pitchFamily="34" charset="0"/>
              <a:cs typeface="Arial" panose="020B0604020202020204" pitchFamily="34" charset="0"/>
            </a:endParaRPr>
          </a:p>
        </p:txBody>
      </p:sp>
      <p:sp>
        <p:nvSpPr>
          <p:cNvPr id="21507" name="Rectangle 3"/>
          <p:cNvSpPr>
            <a:spLocks noGrp="1" noChangeArrowheads="1"/>
          </p:cNvSpPr>
          <p:nvPr>
            <p:ph type="body" idx="1"/>
          </p:nvPr>
        </p:nvSpPr>
        <p:spPr>
          <a:xfrm>
            <a:off x="611560" y="2532037"/>
            <a:ext cx="8229600" cy="3849291"/>
          </a:xfrm>
        </p:spPr>
        <p:txBody>
          <a:bodyPr/>
          <a:lstStyle/>
          <a:p>
            <a:pPr marL="0" indent="0" eaLnBrk="1" hangingPunct="1">
              <a:spcBef>
                <a:spcPts val="0"/>
              </a:spcBef>
              <a:buNone/>
            </a:pPr>
            <a:r>
              <a:rPr lang="en-US" altLang="en-US" sz="2400" dirty="0">
                <a:latin typeface="Arial" panose="020B0604020202020204" pitchFamily="34" charset="0"/>
                <a:cs typeface="Arial" panose="020B0604020202020204" pitchFamily="34" charset="0"/>
              </a:rPr>
              <a:t>You have learned:</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Good Posture and Safe Body Mechanics</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Risk Assessment Process - Eliminate or Manage Risks</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Selecting and Using an Appropriate Moving Technique</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Evaluate, Communicate, Document</a:t>
            </a:r>
          </a:p>
          <a:p>
            <a:pPr eaLnBrk="1" hangingPunct="1">
              <a:spcBef>
                <a:spcPts val="0"/>
              </a:spcBef>
              <a:buFont typeface="Wingdings" panose="05000000000000000000" pitchFamily="2" charset="2"/>
              <a:buChar char="§"/>
            </a:pPr>
            <a:r>
              <a:rPr lang="en-US" altLang="en-US" sz="2400" i="1" dirty="0">
                <a:latin typeface="Arial" panose="020B0604020202020204" pitchFamily="34" charset="0"/>
                <a:cs typeface="Arial" panose="020B0604020202020204" pitchFamily="34" charset="0"/>
              </a:rPr>
              <a:t>In the Moment</a:t>
            </a:r>
            <a:r>
              <a:rPr lang="en-US" altLang="en-US" sz="2400" dirty="0">
                <a:latin typeface="Arial" panose="020B0604020202020204" pitchFamily="34" charset="0"/>
                <a:cs typeface="Arial" panose="020B0604020202020204" pitchFamily="34" charset="0"/>
              </a:rPr>
              <a:t> Risk Assessment</a:t>
            </a:r>
          </a:p>
          <a:p>
            <a:pPr>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Resources on SASWH’s website</a:t>
            </a:r>
          </a:p>
          <a:p>
            <a:pPr marL="0" indent="0" eaLnBrk="1" hangingPunct="1">
              <a:spcBef>
                <a:spcPts val="0"/>
              </a:spcBef>
              <a:buNone/>
            </a:pPr>
            <a:endParaRPr lang="en-US" altLang="en-US" sz="2400" dirty="0">
              <a:latin typeface="Arial" panose="020B0604020202020204" pitchFamily="34" charset="0"/>
              <a:cs typeface="Arial" panose="020B0604020202020204" pitchFamily="34" charset="0"/>
            </a:endParaRPr>
          </a:p>
          <a:p>
            <a:pPr marL="0" indent="0" algn="ctr" eaLnBrk="1" hangingPunct="1">
              <a:buNone/>
            </a:pPr>
            <a:r>
              <a:rPr lang="en-US" altLang="en-US" sz="2400" b="1" dirty="0">
                <a:latin typeface="Arial" panose="020B0604020202020204" pitchFamily="34" charset="0"/>
                <a:cs typeface="Arial" panose="020B0604020202020204" pitchFamily="34" charset="0"/>
              </a:rPr>
              <a:t>Be Aware…Be Healthy…Be Safe</a:t>
            </a:r>
          </a:p>
          <a:p>
            <a:pPr marL="0" indent="0" eaLnBrk="1" hangingPunct="1">
              <a:buNone/>
            </a:pPr>
            <a:endParaRPr lang="en-US" altLang="en-US" sz="2400" dirty="0">
              <a:latin typeface="Arial" panose="020B0604020202020204" pitchFamily="34" charset="0"/>
              <a:cs typeface="Arial" panose="020B0604020202020204" pitchFamily="34" charset="0"/>
            </a:endParaRPr>
          </a:p>
          <a:p>
            <a:pPr marL="0" indent="0" eaLnBrk="1" hangingPunct="1">
              <a:buNone/>
            </a:pPr>
            <a:endParaRPr lang="en-US" altLang="en-US" sz="2400" dirty="0">
              <a:latin typeface="Arial" panose="020B0604020202020204" pitchFamily="34" charset="0"/>
              <a:cs typeface="Arial" panose="020B0604020202020204" pitchFamily="34" charset="0"/>
            </a:endParaRPr>
          </a:p>
          <a:p>
            <a:pPr marL="0" indent="0" eaLnBrk="1" hangingPunct="1">
              <a:buNone/>
            </a:pPr>
            <a:endParaRPr lang="en-US" altLang="en-US"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8057541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520" y="274638"/>
            <a:ext cx="9433048" cy="1143000"/>
          </a:xfrm>
        </p:spPr>
        <p:txBody>
          <a:bodyPr/>
          <a:lstStyle/>
          <a:p>
            <a:r>
              <a:rPr lang="en-CA" dirty="0">
                <a:latin typeface="Arial" panose="020B0604020202020204" pitchFamily="34" charset="0"/>
                <a:cs typeface="Arial" panose="020B0604020202020204" pitchFamily="34" charset="0"/>
              </a:rPr>
              <a:t>CLIENT MOBILITY</a:t>
            </a:r>
            <a:br>
              <a:rPr lang="en-CA" dirty="0">
                <a:latin typeface="Arial" panose="020B0604020202020204" pitchFamily="34" charset="0"/>
                <a:cs typeface="Arial" panose="020B0604020202020204" pitchFamily="34" charset="0"/>
              </a:rPr>
            </a:br>
            <a:r>
              <a:rPr lang="en-CA" dirty="0">
                <a:latin typeface="Arial" panose="020B0604020202020204" pitchFamily="34" charset="0"/>
                <a:cs typeface="Arial" panose="020B0604020202020204" pitchFamily="34" charset="0"/>
              </a:rPr>
              <a:t>Risk Assessment</a:t>
            </a:r>
          </a:p>
        </p:txBody>
      </p:sp>
      <p:sp>
        <p:nvSpPr>
          <p:cNvPr id="3" name="Content Placeholder 2"/>
          <p:cNvSpPr>
            <a:spLocks noGrp="1"/>
          </p:cNvSpPr>
          <p:nvPr>
            <p:ph idx="1"/>
          </p:nvPr>
        </p:nvSpPr>
        <p:spPr>
          <a:xfrm>
            <a:off x="457200" y="1739949"/>
            <a:ext cx="8229600" cy="4713387"/>
          </a:xfrm>
        </p:spPr>
        <p:txBody>
          <a:bodyPr/>
          <a:lstStyle/>
          <a:p>
            <a:pPr marL="0" indent="0">
              <a:buNone/>
            </a:pPr>
            <a:r>
              <a:rPr lang="en-CA" sz="2400" dirty="0">
                <a:latin typeface="Arial" panose="020B0604020202020204" pitchFamily="34" charset="0"/>
                <a:cs typeface="Arial" panose="020B0604020202020204" pitchFamily="34" charset="0"/>
              </a:rPr>
              <a:t>Learning outcomes:</a:t>
            </a:r>
          </a:p>
          <a:p>
            <a:pPr marL="358775" lvl="0" indent="-358775">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identify risks in the client’s ability to mobilize</a:t>
            </a:r>
          </a:p>
          <a:p>
            <a:pPr marL="358775" lvl="0" indent="-358775">
              <a:spcBef>
                <a:spcPts val="0"/>
              </a:spcBef>
              <a:buFont typeface="Wingdings" panose="05000000000000000000" pitchFamily="2" charset="2"/>
              <a:buChar char="§"/>
            </a:pPr>
            <a:r>
              <a:rPr lang="en-CA" sz="2400" i="1" dirty="0">
                <a:latin typeface="Arial" panose="020B0604020202020204" pitchFamily="34" charset="0"/>
                <a:cs typeface="Arial" panose="020B0604020202020204" pitchFamily="34" charset="0"/>
              </a:rPr>
              <a:t>Initial</a:t>
            </a:r>
            <a:r>
              <a:rPr lang="en-CA" sz="2400" dirty="0">
                <a:latin typeface="Arial" panose="020B0604020202020204" pitchFamily="34" charset="0"/>
                <a:cs typeface="Arial" panose="020B0604020202020204" pitchFamily="34" charset="0"/>
              </a:rPr>
              <a:t> client mobility risk assessment (provides baseline)</a:t>
            </a:r>
          </a:p>
          <a:p>
            <a:pPr marL="358775" lvl="0" indent="-358775">
              <a:spcBef>
                <a:spcPts val="0"/>
              </a:spcBef>
              <a:buFont typeface="Wingdings" panose="05000000000000000000" pitchFamily="2" charset="2"/>
              <a:buChar char="§"/>
            </a:pPr>
            <a:r>
              <a:rPr lang="en-CA" sz="2400" i="1" dirty="0">
                <a:latin typeface="Arial" panose="020B0604020202020204" pitchFamily="34" charset="0"/>
                <a:cs typeface="Arial" panose="020B0604020202020204" pitchFamily="34" charset="0"/>
              </a:rPr>
              <a:t>Re-assessment</a:t>
            </a:r>
            <a:r>
              <a:rPr lang="en-CA" sz="2400" dirty="0">
                <a:latin typeface="Arial" panose="020B0604020202020204" pitchFamily="34" charset="0"/>
                <a:cs typeface="Arial" panose="020B0604020202020204" pitchFamily="34" charset="0"/>
              </a:rPr>
              <a:t> is the ongoing client mobility risk assessment (completed to change the minimum level of assistance; documents change/s in mobility)</a:t>
            </a:r>
          </a:p>
          <a:p>
            <a:pPr marL="358775" lvl="0" indent="-358775">
              <a:spcBef>
                <a:spcPts val="0"/>
              </a:spcBef>
              <a:buFont typeface="Wingdings" panose="05000000000000000000" pitchFamily="2" charset="2"/>
              <a:buChar char="§"/>
            </a:pPr>
            <a:r>
              <a:rPr lang="en-CA" sz="2400" i="1" dirty="0">
                <a:latin typeface="Arial" panose="020B0604020202020204" pitchFamily="34" charset="0"/>
                <a:cs typeface="Arial" panose="020B0604020202020204" pitchFamily="34" charset="0"/>
              </a:rPr>
              <a:t>Specialized</a:t>
            </a:r>
            <a:r>
              <a:rPr lang="en-CA" sz="2400" dirty="0">
                <a:latin typeface="Arial" panose="020B0604020202020204" pitchFamily="34" charset="0"/>
                <a:cs typeface="Arial" panose="020B0604020202020204" pitchFamily="34" charset="0"/>
              </a:rPr>
              <a:t> client mobility assessment (when standard TLR techniques are not suitable)</a:t>
            </a:r>
          </a:p>
          <a:p>
            <a:pPr marL="358775" lvl="0" indent="-358775">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manage client risks, and if possible, eliminate risks</a:t>
            </a:r>
          </a:p>
          <a:p>
            <a:pPr marL="358775" lvl="0" indent="-358775">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Documenting the assessment, selecting a moving technique</a:t>
            </a:r>
          </a:p>
          <a:p>
            <a:pPr>
              <a:spcBef>
                <a:spcPts val="0"/>
              </a:spcBef>
              <a:buFont typeface="Wingdings" panose="05000000000000000000" pitchFamily="2" charset="2"/>
              <a:buChar char="§"/>
            </a:pPr>
            <a:r>
              <a:rPr lang="en-CA" sz="2400" i="1" dirty="0">
                <a:latin typeface="Arial" panose="020B0604020202020204" pitchFamily="34" charset="0"/>
                <a:cs typeface="Arial" panose="020B0604020202020204" pitchFamily="34" charset="0"/>
              </a:rPr>
              <a:t>In the Moment</a:t>
            </a:r>
            <a:r>
              <a:rPr lang="en-CA" sz="2400" dirty="0">
                <a:latin typeface="Arial" panose="020B0604020202020204" pitchFamily="34" charset="0"/>
                <a:cs typeface="Arial" panose="020B0604020202020204" pitchFamily="34" charset="0"/>
              </a:rPr>
              <a:t> risk assessment</a:t>
            </a:r>
          </a:p>
          <a:p>
            <a:pPr marL="0" lvl="0" indent="0">
              <a:spcBef>
                <a:spcPts val="0"/>
              </a:spcBef>
              <a:buNone/>
            </a:pPr>
            <a:endParaRPr lang="en-CA" dirty="0"/>
          </a:p>
          <a:p>
            <a:pPr marL="0" indent="0">
              <a:spcBef>
                <a:spcPts val="0"/>
              </a:spcBef>
              <a:buNone/>
            </a:pPr>
            <a:endParaRPr lang="en-CA"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8591179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lvl1pPr>
              <a:spcBef>
                <a:spcPct val="20000"/>
              </a:spcBef>
              <a:buChar char="•"/>
              <a:defRPr sz="3200">
                <a:solidFill>
                  <a:schemeClr val="tx1"/>
                </a:solidFill>
                <a:latin typeface="Times" pitchFamily="18" charset="0"/>
              </a:defRPr>
            </a:lvl1pPr>
            <a:lvl2pPr marL="742950" indent="-285750">
              <a:spcBef>
                <a:spcPct val="20000"/>
              </a:spcBef>
              <a:buChar char="–"/>
              <a:defRPr sz="2800">
                <a:solidFill>
                  <a:schemeClr val="tx1"/>
                </a:solidFill>
                <a:latin typeface="Times" pitchFamily="18" charset="0"/>
              </a:defRPr>
            </a:lvl2pPr>
            <a:lvl3pPr marL="1143000" indent="-228600">
              <a:spcBef>
                <a:spcPct val="20000"/>
              </a:spcBef>
              <a:buChar char="•"/>
              <a:defRPr sz="2400">
                <a:solidFill>
                  <a:schemeClr val="tx1"/>
                </a:solidFill>
                <a:latin typeface="Times" pitchFamily="18" charset="0"/>
              </a:defRPr>
            </a:lvl3pPr>
            <a:lvl4pPr marL="1600200" indent="-228600">
              <a:spcBef>
                <a:spcPct val="20000"/>
              </a:spcBef>
              <a:buChar char="–"/>
              <a:defRPr sz="2000">
                <a:solidFill>
                  <a:schemeClr val="tx1"/>
                </a:solidFill>
                <a:latin typeface="Times" pitchFamily="18" charset="0"/>
              </a:defRPr>
            </a:lvl4pPr>
            <a:lvl5pPr marL="2057400" indent="-228600">
              <a:spcBef>
                <a:spcPct val="20000"/>
              </a:spcBef>
              <a:buChar char="»"/>
              <a:defRPr sz="2000">
                <a:solidFill>
                  <a:schemeClr val="tx1"/>
                </a:solidFill>
                <a:latin typeface="Times" pitchFamily="18" charset="0"/>
              </a:defRPr>
            </a:lvl5pPr>
            <a:lvl6pPr marL="2514600" indent="-228600" eaLnBrk="0" fontAlgn="base" hangingPunct="0">
              <a:spcBef>
                <a:spcPct val="20000"/>
              </a:spcBef>
              <a:spcAft>
                <a:spcPct val="0"/>
              </a:spcAft>
              <a:buChar char="»"/>
              <a:defRPr sz="2000">
                <a:solidFill>
                  <a:schemeClr val="tx1"/>
                </a:solidFill>
                <a:latin typeface="Times" pitchFamily="18" charset="0"/>
              </a:defRPr>
            </a:lvl6pPr>
            <a:lvl7pPr marL="2971800" indent="-228600" eaLnBrk="0" fontAlgn="base" hangingPunct="0">
              <a:spcBef>
                <a:spcPct val="20000"/>
              </a:spcBef>
              <a:spcAft>
                <a:spcPct val="0"/>
              </a:spcAft>
              <a:buChar char="»"/>
              <a:defRPr sz="2000">
                <a:solidFill>
                  <a:schemeClr val="tx1"/>
                </a:solidFill>
                <a:latin typeface="Times" pitchFamily="18" charset="0"/>
              </a:defRPr>
            </a:lvl7pPr>
            <a:lvl8pPr marL="3429000" indent="-228600" eaLnBrk="0" fontAlgn="base" hangingPunct="0">
              <a:spcBef>
                <a:spcPct val="20000"/>
              </a:spcBef>
              <a:spcAft>
                <a:spcPct val="0"/>
              </a:spcAft>
              <a:buChar char="»"/>
              <a:defRPr sz="2000">
                <a:solidFill>
                  <a:schemeClr val="tx1"/>
                </a:solidFill>
                <a:latin typeface="Times" pitchFamily="18" charset="0"/>
              </a:defRPr>
            </a:lvl8pPr>
            <a:lvl9pPr marL="3886200" indent="-228600" eaLnBrk="0" fontAlgn="base" hangingPunct="0">
              <a:spcBef>
                <a:spcPct val="20000"/>
              </a:spcBef>
              <a:spcAft>
                <a:spcPct val="0"/>
              </a:spcAft>
              <a:buChar char="»"/>
              <a:defRPr sz="2000">
                <a:solidFill>
                  <a:schemeClr val="tx1"/>
                </a:solidFill>
                <a:latin typeface="Times" pitchFamily="18" charset="0"/>
              </a:defRPr>
            </a:lvl9pPr>
          </a:lstStyle>
          <a:p>
            <a:pPr>
              <a:spcBef>
                <a:spcPct val="0"/>
              </a:spcBef>
              <a:buFontTx/>
              <a:buNone/>
            </a:pPr>
            <a:endParaRPr lang="en-US" altLang="en-US" sz="1400" dirty="0"/>
          </a:p>
        </p:txBody>
      </p:sp>
      <p:sp>
        <p:nvSpPr>
          <p:cNvPr id="29699" name="Rectangle 2"/>
          <p:cNvSpPr>
            <a:spLocks noGrp="1" noChangeArrowheads="1"/>
          </p:cNvSpPr>
          <p:nvPr>
            <p:ph type="title"/>
          </p:nvPr>
        </p:nvSpPr>
        <p:spPr>
          <a:xfrm>
            <a:off x="-324544" y="274638"/>
            <a:ext cx="9793088" cy="1143000"/>
          </a:xfrm>
        </p:spPr>
        <p:txBody>
          <a:bodyPr/>
          <a:lstStyle/>
          <a:p>
            <a:pPr eaLnBrk="1" hangingPunct="1"/>
            <a:r>
              <a:rPr lang="en-US" altLang="en-US" dirty="0">
                <a:latin typeface="Arial" panose="020B0604020202020204" pitchFamily="34" charset="0"/>
                <a:cs typeface="Arial" panose="020B0604020202020204" pitchFamily="34" charset="0"/>
              </a:rPr>
              <a:t>Initial Client Mobility</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Risk Assessment</a:t>
            </a:r>
            <a:br>
              <a:rPr lang="en-US" altLang="en-US" b="1" dirty="0">
                <a:latin typeface="Arial" panose="020B0604020202020204" pitchFamily="34" charset="0"/>
                <a:cs typeface="Arial" panose="020B0604020202020204" pitchFamily="34" charset="0"/>
              </a:rPr>
            </a:br>
            <a:endParaRPr lang="en-US" altLang="en-US" sz="3200" b="1" dirty="0">
              <a:latin typeface="Arial" panose="020B0604020202020204" pitchFamily="34" charset="0"/>
              <a:cs typeface="Arial" panose="020B0604020202020204" pitchFamily="34" charset="0"/>
            </a:endParaRPr>
          </a:p>
        </p:txBody>
      </p:sp>
      <p:sp>
        <p:nvSpPr>
          <p:cNvPr id="29700" name="Rectangle 3"/>
          <p:cNvSpPr>
            <a:spLocks noGrp="1" noChangeArrowheads="1"/>
          </p:cNvSpPr>
          <p:nvPr>
            <p:ph type="body" idx="1"/>
          </p:nvPr>
        </p:nvSpPr>
        <p:spPr>
          <a:xfrm>
            <a:off x="1115616" y="1978496"/>
            <a:ext cx="7485881" cy="3970784"/>
          </a:xfrm>
        </p:spPr>
        <p:txBody>
          <a:bodyPr/>
          <a:lstStyle/>
          <a:p>
            <a:pPr lvl="0">
              <a:buFont typeface="Wingdings" panose="05000000000000000000" pitchFamily="2" charset="2"/>
              <a:buChar char="§"/>
            </a:pPr>
            <a:r>
              <a:rPr lang="en-CA" sz="2400" dirty="0">
                <a:latin typeface="Arial" panose="020B0604020202020204" pitchFamily="34" charset="0"/>
                <a:cs typeface="Arial" panose="020B0604020202020204" pitchFamily="34" charset="0"/>
              </a:rPr>
              <a:t>conducted when the client arrives to a facility/agency/service</a:t>
            </a:r>
          </a:p>
          <a:p>
            <a:pPr lvl="0">
              <a:buFont typeface="Wingdings" panose="05000000000000000000" pitchFamily="2" charset="2"/>
              <a:buChar char="§"/>
            </a:pPr>
            <a:r>
              <a:rPr lang="en-CA" sz="2400" dirty="0">
                <a:latin typeface="Arial" panose="020B0604020202020204" pitchFamily="34" charset="0"/>
                <a:cs typeface="Arial" panose="020B0604020202020204" pitchFamily="34" charset="0"/>
              </a:rPr>
              <a:t>conducted </a:t>
            </a:r>
            <a:r>
              <a:rPr lang="en-CA" sz="2400" b="1" dirty="0">
                <a:latin typeface="Arial" panose="020B0604020202020204" pitchFamily="34" charset="0"/>
                <a:cs typeface="Arial" panose="020B0604020202020204" pitchFamily="34" charset="0"/>
              </a:rPr>
              <a:t>prior to moving</a:t>
            </a:r>
            <a:r>
              <a:rPr lang="en-CA" sz="2400" dirty="0">
                <a:latin typeface="Arial" panose="020B0604020202020204" pitchFamily="34" charset="0"/>
                <a:cs typeface="Arial" panose="020B0604020202020204" pitchFamily="34" charset="0"/>
              </a:rPr>
              <a:t> the client (an exception to the TLR formal, documented assessment could be in acute/emergency situations)</a:t>
            </a:r>
          </a:p>
          <a:p>
            <a:pPr lvl="0">
              <a:buFont typeface="Wingdings" panose="05000000000000000000" pitchFamily="2" charset="2"/>
              <a:buChar char="§"/>
            </a:pPr>
            <a:r>
              <a:rPr lang="en-CA" sz="2400" dirty="0">
                <a:latin typeface="Arial" panose="020B0604020202020204" pitchFamily="34" charset="0"/>
                <a:cs typeface="Arial" panose="020B0604020202020204" pitchFamily="34" charset="0"/>
              </a:rPr>
              <a:t>documented on a TLR Mobility Record (or an employer’s comparable form) and becomes part of the client’s chart</a:t>
            </a:r>
          </a:p>
          <a:p>
            <a:pPr lvl="0">
              <a:buFont typeface="Wingdings" panose="05000000000000000000" pitchFamily="2" charset="2"/>
              <a:buChar char="§"/>
            </a:pPr>
            <a:r>
              <a:rPr lang="en-CA" sz="2400" dirty="0">
                <a:latin typeface="Arial" panose="020B0604020202020204" pitchFamily="34" charset="0"/>
                <a:cs typeface="Arial" panose="020B0604020202020204" pitchFamily="34" charset="0"/>
              </a:rPr>
              <a:t>communicated appropriately</a:t>
            </a:r>
          </a:p>
          <a:p>
            <a:pPr marL="0" indent="0" eaLnBrk="1" hangingPunct="1">
              <a:buNone/>
            </a:pPr>
            <a:endParaRPr lang="en-US" altLang="en-US"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8166300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lvl1pPr>
              <a:spcBef>
                <a:spcPct val="20000"/>
              </a:spcBef>
              <a:buChar char="•"/>
              <a:defRPr sz="3200">
                <a:solidFill>
                  <a:schemeClr val="tx1"/>
                </a:solidFill>
                <a:latin typeface="Times" pitchFamily="18" charset="0"/>
              </a:defRPr>
            </a:lvl1pPr>
            <a:lvl2pPr marL="742950" indent="-285750">
              <a:spcBef>
                <a:spcPct val="20000"/>
              </a:spcBef>
              <a:buChar char="–"/>
              <a:defRPr sz="2800">
                <a:solidFill>
                  <a:schemeClr val="tx1"/>
                </a:solidFill>
                <a:latin typeface="Times" pitchFamily="18" charset="0"/>
              </a:defRPr>
            </a:lvl2pPr>
            <a:lvl3pPr marL="1143000" indent="-228600">
              <a:spcBef>
                <a:spcPct val="20000"/>
              </a:spcBef>
              <a:buChar char="•"/>
              <a:defRPr sz="2400">
                <a:solidFill>
                  <a:schemeClr val="tx1"/>
                </a:solidFill>
                <a:latin typeface="Times" pitchFamily="18" charset="0"/>
              </a:defRPr>
            </a:lvl3pPr>
            <a:lvl4pPr marL="1600200" indent="-228600">
              <a:spcBef>
                <a:spcPct val="20000"/>
              </a:spcBef>
              <a:buChar char="–"/>
              <a:defRPr sz="2000">
                <a:solidFill>
                  <a:schemeClr val="tx1"/>
                </a:solidFill>
                <a:latin typeface="Times" pitchFamily="18" charset="0"/>
              </a:defRPr>
            </a:lvl4pPr>
            <a:lvl5pPr marL="2057400" indent="-228600">
              <a:spcBef>
                <a:spcPct val="20000"/>
              </a:spcBef>
              <a:buChar char="»"/>
              <a:defRPr sz="2000">
                <a:solidFill>
                  <a:schemeClr val="tx1"/>
                </a:solidFill>
                <a:latin typeface="Times" pitchFamily="18" charset="0"/>
              </a:defRPr>
            </a:lvl5pPr>
            <a:lvl6pPr marL="2514600" indent="-228600" eaLnBrk="0" fontAlgn="base" hangingPunct="0">
              <a:spcBef>
                <a:spcPct val="20000"/>
              </a:spcBef>
              <a:spcAft>
                <a:spcPct val="0"/>
              </a:spcAft>
              <a:buChar char="»"/>
              <a:defRPr sz="2000">
                <a:solidFill>
                  <a:schemeClr val="tx1"/>
                </a:solidFill>
                <a:latin typeface="Times" pitchFamily="18" charset="0"/>
              </a:defRPr>
            </a:lvl6pPr>
            <a:lvl7pPr marL="2971800" indent="-228600" eaLnBrk="0" fontAlgn="base" hangingPunct="0">
              <a:spcBef>
                <a:spcPct val="20000"/>
              </a:spcBef>
              <a:spcAft>
                <a:spcPct val="0"/>
              </a:spcAft>
              <a:buChar char="»"/>
              <a:defRPr sz="2000">
                <a:solidFill>
                  <a:schemeClr val="tx1"/>
                </a:solidFill>
                <a:latin typeface="Times" pitchFamily="18" charset="0"/>
              </a:defRPr>
            </a:lvl7pPr>
            <a:lvl8pPr marL="3429000" indent="-228600" eaLnBrk="0" fontAlgn="base" hangingPunct="0">
              <a:spcBef>
                <a:spcPct val="20000"/>
              </a:spcBef>
              <a:spcAft>
                <a:spcPct val="0"/>
              </a:spcAft>
              <a:buChar char="»"/>
              <a:defRPr sz="2000">
                <a:solidFill>
                  <a:schemeClr val="tx1"/>
                </a:solidFill>
                <a:latin typeface="Times" pitchFamily="18" charset="0"/>
              </a:defRPr>
            </a:lvl8pPr>
            <a:lvl9pPr marL="3886200" indent="-228600" eaLnBrk="0" fontAlgn="base" hangingPunct="0">
              <a:spcBef>
                <a:spcPct val="20000"/>
              </a:spcBef>
              <a:spcAft>
                <a:spcPct val="0"/>
              </a:spcAft>
              <a:buChar char="»"/>
              <a:defRPr sz="2000">
                <a:solidFill>
                  <a:schemeClr val="tx1"/>
                </a:solidFill>
                <a:latin typeface="Times" pitchFamily="18" charset="0"/>
              </a:defRPr>
            </a:lvl9pPr>
          </a:lstStyle>
          <a:p>
            <a:pPr>
              <a:spcBef>
                <a:spcPct val="0"/>
              </a:spcBef>
              <a:buFontTx/>
              <a:buNone/>
            </a:pPr>
            <a:fld id="{8B66A124-7FEB-4AC6-A3B1-E14402BA2826}" type="slidenum">
              <a:rPr lang="en-US" altLang="en-US" sz="1400" smtClean="0"/>
              <a:pPr>
                <a:spcBef>
                  <a:spcPct val="0"/>
                </a:spcBef>
                <a:buFontTx/>
                <a:buNone/>
              </a:pPr>
              <a:t>29</a:t>
            </a:fld>
            <a:endParaRPr lang="en-US" altLang="en-US" sz="1400"/>
          </a:p>
        </p:txBody>
      </p:sp>
      <p:sp>
        <p:nvSpPr>
          <p:cNvPr id="29699" name="Rectangle 2"/>
          <p:cNvSpPr>
            <a:spLocks noGrp="1" noChangeArrowheads="1"/>
          </p:cNvSpPr>
          <p:nvPr>
            <p:ph type="title"/>
          </p:nvPr>
        </p:nvSpPr>
        <p:spPr>
          <a:xfrm>
            <a:off x="-324544" y="274638"/>
            <a:ext cx="9793088" cy="1143000"/>
          </a:xfrm>
        </p:spPr>
        <p:txBody>
          <a:bodyPr/>
          <a:lstStyle/>
          <a:p>
            <a:pPr eaLnBrk="1" hangingPunct="1"/>
            <a:r>
              <a:rPr lang="en-US" altLang="en-US" dirty="0">
                <a:latin typeface="Arial" panose="020B0604020202020204" pitchFamily="34" charset="0"/>
                <a:cs typeface="Arial" panose="020B0604020202020204" pitchFamily="34" charset="0"/>
              </a:rPr>
              <a:t>Part A, Part B</a:t>
            </a:r>
            <a:endParaRPr lang="en-US" altLang="en-US" sz="3200" b="1" dirty="0">
              <a:latin typeface="Arial" panose="020B0604020202020204" pitchFamily="34" charset="0"/>
              <a:cs typeface="Arial" panose="020B060402020202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934033"/>
            <a:ext cx="8157805" cy="5688000"/>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086085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Successful Completion</a:t>
            </a:r>
          </a:p>
        </p:txBody>
      </p:sp>
      <p:sp>
        <p:nvSpPr>
          <p:cNvPr id="3" name="Content Placeholder 2"/>
          <p:cNvSpPr>
            <a:spLocks noGrp="1"/>
          </p:cNvSpPr>
          <p:nvPr>
            <p:ph idx="1"/>
          </p:nvPr>
        </p:nvSpPr>
        <p:spPr>
          <a:xfrm>
            <a:off x="457200" y="1196752"/>
            <a:ext cx="8229600" cy="4525963"/>
          </a:xfrm>
        </p:spPr>
        <p:txBody>
          <a:bodyPr/>
          <a:lstStyle/>
          <a:p>
            <a:pPr marL="0" indent="0">
              <a:spcBef>
                <a:spcPts val="0"/>
              </a:spcBef>
              <a:buNone/>
            </a:pPr>
            <a:r>
              <a:rPr lang="en-CA" dirty="0">
                <a:latin typeface="Arial" panose="020B0604020202020204" pitchFamily="34" charset="0"/>
                <a:cs typeface="Arial" panose="020B0604020202020204" pitchFamily="34" charset="0"/>
              </a:rPr>
              <a:t>Participate</a:t>
            </a:r>
          </a:p>
          <a:p>
            <a:pPr marL="0" indent="0">
              <a:spcBef>
                <a:spcPts val="0"/>
              </a:spcBef>
              <a:buNone/>
            </a:pPr>
            <a:r>
              <a:rPr lang="en-CA" dirty="0">
                <a:latin typeface="Arial" panose="020B0604020202020204" pitchFamily="34" charset="0"/>
                <a:cs typeface="Arial" panose="020B0604020202020204" pitchFamily="34" charset="0"/>
              </a:rPr>
              <a:t>Practice – 3 times, each technique</a:t>
            </a:r>
          </a:p>
          <a:p>
            <a:pPr marL="0" indent="0">
              <a:spcBef>
                <a:spcPts val="0"/>
              </a:spcBef>
              <a:buNone/>
            </a:pPr>
            <a:r>
              <a:rPr lang="en-CA" dirty="0">
                <a:latin typeface="Arial" panose="020B0604020202020204" pitchFamily="34" charset="0"/>
                <a:cs typeface="Arial" panose="020B0604020202020204" pitchFamily="34" charset="0"/>
              </a:rPr>
              <a:t>Return demonstration</a:t>
            </a:r>
          </a:p>
          <a:p>
            <a:pPr marL="0" indent="0">
              <a:spcBef>
                <a:spcPts val="0"/>
              </a:spcBef>
              <a:buNone/>
            </a:pPr>
            <a:r>
              <a:rPr lang="en-US" dirty="0">
                <a:latin typeface="Arial" panose="020B0604020202020204" pitchFamily="34" charset="0"/>
                <a:cs typeface="Arial" panose="020B0604020202020204" pitchFamily="34" charset="0"/>
              </a:rPr>
              <a:t>Ensure you:</a:t>
            </a:r>
          </a:p>
          <a:p>
            <a:pPr>
              <a:spcBef>
                <a:spcPts val="0"/>
              </a:spcBef>
              <a:buFont typeface="Wingdings" panose="05000000000000000000" pitchFamily="2" charset="2"/>
              <a:buChar char="§"/>
            </a:pPr>
            <a:r>
              <a:rPr lang="en-US" dirty="0">
                <a:latin typeface="Arial" panose="020B0604020202020204" pitchFamily="34" charset="0"/>
                <a:cs typeface="Arial" panose="020B0604020202020204" pitchFamily="34" charset="0"/>
              </a:rPr>
              <a:t>understand safe body mechanics, risk assessment process and safe moving techniques</a:t>
            </a:r>
            <a:endParaRPr lang="en-CA"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r>
              <a:rPr lang="en-US" dirty="0">
                <a:latin typeface="Arial" panose="020B0604020202020204" pitchFamily="34" charset="0"/>
                <a:cs typeface="Arial" panose="020B0604020202020204" pitchFamily="34" charset="0"/>
              </a:rPr>
              <a:t>have time for hands-on practice</a:t>
            </a:r>
            <a:endParaRPr lang="en-CA"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r>
              <a:rPr lang="en-US" dirty="0">
                <a:latin typeface="Arial" panose="020B0604020202020204" pitchFamily="34" charset="0"/>
                <a:cs typeface="Arial" panose="020B0604020202020204" pitchFamily="34" charset="0"/>
              </a:rPr>
              <a:t>receive mentoring, coaching and feedback</a:t>
            </a:r>
            <a:endParaRPr lang="en-CA" dirty="0">
              <a:latin typeface="Arial" panose="020B0604020202020204" pitchFamily="34" charset="0"/>
              <a:cs typeface="Arial" panose="020B0604020202020204" pitchFamily="34" charset="0"/>
            </a:endParaRPr>
          </a:p>
          <a:p>
            <a:pPr lvl="0">
              <a:spcBef>
                <a:spcPts val="0"/>
              </a:spcBef>
              <a:buFont typeface="Wingdings" panose="05000000000000000000" pitchFamily="2" charset="2"/>
              <a:buChar char="§"/>
            </a:pPr>
            <a:r>
              <a:rPr lang="en-US" dirty="0">
                <a:latin typeface="Arial" panose="020B0604020202020204" pitchFamily="34" charset="0"/>
                <a:cs typeface="Arial" panose="020B0604020202020204" pitchFamily="34" charset="0"/>
              </a:rPr>
              <a:t>ask questions</a:t>
            </a:r>
            <a:endParaRPr lang="en-CA" dirty="0">
              <a:latin typeface="Arial" panose="020B0604020202020204" pitchFamily="34" charset="0"/>
              <a:cs typeface="Arial" panose="020B0604020202020204" pitchFamily="34" charset="0"/>
            </a:endParaRPr>
          </a:p>
          <a:p>
            <a:pPr marL="0" indent="0">
              <a:buNone/>
            </a:pPr>
            <a:endParaRPr lang="en-CA"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3404157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Transfer Belt</a:t>
            </a:r>
          </a:p>
        </p:txBody>
      </p:sp>
      <p:sp>
        <p:nvSpPr>
          <p:cNvPr id="3" name="Content Placeholder 2"/>
          <p:cNvSpPr>
            <a:spLocks noGrp="1"/>
          </p:cNvSpPr>
          <p:nvPr>
            <p:ph idx="1"/>
          </p:nvPr>
        </p:nvSpPr>
        <p:spPr/>
        <p:txBody>
          <a:bodyPr/>
          <a:lstStyle/>
          <a:p>
            <a:pPr>
              <a:buFont typeface="Wingdings" panose="05000000000000000000" pitchFamily="2" charset="2"/>
              <a:buChar char="§"/>
            </a:pPr>
            <a:r>
              <a:rPr lang="en-CA" dirty="0">
                <a:latin typeface="Arial" panose="020B0604020202020204" pitchFamily="34" charset="0"/>
                <a:cs typeface="Arial" panose="020B0604020202020204" pitchFamily="34" charset="0"/>
              </a:rPr>
              <a:t>cuing, guiding and stabilizing </a:t>
            </a:r>
          </a:p>
          <a:p>
            <a:pPr>
              <a:buFont typeface="Wingdings" panose="05000000000000000000" pitchFamily="2" charset="2"/>
              <a:buChar char="§"/>
            </a:pPr>
            <a:r>
              <a:rPr lang="en-CA" dirty="0">
                <a:latin typeface="Arial" panose="020B0604020202020204" pitchFamily="34" charset="0"/>
                <a:cs typeface="Arial" panose="020B0604020202020204" pitchFamily="34" charset="0"/>
              </a:rPr>
              <a:t>not intended to be used as a lifting device</a:t>
            </a:r>
          </a:p>
          <a:p>
            <a:pPr>
              <a:buFont typeface="Wingdings" panose="05000000000000000000" pitchFamily="2" charset="2"/>
              <a:buChar char="§"/>
            </a:pPr>
            <a:r>
              <a:rPr lang="en-CA" dirty="0">
                <a:latin typeface="Arial" panose="020B0604020202020204" pitchFamily="34" charset="0"/>
                <a:cs typeface="Arial" panose="020B0604020202020204" pitchFamily="34" charset="0"/>
              </a:rPr>
              <a:t>used during the TLR client mobility risk assessment - PART B, Testing and Observation as well as in Standing Transfers</a:t>
            </a:r>
          </a:p>
          <a:p>
            <a:pPr>
              <a:buFont typeface="Wingdings" panose="05000000000000000000" pitchFamily="2" charset="2"/>
              <a:buChar char="§"/>
            </a:pPr>
            <a:r>
              <a:rPr lang="en-CA" dirty="0">
                <a:latin typeface="Arial" panose="020B0604020202020204" pitchFamily="34" charset="0"/>
                <a:cs typeface="Arial" panose="020B0604020202020204" pitchFamily="34" charset="0"/>
              </a:rPr>
              <a:t>is removed right after Part B of the assessment  is completed</a:t>
            </a:r>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2981518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324544" y="274638"/>
            <a:ext cx="9793088" cy="1143000"/>
          </a:xfrm>
        </p:spPr>
        <p:txBody>
          <a:bodyPr/>
          <a:lstStyle/>
          <a:p>
            <a:pPr eaLnBrk="1" hangingPunct="1"/>
            <a:r>
              <a:rPr lang="en-US" altLang="en-US" dirty="0">
                <a:latin typeface="Arial" panose="020B0604020202020204" pitchFamily="34" charset="0"/>
                <a:cs typeface="Arial" panose="020B0604020202020204" pitchFamily="34" charset="0"/>
              </a:rPr>
              <a:t>Part B: Testing and Observation</a:t>
            </a:r>
            <a:endParaRPr lang="en-US" altLang="en-US" sz="3200" b="1" dirty="0">
              <a:latin typeface="Arial" panose="020B0604020202020204" pitchFamily="34" charset="0"/>
              <a:cs typeface="Arial" panose="020B0604020202020204" pitchFamily="34" charset="0"/>
            </a:endParaRPr>
          </a:p>
        </p:txBody>
      </p:sp>
      <p:sp>
        <p:nvSpPr>
          <p:cNvPr id="29700" name="Rectangle 3"/>
          <p:cNvSpPr>
            <a:spLocks noGrp="1" noChangeArrowheads="1"/>
          </p:cNvSpPr>
          <p:nvPr>
            <p:ph type="body" idx="1"/>
          </p:nvPr>
        </p:nvSpPr>
        <p:spPr>
          <a:xfrm>
            <a:off x="971600" y="1484784"/>
            <a:ext cx="7485881" cy="4464496"/>
          </a:xfrm>
        </p:spPr>
        <p:txBody>
          <a:bodyPr/>
          <a:lstStyle/>
          <a:p>
            <a:pPr marL="0" indent="0">
              <a:buNone/>
            </a:pPr>
            <a:r>
              <a:rPr lang="en-CA" sz="2400" dirty="0">
                <a:latin typeface="Arial" panose="020B0604020202020204" pitchFamily="34" charset="0"/>
                <a:cs typeface="Arial" panose="020B0604020202020204" pitchFamily="34" charset="0"/>
              </a:rPr>
              <a:t>Two levels for testing the physical and functional status:</a:t>
            </a:r>
          </a:p>
          <a:p>
            <a:pPr lvl="0">
              <a:buFont typeface="Wingdings" panose="05000000000000000000" pitchFamily="2" charset="2"/>
              <a:buChar char="§"/>
            </a:pPr>
            <a:r>
              <a:rPr lang="en-CA" sz="2400" dirty="0">
                <a:latin typeface="Arial" panose="020B0604020202020204" pitchFamily="34" charset="0"/>
                <a:cs typeface="Arial" panose="020B0604020202020204" pitchFamily="34" charset="0"/>
              </a:rPr>
              <a:t>pre-mobilization testing - </a:t>
            </a:r>
            <a:r>
              <a:rPr lang="en-CA" sz="2400" b="1" dirty="0">
                <a:latin typeface="Arial" panose="020B0604020202020204" pitchFamily="34" charset="0"/>
                <a:cs typeface="Arial" panose="020B0604020202020204" pitchFamily="34" charset="0"/>
              </a:rPr>
              <a:t>requires</a:t>
            </a:r>
            <a:r>
              <a:rPr lang="en-CA" sz="2400" dirty="0">
                <a:latin typeface="Arial" panose="020B0604020202020204" pitchFamily="34" charset="0"/>
                <a:cs typeface="Arial" panose="020B0604020202020204" pitchFamily="34" charset="0"/>
              </a:rPr>
              <a:t> hands on approach by the worker completing the risk assessment. The client can be assessed either when in a seated or a supine position.</a:t>
            </a:r>
          </a:p>
          <a:p>
            <a:pPr lvl="0">
              <a:buFont typeface="Wingdings" panose="05000000000000000000" pitchFamily="2" charset="2"/>
              <a:buChar char="§"/>
            </a:pPr>
            <a:r>
              <a:rPr lang="en-CA" sz="2400" dirty="0">
                <a:latin typeface="Arial" panose="020B0604020202020204" pitchFamily="34" charset="0"/>
                <a:cs typeface="Arial" panose="020B0604020202020204" pitchFamily="34" charset="0"/>
              </a:rPr>
              <a:t>mobilization testing - </a:t>
            </a:r>
            <a:r>
              <a:rPr lang="en-CA" sz="2400" b="1" dirty="0">
                <a:latin typeface="Arial" panose="020B0604020202020204" pitchFamily="34" charset="0"/>
                <a:cs typeface="Arial" panose="020B0604020202020204" pitchFamily="34" charset="0"/>
              </a:rPr>
              <a:t>requires</a:t>
            </a:r>
            <a:r>
              <a:rPr lang="en-CA" sz="2400" dirty="0">
                <a:latin typeface="Arial" panose="020B0604020202020204" pitchFamily="34" charset="0"/>
                <a:cs typeface="Arial" panose="020B0604020202020204" pitchFamily="34" charset="0"/>
              </a:rPr>
              <a:t> hands on approach by the worker completing the risk assessment and use of a transfer belt. The client requires a degree of mobility. A second worker must be immediately available.</a:t>
            </a:r>
          </a:p>
          <a:p>
            <a:pPr marL="0" indent="0" eaLnBrk="1" hangingPunct="1">
              <a:buNone/>
            </a:pPr>
            <a:endParaRPr lang="en-US" altLang="en-US"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1125866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457200" y="274638"/>
            <a:ext cx="8229600" cy="850106"/>
          </a:xfrm>
        </p:spPr>
        <p:txBody>
          <a:bodyPr/>
          <a:lstStyle/>
          <a:p>
            <a:pPr eaLnBrk="1" hangingPunct="1"/>
            <a:r>
              <a:rPr lang="en-US" altLang="en-US" dirty="0">
                <a:latin typeface="Arial" panose="020B0604020202020204" pitchFamily="34" charset="0"/>
                <a:cs typeface="Arial" panose="020B0604020202020204" pitchFamily="34" charset="0"/>
              </a:rPr>
              <a:t>Standard TLR Logos</a:t>
            </a:r>
            <a:endParaRPr lang="en-US" altLang="en-US" u="sng" dirty="0">
              <a:latin typeface="Arial" panose="020B0604020202020204" pitchFamily="34" charset="0"/>
              <a:cs typeface="Arial" panose="020B0604020202020204" pitchFamily="34" charset="0"/>
            </a:endParaRPr>
          </a:p>
        </p:txBody>
      </p:sp>
      <p:sp>
        <p:nvSpPr>
          <p:cNvPr id="2" name="Content Placeholder 1"/>
          <p:cNvSpPr>
            <a:spLocks noGrp="1"/>
          </p:cNvSpPr>
          <p:nvPr>
            <p:ph idx="1"/>
          </p:nvPr>
        </p:nvSpPr>
        <p:spPr>
          <a:xfrm>
            <a:off x="395536" y="1268760"/>
            <a:ext cx="8229600" cy="5256584"/>
          </a:xfrm>
        </p:spPr>
        <p:txBody>
          <a:bodyPr/>
          <a:lstStyle/>
          <a:p>
            <a:pPr marL="0" indent="0">
              <a:spcBef>
                <a:spcPts val="0"/>
              </a:spcBef>
              <a:buNone/>
            </a:pPr>
            <a:r>
              <a:rPr lang="en-CA" sz="2400" dirty="0">
                <a:latin typeface="Arial" panose="020B0604020202020204" pitchFamily="34" charset="0"/>
                <a:cs typeface="Arial" panose="020B0604020202020204" pitchFamily="34" charset="0"/>
              </a:rPr>
              <a:t>Regulation 470: the client’s level of assistance must be indicated </a:t>
            </a:r>
            <a:r>
              <a:rPr lang="en-CA" sz="2400" b="1" dirty="0">
                <a:latin typeface="Arial" panose="020B0604020202020204" pitchFamily="34" charset="0"/>
                <a:cs typeface="Arial" panose="020B0604020202020204" pitchFamily="34" charset="0"/>
              </a:rPr>
              <a:t>“at or near the location”</a:t>
            </a:r>
            <a:r>
              <a:rPr lang="en-CA" sz="2400" dirty="0">
                <a:latin typeface="Arial" panose="020B0604020202020204" pitchFamily="34" charset="0"/>
                <a:cs typeface="Arial" panose="020B0604020202020204" pitchFamily="34" charset="0"/>
              </a:rPr>
              <a:t> of the client.</a:t>
            </a:r>
          </a:p>
          <a:p>
            <a:pPr>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use of logos, decals or other methods that suit the environment, indicate the </a:t>
            </a:r>
            <a:r>
              <a:rPr lang="en-CA" sz="2400" b="1" dirty="0">
                <a:latin typeface="Arial" panose="020B0604020202020204" pitchFamily="34" charset="0"/>
                <a:cs typeface="Arial" panose="020B0604020202020204" pitchFamily="34" charset="0"/>
              </a:rPr>
              <a:t>minimum requirements for assistance</a:t>
            </a:r>
            <a:r>
              <a:rPr lang="en-CA" sz="2400" dirty="0">
                <a:latin typeface="Arial" panose="020B0604020202020204" pitchFamily="34" charset="0"/>
                <a:cs typeface="Arial" panose="020B0604020202020204" pitchFamily="34" charset="0"/>
              </a:rPr>
              <a:t>, and must be clearly visible.</a:t>
            </a:r>
          </a:p>
          <a:p>
            <a:pPr marL="0" indent="0">
              <a:spcBef>
                <a:spcPts val="0"/>
              </a:spcBef>
              <a:buNone/>
            </a:pPr>
            <a:r>
              <a:rPr lang="en-CA" sz="2400" dirty="0">
                <a:latin typeface="Arial" panose="020B0604020202020204" pitchFamily="34" charset="0"/>
                <a:cs typeface="Arial" panose="020B0604020202020204" pitchFamily="34" charset="0"/>
              </a:rPr>
              <a:t> </a:t>
            </a:r>
          </a:p>
          <a:p>
            <a:pPr marL="0" indent="0">
              <a:spcBef>
                <a:spcPts val="0"/>
              </a:spcBef>
              <a:buNone/>
            </a:pPr>
            <a:r>
              <a:rPr lang="en-CA" sz="2400" dirty="0">
                <a:latin typeface="Arial" panose="020B0604020202020204" pitchFamily="34" charset="0"/>
                <a:cs typeface="Arial" panose="020B0604020202020204" pitchFamily="34" charset="0"/>
              </a:rPr>
              <a:t>TLR logos provide a visual. The minimum requirements for assistance are indicated on the logo, such as, but not limited to:</a:t>
            </a:r>
          </a:p>
          <a:p>
            <a:pPr marL="358775" lvl="0" indent="-358775">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equipment needed</a:t>
            </a:r>
          </a:p>
          <a:p>
            <a:pPr marL="358775" lvl="0" indent="-358775">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number of workers required</a:t>
            </a:r>
          </a:p>
          <a:p>
            <a:pPr marL="358775" lvl="0" indent="-358775">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other important information for that client</a:t>
            </a:r>
          </a:p>
          <a:p>
            <a:endParaRPr lang="en-CA"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16456" y="4293336"/>
            <a:ext cx="2160000" cy="216000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8476505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324544" y="274638"/>
            <a:ext cx="9793088" cy="1143000"/>
          </a:xfrm>
        </p:spPr>
        <p:txBody>
          <a:bodyPr/>
          <a:lstStyle/>
          <a:p>
            <a:pPr eaLnBrk="1" hangingPunct="1"/>
            <a:r>
              <a:rPr lang="en-US" altLang="en-US" dirty="0">
                <a:latin typeface="Arial" panose="020B0604020202020204" pitchFamily="34" charset="0"/>
                <a:cs typeface="Arial" panose="020B0604020202020204" pitchFamily="34" charset="0"/>
              </a:rPr>
              <a:t>Re-assessment of</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Client Mobility Risks</a:t>
            </a:r>
            <a:endParaRPr lang="en-US" altLang="en-US" sz="3200" b="1" dirty="0">
              <a:latin typeface="Arial" panose="020B0604020202020204" pitchFamily="34" charset="0"/>
              <a:cs typeface="Arial" panose="020B0604020202020204" pitchFamily="34" charset="0"/>
            </a:endParaRPr>
          </a:p>
        </p:txBody>
      </p:sp>
      <p:sp>
        <p:nvSpPr>
          <p:cNvPr id="29700" name="Rectangle 3"/>
          <p:cNvSpPr>
            <a:spLocks noGrp="1" noChangeArrowheads="1"/>
          </p:cNvSpPr>
          <p:nvPr>
            <p:ph type="body" idx="1"/>
          </p:nvPr>
        </p:nvSpPr>
        <p:spPr>
          <a:xfrm>
            <a:off x="971600" y="1700808"/>
            <a:ext cx="7485881" cy="4464496"/>
          </a:xfrm>
        </p:spPr>
        <p:txBody>
          <a:bodyPr/>
          <a:lstStyle/>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replaces the previous assessment</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conducted when the client returns to a facility/agency after an absence</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conducted after the client adjusts to new surroundings</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conducted when there have been at least two consecutive and documented changes in the client’s ability to mobilize</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documented on a TLR Mobility Record (or an employer’s comparable form) and becomes part of the client’s chart</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communicated appropriately</a:t>
            </a:r>
            <a:endParaRPr lang="en-US" altLang="en-US"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9170022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620688"/>
            <a:ext cx="8229600" cy="936104"/>
          </a:xfrm>
        </p:spPr>
        <p:txBody>
          <a:bodyPr/>
          <a:lstStyle/>
          <a:p>
            <a:pPr eaLnBrk="1" hangingPunct="1"/>
            <a:r>
              <a:rPr lang="en-US" altLang="en-US" sz="4000" i="1" dirty="0">
                <a:latin typeface="Arial" panose="020B0604020202020204" pitchFamily="34" charset="0"/>
                <a:cs typeface="Arial" panose="020B0604020202020204" pitchFamily="34" charset="0"/>
              </a:rPr>
              <a:t>In the Moment </a:t>
            </a:r>
            <a:r>
              <a:rPr lang="en-US" altLang="en-US" sz="4000" dirty="0">
                <a:latin typeface="Arial" panose="020B0604020202020204" pitchFamily="34" charset="0"/>
                <a:cs typeface="Arial" panose="020B0604020202020204" pitchFamily="34" charset="0"/>
              </a:rPr>
              <a:t>Risk Assessment</a:t>
            </a:r>
            <a:endParaRPr lang="en-US" altLang="en-US" sz="2800" dirty="0">
              <a:latin typeface="Arial" panose="020B0604020202020204" pitchFamily="34" charset="0"/>
              <a:cs typeface="Arial" panose="020B0604020202020204" pitchFamily="34" charset="0"/>
            </a:endParaRPr>
          </a:p>
        </p:txBody>
      </p:sp>
      <p:sp>
        <p:nvSpPr>
          <p:cNvPr id="21507" name="Rectangle 3"/>
          <p:cNvSpPr>
            <a:spLocks noGrp="1" noChangeArrowheads="1"/>
          </p:cNvSpPr>
          <p:nvPr>
            <p:ph type="body" idx="1"/>
          </p:nvPr>
        </p:nvSpPr>
        <p:spPr>
          <a:xfrm>
            <a:off x="611560" y="1772816"/>
            <a:ext cx="8229600" cy="4353347"/>
          </a:xfrm>
        </p:spPr>
        <p:txBody>
          <a:bodyPr/>
          <a:lstStyle/>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Verify</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Assess</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Select</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Prepare</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Move</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Evaluate</a:t>
            </a:r>
          </a:p>
          <a:p>
            <a:pPr>
              <a:buFont typeface="Wingdings" panose="05000000000000000000" pitchFamily="2" charset="2"/>
              <a:buChar char="§"/>
            </a:pPr>
            <a:r>
              <a:rPr lang="en-US" altLang="en-US" sz="2800" dirty="0">
                <a:latin typeface="Arial" panose="020B0604020202020204" pitchFamily="34" charset="0"/>
                <a:cs typeface="Arial" panose="020B0604020202020204" pitchFamily="34" charset="0"/>
              </a:rPr>
              <a:t>Communicate</a:t>
            </a:r>
          </a:p>
          <a:p>
            <a:pPr eaLnBrk="1" hangingPunct="1"/>
            <a:endParaRPr lang="en-US" altLang="en-US" sz="2400" dirty="0">
              <a:latin typeface="Arial" panose="020B0604020202020204" pitchFamily="34" charset="0"/>
              <a:cs typeface="Arial" panose="020B0604020202020204" pitchFamily="34" charset="0"/>
            </a:endParaRPr>
          </a:p>
          <a:p>
            <a:pPr eaLnBrk="1" hangingPunct="1"/>
            <a:endParaRPr lang="en-US" altLang="en-US" sz="2400" dirty="0">
              <a:latin typeface="Arial Rounded MT Bold" panose="020F070403050403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4993603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Changing a TLR Logo</a:t>
            </a:r>
          </a:p>
        </p:txBody>
      </p:sp>
      <p:sp>
        <p:nvSpPr>
          <p:cNvPr id="3" name="Content Placeholder 2"/>
          <p:cNvSpPr>
            <a:spLocks noGrp="1"/>
          </p:cNvSpPr>
          <p:nvPr>
            <p:ph idx="1"/>
          </p:nvPr>
        </p:nvSpPr>
        <p:spPr/>
        <p:txBody>
          <a:bodyPr/>
          <a:lstStyle/>
          <a:p>
            <a:pPr>
              <a:buFont typeface="Wingdings" panose="05000000000000000000" pitchFamily="2" charset="2"/>
              <a:buChar char="§"/>
            </a:pPr>
            <a:r>
              <a:rPr lang="en-US" sz="2800" dirty="0">
                <a:latin typeface="Arial" panose="020B0604020202020204" pitchFamily="34" charset="0"/>
                <a:cs typeface="Arial" panose="020B0604020202020204" pitchFamily="34" charset="0"/>
              </a:rPr>
              <a:t>Changing a logo</a:t>
            </a:r>
          </a:p>
          <a:p>
            <a:pPr>
              <a:buFont typeface="Wingdings" panose="05000000000000000000" pitchFamily="2" charset="2"/>
              <a:buChar char="§"/>
            </a:pPr>
            <a:r>
              <a:rPr lang="en-US" sz="2800" dirty="0">
                <a:latin typeface="Arial" panose="020B0604020202020204" pitchFamily="34" charset="0"/>
                <a:cs typeface="Arial" panose="020B0604020202020204" pitchFamily="34" charset="0"/>
              </a:rPr>
              <a:t>More than one logo</a:t>
            </a:r>
          </a:p>
          <a:p>
            <a:pPr>
              <a:buFont typeface="Wingdings" panose="05000000000000000000" pitchFamily="2" charset="2"/>
              <a:buChar char="§"/>
            </a:pPr>
            <a:r>
              <a:rPr lang="en-US" sz="2800" dirty="0">
                <a:latin typeface="Arial" panose="020B0604020202020204" pitchFamily="34" charset="0"/>
                <a:cs typeface="Arial" panose="020B0604020202020204" pitchFamily="34" charset="0"/>
              </a:rPr>
              <a:t>In-transition logo</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0181047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324544" y="274638"/>
            <a:ext cx="9793088" cy="1143000"/>
          </a:xfrm>
        </p:spPr>
        <p:txBody>
          <a:bodyPr/>
          <a:lstStyle/>
          <a:p>
            <a:pPr eaLnBrk="1" hangingPunct="1"/>
            <a:r>
              <a:rPr lang="en-US" altLang="en-US" dirty="0">
                <a:latin typeface="Arial" panose="020B0604020202020204" pitchFamily="34" charset="0"/>
                <a:cs typeface="Arial" panose="020B0604020202020204" pitchFamily="34" charset="0"/>
              </a:rPr>
              <a:t>Specialized Client Mobility</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Risk Assessment</a:t>
            </a:r>
            <a:endParaRPr lang="en-US" altLang="en-US" sz="3200" b="1" dirty="0">
              <a:latin typeface="Arial" panose="020B0604020202020204" pitchFamily="34" charset="0"/>
              <a:cs typeface="Arial" panose="020B0604020202020204" pitchFamily="34" charset="0"/>
            </a:endParaRPr>
          </a:p>
        </p:txBody>
      </p:sp>
      <p:sp>
        <p:nvSpPr>
          <p:cNvPr id="29700" name="Rectangle 3"/>
          <p:cNvSpPr>
            <a:spLocks noGrp="1" noChangeArrowheads="1"/>
          </p:cNvSpPr>
          <p:nvPr>
            <p:ph type="body" idx="1"/>
          </p:nvPr>
        </p:nvSpPr>
        <p:spPr>
          <a:xfrm>
            <a:off x="971600" y="1700808"/>
            <a:ext cx="7485881" cy="4464496"/>
          </a:xfrm>
        </p:spPr>
        <p:txBody>
          <a:bodyPr/>
          <a:lstStyle/>
          <a:p>
            <a:pPr>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determining a specialized safe moving technique for a specific client</a:t>
            </a:r>
            <a:endParaRPr lang="en-CA" sz="2400" dirty="0">
              <a:latin typeface="Arial" panose="020B0604020202020204" pitchFamily="34" charset="0"/>
              <a:cs typeface="Arial" panose="020B0604020202020204" pitchFamily="34" charset="0"/>
            </a:endParaRPr>
          </a:p>
          <a:p>
            <a:pPr>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requested when a standard TLR technique is not safe for a client as identified in the initial or re-assessment. </a:t>
            </a:r>
            <a:r>
              <a:rPr lang="en-US" sz="2400" dirty="0">
                <a:latin typeface="Arial" panose="020B0604020202020204" pitchFamily="34" charset="0"/>
                <a:cs typeface="Arial" panose="020B0604020202020204" pitchFamily="34" charset="0"/>
              </a:rPr>
              <a:t>documented on the mobility record and forwarded to a specialized assessment team</a:t>
            </a:r>
          </a:p>
          <a:p>
            <a:pPr>
              <a:spcBef>
                <a:spcPts val="0"/>
              </a:spcBef>
              <a:buFont typeface="Wingdings" panose="05000000000000000000" pitchFamily="2" charset="2"/>
              <a:buChar char="§"/>
            </a:pPr>
            <a:endParaRPr lang="en-US" altLang="en-US" sz="2400"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5534062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324544" y="274638"/>
            <a:ext cx="9793088" cy="1143000"/>
          </a:xfrm>
        </p:spPr>
        <p:txBody>
          <a:bodyPr/>
          <a:lstStyle/>
          <a:p>
            <a:pPr eaLnBrk="1" hangingPunct="1"/>
            <a:r>
              <a:rPr lang="en-US" altLang="en-US" dirty="0">
                <a:latin typeface="Arial" panose="020B0604020202020204" pitchFamily="34" charset="0"/>
                <a:cs typeface="Arial" panose="020B0604020202020204" pitchFamily="34" charset="0"/>
              </a:rPr>
              <a:t>Specialized Client Mobility</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Techniques</a:t>
            </a:r>
            <a:endParaRPr lang="en-US" altLang="en-US" sz="3200" b="1" dirty="0">
              <a:latin typeface="Arial" panose="020B0604020202020204" pitchFamily="34" charset="0"/>
              <a:cs typeface="Arial" panose="020B0604020202020204" pitchFamily="34" charset="0"/>
            </a:endParaRPr>
          </a:p>
        </p:txBody>
      </p:sp>
      <p:sp>
        <p:nvSpPr>
          <p:cNvPr id="29700" name="Rectangle 3"/>
          <p:cNvSpPr>
            <a:spLocks noGrp="1" noChangeArrowheads="1"/>
          </p:cNvSpPr>
          <p:nvPr>
            <p:ph type="body" idx="1"/>
          </p:nvPr>
        </p:nvSpPr>
        <p:spPr>
          <a:xfrm>
            <a:off x="755576" y="1700808"/>
            <a:ext cx="7920880" cy="4464496"/>
          </a:xfrm>
        </p:spPr>
        <p:txBody>
          <a:bodyPr/>
          <a:lstStyle/>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TLR User Manual is utilized</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safe body mechanics must be part of the procedures</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documentation and communication of the specialized technique and appropriate equipment is required</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training on the specialized technique and appropriate equipment is required</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support for this specialized assessment process is critical in order to create and sustain a safe work environment</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reviewed when there are at least two consecutive and documented changes in the client.</a:t>
            </a:r>
          </a:p>
          <a:p>
            <a:pPr>
              <a:spcBef>
                <a:spcPts val="0"/>
              </a:spcBef>
              <a:buFont typeface="Wingdings" panose="05000000000000000000" pitchFamily="2" charset="2"/>
              <a:buChar char="§"/>
            </a:pPr>
            <a:endParaRPr lang="en-US" altLang="en-US" sz="2400"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48256920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sz="4000" dirty="0">
                <a:latin typeface="Arial" panose="020B0604020202020204" pitchFamily="34" charset="0"/>
                <a:cs typeface="Arial" panose="020B0604020202020204" pitchFamily="34" charset="0"/>
              </a:rPr>
              <a:t>TLR Client Moving Techniques</a:t>
            </a:r>
          </a:p>
        </p:txBody>
      </p:sp>
      <p:sp>
        <p:nvSpPr>
          <p:cNvPr id="32771" name="Rectangle 3"/>
          <p:cNvSpPr>
            <a:spLocks noGrp="1" noChangeArrowheads="1"/>
          </p:cNvSpPr>
          <p:nvPr>
            <p:ph idx="1"/>
          </p:nvPr>
        </p:nvSpPr>
        <p:spPr>
          <a:xfrm>
            <a:off x="467544" y="1196752"/>
            <a:ext cx="8229600" cy="5328592"/>
          </a:xfrm>
        </p:spPr>
        <p:txBody>
          <a:bodyPr/>
          <a:lstStyle/>
          <a:p>
            <a:pPr marL="0" indent="0">
              <a:spcBef>
                <a:spcPts val="0"/>
              </a:spcBef>
              <a:buNone/>
            </a:pPr>
            <a:r>
              <a:rPr lang="en-CA" sz="2400" dirty="0">
                <a:latin typeface="Arial" panose="020B0604020202020204" pitchFamily="34" charset="0"/>
                <a:cs typeface="Arial" panose="020B0604020202020204" pitchFamily="34" charset="0"/>
              </a:rPr>
              <a:t>Learning Outcomes:</a:t>
            </a:r>
          </a:p>
          <a:p>
            <a:pPr marL="360363"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identify the most appropriate moving technique </a:t>
            </a:r>
          </a:p>
          <a:p>
            <a:pPr marL="360363"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preparatory steps for moving a client</a:t>
            </a:r>
          </a:p>
          <a:p>
            <a:pPr marL="360363"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TLR standard moving techniques</a:t>
            </a:r>
          </a:p>
          <a:p>
            <a:pPr marL="360363"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apply and remove harnesses, slings and repositioning/sliding sheets</a:t>
            </a:r>
          </a:p>
          <a:p>
            <a:pPr marL="360363"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complete, communicate and evaluate a moving task</a:t>
            </a:r>
          </a:p>
          <a:p>
            <a:pPr marL="0" indent="0">
              <a:spcBef>
                <a:spcPts val="0"/>
              </a:spcBef>
              <a:buNone/>
            </a:pPr>
            <a:endParaRPr lang="en-CA" sz="2400" dirty="0">
              <a:latin typeface="Arial" panose="020B0604020202020204" pitchFamily="34" charset="0"/>
              <a:cs typeface="Arial" panose="020B0604020202020204" pitchFamily="34" charset="0"/>
            </a:endParaRPr>
          </a:p>
          <a:p>
            <a:pPr marL="0" indent="0">
              <a:spcBef>
                <a:spcPts val="0"/>
              </a:spcBef>
              <a:buNone/>
            </a:pPr>
            <a:r>
              <a:rPr lang="en-CA" sz="2400" dirty="0">
                <a:latin typeface="Arial" panose="020B0604020202020204" pitchFamily="34" charset="0"/>
                <a:cs typeface="Arial" panose="020B0604020202020204" pitchFamily="34" charset="0"/>
              </a:rPr>
              <a:t>TLR techniques place emphasis on:</a:t>
            </a:r>
          </a:p>
          <a:p>
            <a:pPr marL="358775" lvl="0" indent="-358775">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maximum use of equipment by workers and clients;</a:t>
            </a:r>
          </a:p>
          <a:p>
            <a:pPr marL="358775" lvl="0" indent="-358775">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least amount of manual effort from the worker; and,</a:t>
            </a:r>
          </a:p>
          <a:p>
            <a:pPr marL="358775" lvl="0" indent="-358775">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encouraging the maximum amount of appropriate effort from the client</a:t>
            </a:r>
            <a:endParaRPr lang="en-CA" sz="28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9292912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Assess</a:t>
            </a:r>
          </a:p>
        </p:txBody>
      </p:sp>
      <p:sp>
        <p:nvSpPr>
          <p:cNvPr id="3" name="Content Placeholder 2"/>
          <p:cNvSpPr>
            <a:spLocks noGrp="1"/>
          </p:cNvSpPr>
          <p:nvPr>
            <p:ph idx="1"/>
          </p:nvPr>
        </p:nvSpPr>
        <p:spPr/>
        <p:txBody>
          <a:bodyPr/>
          <a:lstStyle/>
          <a:p>
            <a:pPr marL="0" indent="0">
              <a:spcBef>
                <a:spcPts val="0"/>
              </a:spcBef>
              <a:buNone/>
            </a:pPr>
            <a:r>
              <a:rPr lang="en-CA" dirty="0">
                <a:latin typeface="Arial" panose="020B0604020202020204" pitchFamily="34" charset="0"/>
                <a:cs typeface="Arial" panose="020B0604020202020204" pitchFamily="34" charset="0"/>
              </a:rPr>
              <a:t>Complete a risk assessment of client, not just once, but also </a:t>
            </a:r>
            <a:r>
              <a:rPr lang="en-CA" i="1" dirty="0">
                <a:latin typeface="Arial" panose="020B0604020202020204" pitchFamily="34" charset="0"/>
                <a:cs typeface="Arial" panose="020B0604020202020204" pitchFamily="34" charset="0"/>
              </a:rPr>
              <a:t>In the Moment</a:t>
            </a:r>
            <a:r>
              <a:rPr lang="en-CA" dirty="0">
                <a:latin typeface="Arial" panose="020B0604020202020204" pitchFamily="34" charset="0"/>
                <a:cs typeface="Arial" panose="020B0604020202020204" pitchFamily="34" charset="0"/>
              </a:rPr>
              <a:t> the task is being performed. TLR utilizes the following steps:</a:t>
            </a:r>
          </a:p>
          <a:p>
            <a:pPr marL="962025" indent="-514350">
              <a:spcBef>
                <a:spcPts val="0"/>
              </a:spcBef>
              <a:buAutoNum type="arabicPeriod"/>
            </a:pPr>
            <a:r>
              <a:rPr lang="en-CA" dirty="0">
                <a:latin typeface="Arial" panose="020B0604020202020204" pitchFamily="34" charset="0"/>
                <a:cs typeface="Arial" panose="020B0604020202020204" pitchFamily="34" charset="0"/>
              </a:rPr>
              <a:t>identify the risk(s)</a:t>
            </a:r>
          </a:p>
          <a:p>
            <a:pPr marL="962025" indent="-514350">
              <a:spcBef>
                <a:spcPts val="0"/>
              </a:spcBef>
              <a:buAutoNum type="arabicPeriod"/>
            </a:pPr>
            <a:r>
              <a:rPr lang="en-CA" dirty="0">
                <a:latin typeface="Arial" panose="020B0604020202020204" pitchFamily="34" charset="0"/>
                <a:cs typeface="Arial" panose="020B0604020202020204" pitchFamily="34" charset="0"/>
              </a:rPr>
              <a:t>collect information about the risk factor(s)</a:t>
            </a:r>
          </a:p>
          <a:p>
            <a:pPr marL="962025" indent="-514350">
              <a:spcBef>
                <a:spcPts val="0"/>
              </a:spcBef>
              <a:buAutoNum type="arabicPeriod"/>
            </a:pPr>
            <a:r>
              <a:rPr lang="en-CA" dirty="0">
                <a:latin typeface="Arial" panose="020B0604020202020204" pitchFamily="34" charset="0"/>
                <a:cs typeface="Arial" panose="020B0604020202020204" pitchFamily="34" charset="0"/>
              </a:rPr>
              <a:t>analyze the information collected</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281067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What You Will Learn Today</a:t>
            </a:r>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latin typeface="Arial" panose="020B0604020202020204" pitchFamily="34" charset="0"/>
                <a:cs typeface="Arial" panose="020B0604020202020204" pitchFamily="34" charset="0"/>
              </a:rPr>
              <a:t>Laws to follow</a:t>
            </a:r>
          </a:p>
          <a:p>
            <a:pPr>
              <a:buFont typeface="Wingdings" panose="05000000000000000000" pitchFamily="2" charset="2"/>
              <a:buChar char="§"/>
            </a:pPr>
            <a:r>
              <a:rPr lang="en-US" dirty="0">
                <a:latin typeface="Arial" panose="020B0604020202020204" pitchFamily="34" charset="0"/>
                <a:cs typeface="Arial" panose="020B0604020202020204" pitchFamily="34" charset="0"/>
              </a:rPr>
              <a:t>Importance of good posture and safe body mechanics</a:t>
            </a:r>
          </a:p>
          <a:p>
            <a:pPr>
              <a:buFont typeface="Wingdings" panose="05000000000000000000" pitchFamily="2" charset="2"/>
              <a:buChar char="§"/>
            </a:pPr>
            <a:r>
              <a:rPr lang="en-US" dirty="0">
                <a:latin typeface="Arial" panose="020B0604020202020204" pitchFamily="34" charset="0"/>
                <a:cs typeface="Arial" panose="020B0604020202020204" pitchFamily="34" charset="0"/>
              </a:rPr>
              <a:t>How to identify risks in a moving task</a:t>
            </a:r>
          </a:p>
          <a:p>
            <a:pPr>
              <a:buFont typeface="Wingdings" panose="05000000000000000000" pitchFamily="2" charset="2"/>
              <a:buChar char="§"/>
            </a:pPr>
            <a:r>
              <a:rPr lang="en-US" dirty="0">
                <a:latin typeface="Arial" panose="020B0604020202020204" pitchFamily="34" charset="0"/>
                <a:cs typeface="Arial" panose="020B0604020202020204" pitchFamily="34" charset="0"/>
              </a:rPr>
              <a:t>Safe moving techniques</a:t>
            </a:r>
          </a:p>
          <a:p>
            <a:pPr>
              <a:buFont typeface="Wingdings" panose="05000000000000000000" pitchFamily="2" charset="2"/>
              <a:buChar char="§"/>
            </a:pPr>
            <a:r>
              <a:rPr lang="en-US" dirty="0">
                <a:latin typeface="Arial" panose="020B0604020202020204" pitchFamily="34" charset="0"/>
                <a:cs typeface="Arial" panose="020B0604020202020204" pitchFamily="34" charset="0"/>
              </a:rPr>
              <a:t>The importance of evaluation, communication, and documentation</a:t>
            </a:r>
          </a:p>
          <a:p>
            <a:pPr>
              <a:buFont typeface="Wingdings" panose="05000000000000000000" pitchFamily="2" charset="2"/>
              <a:buChar char="§"/>
            </a:pPr>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2258165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Select</a:t>
            </a:r>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496" y="1268760"/>
            <a:ext cx="9003044" cy="3564000"/>
          </a:xfr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7844658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Prepare</a:t>
            </a:r>
          </a:p>
        </p:txBody>
      </p:sp>
      <p:sp>
        <p:nvSpPr>
          <p:cNvPr id="3" name="Content Placeholder 2"/>
          <p:cNvSpPr>
            <a:spLocks noGrp="1"/>
          </p:cNvSpPr>
          <p:nvPr>
            <p:ph idx="1"/>
          </p:nvPr>
        </p:nvSpPr>
        <p:spPr>
          <a:xfrm>
            <a:off x="457200" y="1340768"/>
            <a:ext cx="8229600" cy="4525963"/>
          </a:xfrm>
        </p:spPr>
        <p:txBody>
          <a:bodyPr/>
          <a:lstStyle/>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worker(s) has on the appropriate footwear and PPE</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plan for the move is in place:</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Appropriate equipment required is available for use.</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Assistance is obtained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Roles have been clarified and communicated.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“1-2-3-command” has been determined.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route is planned.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second location has been prepared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pathway is clear of any obstacles, lighting is adequate, noise is minimized.</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worker(s) ensures clear visibility to start and perform the move (e.g., load height and width).</a:t>
            </a:r>
          </a:p>
          <a:p>
            <a:pPr marL="0" indent="0">
              <a:buNone/>
            </a:pPr>
            <a:endParaRPr lang="en-CA"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8148534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Move</a:t>
            </a:r>
          </a:p>
        </p:txBody>
      </p:sp>
      <p:sp>
        <p:nvSpPr>
          <p:cNvPr id="3" name="Content Placeholder 2"/>
          <p:cNvSpPr>
            <a:spLocks noGrp="1"/>
          </p:cNvSpPr>
          <p:nvPr>
            <p:ph idx="1"/>
          </p:nvPr>
        </p:nvSpPr>
        <p:spPr>
          <a:xfrm>
            <a:off x="457200" y="1052736"/>
            <a:ext cx="8229600" cy="4525963"/>
          </a:xfrm>
        </p:spPr>
        <p:txBody>
          <a:bodyPr/>
          <a:lstStyle/>
          <a:p>
            <a:pPr marL="0" indent="0">
              <a:spcBef>
                <a:spcPts val="0"/>
              </a:spcBef>
              <a:buNone/>
            </a:pPr>
            <a:r>
              <a:rPr lang="en-CA" sz="2400" dirty="0">
                <a:latin typeface="Arial" panose="020B0604020202020204" pitchFamily="34" charset="0"/>
                <a:cs typeface="Arial" panose="020B0604020202020204" pitchFamily="34" charset="0"/>
              </a:rPr>
              <a:t>For techniques with one worker with or without an assistant(s), that worker’s duties include:</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providing clear direction to the client</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providing clear direction to the assistant(s)</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ensuring their hands are the only hands on the client</a:t>
            </a:r>
          </a:p>
          <a:p>
            <a:pPr marL="0" indent="0">
              <a:spcBef>
                <a:spcPts val="0"/>
              </a:spcBef>
              <a:buNone/>
            </a:pPr>
            <a:endParaRPr lang="en-CA" sz="2400" dirty="0">
              <a:latin typeface="Arial" panose="020B0604020202020204" pitchFamily="34" charset="0"/>
              <a:cs typeface="Arial" panose="020B0604020202020204" pitchFamily="34" charset="0"/>
            </a:endParaRPr>
          </a:p>
          <a:p>
            <a:pPr marL="0" indent="0">
              <a:spcBef>
                <a:spcPts val="0"/>
              </a:spcBef>
              <a:buNone/>
            </a:pPr>
            <a:r>
              <a:rPr lang="en-CA" sz="2400" dirty="0">
                <a:latin typeface="Arial" panose="020B0604020202020204" pitchFamily="34" charset="0"/>
                <a:cs typeface="Arial" panose="020B0604020202020204" pitchFamily="34" charset="0"/>
              </a:rPr>
              <a:t>For techniques with wo workers with or without an assistant(s), TLR uses “primary worker” and “second worker” to define who would be responsible for each of the associated duties.</a:t>
            </a:r>
          </a:p>
          <a:p>
            <a:pPr marL="0" indent="0">
              <a:spcBef>
                <a:spcPts val="0"/>
              </a:spcBef>
              <a:buNone/>
            </a:pPr>
            <a:endParaRPr lang="en-CA" sz="2400" dirty="0">
              <a:latin typeface="Arial" panose="020B0604020202020204" pitchFamily="34" charset="0"/>
              <a:cs typeface="Arial" panose="020B0604020202020204" pitchFamily="34" charset="0"/>
            </a:endParaRPr>
          </a:p>
          <a:p>
            <a:pPr marL="0" indent="0">
              <a:buNone/>
            </a:pPr>
            <a:endParaRPr lang="en-CA"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4809516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Move</a:t>
            </a:r>
          </a:p>
        </p:txBody>
      </p:sp>
      <p:sp>
        <p:nvSpPr>
          <p:cNvPr id="3" name="Content Placeholder 2"/>
          <p:cNvSpPr>
            <a:spLocks noGrp="1"/>
          </p:cNvSpPr>
          <p:nvPr>
            <p:ph idx="1"/>
          </p:nvPr>
        </p:nvSpPr>
        <p:spPr>
          <a:xfrm>
            <a:off x="457200" y="1052736"/>
            <a:ext cx="8229600" cy="4525963"/>
          </a:xfrm>
        </p:spPr>
        <p:txBody>
          <a:bodyPr/>
          <a:lstStyle/>
          <a:p>
            <a:pPr marL="0" indent="0">
              <a:spcBef>
                <a:spcPts val="0"/>
              </a:spcBef>
              <a:buNone/>
            </a:pPr>
            <a:r>
              <a:rPr lang="en-CA" sz="2400" dirty="0">
                <a:latin typeface="Arial" panose="020B0604020202020204" pitchFamily="34" charset="0"/>
                <a:cs typeface="Arial" panose="020B0604020202020204" pitchFamily="34" charset="0"/>
              </a:rPr>
              <a:t>For the majority of techniques the primary worker would keep their focus and attention on the client during the moving task, and:</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operate equipment controls</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initiate the “1-2-3-command”</a:t>
            </a:r>
          </a:p>
          <a:p>
            <a:pPr marL="0" lvl="0" indent="0">
              <a:spcBef>
                <a:spcPts val="0"/>
              </a:spcBef>
              <a:buNone/>
            </a:pPr>
            <a:r>
              <a:rPr lang="en-CA" sz="2400" dirty="0">
                <a:latin typeface="Arial" panose="020B0604020202020204" pitchFamily="34" charset="0"/>
                <a:cs typeface="Arial" panose="020B0604020202020204" pitchFamily="34" charset="0"/>
              </a:rPr>
              <a:t>    or</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assign these tasks appropriately</a:t>
            </a:r>
          </a:p>
          <a:p>
            <a:pPr marL="0" indent="0">
              <a:spcBef>
                <a:spcPts val="0"/>
              </a:spcBef>
              <a:buNone/>
            </a:pPr>
            <a:endParaRPr lang="en-CA" sz="2400" dirty="0">
              <a:latin typeface="Arial" panose="020B0604020202020204" pitchFamily="34" charset="0"/>
              <a:cs typeface="Arial" panose="020B0604020202020204" pitchFamily="34" charset="0"/>
            </a:endParaRPr>
          </a:p>
          <a:p>
            <a:pPr marL="0" indent="0">
              <a:buNone/>
            </a:pPr>
            <a:endParaRPr lang="en-CA"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1050294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Move</a:t>
            </a:r>
          </a:p>
        </p:txBody>
      </p:sp>
      <p:sp>
        <p:nvSpPr>
          <p:cNvPr id="3" name="Content Placeholder 2"/>
          <p:cNvSpPr>
            <a:spLocks noGrp="1"/>
          </p:cNvSpPr>
          <p:nvPr>
            <p:ph idx="1"/>
          </p:nvPr>
        </p:nvSpPr>
        <p:spPr>
          <a:xfrm>
            <a:off x="457200" y="1052736"/>
            <a:ext cx="8229600" cy="4525963"/>
          </a:xfrm>
        </p:spPr>
        <p:txBody>
          <a:bodyPr/>
          <a:lstStyle/>
          <a:p>
            <a:pPr marL="0" indent="0">
              <a:spcBef>
                <a:spcPts val="0"/>
              </a:spcBef>
              <a:buNone/>
            </a:pPr>
            <a:r>
              <a:rPr lang="en-CA" sz="2400" dirty="0">
                <a:latin typeface="Arial" panose="020B0604020202020204" pitchFamily="34" charset="0"/>
                <a:cs typeface="Arial" panose="020B0604020202020204" pitchFamily="34" charset="0"/>
              </a:rPr>
              <a:t>One or more assistants may be needed.</a:t>
            </a:r>
          </a:p>
          <a:p>
            <a:pPr marL="0" indent="0">
              <a:spcBef>
                <a:spcPts val="0"/>
              </a:spcBef>
              <a:buNone/>
            </a:pPr>
            <a:r>
              <a:rPr lang="en-CA" sz="2400" dirty="0">
                <a:latin typeface="Arial" panose="020B0604020202020204" pitchFamily="34" charset="0"/>
                <a:cs typeface="Arial" panose="020B0604020202020204" pitchFamily="34" charset="0"/>
              </a:rPr>
              <a:t> </a:t>
            </a:r>
          </a:p>
          <a:p>
            <a:pPr marL="0" indent="0">
              <a:spcBef>
                <a:spcPts val="0"/>
              </a:spcBef>
              <a:buNone/>
            </a:pPr>
            <a:r>
              <a:rPr lang="en-CA" sz="2400" dirty="0">
                <a:latin typeface="Arial" panose="020B0604020202020204" pitchFamily="34" charset="0"/>
                <a:cs typeface="Arial" panose="020B0604020202020204" pitchFamily="34" charset="0"/>
              </a:rPr>
              <a:t>The </a:t>
            </a:r>
            <a:r>
              <a:rPr lang="en-CA" sz="2400" b="1" dirty="0">
                <a:latin typeface="Arial" panose="020B0604020202020204" pitchFamily="34" charset="0"/>
                <a:cs typeface="Arial" panose="020B0604020202020204" pitchFamily="34" charset="0"/>
              </a:rPr>
              <a:t>assistant</a:t>
            </a:r>
            <a:r>
              <a:rPr lang="en-CA" sz="2400" dirty="0">
                <a:latin typeface="Arial" panose="020B0604020202020204" pitchFamily="34" charset="0"/>
                <a:cs typeface="Arial" panose="020B0604020202020204" pitchFamily="34" charset="0"/>
              </a:rPr>
              <a:t>(s) duties include managing the equipment and/or attachments, such as:</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positioning wheelchair, ensuring brakes are locked</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maneuvering intravenous pole</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ensuring equipment and/or attachments do not interfere with the safety of the moving task</a:t>
            </a:r>
          </a:p>
          <a:p>
            <a:pPr marL="0" indent="0">
              <a:spcBef>
                <a:spcPts val="0"/>
              </a:spcBef>
              <a:buNone/>
            </a:pPr>
            <a:r>
              <a:rPr lang="en-CA" sz="2400" dirty="0">
                <a:latin typeface="Arial" panose="020B0604020202020204" pitchFamily="34" charset="0"/>
                <a:cs typeface="Arial" panose="020B0604020202020204" pitchFamily="34" charset="0"/>
              </a:rPr>
              <a:t> </a:t>
            </a:r>
          </a:p>
          <a:p>
            <a:pPr marL="0" indent="0">
              <a:spcBef>
                <a:spcPts val="0"/>
              </a:spcBef>
              <a:buNone/>
            </a:pPr>
            <a:r>
              <a:rPr lang="en-CA" sz="2400" b="1" dirty="0">
                <a:latin typeface="Arial" panose="020B0604020202020204" pitchFamily="34" charset="0"/>
                <a:cs typeface="Arial" panose="020B0604020202020204" pitchFamily="34" charset="0"/>
              </a:rPr>
              <a:t>All workers involved</a:t>
            </a:r>
            <a:r>
              <a:rPr lang="en-CA" sz="2400" dirty="0">
                <a:latin typeface="Arial" panose="020B0604020202020204" pitchFamily="34" charset="0"/>
                <a:cs typeface="Arial" panose="020B0604020202020204" pitchFamily="34" charset="0"/>
              </a:rPr>
              <a:t> in the moving task:</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ensure safety of the moving task</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stop the moving task when they identify any risks that may jeopardize the safety of the moving task.</a:t>
            </a:r>
          </a:p>
          <a:p>
            <a:pPr marL="0" indent="0">
              <a:spcBef>
                <a:spcPts val="0"/>
              </a:spcBef>
              <a:buNone/>
            </a:pPr>
            <a:endParaRPr lang="en-CA" sz="2400" dirty="0">
              <a:latin typeface="Arial" panose="020B0604020202020204" pitchFamily="34" charset="0"/>
              <a:cs typeface="Arial" panose="020B0604020202020204" pitchFamily="34" charset="0"/>
            </a:endParaRPr>
          </a:p>
          <a:p>
            <a:pPr marL="0" indent="0">
              <a:spcBef>
                <a:spcPts val="0"/>
              </a:spcBef>
              <a:buNone/>
            </a:pPr>
            <a:endParaRPr lang="en-CA"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2339518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Evaluate</a:t>
            </a:r>
          </a:p>
        </p:txBody>
      </p:sp>
      <p:sp>
        <p:nvSpPr>
          <p:cNvPr id="3" name="Content Placeholder 2"/>
          <p:cNvSpPr>
            <a:spLocks noGrp="1"/>
          </p:cNvSpPr>
          <p:nvPr>
            <p:ph idx="1"/>
          </p:nvPr>
        </p:nvSpPr>
        <p:spPr>
          <a:xfrm>
            <a:off x="457200" y="1052736"/>
            <a:ext cx="8229600" cy="4525963"/>
          </a:xfrm>
        </p:spPr>
        <p:txBody>
          <a:bodyPr/>
          <a:lstStyle/>
          <a:p>
            <a:pPr marL="360363" lvl="0">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Did the worker feel that the move compromised their own safe body mechanics?</a:t>
            </a:r>
            <a:endParaRPr lang="en-CA" sz="2400" dirty="0">
              <a:latin typeface="Arial" panose="020B0604020202020204" pitchFamily="34" charset="0"/>
              <a:cs typeface="Arial" panose="020B0604020202020204" pitchFamily="34" charset="0"/>
            </a:endParaRPr>
          </a:p>
          <a:p>
            <a:pPr marL="360363" lvl="0">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Did the worker feel they were lifting the client?</a:t>
            </a:r>
            <a:endParaRPr lang="en-CA" sz="2400" dirty="0">
              <a:latin typeface="Arial" panose="020B0604020202020204" pitchFamily="34" charset="0"/>
              <a:cs typeface="Arial" panose="020B0604020202020204" pitchFamily="34" charset="0"/>
            </a:endParaRPr>
          </a:p>
          <a:p>
            <a:pPr marL="360363" lvl="0">
              <a:spcBef>
                <a:spcPts val="0"/>
              </a:spcBef>
              <a:buFont typeface="Wingdings" panose="05000000000000000000" pitchFamily="2" charset="2"/>
              <a:buChar char="§"/>
            </a:pPr>
            <a:r>
              <a:rPr lang="en-US" sz="2400" dirty="0">
                <a:latin typeface="Arial" panose="020B0604020202020204" pitchFamily="34" charset="0"/>
                <a:cs typeface="Arial" panose="020B0604020202020204" pitchFamily="34" charset="0"/>
              </a:rPr>
              <a:t>Was the client somewhat unstable during the move?</a:t>
            </a:r>
            <a:endParaRPr lang="en-CA" sz="2400" dirty="0">
              <a:latin typeface="Arial" panose="020B0604020202020204" pitchFamily="34" charset="0"/>
              <a:cs typeface="Arial" panose="020B0604020202020204" pitchFamily="34" charset="0"/>
            </a:endParaRPr>
          </a:p>
          <a:p>
            <a:pPr marL="360363">
              <a:spcBef>
                <a:spcPts val="0"/>
              </a:spcBef>
              <a:buNone/>
            </a:pPr>
            <a:endParaRPr lang="en-CA" dirty="0">
              <a:latin typeface="Arial" panose="020B0604020202020204" pitchFamily="34" charset="0"/>
              <a:cs typeface="Arial" panose="020B0604020202020204" pitchFamily="34" charset="0"/>
            </a:endParaRPr>
          </a:p>
        </p:txBody>
      </p:sp>
      <p:sp>
        <p:nvSpPr>
          <p:cNvPr id="4" name="Title 1"/>
          <p:cNvSpPr txBox="1">
            <a:spLocks/>
          </p:cNvSpPr>
          <p:nvPr/>
        </p:nvSpPr>
        <p:spPr>
          <a:xfrm>
            <a:off x="609600" y="3163341"/>
            <a:ext cx="8229600" cy="41614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CA" dirty="0">
                <a:latin typeface="Arial" panose="020B0604020202020204" pitchFamily="34" charset="0"/>
                <a:cs typeface="Arial" panose="020B0604020202020204" pitchFamily="34" charset="0"/>
              </a:rPr>
              <a:t>Communicate</a:t>
            </a:r>
          </a:p>
        </p:txBody>
      </p:sp>
      <p:sp>
        <p:nvSpPr>
          <p:cNvPr id="5" name="Content Placeholder 2"/>
          <p:cNvSpPr txBox="1">
            <a:spLocks/>
          </p:cNvSpPr>
          <p:nvPr/>
        </p:nvSpPr>
        <p:spPr>
          <a:xfrm>
            <a:off x="609600" y="3941440"/>
            <a:ext cx="8229600" cy="16478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
            </a:pPr>
            <a:r>
              <a:rPr lang="en-CA" sz="2400" dirty="0">
                <a:latin typeface="Arial" panose="020B0604020202020204" pitchFamily="34" charset="0"/>
                <a:cs typeface="Arial" panose="020B0604020202020204" pitchFamily="34" charset="0"/>
              </a:rPr>
              <a:t>What went well</a:t>
            </a:r>
          </a:p>
          <a:p>
            <a:pPr>
              <a:buFont typeface="Wingdings" panose="05000000000000000000" pitchFamily="2" charset="2"/>
              <a:buChar char="§"/>
            </a:pPr>
            <a:r>
              <a:rPr lang="en-CA" sz="2400" dirty="0">
                <a:latin typeface="Arial" panose="020B0604020202020204" pitchFamily="34" charset="0"/>
                <a:cs typeface="Arial" panose="020B0604020202020204" pitchFamily="34" charset="0"/>
              </a:rPr>
              <a:t>What the recommended moving technique should be</a:t>
            </a:r>
          </a:p>
          <a:p>
            <a:pPr>
              <a:buFont typeface="Wingdings" panose="05000000000000000000" pitchFamily="2" charset="2"/>
              <a:buChar char="§"/>
            </a:pPr>
            <a:r>
              <a:rPr lang="en-CA" sz="2400" dirty="0">
                <a:latin typeface="Arial" panose="020B0604020202020204" pitchFamily="34" charset="0"/>
                <a:cs typeface="Arial" panose="020B0604020202020204" pitchFamily="34" charset="0"/>
              </a:rPr>
              <a:t>How risks were eliminated or managed</a:t>
            </a:r>
          </a:p>
          <a:p>
            <a:pPr marL="0" indent="0">
              <a:buFont typeface="Arial" pitchFamily="34" charset="0"/>
              <a:buNone/>
            </a:pPr>
            <a:endParaRPr lang="en-CA"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9975671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404664"/>
            <a:ext cx="8229600" cy="936104"/>
          </a:xfrm>
        </p:spPr>
        <p:txBody>
          <a:bodyPr/>
          <a:lstStyle/>
          <a:p>
            <a:pPr eaLnBrk="1" hangingPunct="1"/>
            <a:r>
              <a:rPr lang="en-US" altLang="en-US" sz="4000" dirty="0">
                <a:latin typeface="Arial" panose="020B0604020202020204" pitchFamily="34" charset="0"/>
                <a:cs typeface="Arial" panose="020B0604020202020204" pitchFamily="34" charset="0"/>
              </a:rPr>
              <a:t>Standard TLR</a:t>
            </a:r>
            <a:br>
              <a:rPr lang="en-US" altLang="en-US" sz="4000" dirty="0">
                <a:latin typeface="Arial" panose="020B0604020202020204" pitchFamily="34" charset="0"/>
                <a:cs typeface="Arial" panose="020B0604020202020204" pitchFamily="34" charset="0"/>
              </a:rPr>
            </a:br>
            <a:r>
              <a:rPr lang="en-US" altLang="en-US" sz="4000" dirty="0">
                <a:latin typeface="Arial" panose="020B0604020202020204" pitchFamily="34" charset="0"/>
                <a:cs typeface="Arial" panose="020B0604020202020204" pitchFamily="34" charset="0"/>
              </a:rPr>
              <a:t>Client Moving Techniques</a:t>
            </a:r>
            <a:endParaRPr lang="en-US" altLang="en-US" sz="2800" dirty="0">
              <a:latin typeface="Arial" panose="020B0604020202020204" pitchFamily="34" charset="0"/>
              <a:cs typeface="Arial" panose="020B0604020202020204" pitchFamily="34" charset="0"/>
            </a:endParaRPr>
          </a:p>
        </p:txBody>
      </p:sp>
      <p:sp>
        <p:nvSpPr>
          <p:cNvPr id="21507" name="Rectangle 3"/>
          <p:cNvSpPr>
            <a:spLocks noGrp="1" noChangeArrowheads="1"/>
          </p:cNvSpPr>
          <p:nvPr>
            <p:ph type="body" idx="1"/>
          </p:nvPr>
        </p:nvSpPr>
        <p:spPr>
          <a:xfrm>
            <a:off x="611560" y="1916832"/>
            <a:ext cx="8229600" cy="4464496"/>
          </a:xfrm>
        </p:spPr>
        <p:txBody>
          <a:bodyPr/>
          <a:lstStyle/>
          <a:p>
            <a:pPr marL="0" indent="0">
              <a:spcBef>
                <a:spcPts val="0"/>
              </a:spcBef>
              <a:buNone/>
            </a:pPr>
            <a:r>
              <a:rPr lang="en-US" altLang="en-US" sz="2400" dirty="0">
                <a:latin typeface="Arial" panose="020B0604020202020204" pitchFamily="34" charset="0"/>
                <a:cs typeface="Arial" panose="020B0604020202020204" pitchFamily="34" charset="0"/>
              </a:rPr>
              <a:t>Lying to Sitting/Sitting to Lying</a:t>
            </a:r>
          </a:p>
          <a:p>
            <a:pPr marL="0" indent="0">
              <a:spcBef>
                <a:spcPts val="0"/>
              </a:spcBef>
              <a:buNone/>
            </a:pPr>
            <a:endParaRPr lang="en-US" altLang="en-US" sz="2400" dirty="0">
              <a:latin typeface="Arial" panose="020B0604020202020204" pitchFamily="34" charset="0"/>
              <a:cs typeface="Arial" panose="020B0604020202020204" pitchFamily="34" charset="0"/>
            </a:endParaRPr>
          </a:p>
          <a:p>
            <a:pPr marL="0" indent="0">
              <a:spcBef>
                <a:spcPts val="0"/>
              </a:spcBef>
              <a:buNone/>
            </a:pPr>
            <a:r>
              <a:rPr lang="en-US" altLang="en-US" sz="2400" dirty="0">
                <a:latin typeface="Arial" panose="020B0604020202020204" pitchFamily="34" charset="0"/>
                <a:cs typeface="Arial" panose="020B0604020202020204" pitchFamily="34" charset="0"/>
              </a:rPr>
              <a:t>Standing Transfers (one worker; two workers)</a:t>
            </a:r>
          </a:p>
          <a:p>
            <a:pPr>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Proper use of TLR Transfer Belt</a:t>
            </a:r>
          </a:p>
          <a:p>
            <a:pPr marL="0" indent="0">
              <a:spcBef>
                <a:spcPts val="0"/>
              </a:spcBef>
              <a:buNone/>
            </a:pPr>
            <a:endParaRPr lang="en-US" altLang="en-US" sz="2400" dirty="0">
              <a:latin typeface="Arial" panose="020B0604020202020204" pitchFamily="34" charset="0"/>
              <a:cs typeface="Arial" panose="020B0604020202020204" pitchFamily="34" charset="0"/>
            </a:endParaRPr>
          </a:p>
          <a:p>
            <a:pPr marL="0" indent="0">
              <a:spcBef>
                <a:spcPts val="0"/>
              </a:spcBef>
              <a:buNone/>
            </a:pPr>
            <a:r>
              <a:rPr lang="en-US" altLang="en-US" sz="2400" dirty="0">
                <a:latin typeface="Arial" panose="020B0604020202020204" pitchFamily="34" charset="0"/>
                <a:cs typeface="Arial" panose="020B0604020202020204" pitchFamily="34" charset="0"/>
              </a:rPr>
              <a:t>Mechanical Lifts (sit/stand; total)</a:t>
            </a:r>
          </a:p>
          <a:p>
            <a:pPr>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Application and removal of slings and harnesses</a:t>
            </a:r>
          </a:p>
          <a:p>
            <a:pPr marL="0" indent="0">
              <a:spcBef>
                <a:spcPts val="0"/>
              </a:spcBef>
              <a:buNone/>
            </a:pPr>
            <a:endParaRPr lang="en-US" altLang="en-US" sz="2400" dirty="0">
              <a:latin typeface="Arial" panose="020B0604020202020204" pitchFamily="34" charset="0"/>
              <a:cs typeface="Arial" panose="020B0604020202020204" pitchFamily="34" charset="0"/>
            </a:endParaRPr>
          </a:p>
          <a:p>
            <a:pPr marL="0" indent="0">
              <a:spcBef>
                <a:spcPts val="0"/>
              </a:spcBef>
              <a:buNone/>
            </a:pPr>
            <a:r>
              <a:rPr lang="en-US" altLang="en-US" sz="2400" dirty="0">
                <a:latin typeface="Arial" panose="020B0604020202020204" pitchFamily="34" charset="0"/>
                <a:cs typeface="Arial" panose="020B0604020202020204" pitchFamily="34" charset="0"/>
              </a:rPr>
              <a:t>Repositioning</a:t>
            </a:r>
          </a:p>
          <a:p>
            <a:pPr>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Application and removal of friction reducing devices</a:t>
            </a:r>
          </a:p>
          <a:p>
            <a:pPr>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Incorporating a total lift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04575368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CA" altLang="en-US" dirty="0">
                <a:latin typeface="Arial" panose="020B0604020202020204" pitchFamily="34" charset="0"/>
                <a:cs typeface="Arial" panose="020B0604020202020204" pitchFamily="34" charset="0"/>
              </a:rPr>
              <a:t>Bariatric Enhancement</a:t>
            </a:r>
          </a:p>
        </p:txBody>
      </p:sp>
      <p:sp>
        <p:nvSpPr>
          <p:cNvPr id="23555" name="Content Placeholder 2"/>
          <p:cNvSpPr>
            <a:spLocks noGrp="1"/>
          </p:cNvSpPr>
          <p:nvPr>
            <p:ph idx="1"/>
          </p:nvPr>
        </p:nvSpPr>
        <p:spPr>
          <a:xfrm>
            <a:off x="457200" y="1124744"/>
            <a:ext cx="8229600" cy="5001419"/>
          </a:xfrm>
        </p:spPr>
        <p:txBody>
          <a:bodyPr/>
          <a:lstStyle/>
          <a:p>
            <a:pPr marL="0" indent="0">
              <a:spcBef>
                <a:spcPts val="0"/>
              </a:spcBef>
              <a:buNone/>
            </a:pPr>
            <a:r>
              <a:rPr lang="en-US" sz="2400" b="1" dirty="0">
                <a:latin typeface="Arial" panose="020B0604020202020204" pitchFamily="34" charset="0"/>
                <a:cs typeface="Arial" panose="020B0604020202020204" pitchFamily="34" charset="0"/>
              </a:rPr>
              <a:t>Definition of Bariatrics</a:t>
            </a:r>
            <a:endParaRPr lang="en-CA" sz="2400" dirty="0">
              <a:latin typeface="Arial" panose="020B0604020202020204" pitchFamily="34" charset="0"/>
              <a:cs typeface="Arial" panose="020B0604020202020204" pitchFamily="34" charset="0"/>
            </a:endParaRPr>
          </a:p>
          <a:p>
            <a:pPr marL="0" indent="0">
              <a:spcBef>
                <a:spcPts val="0"/>
              </a:spcBef>
              <a:buNone/>
            </a:pPr>
            <a:r>
              <a:rPr lang="en-US" sz="2400" i="1" dirty="0">
                <a:latin typeface="Arial" panose="020B0604020202020204" pitchFamily="34" charset="0"/>
                <a:cs typeface="Arial" panose="020B0604020202020204" pitchFamily="34" charset="0"/>
              </a:rPr>
              <a:t>Bariatrics</a:t>
            </a:r>
            <a:r>
              <a:rPr lang="en-US" sz="2400" dirty="0">
                <a:latin typeface="Arial" panose="020B0604020202020204" pitchFamily="34" charset="0"/>
                <a:cs typeface="Arial" panose="020B0604020202020204" pitchFamily="34" charset="0"/>
              </a:rPr>
              <a:t> is derived from the Greek words “</a:t>
            </a:r>
            <a:r>
              <a:rPr lang="en-US" sz="2400" dirty="0" err="1">
                <a:latin typeface="Arial" panose="020B0604020202020204" pitchFamily="34" charset="0"/>
                <a:cs typeface="Arial" panose="020B0604020202020204" pitchFamily="34" charset="0"/>
              </a:rPr>
              <a:t>baros</a:t>
            </a:r>
            <a:r>
              <a:rPr lang="en-US" sz="2400" dirty="0">
                <a:latin typeface="Arial" panose="020B0604020202020204" pitchFamily="34" charset="0"/>
                <a:cs typeface="Arial" panose="020B0604020202020204" pitchFamily="34" charset="0"/>
              </a:rPr>
              <a:t>”, meaning weight, and “</a:t>
            </a:r>
            <a:r>
              <a:rPr lang="en-US" sz="2400" dirty="0" err="1">
                <a:latin typeface="Arial" panose="020B0604020202020204" pitchFamily="34" charset="0"/>
                <a:cs typeface="Arial" panose="020B0604020202020204" pitchFamily="34" charset="0"/>
              </a:rPr>
              <a:t>iatreia</a:t>
            </a:r>
            <a:r>
              <a:rPr lang="en-US" sz="2400" dirty="0">
                <a:latin typeface="Arial" panose="020B0604020202020204" pitchFamily="34" charset="0"/>
                <a:cs typeface="Arial" panose="020B0604020202020204" pitchFamily="34" charset="0"/>
              </a:rPr>
              <a:t>”, meaning medical treatment. It is the branch of medicine that deals with causes, prevention and treatment of obesity.</a:t>
            </a:r>
            <a:endParaRPr lang="en-CA" sz="2400" dirty="0">
              <a:latin typeface="Arial" panose="020B0604020202020204" pitchFamily="34" charset="0"/>
              <a:cs typeface="Arial" panose="020B0604020202020204" pitchFamily="34" charset="0"/>
            </a:endParaRPr>
          </a:p>
          <a:p>
            <a:pPr marL="0" indent="0">
              <a:spcBef>
                <a:spcPts val="0"/>
              </a:spcBef>
              <a:buNone/>
            </a:pPr>
            <a:r>
              <a:rPr lang="en-US" sz="2400" dirty="0">
                <a:latin typeface="Arial" panose="020B0604020202020204" pitchFamily="34" charset="0"/>
                <a:cs typeface="Arial" panose="020B0604020202020204" pitchFamily="34" charset="0"/>
              </a:rPr>
              <a:t> </a:t>
            </a:r>
            <a:endParaRPr lang="en-CA" sz="2400" dirty="0">
              <a:latin typeface="Arial" panose="020B0604020202020204" pitchFamily="34" charset="0"/>
              <a:cs typeface="Arial" panose="020B0604020202020204" pitchFamily="34" charset="0"/>
            </a:endParaRPr>
          </a:p>
          <a:p>
            <a:pPr marL="0" indent="0">
              <a:spcBef>
                <a:spcPts val="0"/>
              </a:spcBef>
              <a:buNone/>
            </a:pPr>
            <a:r>
              <a:rPr lang="en-US" sz="2400" b="1" dirty="0">
                <a:latin typeface="Arial" panose="020B0604020202020204" pitchFamily="34" charset="0"/>
                <a:cs typeface="Arial" panose="020B0604020202020204" pitchFamily="34" charset="0"/>
              </a:rPr>
              <a:t>TLR Definition of a Bariatric Person</a:t>
            </a:r>
            <a:endParaRPr lang="en-CA" sz="2400" dirty="0">
              <a:latin typeface="Arial" panose="020B0604020202020204" pitchFamily="34" charset="0"/>
              <a:cs typeface="Arial" panose="020B0604020202020204" pitchFamily="34" charset="0"/>
            </a:endParaRPr>
          </a:p>
          <a:p>
            <a:pPr marL="0" indent="0">
              <a:spcBef>
                <a:spcPts val="0"/>
              </a:spcBef>
              <a:buNone/>
            </a:pPr>
            <a:r>
              <a:rPr lang="en-US" sz="2400" dirty="0">
                <a:latin typeface="Arial" panose="020B0604020202020204" pitchFamily="34" charset="0"/>
                <a:cs typeface="Arial" panose="020B0604020202020204" pitchFamily="34" charset="0"/>
              </a:rPr>
              <a:t>The TLR program defines a bariatric person as any individual who possesses a Body Mass Index (BMI) greater than 34 kg/m² </a:t>
            </a:r>
            <a:r>
              <a:rPr lang="en-US" sz="2400" b="1" dirty="0">
                <a:latin typeface="Arial" panose="020B0604020202020204" pitchFamily="34" charset="0"/>
                <a:cs typeface="Arial" panose="020B0604020202020204" pitchFamily="34" charset="0"/>
              </a:rPr>
              <a:t>and</a:t>
            </a:r>
            <a:r>
              <a:rPr lang="en-US" sz="2400" dirty="0">
                <a:latin typeface="Arial" panose="020B0604020202020204" pitchFamily="34" charset="0"/>
                <a:cs typeface="Arial" panose="020B0604020202020204" pitchFamily="34" charset="0"/>
              </a:rPr>
              <a:t> has physical and/or psychological risk factor(s) and/or medical condition(s) that could potentially jeopardize the safety of the worker and/or client in the performance of transferring, lifting or repositioning tasks.</a:t>
            </a:r>
            <a:endParaRPr lang="en-CA" sz="2400" dirty="0">
              <a:latin typeface="Arial" panose="020B0604020202020204" pitchFamily="34" charset="0"/>
              <a:cs typeface="Arial" panose="020B0604020202020204" pitchFamily="34" charset="0"/>
            </a:endParaRPr>
          </a:p>
          <a:p>
            <a:endParaRPr lang="en-CA" altLang="en-US"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5527352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CA" altLang="en-US" dirty="0">
                <a:latin typeface="Arial" panose="020B0604020202020204" pitchFamily="34" charset="0"/>
                <a:cs typeface="Arial" panose="020B0604020202020204" pitchFamily="34" charset="0"/>
              </a:rPr>
              <a:t>Bariatric Enhancement</a:t>
            </a:r>
          </a:p>
        </p:txBody>
      </p:sp>
      <p:sp>
        <p:nvSpPr>
          <p:cNvPr id="23555" name="Content Placeholder 2"/>
          <p:cNvSpPr>
            <a:spLocks noGrp="1"/>
          </p:cNvSpPr>
          <p:nvPr>
            <p:ph idx="1"/>
          </p:nvPr>
        </p:nvSpPr>
        <p:spPr>
          <a:xfrm>
            <a:off x="457200" y="1124744"/>
            <a:ext cx="8229600" cy="5001419"/>
          </a:xfrm>
        </p:spPr>
        <p:txBody>
          <a:bodyPr/>
          <a:lstStyle/>
          <a:p>
            <a:pPr marL="0" indent="0">
              <a:spcBef>
                <a:spcPts val="0"/>
              </a:spcBef>
              <a:buNone/>
            </a:pPr>
            <a:r>
              <a:rPr lang="en-US" sz="2400" dirty="0">
                <a:latin typeface="Arial" panose="020B0604020202020204" pitchFamily="34" charset="0"/>
                <a:cs typeface="Arial" panose="020B0604020202020204" pitchFamily="34" charset="0"/>
              </a:rPr>
              <a:t>SASWH offers a Bariatric Readiness Survey to assist employers in evaluating current transferring, lifting, repositioning practices and procedures for providing health care to bariatric client. </a:t>
            </a:r>
          </a:p>
          <a:p>
            <a:pPr marL="0" indent="0">
              <a:spcBef>
                <a:spcPts val="0"/>
              </a:spcBef>
              <a:buNone/>
            </a:pPr>
            <a:endParaRPr lang="en-US" sz="2400" dirty="0">
              <a:latin typeface="Arial" panose="020B0604020202020204" pitchFamily="34" charset="0"/>
              <a:cs typeface="Arial" panose="020B0604020202020204" pitchFamily="34" charset="0"/>
            </a:endParaRPr>
          </a:p>
          <a:p>
            <a:pPr marL="0" indent="0">
              <a:spcBef>
                <a:spcPts val="0"/>
              </a:spcBef>
              <a:buNone/>
            </a:pPr>
            <a:r>
              <a:rPr lang="en-US" sz="2400" dirty="0">
                <a:latin typeface="Arial" panose="020B0604020202020204" pitchFamily="34" charset="0"/>
                <a:cs typeface="Arial" panose="020B0604020202020204" pitchFamily="34" charset="0"/>
              </a:rPr>
              <a:t>Visit www.saswh.ca for the bariatric enhancement. Contact SASWH for more information and assistance if necessary.</a:t>
            </a:r>
            <a:endParaRPr lang="en-CA" sz="2400" dirty="0">
              <a:latin typeface="Arial" panose="020B0604020202020204" pitchFamily="34" charset="0"/>
              <a:cs typeface="Arial" panose="020B0604020202020204" pitchFamily="34" charset="0"/>
            </a:endParaRPr>
          </a:p>
          <a:p>
            <a:endParaRPr lang="en-CA" altLang="en-US"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9189748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7544" y="332656"/>
            <a:ext cx="8229600" cy="936104"/>
          </a:xfrm>
        </p:spPr>
        <p:txBody>
          <a:bodyPr/>
          <a:lstStyle/>
          <a:p>
            <a:pPr eaLnBrk="1" hangingPunct="1"/>
            <a:r>
              <a:rPr lang="en-US" altLang="en-US" sz="4000" dirty="0">
                <a:latin typeface="Arial" panose="020B0604020202020204" pitchFamily="34" charset="0"/>
                <a:cs typeface="Arial" panose="020B0604020202020204" pitchFamily="34" charset="0"/>
              </a:rPr>
              <a:t>Summary</a:t>
            </a:r>
            <a:br>
              <a:rPr lang="en-US" altLang="en-US" sz="4000" dirty="0">
                <a:latin typeface="Arial" panose="020B0604020202020204" pitchFamily="34" charset="0"/>
                <a:cs typeface="Arial" panose="020B0604020202020204" pitchFamily="34" charset="0"/>
              </a:rPr>
            </a:br>
            <a:r>
              <a:rPr lang="en-US" altLang="en-US" sz="4000" dirty="0">
                <a:latin typeface="Arial" panose="020B0604020202020204" pitchFamily="34" charset="0"/>
                <a:cs typeface="Arial" panose="020B0604020202020204" pitchFamily="34" charset="0"/>
              </a:rPr>
              <a:t>Client Assessment and Moving Techniques</a:t>
            </a:r>
            <a:endParaRPr lang="en-US" altLang="en-US" sz="2800" dirty="0">
              <a:latin typeface="Arial" panose="020B0604020202020204" pitchFamily="34" charset="0"/>
              <a:cs typeface="Arial" panose="020B0604020202020204" pitchFamily="34" charset="0"/>
            </a:endParaRPr>
          </a:p>
        </p:txBody>
      </p:sp>
      <p:sp>
        <p:nvSpPr>
          <p:cNvPr id="21507" name="Rectangle 3"/>
          <p:cNvSpPr>
            <a:spLocks noGrp="1" noChangeArrowheads="1"/>
          </p:cNvSpPr>
          <p:nvPr>
            <p:ph type="body" idx="1"/>
          </p:nvPr>
        </p:nvSpPr>
        <p:spPr>
          <a:xfrm>
            <a:off x="683568" y="2276872"/>
            <a:ext cx="8229600" cy="3734855"/>
          </a:xfrm>
        </p:spPr>
        <p:txBody>
          <a:bodyPr/>
          <a:lstStyle/>
          <a:p>
            <a:pPr marL="0" indent="0" eaLnBrk="1" hangingPunct="1">
              <a:spcBef>
                <a:spcPts val="0"/>
              </a:spcBef>
              <a:buNone/>
            </a:pPr>
            <a:r>
              <a:rPr lang="en-US" altLang="en-US" sz="2400" dirty="0">
                <a:latin typeface="Arial" panose="020B0604020202020204" pitchFamily="34" charset="0"/>
                <a:cs typeface="Arial" panose="020B0604020202020204" pitchFamily="34" charset="0"/>
              </a:rPr>
              <a:t>You have learned:</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Initial, Re-assessment and Specialized Client Mobility Risk Assessment</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Documentation</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Eliminate or Manage Risks</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Selecting and Using an Appropriate Moving Technique</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Evaluate, Communicate</a:t>
            </a:r>
          </a:p>
          <a:p>
            <a:pPr eaLnBrk="1" hangingPunct="1">
              <a:spcBef>
                <a:spcPts val="0"/>
              </a:spcBef>
              <a:buFont typeface="Wingdings" panose="05000000000000000000" pitchFamily="2" charset="2"/>
              <a:buChar char="§"/>
            </a:pPr>
            <a:r>
              <a:rPr lang="en-US" altLang="en-US" sz="2400" i="1" dirty="0">
                <a:latin typeface="Arial" panose="020B0604020202020204" pitchFamily="34" charset="0"/>
                <a:cs typeface="Arial" panose="020B0604020202020204" pitchFamily="34" charset="0"/>
              </a:rPr>
              <a:t>In the Moment</a:t>
            </a:r>
            <a:r>
              <a:rPr lang="en-US" altLang="en-US" sz="2400" dirty="0">
                <a:latin typeface="Arial" panose="020B0604020202020204" pitchFamily="34" charset="0"/>
                <a:cs typeface="Arial" panose="020B0604020202020204" pitchFamily="34" charset="0"/>
              </a:rPr>
              <a:t> Risk Assessment</a:t>
            </a:r>
          </a:p>
          <a:p>
            <a:pPr eaLnBrk="1" hangingPunct="1">
              <a:spcBef>
                <a:spcPts val="0"/>
              </a:spcBef>
              <a:buFont typeface="Wingdings" panose="05000000000000000000" pitchFamily="2" charset="2"/>
              <a:buChar char="§"/>
            </a:pPr>
            <a:r>
              <a:rPr lang="en-US" altLang="en-US" sz="2400" dirty="0">
                <a:latin typeface="Arial" panose="020B0604020202020204" pitchFamily="34" charset="0"/>
                <a:cs typeface="Arial" panose="020B0604020202020204" pitchFamily="34" charset="0"/>
              </a:rPr>
              <a:t>Resources on SASWH’s website</a:t>
            </a:r>
          </a:p>
          <a:p>
            <a:pPr marL="0" indent="0" eaLnBrk="1" hangingPunct="1">
              <a:buNone/>
            </a:pPr>
            <a:endParaRPr lang="en-US" altLang="en-US" sz="2400" dirty="0">
              <a:latin typeface="Arial" panose="020B0604020202020204" pitchFamily="34" charset="0"/>
              <a:cs typeface="Arial" panose="020B0604020202020204" pitchFamily="34" charset="0"/>
            </a:endParaRPr>
          </a:p>
          <a:p>
            <a:pPr marL="0" indent="0" algn="ctr" eaLnBrk="1" hangingPunct="1">
              <a:buNone/>
            </a:pPr>
            <a:r>
              <a:rPr lang="en-US" altLang="en-US" sz="2400" b="1" dirty="0">
                <a:latin typeface="Arial" panose="020B0604020202020204" pitchFamily="34" charset="0"/>
                <a:cs typeface="Arial" panose="020B0604020202020204" pitchFamily="34" charset="0"/>
              </a:rPr>
              <a:t>Be Aware…Be Healthy…Be Safe</a:t>
            </a:r>
          </a:p>
          <a:p>
            <a:pPr marL="0" indent="0" eaLnBrk="1" hangingPunct="1">
              <a:buNone/>
            </a:pPr>
            <a:endParaRPr lang="en-US" altLang="en-US" sz="2400" dirty="0">
              <a:latin typeface="Arial" panose="020B0604020202020204" pitchFamily="34" charset="0"/>
              <a:cs typeface="Arial" panose="020B0604020202020204" pitchFamily="34" charset="0"/>
            </a:endParaRPr>
          </a:p>
          <a:p>
            <a:pPr marL="0" indent="0" eaLnBrk="1" hangingPunct="1">
              <a:buNone/>
            </a:pPr>
            <a:endParaRPr lang="en-US" altLang="en-US" sz="2400" dirty="0">
              <a:latin typeface="Arial" panose="020B0604020202020204" pitchFamily="34" charset="0"/>
              <a:cs typeface="Arial" panose="020B0604020202020204" pitchFamily="34" charset="0"/>
            </a:endParaRPr>
          </a:p>
          <a:p>
            <a:pPr marL="0" indent="0" eaLnBrk="1" hangingPunct="1">
              <a:buNone/>
            </a:pPr>
            <a:endParaRPr lang="en-US" altLang="en-US" sz="24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154386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Accountability and Legislation</a:t>
            </a:r>
          </a:p>
        </p:txBody>
      </p:sp>
      <p:sp>
        <p:nvSpPr>
          <p:cNvPr id="3" name="Content Placeholder 2"/>
          <p:cNvSpPr>
            <a:spLocks noGrp="1"/>
          </p:cNvSpPr>
          <p:nvPr>
            <p:ph idx="1"/>
          </p:nvPr>
        </p:nvSpPr>
        <p:spPr/>
        <p:txBody>
          <a:bodyPr/>
          <a:lstStyle/>
          <a:p>
            <a:pPr>
              <a:buFont typeface="Wingdings" panose="05000000000000000000" pitchFamily="2" charset="2"/>
              <a:buChar char="§"/>
            </a:pPr>
            <a:r>
              <a:rPr lang="en-US" dirty="0"/>
              <a:t>What does accountability mean to you?</a:t>
            </a:r>
          </a:p>
          <a:p>
            <a:pPr>
              <a:buFont typeface="Wingdings" panose="05000000000000000000" pitchFamily="2" charset="2"/>
              <a:buChar char="§"/>
            </a:pPr>
            <a:r>
              <a:rPr lang="en-US" dirty="0"/>
              <a:t>Saskatchewan’s Occupational Health and Safety Legislation</a:t>
            </a:r>
          </a:p>
          <a:p>
            <a:pPr lvl="1">
              <a:buFont typeface="Wingdings" panose="05000000000000000000" pitchFamily="2" charset="2"/>
              <a:buChar char="§"/>
            </a:pPr>
            <a:r>
              <a:rPr lang="en-US" dirty="0"/>
              <a:t>Employers Responsibilities</a:t>
            </a:r>
          </a:p>
          <a:p>
            <a:pPr lvl="1">
              <a:buFont typeface="Wingdings" panose="05000000000000000000" pitchFamily="2" charset="2"/>
              <a:buChar char="§"/>
            </a:pPr>
            <a:r>
              <a:rPr lang="en-US" i="1" dirty="0"/>
              <a:t>Three Rights of a Worker</a:t>
            </a:r>
          </a:p>
          <a:p>
            <a:pPr lvl="2">
              <a:buFont typeface="Wingdings" panose="05000000000000000000" pitchFamily="2" charset="2"/>
              <a:buChar char="§"/>
            </a:pPr>
            <a:r>
              <a:rPr lang="en-US" i="1" dirty="0"/>
              <a:t>The Right to Know</a:t>
            </a:r>
          </a:p>
          <a:p>
            <a:pPr lvl="2">
              <a:buFont typeface="Wingdings" panose="05000000000000000000" pitchFamily="2" charset="2"/>
              <a:buChar char="§"/>
            </a:pPr>
            <a:r>
              <a:rPr lang="en-US" i="1" dirty="0"/>
              <a:t>The Right to Refuse</a:t>
            </a:r>
          </a:p>
          <a:p>
            <a:pPr lvl="2">
              <a:buFont typeface="Wingdings" panose="05000000000000000000" pitchFamily="2" charset="2"/>
              <a:buChar char="§"/>
            </a:pPr>
            <a:r>
              <a:rPr lang="en-US" i="1" dirty="0"/>
              <a:t>The Right to Participate</a:t>
            </a:r>
          </a:p>
          <a:p>
            <a:pPr lvl="1">
              <a:buFont typeface="Wingdings" panose="05000000000000000000" pitchFamily="2" charset="2"/>
              <a:buChar char="§"/>
            </a:pPr>
            <a:r>
              <a:rPr lang="en-US" dirty="0"/>
              <a:t>Workers Responsibilities</a:t>
            </a:r>
          </a:p>
          <a:p>
            <a:pPr>
              <a:buFont typeface="Wingdings" panose="05000000000000000000" pitchFamily="2" charset="2"/>
              <a:buChar char="§"/>
            </a:pPr>
            <a:endParaRPr lang="en-US" i="1"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3067331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Steps to a Moving Task</a:t>
            </a:r>
          </a:p>
        </p:txBody>
      </p:sp>
      <p:sp>
        <p:nvSpPr>
          <p:cNvPr id="5" name="Content Placeholder 2"/>
          <p:cNvSpPr txBox="1">
            <a:spLocks/>
          </p:cNvSpPr>
          <p:nvPr/>
        </p:nvSpPr>
        <p:spPr>
          <a:xfrm>
            <a:off x="457200" y="126876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CA" sz="2400" dirty="0">
              <a:latin typeface="Arial" panose="020B0604020202020204" pitchFamily="34" charset="0"/>
              <a:cs typeface="Arial" panose="020B0604020202020204" pitchFamily="34" charset="0"/>
            </a:endParaRPr>
          </a:p>
          <a:p>
            <a:endParaRPr lang="en-CA" sz="2400" dirty="0">
              <a:latin typeface="Arial" panose="020B0604020202020204" pitchFamily="34" charset="0"/>
              <a:cs typeface="Arial" panose="020B0604020202020204" pitchFamily="34" charset="0"/>
            </a:endParaRPr>
          </a:p>
        </p:txBody>
      </p:sp>
      <p:pic>
        <p:nvPicPr>
          <p:cNvPr id="1026" name="Picture 2" descr="Assess 20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95836" y="1254442"/>
            <a:ext cx="2952328" cy="4237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147768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Assess</a:t>
            </a:r>
          </a:p>
        </p:txBody>
      </p:sp>
      <p:sp>
        <p:nvSpPr>
          <p:cNvPr id="3" name="Content Placeholder 2"/>
          <p:cNvSpPr>
            <a:spLocks noGrp="1"/>
          </p:cNvSpPr>
          <p:nvPr>
            <p:ph idx="1"/>
          </p:nvPr>
        </p:nvSpPr>
        <p:spPr/>
        <p:txBody>
          <a:bodyPr/>
          <a:lstStyle/>
          <a:p>
            <a:pPr marL="0" indent="0">
              <a:buNone/>
            </a:pPr>
            <a:r>
              <a:rPr lang="en-CA" dirty="0"/>
              <a:t>Complete a risk assessment of self, environment, equipment, object, client, not just once, but also </a:t>
            </a:r>
            <a:r>
              <a:rPr lang="en-CA" i="1" dirty="0"/>
              <a:t>In the </a:t>
            </a:r>
            <a:r>
              <a:rPr lang="en-CA" i="1" dirty="0">
                <a:latin typeface="Arial" panose="020B0604020202020204" pitchFamily="34" charset="0"/>
                <a:cs typeface="Arial" panose="020B0604020202020204" pitchFamily="34" charset="0"/>
              </a:rPr>
              <a:t>Moment</a:t>
            </a:r>
            <a:r>
              <a:rPr lang="en-CA" dirty="0"/>
              <a:t> the task is being performed. TLR utilizes the following steps:</a:t>
            </a:r>
          </a:p>
          <a:p>
            <a:pPr marL="447675" indent="0">
              <a:spcBef>
                <a:spcPts val="0"/>
              </a:spcBef>
              <a:buNone/>
            </a:pPr>
            <a:r>
              <a:rPr lang="en-CA" dirty="0"/>
              <a:t>1.	identify the risk(s)</a:t>
            </a:r>
          </a:p>
          <a:p>
            <a:pPr marL="447675" indent="0">
              <a:spcBef>
                <a:spcPts val="0"/>
              </a:spcBef>
              <a:buNone/>
            </a:pPr>
            <a:r>
              <a:rPr lang="en-CA" dirty="0"/>
              <a:t>2.	collect information about the risk factor(s) 3.	analyze the information collected</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2317521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Select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67544" y="1484784"/>
            <a:ext cx="8516178" cy="3816000"/>
          </a:xfrm>
        </p:spPr>
      </p:pic>
    </p:spTree>
    <p:extLst>
      <p:ext uri="{BB962C8B-B14F-4D97-AF65-F5344CB8AC3E}">
        <p14:creationId xmlns:p14="http://schemas.microsoft.com/office/powerpoint/2010/main" val="98496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latin typeface="Arial" panose="020B0604020202020204" pitchFamily="34" charset="0"/>
                <a:cs typeface="Arial" panose="020B0604020202020204" pitchFamily="34" charset="0"/>
              </a:rPr>
              <a:t>Prepare</a:t>
            </a:r>
          </a:p>
        </p:txBody>
      </p:sp>
      <p:sp>
        <p:nvSpPr>
          <p:cNvPr id="3" name="Content Placeholder 2"/>
          <p:cNvSpPr>
            <a:spLocks noGrp="1"/>
          </p:cNvSpPr>
          <p:nvPr>
            <p:ph idx="1"/>
          </p:nvPr>
        </p:nvSpPr>
        <p:spPr>
          <a:xfrm>
            <a:off x="457200" y="1340768"/>
            <a:ext cx="8229600" cy="4525963"/>
          </a:xfrm>
        </p:spPr>
        <p:txBody>
          <a:bodyPr/>
          <a:lstStyle/>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worker(s) has on the appropriate footwear and PPE</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plan for the move is in place:</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Appropriate equipment required is available for use.</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Assistance is obtained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Roles have been clarified and communicated.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“1-2-3-command” has been determined.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route is planned.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second location has been prepared</a:t>
            </a:r>
          </a:p>
          <a:p>
            <a:pPr marL="719138"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pathway is clear of any obstacles, lighting is adequate, noise is minimized.</a:t>
            </a:r>
          </a:p>
          <a:p>
            <a:pPr lvl="0">
              <a:spcBef>
                <a:spcPts val="0"/>
              </a:spcBef>
              <a:buFont typeface="Wingdings" panose="05000000000000000000" pitchFamily="2" charset="2"/>
              <a:buChar char="§"/>
            </a:pPr>
            <a:r>
              <a:rPr lang="en-CA" sz="2400" dirty="0">
                <a:latin typeface="Arial" panose="020B0604020202020204" pitchFamily="34" charset="0"/>
                <a:cs typeface="Arial" panose="020B0604020202020204" pitchFamily="34" charset="0"/>
              </a:rPr>
              <a:t>The worker(s) ensures clear visibility to start and perform the move (e.g., load height and width).</a:t>
            </a:r>
          </a:p>
          <a:p>
            <a:pPr marL="0" indent="0">
              <a:buNone/>
            </a:pPr>
            <a:endParaRPr lang="en-CA"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04248" y="6523579"/>
            <a:ext cx="1903116" cy="208910"/>
          </a:xfrm>
          <a:prstGeom prst="rect">
            <a:avLst/>
          </a:prstGeom>
        </p:spPr>
      </p:pic>
    </p:spTree>
    <p:extLst>
      <p:ext uri="{BB962C8B-B14F-4D97-AF65-F5344CB8AC3E}">
        <p14:creationId xmlns:p14="http://schemas.microsoft.com/office/powerpoint/2010/main" val="807928875"/>
      </p:ext>
    </p:extLst>
  </p:cSld>
  <p:clrMapOvr>
    <a:masterClrMapping/>
  </p:clrMapOvr>
</p:sld>
</file>

<file path=ppt/theme/theme1.xml><?xml version="1.0" encoding="utf-8"?>
<a:theme xmlns:a="http://schemas.openxmlformats.org/drawingml/2006/main" name="SASWH PowerPoint Template - FINA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SASWH PowerPoint Template - FINAL</Template>
  <TotalTime>5757</TotalTime>
  <Words>2370</Words>
  <Application>Microsoft Office PowerPoint</Application>
  <PresentationFormat>On-screen Show (4:3)</PresentationFormat>
  <Paragraphs>371</Paragraphs>
  <Slides>49</Slides>
  <Notes>32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49</vt:i4>
      </vt:variant>
    </vt:vector>
  </HeadingPairs>
  <TitlesOfParts>
    <vt:vector size="56" baseType="lpstr">
      <vt:lpstr>Arial</vt:lpstr>
      <vt:lpstr>Arial Rounded MT Bold</vt:lpstr>
      <vt:lpstr>Calibri</vt:lpstr>
      <vt:lpstr>Wingdings</vt:lpstr>
      <vt:lpstr>SASWH PowerPoint Template - FINAL</vt:lpstr>
      <vt:lpstr>Custom Design</vt:lpstr>
      <vt:lpstr>1_Custom Design</vt:lpstr>
      <vt:lpstr>Transferring Lifting Repositioning (TLR®) Program© </vt:lpstr>
      <vt:lpstr>Housekeeping Details</vt:lpstr>
      <vt:lpstr>Successful Completion</vt:lpstr>
      <vt:lpstr>What You Will Learn Today</vt:lpstr>
      <vt:lpstr>Accountability and Legislation</vt:lpstr>
      <vt:lpstr>Steps to a Moving Task</vt:lpstr>
      <vt:lpstr>Assess</vt:lpstr>
      <vt:lpstr>Select</vt:lpstr>
      <vt:lpstr>Prepare</vt:lpstr>
      <vt:lpstr>Move</vt:lpstr>
      <vt:lpstr>Evaluate</vt:lpstr>
      <vt:lpstr>Good Posture and Safe Body Mechanics</vt:lpstr>
      <vt:lpstr>Good Posture</vt:lpstr>
      <vt:lpstr>TLR Principles of Safe Body Mechanics </vt:lpstr>
      <vt:lpstr>TLR Checkpoints to Safe Body Mechanics</vt:lpstr>
      <vt:lpstr>Musculoskeletal Injuries</vt:lpstr>
      <vt:lpstr>Risk Assessment</vt:lpstr>
      <vt:lpstr>SELF Risk Assessment “All About YOU!”</vt:lpstr>
      <vt:lpstr>ENVIRONMENT Risk Assessment</vt:lpstr>
      <vt:lpstr>EQUIPMENT Risk Assessment</vt:lpstr>
      <vt:lpstr>OBJECT Risk Assessment </vt:lpstr>
      <vt:lpstr>In the Moment Risk Assessment</vt:lpstr>
      <vt:lpstr>TLR General Moving Techniques </vt:lpstr>
      <vt:lpstr>TLR General Moving Techniques </vt:lpstr>
      <vt:lpstr>SASWH Resources</vt:lpstr>
      <vt:lpstr>Summary Risk Assessment and General Moving Techniques</vt:lpstr>
      <vt:lpstr>CLIENT MOBILITY Risk Assessment</vt:lpstr>
      <vt:lpstr>Initial Client Mobility Risk Assessment </vt:lpstr>
      <vt:lpstr>Part A, Part B</vt:lpstr>
      <vt:lpstr>Transfer Belt</vt:lpstr>
      <vt:lpstr>Part B: Testing and Observation</vt:lpstr>
      <vt:lpstr>Standard TLR Logos</vt:lpstr>
      <vt:lpstr>Re-assessment of Client Mobility Risks</vt:lpstr>
      <vt:lpstr>In the Moment Risk Assessment</vt:lpstr>
      <vt:lpstr>Changing a TLR Logo</vt:lpstr>
      <vt:lpstr>Specialized Client Mobility Risk Assessment</vt:lpstr>
      <vt:lpstr>Specialized Client Mobility Techniques</vt:lpstr>
      <vt:lpstr>TLR Client Moving Techniques</vt:lpstr>
      <vt:lpstr>Assess</vt:lpstr>
      <vt:lpstr>Select</vt:lpstr>
      <vt:lpstr>Prepare</vt:lpstr>
      <vt:lpstr>Move</vt:lpstr>
      <vt:lpstr>Move</vt:lpstr>
      <vt:lpstr>Move</vt:lpstr>
      <vt:lpstr>Evaluate</vt:lpstr>
      <vt:lpstr>Standard TLR Client Moving Techniques</vt:lpstr>
      <vt:lpstr>Bariatric Enhancement</vt:lpstr>
      <vt:lpstr>Bariatric Enhancement</vt:lpstr>
      <vt:lpstr>Summary Client Assessment and Moving Techniques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Transferring Lifting Repositioning (TLR)</dc:title>
  <dc:creator>Laura Beach</dc:creator>
  <cp:lastModifiedBy>Barker, Sarah SASWH</cp:lastModifiedBy>
  <cp:revision>323</cp:revision>
  <cp:lastPrinted>2016-05-12T15:19:14Z</cp:lastPrinted>
  <dcterms:created xsi:type="dcterms:W3CDTF">2014-05-26T14:48:03Z</dcterms:created>
  <dcterms:modified xsi:type="dcterms:W3CDTF">2026-01-20T17:38:37Z</dcterms:modified>
</cp:coreProperties>
</file>