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1.xml" ContentType="application/vnd.openxmlformats-officedocument.presentationml.tags+xml"/>
  <Override PartName="/ppt/notesSlides/notesSlide4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63.xml" ContentType="application/vnd.openxmlformats-officedocument.presentationml.tags+xml"/>
  <Override PartName="/ppt/notesSlides/notesSlide6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64.xml" ContentType="application/vnd.openxmlformats-officedocument.presentationml.tags+xml"/>
  <Override PartName="/ppt/notesSlides/notesSlide6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65.xml" ContentType="application/vnd.openxmlformats-officedocument.presentationml.tags+xml"/>
  <Override PartName="/ppt/notesSlides/notesSlide6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66.xml" ContentType="application/vnd.openxmlformats-officedocument.presentationml.tags+xml"/>
  <Override PartName="/ppt/notesSlides/notesSlide6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69.xml" ContentType="application/vnd.openxmlformats-officedocument.presentationml.tags+xml"/>
  <Override PartName="/ppt/notesSlides/notesSlide6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70.xml" ContentType="application/vnd.openxmlformats-officedocument.presentationml.tags+xml"/>
  <Override PartName="/ppt/notesSlides/notesSlide6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71.xml" ContentType="application/vnd.openxmlformats-officedocument.presentationml.tags+xml"/>
  <Override PartName="/ppt/notesSlides/notesSlide70.xml" ContentType="application/vnd.openxmlformats-officedocument.presentationml.notesSlide+xml"/>
  <Override PartName="/ppt/tags/tag72.xml" ContentType="application/vnd.openxmlformats-officedocument.presentationml.tags+xml"/>
  <Override PartName="/ppt/notesSlides/notesSlide71.xml" ContentType="application/vnd.openxmlformats-officedocument.presentationml.notesSlide+xml"/>
  <Override PartName="/ppt/tags/tag73.xml" ContentType="application/vnd.openxmlformats-officedocument.presentationml.tags+xml"/>
  <Override PartName="/ppt/notesSlides/notesSlide72.xml" ContentType="application/vnd.openxmlformats-officedocument.presentationml.notesSlide+xml"/>
  <Override PartName="/ppt/tags/tag74.xml" ContentType="application/vnd.openxmlformats-officedocument.presentationml.tags+xml"/>
  <Override PartName="/ppt/notesSlides/notesSlide73.xml" ContentType="application/vnd.openxmlformats-officedocument.presentationml.notesSlide+xml"/>
  <Override PartName="/ppt/tags/tag75.xml" ContentType="application/vnd.openxmlformats-officedocument.presentationml.tags+xml"/>
  <Override PartName="/ppt/notesSlides/notesSlide7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76.xml" ContentType="application/vnd.openxmlformats-officedocument.presentationml.tags+xml"/>
  <Override PartName="/ppt/notesSlides/notesSlide75.xml" ContentType="application/vnd.openxmlformats-officedocument.presentationml.notesSlide+xml"/>
  <Override PartName="/ppt/tags/tag77.xml" ContentType="application/vnd.openxmlformats-officedocument.presentationml.tags+xml"/>
  <Override PartName="/ppt/notesSlides/notesSlide7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78.xml" ContentType="application/vnd.openxmlformats-officedocument.presentationml.tags+xml"/>
  <Override PartName="/ppt/notesSlides/notesSlide77.xml" ContentType="application/vnd.openxmlformats-officedocument.presentationml.notesSlide+xml"/>
  <Override PartName="/ppt/tags/tag79.xml" ContentType="application/vnd.openxmlformats-officedocument.presentationml.tags+xml"/>
  <Override PartName="/ppt/notesSlides/notesSlide78.xml" ContentType="application/vnd.openxmlformats-officedocument.presentationml.notesSlide+xml"/>
  <Override PartName="/ppt/tags/tag80.xml" ContentType="application/vnd.openxmlformats-officedocument.presentationml.tags+xml"/>
  <Override PartName="/ppt/notesSlides/notesSlide79.xml" ContentType="application/vnd.openxmlformats-officedocument.presentationml.notesSlide+xml"/>
  <Override PartName="/ppt/tags/tag81.xml" ContentType="application/vnd.openxmlformats-officedocument.presentationml.tags+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7" r:id="rId4"/>
  </p:sldMasterIdLst>
  <p:notesMasterIdLst>
    <p:notesMasterId r:id="rId85"/>
  </p:notesMasterIdLst>
  <p:sldIdLst>
    <p:sldId id="256" r:id="rId5"/>
    <p:sldId id="739" r:id="rId6"/>
    <p:sldId id="505" r:id="rId7"/>
    <p:sldId id="738" r:id="rId8"/>
    <p:sldId id="513" r:id="rId9"/>
    <p:sldId id="740" r:id="rId10"/>
    <p:sldId id="896" r:id="rId11"/>
    <p:sldId id="587" r:id="rId12"/>
    <p:sldId id="853" r:id="rId13"/>
    <p:sldId id="586" r:id="rId14"/>
    <p:sldId id="588" r:id="rId15"/>
    <p:sldId id="589" r:id="rId16"/>
    <p:sldId id="590" r:id="rId17"/>
    <p:sldId id="591" r:id="rId18"/>
    <p:sldId id="796" r:id="rId19"/>
    <p:sldId id="592" r:id="rId20"/>
    <p:sldId id="870" r:id="rId21"/>
    <p:sldId id="869" r:id="rId22"/>
    <p:sldId id="583" r:id="rId23"/>
    <p:sldId id="804" r:id="rId24"/>
    <p:sldId id="819" r:id="rId25"/>
    <p:sldId id="809" r:id="rId26"/>
    <p:sldId id="854" r:id="rId27"/>
    <p:sldId id="805" r:id="rId28"/>
    <p:sldId id="792" r:id="rId29"/>
    <p:sldId id="875" r:id="rId30"/>
    <p:sldId id="818" r:id="rId31"/>
    <p:sldId id="837" r:id="rId32"/>
    <p:sldId id="825" r:id="rId33"/>
    <p:sldId id="840" r:id="rId34"/>
    <p:sldId id="897" r:id="rId35"/>
    <p:sldId id="871" r:id="rId36"/>
    <p:sldId id="812" r:id="rId37"/>
    <p:sldId id="814" r:id="rId38"/>
    <p:sldId id="658" r:id="rId39"/>
    <p:sldId id="872" r:id="rId40"/>
    <p:sldId id="830" r:id="rId41"/>
    <p:sldId id="839" r:id="rId42"/>
    <p:sldId id="683" r:id="rId43"/>
    <p:sldId id="849" r:id="rId44"/>
    <p:sldId id="828" r:id="rId45"/>
    <p:sldId id="827" r:id="rId46"/>
    <p:sldId id="873" r:id="rId47"/>
    <p:sldId id="874" r:id="rId48"/>
    <p:sldId id="794" r:id="rId49"/>
    <p:sldId id="838" r:id="rId50"/>
    <p:sldId id="337" r:id="rId51"/>
    <p:sldId id="822" r:id="rId52"/>
    <p:sldId id="876" r:id="rId53"/>
    <p:sldId id="831" r:id="rId54"/>
    <p:sldId id="883" r:id="rId55"/>
    <p:sldId id="884" r:id="rId56"/>
    <p:sldId id="885" r:id="rId57"/>
    <p:sldId id="734" r:id="rId58"/>
    <p:sldId id="877" r:id="rId59"/>
    <p:sldId id="878" r:id="rId60"/>
    <p:sldId id="797" r:id="rId61"/>
    <p:sldId id="846" r:id="rId62"/>
    <p:sldId id="773" r:id="rId63"/>
    <p:sldId id="852" r:id="rId64"/>
    <p:sldId id="714" r:id="rId65"/>
    <p:sldId id="777" r:id="rId66"/>
    <p:sldId id="890" r:id="rId67"/>
    <p:sldId id="860" r:id="rId68"/>
    <p:sldId id="886" r:id="rId69"/>
    <p:sldId id="737" r:id="rId70"/>
    <p:sldId id="862" r:id="rId71"/>
    <p:sldId id="887" r:id="rId72"/>
    <p:sldId id="888" r:id="rId73"/>
    <p:sldId id="851" r:id="rId74"/>
    <p:sldId id="845" r:id="rId75"/>
    <p:sldId id="891" r:id="rId76"/>
    <p:sldId id="892" r:id="rId77"/>
    <p:sldId id="847" r:id="rId78"/>
    <p:sldId id="370" r:id="rId79"/>
    <p:sldId id="893" r:id="rId80"/>
    <p:sldId id="820" r:id="rId81"/>
    <p:sldId id="894" r:id="rId82"/>
    <p:sldId id="895" r:id="rId83"/>
    <p:sldId id="261" r:id="rId84"/>
  </p:sldIdLst>
  <p:sldSz cx="9144000" cy="6858000" type="screen4x3"/>
  <p:notesSz cx="7010400" cy="92964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4393" autoAdjust="0"/>
  </p:normalViewPr>
  <p:slideViewPr>
    <p:cSldViewPr showGuides="1">
      <p:cViewPr>
        <p:scale>
          <a:sx n="80" d="100"/>
          <a:sy n="80" d="100"/>
        </p:scale>
        <p:origin x="2112" y="1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10" d="100"/>
          <a:sy n="110" d="100"/>
        </p:scale>
        <p:origin x="3348" y="-7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4370D-FC83-4663-BB79-5601B2AA514D}"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9830A47A-A7CE-4AB1-AFA9-07DF8F48EC45}">
      <dgm:prSet/>
      <dgm:spPr/>
      <dgm:t>
        <a:bodyPr/>
        <a:lstStyle/>
        <a:p>
          <a:pPr>
            <a:lnSpc>
              <a:spcPct val="100000"/>
            </a:lnSpc>
          </a:pPr>
          <a:r>
            <a:rPr lang="en-US" dirty="0"/>
            <a:t>Emergency Exits</a:t>
          </a:r>
        </a:p>
      </dgm:t>
    </dgm:pt>
    <dgm:pt modelId="{38417090-41EF-4E15-9239-82EF41F1E93B}" type="parTrans" cxnId="{FCF49EC1-F27A-4477-BDCC-C91FF2BF37A2}">
      <dgm:prSet/>
      <dgm:spPr/>
      <dgm:t>
        <a:bodyPr/>
        <a:lstStyle/>
        <a:p>
          <a:endParaRPr lang="en-US"/>
        </a:p>
      </dgm:t>
    </dgm:pt>
    <dgm:pt modelId="{4438CE76-DEAB-466F-AD08-17AB7F9E1C41}" type="sibTrans" cxnId="{FCF49EC1-F27A-4477-BDCC-C91FF2BF37A2}">
      <dgm:prSet/>
      <dgm:spPr/>
      <dgm:t>
        <a:bodyPr/>
        <a:lstStyle/>
        <a:p>
          <a:endParaRPr lang="en-US"/>
        </a:p>
      </dgm:t>
    </dgm:pt>
    <dgm:pt modelId="{A4770368-4F1A-4182-AD05-EF954B31F080}">
      <dgm:prSet/>
      <dgm:spPr/>
      <dgm:t>
        <a:bodyPr/>
        <a:lstStyle/>
        <a:p>
          <a:pPr>
            <a:lnSpc>
              <a:spcPct val="100000"/>
            </a:lnSpc>
          </a:pPr>
          <a:r>
            <a:rPr lang="en-US"/>
            <a:t>Washrooms</a:t>
          </a:r>
        </a:p>
      </dgm:t>
    </dgm:pt>
    <dgm:pt modelId="{6B783B33-DF88-4002-942A-4E8D8F8F2115}" type="parTrans" cxnId="{A2B5DDD0-F758-47F8-8F2A-B359C87D7D7C}">
      <dgm:prSet/>
      <dgm:spPr/>
      <dgm:t>
        <a:bodyPr/>
        <a:lstStyle/>
        <a:p>
          <a:endParaRPr lang="en-US"/>
        </a:p>
      </dgm:t>
    </dgm:pt>
    <dgm:pt modelId="{E1BC80D8-3A83-403E-950A-28B312DB68F4}" type="sibTrans" cxnId="{A2B5DDD0-F758-47F8-8F2A-B359C87D7D7C}">
      <dgm:prSet/>
      <dgm:spPr/>
      <dgm:t>
        <a:bodyPr/>
        <a:lstStyle/>
        <a:p>
          <a:endParaRPr lang="en-US"/>
        </a:p>
      </dgm:t>
    </dgm:pt>
    <dgm:pt modelId="{D4C2D1A5-2DCB-481C-B196-A445BAFC3B5B}">
      <dgm:prSet/>
      <dgm:spPr/>
      <dgm:t>
        <a:bodyPr/>
        <a:lstStyle/>
        <a:p>
          <a:pPr>
            <a:lnSpc>
              <a:spcPct val="100000"/>
            </a:lnSpc>
          </a:pPr>
          <a:r>
            <a:rPr lang="en-US"/>
            <a:t>Scent Free environment</a:t>
          </a:r>
        </a:p>
      </dgm:t>
    </dgm:pt>
    <dgm:pt modelId="{5003B9CD-F479-4230-A1A1-30FA265CD081}" type="parTrans" cxnId="{BDD539BA-5EBE-471A-A0FB-F900AFC1FCC1}">
      <dgm:prSet/>
      <dgm:spPr/>
      <dgm:t>
        <a:bodyPr/>
        <a:lstStyle/>
        <a:p>
          <a:endParaRPr lang="en-US"/>
        </a:p>
      </dgm:t>
    </dgm:pt>
    <dgm:pt modelId="{EEE52D84-F2E1-4206-880D-42DE6861788C}" type="sibTrans" cxnId="{BDD539BA-5EBE-471A-A0FB-F900AFC1FCC1}">
      <dgm:prSet/>
      <dgm:spPr/>
      <dgm:t>
        <a:bodyPr/>
        <a:lstStyle/>
        <a:p>
          <a:endParaRPr lang="en-US"/>
        </a:p>
      </dgm:t>
    </dgm:pt>
    <dgm:pt modelId="{CFAD1A68-12E4-4CB2-BCB6-EB47A06D6DCD}">
      <dgm:prSet/>
      <dgm:spPr/>
      <dgm:t>
        <a:bodyPr/>
        <a:lstStyle/>
        <a:p>
          <a:pPr>
            <a:lnSpc>
              <a:spcPct val="100000"/>
            </a:lnSpc>
          </a:pPr>
          <a:r>
            <a:rPr lang="en-US" dirty="0"/>
            <a:t>Cell Phones</a:t>
          </a:r>
        </a:p>
      </dgm:t>
    </dgm:pt>
    <dgm:pt modelId="{6076C040-2F24-4135-96A7-A5E14B1F5612}" type="parTrans" cxnId="{9BE228B6-1746-4F01-8EF4-872452DC8DB4}">
      <dgm:prSet/>
      <dgm:spPr/>
      <dgm:t>
        <a:bodyPr/>
        <a:lstStyle/>
        <a:p>
          <a:endParaRPr lang="en-US"/>
        </a:p>
      </dgm:t>
    </dgm:pt>
    <dgm:pt modelId="{49FDD13A-9442-4441-87F6-EFC31DE7E9C7}" type="sibTrans" cxnId="{9BE228B6-1746-4F01-8EF4-872452DC8DB4}">
      <dgm:prSet/>
      <dgm:spPr/>
      <dgm:t>
        <a:bodyPr/>
        <a:lstStyle/>
        <a:p>
          <a:endParaRPr lang="en-US"/>
        </a:p>
      </dgm:t>
    </dgm:pt>
    <dgm:pt modelId="{45808571-F7E8-4A3A-8B14-CDBDA174A1ED}">
      <dgm:prSet/>
      <dgm:spPr/>
      <dgm:t>
        <a:bodyPr/>
        <a:lstStyle/>
        <a:p>
          <a:pPr>
            <a:lnSpc>
              <a:spcPct val="100000"/>
            </a:lnSpc>
          </a:pPr>
          <a:r>
            <a:rPr lang="en-US"/>
            <a:t>Break Times</a:t>
          </a:r>
        </a:p>
      </dgm:t>
    </dgm:pt>
    <dgm:pt modelId="{8F771338-3A0C-4E68-BE85-EDF6B4E1513E}" type="parTrans" cxnId="{E4DA01FC-BB53-4E9B-8A9B-7C3854232B95}">
      <dgm:prSet/>
      <dgm:spPr/>
      <dgm:t>
        <a:bodyPr/>
        <a:lstStyle/>
        <a:p>
          <a:endParaRPr lang="en-US"/>
        </a:p>
      </dgm:t>
    </dgm:pt>
    <dgm:pt modelId="{A857A420-D29B-4514-91A2-13F96F7121B9}" type="sibTrans" cxnId="{E4DA01FC-BB53-4E9B-8A9B-7C3854232B95}">
      <dgm:prSet/>
      <dgm:spPr/>
      <dgm:t>
        <a:bodyPr/>
        <a:lstStyle/>
        <a:p>
          <a:endParaRPr lang="en-US"/>
        </a:p>
      </dgm:t>
    </dgm:pt>
    <dgm:pt modelId="{BC12E472-87DA-475D-80C1-B726D1B7BDFA}" type="pres">
      <dgm:prSet presAssocID="{BA74370D-FC83-4663-BB79-5601B2AA514D}" presName="root" presStyleCnt="0">
        <dgm:presLayoutVars>
          <dgm:dir/>
          <dgm:resizeHandles val="exact"/>
        </dgm:presLayoutVars>
      </dgm:prSet>
      <dgm:spPr/>
    </dgm:pt>
    <dgm:pt modelId="{CCCFC5AC-EC47-4C68-9697-5720B898C83D}" type="pres">
      <dgm:prSet presAssocID="{9830A47A-A7CE-4AB1-AFA9-07DF8F48EC45}" presName="compNode" presStyleCnt="0"/>
      <dgm:spPr/>
    </dgm:pt>
    <dgm:pt modelId="{407EF891-4F67-48A1-BB3F-85CA131BCEA3}" type="pres">
      <dgm:prSet presAssocID="{9830A47A-A7CE-4AB1-AFA9-07DF8F48EC4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676AEA0F-6D16-41F5-8B1C-AB986A5155A8}" type="pres">
      <dgm:prSet presAssocID="{9830A47A-A7CE-4AB1-AFA9-07DF8F48EC45}" presName="spaceRect" presStyleCnt="0"/>
      <dgm:spPr/>
    </dgm:pt>
    <dgm:pt modelId="{438B8FA0-C995-4B4C-A9AC-61474236247A}" type="pres">
      <dgm:prSet presAssocID="{9830A47A-A7CE-4AB1-AFA9-07DF8F48EC45}" presName="textRect" presStyleLbl="revTx" presStyleIdx="0" presStyleCnt="5">
        <dgm:presLayoutVars>
          <dgm:chMax val="1"/>
          <dgm:chPref val="1"/>
        </dgm:presLayoutVars>
      </dgm:prSet>
      <dgm:spPr/>
    </dgm:pt>
    <dgm:pt modelId="{F175B000-1EC1-4416-B2BD-2776204CB934}" type="pres">
      <dgm:prSet presAssocID="{4438CE76-DEAB-466F-AD08-17AB7F9E1C41}" presName="sibTrans" presStyleCnt="0"/>
      <dgm:spPr/>
    </dgm:pt>
    <dgm:pt modelId="{8219F026-4B4C-4C65-A77F-CA9BC6A709F7}" type="pres">
      <dgm:prSet presAssocID="{A4770368-4F1A-4182-AD05-EF954B31F080}" presName="compNode" presStyleCnt="0"/>
      <dgm:spPr/>
    </dgm:pt>
    <dgm:pt modelId="{87B0CC0A-B15D-476F-AD45-A267BA01491B}" type="pres">
      <dgm:prSet presAssocID="{A4770368-4F1A-4182-AD05-EF954B31F08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427576E1-FF5E-4869-AF08-3C5D4F62CD3C}" type="pres">
      <dgm:prSet presAssocID="{A4770368-4F1A-4182-AD05-EF954B31F080}" presName="spaceRect" presStyleCnt="0"/>
      <dgm:spPr/>
    </dgm:pt>
    <dgm:pt modelId="{5B9E1795-67AD-4E27-8494-F0E8EDA282C4}" type="pres">
      <dgm:prSet presAssocID="{A4770368-4F1A-4182-AD05-EF954B31F080}" presName="textRect" presStyleLbl="revTx" presStyleIdx="1" presStyleCnt="5">
        <dgm:presLayoutVars>
          <dgm:chMax val="1"/>
          <dgm:chPref val="1"/>
        </dgm:presLayoutVars>
      </dgm:prSet>
      <dgm:spPr/>
    </dgm:pt>
    <dgm:pt modelId="{59462771-1BB3-45E3-B8A1-AE9664EF8156}" type="pres">
      <dgm:prSet presAssocID="{E1BC80D8-3A83-403E-950A-28B312DB68F4}" presName="sibTrans" presStyleCnt="0"/>
      <dgm:spPr/>
    </dgm:pt>
    <dgm:pt modelId="{8955F96B-8435-4EE7-B96C-C1793955B246}" type="pres">
      <dgm:prSet presAssocID="{D4C2D1A5-2DCB-481C-B196-A445BAFC3B5B}" presName="compNode" presStyleCnt="0"/>
      <dgm:spPr/>
    </dgm:pt>
    <dgm:pt modelId="{27F52D34-024D-42B9-B681-00C95CD54E4D}" type="pres">
      <dgm:prSet presAssocID="{D4C2D1A5-2DCB-481C-B196-A445BAFC3B5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72107CEA-E673-484E-8113-56102AC0A72E}" type="pres">
      <dgm:prSet presAssocID="{D4C2D1A5-2DCB-481C-B196-A445BAFC3B5B}" presName="spaceRect" presStyleCnt="0"/>
      <dgm:spPr/>
    </dgm:pt>
    <dgm:pt modelId="{300C2267-691A-4D10-A5A1-40BBA2B16869}" type="pres">
      <dgm:prSet presAssocID="{D4C2D1A5-2DCB-481C-B196-A445BAFC3B5B}" presName="textRect" presStyleLbl="revTx" presStyleIdx="2" presStyleCnt="5">
        <dgm:presLayoutVars>
          <dgm:chMax val="1"/>
          <dgm:chPref val="1"/>
        </dgm:presLayoutVars>
      </dgm:prSet>
      <dgm:spPr/>
    </dgm:pt>
    <dgm:pt modelId="{E9C259C6-1AB1-4B52-87CC-E33581C1E4D8}" type="pres">
      <dgm:prSet presAssocID="{EEE52D84-F2E1-4206-880D-42DE6861788C}" presName="sibTrans" presStyleCnt="0"/>
      <dgm:spPr/>
    </dgm:pt>
    <dgm:pt modelId="{D42E24FF-65F8-4F3D-AF95-E54D2D9867C1}" type="pres">
      <dgm:prSet presAssocID="{CFAD1A68-12E4-4CB2-BCB6-EB47A06D6DCD}" presName="compNode" presStyleCnt="0"/>
      <dgm:spPr/>
    </dgm:pt>
    <dgm:pt modelId="{00176ECA-AFFC-4943-BD09-44CD65AC6EB7}" type="pres">
      <dgm:prSet presAssocID="{CFAD1A68-12E4-4CB2-BCB6-EB47A06D6DC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8A500AB5-131F-4DAA-B4D3-BBCC9310B4EB}" type="pres">
      <dgm:prSet presAssocID="{CFAD1A68-12E4-4CB2-BCB6-EB47A06D6DCD}" presName="spaceRect" presStyleCnt="0"/>
      <dgm:spPr/>
    </dgm:pt>
    <dgm:pt modelId="{A5E5977B-6022-46D3-8376-C4138303FCCB}" type="pres">
      <dgm:prSet presAssocID="{CFAD1A68-12E4-4CB2-BCB6-EB47A06D6DCD}" presName="textRect" presStyleLbl="revTx" presStyleIdx="3" presStyleCnt="5">
        <dgm:presLayoutVars>
          <dgm:chMax val="1"/>
          <dgm:chPref val="1"/>
        </dgm:presLayoutVars>
      </dgm:prSet>
      <dgm:spPr/>
    </dgm:pt>
    <dgm:pt modelId="{8AA24272-3835-4488-81FA-BED39AD3CB30}" type="pres">
      <dgm:prSet presAssocID="{49FDD13A-9442-4441-87F6-EFC31DE7E9C7}" presName="sibTrans" presStyleCnt="0"/>
      <dgm:spPr/>
    </dgm:pt>
    <dgm:pt modelId="{32BF3352-E50D-4F5F-B4A6-3B358C8A20D0}" type="pres">
      <dgm:prSet presAssocID="{45808571-F7E8-4A3A-8B14-CDBDA174A1ED}" presName="compNode" presStyleCnt="0"/>
      <dgm:spPr/>
    </dgm:pt>
    <dgm:pt modelId="{0C18B4D9-A33E-4E91-B115-BE7901D61B0A}" type="pres">
      <dgm:prSet presAssocID="{45808571-F7E8-4A3A-8B14-CDBDA174A1E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
        </a:ext>
      </dgm:extLst>
    </dgm:pt>
    <dgm:pt modelId="{7CE78E4D-17EB-49FC-8A41-B96E0C0B9B24}" type="pres">
      <dgm:prSet presAssocID="{45808571-F7E8-4A3A-8B14-CDBDA174A1ED}" presName="spaceRect" presStyleCnt="0"/>
      <dgm:spPr/>
    </dgm:pt>
    <dgm:pt modelId="{06D5BCAC-0DDD-4A21-B402-195D557B2E28}" type="pres">
      <dgm:prSet presAssocID="{45808571-F7E8-4A3A-8B14-CDBDA174A1ED}" presName="textRect" presStyleLbl="revTx" presStyleIdx="4" presStyleCnt="5">
        <dgm:presLayoutVars>
          <dgm:chMax val="1"/>
          <dgm:chPref val="1"/>
        </dgm:presLayoutVars>
      </dgm:prSet>
      <dgm:spPr/>
    </dgm:pt>
  </dgm:ptLst>
  <dgm:cxnLst>
    <dgm:cxn modelId="{429B2D01-146A-4FE5-B4AA-5A2E6F3D4434}" type="presOf" srcId="{9830A47A-A7CE-4AB1-AFA9-07DF8F48EC45}" destId="{438B8FA0-C995-4B4C-A9AC-61474236247A}" srcOrd="0" destOrd="0" presId="urn:microsoft.com/office/officeart/2018/2/layout/IconLabelList"/>
    <dgm:cxn modelId="{AF33D711-FCFC-4BDA-9280-B7FB49C9CAB5}" type="presOf" srcId="{BA74370D-FC83-4663-BB79-5601B2AA514D}" destId="{BC12E472-87DA-475D-80C1-B726D1B7BDFA}" srcOrd="0" destOrd="0" presId="urn:microsoft.com/office/officeart/2018/2/layout/IconLabelList"/>
    <dgm:cxn modelId="{1E0C1950-5401-451D-B7EE-FD6AE2D7D6A1}" type="presOf" srcId="{A4770368-4F1A-4182-AD05-EF954B31F080}" destId="{5B9E1795-67AD-4E27-8494-F0E8EDA282C4}" srcOrd="0" destOrd="0" presId="urn:microsoft.com/office/officeart/2018/2/layout/IconLabelList"/>
    <dgm:cxn modelId="{FDFC5397-5967-4E76-94FC-8D315307295C}" type="presOf" srcId="{D4C2D1A5-2DCB-481C-B196-A445BAFC3B5B}" destId="{300C2267-691A-4D10-A5A1-40BBA2B16869}" srcOrd="0" destOrd="0" presId="urn:microsoft.com/office/officeart/2018/2/layout/IconLabelList"/>
    <dgm:cxn modelId="{576F6EA7-5BA0-4458-A201-845198C488C3}" type="presOf" srcId="{CFAD1A68-12E4-4CB2-BCB6-EB47A06D6DCD}" destId="{A5E5977B-6022-46D3-8376-C4138303FCCB}" srcOrd="0" destOrd="0" presId="urn:microsoft.com/office/officeart/2018/2/layout/IconLabelList"/>
    <dgm:cxn modelId="{9BE228B6-1746-4F01-8EF4-872452DC8DB4}" srcId="{BA74370D-FC83-4663-BB79-5601B2AA514D}" destId="{CFAD1A68-12E4-4CB2-BCB6-EB47A06D6DCD}" srcOrd="3" destOrd="0" parTransId="{6076C040-2F24-4135-96A7-A5E14B1F5612}" sibTransId="{49FDD13A-9442-4441-87F6-EFC31DE7E9C7}"/>
    <dgm:cxn modelId="{BDD539BA-5EBE-471A-A0FB-F900AFC1FCC1}" srcId="{BA74370D-FC83-4663-BB79-5601B2AA514D}" destId="{D4C2D1A5-2DCB-481C-B196-A445BAFC3B5B}" srcOrd="2" destOrd="0" parTransId="{5003B9CD-F479-4230-A1A1-30FA265CD081}" sibTransId="{EEE52D84-F2E1-4206-880D-42DE6861788C}"/>
    <dgm:cxn modelId="{FCF49EC1-F27A-4477-BDCC-C91FF2BF37A2}" srcId="{BA74370D-FC83-4663-BB79-5601B2AA514D}" destId="{9830A47A-A7CE-4AB1-AFA9-07DF8F48EC45}" srcOrd="0" destOrd="0" parTransId="{38417090-41EF-4E15-9239-82EF41F1E93B}" sibTransId="{4438CE76-DEAB-466F-AD08-17AB7F9E1C41}"/>
    <dgm:cxn modelId="{A2B5DDD0-F758-47F8-8F2A-B359C87D7D7C}" srcId="{BA74370D-FC83-4663-BB79-5601B2AA514D}" destId="{A4770368-4F1A-4182-AD05-EF954B31F080}" srcOrd="1" destOrd="0" parTransId="{6B783B33-DF88-4002-942A-4E8D8F8F2115}" sibTransId="{E1BC80D8-3A83-403E-950A-28B312DB68F4}"/>
    <dgm:cxn modelId="{598600F9-2CDE-4CA2-9B56-D13EB2B4D4FC}" type="presOf" srcId="{45808571-F7E8-4A3A-8B14-CDBDA174A1ED}" destId="{06D5BCAC-0DDD-4A21-B402-195D557B2E28}" srcOrd="0" destOrd="0" presId="urn:microsoft.com/office/officeart/2018/2/layout/IconLabelList"/>
    <dgm:cxn modelId="{E4DA01FC-BB53-4E9B-8A9B-7C3854232B95}" srcId="{BA74370D-FC83-4663-BB79-5601B2AA514D}" destId="{45808571-F7E8-4A3A-8B14-CDBDA174A1ED}" srcOrd="4" destOrd="0" parTransId="{8F771338-3A0C-4E68-BE85-EDF6B4E1513E}" sibTransId="{A857A420-D29B-4514-91A2-13F96F7121B9}"/>
    <dgm:cxn modelId="{3A00C84F-46B5-43AE-850A-981DD5A83B4C}" type="presParOf" srcId="{BC12E472-87DA-475D-80C1-B726D1B7BDFA}" destId="{CCCFC5AC-EC47-4C68-9697-5720B898C83D}" srcOrd="0" destOrd="0" presId="urn:microsoft.com/office/officeart/2018/2/layout/IconLabelList"/>
    <dgm:cxn modelId="{372F3F92-7BDD-4CAF-89E1-9A6BC5919B71}" type="presParOf" srcId="{CCCFC5AC-EC47-4C68-9697-5720B898C83D}" destId="{407EF891-4F67-48A1-BB3F-85CA131BCEA3}" srcOrd="0" destOrd="0" presId="urn:microsoft.com/office/officeart/2018/2/layout/IconLabelList"/>
    <dgm:cxn modelId="{1BA554E6-4AA8-443F-A31F-218165AC058D}" type="presParOf" srcId="{CCCFC5AC-EC47-4C68-9697-5720B898C83D}" destId="{676AEA0F-6D16-41F5-8B1C-AB986A5155A8}" srcOrd="1" destOrd="0" presId="urn:microsoft.com/office/officeart/2018/2/layout/IconLabelList"/>
    <dgm:cxn modelId="{737B4709-C98D-42FF-8BEE-9E87608F17F9}" type="presParOf" srcId="{CCCFC5AC-EC47-4C68-9697-5720B898C83D}" destId="{438B8FA0-C995-4B4C-A9AC-61474236247A}" srcOrd="2" destOrd="0" presId="urn:microsoft.com/office/officeart/2018/2/layout/IconLabelList"/>
    <dgm:cxn modelId="{6CE29D17-90C1-4BCA-A7EF-9D512549C455}" type="presParOf" srcId="{BC12E472-87DA-475D-80C1-B726D1B7BDFA}" destId="{F175B000-1EC1-4416-B2BD-2776204CB934}" srcOrd="1" destOrd="0" presId="urn:microsoft.com/office/officeart/2018/2/layout/IconLabelList"/>
    <dgm:cxn modelId="{72142E90-7D10-46DC-AF34-491978D60C9F}" type="presParOf" srcId="{BC12E472-87DA-475D-80C1-B726D1B7BDFA}" destId="{8219F026-4B4C-4C65-A77F-CA9BC6A709F7}" srcOrd="2" destOrd="0" presId="urn:microsoft.com/office/officeart/2018/2/layout/IconLabelList"/>
    <dgm:cxn modelId="{EDF42A72-96FE-4EDF-87B2-7613BC57C72D}" type="presParOf" srcId="{8219F026-4B4C-4C65-A77F-CA9BC6A709F7}" destId="{87B0CC0A-B15D-476F-AD45-A267BA01491B}" srcOrd="0" destOrd="0" presId="urn:microsoft.com/office/officeart/2018/2/layout/IconLabelList"/>
    <dgm:cxn modelId="{E0386185-68E4-4A18-8FC4-3394F2CF0741}" type="presParOf" srcId="{8219F026-4B4C-4C65-A77F-CA9BC6A709F7}" destId="{427576E1-FF5E-4869-AF08-3C5D4F62CD3C}" srcOrd="1" destOrd="0" presId="urn:microsoft.com/office/officeart/2018/2/layout/IconLabelList"/>
    <dgm:cxn modelId="{FFA751D5-2FE5-4BB8-A952-028907F09668}" type="presParOf" srcId="{8219F026-4B4C-4C65-A77F-CA9BC6A709F7}" destId="{5B9E1795-67AD-4E27-8494-F0E8EDA282C4}" srcOrd="2" destOrd="0" presId="urn:microsoft.com/office/officeart/2018/2/layout/IconLabelList"/>
    <dgm:cxn modelId="{CE67137D-05A1-41F5-B8F8-2105AF7D9B23}" type="presParOf" srcId="{BC12E472-87DA-475D-80C1-B726D1B7BDFA}" destId="{59462771-1BB3-45E3-B8A1-AE9664EF8156}" srcOrd="3" destOrd="0" presId="urn:microsoft.com/office/officeart/2018/2/layout/IconLabelList"/>
    <dgm:cxn modelId="{A0A54F76-65FD-4A20-BAE8-9049B6269689}" type="presParOf" srcId="{BC12E472-87DA-475D-80C1-B726D1B7BDFA}" destId="{8955F96B-8435-4EE7-B96C-C1793955B246}" srcOrd="4" destOrd="0" presId="urn:microsoft.com/office/officeart/2018/2/layout/IconLabelList"/>
    <dgm:cxn modelId="{245FEF79-DDC9-4ED2-96E2-1B9EEF848D87}" type="presParOf" srcId="{8955F96B-8435-4EE7-B96C-C1793955B246}" destId="{27F52D34-024D-42B9-B681-00C95CD54E4D}" srcOrd="0" destOrd="0" presId="urn:microsoft.com/office/officeart/2018/2/layout/IconLabelList"/>
    <dgm:cxn modelId="{5B572424-C47F-4E93-AAA7-9EF46ACA1FB3}" type="presParOf" srcId="{8955F96B-8435-4EE7-B96C-C1793955B246}" destId="{72107CEA-E673-484E-8113-56102AC0A72E}" srcOrd="1" destOrd="0" presId="urn:microsoft.com/office/officeart/2018/2/layout/IconLabelList"/>
    <dgm:cxn modelId="{EA364C70-4D66-49D8-A370-B265FB554FB2}" type="presParOf" srcId="{8955F96B-8435-4EE7-B96C-C1793955B246}" destId="{300C2267-691A-4D10-A5A1-40BBA2B16869}" srcOrd="2" destOrd="0" presId="urn:microsoft.com/office/officeart/2018/2/layout/IconLabelList"/>
    <dgm:cxn modelId="{44038AEB-24A5-4815-98D8-2D4BD55DAB36}" type="presParOf" srcId="{BC12E472-87DA-475D-80C1-B726D1B7BDFA}" destId="{E9C259C6-1AB1-4B52-87CC-E33581C1E4D8}" srcOrd="5" destOrd="0" presId="urn:microsoft.com/office/officeart/2018/2/layout/IconLabelList"/>
    <dgm:cxn modelId="{F33AF9BF-5CCD-4DC2-B3F7-863FFE21155C}" type="presParOf" srcId="{BC12E472-87DA-475D-80C1-B726D1B7BDFA}" destId="{D42E24FF-65F8-4F3D-AF95-E54D2D9867C1}" srcOrd="6" destOrd="0" presId="urn:microsoft.com/office/officeart/2018/2/layout/IconLabelList"/>
    <dgm:cxn modelId="{F03187CA-7CC3-4B12-8A80-D65C252A3714}" type="presParOf" srcId="{D42E24FF-65F8-4F3D-AF95-E54D2D9867C1}" destId="{00176ECA-AFFC-4943-BD09-44CD65AC6EB7}" srcOrd="0" destOrd="0" presId="urn:microsoft.com/office/officeart/2018/2/layout/IconLabelList"/>
    <dgm:cxn modelId="{61B80056-93C7-4C61-B74D-D166EB5E5671}" type="presParOf" srcId="{D42E24FF-65F8-4F3D-AF95-E54D2D9867C1}" destId="{8A500AB5-131F-4DAA-B4D3-BBCC9310B4EB}" srcOrd="1" destOrd="0" presId="urn:microsoft.com/office/officeart/2018/2/layout/IconLabelList"/>
    <dgm:cxn modelId="{8478DEA4-0D15-4457-8473-0B902C12B9DD}" type="presParOf" srcId="{D42E24FF-65F8-4F3D-AF95-E54D2D9867C1}" destId="{A5E5977B-6022-46D3-8376-C4138303FCCB}" srcOrd="2" destOrd="0" presId="urn:microsoft.com/office/officeart/2018/2/layout/IconLabelList"/>
    <dgm:cxn modelId="{A20A1374-040C-47D7-AD09-6718EDA8C56C}" type="presParOf" srcId="{BC12E472-87DA-475D-80C1-B726D1B7BDFA}" destId="{8AA24272-3835-4488-81FA-BED39AD3CB30}" srcOrd="7" destOrd="0" presId="urn:microsoft.com/office/officeart/2018/2/layout/IconLabelList"/>
    <dgm:cxn modelId="{0B9B496F-9C76-4267-915F-FA8132EC1A94}" type="presParOf" srcId="{BC12E472-87DA-475D-80C1-B726D1B7BDFA}" destId="{32BF3352-E50D-4F5F-B4A6-3B358C8A20D0}" srcOrd="8" destOrd="0" presId="urn:microsoft.com/office/officeart/2018/2/layout/IconLabelList"/>
    <dgm:cxn modelId="{6C107BC2-583C-473C-AD8B-7E4706D9F391}" type="presParOf" srcId="{32BF3352-E50D-4F5F-B4A6-3B358C8A20D0}" destId="{0C18B4D9-A33E-4E91-B115-BE7901D61B0A}" srcOrd="0" destOrd="0" presId="urn:microsoft.com/office/officeart/2018/2/layout/IconLabelList"/>
    <dgm:cxn modelId="{A66822BC-3A4D-4C40-84FE-917EFF8BB9DE}" type="presParOf" srcId="{32BF3352-E50D-4F5F-B4A6-3B358C8A20D0}" destId="{7CE78E4D-17EB-49FC-8A41-B96E0C0B9B24}" srcOrd="1" destOrd="0" presId="urn:microsoft.com/office/officeart/2018/2/layout/IconLabelList"/>
    <dgm:cxn modelId="{DE21603C-2659-4F7E-8DFF-305EC49CDF1B}" type="presParOf" srcId="{32BF3352-E50D-4F5F-B4A6-3B358C8A20D0}" destId="{06D5BCAC-0DDD-4A21-B402-195D557B2E28}"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5F1A67-D4E0-4174-B994-F97529B6AF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5013D63E-AD6F-4A30-B2FD-9E34470C02A0}">
      <dgm:prSet custT="1"/>
      <dgm:spPr>
        <a:solidFill>
          <a:srgbClr val="0070C0"/>
        </a:solidFill>
      </dgm:spPr>
      <dgm:t>
        <a:bodyPr/>
        <a:lstStyle/>
        <a:p>
          <a:r>
            <a:rPr lang="en-US" sz="3200" b="1" i="0" baseline="0" dirty="0"/>
            <a:t>Change-out Protocol</a:t>
          </a:r>
          <a:endParaRPr lang="en-CA" sz="3200" dirty="0"/>
        </a:p>
      </dgm:t>
    </dgm:pt>
    <dgm:pt modelId="{76903D75-44C3-4B03-9457-52B0C9389B11}" type="parTrans" cxnId="{520C0836-1CBD-4D1A-BD02-89E22B7FE879}">
      <dgm:prSet/>
      <dgm:spPr/>
      <dgm:t>
        <a:bodyPr/>
        <a:lstStyle/>
        <a:p>
          <a:endParaRPr lang="en-CA"/>
        </a:p>
      </dgm:t>
    </dgm:pt>
    <dgm:pt modelId="{70303B29-6EC5-494C-AA19-9FC98D470AF8}" type="sibTrans" cxnId="{520C0836-1CBD-4D1A-BD02-89E22B7FE879}">
      <dgm:prSet/>
      <dgm:spPr/>
      <dgm:t>
        <a:bodyPr/>
        <a:lstStyle/>
        <a:p>
          <a:endParaRPr lang="en-CA"/>
        </a:p>
      </dgm:t>
    </dgm:pt>
    <dgm:pt modelId="{6B9075D3-3732-46AD-A06E-C672CD4BB1FB}">
      <dgm:prSet custT="1"/>
      <dgm:spPr/>
      <dgm:t>
        <a:bodyPr/>
        <a:lstStyle/>
        <a:p>
          <a:r>
            <a:rPr lang="en-US" sz="2300" b="0" i="0" baseline="0" dirty="0"/>
            <a:t>Wet</a:t>
          </a:r>
          <a:endParaRPr lang="en-CA" sz="2300" dirty="0"/>
        </a:p>
      </dgm:t>
    </dgm:pt>
    <dgm:pt modelId="{BF20332B-CD29-454A-A14D-0D512F53A36B}" type="parTrans" cxnId="{27F68FD4-EDBD-4D99-96E5-C38E2DC6D9A2}">
      <dgm:prSet/>
      <dgm:spPr/>
      <dgm:t>
        <a:bodyPr/>
        <a:lstStyle/>
        <a:p>
          <a:endParaRPr lang="en-CA"/>
        </a:p>
      </dgm:t>
    </dgm:pt>
    <dgm:pt modelId="{7458D2AD-0F81-4B5B-B6FE-7D1835A9FA58}" type="sibTrans" cxnId="{27F68FD4-EDBD-4D99-96E5-C38E2DC6D9A2}">
      <dgm:prSet/>
      <dgm:spPr/>
      <dgm:t>
        <a:bodyPr/>
        <a:lstStyle/>
        <a:p>
          <a:endParaRPr lang="en-CA"/>
        </a:p>
      </dgm:t>
    </dgm:pt>
    <dgm:pt modelId="{9F132CB5-5FC3-4939-BDB6-1366E9CE6EB3}">
      <dgm:prSet custT="1"/>
      <dgm:spPr/>
      <dgm:t>
        <a:bodyPr/>
        <a:lstStyle/>
        <a:p>
          <a:r>
            <a:rPr lang="en-US" sz="2300" b="0" i="0" baseline="0" dirty="0"/>
            <a:t>Resistance in breathing</a:t>
          </a:r>
          <a:endParaRPr lang="en-CA" sz="2300" dirty="0"/>
        </a:p>
      </dgm:t>
    </dgm:pt>
    <dgm:pt modelId="{7C87060E-D13B-4DEA-88F8-11DC0466DD4E}" type="parTrans" cxnId="{CA2BA1F7-F564-45B6-8976-7E8271A6706E}">
      <dgm:prSet/>
      <dgm:spPr/>
      <dgm:t>
        <a:bodyPr/>
        <a:lstStyle/>
        <a:p>
          <a:endParaRPr lang="en-CA"/>
        </a:p>
      </dgm:t>
    </dgm:pt>
    <dgm:pt modelId="{6FFF26A5-A9BB-4D00-8667-9BE9B22A8DFC}" type="sibTrans" cxnId="{CA2BA1F7-F564-45B6-8976-7E8271A6706E}">
      <dgm:prSet/>
      <dgm:spPr/>
      <dgm:t>
        <a:bodyPr/>
        <a:lstStyle/>
        <a:p>
          <a:endParaRPr lang="en-CA"/>
        </a:p>
      </dgm:t>
    </dgm:pt>
    <dgm:pt modelId="{68AB39CC-D81D-47A8-97E7-47D9037CA91C}">
      <dgm:prSet custT="1"/>
      <dgm:spPr/>
      <dgm:t>
        <a:bodyPr/>
        <a:lstStyle/>
        <a:p>
          <a:r>
            <a:rPr lang="en-US" sz="2300" b="0" i="0" baseline="0" dirty="0"/>
            <a:t>When leaving the contaminated area</a:t>
          </a:r>
          <a:endParaRPr lang="en-CA" sz="2300" dirty="0"/>
        </a:p>
      </dgm:t>
    </dgm:pt>
    <dgm:pt modelId="{BE8F5651-088A-438A-9D33-17B22FDE5821}" type="parTrans" cxnId="{F17726F6-526F-48D6-8BF1-B60F1270A7C3}">
      <dgm:prSet/>
      <dgm:spPr/>
      <dgm:t>
        <a:bodyPr/>
        <a:lstStyle/>
        <a:p>
          <a:endParaRPr lang="en-CA"/>
        </a:p>
      </dgm:t>
    </dgm:pt>
    <dgm:pt modelId="{BB29CE4D-9B82-4C15-8155-1335715AC5C2}" type="sibTrans" cxnId="{F17726F6-526F-48D6-8BF1-B60F1270A7C3}">
      <dgm:prSet/>
      <dgm:spPr/>
      <dgm:t>
        <a:bodyPr/>
        <a:lstStyle/>
        <a:p>
          <a:endParaRPr lang="en-CA"/>
        </a:p>
      </dgm:t>
    </dgm:pt>
    <dgm:pt modelId="{33636BDB-1A07-4867-9CD8-49B455023FF7}">
      <dgm:prSet custT="1"/>
      <dgm:spPr/>
      <dgm:t>
        <a:bodyPr/>
        <a:lstStyle/>
        <a:p>
          <a:r>
            <a:rPr lang="en-US" sz="2300" dirty="0"/>
            <a:t>Breakthrough (smell or taste is recognized)</a:t>
          </a:r>
          <a:endParaRPr lang="en-CA" sz="2300" dirty="0"/>
        </a:p>
      </dgm:t>
    </dgm:pt>
    <dgm:pt modelId="{9255A6E5-DEF3-45DB-B82A-E755E3A433B7}" type="parTrans" cxnId="{D396D16A-4C9D-401B-91A1-5F2CE72C63CE}">
      <dgm:prSet/>
      <dgm:spPr/>
      <dgm:t>
        <a:bodyPr/>
        <a:lstStyle/>
        <a:p>
          <a:endParaRPr lang="en-CA"/>
        </a:p>
      </dgm:t>
    </dgm:pt>
    <dgm:pt modelId="{351A800D-36CF-459B-A51D-43D7E19CCCFF}" type="sibTrans" cxnId="{D396D16A-4C9D-401B-91A1-5F2CE72C63CE}">
      <dgm:prSet/>
      <dgm:spPr/>
      <dgm:t>
        <a:bodyPr/>
        <a:lstStyle/>
        <a:p>
          <a:endParaRPr lang="en-CA"/>
        </a:p>
      </dgm:t>
    </dgm:pt>
    <dgm:pt modelId="{330CF969-0DEA-407E-9641-A1C779A791AB}">
      <dgm:prSet custT="1"/>
      <dgm:spPr/>
      <dgm:t>
        <a:bodyPr/>
        <a:lstStyle/>
        <a:p>
          <a:endParaRPr lang="en-CA" sz="2300" dirty="0"/>
        </a:p>
      </dgm:t>
    </dgm:pt>
    <dgm:pt modelId="{A0C97214-EA1F-44E7-9A11-65A0FA39D19B}" type="parTrans" cxnId="{34BAFBB8-D1DB-42CF-A9A9-A35C39D1A985}">
      <dgm:prSet/>
      <dgm:spPr/>
      <dgm:t>
        <a:bodyPr/>
        <a:lstStyle/>
        <a:p>
          <a:endParaRPr lang="en-CA"/>
        </a:p>
      </dgm:t>
    </dgm:pt>
    <dgm:pt modelId="{3D8BF1E0-7277-4819-AE03-5BC8109387EE}" type="sibTrans" cxnId="{34BAFBB8-D1DB-42CF-A9A9-A35C39D1A985}">
      <dgm:prSet/>
      <dgm:spPr/>
      <dgm:t>
        <a:bodyPr/>
        <a:lstStyle/>
        <a:p>
          <a:endParaRPr lang="en-CA"/>
        </a:p>
      </dgm:t>
    </dgm:pt>
    <dgm:pt modelId="{293B8AE2-0A05-42B5-94E4-2E83055AF4E5}">
      <dgm:prSet custT="1"/>
      <dgm:spPr/>
      <dgm:t>
        <a:bodyPr/>
        <a:lstStyle/>
        <a:p>
          <a:endParaRPr lang="en-CA" sz="2300" dirty="0"/>
        </a:p>
      </dgm:t>
    </dgm:pt>
    <dgm:pt modelId="{C40C9C68-0281-480C-A3DA-9D2A3E493AB4}" type="parTrans" cxnId="{6FEA94C5-288E-4350-84AC-A9E6C283B9D4}">
      <dgm:prSet/>
      <dgm:spPr/>
      <dgm:t>
        <a:bodyPr/>
        <a:lstStyle/>
        <a:p>
          <a:endParaRPr lang="en-CA"/>
        </a:p>
      </dgm:t>
    </dgm:pt>
    <dgm:pt modelId="{C7A5642E-E4AF-4561-93FF-00D706FB4CA8}" type="sibTrans" cxnId="{6FEA94C5-288E-4350-84AC-A9E6C283B9D4}">
      <dgm:prSet/>
      <dgm:spPr/>
      <dgm:t>
        <a:bodyPr/>
        <a:lstStyle/>
        <a:p>
          <a:endParaRPr lang="en-CA"/>
        </a:p>
      </dgm:t>
    </dgm:pt>
    <dgm:pt modelId="{4F6817D5-86E6-4075-95B1-3E4C70E26E68}" type="pres">
      <dgm:prSet presAssocID="{D45F1A67-D4E0-4174-B994-F97529B6AFCE}" presName="Name0" presStyleCnt="0">
        <dgm:presLayoutVars>
          <dgm:dir/>
          <dgm:animLvl val="lvl"/>
          <dgm:resizeHandles val="exact"/>
        </dgm:presLayoutVars>
      </dgm:prSet>
      <dgm:spPr/>
    </dgm:pt>
    <dgm:pt modelId="{9E96CAC3-4E33-4E41-A73C-5B31FDE940EA}" type="pres">
      <dgm:prSet presAssocID="{5013D63E-AD6F-4A30-B2FD-9E34470C02A0}" presName="linNode" presStyleCnt="0"/>
      <dgm:spPr/>
    </dgm:pt>
    <dgm:pt modelId="{94765093-F38D-40E1-AAFE-98A87CA5854C}" type="pres">
      <dgm:prSet presAssocID="{5013D63E-AD6F-4A30-B2FD-9E34470C02A0}" presName="parentText" presStyleLbl="node1" presStyleIdx="0" presStyleCnt="1" custScaleX="151701" custLinFactNeighborX="99" custLinFactNeighborY="-2521">
        <dgm:presLayoutVars>
          <dgm:chMax val="1"/>
          <dgm:bulletEnabled val="1"/>
        </dgm:presLayoutVars>
      </dgm:prSet>
      <dgm:spPr/>
    </dgm:pt>
    <dgm:pt modelId="{9556E1A7-91C5-4E27-9BDF-31070B3B0D35}" type="pres">
      <dgm:prSet presAssocID="{5013D63E-AD6F-4A30-B2FD-9E34470C02A0}" presName="descendantText" presStyleLbl="alignAccFollowNode1" presStyleIdx="0" presStyleCnt="1" custLinFactNeighborX="14" custLinFactNeighborY="513">
        <dgm:presLayoutVars>
          <dgm:bulletEnabled val="1"/>
        </dgm:presLayoutVars>
      </dgm:prSet>
      <dgm:spPr/>
    </dgm:pt>
  </dgm:ptLst>
  <dgm:cxnLst>
    <dgm:cxn modelId="{345FE419-42A8-4050-BE5B-5B0F303DA521}" type="presOf" srcId="{9F132CB5-5FC3-4939-BDB6-1366E9CE6EB3}" destId="{9556E1A7-91C5-4E27-9BDF-31070B3B0D35}" srcOrd="0" destOrd="1" presId="urn:microsoft.com/office/officeart/2005/8/layout/vList5"/>
    <dgm:cxn modelId="{5C823931-E9A9-4B6E-ABE0-862E093F61F1}" type="presOf" srcId="{33636BDB-1A07-4867-9CD8-49B455023FF7}" destId="{9556E1A7-91C5-4E27-9BDF-31070B3B0D35}" srcOrd="0" destOrd="3" presId="urn:microsoft.com/office/officeart/2005/8/layout/vList5"/>
    <dgm:cxn modelId="{520C0836-1CBD-4D1A-BD02-89E22B7FE879}" srcId="{D45F1A67-D4E0-4174-B994-F97529B6AFCE}" destId="{5013D63E-AD6F-4A30-B2FD-9E34470C02A0}" srcOrd="0" destOrd="0" parTransId="{76903D75-44C3-4B03-9457-52B0C9389B11}" sibTransId="{70303B29-6EC5-494C-AA19-9FC98D470AF8}"/>
    <dgm:cxn modelId="{C1BA555C-0BF6-4060-83C6-249D3928AE77}" type="presOf" srcId="{293B8AE2-0A05-42B5-94E4-2E83055AF4E5}" destId="{9556E1A7-91C5-4E27-9BDF-31070B3B0D35}" srcOrd="0" destOrd="5" presId="urn:microsoft.com/office/officeart/2005/8/layout/vList5"/>
    <dgm:cxn modelId="{0738965D-C391-41DF-AC40-E8B0665DF899}" type="presOf" srcId="{D45F1A67-D4E0-4174-B994-F97529B6AFCE}" destId="{4F6817D5-86E6-4075-95B1-3E4C70E26E68}" srcOrd="0" destOrd="0" presId="urn:microsoft.com/office/officeart/2005/8/layout/vList5"/>
    <dgm:cxn modelId="{D396D16A-4C9D-401B-91A1-5F2CE72C63CE}" srcId="{5013D63E-AD6F-4A30-B2FD-9E34470C02A0}" destId="{33636BDB-1A07-4867-9CD8-49B455023FF7}" srcOrd="3" destOrd="0" parTransId="{9255A6E5-DEF3-45DB-B82A-E755E3A433B7}" sibTransId="{351A800D-36CF-459B-A51D-43D7E19CCCFF}"/>
    <dgm:cxn modelId="{09870F70-716C-4F5B-9C10-FA6C15D09AF8}" type="presOf" srcId="{6B9075D3-3732-46AD-A06E-C672CD4BB1FB}" destId="{9556E1A7-91C5-4E27-9BDF-31070B3B0D35}" srcOrd="0" destOrd="0" presId="urn:microsoft.com/office/officeart/2005/8/layout/vList5"/>
    <dgm:cxn modelId="{FA144CB4-1E21-4ED5-B25A-B7E8B9587D1D}" type="presOf" srcId="{68AB39CC-D81D-47A8-97E7-47D9037CA91C}" destId="{9556E1A7-91C5-4E27-9BDF-31070B3B0D35}" srcOrd="0" destOrd="2" presId="urn:microsoft.com/office/officeart/2005/8/layout/vList5"/>
    <dgm:cxn modelId="{34BAFBB8-D1DB-42CF-A9A9-A35C39D1A985}" srcId="{5013D63E-AD6F-4A30-B2FD-9E34470C02A0}" destId="{330CF969-0DEA-407E-9641-A1C779A791AB}" srcOrd="4" destOrd="0" parTransId="{A0C97214-EA1F-44E7-9A11-65A0FA39D19B}" sibTransId="{3D8BF1E0-7277-4819-AE03-5BC8109387EE}"/>
    <dgm:cxn modelId="{6FEA94C5-288E-4350-84AC-A9E6C283B9D4}" srcId="{5013D63E-AD6F-4A30-B2FD-9E34470C02A0}" destId="{293B8AE2-0A05-42B5-94E4-2E83055AF4E5}" srcOrd="5" destOrd="0" parTransId="{C40C9C68-0281-480C-A3DA-9D2A3E493AB4}" sibTransId="{C7A5642E-E4AF-4561-93FF-00D706FB4CA8}"/>
    <dgm:cxn modelId="{27F68FD4-EDBD-4D99-96E5-C38E2DC6D9A2}" srcId="{5013D63E-AD6F-4A30-B2FD-9E34470C02A0}" destId="{6B9075D3-3732-46AD-A06E-C672CD4BB1FB}" srcOrd="0" destOrd="0" parTransId="{BF20332B-CD29-454A-A14D-0D512F53A36B}" sibTransId="{7458D2AD-0F81-4B5B-B6FE-7D1835A9FA58}"/>
    <dgm:cxn modelId="{95D2BCD4-E4D0-4794-B050-1D09FF020A8F}" type="presOf" srcId="{330CF969-0DEA-407E-9641-A1C779A791AB}" destId="{9556E1A7-91C5-4E27-9BDF-31070B3B0D35}" srcOrd="0" destOrd="4" presId="urn:microsoft.com/office/officeart/2005/8/layout/vList5"/>
    <dgm:cxn modelId="{D566A7DA-89E7-472C-AE26-19813D88C437}" type="presOf" srcId="{5013D63E-AD6F-4A30-B2FD-9E34470C02A0}" destId="{94765093-F38D-40E1-AAFE-98A87CA5854C}" srcOrd="0" destOrd="0" presId="urn:microsoft.com/office/officeart/2005/8/layout/vList5"/>
    <dgm:cxn modelId="{F17726F6-526F-48D6-8BF1-B60F1270A7C3}" srcId="{5013D63E-AD6F-4A30-B2FD-9E34470C02A0}" destId="{68AB39CC-D81D-47A8-97E7-47D9037CA91C}" srcOrd="2" destOrd="0" parTransId="{BE8F5651-088A-438A-9D33-17B22FDE5821}" sibTransId="{BB29CE4D-9B82-4C15-8155-1335715AC5C2}"/>
    <dgm:cxn modelId="{CA2BA1F7-F564-45B6-8976-7E8271A6706E}" srcId="{5013D63E-AD6F-4A30-B2FD-9E34470C02A0}" destId="{9F132CB5-5FC3-4939-BDB6-1366E9CE6EB3}" srcOrd="1" destOrd="0" parTransId="{7C87060E-D13B-4DEA-88F8-11DC0466DD4E}" sibTransId="{6FFF26A5-A9BB-4D00-8667-9BE9B22A8DFC}"/>
    <dgm:cxn modelId="{9D1DD007-3548-4C9D-BCE6-C3A854263564}" type="presParOf" srcId="{4F6817D5-86E6-4075-95B1-3E4C70E26E68}" destId="{9E96CAC3-4E33-4E41-A73C-5B31FDE940EA}" srcOrd="0" destOrd="0" presId="urn:microsoft.com/office/officeart/2005/8/layout/vList5"/>
    <dgm:cxn modelId="{AA93B809-0CD3-4143-BFA4-10993428F7E9}" type="presParOf" srcId="{9E96CAC3-4E33-4E41-A73C-5B31FDE940EA}" destId="{94765093-F38D-40E1-AAFE-98A87CA5854C}" srcOrd="0" destOrd="0" presId="urn:microsoft.com/office/officeart/2005/8/layout/vList5"/>
    <dgm:cxn modelId="{852008BD-7D41-42D8-8EF8-7A4DDE7BEEA9}" type="presParOf" srcId="{9E96CAC3-4E33-4E41-A73C-5B31FDE940EA}" destId="{9556E1A7-91C5-4E27-9BDF-31070B3B0D3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5F1A67-D4E0-4174-B994-F97529B6AF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5013D63E-AD6F-4A30-B2FD-9E34470C02A0}">
      <dgm:prSet custT="1"/>
      <dgm:spPr>
        <a:solidFill>
          <a:srgbClr val="0070C0"/>
        </a:solidFill>
      </dgm:spPr>
      <dgm:t>
        <a:bodyPr/>
        <a:lstStyle/>
        <a:p>
          <a:r>
            <a:rPr lang="en-US" sz="3200" b="1" i="0" baseline="0" dirty="0"/>
            <a:t>Change-out Protocol</a:t>
          </a:r>
          <a:endParaRPr lang="en-CA" sz="3200" dirty="0"/>
        </a:p>
      </dgm:t>
    </dgm:pt>
    <dgm:pt modelId="{76903D75-44C3-4B03-9457-52B0C9389B11}" type="parTrans" cxnId="{520C0836-1CBD-4D1A-BD02-89E22B7FE879}">
      <dgm:prSet/>
      <dgm:spPr/>
      <dgm:t>
        <a:bodyPr/>
        <a:lstStyle/>
        <a:p>
          <a:endParaRPr lang="en-CA"/>
        </a:p>
      </dgm:t>
    </dgm:pt>
    <dgm:pt modelId="{70303B29-6EC5-494C-AA19-9FC98D470AF8}" type="sibTrans" cxnId="{520C0836-1CBD-4D1A-BD02-89E22B7FE879}">
      <dgm:prSet/>
      <dgm:spPr/>
      <dgm:t>
        <a:bodyPr/>
        <a:lstStyle/>
        <a:p>
          <a:endParaRPr lang="en-CA"/>
        </a:p>
      </dgm:t>
    </dgm:pt>
    <dgm:pt modelId="{6B9075D3-3732-46AD-A06E-C672CD4BB1FB}">
      <dgm:prSet/>
      <dgm:spPr/>
      <dgm:t>
        <a:bodyPr/>
        <a:lstStyle/>
        <a:p>
          <a:r>
            <a:rPr kumimoji="0" lang="en-US" b="0" i="0" u="none" strike="noStrike" cap="none" spc="0" normalizeH="0" baseline="0" noProof="0" dirty="0">
              <a:ln>
                <a:noFill/>
              </a:ln>
              <a:solidFill>
                <a:prstClr val="black"/>
              </a:solidFill>
              <a:effectLst/>
              <a:uLnTx/>
              <a:uFillTx/>
              <a:latin typeface="Calibri"/>
              <a:ea typeface="+mn-ea"/>
              <a:cs typeface="Times New Roman" panose="02020603050405020304" pitchFamily="18" charset="0"/>
            </a:rPr>
            <a:t>Expiry</a:t>
          </a:r>
          <a:endParaRPr lang="en-CA" dirty="0"/>
        </a:p>
      </dgm:t>
    </dgm:pt>
    <dgm:pt modelId="{BF20332B-CD29-454A-A14D-0D512F53A36B}" type="parTrans" cxnId="{27F68FD4-EDBD-4D99-96E5-C38E2DC6D9A2}">
      <dgm:prSet/>
      <dgm:spPr/>
      <dgm:t>
        <a:bodyPr/>
        <a:lstStyle/>
        <a:p>
          <a:endParaRPr lang="en-CA"/>
        </a:p>
      </dgm:t>
    </dgm:pt>
    <dgm:pt modelId="{7458D2AD-0F81-4B5B-B6FE-7D1835A9FA58}" type="sibTrans" cxnId="{27F68FD4-EDBD-4D99-96E5-C38E2DC6D9A2}">
      <dgm:prSet/>
      <dgm:spPr/>
      <dgm:t>
        <a:bodyPr/>
        <a:lstStyle/>
        <a:p>
          <a:endParaRPr lang="en-CA"/>
        </a:p>
      </dgm:t>
    </dgm:pt>
    <dgm:pt modelId="{33636BDB-1A07-4867-9CD8-49B455023FF7}">
      <dgm:prSet/>
      <dgm:spPr/>
      <dgm:t>
        <a:bodyPr/>
        <a:lstStyle/>
        <a:p>
          <a:endParaRPr lang="en-CA" dirty="0"/>
        </a:p>
      </dgm:t>
    </dgm:pt>
    <dgm:pt modelId="{9255A6E5-DEF3-45DB-B82A-E755E3A433B7}" type="parTrans" cxnId="{D396D16A-4C9D-401B-91A1-5F2CE72C63CE}">
      <dgm:prSet/>
      <dgm:spPr/>
      <dgm:t>
        <a:bodyPr/>
        <a:lstStyle/>
        <a:p>
          <a:endParaRPr lang="en-CA"/>
        </a:p>
      </dgm:t>
    </dgm:pt>
    <dgm:pt modelId="{351A800D-36CF-459B-A51D-43D7E19CCCFF}" type="sibTrans" cxnId="{D396D16A-4C9D-401B-91A1-5F2CE72C63CE}">
      <dgm:prSet/>
      <dgm:spPr/>
      <dgm:t>
        <a:bodyPr/>
        <a:lstStyle/>
        <a:p>
          <a:endParaRPr lang="en-CA"/>
        </a:p>
      </dgm:t>
    </dgm:pt>
    <dgm:pt modelId="{118CDB18-6434-4552-8E2E-1A9661970318}">
      <dgm:prSet/>
      <dgm:spPr/>
      <dgm:t>
        <a:bodyPr/>
        <a:lstStyle/>
        <a:p>
          <a:r>
            <a:rPr kumimoji="0" lang="en-US" b="0" i="0" u="none" strike="noStrike" cap="none" spc="0" normalizeH="0" baseline="0" noProof="0" dirty="0">
              <a:ln>
                <a:noFill/>
              </a:ln>
              <a:solidFill>
                <a:prstClr val="black"/>
              </a:solidFill>
              <a:effectLst/>
              <a:uLnTx/>
              <a:uFillTx/>
              <a:latin typeface="Calibri"/>
              <a:ea typeface="+mn-ea"/>
              <a:cs typeface="Times New Roman" panose="02020603050405020304" pitchFamily="18" charset="0"/>
            </a:rPr>
            <a:t>End of service life indicator (ESLI) has been reached</a:t>
          </a:r>
        </a:p>
      </dgm:t>
    </dgm:pt>
    <dgm:pt modelId="{1D3CC533-B086-4F90-8059-C9B36B6A00F3}" type="parTrans" cxnId="{382C04F3-0CE1-4549-B012-16C3E0167A29}">
      <dgm:prSet/>
      <dgm:spPr/>
      <dgm:t>
        <a:bodyPr/>
        <a:lstStyle/>
        <a:p>
          <a:endParaRPr lang="en-CA"/>
        </a:p>
      </dgm:t>
    </dgm:pt>
    <dgm:pt modelId="{EFC20305-AF1E-44DC-B51C-78CBF0BB396D}" type="sibTrans" cxnId="{382C04F3-0CE1-4549-B012-16C3E0167A29}">
      <dgm:prSet/>
      <dgm:spPr/>
      <dgm:t>
        <a:bodyPr/>
        <a:lstStyle/>
        <a:p>
          <a:endParaRPr lang="en-CA"/>
        </a:p>
      </dgm:t>
    </dgm:pt>
    <dgm:pt modelId="{3DDEDE91-B739-4B16-9F8D-F23F2F2649CF}">
      <dgm:prSet/>
      <dgm:spPr/>
      <dgm:t>
        <a:bodyPr/>
        <a:lstStyle/>
        <a:p>
          <a:r>
            <a:rPr kumimoji="0" lang="en-US" b="0" i="0" u="none" strike="noStrike" cap="none" spc="0" normalizeH="0" baseline="0" noProof="0" dirty="0">
              <a:ln>
                <a:noFill/>
              </a:ln>
              <a:solidFill>
                <a:prstClr val="black"/>
              </a:solidFill>
              <a:effectLst/>
              <a:uLnTx/>
              <a:uFillTx/>
              <a:latin typeface="Calibri"/>
              <a:ea typeface="+mn-ea"/>
              <a:cs typeface="Times New Roman" panose="02020603050405020304" pitchFamily="18" charset="0"/>
            </a:rPr>
            <a:t>Breakthrough </a:t>
          </a:r>
          <a:r>
            <a:rPr lang="en-US" dirty="0"/>
            <a:t>(smell or taste is recognized)</a:t>
          </a:r>
          <a:endParaRPr kumimoji="0" lang="en-US" b="0" i="0" u="none" strike="noStrike" cap="none" spc="0" normalizeH="0" baseline="0" noProof="0" dirty="0">
            <a:ln>
              <a:noFill/>
            </a:ln>
            <a:solidFill>
              <a:prstClr val="black"/>
            </a:solidFill>
            <a:effectLst/>
            <a:uLnTx/>
            <a:uFillTx/>
            <a:latin typeface="Calibri"/>
            <a:ea typeface="+mn-ea"/>
            <a:cs typeface="Times New Roman" panose="02020603050405020304" pitchFamily="18" charset="0"/>
          </a:endParaRPr>
        </a:p>
      </dgm:t>
    </dgm:pt>
    <dgm:pt modelId="{B7D39BAA-2DB7-4E8F-B2BA-7C0F26B12948}" type="parTrans" cxnId="{B806F59C-5C7C-4E88-ABE9-79D7068DFC62}">
      <dgm:prSet/>
      <dgm:spPr/>
      <dgm:t>
        <a:bodyPr/>
        <a:lstStyle/>
        <a:p>
          <a:endParaRPr lang="en-CA"/>
        </a:p>
      </dgm:t>
    </dgm:pt>
    <dgm:pt modelId="{55412DF8-BB9C-4DEE-B513-3F515C987DE1}" type="sibTrans" cxnId="{B806F59C-5C7C-4E88-ABE9-79D7068DFC62}">
      <dgm:prSet/>
      <dgm:spPr/>
      <dgm:t>
        <a:bodyPr/>
        <a:lstStyle/>
        <a:p>
          <a:endParaRPr lang="en-CA"/>
        </a:p>
      </dgm:t>
    </dgm:pt>
    <dgm:pt modelId="{18F78C29-FB1E-466B-BBC7-5BC0AC6F6655}">
      <dgm:prSet/>
      <dgm:spPr/>
      <dgm:t>
        <a:bodyPr/>
        <a:lstStyle/>
        <a:p>
          <a:endParaRPr kumimoji="0" lang="en-US" b="0" i="0" u="none" strike="noStrike" cap="none" spc="0" normalizeH="0" baseline="0" noProof="0" dirty="0">
            <a:ln>
              <a:noFill/>
            </a:ln>
            <a:solidFill>
              <a:prstClr val="black"/>
            </a:solidFill>
            <a:effectLst/>
            <a:uLnTx/>
            <a:uFillTx/>
            <a:latin typeface="Calibri"/>
            <a:ea typeface="+mn-ea"/>
            <a:cs typeface="Times New Roman" panose="02020603050405020304" pitchFamily="18" charset="0"/>
          </a:endParaRPr>
        </a:p>
      </dgm:t>
    </dgm:pt>
    <dgm:pt modelId="{4A84F635-851E-42D3-B833-B5450AAA963D}" type="parTrans" cxnId="{2F048A2E-18AA-4D7F-B755-1B1D9C9C390C}">
      <dgm:prSet/>
      <dgm:spPr/>
      <dgm:t>
        <a:bodyPr/>
        <a:lstStyle/>
        <a:p>
          <a:endParaRPr lang="en-CA"/>
        </a:p>
      </dgm:t>
    </dgm:pt>
    <dgm:pt modelId="{EDEB46ED-3E3A-43A5-8410-E38831447375}" type="sibTrans" cxnId="{2F048A2E-18AA-4D7F-B755-1B1D9C9C390C}">
      <dgm:prSet/>
      <dgm:spPr/>
      <dgm:t>
        <a:bodyPr/>
        <a:lstStyle/>
        <a:p>
          <a:endParaRPr lang="en-CA"/>
        </a:p>
      </dgm:t>
    </dgm:pt>
    <dgm:pt modelId="{8871C640-5E05-4726-9BA9-C7EA307D7BCD}">
      <dgm:prSet custLinFactNeighborX="14" custLinFactNeighborY="513"/>
      <dgm:spPr/>
      <dgm:t>
        <a:bodyPr/>
        <a:lstStyle/>
        <a:p>
          <a:r>
            <a:rPr lang="en-US" b="0" i="0" baseline="0" dirty="0"/>
            <a:t>Resistance in breathing</a:t>
          </a:r>
          <a:endParaRPr lang="en-CA" dirty="0"/>
        </a:p>
      </dgm:t>
    </dgm:pt>
    <dgm:pt modelId="{32357201-1403-42A4-9CC0-7D753436A809}" type="parTrans" cxnId="{99148E9D-6F0F-4ED2-82E7-3B57F3A1F2F9}">
      <dgm:prSet/>
      <dgm:spPr/>
      <dgm:t>
        <a:bodyPr/>
        <a:lstStyle/>
        <a:p>
          <a:endParaRPr lang="en-CA"/>
        </a:p>
      </dgm:t>
    </dgm:pt>
    <dgm:pt modelId="{B3981DAC-0AC0-49E3-B613-91128F53CB9E}" type="sibTrans" cxnId="{99148E9D-6F0F-4ED2-82E7-3B57F3A1F2F9}">
      <dgm:prSet/>
      <dgm:spPr/>
      <dgm:t>
        <a:bodyPr/>
        <a:lstStyle/>
        <a:p>
          <a:endParaRPr lang="en-CA"/>
        </a:p>
      </dgm:t>
    </dgm:pt>
    <dgm:pt modelId="{4F6817D5-86E6-4075-95B1-3E4C70E26E68}" type="pres">
      <dgm:prSet presAssocID="{D45F1A67-D4E0-4174-B994-F97529B6AFCE}" presName="Name0" presStyleCnt="0">
        <dgm:presLayoutVars>
          <dgm:dir/>
          <dgm:animLvl val="lvl"/>
          <dgm:resizeHandles val="exact"/>
        </dgm:presLayoutVars>
      </dgm:prSet>
      <dgm:spPr/>
    </dgm:pt>
    <dgm:pt modelId="{9E96CAC3-4E33-4E41-A73C-5B31FDE940EA}" type="pres">
      <dgm:prSet presAssocID="{5013D63E-AD6F-4A30-B2FD-9E34470C02A0}" presName="linNode" presStyleCnt="0"/>
      <dgm:spPr/>
    </dgm:pt>
    <dgm:pt modelId="{94765093-F38D-40E1-AAFE-98A87CA5854C}" type="pres">
      <dgm:prSet presAssocID="{5013D63E-AD6F-4A30-B2FD-9E34470C02A0}" presName="parentText" presStyleLbl="node1" presStyleIdx="0" presStyleCnt="1" custScaleX="151701">
        <dgm:presLayoutVars>
          <dgm:chMax val="1"/>
          <dgm:bulletEnabled val="1"/>
        </dgm:presLayoutVars>
      </dgm:prSet>
      <dgm:spPr/>
    </dgm:pt>
    <dgm:pt modelId="{9556E1A7-91C5-4E27-9BDF-31070B3B0D35}" type="pres">
      <dgm:prSet presAssocID="{5013D63E-AD6F-4A30-B2FD-9E34470C02A0}" presName="descendantText" presStyleLbl="alignAccFollowNode1" presStyleIdx="0" presStyleCnt="1">
        <dgm:presLayoutVars>
          <dgm:bulletEnabled val="1"/>
        </dgm:presLayoutVars>
      </dgm:prSet>
      <dgm:spPr/>
    </dgm:pt>
  </dgm:ptLst>
  <dgm:cxnLst>
    <dgm:cxn modelId="{53782A1D-5FD0-4547-BEE6-C131B727A551}" type="presOf" srcId="{8871C640-5E05-4726-9BA9-C7EA307D7BCD}" destId="{9556E1A7-91C5-4E27-9BDF-31070B3B0D35}" srcOrd="0" destOrd="1" presId="urn:microsoft.com/office/officeart/2005/8/layout/vList5"/>
    <dgm:cxn modelId="{2F048A2E-18AA-4D7F-B755-1B1D9C9C390C}" srcId="{5013D63E-AD6F-4A30-B2FD-9E34470C02A0}" destId="{18F78C29-FB1E-466B-BBC7-5BC0AC6F6655}" srcOrd="4" destOrd="0" parTransId="{4A84F635-851E-42D3-B833-B5450AAA963D}" sibTransId="{EDEB46ED-3E3A-43A5-8410-E38831447375}"/>
    <dgm:cxn modelId="{5C823931-E9A9-4B6E-ABE0-862E093F61F1}" type="presOf" srcId="{33636BDB-1A07-4867-9CD8-49B455023FF7}" destId="{9556E1A7-91C5-4E27-9BDF-31070B3B0D35}" srcOrd="0" destOrd="5" presId="urn:microsoft.com/office/officeart/2005/8/layout/vList5"/>
    <dgm:cxn modelId="{520C0836-1CBD-4D1A-BD02-89E22B7FE879}" srcId="{D45F1A67-D4E0-4174-B994-F97529B6AFCE}" destId="{5013D63E-AD6F-4A30-B2FD-9E34470C02A0}" srcOrd="0" destOrd="0" parTransId="{76903D75-44C3-4B03-9457-52B0C9389B11}" sibTransId="{70303B29-6EC5-494C-AA19-9FC98D470AF8}"/>
    <dgm:cxn modelId="{0738965D-C391-41DF-AC40-E8B0665DF899}" type="presOf" srcId="{D45F1A67-D4E0-4174-B994-F97529B6AFCE}" destId="{4F6817D5-86E6-4075-95B1-3E4C70E26E68}" srcOrd="0" destOrd="0" presId="urn:microsoft.com/office/officeart/2005/8/layout/vList5"/>
    <dgm:cxn modelId="{D396D16A-4C9D-401B-91A1-5F2CE72C63CE}" srcId="{5013D63E-AD6F-4A30-B2FD-9E34470C02A0}" destId="{33636BDB-1A07-4867-9CD8-49B455023FF7}" srcOrd="5" destOrd="0" parTransId="{9255A6E5-DEF3-45DB-B82A-E755E3A433B7}" sibTransId="{351A800D-36CF-459B-A51D-43D7E19CCCFF}"/>
    <dgm:cxn modelId="{09870F70-716C-4F5B-9C10-FA6C15D09AF8}" type="presOf" srcId="{6B9075D3-3732-46AD-A06E-C672CD4BB1FB}" destId="{9556E1A7-91C5-4E27-9BDF-31070B3B0D35}" srcOrd="0" destOrd="0" presId="urn:microsoft.com/office/officeart/2005/8/layout/vList5"/>
    <dgm:cxn modelId="{B806F59C-5C7C-4E88-ABE9-79D7068DFC62}" srcId="{5013D63E-AD6F-4A30-B2FD-9E34470C02A0}" destId="{3DDEDE91-B739-4B16-9F8D-F23F2F2649CF}" srcOrd="3" destOrd="0" parTransId="{B7D39BAA-2DB7-4E8F-B2BA-7C0F26B12948}" sibTransId="{55412DF8-BB9C-4DEE-B513-3F515C987DE1}"/>
    <dgm:cxn modelId="{99148E9D-6F0F-4ED2-82E7-3B57F3A1F2F9}" srcId="{5013D63E-AD6F-4A30-B2FD-9E34470C02A0}" destId="{8871C640-5E05-4726-9BA9-C7EA307D7BCD}" srcOrd="1" destOrd="0" parTransId="{32357201-1403-42A4-9CC0-7D753436A809}" sibTransId="{B3981DAC-0AC0-49E3-B613-91128F53CB9E}"/>
    <dgm:cxn modelId="{3FCBC8BE-B70F-41A1-80E2-7B81DE5DB821}" type="presOf" srcId="{18F78C29-FB1E-466B-BBC7-5BC0AC6F6655}" destId="{9556E1A7-91C5-4E27-9BDF-31070B3B0D35}" srcOrd="0" destOrd="4" presId="urn:microsoft.com/office/officeart/2005/8/layout/vList5"/>
    <dgm:cxn modelId="{B52E2EC3-6DFF-4D00-8CC2-A357B89B4023}" type="presOf" srcId="{3DDEDE91-B739-4B16-9F8D-F23F2F2649CF}" destId="{9556E1A7-91C5-4E27-9BDF-31070B3B0D35}" srcOrd="0" destOrd="3" presId="urn:microsoft.com/office/officeart/2005/8/layout/vList5"/>
    <dgm:cxn modelId="{A9C47EC8-8CCA-4D12-B372-5596A79B7E18}" type="presOf" srcId="{118CDB18-6434-4552-8E2E-1A9661970318}" destId="{9556E1A7-91C5-4E27-9BDF-31070B3B0D35}" srcOrd="0" destOrd="2" presId="urn:microsoft.com/office/officeart/2005/8/layout/vList5"/>
    <dgm:cxn modelId="{27F68FD4-EDBD-4D99-96E5-C38E2DC6D9A2}" srcId="{5013D63E-AD6F-4A30-B2FD-9E34470C02A0}" destId="{6B9075D3-3732-46AD-A06E-C672CD4BB1FB}" srcOrd="0" destOrd="0" parTransId="{BF20332B-CD29-454A-A14D-0D512F53A36B}" sibTransId="{7458D2AD-0F81-4B5B-B6FE-7D1835A9FA58}"/>
    <dgm:cxn modelId="{D566A7DA-89E7-472C-AE26-19813D88C437}" type="presOf" srcId="{5013D63E-AD6F-4A30-B2FD-9E34470C02A0}" destId="{94765093-F38D-40E1-AAFE-98A87CA5854C}" srcOrd="0" destOrd="0" presId="urn:microsoft.com/office/officeart/2005/8/layout/vList5"/>
    <dgm:cxn modelId="{382C04F3-0CE1-4549-B012-16C3E0167A29}" srcId="{5013D63E-AD6F-4A30-B2FD-9E34470C02A0}" destId="{118CDB18-6434-4552-8E2E-1A9661970318}" srcOrd="2" destOrd="0" parTransId="{1D3CC533-B086-4F90-8059-C9B36B6A00F3}" sibTransId="{EFC20305-AF1E-44DC-B51C-78CBF0BB396D}"/>
    <dgm:cxn modelId="{9D1DD007-3548-4C9D-BCE6-C3A854263564}" type="presParOf" srcId="{4F6817D5-86E6-4075-95B1-3E4C70E26E68}" destId="{9E96CAC3-4E33-4E41-A73C-5B31FDE940EA}" srcOrd="0" destOrd="0" presId="urn:microsoft.com/office/officeart/2005/8/layout/vList5"/>
    <dgm:cxn modelId="{AA93B809-0CD3-4143-BFA4-10993428F7E9}" type="presParOf" srcId="{9E96CAC3-4E33-4E41-A73C-5B31FDE940EA}" destId="{94765093-F38D-40E1-AAFE-98A87CA5854C}" srcOrd="0" destOrd="0" presId="urn:microsoft.com/office/officeart/2005/8/layout/vList5"/>
    <dgm:cxn modelId="{852008BD-7D41-42D8-8EF8-7A4DDE7BEEA9}" type="presParOf" srcId="{9E96CAC3-4E33-4E41-A73C-5B31FDE940EA}" destId="{9556E1A7-91C5-4E27-9BDF-31070B3B0D3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E34928-4648-41B4-96EF-B77733F7650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CA"/>
        </a:p>
      </dgm:t>
    </dgm:pt>
    <dgm:pt modelId="{D2B4CA24-A737-4503-A2F6-16D73FE740A9}">
      <dgm:prSet/>
      <dgm:spPr/>
      <dgm:t>
        <a:bodyPr/>
        <a:lstStyle/>
        <a:p>
          <a:r>
            <a:rPr lang="en-US" b="0" i="0" baseline="0" dirty="0"/>
            <a:t>The fit test shall be used to verify the selection of the specific make, model and size of a tight-fitting respirator for individual workers.</a:t>
          </a:r>
          <a:endParaRPr lang="en-CA" i="0" dirty="0"/>
        </a:p>
      </dgm:t>
    </dgm:pt>
    <dgm:pt modelId="{D613EB3F-006D-4B56-8BB1-5EBCDE8E45F4}" type="parTrans" cxnId="{37248D44-DA8C-489A-B19E-A73F676CF8FB}">
      <dgm:prSet/>
      <dgm:spPr/>
      <dgm:t>
        <a:bodyPr/>
        <a:lstStyle/>
        <a:p>
          <a:endParaRPr lang="en-CA"/>
        </a:p>
      </dgm:t>
    </dgm:pt>
    <dgm:pt modelId="{26ABD464-6633-488C-9BA0-10C580AB4B90}" type="sibTrans" cxnId="{37248D44-DA8C-489A-B19E-A73F676CF8FB}">
      <dgm:prSet/>
      <dgm:spPr/>
      <dgm:t>
        <a:bodyPr/>
        <a:lstStyle/>
        <a:p>
          <a:endParaRPr lang="en-CA"/>
        </a:p>
      </dgm:t>
    </dgm:pt>
    <dgm:pt modelId="{32677058-788F-4B33-A699-8BC28E7EF641}">
      <dgm:prSet/>
      <dgm:spPr/>
      <dgm:t>
        <a:bodyPr/>
        <a:lstStyle/>
        <a:p>
          <a:r>
            <a:rPr lang="en-CA" dirty="0"/>
            <a:t>All workers requiring a tight-fitting respirator must be fit tested by a competent person in an approved manner.</a:t>
          </a:r>
        </a:p>
      </dgm:t>
    </dgm:pt>
    <dgm:pt modelId="{A631169D-D1E0-49F1-89D0-EB1ECF6F70D3}" type="parTrans" cxnId="{2B63CD70-EE16-428E-90F3-9E57039DDB76}">
      <dgm:prSet/>
      <dgm:spPr/>
      <dgm:t>
        <a:bodyPr/>
        <a:lstStyle/>
        <a:p>
          <a:endParaRPr lang="en-CA"/>
        </a:p>
      </dgm:t>
    </dgm:pt>
    <dgm:pt modelId="{7C8482C4-DACB-4749-A364-415A056C60DC}" type="sibTrans" cxnId="{2B63CD70-EE16-428E-90F3-9E57039DDB76}">
      <dgm:prSet/>
      <dgm:spPr/>
      <dgm:t>
        <a:bodyPr/>
        <a:lstStyle/>
        <a:p>
          <a:endParaRPr lang="en-CA"/>
        </a:p>
      </dgm:t>
    </dgm:pt>
    <dgm:pt modelId="{297250BD-4D5C-4AE3-8C16-E9BDC04A1808}">
      <dgm:prSet/>
      <dgm:spPr/>
      <dgm:t>
        <a:bodyPr/>
        <a:lstStyle/>
        <a:p>
          <a:r>
            <a:rPr lang="en-US" b="1" dirty="0"/>
            <a:t>The fit tester must not alter or adjust the respirator in any way that differs from the manufacturer’s specifications to make it fit.</a:t>
          </a:r>
          <a:endParaRPr lang="en-CA" dirty="0">
            <a:solidFill>
              <a:schemeClr val="tx1"/>
            </a:solidFill>
          </a:endParaRPr>
        </a:p>
      </dgm:t>
    </dgm:pt>
    <dgm:pt modelId="{34B93F20-3491-4DA3-AD6F-6D57CC5F79C4}" type="parTrans" cxnId="{786872DF-3321-49D5-AC4D-C7C502B82A92}">
      <dgm:prSet/>
      <dgm:spPr/>
      <dgm:t>
        <a:bodyPr/>
        <a:lstStyle/>
        <a:p>
          <a:endParaRPr lang="en-CA"/>
        </a:p>
      </dgm:t>
    </dgm:pt>
    <dgm:pt modelId="{723F8798-4D95-4BFA-AD82-FBAB53044F52}" type="sibTrans" cxnId="{786872DF-3321-49D5-AC4D-C7C502B82A92}">
      <dgm:prSet/>
      <dgm:spPr/>
      <dgm:t>
        <a:bodyPr/>
        <a:lstStyle/>
        <a:p>
          <a:endParaRPr lang="en-CA"/>
        </a:p>
      </dgm:t>
    </dgm:pt>
    <dgm:pt modelId="{F43256DE-24B9-4991-9FD6-DE12A4D91797}">
      <dgm:prSet/>
      <dgm:spPr/>
      <dgm:t>
        <a:bodyPr/>
        <a:lstStyle/>
        <a:p>
          <a:r>
            <a:rPr lang="en-CA" dirty="0"/>
            <a:t>Employers</a:t>
          </a:r>
          <a:r>
            <a:rPr lang="en-CA" baseline="0" dirty="0"/>
            <a:t> must have a selection of respiratory protection devices to ensure comfortable fit and effective seal to all workers. One size does not fit all. </a:t>
          </a:r>
          <a:endParaRPr lang="en-CA" dirty="0"/>
        </a:p>
      </dgm:t>
    </dgm:pt>
    <dgm:pt modelId="{6C9F2EE9-B30F-4B45-9E6C-084D68758CB4}" type="parTrans" cxnId="{6AE8FFB5-F5A5-48CA-A860-40EF293DAB7D}">
      <dgm:prSet/>
      <dgm:spPr/>
      <dgm:t>
        <a:bodyPr/>
        <a:lstStyle/>
        <a:p>
          <a:endParaRPr lang="en-CA"/>
        </a:p>
      </dgm:t>
    </dgm:pt>
    <dgm:pt modelId="{EB036B14-7E65-4ACD-9D28-7684B003A1C4}" type="sibTrans" cxnId="{6AE8FFB5-F5A5-48CA-A860-40EF293DAB7D}">
      <dgm:prSet/>
      <dgm:spPr/>
      <dgm:t>
        <a:bodyPr/>
        <a:lstStyle/>
        <a:p>
          <a:endParaRPr lang="en-CA"/>
        </a:p>
      </dgm:t>
    </dgm:pt>
    <dgm:pt modelId="{6B9A9885-ED15-4E3A-9DCC-099851433726}" type="pres">
      <dgm:prSet presAssocID="{FAE34928-4648-41B4-96EF-B77733F7650B}" presName="vert0" presStyleCnt="0">
        <dgm:presLayoutVars>
          <dgm:dir/>
          <dgm:animOne val="branch"/>
          <dgm:animLvl val="lvl"/>
        </dgm:presLayoutVars>
      </dgm:prSet>
      <dgm:spPr/>
    </dgm:pt>
    <dgm:pt modelId="{EED4F25D-D743-4AE9-8B35-2A0CAEBDD3F5}" type="pres">
      <dgm:prSet presAssocID="{D2B4CA24-A737-4503-A2F6-16D73FE740A9}" presName="thickLine" presStyleLbl="alignNode1" presStyleIdx="0" presStyleCnt="4"/>
      <dgm:spPr/>
    </dgm:pt>
    <dgm:pt modelId="{1CFEBBBE-4107-4480-A1E4-317F11CCC96D}" type="pres">
      <dgm:prSet presAssocID="{D2B4CA24-A737-4503-A2F6-16D73FE740A9}" presName="horz1" presStyleCnt="0"/>
      <dgm:spPr/>
    </dgm:pt>
    <dgm:pt modelId="{A6C90827-4454-42DB-BB17-A139181B2533}" type="pres">
      <dgm:prSet presAssocID="{D2B4CA24-A737-4503-A2F6-16D73FE740A9}" presName="tx1" presStyleLbl="revTx" presStyleIdx="0" presStyleCnt="4"/>
      <dgm:spPr/>
    </dgm:pt>
    <dgm:pt modelId="{28FDF934-BA69-4588-968A-0133A0A089DD}" type="pres">
      <dgm:prSet presAssocID="{D2B4CA24-A737-4503-A2F6-16D73FE740A9}" presName="vert1" presStyleCnt="0"/>
      <dgm:spPr/>
    </dgm:pt>
    <dgm:pt modelId="{630AB7B1-08FF-4650-A7D5-D55833EDD6FB}" type="pres">
      <dgm:prSet presAssocID="{32677058-788F-4B33-A699-8BC28E7EF641}" presName="thickLine" presStyleLbl="alignNode1" presStyleIdx="1" presStyleCnt="4"/>
      <dgm:spPr/>
    </dgm:pt>
    <dgm:pt modelId="{0BA2E35D-9D70-4634-AB3C-A5D8315E0B7A}" type="pres">
      <dgm:prSet presAssocID="{32677058-788F-4B33-A699-8BC28E7EF641}" presName="horz1" presStyleCnt="0"/>
      <dgm:spPr/>
    </dgm:pt>
    <dgm:pt modelId="{E32D5762-6FDC-4CD8-83F4-DE3AC10B5171}" type="pres">
      <dgm:prSet presAssocID="{32677058-788F-4B33-A699-8BC28E7EF641}" presName="tx1" presStyleLbl="revTx" presStyleIdx="1" presStyleCnt="4"/>
      <dgm:spPr/>
    </dgm:pt>
    <dgm:pt modelId="{92A0C86B-F40B-4F88-A887-760964EE2006}" type="pres">
      <dgm:prSet presAssocID="{32677058-788F-4B33-A699-8BC28E7EF641}" presName="vert1" presStyleCnt="0"/>
      <dgm:spPr/>
    </dgm:pt>
    <dgm:pt modelId="{AF88C772-04DA-442C-91E4-176A21F4711D}" type="pres">
      <dgm:prSet presAssocID="{F43256DE-24B9-4991-9FD6-DE12A4D91797}" presName="thickLine" presStyleLbl="alignNode1" presStyleIdx="2" presStyleCnt="4"/>
      <dgm:spPr/>
    </dgm:pt>
    <dgm:pt modelId="{75E8EC67-7859-4FB3-8B3E-C815D38DCDEC}" type="pres">
      <dgm:prSet presAssocID="{F43256DE-24B9-4991-9FD6-DE12A4D91797}" presName="horz1" presStyleCnt="0"/>
      <dgm:spPr/>
    </dgm:pt>
    <dgm:pt modelId="{79E5C42A-753A-4649-9074-AB43FE35480A}" type="pres">
      <dgm:prSet presAssocID="{F43256DE-24B9-4991-9FD6-DE12A4D91797}" presName="tx1" presStyleLbl="revTx" presStyleIdx="2" presStyleCnt="4"/>
      <dgm:spPr/>
    </dgm:pt>
    <dgm:pt modelId="{2DD0725C-864D-447F-90FC-5EB8027F98CF}" type="pres">
      <dgm:prSet presAssocID="{F43256DE-24B9-4991-9FD6-DE12A4D91797}" presName="vert1" presStyleCnt="0"/>
      <dgm:spPr/>
    </dgm:pt>
    <dgm:pt modelId="{0CE4FBEA-F79D-4FF0-9859-EEA4A35C821C}" type="pres">
      <dgm:prSet presAssocID="{297250BD-4D5C-4AE3-8C16-E9BDC04A1808}" presName="thickLine" presStyleLbl="alignNode1" presStyleIdx="3" presStyleCnt="4"/>
      <dgm:spPr/>
    </dgm:pt>
    <dgm:pt modelId="{5343B2F5-728B-4709-9B69-B2F85AE57FA1}" type="pres">
      <dgm:prSet presAssocID="{297250BD-4D5C-4AE3-8C16-E9BDC04A1808}" presName="horz1" presStyleCnt="0"/>
      <dgm:spPr/>
    </dgm:pt>
    <dgm:pt modelId="{3E14A958-159F-4CEE-967A-13A13793C2D1}" type="pres">
      <dgm:prSet presAssocID="{297250BD-4D5C-4AE3-8C16-E9BDC04A1808}" presName="tx1" presStyleLbl="revTx" presStyleIdx="3" presStyleCnt="4"/>
      <dgm:spPr/>
    </dgm:pt>
    <dgm:pt modelId="{EEF5C62C-B81D-48DF-96CC-416D71DFD43A}" type="pres">
      <dgm:prSet presAssocID="{297250BD-4D5C-4AE3-8C16-E9BDC04A1808}" presName="vert1" presStyleCnt="0"/>
      <dgm:spPr/>
    </dgm:pt>
  </dgm:ptLst>
  <dgm:cxnLst>
    <dgm:cxn modelId="{37248D44-DA8C-489A-B19E-A73F676CF8FB}" srcId="{FAE34928-4648-41B4-96EF-B77733F7650B}" destId="{D2B4CA24-A737-4503-A2F6-16D73FE740A9}" srcOrd="0" destOrd="0" parTransId="{D613EB3F-006D-4B56-8BB1-5EBCDE8E45F4}" sibTransId="{26ABD464-6633-488C-9BA0-10C580AB4B90}"/>
    <dgm:cxn modelId="{BBD8B84C-87E1-4AC4-8FAE-E8982D193FBB}" type="presOf" srcId="{F43256DE-24B9-4991-9FD6-DE12A4D91797}" destId="{79E5C42A-753A-4649-9074-AB43FE35480A}" srcOrd="0" destOrd="0" presId="urn:microsoft.com/office/officeart/2008/layout/LinedList"/>
    <dgm:cxn modelId="{2B63CD70-EE16-428E-90F3-9E57039DDB76}" srcId="{FAE34928-4648-41B4-96EF-B77733F7650B}" destId="{32677058-788F-4B33-A699-8BC28E7EF641}" srcOrd="1" destOrd="0" parTransId="{A631169D-D1E0-49F1-89D0-EB1ECF6F70D3}" sibTransId="{7C8482C4-DACB-4749-A364-415A056C60DC}"/>
    <dgm:cxn modelId="{6AE8FFB5-F5A5-48CA-A860-40EF293DAB7D}" srcId="{FAE34928-4648-41B4-96EF-B77733F7650B}" destId="{F43256DE-24B9-4991-9FD6-DE12A4D91797}" srcOrd="2" destOrd="0" parTransId="{6C9F2EE9-B30F-4B45-9E6C-084D68758CB4}" sibTransId="{EB036B14-7E65-4ACD-9D28-7684B003A1C4}"/>
    <dgm:cxn modelId="{F8ABE1D1-D743-4624-A933-0F7A647AC214}" type="presOf" srcId="{D2B4CA24-A737-4503-A2F6-16D73FE740A9}" destId="{A6C90827-4454-42DB-BB17-A139181B2533}" srcOrd="0" destOrd="0" presId="urn:microsoft.com/office/officeart/2008/layout/LinedList"/>
    <dgm:cxn modelId="{69D349DD-518F-4463-AC82-23AFED9F2741}" type="presOf" srcId="{32677058-788F-4B33-A699-8BC28E7EF641}" destId="{E32D5762-6FDC-4CD8-83F4-DE3AC10B5171}" srcOrd="0" destOrd="0" presId="urn:microsoft.com/office/officeart/2008/layout/LinedList"/>
    <dgm:cxn modelId="{786872DF-3321-49D5-AC4D-C7C502B82A92}" srcId="{FAE34928-4648-41B4-96EF-B77733F7650B}" destId="{297250BD-4D5C-4AE3-8C16-E9BDC04A1808}" srcOrd="3" destOrd="0" parTransId="{34B93F20-3491-4DA3-AD6F-6D57CC5F79C4}" sibTransId="{723F8798-4D95-4BFA-AD82-FBAB53044F52}"/>
    <dgm:cxn modelId="{102FBDEA-0002-47A5-8AB4-7689612EFFB8}" type="presOf" srcId="{FAE34928-4648-41B4-96EF-B77733F7650B}" destId="{6B9A9885-ED15-4E3A-9DCC-099851433726}" srcOrd="0" destOrd="0" presId="urn:microsoft.com/office/officeart/2008/layout/LinedList"/>
    <dgm:cxn modelId="{6FD26EEE-4EF4-4244-B733-6778F37C71B2}" type="presOf" srcId="{297250BD-4D5C-4AE3-8C16-E9BDC04A1808}" destId="{3E14A958-159F-4CEE-967A-13A13793C2D1}" srcOrd="0" destOrd="0" presId="urn:microsoft.com/office/officeart/2008/layout/LinedList"/>
    <dgm:cxn modelId="{06FB3652-8044-4BF5-A757-7702EAC3D291}" type="presParOf" srcId="{6B9A9885-ED15-4E3A-9DCC-099851433726}" destId="{EED4F25D-D743-4AE9-8B35-2A0CAEBDD3F5}" srcOrd="0" destOrd="0" presId="urn:microsoft.com/office/officeart/2008/layout/LinedList"/>
    <dgm:cxn modelId="{186F6BEC-B623-46D8-A0AA-49A6EC4017C7}" type="presParOf" srcId="{6B9A9885-ED15-4E3A-9DCC-099851433726}" destId="{1CFEBBBE-4107-4480-A1E4-317F11CCC96D}" srcOrd="1" destOrd="0" presId="urn:microsoft.com/office/officeart/2008/layout/LinedList"/>
    <dgm:cxn modelId="{167BF572-7222-45B1-8CB2-328BDE44E36B}" type="presParOf" srcId="{1CFEBBBE-4107-4480-A1E4-317F11CCC96D}" destId="{A6C90827-4454-42DB-BB17-A139181B2533}" srcOrd="0" destOrd="0" presId="urn:microsoft.com/office/officeart/2008/layout/LinedList"/>
    <dgm:cxn modelId="{AB29844A-E021-4EE9-ACDD-F3B1260FEE5B}" type="presParOf" srcId="{1CFEBBBE-4107-4480-A1E4-317F11CCC96D}" destId="{28FDF934-BA69-4588-968A-0133A0A089DD}" srcOrd="1" destOrd="0" presId="urn:microsoft.com/office/officeart/2008/layout/LinedList"/>
    <dgm:cxn modelId="{E66B8134-3449-4F3B-99E8-1B276777749E}" type="presParOf" srcId="{6B9A9885-ED15-4E3A-9DCC-099851433726}" destId="{630AB7B1-08FF-4650-A7D5-D55833EDD6FB}" srcOrd="2" destOrd="0" presId="urn:microsoft.com/office/officeart/2008/layout/LinedList"/>
    <dgm:cxn modelId="{D31AB2C3-B527-489A-839C-561D2167FA3C}" type="presParOf" srcId="{6B9A9885-ED15-4E3A-9DCC-099851433726}" destId="{0BA2E35D-9D70-4634-AB3C-A5D8315E0B7A}" srcOrd="3" destOrd="0" presId="urn:microsoft.com/office/officeart/2008/layout/LinedList"/>
    <dgm:cxn modelId="{1AA58252-53DF-4DD6-9FB0-E8CC6C0533AF}" type="presParOf" srcId="{0BA2E35D-9D70-4634-AB3C-A5D8315E0B7A}" destId="{E32D5762-6FDC-4CD8-83F4-DE3AC10B5171}" srcOrd="0" destOrd="0" presId="urn:microsoft.com/office/officeart/2008/layout/LinedList"/>
    <dgm:cxn modelId="{6DC77D49-FA2C-45EA-A165-EAE94B3DBB41}" type="presParOf" srcId="{0BA2E35D-9D70-4634-AB3C-A5D8315E0B7A}" destId="{92A0C86B-F40B-4F88-A887-760964EE2006}" srcOrd="1" destOrd="0" presId="urn:microsoft.com/office/officeart/2008/layout/LinedList"/>
    <dgm:cxn modelId="{1A5880E9-3F81-4F53-B78D-A8D1AC9F838B}" type="presParOf" srcId="{6B9A9885-ED15-4E3A-9DCC-099851433726}" destId="{AF88C772-04DA-442C-91E4-176A21F4711D}" srcOrd="4" destOrd="0" presId="urn:microsoft.com/office/officeart/2008/layout/LinedList"/>
    <dgm:cxn modelId="{EF1EA949-2B0D-4C3D-BA34-1E6372A4EEAF}" type="presParOf" srcId="{6B9A9885-ED15-4E3A-9DCC-099851433726}" destId="{75E8EC67-7859-4FB3-8B3E-C815D38DCDEC}" srcOrd="5" destOrd="0" presId="urn:microsoft.com/office/officeart/2008/layout/LinedList"/>
    <dgm:cxn modelId="{244B00DE-654A-46DA-A12D-E06BDA4811A2}" type="presParOf" srcId="{75E8EC67-7859-4FB3-8B3E-C815D38DCDEC}" destId="{79E5C42A-753A-4649-9074-AB43FE35480A}" srcOrd="0" destOrd="0" presId="urn:microsoft.com/office/officeart/2008/layout/LinedList"/>
    <dgm:cxn modelId="{B5C6FD05-0A8C-472A-9A0B-4D5243D8AA4B}" type="presParOf" srcId="{75E8EC67-7859-4FB3-8B3E-C815D38DCDEC}" destId="{2DD0725C-864D-447F-90FC-5EB8027F98CF}" srcOrd="1" destOrd="0" presId="urn:microsoft.com/office/officeart/2008/layout/LinedList"/>
    <dgm:cxn modelId="{02F6CA0C-4E68-42BB-8F98-D48737AE4AE6}" type="presParOf" srcId="{6B9A9885-ED15-4E3A-9DCC-099851433726}" destId="{0CE4FBEA-F79D-4FF0-9859-EEA4A35C821C}" srcOrd="6" destOrd="0" presId="urn:microsoft.com/office/officeart/2008/layout/LinedList"/>
    <dgm:cxn modelId="{0C3E23DF-D8F9-4BD1-9A89-08A5C2D4F03C}" type="presParOf" srcId="{6B9A9885-ED15-4E3A-9DCC-099851433726}" destId="{5343B2F5-728B-4709-9B69-B2F85AE57FA1}" srcOrd="7" destOrd="0" presId="urn:microsoft.com/office/officeart/2008/layout/LinedList"/>
    <dgm:cxn modelId="{7078381E-C160-4B3C-B112-C2C93453EFD6}" type="presParOf" srcId="{5343B2F5-728B-4709-9B69-B2F85AE57FA1}" destId="{3E14A958-159F-4CEE-967A-13A13793C2D1}" srcOrd="0" destOrd="0" presId="urn:microsoft.com/office/officeart/2008/layout/LinedList"/>
    <dgm:cxn modelId="{DC75756C-7B22-435F-9949-E188F26A42F4}" type="presParOf" srcId="{5343B2F5-728B-4709-9B69-B2F85AE57FA1}" destId="{EEF5C62C-B81D-48DF-96CC-416D71DFD43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4F0BD05B-89E0-4DAD-8B36-5D837DF92D2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CA"/>
        </a:p>
      </dgm:t>
    </dgm:pt>
    <dgm:pt modelId="{54D2B2DC-27D4-44F6-8355-657C60D85501}">
      <dgm:prSet/>
      <dgm:spPr>
        <a:solidFill>
          <a:srgbClr val="0070C0"/>
        </a:solidFill>
      </dgm:spPr>
      <dgm:t>
        <a:bodyPr/>
        <a:lstStyle/>
        <a:p>
          <a:r>
            <a:rPr lang="en-US" b="1" i="0" baseline="0" dirty="0"/>
            <a:t>Screening and Medical Assessment</a:t>
          </a:r>
        </a:p>
      </dgm:t>
    </dgm:pt>
    <dgm:pt modelId="{3852937F-8182-4BAF-A2DA-C23A9C6F78AE}" type="parTrans" cxnId="{56773A43-DD9D-4732-86E3-53FC421FFCDB}">
      <dgm:prSet/>
      <dgm:spPr/>
      <dgm:t>
        <a:bodyPr/>
        <a:lstStyle/>
        <a:p>
          <a:endParaRPr lang="en-CA"/>
        </a:p>
      </dgm:t>
    </dgm:pt>
    <dgm:pt modelId="{FDFD8EC6-BDDB-4370-A446-80EF5F1F9BD6}" type="sibTrans" cxnId="{56773A43-DD9D-4732-86E3-53FC421FFCDB}">
      <dgm:prSet/>
      <dgm:spPr/>
      <dgm:t>
        <a:bodyPr/>
        <a:lstStyle/>
        <a:p>
          <a:endParaRPr lang="en-CA"/>
        </a:p>
      </dgm:t>
    </dgm:pt>
    <dgm:pt modelId="{00C9F6FF-E6B2-44CC-8F74-1312A3C213FA}">
      <dgm:prSet/>
      <dgm:spPr>
        <a:solidFill>
          <a:srgbClr val="0070C0"/>
        </a:solidFill>
      </dgm:spPr>
      <dgm:t>
        <a:bodyPr/>
        <a:lstStyle/>
        <a:p>
          <a:r>
            <a:rPr lang="en-US" b="0" i="0" baseline="0" dirty="0"/>
            <a:t>Conditions that may be exacerbated by respiratory use:</a:t>
          </a:r>
          <a:endParaRPr lang="en-CA" dirty="0"/>
        </a:p>
      </dgm:t>
    </dgm:pt>
    <dgm:pt modelId="{B1D3E6F2-922A-42D1-A8D6-8E7BED8CF4C0}" type="parTrans" cxnId="{659BA25E-3ABB-47D5-8D78-3C08F0AC1A79}">
      <dgm:prSet/>
      <dgm:spPr/>
      <dgm:t>
        <a:bodyPr/>
        <a:lstStyle/>
        <a:p>
          <a:endParaRPr lang="en-CA"/>
        </a:p>
      </dgm:t>
    </dgm:pt>
    <dgm:pt modelId="{9C14B1F7-2EF8-4DF2-B8F2-0648B7DF3B1F}" type="sibTrans" cxnId="{659BA25E-3ABB-47D5-8D78-3C08F0AC1A79}">
      <dgm:prSet/>
      <dgm:spPr/>
      <dgm:t>
        <a:bodyPr/>
        <a:lstStyle/>
        <a:p>
          <a:endParaRPr lang="en-CA"/>
        </a:p>
      </dgm:t>
    </dgm:pt>
    <dgm:pt modelId="{2B80AACB-F4C5-4DE1-BB88-934C428FCCEB}">
      <dgm:prSet/>
      <dgm:spPr>
        <a:solidFill>
          <a:srgbClr val="0070C0"/>
        </a:solidFill>
      </dgm:spPr>
      <dgm:t>
        <a:bodyPr/>
        <a:lstStyle/>
        <a:p>
          <a:r>
            <a:rPr lang="en-US" b="0" i="0" baseline="0" dirty="0"/>
            <a:t>Diabetes (can drop blood sugars during testing)</a:t>
          </a:r>
          <a:endParaRPr lang="en-CA" dirty="0"/>
        </a:p>
      </dgm:t>
    </dgm:pt>
    <dgm:pt modelId="{67853D90-B4D0-49DC-8668-91D45BB311E1}" type="parTrans" cxnId="{A3FE102A-E98E-42B1-BDD1-6AEBB752D7C2}">
      <dgm:prSet/>
      <dgm:spPr/>
      <dgm:t>
        <a:bodyPr/>
        <a:lstStyle/>
        <a:p>
          <a:endParaRPr lang="en-CA"/>
        </a:p>
      </dgm:t>
    </dgm:pt>
    <dgm:pt modelId="{D10B2409-9679-40D2-A779-13CACAD352E9}" type="sibTrans" cxnId="{A3FE102A-E98E-42B1-BDD1-6AEBB752D7C2}">
      <dgm:prSet/>
      <dgm:spPr/>
      <dgm:t>
        <a:bodyPr/>
        <a:lstStyle/>
        <a:p>
          <a:endParaRPr lang="en-CA"/>
        </a:p>
      </dgm:t>
    </dgm:pt>
    <dgm:pt modelId="{D59F5131-C94F-423A-A975-B85204221AFA}">
      <dgm:prSet/>
      <dgm:spPr>
        <a:solidFill>
          <a:srgbClr val="0070C0"/>
        </a:solidFill>
      </dgm:spPr>
      <dgm:t>
        <a:bodyPr/>
        <a:lstStyle/>
        <a:p>
          <a:r>
            <a:rPr lang="en-US" b="0" i="0" baseline="0" dirty="0"/>
            <a:t>Cardiovascular and respiratory disease</a:t>
          </a:r>
          <a:endParaRPr lang="en-CA" dirty="0"/>
        </a:p>
      </dgm:t>
    </dgm:pt>
    <dgm:pt modelId="{351B8C5E-5DA4-4243-BCBD-8F15AEA4C534}" type="parTrans" cxnId="{FBBA2635-65B6-4ECF-B554-904E271B7D65}">
      <dgm:prSet/>
      <dgm:spPr/>
      <dgm:t>
        <a:bodyPr/>
        <a:lstStyle/>
        <a:p>
          <a:endParaRPr lang="en-CA"/>
        </a:p>
      </dgm:t>
    </dgm:pt>
    <dgm:pt modelId="{D7992E57-4526-48AD-AF2C-10C8CBB29930}" type="sibTrans" cxnId="{FBBA2635-65B6-4ECF-B554-904E271B7D65}">
      <dgm:prSet/>
      <dgm:spPr/>
      <dgm:t>
        <a:bodyPr/>
        <a:lstStyle/>
        <a:p>
          <a:endParaRPr lang="en-CA"/>
        </a:p>
      </dgm:t>
    </dgm:pt>
    <dgm:pt modelId="{9E307EE7-9C6B-45BE-94FA-B7F3B7F991AC}">
      <dgm:prSet/>
      <dgm:spPr>
        <a:solidFill>
          <a:srgbClr val="0070C0"/>
        </a:solidFill>
      </dgm:spPr>
      <dgm:t>
        <a:bodyPr/>
        <a:lstStyle/>
        <a:p>
          <a:r>
            <a:rPr lang="en-US" b="0" i="0" baseline="0" dirty="0"/>
            <a:t>Reduce pulmonary function</a:t>
          </a:r>
          <a:endParaRPr lang="en-CA" dirty="0"/>
        </a:p>
      </dgm:t>
    </dgm:pt>
    <dgm:pt modelId="{73B20F7A-BDA3-4845-9B23-A24D10FEEED9}" type="parTrans" cxnId="{AB313360-84BB-4760-9DAF-84B3FC8DB7EE}">
      <dgm:prSet/>
      <dgm:spPr/>
      <dgm:t>
        <a:bodyPr/>
        <a:lstStyle/>
        <a:p>
          <a:endParaRPr lang="en-CA"/>
        </a:p>
      </dgm:t>
    </dgm:pt>
    <dgm:pt modelId="{824AEB4B-9CAC-4B70-B959-C7414DDE7AA7}" type="sibTrans" cxnId="{AB313360-84BB-4760-9DAF-84B3FC8DB7EE}">
      <dgm:prSet/>
      <dgm:spPr/>
      <dgm:t>
        <a:bodyPr/>
        <a:lstStyle/>
        <a:p>
          <a:endParaRPr lang="en-CA"/>
        </a:p>
      </dgm:t>
    </dgm:pt>
    <dgm:pt modelId="{D55C1151-EF48-401D-B67D-D24E8A7357C1}">
      <dgm:prSet/>
      <dgm:spPr>
        <a:solidFill>
          <a:srgbClr val="0070C0"/>
        </a:solidFill>
      </dgm:spPr>
      <dgm:t>
        <a:bodyPr/>
        <a:lstStyle/>
        <a:p>
          <a:r>
            <a:rPr lang="en-US" b="0" i="0" baseline="0" dirty="0"/>
            <a:t>Epilepsy</a:t>
          </a:r>
          <a:endParaRPr lang="en-CA" dirty="0"/>
        </a:p>
      </dgm:t>
    </dgm:pt>
    <dgm:pt modelId="{C0B3224F-E37B-486B-BE6E-C3452E7D5E07}" type="parTrans" cxnId="{E479A9A6-293D-45C6-A95A-5AA4E95B2582}">
      <dgm:prSet/>
      <dgm:spPr/>
      <dgm:t>
        <a:bodyPr/>
        <a:lstStyle/>
        <a:p>
          <a:endParaRPr lang="en-CA"/>
        </a:p>
      </dgm:t>
    </dgm:pt>
    <dgm:pt modelId="{0C5F4E67-B9BF-4535-937C-A1D2869CD10D}" type="sibTrans" cxnId="{E479A9A6-293D-45C6-A95A-5AA4E95B2582}">
      <dgm:prSet/>
      <dgm:spPr/>
      <dgm:t>
        <a:bodyPr/>
        <a:lstStyle/>
        <a:p>
          <a:endParaRPr lang="en-CA"/>
        </a:p>
      </dgm:t>
    </dgm:pt>
    <dgm:pt modelId="{67E91D11-0602-4C6E-BC7B-38DFCE126480}">
      <dgm:prSet/>
      <dgm:spPr>
        <a:solidFill>
          <a:srgbClr val="0070C0"/>
        </a:solidFill>
      </dgm:spPr>
      <dgm:t>
        <a:bodyPr/>
        <a:lstStyle/>
        <a:p>
          <a:r>
            <a:rPr lang="en-US" b="0" i="0" baseline="0" dirty="0"/>
            <a:t>Allergies and Asthma</a:t>
          </a:r>
          <a:endParaRPr lang="en-CA" dirty="0"/>
        </a:p>
      </dgm:t>
    </dgm:pt>
    <dgm:pt modelId="{1EDD93C6-CACD-4277-833A-667D0E230007}" type="parTrans" cxnId="{5A14EA1C-6C03-4897-9E31-8B1FE6C663F4}">
      <dgm:prSet/>
      <dgm:spPr/>
      <dgm:t>
        <a:bodyPr/>
        <a:lstStyle/>
        <a:p>
          <a:endParaRPr lang="en-CA"/>
        </a:p>
      </dgm:t>
    </dgm:pt>
    <dgm:pt modelId="{E27999CF-B747-4BC0-8BDE-10BE13D6840B}" type="sibTrans" cxnId="{5A14EA1C-6C03-4897-9E31-8B1FE6C663F4}">
      <dgm:prSet/>
      <dgm:spPr/>
      <dgm:t>
        <a:bodyPr/>
        <a:lstStyle/>
        <a:p>
          <a:endParaRPr lang="en-CA"/>
        </a:p>
      </dgm:t>
    </dgm:pt>
    <dgm:pt modelId="{90C6EDC7-9A14-40A9-B81F-E3F9733D447A}">
      <dgm:prSet/>
      <dgm:spPr>
        <a:solidFill>
          <a:srgbClr val="0070C0"/>
        </a:solidFill>
      </dgm:spPr>
      <dgm:t>
        <a:bodyPr/>
        <a:lstStyle/>
        <a:p>
          <a:r>
            <a:rPr lang="en-US" b="0" i="0" baseline="0" dirty="0"/>
            <a:t>Anxiety</a:t>
          </a:r>
          <a:endParaRPr lang="en-CA" dirty="0"/>
        </a:p>
      </dgm:t>
    </dgm:pt>
    <dgm:pt modelId="{8C8693EC-5C46-42C4-9D11-B41A4480F68F}" type="parTrans" cxnId="{84A710B6-54E4-44B3-A394-4A1F6CB09F4E}">
      <dgm:prSet/>
      <dgm:spPr/>
      <dgm:t>
        <a:bodyPr/>
        <a:lstStyle/>
        <a:p>
          <a:endParaRPr lang="en-CA"/>
        </a:p>
      </dgm:t>
    </dgm:pt>
    <dgm:pt modelId="{B697CECE-16A7-4522-9747-9C87A5CD1EEE}" type="sibTrans" cxnId="{84A710B6-54E4-44B3-A394-4A1F6CB09F4E}">
      <dgm:prSet/>
      <dgm:spPr/>
      <dgm:t>
        <a:bodyPr/>
        <a:lstStyle/>
        <a:p>
          <a:endParaRPr lang="en-CA"/>
        </a:p>
      </dgm:t>
    </dgm:pt>
    <dgm:pt modelId="{4A8DD8E3-4C74-4738-83F6-69188767E1F8}">
      <dgm:prSet/>
      <dgm:spPr>
        <a:solidFill>
          <a:srgbClr val="0070C0"/>
        </a:solidFill>
      </dgm:spPr>
      <dgm:t>
        <a:bodyPr/>
        <a:lstStyle/>
        <a:p>
          <a:r>
            <a:rPr lang="en-US"/>
            <a:t>Other Factors</a:t>
          </a:r>
          <a:endParaRPr lang="en-CA"/>
        </a:p>
      </dgm:t>
    </dgm:pt>
    <dgm:pt modelId="{DB9F818C-928F-471B-A599-AC15AFA3666D}" type="parTrans" cxnId="{A9D0EC29-7BCD-4566-8255-A2285982AB6F}">
      <dgm:prSet/>
      <dgm:spPr/>
      <dgm:t>
        <a:bodyPr/>
        <a:lstStyle/>
        <a:p>
          <a:endParaRPr lang="en-CA"/>
        </a:p>
      </dgm:t>
    </dgm:pt>
    <dgm:pt modelId="{F13BE1EC-5423-4F32-B85C-D25554948208}" type="sibTrans" cxnId="{A9D0EC29-7BCD-4566-8255-A2285982AB6F}">
      <dgm:prSet/>
      <dgm:spPr/>
      <dgm:t>
        <a:bodyPr/>
        <a:lstStyle/>
        <a:p>
          <a:endParaRPr lang="en-CA"/>
        </a:p>
      </dgm:t>
    </dgm:pt>
    <dgm:pt modelId="{DFD5282C-11E1-4787-AE30-66B0DCC40F32}" type="pres">
      <dgm:prSet presAssocID="{4F0BD05B-89E0-4DAD-8B36-5D837DF92D25}" presName="Name0" presStyleCnt="0">
        <dgm:presLayoutVars>
          <dgm:dir/>
          <dgm:resizeHandles val="exact"/>
        </dgm:presLayoutVars>
      </dgm:prSet>
      <dgm:spPr/>
    </dgm:pt>
    <dgm:pt modelId="{7B40C23D-1E3A-4AE3-AE27-352D883D2FAA}" type="pres">
      <dgm:prSet presAssocID="{54D2B2DC-27D4-44F6-8355-657C60D85501}" presName="node" presStyleLbl="node1" presStyleIdx="0" presStyleCnt="2" custScaleY="131756" custLinFactNeighborX="-117" custLinFactNeighborY="1372">
        <dgm:presLayoutVars>
          <dgm:bulletEnabled val="1"/>
        </dgm:presLayoutVars>
      </dgm:prSet>
      <dgm:spPr/>
    </dgm:pt>
    <dgm:pt modelId="{E6C19EDC-0B62-4D92-901B-DB2C005C0418}" type="pres">
      <dgm:prSet presAssocID="{FDFD8EC6-BDDB-4370-A446-80EF5F1F9BD6}" presName="sibTrans" presStyleLbl="sibTrans2D1" presStyleIdx="0" presStyleCnt="1"/>
      <dgm:spPr/>
    </dgm:pt>
    <dgm:pt modelId="{017527B0-0996-4EC3-A608-B617886E6DB7}" type="pres">
      <dgm:prSet presAssocID="{FDFD8EC6-BDDB-4370-A446-80EF5F1F9BD6}" presName="connectorText" presStyleLbl="sibTrans2D1" presStyleIdx="0" presStyleCnt="1"/>
      <dgm:spPr/>
    </dgm:pt>
    <dgm:pt modelId="{F61BE797-6720-4EF4-A75F-46FC7DD36B9B}" type="pres">
      <dgm:prSet presAssocID="{00C9F6FF-E6B2-44CC-8F74-1312A3C213FA}" presName="node" presStyleLbl="node1" presStyleIdx="1" presStyleCnt="2" custScaleY="131756">
        <dgm:presLayoutVars>
          <dgm:bulletEnabled val="1"/>
        </dgm:presLayoutVars>
      </dgm:prSet>
      <dgm:spPr/>
    </dgm:pt>
  </dgm:ptLst>
  <dgm:cxnLst>
    <dgm:cxn modelId="{C666C408-7A27-4C86-90DF-0C560D8A531D}" type="presOf" srcId="{4A8DD8E3-4C74-4738-83F6-69188767E1F8}" destId="{F61BE797-6720-4EF4-A75F-46FC7DD36B9B}" srcOrd="0" destOrd="7" presId="urn:microsoft.com/office/officeart/2005/8/layout/process1"/>
    <dgm:cxn modelId="{5A14EA1C-6C03-4897-9E31-8B1FE6C663F4}" srcId="{00C9F6FF-E6B2-44CC-8F74-1312A3C213FA}" destId="{67E91D11-0602-4C6E-BC7B-38DFCE126480}" srcOrd="4" destOrd="0" parTransId="{1EDD93C6-CACD-4277-833A-667D0E230007}" sibTransId="{E27999CF-B747-4BC0-8BDE-10BE13D6840B}"/>
    <dgm:cxn modelId="{DC16B726-8096-4B85-9D48-53AB9B9CB6D1}" type="presOf" srcId="{D59F5131-C94F-423A-A975-B85204221AFA}" destId="{F61BE797-6720-4EF4-A75F-46FC7DD36B9B}" srcOrd="0" destOrd="2" presId="urn:microsoft.com/office/officeart/2005/8/layout/process1"/>
    <dgm:cxn modelId="{A9D0EC29-7BCD-4566-8255-A2285982AB6F}" srcId="{00C9F6FF-E6B2-44CC-8F74-1312A3C213FA}" destId="{4A8DD8E3-4C74-4738-83F6-69188767E1F8}" srcOrd="6" destOrd="0" parTransId="{DB9F818C-928F-471B-A599-AC15AFA3666D}" sibTransId="{F13BE1EC-5423-4F32-B85C-D25554948208}"/>
    <dgm:cxn modelId="{A3FE102A-E98E-42B1-BDD1-6AEBB752D7C2}" srcId="{00C9F6FF-E6B2-44CC-8F74-1312A3C213FA}" destId="{2B80AACB-F4C5-4DE1-BB88-934C428FCCEB}" srcOrd="0" destOrd="0" parTransId="{67853D90-B4D0-49DC-8668-91D45BB311E1}" sibTransId="{D10B2409-9679-40D2-A779-13CACAD352E9}"/>
    <dgm:cxn modelId="{FBBA2635-65B6-4ECF-B554-904E271B7D65}" srcId="{00C9F6FF-E6B2-44CC-8F74-1312A3C213FA}" destId="{D59F5131-C94F-423A-A975-B85204221AFA}" srcOrd="1" destOrd="0" parTransId="{351B8C5E-5DA4-4243-BCBD-8F15AEA4C534}" sibTransId="{D7992E57-4526-48AD-AF2C-10C8CBB29930}"/>
    <dgm:cxn modelId="{FB03963A-A3C3-4B87-B46B-FBDF9B7B4909}" type="presOf" srcId="{00C9F6FF-E6B2-44CC-8F74-1312A3C213FA}" destId="{F61BE797-6720-4EF4-A75F-46FC7DD36B9B}" srcOrd="0" destOrd="0" presId="urn:microsoft.com/office/officeart/2005/8/layout/process1"/>
    <dgm:cxn modelId="{7B05693D-4FCB-4FEB-9042-4A0F0E622F18}" type="presOf" srcId="{2B80AACB-F4C5-4DE1-BB88-934C428FCCEB}" destId="{F61BE797-6720-4EF4-A75F-46FC7DD36B9B}" srcOrd="0" destOrd="1" presId="urn:microsoft.com/office/officeart/2005/8/layout/process1"/>
    <dgm:cxn modelId="{B53E893F-F86C-4062-9D1B-AA978CB479C2}" type="presOf" srcId="{D55C1151-EF48-401D-B67D-D24E8A7357C1}" destId="{F61BE797-6720-4EF4-A75F-46FC7DD36B9B}" srcOrd="0" destOrd="4" presId="urn:microsoft.com/office/officeart/2005/8/layout/process1"/>
    <dgm:cxn modelId="{659BA25E-3ABB-47D5-8D78-3C08F0AC1A79}" srcId="{4F0BD05B-89E0-4DAD-8B36-5D837DF92D25}" destId="{00C9F6FF-E6B2-44CC-8F74-1312A3C213FA}" srcOrd="1" destOrd="0" parTransId="{B1D3E6F2-922A-42D1-A8D6-8E7BED8CF4C0}" sibTransId="{9C14B1F7-2EF8-4DF2-B8F2-0648B7DF3B1F}"/>
    <dgm:cxn modelId="{AB313360-84BB-4760-9DAF-84B3FC8DB7EE}" srcId="{00C9F6FF-E6B2-44CC-8F74-1312A3C213FA}" destId="{9E307EE7-9C6B-45BE-94FA-B7F3B7F991AC}" srcOrd="2" destOrd="0" parTransId="{73B20F7A-BDA3-4845-9B23-A24D10FEEED9}" sibTransId="{824AEB4B-9CAC-4B70-B959-C7414DDE7AA7}"/>
    <dgm:cxn modelId="{56773A43-DD9D-4732-86E3-53FC421FFCDB}" srcId="{4F0BD05B-89E0-4DAD-8B36-5D837DF92D25}" destId="{54D2B2DC-27D4-44F6-8355-657C60D85501}" srcOrd="0" destOrd="0" parTransId="{3852937F-8182-4BAF-A2DA-C23A9C6F78AE}" sibTransId="{FDFD8EC6-BDDB-4370-A446-80EF5F1F9BD6}"/>
    <dgm:cxn modelId="{C7E06153-E26F-41E6-8FD8-7834DA02A906}" type="presOf" srcId="{54D2B2DC-27D4-44F6-8355-657C60D85501}" destId="{7B40C23D-1E3A-4AE3-AE27-352D883D2FAA}" srcOrd="0" destOrd="0" presId="urn:microsoft.com/office/officeart/2005/8/layout/process1"/>
    <dgm:cxn modelId="{E479A9A6-293D-45C6-A95A-5AA4E95B2582}" srcId="{00C9F6FF-E6B2-44CC-8F74-1312A3C213FA}" destId="{D55C1151-EF48-401D-B67D-D24E8A7357C1}" srcOrd="3" destOrd="0" parTransId="{C0B3224F-E37B-486B-BE6E-C3452E7D5E07}" sibTransId="{0C5F4E67-B9BF-4535-937C-A1D2869CD10D}"/>
    <dgm:cxn modelId="{49EE78A7-27C1-418C-B6F6-5CF96CCB2727}" type="presOf" srcId="{FDFD8EC6-BDDB-4370-A446-80EF5F1F9BD6}" destId="{E6C19EDC-0B62-4D92-901B-DB2C005C0418}" srcOrd="0" destOrd="0" presId="urn:microsoft.com/office/officeart/2005/8/layout/process1"/>
    <dgm:cxn modelId="{FDD28AB2-AB6F-4EFF-8446-B67323F3D80E}" type="presOf" srcId="{9E307EE7-9C6B-45BE-94FA-B7F3B7F991AC}" destId="{F61BE797-6720-4EF4-A75F-46FC7DD36B9B}" srcOrd="0" destOrd="3" presId="urn:microsoft.com/office/officeart/2005/8/layout/process1"/>
    <dgm:cxn modelId="{84A710B6-54E4-44B3-A394-4A1F6CB09F4E}" srcId="{00C9F6FF-E6B2-44CC-8F74-1312A3C213FA}" destId="{90C6EDC7-9A14-40A9-B81F-E3F9733D447A}" srcOrd="5" destOrd="0" parTransId="{8C8693EC-5C46-42C4-9D11-B41A4480F68F}" sibTransId="{B697CECE-16A7-4522-9747-9C87A5CD1EEE}"/>
    <dgm:cxn modelId="{4ACA72BF-0E83-4AB4-85E5-8B3F287B1640}" type="presOf" srcId="{67E91D11-0602-4C6E-BC7B-38DFCE126480}" destId="{F61BE797-6720-4EF4-A75F-46FC7DD36B9B}" srcOrd="0" destOrd="5" presId="urn:microsoft.com/office/officeart/2005/8/layout/process1"/>
    <dgm:cxn modelId="{AEF8ACC8-85A8-4437-BCE8-48003EE029E6}" type="presOf" srcId="{4F0BD05B-89E0-4DAD-8B36-5D837DF92D25}" destId="{DFD5282C-11E1-4787-AE30-66B0DCC40F32}" srcOrd="0" destOrd="0" presId="urn:microsoft.com/office/officeart/2005/8/layout/process1"/>
    <dgm:cxn modelId="{D7B4CBCD-06B6-4655-AC56-0239980FF5DB}" type="presOf" srcId="{FDFD8EC6-BDDB-4370-A446-80EF5F1F9BD6}" destId="{017527B0-0996-4EC3-A608-B617886E6DB7}" srcOrd="1" destOrd="0" presId="urn:microsoft.com/office/officeart/2005/8/layout/process1"/>
    <dgm:cxn modelId="{6FFD03D2-E737-4BB9-8A01-AEEA38E8AE93}" type="presOf" srcId="{90C6EDC7-9A14-40A9-B81F-E3F9733D447A}" destId="{F61BE797-6720-4EF4-A75F-46FC7DD36B9B}" srcOrd="0" destOrd="6" presId="urn:microsoft.com/office/officeart/2005/8/layout/process1"/>
    <dgm:cxn modelId="{31F4FDA6-C56F-4601-B55D-29E46BEDD102}" type="presParOf" srcId="{DFD5282C-11E1-4787-AE30-66B0DCC40F32}" destId="{7B40C23D-1E3A-4AE3-AE27-352D883D2FAA}" srcOrd="0" destOrd="0" presId="urn:microsoft.com/office/officeart/2005/8/layout/process1"/>
    <dgm:cxn modelId="{3A57466C-2ACE-4F9B-B25B-DFB805951838}" type="presParOf" srcId="{DFD5282C-11E1-4787-AE30-66B0DCC40F32}" destId="{E6C19EDC-0B62-4D92-901B-DB2C005C0418}" srcOrd="1" destOrd="0" presId="urn:microsoft.com/office/officeart/2005/8/layout/process1"/>
    <dgm:cxn modelId="{04D659C0-E8C9-4A62-89F8-D1F15B6ED097}" type="presParOf" srcId="{E6C19EDC-0B62-4D92-901B-DB2C005C0418}" destId="{017527B0-0996-4EC3-A608-B617886E6DB7}" srcOrd="0" destOrd="0" presId="urn:microsoft.com/office/officeart/2005/8/layout/process1"/>
    <dgm:cxn modelId="{B479A0B1-2019-46AA-9BF6-E030441E5A33}" type="presParOf" srcId="{DFD5282C-11E1-4787-AE30-66B0DCC40F32}" destId="{F61BE797-6720-4EF4-A75F-46FC7DD36B9B}"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C8B3E6-2892-4895-B305-B94CDB33493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65A7ADBC-7204-4CCF-8ED2-969DEC1CDBBF}">
      <dgm:prSet/>
      <dgm:spPr>
        <a:solidFill>
          <a:srgbClr val="0070C0"/>
        </a:solidFill>
      </dgm:spPr>
      <dgm:t>
        <a:bodyPr/>
        <a:lstStyle/>
        <a:p>
          <a:r>
            <a:rPr lang="en-US" b="0" i="0" baseline="0" dirty="0"/>
            <a:t>Facial hair</a:t>
          </a:r>
          <a:endParaRPr lang="en-CA" dirty="0"/>
        </a:p>
      </dgm:t>
    </dgm:pt>
    <dgm:pt modelId="{A18529E0-02EB-4525-B876-28E142EDFE5B}" type="parTrans" cxnId="{AD420762-37CC-4909-9FDA-2A265A3E0183}">
      <dgm:prSet/>
      <dgm:spPr/>
      <dgm:t>
        <a:bodyPr/>
        <a:lstStyle/>
        <a:p>
          <a:endParaRPr lang="en-CA"/>
        </a:p>
      </dgm:t>
    </dgm:pt>
    <dgm:pt modelId="{FF37FACC-86C4-46D7-88D3-7D02A899904B}" type="sibTrans" cxnId="{AD420762-37CC-4909-9FDA-2A265A3E0183}">
      <dgm:prSet/>
      <dgm:spPr/>
      <dgm:t>
        <a:bodyPr/>
        <a:lstStyle/>
        <a:p>
          <a:endParaRPr lang="en-CA"/>
        </a:p>
      </dgm:t>
    </dgm:pt>
    <dgm:pt modelId="{6630CDD4-3E6B-4763-A9C9-48B40DDC3BEA}">
      <dgm:prSet/>
      <dgm:spPr>
        <a:solidFill>
          <a:srgbClr val="0070C0"/>
        </a:solidFill>
      </dgm:spPr>
      <dgm:t>
        <a:bodyPr/>
        <a:lstStyle/>
        <a:p>
          <a:r>
            <a:rPr lang="en-US" b="0" i="0" baseline="0" dirty="0"/>
            <a:t>Personal conditions</a:t>
          </a:r>
          <a:endParaRPr lang="en-CA" dirty="0"/>
        </a:p>
      </dgm:t>
    </dgm:pt>
    <dgm:pt modelId="{9DDAC323-3AAA-4D96-BC87-F5DD6DC761DD}" type="parTrans" cxnId="{8D4B3D2C-7C89-4DAE-9C35-68E00D578D2F}">
      <dgm:prSet/>
      <dgm:spPr/>
      <dgm:t>
        <a:bodyPr/>
        <a:lstStyle/>
        <a:p>
          <a:endParaRPr lang="en-CA"/>
        </a:p>
      </dgm:t>
    </dgm:pt>
    <dgm:pt modelId="{D9AA35BF-CC0A-4EB1-8F4C-22FBAAADD011}" type="sibTrans" cxnId="{8D4B3D2C-7C89-4DAE-9C35-68E00D578D2F}">
      <dgm:prSet/>
      <dgm:spPr/>
      <dgm:t>
        <a:bodyPr/>
        <a:lstStyle/>
        <a:p>
          <a:endParaRPr lang="en-CA"/>
        </a:p>
      </dgm:t>
    </dgm:pt>
    <dgm:pt modelId="{8315BFCB-1C75-4022-B325-8A14F467E842}">
      <dgm:prSet/>
      <dgm:spPr>
        <a:solidFill>
          <a:srgbClr val="0070C0"/>
        </a:solidFill>
      </dgm:spPr>
      <dgm:t>
        <a:bodyPr/>
        <a:lstStyle/>
        <a:p>
          <a:r>
            <a:rPr lang="en-US" b="0" i="0" baseline="0" dirty="0"/>
            <a:t>Personal effects or accessories</a:t>
          </a:r>
          <a:endParaRPr lang="en-CA" dirty="0"/>
        </a:p>
      </dgm:t>
    </dgm:pt>
    <dgm:pt modelId="{44F06B18-A3F6-4955-B223-38B7CB2BAA92}" type="parTrans" cxnId="{789DB68B-6E80-4ACD-A871-6E749081CF3A}">
      <dgm:prSet/>
      <dgm:spPr/>
      <dgm:t>
        <a:bodyPr/>
        <a:lstStyle/>
        <a:p>
          <a:endParaRPr lang="en-CA"/>
        </a:p>
      </dgm:t>
    </dgm:pt>
    <dgm:pt modelId="{16A2E2DE-DB14-4182-8717-F1174915B18C}" type="sibTrans" cxnId="{789DB68B-6E80-4ACD-A871-6E749081CF3A}">
      <dgm:prSet/>
      <dgm:spPr/>
      <dgm:t>
        <a:bodyPr/>
        <a:lstStyle/>
        <a:p>
          <a:endParaRPr lang="en-CA"/>
        </a:p>
      </dgm:t>
    </dgm:pt>
    <dgm:pt modelId="{38081BCB-EBEC-4805-B73E-08F18C0FA78B}" type="pres">
      <dgm:prSet presAssocID="{93C8B3E6-2892-4895-B305-B94CDB33493E}" presName="Name0" presStyleCnt="0">
        <dgm:presLayoutVars>
          <dgm:dir/>
          <dgm:animLvl val="lvl"/>
          <dgm:resizeHandles val="exact"/>
        </dgm:presLayoutVars>
      </dgm:prSet>
      <dgm:spPr/>
    </dgm:pt>
    <dgm:pt modelId="{9F3FF0C6-4A9E-4443-872B-BA6F708D5F38}" type="pres">
      <dgm:prSet presAssocID="{65A7ADBC-7204-4CCF-8ED2-969DEC1CDBBF}" presName="linNode" presStyleCnt="0"/>
      <dgm:spPr/>
    </dgm:pt>
    <dgm:pt modelId="{E13893A3-36BC-47C6-AF6F-D100AC5666A5}" type="pres">
      <dgm:prSet presAssocID="{65A7ADBC-7204-4CCF-8ED2-969DEC1CDBBF}" presName="parentText" presStyleLbl="node1" presStyleIdx="0" presStyleCnt="3">
        <dgm:presLayoutVars>
          <dgm:chMax val="1"/>
          <dgm:bulletEnabled val="1"/>
        </dgm:presLayoutVars>
      </dgm:prSet>
      <dgm:spPr/>
    </dgm:pt>
    <dgm:pt modelId="{67E63C38-C3E0-4136-9673-79EFE19D2ED2}" type="pres">
      <dgm:prSet presAssocID="{FF37FACC-86C4-46D7-88D3-7D02A899904B}" presName="sp" presStyleCnt="0"/>
      <dgm:spPr/>
    </dgm:pt>
    <dgm:pt modelId="{4E43F300-A49A-4D99-A997-A2762DB2F08B}" type="pres">
      <dgm:prSet presAssocID="{6630CDD4-3E6B-4763-A9C9-48B40DDC3BEA}" presName="linNode" presStyleCnt="0"/>
      <dgm:spPr/>
    </dgm:pt>
    <dgm:pt modelId="{B61FC0B6-F68F-4398-99A8-36244B8B01C4}" type="pres">
      <dgm:prSet presAssocID="{6630CDD4-3E6B-4763-A9C9-48B40DDC3BEA}" presName="parentText" presStyleLbl="node1" presStyleIdx="1" presStyleCnt="3">
        <dgm:presLayoutVars>
          <dgm:chMax val="1"/>
          <dgm:bulletEnabled val="1"/>
        </dgm:presLayoutVars>
      </dgm:prSet>
      <dgm:spPr/>
    </dgm:pt>
    <dgm:pt modelId="{4E605036-FB44-4EAC-B661-E2917D8DD105}" type="pres">
      <dgm:prSet presAssocID="{D9AA35BF-CC0A-4EB1-8F4C-22FBAAADD011}" presName="sp" presStyleCnt="0"/>
      <dgm:spPr/>
    </dgm:pt>
    <dgm:pt modelId="{CC85190C-9273-49FC-8EE6-5BD9E08F247A}" type="pres">
      <dgm:prSet presAssocID="{8315BFCB-1C75-4022-B325-8A14F467E842}" presName="linNode" presStyleCnt="0"/>
      <dgm:spPr/>
    </dgm:pt>
    <dgm:pt modelId="{E2BC9CBF-F7B0-4EFF-92CE-DE32AD9FE7ED}" type="pres">
      <dgm:prSet presAssocID="{8315BFCB-1C75-4022-B325-8A14F467E842}" presName="parentText" presStyleLbl="node1" presStyleIdx="2" presStyleCnt="3">
        <dgm:presLayoutVars>
          <dgm:chMax val="1"/>
          <dgm:bulletEnabled val="1"/>
        </dgm:presLayoutVars>
      </dgm:prSet>
      <dgm:spPr/>
    </dgm:pt>
  </dgm:ptLst>
  <dgm:cxnLst>
    <dgm:cxn modelId="{8D4B3D2C-7C89-4DAE-9C35-68E00D578D2F}" srcId="{93C8B3E6-2892-4895-B305-B94CDB33493E}" destId="{6630CDD4-3E6B-4763-A9C9-48B40DDC3BEA}" srcOrd="1" destOrd="0" parTransId="{9DDAC323-3AAA-4D96-BC87-F5DD6DC761DD}" sibTransId="{D9AA35BF-CC0A-4EB1-8F4C-22FBAAADD011}"/>
    <dgm:cxn modelId="{AD420762-37CC-4909-9FDA-2A265A3E0183}" srcId="{93C8B3E6-2892-4895-B305-B94CDB33493E}" destId="{65A7ADBC-7204-4CCF-8ED2-969DEC1CDBBF}" srcOrd="0" destOrd="0" parTransId="{A18529E0-02EB-4525-B876-28E142EDFE5B}" sibTransId="{FF37FACC-86C4-46D7-88D3-7D02A899904B}"/>
    <dgm:cxn modelId="{FF5C2B73-F8A7-4FAC-8BCC-7D6DD39AA0B4}" type="presOf" srcId="{6630CDD4-3E6B-4763-A9C9-48B40DDC3BEA}" destId="{B61FC0B6-F68F-4398-99A8-36244B8B01C4}" srcOrd="0" destOrd="0" presId="urn:microsoft.com/office/officeart/2005/8/layout/vList5"/>
    <dgm:cxn modelId="{1FABE055-0708-4646-B9BF-74CD16A60008}" type="presOf" srcId="{65A7ADBC-7204-4CCF-8ED2-969DEC1CDBBF}" destId="{E13893A3-36BC-47C6-AF6F-D100AC5666A5}" srcOrd="0" destOrd="0" presId="urn:microsoft.com/office/officeart/2005/8/layout/vList5"/>
    <dgm:cxn modelId="{789DB68B-6E80-4ACD-A871-6E749081CF3A}" srcId="{93C8B3E6-2892-4895-B305-B94CDB33493E}" destId="{8315BFCB-1C75-4022-B325-8A14F467E842}" srcOrd="2" destOrd="0" parTransId="{44F06B18-A3F6-4955-B223-38B7CB2BAA92}" sibTransId="{16A2E2DE-DB14-4182-8717-F1174915B18C}"/>
    <dgm:cxn modelId="{DA4FBCA6-3DC6-44FD-801B-7393DFCBDE67}" type="presOf" srcId="{93C8B3E6-2892-4895-B305-B94CDB33493E}" destId="{38081BCB-EBEC-4805-B73E-08F18C0FA78B}" srcOrd="0" destOrd="0" presId="urn:microsoft.com/office/officeart/2005/8/layout/vList5"/>
    <dgm:cxn modelId="{3C9E9CC0-F2FF-42BA-8013-966EE77A5B04}" type="presOf" srcId="{8315BFCB-1C75-4022-B325-8A14F467E842}" destId="{E2BC9CBF-F7B0-4EFF-92CE-DE32AD9FE7ED}" srcOrd="0" destOrd="0" presId="urn:microsoft.com/office/officeart/2005/8/layout/vList5"/>
    <dgm:cxn modelId="{2F24CEB5-14F7-4596-9B47-67C0A9DD7819}" type="presParOf" srcId="{38081BCB-EBEC-4805-B73E-08F18C0FA78B}" destId="{9F3FF0C6-4A9E-4443-872B-BA6F708D5F38}" srcOrd="0" destOrd="0" presId="urn:microsoft.com/office/officeart/2005/8/layout/vList5"/>
    <dgm:cxn modelId="{FC3C1C29-CD3B-4811-90E0-3AA08B0CBE0C}" type="presParOf" srcId="{9F3FF0C6-4A9E-4443-872B-BA6F708D5F38}" destId="{E13893A3-36BC-47C6-AF6F-D100AC5666A5}" srcOrd="0" destOrd="0" presId="urn:microsoft.com/office/officeart/2005/8/layout/vList5"/>
    <dgm:cxn modelId="{70DC0D3A-79CF-428E-8341-D1CDEDA47A0D}" type="presParOf" srcId="{38081BCB-EBEC-4805-B73E-08F18C0FA78B}" destId="{67E63C38-C3E0-4136-9673-79EFE19D2ED2}" srcOrd="1" destOrd="0" presId="urn:microsoft.com/office/officeart/2005/8/layout/vList5"/>
    <dgm:cxn modelId="{5F27AB37-530E-4134-AE65-6D24FE973F24}" type="presParOf" srcId="{38081BCB-EBEC-4805-B73E-08F18C0FA78B}" destId="{4E43F300-A49A-4D99-A997-A2762DB2F08B}" srcOrd="2" destOrd="0" presId="urn:microsoft.com/office/officeart/2005/8/layout/vList5"/>
    <dgm:cxn modelId="{71BB71BD-DBC8-4131-9A77-203DB7826399}" type="presParOf" srcId="{4E43F300-A49A-4D99-A997-A2762DB2F08B}" destId="{B61FC0B6-F68F-4398-99A8-36244B8B01C4}" srcOrd="0" destOrd="0" presId="urn:microsoft.com/office/officeart/2005/8/layout/vList5"/>
    <dgm:cxn modelId="{608C1274-59C2-4394-8BA6-E44501E302C9}" type="presParOf" srcId="{38081BCB-EBEC-4805-B73E-08F18C0FA78B}" destId="{4E605036-FB44-4EAC-B661-E2917D8DD105}" srcOrd="3" destOrd="0" presId="urn:microsoft.com/office/officeart/2005/8/layout/vList5"/>
    <dgm:cxn modelId="{5216C770-072F-491C-9BFA-856E7235602D}" type="presParOf" srcId="{38081BCB-EBEC-4805-B73E-08F18C0FA78B}" destId="{CC85190C-9273-49FC-8EE6-5BD9E08F247A}" srcOrd="4" destOrd="0" presId="urn:microsoft.com/office/officeart/2005/8/layout/vList5"/>
    <dgm:cxn modelId="{788342B2-6B7F-481A-BDD0-72B4D2FE184B}" type="presParOf" srcId="{CC85190C-9273-49FC-8EE6-5BD9E08F247A}" destId="{E2BC9CBF-F7B0-4EFF-92CE-DE32AD9FE7ED}"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63B3719-07D0-474C-A13A-F878128C11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36F7ADBE-DB51-4667-85F3-9AEADD821265}">
      <dgm:prSet custT="1"/>
      <dgm:spPr>
        <a:solidFill>
          <a:srgbClr val="0070C0"/>
        </a:solidFill>
      </dgm:spPr>
      <dgm:t>
        <a:bodyPr/>
        <a:lstStyle/>
        <a:p>
          <a:r>
            <a:rPr lang="en-US" sz="1400" b="0" i="0" baseline="0" dirty="0"/>
            <a:t>a) Proper placement on the chin</a:t>
          </a:r>
          <a:endParaRPr lang="en-CA" sz="1400" dirty="0"/>
        </a:p>
      </dgm:t>
    </dgm:pt>
    <dgm:pt modelId="{7FC75DB2-92B2-4B9A-8DC7-038D6491C5AC}" type="parTrans" cxnId="{5D6981BB-1675-4E81-BD0C-0ED0FFFD618A}">
      <dgm:prSet/>
      <dgm:spPr/>
      <dgm:t>
        <a:bodyPr/>
        <a:lstStyle/>
        <a:p>
          <a:endParaRPr lang="en-CA"/>
        </a:p>
      </dgm:t>
    </dgm:pt>
    <dgm:pt modelId="{4C6B94D0-113D-4F5E-87F8-D496E6C78EE0}" type="sibTrans" cxnId="{5D6981BB-1675-4E81-BD0C-0ED0FFFD618A}">
      <dgm:prSet/>
      <dgm:spPr/>
      <dgm:t>
        <a:bodyPr/>
        <a:lstStyle/>
        <a:p>
          <a:endParaRPr lang="en-CA"/>
        </a:p>
      </dgm:t>
    </dgm:pt>
    <dgm:pt modelId="{87B1F78A-7641-4D5F-B0BF-0AB28C39A1CC}">
      <dgm:prSet custT="1"/>
      <dgm:spPr>
        <a:solidFill>
          <a:srgbClr val="0070C0"/>
        </a:solidFill>
      </dgm:spPr>
      <dgm:t>
        <a:bodyPr/>
        <a:lstStyle/>
        <a:p>
          <a:r>
            <a:rPr lang="en-US" sz="1400" dirty="0"/>
            <a:t>c) Ensure proper visibility if using full-face respirator</a:t>
          </a:r>
          <a:endParaRPr lang="en-CA" sz="1400" dirty="0"/>
        </a:p>
      </dgm:t>
    </dgm:pt>
    <dgm:pt modelId="{75BFDAE4-9858-4B51-8018-718EB76A2A6D}" type="parTrans" cxnId="{01AC3120-C8F6-4941-A864-93CE860436B5}">
      <dgm:prSet/>
      <dgm:spPr/>
      <dgm:t>
        <a:bodyPr/>
        <a:lstStyle/>
        <a:p>
          <a:endParaRPr lang="en-CA"/>
        </a:p>
      </dgm:t>
    </dgm:pt>
    <dgm:pt modelId="{BFF133F7-E8E9-4C6C-A937-93532F8C7BDF}" type="sibTrans" cxnId="{01AC3120-C8F6-4941-A864-93CE860436B5}">
      <dgm:prSet/>
      <dgm:spPr/>
      <dgm:t>
        <a:bodyPr/>
        <a:lstStyle/>
        <a:p>
          <a:endParaRPr lang="en-CA"/>
        </a:p>
      </dgm:t>
    </dgm:pt>
    <dgm:pt modelId="{0E4044C1-D6D7-4561-951E-D0BB953AA434}">
      <dgm:prSet custT="1"/>
      <dgm:spPr>
        <a:solidFill>
          <a:srgbClr val="0070C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0" i="0" baseline="0" dirty="0"/>
            <a:t>e) Applicable PPE or other accessories don’t impact the seal, such as glasses, hearing aids, dentures, etc.</a:t>
          </a:r>
          <a:endParaRPr lang="en-CA" sz="1400" dirty="0"/>
        </a:p>
      </dgm:t>
    </dgm:pt>
    <dgm:pt modelId="{BC3F015A-97D2-4901-89EA-0084C5AB1CFA}" type="parTrans" cxnId="{996518F2-EF0B-48F2-9F76-B7E1A0B732AA}">
      <dgm:prSet/>
      <dgm:spPr/>
      <dgm:t>
        <a:bodyPr/>
        <a:lstStyle/>
        <a:p>
          <a:endParaRPr lang="en-CA"/>
        </a:p>
      </dgm:t>
    </dgm:pt>
    <dgm:pt modelId="{A598223E-87BB-46E3-8511-74833C146FBF}" type="sibTrans" cxnId="{996518F2-EF0B-48F2-9F76-B7E1A0B732AA}">
      <dgm:prSet/>
      <dgm:spPr/>
      <dgm:t>
        <a:bodyPr/>
        <a:lstStyle/>
        <a:p>
          <a:endParaRPr lang="en-CA"/>
        </a:p>
      </dgm:t>
    </dgm:pt>
    <dgm:pt modelId="{FEED3966-37B3-4CED-8735-CF7A7A364D40}">
      <dgm:prSet custT="1"/>
      <dgm:spPr>
        <a:solidFill>
          <a:srgbClr val="0070C0"/>
        </a:solidFill>
      </dgm:spPr>
      <dgm:t>
        <a:bodyPr/>
        <a:lstStyle/>
        <a:p>
          <a:r>
            <a:rPr lang="en-US" sz="1400" b="0" i="0" baseline="0" dirty="0"/>
            <a:t>d) Strap tension is not too tight or loose</a:t>
          </a:r>
          <a:endParaRPr lang="en-CA" sz="1400" dirty="0"/>
        </a:p>
      </dgm:t>
    </dgm:pt>
    <dgm:pt modelId="{24998D46-D7A9-4FCE-AD26-2AD78973E5ED}" type="parTrans" cxnId="{9A7DF681-0777-410D-B0B7-F165A0715AE7}">
      <dgm:prSet/>
      <dgm:spPr/>
      <dgm:t>
        <a:bodyPr/>
        <a:lstStyle/>
        <a:p>
          <a:endParaRPr lang="en-CA"/>
        </a:p>
      </dgm:t>
    </dgm:pt>
    <dgm:pt modelId="{00CE7B1F-DB97-4645-A5EF-10438F355257}" type="sibTrans" cxnId="{9A7DF681-0777-410D-B0B7-F165A0715AE7}">
      <dgm:prSet/>
      <dgm:spPr/>
      <dgm:t>
        <a:bodyPr/>
        <a:lstStyle/>
        <a:p>
          <a:endParaRPr lang="en-CA"/>
        </a:p>
      </dgm:t>
    </dgm:pt>
    <dgm:pt modelId="{0EACCEC2-68BE-41E4-BF43-6DDAFB182619}">
      <dgm:prSet custT="1"/>
      <dgm:spPr>
        <a:solidFill>
          <a:srgbClr val="0070C0"/>
        </a:solidFill>
      </dgm:spPr>
      <dgm:t>
        <a:bodyPr/>
        <a:lstStyle/>
        <a:p>
          <a:r>
            <a:rPr lang="en-US" sz="1400" b="0" i="0" baseline="0" dirty="0"/>
            <a:t>b) Positioning on the nose</a:t>
          </a:r>
          <a:endParaRPr lang="en-CA" sz="1400" dirty="0"/>
        </a:p>
      </dgm:t>
    </dgm:pt>
    <dgm:pt modelId="{DF0A24FF-3A33-4F49-B51E-B4A90A6EEDE9}" type="sibTrans" cxnId="{169A26E9-0567-4122-BF9B-D0623C4146B9}">
      <dgm:prSet/>
      <dgm:spPr/>
      <dgm:t>
        <a:bodyPr/>
        <a:lstStyle/>
        <a:p>
          <a:endParaRPr lang="en-CA"/>
        </a:p>
      </dgm:t>
    </dgm:pt>
    <dgm:pt modelId="{31B54C68-4F97-43B8-96E5-599E6D94B640}" type="parTrans" cxnId="{169A26E9-0567-4122-BF9B-D0623C4146B9}">
      <dgm:prSet/>
      <dgm:spPr/>
      <dgm:t>
        <a:bodyPr/>
        <a:lstStyle/>
        <a:p>
          <a:endParaRPr lang="en-CA"/>
        </a:p>
      </dgm:t>
    </dgm:pt>
    <dgm:pt modelId="{A353028A-2ED8-4101-956E-DDCF58642E84}">
      <dgm:prSet custT="1"/>
      <dgm:spPr>
        <a:solidFill>
          <a:srgbClr val="0070C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1400" dirty="0"/>
            <a:t>f) Speak without a break in the seal</a:t>
          </a:r>
        </a:p>
        <a:p>
          <a:pPr marL="0" lvl="0" defTabSz="755650">
            <a:lnSpc>
              <a:spcPct val="90000"/>
            </a:lnSpc>
            <a:spcBef>
              <a:spcPct val="0"/>
            </a:spcBef>
            <a:spcAft>
              <a:spcPct val="35000"/>
            </a:spcAft>
            <a:buNone/>
          </a:pPr>
          <a:endParaRPr lang="en-CA" sz="1300" dirty="0"/>
        </a:p>
      </dgm:t>
    </dgm:pt>
    <dgm:pt modelId="{8B0A1005-60C9-4145-BDD5-0F5D218ED7D7}" type="parTrans" cxnId="{31688B2D-32A2-4311-B47E-7E6B2F7AA86F}">
      <dgm:prSet/>
      <dgm:spPr/>
      <dgm:t>
        <a:bodyPr/>
        <a:lstStyle/>
        <a:p>
          <a:endParaRPr lang="en-CA"/>
        </a:p>
      </dgm:t>
    </dgm:pt>
    <dgm:pt modelId="{F98DBA96-C757-45C2-8181-355AE652DF71}" type="sibTrans" cxnId="{31688B2D-32A2-4311-B47E-7E6B2F7AA86F}">
      <dgm:prSet/>
      <dgm:spPr/>
      <dgm:t>
        <a:bodyPr/>
        <a:lstStyle/>
        <a:p>
          <a:endParaRPr lang="en-CA"/>
        </a:p>
      </dgm:t>
    </dgm:pt>
    <dgm:pt modelId="{8E68989D-5638-43E5-8483-990005CE9213}" type="pres">
      <dgm:prSet presAssocID="{363B3719-07D0-474C-A13A-F878128C1198}" presName="linear" presStyleCnt="0">
        <dgm:presLayoutVars>
          <dgm:animLvl val="lvl"/>
          <dgm:resizeHandles val="exact"/>
        </dgm:presLayoutVars>
      </dgm:prSet>
      <dgm:spPr/>
    </dgm:pt>
    <dgm:pt modelId="{4898CB57-B4E4-459B-A422-98AD2249A035}" type="pres">
      <dgm:prSet presAssocID="{36F7ADBE-DB51-4667-85F3-9AEADD821265}" presName="parentText" presStyleLbl="node1" presStyleIdx="0" presStyleCnt="6">
        <dgm:presLayoutVars>
          <dgm:chMax val="0"/>
          <dgm:bulletEnabled val="1"/>
        </dgm:presLayoutVars>
      </dgm:prSet>
      <dgm:spPr/>
    </dgm:pt>
    <dgm:pt modelId="{B1C3A01B-BF68-4387-971B-1639143D59AB}" type="pres">
      <dgm:prSet presAssocID="{4C6B94D0-113D-4F5E-87F8-D496E6C78EE0}" presName="spacer" presStyleCnt="0"/>
      <dgm:spPr/>
    </dgm:pt>
    <dgm:pt modelId="{D11B50AD-1259-4B9A-91CD-C35AA4889EC8}" type="pres">
      <dgm:prSet presAssocID="{0EACCEC2-68BE-41E4-BF43-6DDAFB182619}" presName="parentText" presStyleLbl="node1" presStyleIdx="1" presStyleCnt="6">
        <dgm:presLayoutVars>
          <dgm:chMax val="0"/>
          <dgm:bulletEnabled val="1"/>
        </dgm:presLayoutVars>
      </dgm:prSet>
      <dgm:spPr/>
    </dgm:pt>
    <dgm:pt modelId="{25965C48-7331-4AD6-8E2A-E17142FCBE68}" type="pres">
      <dgm:prSet presAssocID="{DF0A24FF-3A33-4F49-B51E-B4A90A6EEDE9}" presName="spacer" presStyleCnt="0"/>
      <dgm:spPr/>
    </dgm:pt>
    <dgm:pt modelId="{A8560BBB-7B1D-4E46-8913-4D8F94C89378}" type="pres">
      <dgm:prSet presAssocID="{87B1F78A-7641-4D5F-B0BF-0AB28C39A1CC}" presName="parentText" presStyleLbl="node1" presStyleIdx="2" presStyleCnt="6" custLinFactY="5422" custLinFactNeighborY="100000">
        <dgm:presLayoutVars>
          <dgm:chMax val="0"/>
          <dgm:bulletEnabled val="1"/>
        </dgm:presLayoutVars>
      </dgm:prSet>
      <dgm:spPr/>
    </dgm:pt>
    <dgm:pt modelId="{6619D4E4-F955-4E59-90D5-82F4A568175D}" type="pres">
      <dgm:prSet presAssocID="{BFF133F7-E8E9-4C6C-A937-93532F8C7BDF}" presName="spacer" presStyleCnt="0"/>
      <dgm:spPr/>
    </dgm:pt>
    <dgm:pt modelId="{5371B856-E983-47B3-BCE2-9A2E8D078445}" type="pres">
      <dgm:prSet presAssocID="{FEED3966-37B3-4CED-8735-CF7A7A364D40}" presName="parentText" presStyleLbl="node1" presStyleIdx="3" presStyleCnt="6" custAng="0">
        <dgm:presLayoutVars>
          <dgm:chMax val="0"/>
          <dgm:bulletEnabled val="1"/>
        </dgm:presLayoutVars>
      </dgm:prSet>
      <dgm:spPr/>
    </dgm:pt>
    <dgm:pt modelId="{C38DE799-FD05-4B74-9936-CA7F685B3B86}" type="pres">
      <dgm:prSet presAssocID="{00CE7B1F-DB97-4645-A5EF-10438F355257}" presName="spacer" presStyleCnt="0"/>
      <dgm:spPr/>
    </dgm:pt>
    <dgm:pt modelId="{541B1C98-5E5E-4492-A8D1-B355AFFEF88B}" type="pres">
      <dgm:prSet presAssocID="{0E4044C1-D6D7-4561-951E-D0BB953AA434}" presName="parentText" presStyleLbl="node1" presStyleIdx="4" presStyleCnt="6" custLinFactNeighborY="80644">
        <dgm:presLayoutVars>
          <dgm:chMax val="0"/>
          <dgm:bulletEnabled val="1"/>
        </dgm:presLayoutVars>
      </dgm:prSet>
      <dgm:spPr/>
    </dgm:pt>
    <dgm:pt modelId="{3FFC41F9-0C65-4D4D-ADD1-0C5F76CDF8DA}" type="pres">
      <dgm:prSet presAssocID="{A598223E-87BB-46E3-8511-74833C146FBF}" presName="spacer" presStyleCnt="0"/>
      <dgm:spPr/>
    </dgm:pt>
    <dgm:pt modelId="{CA941E67-4F87-4E71-ABC1-8198A24E33D2}" type="pres">
      <dgm:prSet presAssocID="{A353028A-2ED8-4101-956E-DDCF58642E84}" presName="parentText" presStyleLbl="node1" presStyleIdx="5" presStyleCnt="6">
        <dgm:presLayoutVars>
          <dgm:chMax val="0"/>
          <dgm:bulletEnabled val="1"/>
        </dgm:presLayoutVars>
      </dgm:prSet>
      <dgm:spPr/>
    </dgm:pt>
  </dgm:ptLst>
  <dgm:cxnLst>
    <dgm:cxn modelId="{971CC414-A90C-478F-A3FA-FD33979C63FE}" type="presOf" srcId="{87B1F78A-7641-4D5F-B0BF-0AB28C39A1CC}" destId="{A8560BBB-7B1D-4E46-8913-4D8F94C89378}" srcOrd="0" destOrd="0" presId="urn:microsoft.com/office/officeart/2005/8/layout/vList2"/>
    <dgm:cxn modelId="{01AC3120-C8F6-4941-A864-93CE860436B5}" srcId="{363B3719-07D0-474C-A13A-F878128C1198}" destId="{87B1F78A-7641-4D5F-B0BF-0AB28C39A1CC}" srcOrd="2" destOrd="0" parTransId="{75BFDAE4-9858-4B51-8018-718EB76A2A6D}" sibTransId="{BFF133F7-E8E9-4C6C-A937-93532F8C7BDF}"/>
    <dgm:cxn modelId="{31688B2D-32A2-4311-B47E-7E6B2F7AA86F}" srcId="{363B3719-07D0-474C-A13A-F878128C1198}" destId="{A353028A-2ED8-4101-956E-DDCF58642E84}" srcOrd="5" destOrd="0" parTransId="{8B0A1005-60C9-4145-BDD5-0F5D218ED7D7}" sibTransId="{F98DBA96-C757-45C2-8181-355AE652DF71}"/>
    <dgm:cxn modelId="{3A08C868-7F94-4C8C-BD55-68D343734701}" type="presOf" srcId="{36F7ADBE-DB51-4667-85F3-9AEADD821265}" destId="{4898CB57-B4E4-459B-A422-98AD2249A035}" srcOrd="0" destOrd="0" presId="urn:microsoft.com/office/officeart/2005/8/layout/vList2"/>
    <dgm:cxn modelId="{9461756C-E9AB-4065-9DAE-83AC1AE9472A}" type="presOf" srcId="{A353028A-2ED8-4101-956E-DDCF58642E84}" destId="{CA941E67-4F87-4E71-ABC1-8198A24E33D2}" srcOrd="0" destOrd="0" presId="urn:microsoft.com/office/officeart/2005/8/layout/vList2"/>
    <dgm:cxn modelId="{F3B0CD4F-94DB-4AB6-8015-DE42BC79A784}" type="presOf" srcId="{0EACCEC2-68BE-41E4-BF43-6DDAFB182619}" destId="{D11B50AD-1259-4B9A-91CD-C35AA4889EC8}" srcOrd="0" destOrd="0" presId="urn:microsoft.com/office/officeart/2005/8/layout/vList2"/>
    <dgm:cxn modelId="{9A7DF681-0777-410D-B0B7-F165A0715AE7}" srcId="{363B3719-07D0-474C-A13A-F878128C1198}" destId="{FEED3966-37B3-4CED-8735-CF7A7A364D40}" srcOrd="3" destOrd="0" parTransId="{24998D46-D7A9-4FCE-AD26-2AD78973E5ED}" sibTransId="{00CE7B1F-DB97-4645-A5EF-10438F355257}"/>
    <dgm:cxn modelId="{5D6981BB-1675-4E81-BD0C-0ED0FFFD618A}" srcId="{363B3719-07D0-474C-A13A-F878128C1198}" destId="{36F7ADBE-DB51-4667-85F3-9AEADD821265}" srcOrd="0" destOrd="0" parTransId="{7FC75DB2-92B2-4B9A-8DC7-038D6491C5AC}" sibTransId="{4C6B94D0-113D-4F5E-87F8-D496E6C78EE0}"/>
    <dgm:cxn modelId="{4921F7BB-8CF2-4377-9303-45A4C41F031C}" type="presOf" srcId="{0E4044C1-D6D7-4561-951E-D0BB953AA434}" destId="{541B1C98-5E5E-4492-A8D1-B355AFFEF88B}" srcOrd="0" destOrd="0" presId="urn:microsoft.com/office/officeart/2005/8/layout/vList2"/>
    <dgm:cxn modelId="{DC6EB0C2-2E9B-4628-88E2-BDDCD1425485}" type="presOf" srcId="{FEED3966-37B3-4CED-8735-CF7A7A364D40}" destId="{5371B856-E983-47B3-BCE2-9A2E8D078445}" srcOrd="0" destOrd="0" presId="urn:microsoft.com/office/officeart/2005/8/layout/vList2"/>
    <dgm:cxn modelId="{792A8DDC-43BF-42E6-A555-ED7C9ACB0978}" type="presOf" srcId="{363B3719-07D0-474C-A13A-F878128C1198}" destId="{8E68989D-5638-43E5-8483-990005CE9213}" srcOrd="0" destOrd="0" presId="urn:microsoft.com/office/officeart/2005/8/layout/vList2"/>
    <dgm:cxn modelId="{169A26E9-0567-4122-BF9B-D0623C4146B9}" srcId="{363B3719-07D0-474C-A13A-F878128C1198}" destId="{0EACCEC2-68BE-41E4-BF43-6DDAFB182619}" srcOrd="1" destOrd="0" parTransId="{31B54C68-4F97-43B8-96E5-599E6D94B640}" sibTransId="{DF0A24FF-3A33-4F49-B51E-B4A90A6EEDE9}"/>
    <dgm:cxn modelId="{996518F2-EF0B-48F2-9F76-B7E1A0B732AA}" srcId="{363B3719-07D0-474C-A13A-F878128C1198}" destId="{0E4044C1-D6D7-4561-951E-D0BB953AA434}" srcOrd="4" destOrd="0" parTransId="{BC3F015A-97D2-4901-89EA-0084C5AB1CFA}" sibTransId="{A598223E-87BB-46E3-8511-74833C146FBF}"/>
    <dgm:cxn modelId="{DE08DD85-37C5-4859-A585-E166B1F8BDE0}" type="presParOf" srcId="{8E68989D-5638-43E5-8483-990005CE9213}" destId="{4898CB57-B4E4-459B-A422-98AD2249A035}" srcOrd="0" destOrd="0" presId="urn:microsoft.com/office/officeart/2005/8/layout/vList2"/>
    <dgm:cxn modelId="{D1375948-F881-4D69-B8D3-F627011EBF92}" type="presParOf" srcId="{8E68989D-5638-43E5-8483-990005CE9213}" destId="{B1C3A01B-BF68-4387-971B-1639143D59AB}" srcOrd="1" destOrd="0" presId="urn:microsoft.com/office/officeart/2005/8/layout/vList2"/>
    <dgm:cxn modelId="{A5764A01-700D-4B0F-AE8C-CBAED0B462BB}" type="presParOf" srcId="{8E68989D-5638-43E5-8483-990005CE9213}" destId="{D11B50AD-1259-4B9A-91CD-C35AA4889EC8}" srcOrd="2" destOrd="0" presId="urn:microsoft.com/office/officeart/2005/8/layout/vList2"/>
    <dgm:cxn modelId="{3F6F3D80-93D4-482F-8D7A-8CA9F17559C2}" type="presParOf" srcId="{8E68989D-5638-43E5-8483-990005CE9213}" destId="{25965C48-7331-4AD6-8E2A-E17142FCBE68}" srcOrd="3" destOrd="0" presId="urn:microsoft.com/office/officeart/2005/8/layout/vList2"/>
    <dgm:cxn modelId="{CEEE33F0-29DA-44F7-93B5-2F451FEBA672}" type="presParOf" srcId="{8E68989D-5638-43E5-8483-990005CE9213}" destId="{A8560BBB-7B1D-4E46-8913-4D8F94C89378}" srcOrd="4" destOrd="0" presId="urn:microsoft.com/office/officeart/2005/8/layout/vList2"/>
    <dgm:cxn modelId="{FFD484BA-791F-4F74-8278-685BB5EF91A8}" type="presParOf" srcId="{8E68989D-5638-43E5-8483-990005CE9213}" destId="{6619D4E4-F955-4E59-90D5-82F4A568175D}" srcOrd="5" destOrd="0" presId="urn:microsoft.com/office/officeart/2005/8/layout/vList2"/>
    <dgm:cxn modelId="{9971B4DF-49EB-4E32-BE0F-C73414A500CA}" type="presParOf" srcId="{8E68989D-5638-43E5-8483-990005CE9213}" destId="{5371B856-E983-47B3-BCE2-9A2E8D078445}" srcOrd="6" destOrd="0" presId="urn:microsoft.com/office/officeart/2005/8/layout/vList2"/>
    <dgm:cxn modelId="{C17E5CC1-67D5-4793-9B54-ADD35DB92D49}" type="presParOf" srcId="{8E68989D-5638-43E5-8483-990005CE9213}" destId="{C38DE799-FD05-4B74-9936-CA7F685B3B86}" srcOrd="7" destOrd="0" presId="urn:microsoft.com/office/officeart/2005/8/layout/vList2"/>
    <dgm:cxn modelId="{14CA0428-45DF-45F1-9570-D59B22FF4045}" type="presParOf" srcId="{8E68989D-5638-43E5-8483-990005CE9213}" destId="{541B1C98-5E5E-4492-A8D1-B355AFFEF88B}" srcOrd="8" destOrd="0" presId="urn:microsoft.com/office/officeart/2005/8/layout/vList2"/>
    <dgm:cxn modelId="{A199E1B2-17C0-455C-A608-D6D0398FF544}" type="presParOf" srcId="{8E68989D-5638-43E5-8483-990005CE9213}" destId="{3FFC41F9-0C65-4D4D-ADD1-0C5F76CDF8DA}" srcOrd="9" destOrd="0" presId="urn:microsoft.com/office/officeart/2005/8/layout/vList2"/>
    <dgm:cxn modelId="{93030BE4-E7FE-40A1-A9E9-3CEDCE6F896C}" type="presParOf" srcId="{8E68989D-5638-43E5-8483-990005CE9213}" destId="{CA941E67-4F87-4E71-ABC1-8198A24E33D2}"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EF8184-BC7F-41B0-8E18-A5FCA83109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9C93B6F-7293-4653-BF9F-C5121BEE72B9}">
      <dgm:prSet/>
      <dgm:spPr>
        <a:solidFill>
          <a:srgbClr val="0070C0"/>
        </a:solidFill>
      </dgm:spPr>
      <dgm:t>
        <a:bodyPr/>
        <a:lstStyle/>
        <a:p>
          <a:r>
            <a:rPr lang="en-US" b="0" i="0" baseline="0" dirty="0"/>
            <a:t>The worker shall be asked to score the respirator according to the following criteria:</a:t>
          </a:r>
          <a:endParaRPr lang="en-CA" dirty="0"/>
        </a:p>
      </dgm:t>
    </dgm:pt>
    <dgm:pt modelId="{5D0260A1-3CA2-48A2-AEFF-09336AB1E9B5}" type="parTrans" cxnId="{694D2F9D-AB42-4EF5-A114-96C205599897}">
      <dgm:prSet/>
      <dgm:spPr/>
      <dgm:t>
        <a:bodyPr/>
        <a:lstStyle/>
        <a:p>
          <a:endParaRPr lang="en-CA"/>
        </a:p>
      </dgm:t>
    </dgm:pt>
    <dgm:pt modelId="{09CFE73E-617B-4206-ACFC-59D34CFB8545}" type="sibTrans" cxnId="{694D2F9D-AB42-4EF5-A114-96C205599897}">
      <dgm:prSet/>
      <dgm:spPr/>
      <dgm:t>
        <a:bodyPr/>
        <a:lstStyle/>
        <a:p>
          <a:endParaRPr lang="en-CA"/>
        </a:p>
      </dgm:t>
    </dgm:pt>
    <dgm:pt modelId="{923EE97A-921E-4836-AFAE-E1EAD91E043E}">
      <dgm:prSet/>
      <dgm:spPr/>
      <dgm:t>
        <a:bodyPr/>
        <a:lstStyle/>
        <a:p>
          <a:r>
            <a:rPr lang="en-US" dirty="0"/>
            <a:t>0- No issues or discomfort</a:t>
          </a:r>
          <a:endParaRPr lang="en-CA" dirty="0"/>
        </a:p>
      </dgm:t>
    </dgm:pt>
    <dgm:pt modelId="{CBF21131-D187-4F70-BCCA-220A9E5FD6EF}" type="parTrans" cxnId="{14F16508-E84A-43A3-98D9-59C277B38FD7}">
      <dgm:prSet/>
      <dgm:spPr/>
      <dgm:t>
        <a:bodyPr/>
        <a:lstStyle/>
        <a:p>
          <a:endParaRPr lang="en-CA"/>
        </a:p>
      </dgm:t>
    </dgm:pt>
    <dgm:pt modelId="{28A23A23-AD95-47EB-B58B-7618D10B3CC8}" type="sibTrans" cxnId="{14F16508-E84A-43A3-98D9-59C277B38FD7}">
      <dgm:prSet/>
      <dgm:spPr/>
      <dgm:t>
        <a:bodyPr/>
        <a:lstStyle/>
        <a:p>
          <a:endParaRPr lang="en-CA"/>
        </a:p>
      </dgm:t>
    </dgm:pt>
    <dgm:pt modelId="{04A4217F-E8F1-4AAD-9248-EC220FC39651}">
      <dgm:prSet/>
      <dgm:spPr/>
      <dgm:t>
        <a:bodyPr/>
        <a:lstStyle/>
        <a:p>
          <a:r>
            <a:rPr lang="en-US" dirty="0"/>
            <a:t>1- Minor discomfort, easily ignored</a:t>
          </a:r>
          <a:endParaRPr lang="en-CA" dirty="0"/>
        </a:p>
      </dgm:t>
    </dgm:pt>
    <dgm:pt modelId="{7B0442ED-38AC-4054-8E01-9503A4E9AF1C}" type="parTrans" cxnId="{A9460EE6-CE58-4752-B2F7-4D88DCDCDC35}">
      <dgm:prSet/>
      <dgm:spPr/>
      <dgm:t>
        <a:bodyPr/>
        <a:lstStyle/>
        <a:p>
          <a:endParaRPr lang="en-CA"/>
        </a:p>
      </dgm:t>
    </dgm:pt>
    <dgm:pt modelId="{65F14C2B-D2E6-4355-9666-A307C67D3F96}" type="sibTrans" cxnId="{A9460EE6-CE58-4752-B2F7-4D88DCDCDC35}">
      <dgm:prSet/>
      <dgm:spPr/>
      <dgm:t>
        <a:bodyPr/>
        <a:lstStyle/>
        <a:p>
          <a:endParaRPr lang="en-CA"/>
        </a:p>
      </dgm:t>
    </dgm:pt>
    <dgm:pt modelId="{D2D7A736-B9DF-4723-8D6E-6E08FBD68624}">
      <dgm:prSet/>
      <dgm:spPr/>
      <dgm:t>
        <a:bodyPr/>
        <a:lstStyle/>
        <a:p>
          <a:r>
            <a:rPr lang="en-US" dirty="0"/>
            <a:t>2- Noticeable discomfort, but still able to perform tasks</a:t>
          </a:r>
          <a:endParaRPr lang="en-CA" dirty="0"/>
        </a:p>
      </dgm:t>
    </dgm:pt>
    <dgm:pt modelId="{82EC88C9-28AE-448D-822B-A27C1908E4A7}" type="parTrans" cxnId="{F392C6E1-BFA8-437B-B85A-6DC2E7E69050}">
      <dgm:prSet/>
      <dgm:spPr/>
      <dgm:t>
        <a:bodyPr/>
        <a:lstStyle/>
        <a:p>
          <a:endParaRPr lang="en-CA"/>
        </a:p>
      </dgm:t>
    </dgm:pt>
    <dgm:pt modelId="{C10DB332-8B3F-4EA6-9A15-00D642B6EE9D}" type="sibTrans" cxnId="{F392C6E1-BFA8-437B-B85A-6DC2E7E69050}">
      <dgm:prSet/>
      <dgm:spPr/>
      <dgm:t>
        <a:bodyPr/>
        <a:lstStyle/>
        <a:p>
          <a:endParaRPr lang="en-CA"/>
        </a:p>
      </dgm:t>
    </dgm:pt>
    <dgm:pt modelId="{D8989BB8-A7EE-4DB0-A03E-21EFADD8BADF}">
      <dgm:prSet/>
      <dgm:spPr/>
      <dgm:t>
        <a:bodyPr/>
        <a:lstStyle/>
        <a:p>
          <a:r>
            <a:rPr lang="en-US" dirty="0"/>
            <a:t>3- Severe discomfort, intolerable or unmanageable</a:t>
          </a:r>
          <a:endParaRPr lang="en-CA" dirty="0"/>
        </a:p>
      </dgm:t>
    </dgm:pt>
    <dgm:pt modelId="{7A04B6AA-2D97-48A7-AC58-BC1C12BDFACC}" type="parTrans" cxnId="{337C5462-F394-4E59-84AA-DB8FA8657AE4}">
      <dgm:prSet/>
      <dgm:spPr/>
      <dgm:t>
        <a:bodyPr/>
        <a:lstStyle/>
        <a:p>
          <a:endParaRPr lang="en-CA"/>
        </a:p>
      </dgm:t>
    </dgm:pt>
    <dgm:pt modelId="{6AF24C53-4178-4842-B8CC-8B8D5917E5A4}" type="sibTrans" cxnId="{337C5462-F394-4E59-84AA-DB8FA8657AE4}">
      <dgm:prSet/>
      <dgm:spPr/>
      <dgm:t>
        <a:bodyPr/>
        <a:lstStyle/>
        <a:p>
          <a:endParaRPr lang="en-CA"/>
        </a:p>
      </dgm:t>
    </dgm:pt>
    <dgm:pt modelId="{CCB34B82-CE62-4820-B4FC-C5306B5B2209}" type="pres">
      <dgm:prSet presAssocID="{39EF8184-BC7F-41B0-8E18-A5FCA83109C9}" presName="linear" presStyleCnt="0">
        <dgm:presLayoutVars>
          <dgm:dir/>
          <dgm:animLvl val="lvl"/>
          <dgm:resizeHandles val="exact"/>
        </dgm:presLayoutVars>
      </dgm:prSet>
      <dgm:spPr/>
    </dgm:pt>
    <dgm:pt modelId="{9D4BDBB0-DECF-40F7-953E-0D533823F7CA}" type="pres">
      <dgm:prSet presAssocID="{F9C93B6F-7293-4653-BF9F-C5121BEE72B9}" presName="parentLin" presStyleCnt="0"/>
      <dgm:spPr/>
    </dgm:pt>
    <dgm:pt modelId="{08533530-2347-40F3-A959-801E79113162}" type="pres">
      <dgm:prSet presAssocID="{F9C93B6F-7293-4653-BF9F-C5121BEE72B9}" presName="parentLeftMargin" presStyleLbl="node1" presStyleIdx="0" presStyleCnt="1"/>
      <dgm:spPr/>
    </dgm:pt>
    <dgm:pt modelId="{5DEB8CA5-BAAD-4DAD-A8A6-4556488C2279}" type="pres">
      <dgm:prSet presAssocID="{F9C93B6F-7293-4653-BF9F-C5121BEE72B9}" presName="parentText" presStyleLbl="node1" presStyleIdx="0" presStyleCnt="1" custScaleY="194846">
        <dgm:presLayoutVars>
          <dgm:chMax val="0"/>
          <dgm:bulletEnabled val="1"/>
        </dgm:presLayoutVars>
      </dgm:prSet>
      <dgm:spPr>
        <a:prstGeom prst="flowChartProcess">
          <a:avLst/>
        </a:prstGeom>
      </dgm:spPr>
    </dgm:pt>
    <dgm:pt modelId="{A2982713-C2D2-40A2-B86C-1350DDF43D27}" type="pres">
      <dgm:prSet presAssocID="{F9C93B6F-7293-4653-BF9F-C5121BEE72B9}" presName="negativeSpace" presStyleCnt="0"/>
      <dgm:spPr/>
    </dgm:pt>
    <dgm:pt modelId="{60D3148A-8CD0-4DA5-9365-C36B0F042254}" type="pres">
      <dgm:prSet presAssocID="{F9C93B6F-7293-4653-BF9F-C5121BEE72B9}" presName="childText" presStyleLbl="conFgAcc1" presStyleIdx="0" presStyleCnt="1" custLinFactY="100000" custLinFactNeighborX="-38" custLinFactNeighborY="143147">
        <dgm:presLayoutVars>
          <dgm:bulletEnabled val="1"/>
        </dgm:presLayoutVars>
      </dgm:prSet>
      <dgm:spPr>
        <a:prstGeom prst="rect">
          <a:avLst/>
        </a:prstGeom>
      </dgm:spPr>
    </dgm:pt>
  </dgm:ptLst>
  <dgm:cxnLst>
    <dgm:cxn modelId="{14F16508-E84A-43A3-98D9-59C277B38FD7}" srcId="{F9C93B6F-7293-4653-BF9F-C5121BEE72B9}" destId="{923EE97A-921E-4836-AFAE-E1EAD91E043E}" srcOrd="0" destOrd="0" parTransId="{CBF21131-D187-4F70-BCCA-220A9E5FD6EF}" sibTransId="{28A23A23-AD95-47EB-B58B-7618D10B3CC8}"/>
    <dgm:cxn modelId="{74E72C12-41E0-4A5A-941D-0E9BB55DFC42}" type="presOf" srcId="{923EE97A-921E-4836-AFAE-E1EAD91E043E}" destId="{60D3148A-8CD0-4DA5-9365-C36B0F042254}" srcOrd="0" destOrd="0" presId="urn:microsoft.com/office/officeart/2005/8/layout/list1"/>
    <dgm:cxn modelId="{96691219-E141-4DEE-A7BE-C43F04C98089}" type="presOf" srcId="{04A4217F-E8F1-4AAD-9248-EC220FC39651}" destId="{60D3148A-8CD0-4DA5-9365-C36B0F042254}" srcOrd="0" destOrd="1" presId="urn:microsoft.com/office/officeart/2005/8/layout/list1"/>
    <dgm:cxn modelId="{C2FF872E-FF24-4387-9897-A9B564B1608D}" type="presOf" srcId="{D2D7A736-B9DF-4723-8D6E-6E08FBD68624}" destId="{60D3148A-8CD0-4DA5-9365-C36B0F042254}" srcOrd="0" destOrd="2" presId="urn:microsoft.com/office/officeart/2005/8/layout/list1"/>
    <dgm:cxn modelId="{337C5462-F394-4E59-84AA-DB8FA8657AE4}" srcId="{F9C93B6F-7293-4653-BF9F-C5121BEE72B9}" destId="{D8989BB8-A7EE-4DB0-A03E-21EFADD8BADF}" srcOrd="3" destOrd="0" parTransId="{7A04B6AA-2D97-48A7-AC58-BC1C12BDFACC}" sibTransId="{6AF24C53-4178-4842-B8CC-8B8D5917E5A4}"/>
    <dgm:cxn modelId="{12663F43-7415-4A1A-8529-DFE4B2855D78}" type="presOf" srcId="{F9C93B6F-7293-4653-BF9F-C5121BEE72B9}" destId="{08533530-2347-40F3-A959-801E79113162}" srcOrd="0" destOrd="0" presId="urn:microsoft.com/office/officeart/2005/8/layout/list1"/>
    <dgm:cxn modelId="{7E13F277-2465-45B2-A671-30F4EC50FC70}" type="presOf" srcId="{39EF8184-BC7F-41B0-8E18-A5FCA83109C9}" destId="{CCB34B82-CE62-4820-B4FC-C5306B5B2209}" srcOrd="0" destOrd="0" presId="urn:microsoft.com/office/officeart/2005/8/layout/list1"/>
    <dgm:cxn modelId="{78EF2378-F1AA-4C59-B52F-E0BA309FA61B}" type="presOf" srcId="{D8989BB8-A7EE-4DB0-A03E-21EFADD8BADF}" destId="{60D3148A-8CD0-4DA5-9365-C36B0F042254}" srcOrd="0" destOrd="3" presId="urn:microsoft.com/office/officeart/2005/8/layout/list1"/>
    <dgm:cxn modelId="{694D2F9D-AB42-4EF5-A114-96C205599897}" srcId="{39EF8184-BC7F-41B0-8E18-A5FCA83109C9}" destId="{F9C93B6F-7293-4653-BF9F-C5121BEE72B9}" srcOrd="0" destOrd="0" parTransId="{5D0260A1-3CA2-48A2-AEFF-09336AB1E9B5}" sibTransId="{09CFE73E-617B-4206-ACFC-59D34CFB8545}"/>
    <dgm:cxn modelId="{E200C3DF-1126-44E9-8AD2-734C09B64285}" type="presOf" srcId="{F9C93B6F-7293-4653-BF9F-C5121BEE72B9}" destId="{5DEB8CA5-BAAD-4DAD-A8A6-4556488C2279}" srcOrd="1" destOrd="0" presId="urn:microsoft.com/office/officeart/2005/8/layout/list1"/>
    <dgm:cxn modelId="{F392C6E1-BFA8-437B-B85A-6DC2E7E69050}" srcId="{F9C93B6F-7293-4653-BF9F-C5121BEE72B9}" destId="{D2D7A736-B9DF-4723-8D6E-6E08FBD68624}" srcOrd="2" destOrd="0" parTransId="{82EC88C9-28AE-448D-822B-A27C1908E4A7}" sibTransId="{C10DB332-8B3F-4EA6-9A15-00D642B6EE9D}"/>
    <dgm:cxn modelId="{A9460EE6-CE58-4752-B2F7-4D88DCDCDC35}" srcId="{F9C93B6F-7293-4653-BF9F-C5121BEE72B9}" destId="{04A4217F-E8F1-4AAD-9248-EC220FC39651}" srcOrd="1" destOrd="0" parTransId="{7B0442ED-38AC-4054-8E01-9503A4E9AF1C}" sibTransId="{65F14C2B-D2E6-4355-9666-A307C67D3F96}"/>
    <dgm:cxn modelId="{E5F8B2AC-DAE2-4BB7-A34A-4644C19B654E}" type="presParOf" srcId="{CCB34B82-CE62-4820-B4FC-C5306B5B2209}" destId="{9D4BDBB0-DECF-40F7-953E-0D533823F7CA}" srcOrd="0" destOrd="0" presId="urn:microsoft.com/office/officeart/2005/8/layout/list1"/>
    <dgm:cxn modelId="{D6157763-11A2-463E-9F47-B118F4D49AFA}" type="presParOf" srcId="{9D4BDBB0-DECF-40F7-953E-0D533823F7CA}" destId="{08533530-2347-40F3-A959-801E79113162}" srcOrd="0" destOrd="0" presId="urn:microsoft.com/office/officeart/2005/8/layout/list1"/>
    <dgm:cxn modelId="{A585A4C4-6619-4D88-BF29-07ADBFB448FA}" type="presParOf" srcId="{9D4BDBB0-DECF-40F7-953E-0D533823F7CA}" destId="{5DEB8CA5-BAAD-4DAD-A8A6-4556488C2279}" srcOrd="1" destOrd="0" presId="urn:microsoft.com/office/officeart/2005/8/layout/list1"/>
    <dgm:cxn modelId="{6C8E1A20-BBFD-4C5F-8A2E-D95692A68D21}" type="presParOf" srcId="{CCB34B82-CE62-4820-B4FC-C5306B5B2209}" destId="{A2982713-C2D2-40A2-B86C-1350DDF43D27}" srcOrd="1" destOrd="0" presId="urn:microsoft.com/office/officeart/2005/8/layout/list1"/>
    <dgm:cxn modelId="{4411EF82-5E43-4DD4-BE2E-8FC1F5E929A1}" type="presParOf" srcId="{CCB34B82-CE62-4820-B4FC-C5306B5B2209}" destId="{60D3148A-8CD0-4DA5-9365-C36B0F042254}"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71A927-3753-4A45-880C-6C0736219B0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B85376A-50C9-47A2-8C1B-0009F768DF91}">
      <dgm:prSet/>
      <dgm:spPr>
        <a:solidFill>
          <a:srgbClr val="0070C0"/>
        </a:solidFill>
      </dgm:spPr>
      <dgm:t>
        <a:bodyPr/>
        <a:lstStyle/>
        <a:p>
          <a:endParaRPr lang="en-US" b="0" i="0" baseline="0" dirty="0"/>
        </a:p>
        <a:p>
          <a:r>
            <a:rPr lang="en-US" b="0" i="0" baseline="0" dirty="0"/>
            <a:t>Qualitative Fit Testing</a:t>
          </a:r>
        </a:p>
        <a:p>
          <a:r>
            <a:rPr lang="en-US" b="0" i="0" baseline="0" dirty="0"/>
            <a:t>(QLFT)</a:t>
          </a:r>
        </a:p>
        <a:p>
          <a:endParaRPr lang="en-US" dirty="0"/>
        </a:p>
      </dgm:t>
    </dgm:pt>
    <dgm:pt modelId="{34D428EC-003A-4713-986E-AC78AA477F92}" type="parTrans" cxnId="{89CA073B-6E71-4816-A2FC-4344497EB994}">
      <dgm:prSet/>
      <dgm:spPr/>
      <dgm:t>
        <a:bodyPr/>
        <a:lstStyle/>
        <a:p>
          <a:endParaRPr lang="en-US"/>
        </a:p>
      </dgm:t>
    </dgm:pt>
    <dgm:pt modelId="{56F0EBC3-BD24-46A6-8DAE-7EDF93E3E36C}" type="sibTrans" cxnId="{89CA073B-6E71-4816-A2FC-4344497EB994}">
      <dgm:prSet/>
      <dgm:spPr/>
      <dgm:t>
        <a:bodyPr/>
        <a:lstStyle/>
        <a:p>
          <a:endParaRPr lang="en-US"/>
        </a:p>
      </dgm:t>
    </dgm:pt>
    <dgm:pt modelId="{90D3259C-BAA2-4638-8F91-DBEB9CD7A878}">
      <dgm:prSet/>
      <dgm:spPr/>
      <dgm:t>
        <a:bodyPr/>
        <a:lstStyle/>
        <a:p>
          <a:r>
            <a:rPr lang="en-US" b="0" i="0" baseline="0" dirty="0"/>
            <a:t>Uses a detectable test product to determine fit such as </a:t>
          </a:r>
          <a:r>
            <a:rPr lang="en-US" b="0" i="0" baseline="0" dirty="0" err="1"/>
            <a:t>Bitrex</a:t>
          </a:r>
          <a:r>
            <a:rPr lang="en-US" b="0" i="0" baseline="0" dirty="0"/>
            <a:t> or Saccharin </a:t>
          </a:r>
          <a:endParaRPr lang="en-US" dirty="0"/>
        </a:p>
      </dgm:t>
    </dgm:pt>
    <dgm:pt modelId="{11CF4597-69FF-4328-8682-CCD6C595E745}" type="parTrans" cxnId="{CA228EFB-D861-4DB3-937A-215AF95847CE}">
      <dgm:prSet/>
      <dgm:spPr/>
      <dgm:t>
        <a:bodyPr/>
        <a:lstStyle/>
        <a:p>
          <a:endParaRPr lang="en-US"/>
        </a:p>
      </dgm:t>
    </dgm:pt>
    <dgm:pt modelId="{44383748-221F-4220-80D5-56542307606E}" type="sibTrans" cxnId="{CA228EFB-D861-4DB3-937A-215AF95847CE}">
      <dgm:prSet/>
      <dgm:spPr/>
      <dgm:t>
        <a:bodyPr/>
        <a:lstStyle/>
        <a:p>
          <a:endParaRPr lang="en-US"/>
        </a:p>
      </dgm:t>
    </dgm:pt>
    <dgm:pt modelId="{1670A5B2-1C76-4CCD-A0D4-59295DDF4E5D}">
      <dgm:prSet/>
      <dgm:spPr>
        <a:solidFill>
          <a:srgbClr val="0070C0"/>
        </a:solidFill>
      </dgm:spPr>
      <dgm:t>
        <a:bodyPr/>
        <a:lstStyle/>
        <a:p>
          <a:r>
            <a:rPr lang="en-US" b="0" i="0" baseline="0" dirty="0"/>
            <a:t>Quantitative Fit Testing</a:t>
          </a:r>
        </a:p>
        <a:p>
          <a:r>
            <a:rPr lang="en-US" b="0" i="0" baseline="0" dirty="0"/>
            <a:t>(QNFT) </a:t>
          </a:r>
          <a:endParaRPr lang="en-US" dirty="0"/>
        </a:p>
      </dgm:t>
    </dgm:pt>
    <dgm:pt modelId="{1B504191-4661-4AED-8929-08EC6BB708A0}" type="parTrans" cxnId="{7EBA7684-8AA5-4F59-8EB6-0EFE7E1E5983}">
      <dgm:prSet/>
      <dgm:spPr/>
      <dgm:t>
        <a:bodyPr/>
        <a:lstStyle/>
        <a:p>
          <a:endParaRPr lang="en-US"/>
        </a:p>
      </dgm:t>
    </dgm:pt>
    <dgm:pt modelId="{51DC3D42-195F-4403-924F-7B7C6846E32C}" type="sibTrans" cxnId="{7EBA7684-8AA5-4F59-8EB6-0EFE7E1E5983}">
      <dgm:prSet/>
      <dgm:spPr/>
      <dgm:t>
        <a:bodyPr/>
        <a:lstStyle/>
        <a:p>
          <a:endParaRPr lang="en-US"/>
        </a:p>
      </dgm:t>
    </dgm:pt>
    <dgm:pt modelId="{A748B7CD-CC4E-48C5-9577-577C8443B7F4}">
      <dgm:prSet/>
      <dgm:spPr/>
      <dgm:t>
        <a:bodyPr/>
        <a:lstStyle/>
        <a:p>
          <a:r>
            <a:rPr lang="en-US" b="0" i="0" baseline="0" dirty="0"/>
            <a:t>Measures accurate particulate counts inside and outside of the respirator to determine the fit factor</a:t>
          </a:r>
          <a:endParaRPr lang="en-US" dirty="0"/>
        </a:p>
      </dgm:t>
    </dgm:pt>
    <dgm:pt modelId="{B35AA190-AD02-4124-BCA2-90FA393A8AA1}" type="parTrans" cxnId="{58373FFE-FC80-40C9-9EE4-723EB9F9F9EB}">
      <dgm:prSet/>
      <dgm:spPr/>
      <dgm:t>
        <a:bodyPr/>
        <a:lstStyle/>
        <a:p>
          <a:endParaRPr lang="en-US"/>
        </a:p>
      </dgm:t>
    </dgm:pt>
    <dgm:pt modelId="{2DD6C01D-2A9F-444C-902F-383CC67A9AC4}" type="sibTrans" cxnId="{58373FFE-FC80-40C9-9EE4-723EB9F9F9EB}">
      <dgm:prSet/>
      <dgm:spPr/>
      <dgm:t>
        <a:bodyPr/>
        <a:lstStyle/>
        <a:p>
          <a:endParaRPr lang="en-US"/>
        </a:p>
      </dgm:t>
    </dgm:pt>
    <dgm:pt modelId="{A3A4AFA8-A7FD-4F72-B678-89392A0860E6}">
      <dgm:prSet/>
      <dgm:spPr/>
      <dgm:t>
        <a:bodyPr/>
        <a:lstStyle/>
        <a:p>
          <a:r>
            <a:rPr lang="en-US" strike="noStrike" dirty="0"/>
            <a:t>Used by organizations with fewer number of employees that require testing</a:t>
          </a:r>
        </a:p>
      </dgm:t>
    </dgm:pt>
    <dgm:pt modelId="{67255B5F-A714-4827-8AE3-680886495320}" type="parTrans" cxnId="{3E093FC7-B276-48BF-B26A-2B8826F71E5B}">
      <dgm:prSet/>
      <dgm:spPr/>
      <dgm:t>
        <a:bodyPr/>
        <a:lstStyle/>
        <a:p>
          <a:endParaRPr lang="en-CA"/>
        </a:p>
      </dgm:t>
    </dgm:pt>
    <dgm:pt modelId="{2C8F81B1-F5EE-40B7-9EA9-9BB2788BF83E}" type="sibTrans" cxnId="{3E093FC7-B276-48BF-B26A-2B8826F71E5B}">
      <dgm:prSet/>
      <dgm:spPr/>
      <dgm:t>
        <a:bodyPr/>
        <a:lstStyle/>
        <a:p>
          <a:endParaRPr lang="en-CA"/>
        </a:p>
      </dgm:t>
    </dgm:pt>
    <dgm:pt modelId="{861E65F9-6379-4F06-86B2-08F331A4E597}">
      <dgm:prSet/>
      <dgm:spPr/>
      <dgm:t>
        <a:bodyPr/>
        <a:lstStyle/>
        <a:p>
          <a:r>
            <a:rPr lang="en-US" strike="noStrike" dirty="0"/>
            <a:t>Higher risk of error</a:t>
          </a:r>
        </a:p>
      </dgm:t>
    </dgm:pt>
    <dgm:pt modelId="{1658D30C-9AB6-4988-A85B-583433FF940A}" type="parTrans" cxnId="{2B30A562-47B4-4926-8206-63B4C0AF4B5C}">
      <dgm:prSet/>
      <dgm:spPr/>
      <dgm:t>
        <a:bodyPr/>
        <a:lstStyle/>
        <a:p>
          <a:endParaRPr lang="en-CA"/>
        </a:p>
      </dgm:t>
    </dgm:pt>
    <dgm:pt modelId="{35CFD05F-5350-4D90-B93F-0D59241485B8}" type="sibTrans" cxnId="{2B30A562-47B4-4926-8206-63B4C0AF4B5C}">
      <dgm:prSet/>
      <dgm:spPr/>
      <dgm:t>
        <a:bodyPr/>
        <a:lstStyle/>
        <a:p>
          <a:endParaRPr lang="en-CA"/>
        </a:p>
      </dgm:t>
    </dgm:pt>
    <dgm:pt modelId="{CA69E429-6FB6-4C89-98F4-912B6B08E39A}">
      <dgm:prSet/>
      <dgm:spPr/>
      <dgm:t>
        <a:bodyPr/>
        <a:lstStyle/>
        <a:p>
          <a:endParaRPr lang="en-US" dirty="0"/>
        </a:p>
      </dgm:t>
    </dgm:pt>
    <dgm:pt modelId="{ABC0A7C5-7F5B-4E27-AC00-48F4383CFE37}" type="parTrans" cxnId="{AA3AC7C8-47F7-490C-837F-3F4A68BE9644}">
      <dgm:prSet/>
      <dgm:spPr/>
      <dgm:t>
        <a:bodyPr/>
        <a:lstStyle/>
        <a:p>
          <a:endParaRPr lang="en-CA"/>
        </a:p>
      </dgm:t>
    </dgm:pt>
    <dgm:pt modelId="{180CC0C6-ADAF-4A57-B212-30496154376E}" type="sibTrans" cxnId="{AA3AC7C8-47F7-490C-837F-3F4A68BE9644}">
      <dgm:prSet/>
      <dgm:spPr/>
      <dgm:t>
        <a:bodyPr/>
        <a:lstStyle/>
        <a:p>
          <a:endParaRPr lang="en-CA"/>
        </a:p>
      </dgm:t>
    </dgm:pt>
    <dgm:pt modelId="{B929F554-7FF2-4752-8BD1-05317DDEB3B8}" type="pres">
      <dgm:prSet presAssocID="{FB71A927-3753-4A45-880C-6C0736219B09}" presName="Name0" presStyleCnt="0">
        <dgm:presLayoutVars>
          <dgm:dir/>
          <dgm:animLvl val="lvl"/>
          <dgm:resizeHandles val="exact"/>
        </dgm:presLayoutVars>
      </dgm:prSet>
      <dgm:spPr/>
    </dgm:pt>
    <dgm:pt modelId="{A6ED7D9A-7502-42A6-9D56-193834365F5B}" type="pres">
      <dgm:prSet presAssocID="{1B85376A-50C9-47A2-8C1B-0009F768DF91}" presName="linNode" presStyleCnt="0"/>
      <dgm:spPr/>
    </dgm:pt>
    <dgm:pt modelId="{0F0187AF-6864-4762-A15E-B9BBBB5AF565}" type="pres">
      <dgm:prSet presAssocID="{1B85376A-50C9-47A2-8C1B-0009F768DF91}" presName="parentText" presStyleLbl="node1" presStyleIdx="0" presStyleCnt="2" custLinFactNeighborX="678" custLinFactNeighborY="-328">
        <dgm:presLayoutVars>
          <dgm:chMax val="1"/>
          <dgm:bulletEnabled val="1"/>
        </dgm:presLayoutVars>
      </dgm:prSet>
      <dgm:spPr/>
    </dgm:pt>
    <dgm:pt modelId="{AE72E7A0-E35E-41C7-B537-37486A9A3477}" type="pres">
      <dgm:prSet presAssocID="{1B85376A-50C9-47A2-8C1B-0009F768DF91}" presName="descendantText" presStyleLbl="alignAccFollowNode1" presStyleIdx="0" presStyleCnt="2">
        <dgm:presLayoutVars>
          <dgm:bulletEnabled val="1"/>
        </dgm:presLayoutVars>
      </dgm:prSet>
      <dgm:spPr/>
    </dgm:pt>
    <dgm:pt modelId="{C500D807-1F20-4B5B-AE19-966ACFEF27A5}" type="pres">
      <dgm:prSet presAssocID="{56F0EBC3-BD24-46A6-8DAE-7EDF93E3E36C}" presName="sp" presStyleCnt="0"/>
      <dgm:spPr/>
    </dgm:pt>
    <dgm:pt modelId="{BC722516-9FDA-4491-B8A8-643E7675FF38}" type="pres">
      <dgm:prSet presAssocID="{1670A5B2-1C76-4CCD-A0D4-59295DDF4E5D}" presName="linNode" presStyleCnt="0"/>
      <dgm:spPr/>
    </dgm:pt>
    <dgm:pt modelId="{FD7F3D4B-7F9B-40B9-A82F-3932BE41E9F7}" type="pres">
      <dgm:prSet presAssocID="{1670A5B2-1C76-4CCD-A0D4-59295DDF4E5D}" presName="parentText" presStyleLbl="node1" presStyleIdx="1" presStyleCnt="2">
        <dgm:presLayoutVars>
          <dgm:chMax val="1"/>
          <dgm:bulletEnabled val="1"/>
        </dgm:presLayoutVars>
      </dgm:prSet>
      <dgm:spPr/>
    </dgm:pt>
    <dgm:pt modelId="{F8DE2532-03C8-4024-B4FC-4AAF618CAF25}" type="pres">
      <dgm:prSet presAssocID="{1670A5B2-1C76-4CCD-A0D4-59295DDF4E5D}" presName="descendantText" presStyleLbl="alignAccFollowNode1" presStyleIdx="1" presStyleCnt="2">
        <dgm:presLayoutVars>
          <dgm:bulletEnabled val="1"/>
        </dgm:presLayoutVars>
      </dgm:prSet>
      <dgm:spPr/>
    </dgm:pt>
  </dgm:ptLst>
  <dgm:cxnLst>
    <dgm:cxn modelId="{056FE339-1728-43CA-8B9A-BA3CF1CB5AF9}" type="presOf" srcId="{1B85376A-50C9-47A2-8C1B-0009F768DF91}" destId="{0F0187AF-6864-4762-A15E-B9BBBB5AF565}" srcOrd="0" destOrd="0" presId="urn:microsoft.com/office/officeart/2005/8/layout/vList5"/>
    <dgm:cxn modelId="{89CA073B-6E71-4816-A2FC-4344497EB994}" srcId="{FB71A927-3753-4A45-880C-6C0736219B09}" destId="{1B85376A-50C9-47A2-8C1B-0009F768DF91}" srcOrd="0" destOrd="0" parTransId="{34D428EC-003A-4713-986E-AC78AA477F92}" sibTransId="{56F0EBC3-BD24-46A6-8DAE-7EDF93E3E36C}"/>
    <dgm:cxn modelId="{AAFE793D-180E-4882-B415-DFC8A9798633}" type="presOf" srcId="{A3A4AFA8-A7FD-4F72-B678-89392A0860E6}" destId="{AE72E7A0-E35E-41C7-B537-37486A9A3477}" srcOrd="0" destOrd="1" presId="urn:microsoft.com/office/officeart/2005/8/layout/vList5"/>
    <dgm:cxn modelId="{2B30A562-47B4-4926-8206-63B4C0AF4B5C}" srcId="{1B85376A-50C9-47A2-8C1B-0009F768DF91}" destId="{861E65F9-6379-4F06-86B2-08F331A4E597}" srcOrd="2" destOrd="0" parTransId="{1658D30C-9AB6-4988-A85B-583433FF940A}" sibTransId="{35CFD05F-5350-4D90-B93F-0D59241485B8}"/>
    <dgm:cxn modelId="{77BC6572-DF50-444A-8273-96599A020033}" type="presOf" srcId="{1670A5B2-1C76-4CCD-A0D4-59295DDF4E5D}" destId="{FD7F3D4B-7F9B-40B9-A82F-3932BE41E9F7}" srcOrd="0" destOrd="0" presId="urn:microsoft.com/office/officeart/2005/8/layout/vList5"/>
    <dgm:cxn modelId="{7EBA7684-8AA5-4F59-8EB6-0EFE7E1E5983}" srcId="{FB71A927-3753-4A45-880C-6C0736219B09}" destId="{1670A5B2-1C76-4CCD-A0D4-59295DDF4E5D}" srcOrd="1" destOrd="0" parTransId="{1B504191-4661-4AED-8929-08EC6BB708A0}" sibTransId="{51DC3D42-195F-4403-924F-7B7C6846E32C}"/>
    <dgm:cxn modelId="{C1DA2D90-2DC1-4F4E-BAD9-3CAF4DE26DB4}" type="presOf" srcId="{FB71A927-3753-4A45-880C-6C0736219B09}" destId="{B929F554-7FF2-4752-8BD1-05317DDEB3B8}" srcOrd="0" destOrd="0" presId="urn:microsoft.com/office/officeart/2005/8/layout/vList5"/>
    <dgm:cxn modelId="{1C88A1B0-C16C-413A-A0B4-0DA27D9D5DD7}" type="presOf" srcId="{A748B7CD-CC4E-48C5-9577-577C8443B7F4}" destId="{F8DE2532-03C8-4024-B4FC-4AAF618CAF25}" srcOrd="0" destOrd="0" presId="urn:microsoft.com/office/officeart/2005/8/layout/vList5"/>
    <dgm:cxn modelId="{3E093FC7-B276-48BF-B26A-2B8826F71E5B}" srcId="{1B85376A-50C9-47A2-8C1B-0009F768DF91}" destId="{A3A4AFA8-A7FD-4F72-B678-89392A0860E6}" srcOrd="1" destOrd="0" parTransId="{67255B5F-A714-4827-8AE3-680886495320}" sibTransId="{2C8F81B1-F5EE-40B7-9EA9-9BB2788BF83E}"/>
    <dgm:cxn modelId="{AA3AC7C8-47F7-490C-837F-3F4A68BE9644}" srcId="{1670A5B2-1C76-4CCD-A0D4-59295DDF4E5D}" destId="{CA69E429-6FB6-4C89-98F4-912B6B08E39A}" srcOrd="1" destOrd="0" parTransId="{ABC0A7C5-7F5B-4E27-AC00-48F4383CFE37}" sibTransId="{180CC0C6-ADAF-4A57-B212-30496154376E}"/>
    <dgm:cxn modelId="{A7F471DB-2848-4D1D-8705-C65087B136DE}" type="presOf" srcId="{90D3259C-BAA2-4638-8F91-DBEB9CD7A878}" destId="{AE72E7A0-E35E-41C7-B537-37486A9A3477}" srcOrd="0" destOrd="0" presId="urn:microsoft.com/office/officeart/2005/8/layout/vList5"/>
    <dgm:cxn modelId="{C80CD5DC-A5E9-4A4A-9B81-BB58A0B94CBC}" type="presOf" srcId="{CA69E429-6FB6-4C89-98F4-912B6B08E39A}" destId="{F8DE2532-03C8-4024-B4FC-4AAF618CAF25}" srcOrd="0" destOrd="1" presId="urn:microsoft.com/office/officeart/2005/8/layout/vList5"/>
    <dgm:cxn modelId="{B3C997E0-115B-43F9-8619-5EF8EE9D78D8}" type="presOf" srcId="{861E65F9-6379-4F06-86B2-08F331A4E597}" destId="{AE72E7A0-E35E-41C7-B537-37486A9A3477}" srcOrd="0" destOrd="2" presId="urn:microsoft.com/office/officeart/2005/8/layout/vList5"/>
    <dgm:cxn modelId="{CA228EFB-D861-4DB3-937A-215AF95847CE}" srcId="{1B85376A-50C9-47A2-8C1B-0009F768DF91}" destId="{90D3259C-BAA2-4638-8F91-DBEB9CD7A878}" srcOrd="0" destOrd="0" parTransId="{11CF4597-69FF-4328-8682-CCD6C595E745}" sibTransId="{44383748-221F-4220-80D5-56542307606E}"/>
    <dgm:cxn modelId="{58373FFE-FC80-40C9-9EE4-723EB9F9F9EB}" srcId="{1670A5B2-1C76-4CCD-A0D4-59295DDF4E5D}" destId="{A748B7CD-CC4E-48C5-9577-577C8443B7F4}" srcOrd="0" destOrd="0" parTransId="{B35AA190-AD02-4124-BCA2-90FA393A8AA1}" sibTransId="{2DD6C01D-2A9F-444C-902F-383CC67A9AC4}"/>
    <dgm:cxn modelId="{28BBD604-2570-4F2F-8676-4DA9E258C728}" type="presParOf" srcId="{B929F554-7FF2-4752-8BD1-05317DDEB3B8}" destId="{A6ED7D9A-7502-42A6-9D56-193834365F5B}" srcOrd="0" destOrd="0" presId="urn:microsoft.com/office/officeart/2005/8/layout/vList5"/>
    <dgm:cxn modelId="{A86F194F-1A7B-4668-BD2F-F114C543283B}" type="presParOf" srcId="{A6ED7D9A-7502-42A6-9D56-193834365F5B}" destId="{0F0187AF-6864-4762-A15E-B9BBBB5AF565}" srcOrd="0" destOrd="0" presId="urn:microsoft.com/office/officeart/2005/8/layout/vList5"/>
    <dgm:cxn modelId="{1DF12A9F-0A00-4D11-B958-66CA6C417096}" type="presParOf" srcId="{A6ED7D9A-7502-42A6-9D56-193834365F5B}" destId="{AE72E7A0-E35E-41C7-B537-37486A9A3477}" srcOrd="1" destOrd="0" presId="urn:microsoft.com/office/officeart/2005/8/layout/vList5"/>
    <dgm:cxn modelId="{40733C8F-E7F1-45FB-B0A9-238233639926}" type="presParOf" srcId="{B929F554-7FF2-4752-8BD1-05317DDEB3B8}" destId="{C500D807-1F20-4B5B-AE19-966ACFEF27A5}" srcOrd="1" destOrd="0" presId="urn:microsoft.com/office/officeart/2005/8/layout/vList5"/>
    <dgm:cxn modelId="{0AEF0973-A095-4825-9045-E4873F800C25}" type="presParOf" srcId="{B929F554-7FF2-4752-8BD1-05317DDEB3B8}" destId="{BC722516-9FDA-4491-B8A8-643E7675FF38}" srcOrd="2" destOrd="0" presId="urn:microsoft.com/office/officeart/2005/8/layout/vList5"/>
    <dgm:cxn modelId="{B8938475-459C-4611-A736-1D3953DCA5DA}" type="presParOf" srcId="{BC722516-9FDA-4491-B8A8-643E7675FF38}" destId="{FD7F3D4B-7F9B-40B9-A82F-3932BE41E9F7}" srcOrd="0" destOrd="0" presId="urn:microsoft.com/office/officeart/2005/8/layout/vList5"/>
    <dgm:cxn modelId="{A59EE32A-B2B3-4418-AF3B-24EEA6161328}" type="presParOf" srcId="{BC722516-9FDA-4491-B8A8-643E7675FF38}" destId="{F8DE2532-03C8-4024-B4FC-4AAF618CAF2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816CA82-5010-40BE-B345-F06B1F81ED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2A6CC58C-FE1F-4D94-BC02-B9774788DEA3}">
      <dgm:prSet custT="1"/>
      <dgm:spPr>
        <a:solidFill>
          <a:srgbClr val="0070C0"/>
        </a:solidFill>
      </dgm:spPr>
      <dgm:t>
        <a:bodyPr/>
        <a:lstStyle/>
        <a:p>
          <a:r>
            <a:rPr lang="en-CA" sz="3600" b="1" dirty="0"/>
            <a:t>Qualitative fit testing</a:t>
          </a:r>
          <a:endParaRPr lang="en-CA" sz="4000" dirty="0"/>
        </a:p>
      </dgm:t>
    </dgm:pt>
    <dgm:pt modelId="{9B20A650-7FA9-45E9-A455-2D011731177F}" type="parTrans" cxnId="{32478B56-B1B0-4CFE-86C0-C3F76EA989CC}">
      <dgm:prSet/>
      <dgm:spPr/>
      <dgm:t>
        <a:bodyPr/>
        <a:lstStyle/>
        <a:p>
          <a:endParaRPr lang="en-CA"/>
        </a:p>
      </dgm:t>
    </dgm:pt>
    <dgm:pt modelId="{D30949F5-D9A4-4BFB-A7ED-7BEF4DC07E8B}" type="sibTrans" cxnId="{32478B56-B1B0-4CFE-86C0-C3F76EA989CC}">
      <dgm:prSet/>
      <dgm:spPr/>
      <dgm:t>
        <a:bodyPr/>
        <a:lstStyle/>
        <a:p>
          <a:endParaRPr lang="en-CA"/>
        </a:p>
      </dgm:t>
    </dgm:pt>
    <dgm:pt modelId="{209225A5-9A1A-43C1-BB0F-7315BB216930}">
      <dgm:prSet custT="1"/>
      <dgm:spPr/>
      <dgm:t>
        <a:bodyPr/>
        <a:lstStyle/>
        <a:p>
          <a:r>
            <a:rPr lang="en-CA" sz="2400" dirty="0"/>
            <a:t>Is suitable for N95 respirators or half-mask respirators</a:t>
          </a:r>
        </a:p>
      </dgm:t>
    </dgm:pt>
    <dgm:pt modelId="{9D98E5A7-E532-4DF6-9271-A42D5CE4614C}" type="parTrans" cxnId="{B692A9C1-35F4-4E77-A38C-6A5799E1DD48}">
      <dgm:prSet/>
      <dgm:spPr/>
      <dgm:t>
        <a:bodyPr/>
        <a:lstStyle/>
        <a:p>
          <a:endParaRPr lang="en-CA"/>
        </a:p>
      </dgm:t>
    </dgm:pt>
    <dgm:pt modelId="{6ECF2063-AC36-40B0-BF3C-6872288EEC45}" type="sibTrans" cxnId="{B692A9C1-35F4-4E77-A38C-6A5799E1DD48}">
      <dgm:prSet/>
      <dgm:spPr/>
      <dgm:t>
        <a:bodyPr/>
        <a:lstStyle/>
        <a:p>
          <a:endParaRPr lang="en-CA"/>
        </a:p>
      </dgm:t>
    </dgm:pt>
    <dgm:pt modelId="{1EA63181-B85B-4970-B49A-AC95ACA0D6F3}">
      <dgm:prSet custT="1"/>
      <dgm:spPr/>
      <dgm:t>
        <a:bodyPr/>
        <a:lstStyle/>
        <a:p>
          <a:r>
            <a:rPr lang="en-CA" sz="2400" dirty="0"/>
            <a:t>Relies on the worker’s sensory reaction to a test agent, which may be Saccharin or Bittrex, to determine a proper fit</a:t>
          </a:r>
        </a:p>
      </dgm:t>
    </dgm:pt>
    <dgm:pt modelId="{BC790E60-DCE5-4927-839B-EEDAC21AABA5}" type="parTrans" cxnId="{F2D2105E-4233-45B3-AFAF-92277B4C6370}">
      <dgm:prSet/>
      <dgm:spPr/>
      <dgm:t>
        <a:bodyPr/>
        <a:lstStyle/>
        <a:p>
          <a:endParaRPr lang="en-CA"/>
        </a:p>
      </dgm:t>
    </dgm:pt>
    <dgm:pt modelId="{2EDF9CFA-7B04-4F52-BB8B-443C3E6675E7}" type="sibTrans" cxnId="{F2D2105E-4233-45B3-AFAF-92277B4C6370}">
      <dgm:prSet/>
      <dgm:spPr/>
      <dgm:t>
        <a:bodyPr/>
        <a:lstStyle/>
        <a:p>
          <a:endParaRPr lang="en-CA"/>
        </a:p>
      </dgm:t>
    </dgm:pt>
    <dgm:pt modelId="{CF484C1C-6461-44B1-9B98-DC686FEA9DC8}">
      <dgm:prSet custT="1"/>
      <dgm:spPr/>
      <dgm:t>
        <a:bodyPr/>
        <a:lstStyle/>
        <a:p>
          <a:r>
            <a:rPr lang="en-CA" sz="2400" dirty="0"/>
            <a:t>Is not recommended for full-face respirators</a:t>
          </a:r>
        </a:p>
      </dgm:t>
    </dgm:pt>
    <dgm:pt modelId="{BC5BB648-5904-41AC-B3AE-0922A677D31E}" type="parTrans" cxnId="{0D4AC80A-64E2-4A6A-8427-18E76D69FE54}">
      <dgm:prSet/>
      <dgm:spPr/>
      <dgm:t>
        <a:bodyPr/>
        <a:lstStyle/>
        <a:p>
          <a:endParaRPr lang="en-CA"/>
        </a:p>
      </dgm:t>
    </dgm:pt>
    <dgm:pt modelId="{57F95374-795A-4BA3-9956-08031E6FF29A}" type="sibTrans" cxnId="{0D4AC80A-64E2-4A6A-8427-18E76D69FE54}">
      <dgm:prSet/>
      <dgm:spPr/>
      <dgm:t>
        <a:bodyPr/>
        <a:lstStyle/>
        <a:p>
          <a:endParaRPr lang="en-CA"/>
        </a:p>
      </dgm:t>
    </dgm:pt>
    <dgm:pt modelId="{E1543A1D-B35F-4D79-A5BA-D0CC64515225}" type="pres">
      <dgm:prSet presAssocID="{A816CA82-5010-40BE-B345-F06B1F81ED6A}" presName="linear" presStyleCnt="0">
        <dgm:presLayoutVars>
          <dgm:animLvl val="lvl"/>
          <dgm:resizeHandles val="exact"/>
        </dgm:presLayoutVars>
      </dgm:prSet>
      <dgm:spPr/>
    </dgm:pt>
    <dgm:pt modelId="{0237183C-F384-4006-890A-9292E64156C9}" type="pres">
      <dgm:prSet presAssocID="{2A6CC58C-FE1F-4D94-BC02-B9774788DEA3}" presName="parentText" presStyleLbl="node1" presStyleIdx="0" presStyleCnt="1" custLinFactNeighborY="-1841">
        <dgm:presLayoutVars>
          <dgm:chMax val="0"/>
          <dgm:bulletEnabled val="1"/>
        </dgm:presLayoutVars>
      </dgm:prSet>
      <dgm:spPr/>
    </dgm:pt>
    <dgm:pt modelId="{2215F79B-BC60-46CE-8668-21A89C4EFF14}" type="pres">
      <dgm:prSet presAssocID="{2A6CC58C-FE1F-4D94-BC02-B9774788DEA3}" presName="childText" presStyleLbl="revTx" presStyleIdx="0" presStyleCnt="1">
        <dgm:presLayoutVars>
          <dgm:bulletEnabled val="1"/>
        </dgm:presLayoutVars>
      </dgm:prSet>
      <dgm:spPr/>
    </dgm:pt>
  </dgm:ptLst>
  <dgm:cxnLst>
    <dgm:cxn modelId="{0D4AC80A-64E2-4A6A-8427-18E76D69FE54}" srcId="{2A6CC58C-FE1F-4D94-BC02-B9774788DEA3}" destId="{CF484C1C-6461-44B1-9B98-DC686FEA9DC8}" srcOrd="2" destOrd="0" parTransId="{BC5BB648-5904-41AC-B3AE-0922A677D31E}" sibTransId="{57F95374-795A-4BA3-9956-08031E6FF29A}"/>
    <dgm:cxn modelId="{F2D2105E-4233-45B3-AFAF-92277B4C6370}" srcId="{2A6CC58C-FE1F-4D94-BC02-B9774788DEA3}" destId="{1EA63181-B85B-4970-B49A-AC95ACA0D6F3}" srcOrd="1" destOrd="0" parTransId="{BC790E60-DCE5-4927-839B-EEDAC21AABA5}" sibTransId="{2EDF9CFA-7B04-4F52-BB8B-443C3E6675E7}"/>
    <dgm:cxn modelId="{33A6E550-F596-4EBE-9EAC-2CC8AFE9B8BF}" type="presOf" srcId="{2A6CC58C-FE1F-4D94-BC02-B9774788DEA3}" destId="{0237183C-F384-4006-890A-9292E64156C9}" srcOrd="0" destOrd="0" presId="urn:microsoft.com/office/officeart/2005/8/layout/vList2"/>
    <dgm:cxn modelId="{32478B56-B1B0-4CFE-86C0-C3F76EA989CC}" srcId="{A816CA82-5010-40BE-B345-F06B1F81ED6A}" destId="{2A6CC58C-FE1F-4D94-BC02-B9774788DEA3}" srcOrd="0" destOrd="0" parTransId="{9B20A650-7FA9-45E9-A455-2D011731177F}" sibTransId="{D30949F5-D9A4-4BFB-A7ED-7BEF4DC07E8B}"/>
    <dgm:cxn modelId="{4AE8A79E-B690-4818-A888-B2CC39384EB0}" type="presOf" srcId="{A816CA82-5010-40BE-B345-F06B1F81ED6A}" destId="{E1543A1D-B35F-4D79-A5BA-D0CC64515225}" srcOrd="0" destOrd="0" presId="urn:microsoft.com/office/officeart/2005/8/layout/vList2"/>
    <dgm:cxn modelId="{B7C5E6A4-E15B-4186-8157-A32B0B7DFC65}" type="presOf" srcId="{CF484C1C-6461-44B1-9B98-DC686FEA9DC8}" destId="{2215F79B-BC60-46CE-8668-21A89C4EFF14}" srcOrd="0" destOrd="2" presId="urn:microsoft.com/office/officeart/2005/8/layout/vList2"/>
    <dgm:cxn modelId="{B692A9C1-35F4-4E77-A38C-6A5799E1DD48}" srcId="{2A6CC58C-FE1F-4D94-BC02-B9774788DEA3}" destId="{209225A5-9A1A-43C1-BB0F-7315BB216930}" srcOrd="0" destOrd="0" parTransId="{9D98E5A7-E532-4DF6-9271-A42D5CE4614C}" sibTransId="{6ECF2063-AC36-40B0-BF3C-6872288EEC45}"/>
    <dgm:cxn modelId="{08E376D5-1A06-4974-9404-96C665CD2526}" type="presOf" srcId="{1EA63181-B85B-4970-B49A-AC95ACA0D6F3}" destId="{2215F79B-BC60-46CE-8668-21A89C4EFF14}" srcOrd="0" destOrd="1" presId="urn:microsoft.com/office/officeart/2005/8/layout/vList2"/>
    <dgm:cxn modelId="{D97677F0-C14D-4CE6-BEEE-9E69F97DD02F}" type="presOf" srcId="{209225A5-9A1A-43C1-BB0F-7315BB216930}" destId="{2215F79B-BC60-46CE-8668-21A89C4EFF14}" srcOrd="0" destOrd="0" presId="urn:microsoft.com/office/officeart/2005/8/layout/vList2"/>
    <dgm:cxn modelId="{6BA56B2F-8FE5-451F-A5ED-DF418B319706}" type="presParOf" srcId="{E1543A1D-B35F-4D79-A5BA-D0CC64515225}" destId="{0237183C-F384-4006-890A-9292E64156C9}" srcOrd="0" destOrd="0" presId="urn:microsoft.com/office/officeart/2005/8/layout/vList2"/>
    <dgm:cxn modelId="{9752755A-E81C-4623-8045-1FBE724B9602}" type="presParOf" srcId="{E1543A1D-B35F-4D79-A5BA-D0CC64515225}" destId="{2215F79B-BC60-46CE-8668-21A89C4EFF1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1B16960-9CA1-441C-AFC0-689B885B06A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CA"/>
        </a:p>
      </dgm:t>
    </dgm:pt>
    <dgm:pt modelId="{36044574-0DE0-4DAC-8FD3-ECADAF8ADC9D}">
      <dgm:prSet/>
      <dgm:spPr/>
      <dgm:t>
        <a:bodyPr/>
        <a:lstStyle/>
        <a:p>
          <a:r>
            <a:rPr lang="en-CA" dirty="0"/>
            <a:t>Prepare all equipment (refer to manufacturer’s instructions) hood, collar, solutions, gloves, hand sanitizer, pens, forms, drinking water, etc.</a:t>
          </a:r>
        </a:p>
      </dgm:t>
    </dgm:pt>
    <dgm:pt modelId="{4841BD75-EDD3-462A-A3CC-35533CC6F39E}" type="parTrans" cxnId="{6D7EAA68-9053-4EE0-BD6F-A7F39CA7D847}">
      <dgm:prSet/>
      <dgm:spPr/>
      <dgm:t>
        <a:bodyPr/>
        <a:lstStyle/>
        <a:p>
          <a:endParaRPr lang="en-CA"/>
        </a:p>
      </dgm:t>
    </dgm:pt>
    <dgm:pt modelId="{13321E97-8950-4CB3-8CE6-A25D4BCD3372}" type="sibTrans" cxnId="{6D7EAA68-9053-4EE0-BD6F-A7F39CA7D847}">
      <dgm:prSet/>
      <dgm:spPr/>
      <dgm:t>
        <a:bodyPr/>
        <a:lstStyle/>
        <a:p>
          <a:endParaRPr lang="en-CA"/>
        </a:p>
      </dgm:t>
    </dgm:pt>
    <dgm:pt modelId="{A0C4CF25-CDB1-4B7F-8A14-A92D01F63706}">
      <dgm:prSet/>
      <dgm:spPr/>
      <dgm:t>
        <a:bodyPr/>
        <a:lstStyle/>
        <a:p>
          <a:r>
            <a:rPr lang="en-CA" dirty="0"/>
            <a:t>Screening form or employer’s equivalent has been completed and reviewed.</a:t>
          </a:r>
        </a:p>
      </dgm:t>
    </dgm:pt>
    <dgm:pt modelId="{20BCB4CC-7B56-40B4-B245-78FD7B810DA7}" type="parTrans" cxnId="{9AB415AF-30A1-4338-9B93-8ECC165137A9}">
      <dgm:prSet/>
      <dgm:spPr/>
      <dgm:t>
        <a:bodyPr/>
        <a:lstStyle/>
        <a:p>
          <a:endParaRPr lang="en-CA"/>
        </a:p>
      </dgm:t>
    </dgm:pt>
    <dgm:pt modelId="{9B20E2E7-3F12-4752-A11D-5B44DAA15565}" type="sibTrans" cxnId="{9AB415AF-30A1-4338-9B93-8ECC165137A9}">
      <dgm:prSet/>
      <dgm:spPr/>
      <dgm:t>
        <a:bodyPr/>
        <a:lstStyle/>
        <a:p>
          <a:endParaRPr lang="en-CA"/>
        </a:p>
      </dgm:t>
    </dgm:pt>
    <dgm:pt modelId="{C9C3FA6E-2826-4692-9ECD-BD08EC8FD097}">
      <dgm:prSet/>
      <dgm:spPr/>
      <dgm:t>
        <a:bodyPr/>
        <a:lstStyle/>
        <a:p>
          <a:r>
            <a:rPr lang="en-CA" dirty="0"/>
            <a:t>The complete fit testing procedure is to be explained prior to fit testing. </a:t>
          </a:r>
        </a:p>
      </dgm:t>
    </dgm:pt>
    <dgm:pt modelId="{7DD167B1-EF3A-4B22-BB07-C8E5E4E9A004}" type="parTrans" cxnId="{73587F37-C09A-4056-AC41-4189F5D7734D}">
      <dgm:prSet/>
      <dgm:spPr/>
      <dgm:t>
        <a:bodyPr/>
        <a:lstStyle/>
        <a:p>
          <a:endParaRPr lang="en-CA"/>
        </a:p>
      </dgm:t>
    </dgm:pt>
    <dgm:pt modelId="{BB8F9791-98F5-4CF2-B57C-28D6EF91F06D}" type="sibTrans" cxnId="{73587F37-C09A-4056-AC41-4189F5D7734D}">
      <dgm:prSet/>
      <dgm:spPr/>
      <dgm:t>
        <a:bodyPr/>
        <a:lstStyle/>
        <a:p>
          <a:endParaRPr lang="en-CA"/>
        </a:p>
      </dgm:t>
    </dgm:pt>
    <dgm:pt modelId="{AC4DB9BE-D06B-4F41-A4A7-6F3E63B26C63}">
      <dgm:prSet/>
      <dgm:spPr/>
      <dgm:t>
        <a:bodyPr/>
        <a:lstStyle/>
        <a:p>
          <a:r>
            <a:rPr lang="en-CA" dirty="0"/>
            <a:t>The worker must be clean-shaven as per NIOSH standard.</a:t>
          </a:r>
        </a:p>
      </dgm:t>
    </dgm:pt>
    <dgm:pt modelId="{C0AF891D-F818-49A0-B13B-0AEBB871BD9E}" type="parTrans" cxnId="{A231A3BC-4F50-445A-BC67-AB26F1B5F1B6}">
      <dgm:prSet/>
      <dgm:spPr/>
      <dgm:t>
        <a:bodyPr/>
        <a:lstStyle/>
        <a:p>
          <a:endParaRPr lang="en-CA"/>
        </a:p>
      </dgm:t>
    </dgm:pt>
    <dgm:pt modelId="{C96E9A21-EFDF-4FF8-BC20-1614DDF7F54C}" type="sibTrans" cxnId="{A231A3BC-4F50-445A-BC67-AB26F1B5F1B6}">
      <dgm:prSet/>
      <dgm:spPr/>
      <dgm:t>
        <a:bodyPr/>
        <a:lstStyle/>
        <a:p>
          <a:endParaRPr lang="en-CA"/>
        </a:p>
      </dgm:t>
    </dgm:pt>
    <dgm:pt modelId="{1CE854F3-A43B-4395-A71C-ACC74EFF57E7}">
      <dgm:prSet/>
      <dgm:spPr/>
      <dgm:t>
        <a:bodyPr/>
        <a:lstStyle/>
        <a:p>
          <a:r>
            <a:rPr lang="en-CA" dirty="0"/>
            <a:t>Incorporate proper hand hygiene.</a:t>
          </a:r>
        </a:p>
      </dgm:t>
    </dgm:pt>
    <dgm:pt modelId="{C163E5B0-25A1-4362-9AF1-1B4117D8B3A4}" type="parTrans" cxnId="{1E590166-5821-4D33-B301-C05714F46DD2}">
      <dgm:prSet/>
      <dgm:spPr/>
      <dgm:t>
        <a:bodyPr/>
        <a:lstStyle/>
        <a:p>
          <a:endParaRPr lang="en-CA"/>
        </a:p>
      </dgm:t>
    </dgm:pt>
    <dgm:pt modelId="{D1399AA5-3319-46F2-AFB5-9E7CBA08098D}" type="sibTrans" cxnId="{1E590166-5821-4D33-B301-C05714F46DD2}">
      <dgm:prSet/>
      <dgm:spPr/>
      <dgm:t>
        <a:bodyPr/>
        <a:lstStyle/>
        <a:p>
          <a:endParaRPr lang="en-CA"/>
        </a:p>
      </dgm:t>
    </dgm:pt>
    <dgm:pt modelId="{BD79F5E3-6FDE-42EA-B45B-356B33DEDD4F}">
      <dgm:prSet/>
      <dgm:spPr/>
      <dgm:t>
        <a:bodyPr/>
        <a:lstStyle/>
        <a:p>
          <a:r>
            <a:rPr lang="en-CA" dirty="0"/>
            <a:t>Select the respirator to be used and follow the manufacturer’s donning and doffing procedure. Ensure the worker can demonstrate competency in the process.</a:t>
          </a:r>
        </a:p>
      </dgm:t>
    </dgm:pt>
    <dgm:pt modelId="{F29002B7-7034-47F1-85B9-8761281DBB6D}" type="parTrans" cxnId="{212AAB09-3C81-427D-97A2-A6043BB582D7}">
      <dgm:prSet/>
      <dgm:spPr/>
      <dgm:t>
        <a:bodyPr/>
        <a:lstStyle/>
        <a:p>
          <a:endParaRPr lang="en-CA"/>
        </a:p>
      </dgm:t>
    </dgm:pt>
    <dgm:pt modelId="{E27A6865-22ED-496A-BEA8-09A0C08978E6}" type="sibTrans" cxnId="{212AAB09-3C81-427D-97A2-A6043BB582D7}">
      <dgm:prSet/>
      <dgm:spPr/>
      <dgm:t>
        <a:bodyPr/>
        <a:lstStyle/>
        <a:p>
          <a:endParaRPr lang="en-CA"/>
        </a:p>
      </dgm:t>
    </dgm:pt>
    <dgm:pt modelId="{40397B32-A0E4-476F-8CF3-91A8C887B127}" type="pres">
      <dgm:prSet presAssocID="{71B16960-9CA1-441C-AFC0-689B885B06AD}" presName="diagram" presStyleCnt="0">
        <dgm:presLayoutVars>
          <dgm:dir/>
          <dgm:resizeHandles val="exact"/>
        </dgm:presLayoutVars>
      </dgm:prSet>
      <dgm:spPr/>
    </dgm:pt>
    <dgm:pt modelId="{D72D65F0-57BC-4B1C-AAA7-C2F2A6D477D0}" type="pres">
      <dgm:prSet presAssocID="{36044574-0DE0-4DAC-8FD3-ECADAF8ADC9D}" presName="node" presStyleLbl="node1" presStyleIdx="0" presStyleCnt="6">
        <dgm:presLayoutVars>
          <dgm:bulletEnabled val="1"/>
        </dgm:presLayoutVars>
      </dgm:prSet>
      <dgm:spPr/>
    </dgm:pt>
    <dgm:pt modelId="{F6C79DCB-8065-4CE3-9E74-7DBE81391706}" type="pres">
      <dgm:prSet presAssocID="{13321E97-8950-4CB3-8CE6-A25D4BCD3372}" presName="sibTrans" presStyleCnt="0"/>
      <dgm:spPr/>
    </dgm:pt>
    <dgm:pt modelId="{EBF74A10-4B98-43BD-94A9-0CBDFDF8E410}" type="pres">
      <dgm:prSet presAssocID="{A0C4CF25-CDB1-4B7F-8A14-A92D01F63706}" presName="node" presStyleLbl="node1" presStyleIdx="1" presStyleCnt="6">
        <dgm:presLayoutVars>
          <dgm:bulletEnabled val="1"/>
        </dgm:presLayoutVars>
      </dgm:prSet>
      <dgm:spPr/>
    </dgm:pt>
    <dgm:pt modelId="{13028869-79BE-4ADB-9CB6-A06AA5A94008}" type="pres">
      <dgm:prSet presAssocID="{9B20E2E7-3F12-4752-A11D-5B44DAA15565}" presName="sibTrans" presStyleCnt="0"/>
      <dgm:spPr/>
    </dgm:pt>
    <dgm:pt modelId="{C3438B9C-DE24-466B-A99C-C4B9F936181C}" type="pres">
      <dgm:prSet presAssocID="{C9C3FA6E-2826-4692-9ECD-BD08EC8FD097}" presName="node" presStyleLbl="node1" presStyleIdx="2" presStyleCnt="6">
        <dgm:presLayoutVars>
          <dgm:bulletEnabled val="1"/>
        </dgm:presLayoutVars>
      </dgm:prSet>
      <dgm:spPr/>
    </dgm:pt>
    <dgm:pt modelId="{7B84FE9B-CFBE-4FC7-9283-ABDA459981B0}" type="pres">
      <dgm:prSet presAssocID="{BB8F9791-98F5-4CF2-B57C-28D6EF91F06D}" presName="sibTrans" presStyleCnt="0"/>
      <dgm:spPr/>
    </dgm:pt>
    <dgm:pt modelId="{38185A45-3924-411D-A4C1-A53B499555E1}" type="pres">
      <dgm:prSet presAssocID="{AC4DB9BE-D06B-4F41-A4A7-6F3E63B26C63}" presName="node" presStyleLbl="node1" presStyleIdx="3" presStyleCnt="6" custLinFactNeighborX="-7998" custLinFactNeighborY="862">
        <dgm:presLayoutVars>
          <dgm:bulletEnabled val="1"/>
        </dgm:presLayoutVars>
      </dgm:prSet>
      <dgm:spPr/>
    </dgm:pt>
    <dgm:pt modelId="{E42C05B0-9D67-43B3-BA7C-A7F25B0DD7CC}" type="pres">
      <dgm:prSet presAssocID="{C96E9A21-EFDF-4FF8-BC20-1614DDF7F54C}" presName="sibTrans" presStyleCnt="0"/>
      <dgm:spPr/>
    </dgm:pt>
    <dgm:pt modelId="{CB66F9D8-0DE3-42E8-9CA1-51E83127577F}" type="pres">
      <dgm:prSet presAssocID="{1CE854F3-A43B-4395-A71C-ACC74EFF57E7}" presName="node" presStyleLbl="node1" presStyleIdx="4" presStyleCnt="6">
        <dgm:presLayoutVars>
          <dgm:bulletEnabled val="1"/>
        </dgm:presLayoutVars>
      </dgm:prSet>
      <dgm:spPr/>
    </dgm:pt>
    <dgm:pt modelId="{01C96B2F-8B9F-48D5-936E-AAB4E70D853B}" type="pres">
      <dgm:prSet presAssocID="{D1399AA5-3319-46F2-AFB5-9E7CBA08098D}" presName="sibTrans" presStyleCnt="0"/>
      <dgm:spPr/>
    </dgm:pt>
    <dgm:pt modelId="{7AF24C2B-B5CB-4E05-A1C3-7F95321FB50B}" type="pres">
      <dgm:prSet presAssocID="{BD79F5E3-6FDE-42EA-B45B-356B33DEDD4F}" presName="node" presStyleLbl="node1" presStyleIdx="5" presStyleCnt="6">
        <dgm:presLayoutVars>
          <dgm:bulletEnabled val="1"/>
        </dgm:presLayoutVars>
      </dgm:prSet>
      <dgm:spPr/>
    </dgm:pt>
  </dgm:ptLst>
  <dgm:cxnLst>
    <dgm:cxn modelId="{212AAB09-3C81-427D-97A2-A6043BB582D7}" srcId="{71B16960-9CA1-441C-AFC0-689B885B06AD}" destId="{BD79F5E3-6FDE-42EA-B45B-356B33DEDD4F}" srcOrd="5" destOrd="0" parTransId="{F29002B7-7034-47F1-85B9-8761281DBB6D}" sibTransId="{E27A6865-22ED-496A-BEA8-09A0C08978E6}"/>
    <dgm:cxn modelId="{AC20FB16-4DE9-40A7-9BAC-2FE19CAE37D5}" type="presOf" srcId="{AC4DB9BE-D06B-4F41-A4A7-6F3E63B26C63}" destId="{38185A45-3924-411D-A4C1-A53B499555E1}" srcOrd="0" destOrd="0" presId="urn:microsoft.com/office/officeart/2005/8/layout/default"/>
    <dgm:cxn modelId="{D3827D2A-EF4D-42CB-964D-42B908C00D65}" type="presOf" srcId="{A0C4CF25-CDB1-4B7F-8A14-A92D01F63706}" destId="{EBF74A10-4B98-43BD-94A9-0CBDFDF8E410}" srcOrd="0" destOrd="0" presId="urn:microsoft.com/office/officeart/2005/8/layout/default"/>
    <dgm:cxn modelId="{73587F37-C09A-4056-AC41-4189F5D7734D}" srcId="{71B16960-9CA1-441C-AFC0-689B885B06AD}" destId="{C9C3FA6E-2826-4692-9ECD-BD08EC8FD097}" srcOrd="2" destOrd="0" parTransId="{7DD167B1-EF3A-4B22-BB07-C8E5E4E9A004}" sibTransId="{BB8F9791-98F5-4CF2-B57C-28D6EF91F06D}"/>
    <dgm:cxn modelId="{0A7A8538-BDBC-427D-8955-666835F80AEF}" type="presOf" srcId="{BD79F5E3-6FDE-42EA-B45B-356B33DEDD4F}" destId="{7AF24C2B-B5CB-4E05-A1C3-7F95321FB50B}" srcOrd="0" destOrd="0" presId="urn:microsoft.com/office/officeart/2005/8/layout/default"/>
    <dgm:cxn modelId="{1E590166-5821-4D33-B301-C05714F46DD2}" srcId="{71B16960-9CA1-441C-AFC0-689B885B06AD}" destId="{1CE854F3-A43B-4395-A71C-ACC74EFF57E7}" srcOrd="4" destOrd="0" parTransId="{C163E5B0-25A1-4362-9AF1-1B4117D8B3A4}" sibTransId="{D1399AA5-3319-46F2-AFB5-9E7CBA08098D}"/>
    <dgm:cxn modelId="{6D7EAA68-9053-4EE0-BD6F-A7F39CA7D847}" srcId="{71B16960-9CA1-441C-AFC0-689B885B06AD}" destId="{36044574-0DE0-4DAC-8FD3-ECADAF8ADC9D}" srcOrd="0" destOrd="0" parTransId="{4841BD75-EDD3-462A-A3CC-35533CC6F39E}" sibTransId="{13321E97-8950-4CB3-8CE6-A25D4BCD3372}"/>
    <dgm:cxn modelId="{B850FD7F-F4B7-4607-86F7-7C601BD1F8E9}" type="presOf" srcId="{C9C3FA6E-2826-4692-9ECD-BD08EC8FD097}" destId="{C3438B9C-DE24-466B-A99C-C4B9F936181C}" srcOrd="0" destOrd="0" presId="urn:microsoft.com/office/officeart/2005/8/layout/default"/>
    <dgm:cxn modelId="{9AB415AF-30A1-4338-9B93-8ECC165137A9}" srcId="{71B16960-9CA1-441C-AFC0-689B885B06AD}" destId="{A0C4CF25-CDB1-4B7F-8A14-A92D01F63706}" srcOrd="1" destOrd="0" parTransId="{20BCB4CC-7B56-40B4-B245-78FD7B810DA7}" sibTransId="{9B20E2E7-3F12-4752-A11D-5B44DAA15565}"/>
    <dgm:cxn modelId="{0F19C2B8-AA96-4E28-A106-7340BE8E1392}" type="presOf" srcId="{36044574-0DE0-4DAC-8FD3-ECADAF8ADC9D}" destId="{D72D65F0-57BC-4B1C-AAA7-C2F2A6D477D0}" srcOrd="0" destOrd="0" presId="urn:microsoft.com/office/officeart/2005/8/layout/default"/>
    <dgm:cxn modelId="{A231A3BC-4F50-445A-BC67-AB26F1B5F1B6}" srcId="{71B16960-9CA1-441C-AFC0-689B885B06AD}" destId="{AC4DB9BE-D06B-4F41-A4A7-6F3E63B26C63}" srcOrd="3" destOrd="0" parTransId="{C0AF891D-F818-49A0-B13B-0AEBB871BD9E}" sibTransId="{C96E9A21-EFDF-4FF8-BC20-1614DDF7F54C}"/>
    <dgm:cxn modelId="{77E68DEA-AE85-4D60-A142-6A393EA90358}" type="presOf" srcId="{1CE854F3-A43B-4395-A71C-ACC74EFF57E7}" destId="{CB66F9D8-0DE3-42E8-9CA1-51E83127577F}" srcOrd="0" destOrd="0" presId="urn:microsoft.com/office/officeart/2005/8/layout/default"/>
    <dgm:cxn modelId="{AE817FFA-FB19-4DA4-A0EF-7AEE2BE45E28}" type="presOf" srcId="{71B16960-9CA1-441C-AFC0-689B885B06AD}" destId="{40397B32-A0E4-476F-8CF3-91A8C887B127}" srcOrd="0" destOrd="0" presId="urn:microsoft.com/office/officeart/2005/8/layout/default"/>
    <dgm:cxn modelId="{1725B1BD-40E7-449F-B836-A0221B16EB44}" type="presParOf" srcId="{40397B32-A0E4-476F-8CF3-91A8C887B127}" destId="{D72D65F0-57BC-4B1C-AAA7-C2F2A6D477D0}" srcOrd="0" destOrd="0" presId="urn:microsoft.com/office/officeart/2005/8/layout/default"/>
    <dgm:cxn modelId="{5AF0EF01-9224-4829-A176-B5E66CEC951E}" type="presParOf" srcId="{40397B32-A0E4-476F-8CF3-91A8C887B127}" destId="{F6C79DCB-8065-4CE3-9E74-7DBE81391706}" srcOrd="1" destOrd="0" presId="urn:microsoft.com/office/officeart/2005/8/layout/default"/>
    <dgm:cxn modelId="{1BB73DE4-80E5-46A0-B74D-7958CDF39688}" type="presParOf" srcId="{40397B32-A0E4-476F-8CF3-91A8C887B127}" destId="{EBF74A10-4B98-43BD-94A9-0CBDFDF8E410}" srcOrd="2" destOrd="0" presId="urn:microsoft.com/office/officeart/2005/8/layout/default"/>
    <dgm:cxn modelId="{399DA7E0-25CE-4D91-9744-F8928D5F4CAB}" type="presParOf" srcId="{40397B32-A0E4-476F-8CF3-91A8C887B127}" destId="{13028869-79BE-4ADB-9CB6-A06AA5A94008}" srcOrd="3" destOrd="0" presId="urn:microsoft.com/office/officeart/2005/8/layout/default"/>
    <dgm:cxn modelId="{88CD655C-1310-4C53-BD75-B452E4DE9938}" type="presParOf" srcId="{40397B32-A0E4-476F-8CF3-91A8C887B127}" destId="{C3438B9C-DE24-466B-A99C-C4B9F936181C}" srcOrd="4" destOrd="0" presId="urn:microsoft.com/office/officeart/2005/8/layout/default"/>
    <dgm:cxn modelId="{0548D486-54DA-4C3D-97E1-754871917CB7}" type="presParOf" srcId="{40397B32-A0E4-476F-8CF3-91A8C887B127}" destId="{7B84FE9B-CFBE-4FC7-9283-ABDA459981B0}" srcOrd="5" destOrd="0" presId="urn:microsoft.com/office/officeart/2005/8/layout/default"/>
    <dgm:cxn modelId="{ED78F899-88C8-49BC-BD34-06DF53C2A998}" type="presParOf" srcId="{40397B32-A0E4-476F-8CF3-91A8C887B127}" destId="{38185A45-3924-411D-A4C1-A53B499555E1}" srcOrd="6" destOrd="0" presId="urn:microsoft.com/office/officeart/2005/8/layout/default"/>
    <dgm:cxn modelId="{2862B727-69B6-4571-B55E-699C9C6C2B25}" type="presParOf" srcId="{40397B32-A0E4-476F-8CF3-91A8C887B127}" destId="{E42C05B0-9D67-43B3-BA7C-A7F25B0DD7CC}" srcOrd="7" destOrd="0" presId="urn:microsoft.com/office/officeart/2005/8/layout/default"/>
    <dgm:cxn modelId="{F2F2C996-50E0-49B8-99FE-915631AE2E08}" type="presParOf" srcId="{40397B32-A0E4-476F-8CF3-91A8C887B127}" destId="{CB66F9D8-0DE3-42E8-9CA1-51E83127577F}" srcOrd="8" destOrd="0" presId="urn:microsoft.com/office/officeart/2005/8/layout/default"/>
    <dgm:cxn modelId="{13430A7A-3067-45E4-A0F7-AC71BFEEC537}" type="presParOf" srcId="{40397B32-A0E4-476F-8CF3-91A8C887B127}" destId="{01C96B2F-8B9F-48D5-936E-AAB4E70D853B}" srcOrd="9" destOrd="0" presId="urn:microsoft.com/office/officeart/2005/8/layout/default"/>
    <dgm:cxn modelId="{F8DC74FE-D6BF-46B1-8D0B-31DC47253A3C}" type="presParOf" srcId="{40397B32-A0E4-476F-8CF3-91A8C887B127}" destId="{7AF24C2B-B5CB-4E05-A1C3-7F95321FB50B}"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C5DB7-0842-4F1F-A9B6-DFC326F09E37}" type="doc">
      <dgm:prSet loTypeId="urn:microsoft.com/office/officeart/2005/8/layout/hierarchy1" loCatId="hierarchy" qsTypeId="urn:microsoft.com/office/officeart/2005/8/quickstyle/simple5" qsCatId="simple" csTypeId="urn:microsoft.com/office/officeart/2005/8/colors/accent0_3" csCatId="mainScheme"/>
      <dgm:spPr/>
      <dgm:t>
        <a:bodyPr/>
        <a:lstStyle/>
        <a:p>
          <a:endParaRPr lang="en-US"/>
        </a:p>
      </dgm:t>
    </dgm:pt>
    <dgm:pt modelId="{2F05B6D6-015B-47B6-AFC7-CF44AF9E890B}">
      <dgm:prSet/>
      <dgm:spPr/>
      <dgm:t>
        <a:bodyPr/>
        <a:lstStyle/>
        <a:p>
          <a:r>
            <a:rPr lang="en-CA"/>
            <a:t>Definition of “train”:</a:t>
          </a:r>
          <a:endParaRPr lang="en-US"/>
        </a:p>
      </dgm:t>
    </dgm:pt>
    <dgm:pt modelId="{716E32ED-67D6-4D02-95EF-43FD7EB3EE15}" type="parTrans" cxnId="{D6CDD6AA-19C5-4C81-BBF6-6CBCD3B32191}">
      <dgm:prSet/>
      <dgm:spPr/>
      <dgm:t>
        <a:bodyPr/>
        <a:lstStyle/>
        <a:p>
          <a:endParaRPr lang="en-US"/>
        </a:p>
      </dgm:t>
    </dgm:pt>
    <dgm:pt modelId="{E562A502-25DC-4B53-8D04-BA18F2FC5CA5}" type="sibTrans" cxnId="{D6CDD6AA-19C5-4C81-BBF6-6CBCD3B32191}">
      <dgm:prSet/>
      <dgm:spPr/>
      <dgm:t>
        <a:bodyPr/>
        <a:lstStyle/>
        <a:p>
          <a:endParaRPr lang="en-US"/>
        </a:p>
      </dgm:t>
    </dgm:pt>
    <dgm:pt modelId="{395277C8-C5AD-4D18-9277-F472BE792E2A}">
      <dgm:prSet/>
      <dgm:spPr/>
      <dgm:t>
        <a:bodyPr/>
        <a:lstStyle/>
        <a:p>
          <a:r>
            <a:rPr lang="en-CA" dirty="0"/>
            <a:t>“Means to give information and explanation to a worker with respect to a particular subject matter and require a practical demonstration that the worker has acquired the knowledge or skill related to the subject-matter.”</a:t>
          </a:r>
          <a:endParaRPr lang="en-US" dirty="0"/>
        </a:p>
      </dgm:t>
    </dgm:pt>
    <dgm:pt modelId="{9D659855-C16D-431C-837E-E2DDB637893C}" type="parTrans" cxnId="{E487F788-8118-4C5B-98E0-52922798D106}">
      <dgm:prSet/>
      <dgm:spPr/>
      <dgm:t>
        <a:bodyPr/>
        <a:lstStyle/>
        <a:p>
          <a:endParaRPr lang="en-US"/>
        </a:p>
      </dgm:t>
    </dgm:pt>
    <dgm:pt modelId="{2B46E326-7D57-4A24-AC73-D23E33AD60AA}" type="sibTrans" cxnId="{E487F788-8118-4C5B-98E0-52922798D106}">
      <dgm:prSet/>
      <dgm:spPr/>
      <dgm:t>
        <a:bodyPr/>
        <a:lstStyle/>
        <a:p>
          <a:endParaRPr lang="en-US"/>
        </a:p>
      </dgm:t>
    </dgm:pt>
    <dgm:pt modelId="{7C816618-45AD-4D12-B4E2-0DB5E9FF2F6D}" type="pres">
      <dgm:prSet presAssocID="{E87C5DB7-0842-4F1F-A9B6-DFC326F09E37}" presName="hierChild1" presStyleCnt="0">
        <dgm:presLayoutVars>
          <dgm:chPref val="1"/>
          <dgm:dir/>
          <dgm:animOne val="branch"/>
          <dgm:animLvl val="lvl"/>
          <dgm:resizeHandles/>
        </dgm:presLayoutVars>
      </dgm:prSet>
      <dgm:spPr/>
    </dgm:pt>
    <dgm:pt modelId="{350B2CFE-082F-4120-BAC5-4E4A9C978BFC}" type="pres">
      <dgm:prSet presAssocID="{2F05B6D6-015B-47B6-AFC7-CF44AF9E890B}" presName="hierRoot1" presStyleCnt="0"/>
      <dgm:spPr/>
    </dgm:pt>
    <dgm:pt modelId="{65C92B2C-50B3-4575-B652-18F1A26F2B9A}" type="pres">
      <dgm:prSet presAssocID="{2F05B6D6-015B-47B6-AFC7-CF44AF9E890B}" presName="composite" presStyleCnt="0"/>
      <dgm:spPr/>
    </dgm:pt>
    <dgm:pt modelId="{51C23069-2435-41BF-BDF2-459FB37929F8}" type="pres">
      <dgm:prSet presAssocID="{2F05B6D6-015B-47B6-AFC7-CF44AF9E890B}" presName="background" presStyleLbl="node0" presStyleIdx="0" presStyleCnt="2"/>
      <dgm:spPr>
        <a:solidFill>
          <a:srgbClr val="0070C0"/>
        </a:solidFill>
      </dgm:spPr>
    </dgm:pt>
    <dgm:pt modelId="{CB8C282F-B8CB-4F66-9B6D-94DF55929FE5}" type="pres">
      <dgm:prSet presAssocID="{2F05B6D6-015B-47B6-AFC7-CF44AF9E890B}" presName="text" presStyleLbl="fgAcc0" presStyleIdx="0" presStyleCnt="2">
        <dgm:presLayoutVars>
          <dgm:chPref val="3"/>
        </dgm:presLayoutVars>
      </dgm:prSet>
      <dgm:spPr/>
    </dgm:pt>
    <dgm:pt modelId="{704CD947-EDEB-4B61-9F59-20271F233D66}" type="pres">
      <dgm:prSet presAssocID="{2F05B6D6-015B-47B6-AFC7-CF44AF9E890B}" presName="hierChild2" presStyleCnt="0"/>
      <dgm:spPr/>
    </dgm:pt>
    <dgm:pt modelId="{0B1462F7-88E7-4B9E-B6F0-B628DDD49C3C}" type="pres">
      <dgm:prSet presAssocID="{395277C8-C5AD-4D18-9277-F472BE792E2A}" presName="hierRoot1" presStyleCnt="0"/>
      <dgm:spPr/>
    </dgm:pt>
    <dgm:pt modelId="{0511D003-BEFE-4636-BF52-DB481050222B}" type="pres">
      <dgm:prSet presAssocID="{395277C8-C5AD-4D18-9277-F472BE792E2A}" presName="composite" presStyleCnt="0"/>
      <dgm:spPr/>
    </dgm:pt>
    <dgm:pt modelId="{041FABF3-853E-49F5-83FD-4C18B83C987B}" type="pres">
      <dgm:prSet presAssocID="{395277C8-C5AD-4D18-9277-F472BE792E2A}" presName="background" presStyleLbl="node0" presStyleIdx="1" presStyleCnt="2"/>
      <dgm:spPr>
        <a:solidFill>
          <a:srgbClr val="0070C0"/>
        </a:solidFill>
      </dgm:spPr>
    </dgm:pt>
    <dgm:pt modelId="{BDD95226-80D9-48C9-BFB1-0FA2AF014D68}" type="pres">
      <dgm:prSet presAssocID="{395277C8-C5AD-4D18-9277-F472BE792E2A}" presName="text" presStyleLbl="fgAcc0" presStyleIdx="1" presStyleCnt="2">
        <dgm:presLayoutVars>
          <dgm:chPref val="3"/>
        </dgm:presLayoutVars>
      </dgm:prSet>
      <dgm:spPr/>
    </dgm:pt>
    <dgm:pt modelId="{31C48E8D-1B0A-4C89-AC53-1E54F0F16FEB}" type="pres">
      <dgm:prSet presAssocID="{395277C8-C5AD-4D18-9277-F472BE792E2A}" presName="hierChild2" presStyleCnt="0"/>
      <dgm:spPr/>
    </dgm:pt>
  </dgm:ptLst>
  <dgm:cxnLst>
    <dgm:cxn modelId="{A7B47A2D-8FE6-47F3-8015-824EF9434ED6}" type="presOf" srcId="{395277C8-C5AD-4D18-9277-F472BE792E2A}" destId="{BDD95226-80D9-48C9-BFB1-0FA2AF014D68}" srcOrd="0" destOrd="0" presId="urn:microsoft.com/office/officeart/2005/8/layout/hierarchy1"/>
    <dgm:cxn modelId="{E487F788-8118-4C5B-98E0-52922798D106}" srcId="{E87C5DB7-0842-4F1F-A9B6-DFC326F09E37}" destId="{395277C8-C5AD-4D18-9277-F472BE792E2A}" srcOrd="1" destOrd="0" parTransId="{9D659855-C16D-431C-837E-E2DDB637893C}" sibTransId="{2B46E326-7D57-4A24-AC73-D23E33AD60AA}"/>
    <dgm:cxn modelId="{195CD799-1571-4DC7-881A-0EB1590D9C34}" type="presOf" srcId="{2F05B6D6-015B-47B6-AFC7-CF44AF9E890B}" destId="{CB8C282F-B8CB-4F66-9B6D-94DF55929FE5}" srcOrd="0" destOrd="0" presId="urn:microsoft.com/office/officeart/2005/8/layout/hierarchy1"/>
    <dgm:cxn modelId="{44F2F29C-F20D-4889-ACA5-DA2EE8A39CBF}" type="presOf" srcId="{E87C5DB7-0842-4F1F-A9B6-DFC326F09E37}" destId="{7C816618-45AD-4D12-B4E2-0DB5E9FF2F6D}" srcOrd="0" destOrd="0" presId="urn:microsoft.com/office/officeart/2005/8/layout/hierarchy1"/>
    <dgm:cxn modelId="{D6CDD6AA-19C5-4C81-BBF6-6CBCD3B32191}" srcId="{E87C5DB7-0842-4F1F-A9B6-DFC326F09E37}" destId="{2F05B6D6-015B-47B6-AFC7-CF44AF9E890B}" srcOrd="0" destOrd="0" parTransId="{716E32ED-67D6-4D02-95EF-43FD7EB3EE15}" sibTransId="{E562A502-25DC-4B53-8D04-BA18F2FC5CA5}"/>
    <dgm:cxn modelId="{8EE45F48-9ED3-4219-A1D5-D7113334D32A}" type="presParOf" srcId="{7C816618-45AD-4D12-B4E2-0DB5E9FF2F6D}" destId="{350B2CFE-082F-4120-BAC5-4E4A9C978BFC}" srcOrd="0" destOrd="0" presId="urn:microsoft.com/office/officeart/2005/8/layout/hierarchy1"/>
    <dgm:cxn modelId="{ACC07E7A-25B8-4000-A41B-D5E154D586A6}" type="presParOf" srcId="{350B2CFE-082F-4120-BAC5-4E4A9C978BFC}" destId="{65C92B2C-50B3-4575-B652-18F1A26F2B9A}" srcOrd="0" destOrd="0" presId="urn:microsoft.com/office/officeart/2005/8/layout/hierarchy1"/>
    <dgm:cxn modelId="{94849A9F-13EF-403C-B5A9-36D6D3A846CE}" type="presParOf" srcId="{65C92B2C-50B3-4575-B652-18F1A26F2B9A}" destId="{51C23069-2435-41BF-BDF2-459FB37929F8}" srcOrd="0" destOrd="0" presId="urn:microsoft.com/office/officeart/2005/8/layout/hierarchy1"/>
    <dgm:cxn modelId="{8808530C-5A08-4BFA-9C2F-60E3E4416B63}" type="presParOf" srcId="{65C92B2C-50B3-4575-B652-18F1A26F2B9A}" destId="{CB8C282F-B8CB-4F66-9B6D-94DF55929FE5}" srcOrd="1" destOrd="0" presId="urn:microsoft.com/office/officeart/2005/8/layout/hierarchy1"/>
    <dgm:cxn modelId="{BB5C9B55-B4F8-4330-BCB2-F30146F3EE27}" type="presParOf" srcId="{350B2CFE-082F-4120-BAC5-4E4A9C978BFC}" destId="{704CD947-EDEB-4B61-9F59-20271F233D66}" srcOrd="1" destOrd="0" presId="urn:microsoft.com/office/officeart/2005/8/layout/hierarchy1"/>
    <dgm:cxn modelId="{3F86A514-032F-4663-8513-FB39EE41A3E9}" type="presParOf" srcId="{7C816618-45AD-4D12-B4E2-0DB5E9FF2F6D}" destId="{0B1462F7-88E7-4B9E-B6F0-B628DDD49C3C}" srcOrd="1" destOrd="0" presId="urn:microsoft.com/office/officeart/2005/8/layout/hierarchy1"/>
    <dgm:cxn modelId="{771DD37D-2877-4071-B87C-4A44B556808D}" type="presParOf" srcId="{0B1462F7-88E7-4B9E-B6F0-B628DDD49C3C}" destId="{0511D003-BEFE-4636-BF52-DB481050222B}" srcOrd="0" destOrd="0" presId="urn:microsoft.com/office/officeart/2005/8/layout/hierarchy1"/>
    <dgm:cxn modelId="{C16A805E-9E83-4070-B1AA-5D6AD9F4F0EC}" type="presParOf" srcId="{0511D003-BEFE-4636-BF52-DB481050222B}" destId="{041FABF3-853E-49F5-83FD-4C18B83C987B}" srcOrd="0" destOrd="0" presId="urn:microsoft.com/office/officeart/2005/8/layout/hierarchy1"/>
    <dgm:cxn modelId="{2E0A3548-90A3-4949-91BE-CF8A70E8010D}" type="presParOf" srcId="{0511D003-BEFE-4636-BF52-DB481050222B}" destId="{BDD95226-80D9-48C9-BFB1-0FA2AF014D68}" srcOrd="1" destOrd="0" presId="urn:microsoft.com/office/officeart/2005/8/layout/hierarchy1"/>
    <dgm:cxn modelId="{971730E1-81EB-46E3-B5FB-6804AA2B177C}" type="presParOf" srcId="{0B1462F7-88E7-4B9E-B6F0-B628DDD49C3C}" destId="{31C48E8D-1B0A-4C89-AC53-1E54F0F16FE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1B16960-9CA1-441C-AFC0-689B885B06A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CA"/>
        </a:p>
      </dgm:t>
    </dgm:pt>
    <dgm:pt modelId="{36044574-0DE0-4DAC-8FD3-ECADAF8ADC9D}">
      <dgm:prSet/>
      <dgm:spPr/>
      <dgm:t>
        <a:bodyPr/>
        <a:lstStyle/>
        <a:p>
          <a:r>
            <a:rPr lang="en-US" dirty="0"/>
            <a:t>Proceed with the threshold screening.</a:t>
          </a:r>
          <a:endParaRPr lang="en-CA" dirty="0"/>
        </a:p>
      </dgm:t>
    </dgm:pt>
    <dgm:pt modelId="{4841BD75-EDD3-462A-A3CC-35533CC6F39E}" type="parTrans" cxnId="{6D7EAA68-9053-4EE0-BD6F-A7F39CA7D847}">
      <dgm:prSet/>
      <dgm:spPr/>
      <dgm:t>
        <a:bodyPr/>
        <a:lstStyle/>
        <a:p>
          <a:endParaRPr lang="en-CA"/>
        </a:p>
      </dgm:t>
    </dgm:pt>
    <dgm:pt modelId="{13321E97-8950-4CB3-8CE6-A25D4BCD3372}" type="sibTrans" cxnId="{6D7EAA68-9053-4EE0-BD6F-A7F39CA7D847}">
      <dgm:prSet/>
      <dgm:spPr/>
      <dgm:t>
        <a:bodyPr/>
        <a:lstStyle/>
        <a:p>
          <a:endParaRPr lang="en-CA"/>
        </a:p>
      </dgm:t>
    </dgm:pt>
    <dgm:pt modelId="{A0C4CF25-CDB1-4B7F-8A14-A92D01F63706}">
      <dgm:prSet/>
      <dgm:spPr/>
      <dgm:t>
        <a:bodyPr/>
        <a:lstStyle/>
        <a:p>
          <a:r>
            <a:rPr lang="en-US" dirty="0"/>
            <a:t>Fit testing for qualitative should be done in a well-ventilated room</a:t>
          </a:r>
          <a:r>
            <a:rPr lang="en-CA" dirty="0"/>
            <a:t>.</a:t>
          </a:r>
        </a:p>
      </dgm:t>
    </dgm:pt>
    <dgm:pt modelId="{20BCB4CC-7B56-40B4-B245-78FD7B810DA7}" type="parTrans" cxnId="{9AB415AF-30A1-4338-9B93-8ECC165137A9}">
      <dgm:prSet/>
      <dgm:spPr/>
      <dgm:t>
        <a:bodyPr/>
        <a:lstStyle/>
        <a:p>
          <a:endParaRPr lang="en-CA"/>
        </a:p>
      </dgm:t>
    </dgm:pt>
    <dgm:pt modelId="{9B20E2E7-3F12-4752-A11D-5B44DAA15565}" type="sibTrans" cxnId="{9AB415AF-30A1-4338-9B93-8ECC165137A9}">
      <dgm:prSet/>
      <dgm:spPr/>
      <dgm:t>
        <a:bodyPr/>
        <a:lstStyle/>
        <a:p>
          <a:endParaRPr lang="en-CA"/>
        </a:p>
      </dgm:t>
    </dgm:pt>
    <dgm:pt modelId="{C9C3FA6E-2826-4692-9ECD-BD08EC8FD097}">
      <dgm:prSet/>
      <dgm:spPr/>
      <dgm:t>
        <a:bodyPr/>
        <a:lstStyle/>
        <a:p>
          <a:r>
            <a:rPr lang="en-CA" dirty="0"/>
            <a:t>Documentation is started and completed as testing proceeds.</a:t>
          </a:r>
        </a:p>
      </dgm:t>
    </dgm:pt>
    <dgm:pt modelId="{7DD167B1-EF3A-4B22-BB07-C8E5E4E9A004}" type="parTrans" cxnId="{73587F37-C09A-4056-AC41-4189F5D7734D}">
      <dgm:prSet/>
      <dgm:spPr/>
      <dgm:t>
        <a:bodyPr/>
        <a:lstStyle/>
        <a:p>
          <a:endParaRPr lang="en-CA"/>
        </a:p>
      </dgm:t>
    </dgm:pt>
    <dgm:pt modelId="{BB8F9791-98F5-4CF2-B57C-28D6EF91F06D}" type="sibTrans" cxnId="{73587F37-C09A-4056-AC41-4189F5D7734D}">
      <dgm:prSet/>
      <dgm:spPr/>
      <dgm:t>
        <a:bodyPr/>
        <a:lstStyle/>
        <a:p>
          <a:endParaRPr lang="en-CA"/>
        </a:p>
      </dgm:t>
    </dgm:pt>
    <dgm:pt modelId="{AC4DB9BE-D06B-4F41-A4A7-6F3E63B26C63}">
      <dgm:prSet/>
      <dgm:spPr/>
      <dgm:t>
        <a:bodyPr/>
        <a:lstStyle/>
        <a:p>
          <a:r>
            <a:rPr lang="en-US" dirty="0"/>
            <a:t>Proceed to fit test. </a:t>
          </a:r>
          <a:endParaRPr lang="en-CA" dirty="0"/>
        </a:p>
      </dgm:t>
    </dgm:pt>
    <dgm:pt modelId="{C0AF891D-F818-49A0-B13B-0AEBB871BD9E}" type="parTrans" cxnId="{A231A3BC-4F50-445A-BC67-AB26F1B5F1B6}">
      <dgm:prSet/>
      <dgm:spPr/>
      <dgm:t>
        <a:bodyPr/>
        <a:lstStyle/>
        <a:p>
          <a:endParaRPr lang="en-CA"/>
        </a:p>
      </dgm:t>
    </dgm:pt>
    <dgm:pt modelId="{C96E9A21-EFDF-4FF8-BC20-1614DDF7F54C}" type="sibTrans" cxnId="{A231A3BC-4F50-445A-BC67-AB26F1B5F1B6}">
      <dgm:prSet/>
      <dgm:spPr/>
      <dgm:t>
        <a:bodyPr/>
        <a:lstStyle/>
        <a:p>
          <a:endParaRPr lang="en-CA"/>
        </a:p>
      </dgm:t>
    </dgm:pt>
    <dgm:pt modelId="{1CE854F3-A43B-4395-A71C-ACC74EFF57E7}">
      <dgm:prSet/>
      <dgm:spPr/>
      <dgm:t>
        <a:bodyPr/>
        <a:lstStyle/>
        <a:p>
          <a:r>
            <a:rPr lang="en-US" dirty="0"/>
            <a:t>Before removing the hood following a satisfactory fit test, the fit tester shall ask the worker to break the face-to-respirator seal. </a:t>
          </a:r>
          <a:endParaRPr lang="en-CA" dirty="0"/>
        </a:p>
      </dgm:t>
    </dgm:pt>
    <dgm:pt modelId="{C163E5B0-25A1-4362-9AF1-1B4117D8B3A4}" type="parTrans" cxnId="{1E590166-5821-4D33-B301-C05714F46DD2}">
      <dgm:prSet/>
      <dgm:spPr/>
      <dgm:t>
        <a:bodyPr/>
        <a:lstStyle/>
        <a:p>
          <a:endParaRPr lang="en-CA"/>
        </a:p>
      </dgm:t>
    </dgm:pt>
    <dgm:pt modelId="{D1399AA5-3319-46F2-AFB5-9E7CBA08098D}" type="sibTrans" cxnId="{1E590166-5821-4D33-B301-C05714F46DD2}">
      <dgm:prSet/>
      <dgm:spPr/>
      <dgm:t>
        <a:bodyPr/>
        <a:lstStyle/>
        <a:p>
          <a:endParaRPr lang="en-CA"/>
        </a:p>
      </dgm:t>
    </dgm:pt>
    <dgm:pt modelId="{C11D02BF-C0F5-40E7-AD10-2615EE0700C8}">
      <dgm:prSet/>
      <dgm:spPr/>
      <dgm:t>
        <a:bodyPr/>
        <a:lstStyle/>
        <a:p>
          <a:r>
            <a:rPr lang="en-CA"/>
            <a:t>Acceptable comfort validation question.</a:t>
          </a:r>
          <a:endParaRPr lang="en-CA" dirty="0"/>
        </a:p>
      </dgm:t>
    </dgm:pt>
    <dgm:pt modelId="{9DC4FF92-5048-4290-ABB6-FF0B55620488}" type="parTrans" cxnId="{7A7782DA-252D-4D49-A72C-036C734E5B43}">
      <dgm:prSet/>
      <dgm:spPr/>
      <dgm:t>
        <a:bodyPr/>
        <a:lstStyle/>
        <a:p>
          <a:endParaRPr lang="en-CA"/>
        </a:p>
      </dgm:t>
    </dgm:pt>
    <dgm:pt modelId="{292425DD-FCE2-4695-AACC-A57D3FECB247}" type="sibTrans" cxnId="{7A7782DA-252D-4D49-A72C-036C734E5B43}">
      <dgm:prSet/>
      <dgm:spPr/>
      <dgm:t>
        <a:bodyPr/>
        <a:lstStyle/>
        <a:p>
          <a:endParaRPr lang="en-CA"/>
        </a:p>
      </dgm:t>
    </dgm:pt>
    <dgm:pt modelId="{40397B32-A0E4-476F-8CF3-91A8C887B127}" type="pres">
      <dgm:prSet presAssocID="{71B16960-9CA1-441C-AFC0-689B885B06AD}" presName="diagram" presStyleCnt="0">
        <dgm:presLayoutVars>
          <dgm:dir/>
          <dgm:resizeHandles val="exact"/>
        </dgm:presLayoutVars>
      </dgm:prSet>
      <dgm:spPr/>
    </dgm:pt>
    <dgm:pt modelId="{D72D65F0-57BC-4B1C-AAA7-C2F2A6D477D0}" type="pres">
      <dgm:prSet presAssocID="{36044574-0DE0-4DAC-8FD3-ECADAF8ADC9D}" presName="node" presStyleLbl="node1" presStyleIdx="0" presStyleCnt="6" custLinFactNeighborX="226" custLinFactNeighborY="863">
        <dgm:presLayoutVars>
          <dgm:bulletEnabled val="1"/>
        </dgm:presLayoutVars>
      </dgm:prSet>
      <dgm:spPr/>
    </dgm:pt>
    <dgm:pt modelId="{F6C79DCB-8065-4CE3-9E74-7DBE81391706}" type="pres">
      <dgm:prSet presAssocID="{13321E97-8950-4CB3-8CE6-A25D4BCD3372}" presName="sibTrans" presStyleCnt="0"/>
      <dgm:spPr/>
    </dgm:pt>
    <dgm:pt modelId="{EBF74A10-4B98-43BD-94A9-0CBDFDF8E410}" type="pres">
      <dgm:prSet presAssocID="{A0C4CF25-CDB1-4B7F-8A14-A92D01F63706}" presName="node" presStyleLbl="node1" presStyleIdx="1" presStyleCnt="6">
        <dgm:presLayoutVars>
          <dgm:bulletEnabled val="1"/>
        </dgm:presLayoutVars>
      </dgm:prSet>
      <dgm:spPr/>
    </dgm:pt>
    <dgm:pt modelId="{13028869-79BE-4ADB-9CB6-A06AA5A94008}" type="pres">
      <dgm:prSet presAssocID="{9B20E2E7-3F12-4752-A11D-5B44DAA15565}" presName="sibTrans" presStyleCnt="0"/>
      <dgm:spPr/>
    </dgm:pt>
    <dgm:pt modelId="{C3438B9C-DE24-466B-A99C-C4B9F936181C}" type="pres">
      <dgm:prSet presAssocID="{C9C3FA6E-2826-4692-9ECD-BD08EC8FD097}" presName="node" presStyleLbl="node1" presStyleIdx="2" presStyleCnt="6">
        <dgm:presLayoutVars>
          <dgm:bulletEnabled val="1"/>
        </dgm:presLayoutVars>
      </dgm:prSet>
      <dgm:spPr/>
    </dgm:pt>
    <dgm:pt modelId="{7B84FE9B-CFBE-4FC7-9283-ABDA459981B0}" type="pres">
      <dgm:prSet presAssocID="{BB8F9791-98F5-4CF2-B57C-28D6EF91F06D}" presName="sibTrans" presStyleCnt="0"/>
      <dgm:spPr/>
    </dgm:pt>
    <dgm:pt modelId="{38185A45-3924-411D-A4C1-A53B499555E1}" type="pres">
      <dgm:prSet presAssocID="{AC4DB9BE-D06B-4F41-A4A7-6F3E63B26C63}" presName="node" presStyleLbl="node1" presStyleIdx="3" presStyleCnt="6">
        <dgm:presLayoutVars>
          <dgm:bulletEnabled val="1"/>
        </dgm:presLayoutVars>
      </dgm:prSet>
      <dgm:spPr/>
    </dgm:pt>
    <dgm:pt modelId="{E42C05B0-9D67-43B3-BA7C-A7F25B0DD7CC}" type="pres">
      <dgm:prSet presAssocID="{C96E9A21-EFDF-4FF8-BC20-1614DDF7F54C}" presName="sibTrans" presStyleCnt="0"/>
      <dgm:spPr/>
    </dgm:pt>
    <dgm:pt modelId="{CB66F9D8-0DE3-42E8-9CA1-51E83127577F}" type="pres">
      <dgm:prSet presAssocID="{1CE854F3-A43B-4395-A71C-ACC74EFF57E7}" presName="node" presStyleLbl="node1" presStyleIdx="4" presStyleCnt="6">
        <dgm:presLayoutVars>
          <dgm:bulletEnabled val="1"/>
        </dgm:presLayoutVars>
      </dgm:prSet>
      <dgm:spPr/>
    </dgm:pt>
    <dgm:pt modelId="{247581D8-BDAA-47F4-A447-B59181A410DB}" type="pres">
      <dgm:prSet presAssocID="{D1399AA5-3319-46F2-AFB5-9E7CBA08098D}" presName="sibTrans" presStyleCnt="0"/>
      <dgm:spPr/>
    </dgm:pt>
    <dgm:pt modelId="{95388EF4-593F-48D3-9E59-FEC46AB84DF5}" type="pres">
      <dgm:prSet presAssocID="{C11D02BF-C0F5-40E7-AD10-2615EE0700C8}" presName="node" presStyleLbl="node1" presStyleIdx="5" presStyleCnt="6">
        <dgm:presLayoutVars>
          <dgm:bulletEnabled val="1"/>
        </dgm:presLayoutVars>
      </dgm:prSet>
      <dgm:spPr/>
    </dgm:pt>
  </dgm:ptLst>
  <dgm:cxnLst>
    <dgm:cxn modelId="{AC20FB16-4DE9-40A7-9BAC-2FE19CAE37D5}" type="presOf" srcId="{AC4DB9BE-D06B-4F41-A4A7-6F3E63B26C63}" destId="{38185A45-3924-411D-A4C1-A53B499555E1}" srcOrd="0" destOrd="0" presId="urn:microsoft.com/office/officeart/2005/8/layout/default"/>
    <dgm:cxn modelId="{D3827D2A-EF4D-42CB-964D-42B908C00D65}" type="presOf" srcId="{A0C4CF25-CDB1-4B7F-8A14-A92D01F63706}" destId="{EBF74A10-4B98-43BD-94A9-0CBDFDF8E410}" srcOrd="0" destOrd="0" presId="urn:microsoft.com/office/officeart/2005/8/layout/default"/>
    <dgm:cxn modelId="{73587F37-C09A-4056-AC41-4189F5D7734D}" srcId="{71B16960-9CA1-441C-AFC0-689B885B06AD}" destId="{C9C3FA6E-2826-4692-9ECD-BD08EC8FD097}" srcOrd="2" destOrd="0" parTransId="{7DD167B1-EF3A-4B22-BB07-C8E5E4E9A004}" sibTransId="{BB8F9791-98F5-4CF2-B57C-28D6EF91F06D}"/>
    <dgm:cxn modelId="{1E590166-5821-4D33-B301-C05714F46DD2}" srcId="{71B16960-9CA1-441C-AFC0-689B885B06AD}" destId="{1CE854F3-A43B-4395-A71C-ACC74EFF57E7}" srcOrd="4" destOrd="0" parTransId="{C163E5B0-25A1-4362-9AF1-1B4117D8B3A4}" sibTransId="{D1399AA5-3319-46F2-AFB5-9E7CBA08098D}"/>
    <dgm:cxn modelId="{6D7EAA68-9053-4EE0-BD6F-A7F39CA7D847}" srcId="{71B16960-9CA1-441C-AFC0-689B885B06AD}" destId="{36044574-0DE0-4DAC-8FD3-ECADAF8ADC9D}" srcOrd="0" destOrd="0" parTransId="{4841BD75-EDD3-462A-A3CC-35533CC6F39E}" sibTransId="{13321E97-8950-4CB3-8CE6-A25D4BCD3372}"/>
    <dgm:cxn modelId="{B850FD7F-F4B7-4607-86F7-7C601BD1F8E9}" type="presOf" srcId="{C9C3FA6E-2826-4692-9ECD-BD08EC8FD097}" destId="{C3438B9C-DE24-466B-A99C-C4B9F936181C}" srcOrd="0" destOrd="0" presId="urn:microsoft.com/office/officeart/2005/8/layout/default"/>
    <dgm:cxn modelId="{A494429E-2CF6-44D9-95D7-960B215C1D57}" type="presOf" srcId="{C11D02BF-C0F5-40E7-AD10-2615EE0700C8}" destId="{95388EF4-593F-48D3-9E59-FEC46AB84DF5}" srcOrd="0" destOrd="0" presId="urn:microsoft.com/office/officeart/2005/8/layout/default"/>
    <dgm:cxn modelId="{9AB415AF-30A1-4338-9B93-8ECC165137A9}" srcId="{71B16960-9CA1-441C-AFC0-689B885B06AD}" destId="{A0C4CF25-CDB1-4B7F-8A14-A92D01F63706}" srcOrd="1" destOrd="0" parTransId="{20BCB4CC-7B56-40B4-B245-78FD7B810DA7}" sibTransId="{9B20E2E7-3F12-4752-A11D-5B44DAA15565}"/>
    <dgm:cxn modelId="{0F19C2B8-AA96-4E28-A106-7340BE8E1392}" type="presOf" srcId="{36044574-0DE0-4DAC-8FD3-ECADAF8ADC9D}" destId="{D72D65F0-57BC-4B1C-AAA7-C2F2A6D477D0}" srcOrd="0" destOrd="0" presId="urn:microsoft.com/office/officeart/2005/8/layout/default"/>
    <dgm:cxn modelId="{A231A3BC-4F50-445A-BC67-AB26F1B5F1B6}" srcId="{71B16960-9CA1-441C-AFC0-689B885B06AD}" destId="{AC4DB9BE-D06B-4F41-A4A7-6F3E63B26C63}" srcOrd="3" destOrd="0" parTransId="{C0AF891D-F818-49A0-B13B-0AEBB871BD9E}" sibTransId="{C96E9A21-EFDF-4FF8-BC20-1614DDF7F54C}"/>
    <dgm:cxn modelId="{7A7782DA-252D-4D49-A72C-036C734E5B43}" srcId="{71B16960-9CA1-441C-AFC0-689B885B06AD}" destId="{C11D02BF-C0F5-40E7-AD10-2615EE0700C8}" srcOrd="5" destOrd="0" parTransId="{9DC4FF92-5048-4290-ABB6-FF0B55620488}" sibTransId="{292425DD-FCE2-4695-AACC-A57D3FECB247}"/>
    <dgm:cxn modelId="{77E68DEA-AE85-4D60-A142-6A393EA90358}" type="presOf" srcId="{1CE854F3-A43B-4395-A71C-ACC74EFF57E7}" destId="{CB66F9D8-0DE3-42E8-9CA1-51E83127577F}" srcOrd="0" destOrd="0" presId="urn:microsoft.com/office/officeart/2005/8/layout/default"/>
    <dgm:cxn modelId="{AE817FFA-FB19-4DA4-A0EF-7AEE2BE45E28}" type="presOf" srcId="{71B16960-9CA1-441C-AFC0-689B885B06AD}" destId="{40397B32-A0E4-476F-8CF3-91A8C887B127}" srcOrd="0" destOrd="0" presId="urn:microsoft.com/office/officeart/2005/8/layout/default"/>
    <dgm:cxn modelId="{1725B1BD-40E7-449F-B836-A0221B16EB44}" type="presParOf" srcId="{40397B32-A0E4-476F-8CF3-91A8C887B127}" destId="{D72D65F0-57BC-4B1C-AAA7-C2F2A6D477D0}" srcOrd="0" destOrd="0" presId="urn:microsoft.com/office/officeart/2005/8/layout/default"/>
    <dgm:cxn modelId="{5AF0EF01-9224-4829-A176-B5E66CEC951E}" type="presParOf" srcId="{40397B32-A0E4-476F-8CF3-91A8C887B127}" destId="{F6C79DCB-8065-4CE3-9E74-7DBE81391706}" srcOrd="1" destOrd="0" presId="urn:microsoft.com/office/officeart/2005/8/layout/default"/>
    <dgm:cxn modelId="{1BB73DE4-80E5-46A0-B74D-7958CDF39688}" type="presParOf" srcId="{40397B32-A0E4-476F-8CF3-91A8C887B127}" destId="{EBF74A10-4B98-43BD-94A9-0CBDFDF8E410}" srcOrd="2" destOrd="0" presId="urn:microsoft.com/office/officeart/2005/8/layout/default"/>
    <dgm:cxn modelId="{399DA7E0-25CE-4D91-9744-F8928D5F4CAB}" type="presParOf" srcId="{40397B32-A0E4-476F-8CF3-91A8C887B127}" destId="{13028869-79BE-4ADB-9CB6-A06AA5A94008}" srcOrd="3" destOrd="0" presId="urn:microsoft.com/office/officeart/2005/8/layout/default"/>
    <dgm:cxn modelId="{88CD655C-1310-4C53-BD75-B452E4DE9938}" type="presParOf" srcId="{40397B32-A0E4-476F-8CF3-91A8C887B127}" destId="{C3438B9C-DE24-466B-A99C-C4B9F936181C}" srcOrd="4" destOrd="0" presId="urn:microsoft.com/office/officeart/2005/8/layout/default"/>
    <dgm:cxn modelId="{0548D486-54DA-4C3D-97E1-754871917CB7}" type="presParOf" srcId="{40397B32-A0E4-476F-8CF3-91A8C887B127}" destId="{7B84FE9B-CFBE-4FC7-9283-ABDA459981B0}" srcOrd="5" destOrd="0" presId="urn:microsoft.com/office/officeart/2005/8/layout/default"/>
    <dgm:cxn modelId="{ED78F899-88C8-49BC-BD34-06DF53C2A998}" type="presParOf" srcId="{40397B32-A0E4-476F-8CF3-91A8C887B127}" destId="{38185A45-3924-411D-A4C1-A53B499555E1}" srcOrd="6" destOrd="0" presId="urn:microsoft.com/office/officeart/2005/8/layout/default"/>
    <dgm:cxn modelId="{2862B727-69B6-4571-B55E-699C9C6C2B25}" type="presParOf" srcId="{40397B32-A0E4-476F-8CF3-91A8C887B127}" destId="{E42C05B0-9D67-43B3-BA7C-A7F25B0DD7CC}" srcOrd="7" destOrd="0" presId="urn:microsoft.com/office/officeart/2005/8/layout/default"/>
    <dgm:cxn modelId="{F2F2C996-50E0-49B8-99FE-915631AE2E08}" type="presParOf" srcId="{40397B32-A0E4-476F-8CF3-91A8C887B127}" destId="{CB66F9D8-0DE3-42E8-9CA1-51E83127577F}" srcOrd="8" destOrd="0" presId="urn:microsoft.com/office/officeart/2005/8/layout/default"/>
    <dgm:cxn modelId="{821C71CD-6D48-4027-B177-7FADB09E7685}" type="presParOf" srcId="{40397B32-A0E4-476F-8CF3-91A8C887B127}" destId="{247581D8-BDAA-47F4-A447-B59181A410DB}" srcOrd="9" destOrd="0" presId="urn:microsoft.com/office/officeart/2005/8/layout/default"/>
    <dgm:cxn modelId="{D4D407C5-9A94-4516-BB33-CF755D6F77FA}" type="presParOf" srcId="{40397B32-A0E4-476F-8CF3-91A8C887B127}" destId="{95388EF4-593F-48D3-9E59-FEC46AB84DF5}"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816CA82-5010-40BE-B345-F06B1F81ED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2A6CC58C-FE1F-4D94-BC02-B9774788DEA3}">
      <dgm:prSet custT="1"/>
      <dgm:spPr>
        <a:solidFill>
          <a:srgbClr val="0070C0"/>
        </a:solidFill>
      </dgm:spPr>
      <dgm:t>
        <a:bodyPr/>
        <a:lstStyle/>
        <a:p>
          <a:r>
            <a:rPr lang="en-CA" sz="3600" b="1" dirty="0"/>
            <a:t>Quantitative fit testing</a:t>
          </a:r>
          <a:endParaRPr lang="en-CA" sz="4000" dirty="0"/>
        </a:p>
      </dgm:t>
    </dgm:pt>
    <dgm:pt modelId="{9B20A650-7FA9-45E9-A455-2D011731177F}" type="parTrans" cxnId="{32478B56-B1B0-4CFE-86C0-C3F76EA989CC}">
      <dgm:prSet/>
      <dgm:spPr/>
      <dgm:t>
        <a:bodyPr/>
        <a:lstStyle/>
        <a:p>
          <a:endParaRPr lang="en-CA"/>
        </a:p>
      </dgm:t>
    </dgm:pt>
    <dgm:pt modelId="{D30949F5-D9A4-4BFB-A7ED-7BEF4DC07E8B}" type="sibTrans" cxnId="{32478B56-B1B0-4CFE-86C0-C3F76EA989CC}">
      <dgm:prSet/>
      <dgm:spPr/>
      <dgm:t>
        <a:bodyPr/>
        <a:lstStyle/>
        <a:p>
          <a:endParaRPr lang="en-CA"/>
        </a:p>
      </dgm:t>
    </dgm:pt>
    <dgm:pt modelId="{209225A5-9A1A-43C1-BB0F-7315BB216930}">
      <dgm:prSet custT="1"/>
      <dgm:spPr/>
      <dgm:t>
        <a:bodyPr/>
        <a:lstStyle/>
        <a:p>
          <a:pPr>
            <a:buNone/>
          </a:pPr>
          <a:r>
            <a:rPr lang="en-CA" sz="2400" dirty="0"/>
            <a:t>Is suitable for:</a:t>
          </a:r>
        </a:p>
      </dgm:t>
    </dgm:pt>
    <dgm:pt modelId="{9D98E5A7-E532-4DF6-9271-A42D5CE4614C}" type="parTrans" cxnId="{B692A9C1-35F4-4E77-A38C-6A5799E1DD48}">
      <dgm:prSet/>
      <dgm:spPr/>
      <dgm:t>
        <a:bodyPr/>
        <a:lstStyle/>
        <a:p>
          <a:endParaRPr lang="en-CA"/>
        </a:p>
      </dgm:t>
    </dgm:pt>
    <dgm:pt modelId="{6ECF2063-AC36-40B0-BF3C-6872288EEC45}" type="sibTrans" cxnId="{B692A9C1-35F4-4E77-A38C-6A5799E1DD48}">
      <dgm:prSet/>
      <dgm:spPr/>
      <dgm:t>
        <a:bodyPr/>
        <a:lstStyle/>
        <a:p>
          <a:endParaRPr lang="en-CA"/>
        </a:p>
      </dgm:t>
    </dgm:pt>
    <dgm:pt modelId="{A9A731A7-CF1B-4662-ACDF-BB4B786CA6B5}">
      <dgm:prSet custT="1"/>
      <dgm:spPr/>
      <dgm:t>
        <a:bodyPr/>
        <a:lstStyle/>
        <a:p>
          <a:pPr>
            <a:buFont typeface="Arial" panose="020B0604020202020204" pitchFamily="34" charset="0"/>
            <a:buChar char="•"/>
          </a:pPr>
          <a:r>
            <a:rPr lang="en-CA" sz="2400" dirty="0"/>
            <a:t>Half-mask fit testing</a:t>
          </a:r>
        </a:p>
      </dgm:t>
    </dgm:pt>
    <dgm:pt modelId="{9F47164B-9F7F-4F32-A5CF-1FDCCE41CC72}" type="parTrans" cxnId="{2FEFE007-D9F0-49DE-A5B8-0947EA2CC0F6}">
      <dgm:prSet/>
      <dgm:spPr/>
      <dgm:t>
        <a:bodyPr/>
        <a:lstStyle/>
        <a:p>
          <a:endParaRPr lang="en-CA"/>
        </a:p>
      </dgm:t>
    </dgm:pt>
    <dgm:pt modelId="{A71B1C8F-FFA1-42AF-B9E0-300F438E55BF}" type="sibTrans" cxnId="{2FEFE007-D9F0-49DE-A5B8-0947EA2CC0F6}">
      <dgm:prSet/>
      <dgm:spPr/>
      <dgm:t>
        <a:bodyPr/>
        <a:lstStyle/>
        <a:p>
          <a:endParaRPr lang="en-CA"/>
        </a:p>
      </dgm:t>
    </dgm:pt>
    <dgm:pt modelId="{D0CF4C25-5DA7-4018-9B38-948774740F2F}">
      <dgm:prSet custT="1"/>
      <dgm:spPr/>
      <dgm:t>
        <a:bodyPr/>
        <a:lstStyle/>
        <a:p>
          <a:pPr>
            <a:buFont typeface="Arial" panose="020B0604020202020204" pitchFamily="34" charset="0"/>
            <a:buChar char="•"/>
          </a:pPr>
          <a:r>
            <a:rPr lang="en-CA" sz="2400" dirty="0"/>
            <a:t>Full-face fit testing</a:t>
          </a:r>
        </a:p>
      </dgm:t>
    </dgm:pt>
    <dgm:pt modelId="{6B922038-5E6E-4B7A-9989-95C6FC12389F}" type="parTrans" cxnId="{02E5F256-A3BE-453B-AEAD-3A57D0550266}">
      <dgm:prSet/>
      <dgm:spPr/>
      <dgm:t>
        <a:bodyPr/>
        <a:lstStyle/>
        <a:p>
          <a:endParaRPr lang="en-CA"/>
        </a:p>
      </dgm:t>
    </dgm:pt>
    <dgm:pt modelId="{3DFFDD30-FAAD-44F5-B5C9-5A78A33D3C33}" type="sibTrans" cxnId="{02E5F256-A3BE-453B-AEAD-3A57D0550266}">
      <dgm:prSet/>
      <dgm:spPr/>
      <dgm:t>
        <a:bodyPr/>
        <a:lstStyle/>
        <a:p>
          <a:endParaRPr lang="en-CA"/>
        </a:p>
      </dgm:t>
    </dgm:pt>
    <dgm:pt modelId="{0328B076-9C8C-4AF6-BD33-E4C3B92735A8}">
      <dgm:prSet custT="1"/>
      <dgm:spPr/>
      <dgm:t>
        <a:bodyPr/>
        <a:lstStyle/>
        <a:p>
          <a:pPr>
            <a:buFont typeface="Arial" panose="020B0604020202020204" pitchFamily="34" charset="0"/>
            <a:buChar char="•"/>
          </a:pPr>
          <a:r>
            <a:rPr lang="en-CA" sz="2400" dirty="0"/>
            <a:t>Disposable respirator fit testing</a:t>
          </a:r>
        </a:p>
      </dgm:t>
    </dgm:pt>
    <dgm:pt modelId="{3C7C3355-5B7B-42D2-9255-D8C3F758BE7B}" type="parTrans" cxnId="{9E92F159-B3CD-487B-8C4F-38FF861BFCA9}">
      <dgm:prSet/>
      <dgm:spPr/>
      <dgm:t>
        <a:bodyPr/>
        <a:lstStyle/>
        <a:p>
          <a:endParaRPr lang="en-CA"/>
        </a:p>
      </dgm:t>
    </dgm:pt>
    <dgm:pt modelId="{AD4188C6-45E4-4965-B18C-297802177446}" type="sibTrans" cxnId="{9E92F159-B3CD-487B-8C4F-38FF861BFCA9}">
      <dgm:prSet/>
      <dgm:spPr/>
      <dgm:t>
        <a:bodyPr/>
        <a:lstStyle/>
        <a:p>
          <a:endParaRPr lang="en-CA"/>
        </a:p>
      </dgm:t>
    </dgm:pt>
    <dgm:pt modelId="{E1543A1D-B35F-4D79-A5BA-D0CC64515225}" type="pres">
      <dgm:prSet presAssocID="{A816CA82-5010-40BE-B345-F06B1F81ED6A}" presName="linear" presStyleCnt="0">
        <dgm:presLayoutVars>
          <dgm:animLvl val="lvl"/>
          <dgm:resizeHandles val="exact"/>
        </dgm:presLayoutVars>
      </dgm:prSet>
      <dgm:spPr/>
    </dgm:pt>
    <dgm:pt modelId="{0237183C-F384-4006-890A-9292E64156C9}" type="pres">
      <dgm:prSet presAssocID="{2A6CC58C-FE1F-4D94-BC02-B9774788DEA3}" presName="parentText" presStyleLbl="node1" presStyleIdx="0" presStyleCnt="1" custLinFactNeighborY="-58932">
        <dgm:presLayoutVars>
          <dgm:chMax val="0"/>
          <dgm:bulletEnabled val="1"/>
        </dgm:presLayoutVars>
      </dgm:prSet>
      <dgm:spPr/>
    </dgm:pt>
    <dgm:pt modelId="{2215F79B-BC60-46CE-8668-21A89C4EFF14}" type="pres">
      <dgm:prSet presAssocID="{2A6CC58C-FE1F-4D94-BC02-B9774788DEA3}" presName="childText" presStyleLbl="revTx" presStyleIdx="0" presStyleCnt="1" custScaleY="125118" custLinFactNeighborY="-57482">
        <dgm:presLayoutVars>
          <dgm:bulletEnabled val="1"/>
        </dgm:presLayoutVars>
      </dgm:prSet>
      <dgm:spPr/>
    </dgm:pt>
  </dgm:ptLst>
  <dgm:cxnLst>
    <dgm:cxn modelId="{2FEFE007-D9F0-49DE-A5B8-0947EA2CC0F6}" srcId="{2A6CC58C-FE1F-4D94-BC02-B9774788DEA3}" destId="{A9A731A7-CF1B-4662-ACDF-BB4B786CA6B5}" srcOrd="2" destOrd="0" parTransId="{9F47164B-9F7F-4F32-A5CF-1FDCCE41CC72}" sibTransId="{A71B1C8F-FFA1-42AF-B9E0-300F438E55BF}"/>
    <dgm:cxn modelId="{4AAE641A-5288-408C-929A-074DA512BABE}" type="presOf" srcId="{D0CF4C25-5DA7-4018-9B38-948774740F2F}" destId="{2215F79B-BC60-46CE-8668-21A89C4EFF14}" srcOrd="0" destOrd="3" presId="urn:microsoft.com/office/officeart/2005/8/layout/vList2"/>
    <dgm:cxn modelId="{32478B56-B1B0-4CFE-86C0-C3F76EA989CC}" srcId="{A816CA82-5010-40BE-B345-F06B1F81ED6A}" destId="{2A6CC58C-FE1F-4D94-BC02-B9774788DEA3}" srcOrd="0" destOrd="0" parTransId="{9B20A650-7FA9-45E9-A455-2D011731177F}" sibTransId="{D30949F5-D9A4-4BFB-A7ED-7BEF4DC07E8B}"/>
    <dgm:cxn modelId="{02E5F256-A3BE-453B-AEAD-3A57D0550266}" srcId="{2A6CC58C-FE1F-4D94-BC02-B9774788DEA3}" destId="{D0CF4C25-5DA7-4018-9B38-948774740F2F}" srcOrd="3" destOrd="0" parTransId="{6B922038-5E6E-4B7A-9989-95C6FC12389F}" sibTransId="{3DFFDD30-FAAD-44F5-B5C9-5A78A33D3C33}"/>
    <dgm:cxn modelId="{9E92F159-B3CD-487B-8C4F-38FF861BFCA9}" srcId="{2A6CC58C-FE1F-4D94-BC02-B9774788DEA3}" destId="{0328B076-9C8C-4AF6-BD33-E4C3B92735A8}" srcOrd="1" destOrd="0" parTransId="{3C7C3355-5B7B-42D2-9255-D8C3F758BE7B}" sibTransId="{AD4188C6-45E4-4965-B18C-297802177446}"/>
    <dgm:cxn modelId="{75E16E8F-70EF-49DA-A4DD-CB249DE05DAC}" type="presOf" srcId="{209225A5-9A1A-43C1-BB0F-7315BB216930}" destId="{2215F79B-BC60-46CE-8668-21A89C4EFF14}" srcOrd="0" destOrd="0" presId="urn:microsoft.com/office/officeart/2005/8/layout/vList2"/>
    <dgm:cxn modelId="{4AE8A79E-B690-4818-A888-B2CC39384EB0}" type="presOf" srcId="{A816CA82-5010-40BE-B345-F06B1F81ED6A}" destId="{E1543A1D-B35F-4D79-A5BA-D0CC64515225}" srcOrd="0" destOrd="0" presId="urn:microsoft.com/office/officeart/2005/8/layout/vList2"/>
    <dgm:cxn modelId="{00AAD7A2-C4A2-4EF8-B9E8-4DE24CD82674}" type="presOf" srcId="{2A6CC58C-FE1F-4D94-BC02-B9774788DEA3}" destId="{0237183C-F384-4006-890A-9292E64156C9}" srcOrd="0" destOrd="0" presId="urn:microsoft.com/office/officeart/2005/8/layout/vList2"/>
    <dgm:cxn modelId="{14D208A8-CC6A-4F97-924D-9FE4C5F8A655}" type="presOf" srcId="{A9A731A7-CF1B-4662-ACDF-BB4B786CA6B5}" destId="{2215F79B-BC60-46CE-8668-21A89C4EFF14}" srcOrd="0" destOrd="2" presId="urn:microsoft.com/office/officeart/2005/8/layout/vList2"/>
    <dgm:cxn modelId="{0B1986A9-EC86-4C86-ABFE-F77629B3AE7D}" type="presOf" srcId="{0328B076-9C8C-4AF6-BD33-E4C3B92735A8}" destId="{2215F79B-BC60-46CE-8668-21A89C4EFF14}" srcOrd="0" destOrd="1" presId="urn:microsoft.com/office/officeart/2005/8/layout/vList2"/>
    <dgm:cxn modelId="{B692A9C1-35F4-4E77-A38C-6A5799E1DD48}" srcId="{2A6CC58C-FE1F-4D94-BC02-B9774788DEA3}" destId="{209225A5-9A1A-43C1-BB0F-7315BB216930}" srcOrd="0" destOrd="0" parTransId="{9D98E5A7-E532-4DF6-9271-A42D5CE4614C}" sibTransId="{6ECF2063-AC36-40B0-BF3C-6872288EEC45}"/>
    <dgm:cxn modelId="{6E01A8A4-8BEB-4A6D-BBC3-BC86E9DF6AC5}" type="presParOf" srcId="{E1543A1D-B35F-4D79-A5BA-D0CC64515225}" destId="{0237183C-F384-4006-890A-9292E64156C9}" srcOrd="0" destOrd="0" presId="urn:microsoft.com/office/officeart/2005/8/layout/vList2"/>
    <dgm:cxn modelId="{BC1AA9AF-8885-46C7-B081-C43CE5554B66}" type="presParOf" srcId="{E1543A1D-B35F-4D79-A5BA-D0CC64515225}" destId="{2215F79B-BC60-46CE-8668-21A89C4EFF1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1B16960-9CA1-441C-AFC0-689B885B06A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CA"/>
        </a:p>
      </dgm:t>
    </dgm:pt>
    <dgm:pt modelId="{36044574-0DE0-4DAC-8FD3-ECADAF8ADC9D}">
      <dgm:prSet/>
      <dgm:spPr/>
      <dgm:t>
        <a:bodyPr/>
        <a:lstStyle/>
        <a:p>
          <a:r>
            <a:rPr lang="en-US" dirty="0"/>
            <a:t>Prepare </a:t>
          </a:r>
          <a:r>
            <a:rPr lang="en-US" dirty="0" err="1"/>
            <a:t>AccuFit</a:t>
          </a:r>
          <a:r>
            <a:rPr lang="en-US" dirty="0"/>
            <a:t> or </a:t>
          </a:r>
          <a:r>
            <a:rPr lang="en-US" dirty="0" err="1"/>
            <a:t>PortaCount</a:t>
          </a:r>
          <a:r>
            <a:rPr lang="en-US" dirty="0"/>
            <a:t> according to the manufacturer's instructions and guidelines</a:t>
          </a:r>
          <a:r>
            <a:rPr lang="en-US" b="1" dirty="0"/>
            <a:t>. </a:t>
          </a:r>
          <a:endParaRPr lang="en-CA" dirty="0"/>
        </a:p>
      </dgm:t>
    </dgm:pt>
    <dgm:pt modelId="{4841BD75-EDD3-462A-A3CC-35533CC6F39E}" type="parTrans" cxnId="{6D7EAA68-9053-4EE0-BD6F-A7F39CA7D847}">
      <dgm:prSet/>
      <dgm:spPr/>
      <dgm:t>
        <a:bodyPr/>
        <a:lstStyle/>
        <a:p>
          <a:endParaRPr lang="en-CA"/>
        </a:p>
      </dgm:t>
    </dgm:pt>
    <dgm:pt modelId="{13321E97-8950-4CB3-8CE6-A25D4BCD3372}" type="sibTrans" cxnId="{6D7EAA68-9053-4EE0-BD6F-A7F39CA7D847}">
      <dgm:prSet/>
      <dgm:spPr/>
      <dgm:t>
        <a:bodyPr/>
        <a:lstStyle/>
        <a:p>
          <a:endParaRPr lang="en-CA"/>
        </a:p>
      </dgm:t>
    </dgm:pt>
    <dgm:pt modelId="{A0C4CF25-CDB1-4B7F-8A14-A92D01F63706}">
      <dgm:prSet/>
      <dgm:spPr/>
      <dgm:t>
        <a:bodyPr/>
        <a:lstStyle/>
        <a:p>
          <a:r>
            <a:rPr lang="en-CA" dirty="0"/>
            <a:t>Screening form or employer’s equivalent has been completed and reviewed.</a:t>
          </a:r>
        </a:p>
      </dgm:t>
    </dgm:pt>
    <dgm:pt modelId="{20BCB4CC-7B56-40B4-B245-78FD7B810DA7}" type="parTrans" cxnId="{9AB415AF-30A1-4338-9B93-8ECC165137A9}">
      <dgm:prSet/>
      <dgm:spPr/>
      <dgm:t>
        <a:bodyPr/>
        <a:lstStyle/>
        <a:p>
          <a:endParaRPr lang="en-CA"/>
        </a:p>
      </dgm:t>
    </dgm:pt>
    <dgm:pt modelId="{9B20E2E7-3F12-4752-A11D-5B44DAA15565}" type="sibTrans" cxnId="{9AB415AF-30A1-4338-9B93-8ECC165137A9}">
      <dgm:prSet/>
      <dgm:spPr/>
      <dgm:t>
        <a:bodyPr/>
        <a:lstStyle/>
        <a:p>
          <a:endParaRPr lang="en-CA"/>
        </a:p>
      </dgm:t>
    </dgm:pt>
    <dgm:pt modelId="{C9C3FA6E-2826-4692-9ECD-BD08EC8FD097}">
      <dgm:prSet/>
      <dgm:spPr/>
      <dgm:t>
        <a:bodyPr/>
        <a:lstStyle/>
        <a:p>
          <a:r>
            <a:rPr lang="en-CA" dirty="0"/>
            <a:t>The complete fit testing procedure is to be explained prior to fit testing. </a:t>
          </a:r>
        </a:p>
      </dgm:t>
    </dgm:pt>
    <dgm:pt modelId="{7DD167B1-EF3A-4B22-BB07-C8E5E4E9A004}" type="parTrans" cxnId="{73587F37-C09A-4056-AC41-4189F5D7734D}">
      <dgm:prSet/>
      <dgm:spPr/>
      <dgm:t>
        <a:bodyPr/>
        <a:lstStyle/>
        <a:p>
          <a:endParaRPr lang="en-CA"/>
        </a:p>
      </dgm:t>
    </dgm:pt>
    <dgm:pt modelId="{BB8F9791-98F5-4CF2-B57C-28D6EF91F06D}" type="sibTrans" cxnId="{73587F37-C09A-4056-AC41-4189F5D7734D}">
      <dgm:prSet/>
      <dgm:spPr/>
      <dgm:t>
        <a:bodyPr/>
        <a:lstStyle/>
        <a:p>
          <a:endParaRPr lang="en-CA"/>
        </a:p>
      </dgm:t>
    </dgm:pt>
    <dgm:pt modelId="{AC4DB9BE-D06B-4F41-A4A7-6F3E63B26C63}">
      <dgm:prSet/>
      <dgm:spPr/>
      <dgm:t>
        <a:bodyPr/>
        <a:lstStyle/>
        <a:p>
          <a:r>
            <a:rPr lang="en-CA" dirty="0"/>
            <a:t>Worker must be clean shaven as per NIOSH standard.</a:t>
          </a:r>
        </a:p>
      </dgm:t>
    </dgm:pt>
    <dgm:pt modelId="{C0AF891D-F818-49A0-B13B-0AEBB871BD9E}" type="parTrans" cxnId="{A231A3BC-4F50-445A-BC67-AB26F1B5F1B6}">
      <dgm:prSet/>
      <dgm:spPr/>
      <dgm:t>
        <a:bodyPr/>
        <a:lstStyle/>
        <a:p>
          <a:endParaRPr lang="en-CA"/>
        </a:p>
      </dgm:t>
    </dgm:pt>
    <dgm:pt modelId="{C96E9A21-EFDF-4FF8-BC20-1614DDF7F54C}" type="sibTrans" cxnId="{A231A3BC-4F50-445A-BC67-AB26F1B5F1B6}">
      <dgm:prSet/>
      <dgm:spPr/>
      <dgm:t>
        <a:bodyPr/>
        <a:lstStyle/>
        <a:p>
          <a:endParaRPr lang="en-CA"/>
        </a:p>
      </dgm:t>
    </dgm:pt>
    <dgm:pt modelId="{1CE854F3-A43B-4395-A71C-ACC74EFF57E7}">
      <dgm:prSet/>
      <dgm:spPr/>
      <dgm:t>
        <a:bodyPr/>
        <a:lstStyle/>
        <a:p>
          <a:r>
            <a:rPr lang="en-CA" dirty="0"/>
            <a:t>Incorporate proper hand hygiene.</a:t>
          </a:r>
        </a:p>
      </dgm:t>
    </dgm:pt>
    <dgm:pt modelId="{C163E5B0-25A1-4362-9AF1-1B4117D8B3A4}" type="parTrans" cxnId="{1E590166-5821-4D33-B301-C05714F46DD2}">
      <dgm:prSet/>
      <dgm:spPr/>
      <dgm:t>
        <a:bodyPr/>
        <a:lstStyle/>
        <a:p>
          <a:endParaRPr lang="en-CA"/>
        </a:p>
      </dgm:t>
    </dgm:pt>
    <dgm:pt modelId="{D1399AA5-3319-46F2-AFB5-9E7CBA08098D}" type="sibTrans" cxnId="{1E590166-5821-4D33-B301-C05714F46DD2}">
      <dgm:prSet/>
      <dgm:spPr/>
      <dgm:t>
        <a:bodyPr/>
        <a:lstStyle/>
        <a:p>
          <a:endParaRPr lang="en-CA"/>
        </a:p>
      </dgm:t>
    </dgm:pt>
    <dgm:pt modelId="{40397B32-A0E4-476F-8CF3-91A8C887B127}" type="pres">
      <dgm:prSet presAssocID="{71B16960-9CA1-441C-AFC0-689B885B06AD}" presName="diagram" presStyleCnt="0">
        <dgm:presLayoutVars>
          <dgm:dir/>
          <dgm:resizeHandles val="exact"/>
        </dgm:presLayoutVars>
      </dgm:prSet>
      <dgm:spPr/>
    </dgm:pt>
    <dgm:pt modelId="{D72D65F0-57BC-4B1C-AAA7-C2F2A6D477D0}" type="pres">
      <dgm:prSet presAssocID="{36044574-0DE0-4DAC-8FD3-ECADAF8ADC9D}" presName="node" presStyleLbl="node1" presStyleIdx="0" presStyleCnt="5">
        <dgm:presLayoutVars>
          <dgm:bulletEnabled val="1"/>
        </dgm:presLayoutVars>
      </dgm:prSet>
      <dgm:spPr/>
    </dgm:pt>
    <dgm:pt modelId="{F6C79DCB-8065-4CE3-9E74-7DBE81391706}" type="pres">
      <dgm:prSet presAssocID="{13321E97-8950-4CB3-8CE6-A25D4BCD3372}" presName="sibTrans" presStyleCnt="0"/>
      <dgm:spPr/>
    </dgm:pt>
    <dgm:pt modelId="{EBF74A10-4B98-43BD-94A9-0CBDFDF8E410}" type="pres">
      <dgm:prSet presAssocID="{A0C4CF25-CDB1-4B7F-8A14-A92D01F63706}" presName="node" presStyleLbl="node1" presStyleIdx="1" presStyleCnt="5">
        <dgm:presLayoutVars>
          <dgm:bulletEnabled val="1"/>
        </dgm:presLayoutVars>
      </dgm:prSet>
      <dgm:spPr/>
    </dgm:pt>
    <dgm:pt modelId="{13028869-79BE-4ADB-9CB6-A06AA5A94008}" type="pres">
      <dgm:prSet presAssocID="{9B20E2E7-3F12-4752-A11D-5B44DAA15565}" presName="sibTrans" presStyleCnt="0"/>
      <dgm:spPr/>
    </dgm:pt>
    <dgm:pt modelId="{C3438B9C-DE24-466B-A99C-C4B9F936181C}" type="pres">
      <dgm:prSet presAssocID="{C9C3FA6E-2826-4692-9ECD-BD08EC8FD097}" presName="node" presStyleLbl="node1" presStyleIdx="2" presStyleCnt="5">
        <dgm:presLayoutVars>
          <dgm:bulletEnabled val="1"/>
        </dgm:presLayoutVars>
      </dgm:prSet>
      <dgm:spPr/>
    </dgm:pt>
    <dgm:pt modelId="{7B84FE9B-CFBE-4FC7-9283-ABDA459981B0}" type="pres">
      <dgm:prSet presAssocID="{BB8F9791-98F5-4CF2-B57C-28D6EF91F06D}" presName="sibTrans" presStyleCnt="0"/>
      <dgm:spPr/>
    </dgm:pt>
    <dgm:pt modelId="{38185A45-3924-411D-A4C1-A53B499555E1}" type="pres">
      <dgm:prSet presAssocID="{AC4DB9BE-D06B-4F41-A4A7-6F3E63B26C63}" presName="node" presStyleLbl="node1" presStyleIdx="3" presStyleCnt="5">
        <dgm:presLayoutVars>
          <dgm:bulletEnabled val="1"/>
        </dgm:presLayoutVars>
      </dgm:prSet>
      <dgm:spPr/>
    </dgm:pt>
    <dgm:pt modelId="{E42C05B0-9D67-43B3-BA7C-A7F25B0DD7CC}" type="pres">
      <dgm:prSet presAssocID="{C96E9A21-EFDF-4FF8-BC20-1614DDF7F54C}" presName="sibTrans" presStyleCnt="0"/>
      <dgm:spPr/>
    </dgm:pt>
    <dgm:pt modelId="{CB66F9D8-0DE3-42E8-9CA1-51E83127577F}" type="pres">
      <dgm:prSet presAssocID="{1CE854F3-A43B-4395-A71C-ACC74EFF57E7}" presName="node" presStyleLbl="node1" presStyleIdx="4" presStyleCnt="5">
        <dgm:presLayoutVars>
          <dgm:bulletEnabled val="1"/>
        </dgm:presLayoutVars>
      </dgm:prSet>
      <dgm:spPr/>
    </dgm:pt>
  </dgm:ptLst>
  <dgm:cxnLst>
    <dgm:cxn modelId="{AC20FB16-4DE9-40A7-9BAC-2FE19CAE37D5}" type="presOf" srcId="{AC4DB9BE-D06B-4F41-A4A7-6F3E63B26C63}" destId="{38185A45-3924-411D-A4C1-A53B499555E1}" srcOrd="0" destOrd="0" presId="urn:microsoft.com/office/officeart/2005/8/layout/default"/>
    <dgm:cxn modelId="{D3827D2A-EF4D-42CB-964D-42B908C00D65}" type="presOf" srcId="{A0C4CF25-CDB1-4B7F-8A14-A92D01F63706}" destId="{EBF74A10-4B98-43BD-94A9-0CBDFDF8E410}" srcOrd="0" destOrd="0" presId="urn:microsoft.com/office/officeart/2005/8/layout/default"/>
    <dgm:cxn modelId="{73587F37-C09A-4056-AC41-4189F5D7734D}" srcId="{71B16960-9CA1-441C-AFC0-689B885B06AD}" destId="{C9C3FA6E-2826-4692-9ECD-BD08EC8FD097}" srcOrd="2" destOrd="0" parTransId="{7DD167B1-EF3A-4B22-BB07-C8E5E4E9A004}" sibTransId="{BB8F9791-98F5-4CF2-B57C-28D6EF91F06D}"/>
    <dgm:cxn modelId="{1E590166-5821-4D33-B301-C05714F46DD2}" srcId="{71B16960-9CA1-441C-AFC0-689B885B06AD}" destId="{1CE854F3-A43B-4395-A71C-ACC74EFF57E7}" srcOrd="4" destOrd="0" parTransId="{C163E5B0-25A1-4362-9AF1-1B4117D8B3A4}" sibTransId="{D1399AA5-3319-46F2-AFB5-9E7CBA08098D}"/>
    <dgm:cxn modelId="{6D7EAA68-9053-4EE0-BD6F-A7F39CA7D847}" srcId="{71B16960-9CA1-441C-AFC0-689B885B06AD}" destId="{36044574-0DE0-4DAC-8FD3-ECADAF8ADC9D}" srcOrd="0" destOrd="0" parTransId="{4841BD75-EDD3-462A-A3CC-35533CC6F39E}" sibTransId="{13321E97-8950-4CB3-8CE6-A25D4BCD3372}"/>
    <dgm:cxn modelId="{B850FD7F-F4B7-4607-86F7-7C601BD1F8E9}" type="presOf" srcId="{C9C3FA6E-2826-4692-9ECD-BD08EC8FD097}" destId="{C3438B9C-DE24-466B-A99C-C4B9F936181C}" srcOrd="0" destOrd="0" presId="urn:microsoft.com/office/officeart/2005/8/layout/default"/>
    <dgm:cxn modelId="{9AB415AF-30A1-4338-9B93-8ECC165137A9}" srcId="{71B16960-9CA1-441C-AFC0-689B885B06AD}" destId="{A0C4CF25-CDB1-4B7F-8A14-A92D01F63706}" srcOrd="1" destOrd="0" parTransId="{20BCB4CC-7B56-40B4-B245-78FD7B810DA7}" sibTransId="{9B20E2E7-3F12-4752-A11D-5B44DAA15565}"/>
    <dgm:cxn modelId="{0F19C2B8-AA96-4E28-A106-7340BE8E1392}" type="presOf" srcId="{36044574-0DE0-4DAC-8FD3-ECADAF8ADC9D}" destId="{D72D65F0-57BC-4B1C-AAA7-C2F2A6D477D0}" srcOrd="0" destOrd="0" presId="urn:microsoft.com/office/officeart/2005/8/layout/default"/>
    <dgm:cxn modelId="{A231A3BC-4F50-445A-BC67-AB26F1B5F1B6}" srcId="{71B16960-9CA1-441C-AFC0-689B885B06AD}" destId="{AC4DB9BE-D06B-4F41-A4A7-6F3E63B26C63}" srcOrd="3" destOrd="0" parTransId="{C0AF891D-F818-49A0-B13B-0AEBB871BD9E}" sibTransId="{C96E9A21-EFDF-4FF8-BC20-1614DDF7F54C}"/>
    <dgm:cxn modelId="{77E68DEA-AE85-4D60-A142-6A393EA90358}" type="presOf" srcId="{1CE854F3-A43B-4395-A71C-ACC74EFF57E7}" destId="{CB66F9D8-0DE3-42E8-9CA1-51E83127577F}" srcOrd="0" destOrd="0" presId="urn:microsoft.com/office/officeart/2005/8/layout/default"/>
    <dgm:cxn modelId="{AE817FFA-FB19-4DA4-A0EF-7AEE2BE45E28}" type="presOf" srcId="{71B16960-9CA1-441C-AFC0-689B885B06AD}" destId="{40397B32-A0E4-476F-8CF3-91A8C887B127}" srcOrd="0" destOrd="0" presId="urn:microsoft.com/office/officeart/2005/8/layout/default"/>
    <dgm:cxn modelId="{1725B1BD-40E7-449F-B836-A0221B16EB44}" type="presParOf" srcId="{40397B32-A0E4-476F-8CF3-91A8C887B127}" destId="{D72D65F0-57BC-4B1C-AAA7-C2F2A6D477D0}" srcOrd="0" destOrd="0" presId="urn:microsoft.com/office/officeart/2005/8/layout/default"/>
    <dgm:cxn modelId="{5AF0EF01-9224-4829-A176-B5E66CEC951E}" type="presParOf" srcId="{40397B32-A0E4-476F-8CF3-91A8C887B127}" destId="{F6C79DCB-8065-4CE3-9E74-7DBE81391706}" srcOrd="1" destOrd="0" presId="urn:microsoft.com/office/officeart/2005/8/layout/default"/>
    <dgm:cxn modelId="{1BB73DE4-80E5-46A0-B74D-7958CDF39688}" type="presParOf" srcId="{40397B32-A0E4-476F-8CF3-91A8C887B127}" destId="{EBF74A10-4B98-43BD-94A9-0CBDFDF8E410}" srcOrd="2" destOrd="0" presId="urn:microsoft.com/office/officeart/2005/8/layout/default"/>
    <dgm:cxn modelId="{399DA7E0-25CE-4D91-9744-F8928D5F4CAB}" type="presParOf" srcId="{40397B32-A0E4-476F-8CF3-91A8C887B127}" destId="{13028869-79BE-4ADB-9CB6-A06AA5A94008}" srcOrd="3" destOrd="0" presId="urn:microsoft.com/office/officeart/2005/8/layout/default"/>
    <dgm:cxn modelId="{88CD655C-1310-4C53-BD75-B452E4DE9938}" type="presParOf" srcId="{40397B32-A0E4-476F-8CF3-91A8C887B127}" destId="{C3438B9C-DE24-466B-A99C-C4B9F936181C}" srcOrd="4" destOrd="0" presId="urn:microsoft.com/office/officeart/2005/8/layout/default"/>
    <dgm:cxn modelId="{0548D486-54DA-4C3D-97E1-754871917CB7}" type="presParOf" srcId="{40397B32-A0E4-476F-8CF3-91A8C887B127}" destId="{7B84FE9B-CFBE-4FC7-9283-ABDA459981B0}" srcOrd="5" destOrd="0" presId="urn:microsoft.com/office/officeart/2005/8/layout/default"/>
    <dgm:cxn modelId="{ED78F899-88C8-49BC-BD34-06DF53C2A998}" type="presParOf" srcId="{40397B32-A0E4-476F-8CF3-91A8C887B127}" destId="{38185A45-3924-411D-A4C1-A53B499555E1}" srcOrd="6" destOrd="0" presId="urn:microsoft.com/office/officeart/2005/8/layout/default"/>
    <dgm:cxn modelId="{2862B727-69B6-4571-B55E-699C9C6C2B25}" type="presParOf" srcId="{40397B32-A0E4-476F-8CF3-91A8C887B127}" destId="{E42C05B0-9D67-43B3-BA7C-A7F25B0DD7CC}" srcOrd="7" destOrd="0" presId="urn:microsoft.com/office/officeart/2005/8/layout/default"/>
    <dgm:cxn modelId="{F2F2C996-50E0-49B8-99FE-915631AE2E08}" type="presParOf" srcId="{40397B32-A0E4-476F-8CF3-91A8C887B127}" destId="{CB66F9D8-0DE3-42E8-9CA1-51E83127577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1B16960-9CA1-441C-AFC0-689B885B06A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CA"/>
        </a:p>
      </dgm:t>
    </dgm:pt>
    <dgm:pt modelId="{C9C3FA6E-2826-4692-9ECD-BD08EC8FD097}">
      <dgm:prSet/>
      <dgm:spPr/>
      <dgm:t>
        <a:bodyPr/>
        <a:lstStyle/>
        <a:p>
          <a:r>
            <a:rPr lang="en-CA" dirty="0"/>
            <a:t>Select the respirator to be used and follow the manufacturer’s donning and doffing procedure. Ensure the worker can demonstrate competency in the process.</a:t>
          </a:r>
        </a:p>
      </dgm:t>
    </dgm:pt>
    <dgm:pt modelId="{7DD167B1-EF3A-4B22-BB07-C8E5E4E9A004}" type="parTrans" cxnId="{73587F37-C09A-4056-AC41-4189F5D7734D}">
      <dgm:prSet/>
      <dgm:spPr/>
      <dgm:t>
        <a:bodyPr/>
        <a:lstStyle/>
        <a:p>
          <a:endParaRPr lang="en-CA"/>
        </a:p>
      </dgm:t>
    </dgm:pt>
    <dgm:pt modelId="{BB8F9791-98F5-4CF2-B57C-28D6EF91F06D}" type="sibTrans" cxnId="{73587F37-C09A-4056-AC41-4189F5D7734D}">
      <dgm:prSet/>
      <dgm:spPr/>
      <dgm:t>
        <a:bodyPr/>
        <a:lstStyle/>
        <a:p>
          <a:endParaRPr lang="en-CA"/>
        </a:p>
      </dgm:t>
    </dgm:pt>
    <dgm:pt modelId="{AC4DB9BE-D06B-4F41-A4A7-6F3E63B26C63}">
      <dgm:prSet/>
      <dgm:spPr/>
      <dgm:t>
        <a:bodyPr/>
        <a:lstStyle/>
        <a:p>
          <a:r>
            <a:rPr lang="en-US" dirty="0"/>
            <a:t>Proceed to fit test. </a:t>
          </a:r>
          <a:endParaRPr lang="en-CA" dirty="0"/>
        </a:p>
      </dgm:t>
    </dgm:pt>
    <dgm:pt modelId="{C0AF891D-F818-49A0-B13B-0AEBB871BD9E}" type="parTrans" cxnId="{A231A3BC-4F50-445A-BC67-AB26F1B5F1B6}">
      <dgm:prSet/>
      <dgm:spPr/>
      <dgm:t>
        <a:bodyPr/>
        <a:lstStyle/>
        <a:p>
          <a:endParaRPr lang="en-CA"/>
        </a:p>
      </dgm:t>
    </dgm:pt>
    <dgm:pt modelId="{C96E9A21-EFDF-4FF8-BC20-1614DDF7F54C}" type="sibTrans" cxnId="{A231A3BC-4F50-445A-BC67-AB26F1B5F1B6}">
      <dgm:prSet/>
      <dgm:spPr/>
      <dgm:t>
        <a:bodyPr/>
        <a:lstStyle/>
        <a:p>
          <a:endParaRPr lang="en-CA"/>
        </a:p>
      </dgm:t>
    </dgm:pt>
    <dgm:pt modelId="{1CE854F3-A43B-4395-A71C-ACC74EFF57E7}">
      <dgm:prSet/>
      <dgm:spPr/>
      <dgm:t>
        <a:bodyPr/>
        <a:lstStyle/>
        <a:p>
          <a:r>
            <a:rPr lang="en-GB" dirty="0"/>
            <a:t>Demonstrate and have participants practice and receive a return demonstration of understanding.</a:t>
          </a:r>
          <a:endParaRPr lang="en-CA" dirty="0"/>
        </a:p>
      </dgm:t>
    </dgm:pt>
    <dgm:pt modelId="{C163E5B0-25A1-4362-9AF1-1B4117D8B3A4}" type="parTrans" cxnId="{1E590166-5821-4D33-B301-C05714F46DD2}">
      <dgm:prSet/>
      <dgm:spPr/>
      <dgm:t>
        <a:bodyPr/>
        <a:lstStyle/>
        <a:p>
          <a:endParaRPr lang="en-CA"/>
        </a:p>
      </dgm:t>
    </dgm:pt>
    <dgm:pt modelId="{D1399AA5-3319-46F2-AFB5-9E7CBA08098D}" type="sibTrans" cxnId="{1E590166-5821-4D33-B301-C05714F46DD2}">
      <dgm:prSet/>
      <dgm:spPr/>
      <dgm:t>
        <a:bodyPr/>
        <a:lstStyle/>
        <a:p>
          <a:endParaRPr lang="en-CA"/>
        </a:p>
      </dgm:t>
    </dgm:pt>
    <dgm:pt modelId="{C11D02BF-C0F5-40E7-AD10-2615EE0700C8}">
      <dgm:prSet/>
      <dgm:spPr/>
      <dgm:t>
        <a:bodyPr/>
        <a:lstStyle/>
        <a:p>
          <a:r>
            <a:rPr lang="en-CA"/>
            <a:t>Acceptable comfort validation question.</a:t>
          </a:r>
          <a:endParaRPr lang="en-CA" dirty="0"/>
        </a:p>
      </dgm:t>
    </dgm:pt>
    <dgm:pt modelId="{9DC4FF92-5048-4290-ABB6-FF0B55620488}" type="parTrans" cxnId="{7A7782DA-252D-4D49-A72C-036C734E5B43}">
      <dgm:prSet/>
      <dgm:spPr/>
      <dgm:t>
        <a:bodyPr/>
        <a:lstStyle/>
        <a:p>
          <a:endParaRPr lang="en-CA"/>
        </a:p>
      </dgm:t>
    </dgm:pt>
    <dgm:pt modelId="{292425DD-FCE2-4695-AACC-A57D3FECB247}" type="sibTrans" cxnId="{7A7782DA-252D-4D49-A72C-036C734E5B43}">
      <dgm:prSet/>
      <dgm:spPr/>
      <dgm:t>
        <a:bodyPr/>
        <a:lstStyle/>
        <a:p>
          <a:endParaRPr lang="en-CA"/>
        </a:p>
      </dgm:t>
    </dgm:pt>
    <dgm:pt modelId="{12FE7C85-F661-4A97-8B0A-99444430BBE1}">
      <dgm:prSet/>
      <dgm:spPr/>
      <dgm:t>
        <a:bodyPr/>
        <a:lstStyle/>
        <a:p>
          <a:r>
            <a:rPr lang="en-CA"/>
            <a:t>Documentation is started and completed as testing proceeds.</a:t>
          </a:r>
        </a:p>
      </dgm:t>
    </dgm:pt>
    <dgm:pt modelId="{42034F16-1EBF-4769-946B-8C90013E9D22}" type="parTrans" cxnId="{F6933984-0416-43BD-A997-87FD9C43BCAE}">
      <dgm:prSet/>
      <dgm:spPr/>
      <dgm:t>
        <a:bodyPr/>
        <a:lstStyle/>
        <a:p>
          <a:endParaRPr lang="en-CA"/>
        </a:p>
      </dgm:t>
    </dgm:pt>
    <dgm:pt modelId="{D19D2541-A4D6-42A7-B45E-1769D4AE2894}" type="sibTrans" cxnId="{F6933984-0416-43BD-A997-87FD9C43BCAE}">
      <dgm:prSet/>
      <dgm:spPr/>
      <dgm:t>
        <a:bodyPr/>
        <a:lstStyle/>
        <a:p>
          <a:endParaRPr lang="en-CA"/>
        </a:p>
      </dgm:t>
    </dgm:pt>
    <dgm:pt modelId="{40397B32-A0E4-476F-8CF3-91A8C887B127}" type="pres">
      <dgm:prSet presAssocID="{71B16960-9CA1-441C-AFC0-689B885B06AD}" presName="diagram" presStyleCnt="0">
        <dgm:presLayoutVars>
          <dgm:dir/>
          <dgm:resizeHandles val="exact"/>
        </dgm:presLayoutVars>
      </dgm:prSet>
      <dgm:spPr/>
    </dgm:pt>
    <dgm:pt modelId="{C3438B9C-DE24-466B-A99C-C4B9F936181C}" type="pres">
      <dgm:prSet presAssocID="{C9C3FA6E-2826-4692-9ECD-BD08EC8FD097}" presName="node" presStyleLbl="node1" presStyleIdx="0" presStyleCnt="5">
        <dgm:presLayoutVars>
          <dgm:bulletEnabled val="1"/>
        </dgm:presLayoutVars>
      </dgm:prSet>
      <dgm:spPr/>
    </dgm:pt>
    <dgm:pt modelId="{7B84FE9B-CFBE-4FC7-9283-ABDA459981B0}" type="pres">
      <dgm:prSet presAssocID="{BB8F9791-98F5-4CF2-B57C-28D6EF91F06D}" presName="sibTrans" presStyleCnt="0"/>
      <dgm:spPr/>
    </dgm:pt>
    <dgm:pt modelId="{86099F98-0FDB-4F5C-B05D-30424E1DD90D}" type="pres">
      <dgm:prSet presAssocID="{12FE7C85-F661-4A97-8B0A-99444430BBE1}" presName="node" presStyleLbl="node1" presStyleIdx="1" presStyleCnt="5">
        <dgm:presLayoutVars>
          <dgm:bulletEnabled val="1"/>
        </dgm:presLayoutVars>
      </dgm:prSet>
      <dgm:spPr/>
    </dgm:pt>
    <dgm:pt modelId="{E1296E73-78D6-428F-A845-91CFF0E34A78}" type="pres">
      <dgm:prSet presAssocID="{D19D2541-A4D6-42A7-B45E-1769D4AE2894}" presName="sibTrans" presStyleCnt="0"/>
      <dgm:spPr/>
    </dgm:pt>
    <dgm:pt modelId="{38185A45-3924-411D-A4C1-A53B499555E1}" type="pres">
      <dgm:prSet presAssocID="{AC4DB9BE-D06B-4F41-A4A7-6F3E63B26C63}" presName="node" presStyleLbl="node1" presStyleIdx="2" presStyleCnt="5">
        <dgm:presLayoutVars>
          <dgm:bulletEnabled val="1"/>
        </dgm:presLayoutVars>
      </dgm:prSet>
      <dgm:spPr/>
    </dgm:pt>
    <dgm:pt modelId="{E42C05B0-9D67-43B3-BA7C-A7F25B0DD7CC}" type="pres">
      <dgm:prSet presAssocID="{C96E9A21-EFDF-4FF8-BC20-1614DDF7F54C}" presName="sibTrans" presStyleCnt="0"/>
      <dgm:spPr/>
    </dgm:pt>
    <dgm:pt modelId="{CB66F9D8-0DE3-42E8-9CA1-51E83127577F}" type="pres">
      <dgm:prSet presAssocID="{1CE854F3-A43B-4395-A71C-ACC74EFF57E7}" presName="node" presStyleLbl="node1" presStyleIdx="3" presStyleCnt="5">
        <dgm:presLayoutVars>
          <dgm:bulletEnabled val="1"/>
        </dgm:presLayoutVars>
      </dgm:prSet>
      <dgm:spPr/>
    </dgm:pt>
    <dgm:pt modelId="{247581D8-BDAA-47F4-A447-B59181A410DB}" type="pres">
      <dgm:prSet presAssocID="{D1399AA5-3319-46F2-AFB5-9E7CBA08098D}" presName="sibTrans" presStyleCnt="0"/>
      <dgm:spPr/>
    </dgm:pt>
    <dgm:pt modelId="{95388EF4-593F-48D3-9E59-FEC46AB84DF5}" type="pres">
      <dgm:prSet presAssocID="{C11D02BF-C0F5-40E7-AD10-2615EE0700C8}" presName="node" presStyleLbl="node1" presStyleIdx="4" presStyleCnt="5">
        <dgm:presLayoutVars>
          <dgm:bulletEnabled val="1"/>
        </dgm:presLayoutVars>
      </dgm:prSet>
      <dgm:spPr/>
    </dgm:pt>
  </dgm:ptLst>
  <dgm:cxnLst>
    <dgm:cxn modelId="{AC20FB16-4DE9-40A7-9BAC-2FE19CAE37D5}" type="presOf" srcId="{AC4DB9BE-D06B-4F41-A4A7-6F3E63B26C63}" destId="{38185A45-3924-411D-A4C1-A53B499555E1}" srcOrd="0" destOrd="0" presId="urn:microsoft.com/office/officeart/2005/8/layout/default"/>
    <dgm:cxn modelId="{AAA88F25-72C2-4C8C-84C9-91250F726C45}" type="presOf" srcId="{12FE7C85-F661-4A97-8B0A-99444430BBE1}" destId="{86099F98-0FDB-4F5C-B05D-30424E1DD90D}" srcOrd="0" destOrd="0" presId="urn:microsoft.com/office/officeart/2005/8/layout/default"/>
    <dgm:cxn modelId="{73587F37-C09A-4056-AC41-4189F5D7734D}" srcId="{71B16960-9CA1-441C-AFC0-689B885B06AD}" destId="{C9C3FA6E-2826-4692-9ECD-BD08EC8FD097}" srcOrd="0" destOrd="0" parTransId="{7DD167B1-EF3A-4B22-BB07-C8E5E4E9A004}" sibTransId="{BB8F9791-98F5-4CF2-B57C-28D6EF91F06D}"/>
    <dgm:cxn modelId="{1E590166-5821-4D33-B301-C05714F46DD2}" srcId="{71B16960-9CA1-441C-AFC0-689B885B06AD}" destId="{1CE854F3-A43B-4395-A71C-ACC74EFF57E7}" srcOrd="3" destOrd="0" parTransId="{C163E5B0-25A1-4362-9AF1-1B4117D8B3A4}" sibTransId="{D1399AA5-3319-46F2-AFB5-9E7CBA08098D}"/>
    <dgm:cxn modelId="{B850FD7F-F4B7-4607-86F7-7C601BD1F8E9}" type="presOf" srcId="{C9C3FA6E-2826-4692-9ECD-BD08EC8FD097}" destId="{C3438B9C-DE24-466B-A99C-C4B9F936181C}" srcOrd="0" destOrd="0" presId="urn:microsoft.com/office/officeart/2005/8/layout/default"/>
    <dgm:cxn modelId="{F6933984-0416-43BD-A997-87FD9C43BCAE}" srcId="{71B16960-9CA1-441C-AFC0-689B885B06AD}" destId="{12FE7C85-F661-4A97-8B0A-99444430BBE1}" srcOrd="1" destOrd="0" parTransId="{42034F16-1EBF-4769-946B-8C90013E9D22}" sibTransId="{D19D2541-A4D6-42A7-B45E-1769D4AE2894}"/>
    <dgm:cxn modelId="{A494429E-2CF6-44D9-95D7-960B215C1D57}" type="presOf" srcId="{C11D02BF-C0F5-40E7-AD10-2615EE0700C8}" destId="{95388EF4-593F-48D3-9E59-FEC46AB84DF5}" srcOrd="0" destOrd="0" presId="urn:microsoft.com/office/officeart/2005/8/layout/default"/>
    <dgm:cxn modelId="{A231A3BC-4F50-445A-BC67-AB26F1B5F1B6}" srcId="{71B16960-9CA1-441C-AFC0-689B885B06AD}" destId="{AC4DB9BE-D06B-4F41-A4A7-6F3E63B26C63}" srcOrd="2" destOrd="0" parTransId="{C0AF891D-F818-49A0-B13B-0AEBB871BD9E}" sibTransId="{C96E9A21-EFDF-4FF8-BC20-1614DDF7F54C}"/>
    <dgm:cxn modelId="{7A7782DA-252D-4D49-A72C-036C734E5B43}" srcId="{71B16960-9CA1-441C-AFC0-689B885B06AD}" destId="{C11D02BF-C0F5-40E7-AD10-2615EE0700C8}" srcOrd="4" destOrd="0" parTransId="{9DC4FF92-5048-4290-ABB6-FF0B55620488}" sibTransId="{292425DD-FCE2-4695-AACC-A57D3FECB247}"/>
    <dgm:cxn modelId="{77E68DEA-AE85-4D60-A142-6A393EA90358}" type="presOf" srcId="{1CE854F3-A43B-4395-A71C-ACC74EFF57E7}" destId="{CB66F9D8-0DE3-42E8-9CA1-51E83127577F}" srcOrd="0" destOrd="0" presId="urn:microsoft.com/office/officeart/2005/8/layout/default"/>
    <dgm:cxn modelId="{AE817FFA-FB19-4DA4-A0EF-7AEE2BE45E28}" type="presOf" srcId="{71B16960-9CA1-441C-AFC0-689B885B06AD}" destId="{40397B32-A0E4-476F-8CF3-91A8C887B127}" srcOrd="0" destOrd="0" presId="urn:microsoft.com/office/officeart/2005/8/layout/default"/>
    <dgm:cxn modelId="{88CD655C-1310-4C53-BD75-B452E4DE9938}" type="presParOf" srcId="{40397B32-A0E4-476F-8CF3-91A8C887B127}" destId="{C3438B9C-DE24-466B-A99C-C4B9F936181C}" srcOrd="0" destOrd="0" presId="urn:microsoft.com/office/officeart/2005/8/layout/default"/>
    <dgm:cxn modelId="{0548D486-54DA-4C3D-97E1-754871917CB7}" type="presParOf" srcId="{40397B32-A0E4-476F-8CF3-91A8C887B127}" destId="{7B84FE9B-CFBE-4FC7-9283-ABDA459981B0}" srcOrd="1" destOrd="0" presId="urn:microsoft.com/office/officeart/2005/8/layout/default"/>
    <dgm:cxn modelId="{1D8EB5E9-20B1-4E18-A405-0D707054A18F}" type="presParOf" srcId="{40397B32-A0E4-476F-8CF3-91A8C887B127}" destId="{86099F98-0FDB-4F5C-B05D-30424E1DD90D}" srcOrd="2" destOrd="0" presId="urn:microsoft.com/office/officeart/2005/8/layout/default"/>
    <dgm:cxn modelId="{293E4EF1-691C-4756-B70D-058E36E728A5}" type="presParOf" srcId="{40397B32-A0E4-476F-8CF3-91A8C887B127}" destId="{E1296E73-78D6-428F-A845-91CFF0E34A78}" srcOrd="3" destOrd="0" presId="urn:microsoft.com/office/officeart/2005/8/layout/default"/>
    <dgm:cxn modelId="{ED78F899-88C8-49BC-BD34-06DF53C2A998}" type="presParOf" srcId="{40397B32-A0E4-476F-8CF3-91A8C887B127}" destId="{38185A45-3924-411D-A4C1-A53B499555E1}" srcOrd="4" destOrd="0" presId="urn:microsoft.com/office/officeart/2005/8/layout/default"/>
    <dgm:cxn modelId="{2862B727-69B6-4571-B55E-699C9C6C2B25}" type="presParOf" srcId="{40397B32-A0E4-476F-8CF3-91A8C887B127}" destId="{E42C05B0-9D67-43B3-BA7C-A7F25B0DD7CC}" srcOrd="5" destOrd="0" presId="urn:microsoft.com/office/officeart/2005/8/layout/default"/>
    <dgm:cxn modelId="{F2F2C996-50E0-49B8-99FE-915631AE2E08}" type="presParOf" srcId="{40397B32-A0E4-476F-8CF3-91A8C887B127}" destId="{CB66F9D8-0DE3-42E8-9CA1-51E83127577F}" srcOrd="6" destOrd="0" presId="urn:microsoft.com/office/officeart/2005/8/layout/default"/>
    <dgm:cxn modelId="{821C71CD-6D48-4027-B177-7FADB09E7685}" type="presParOf" srcId="{40397B32-A0E4-476F-8CF3-91A8C887B127}" destId="{247581D8-BDAA-47F4-A447-B59181A410DB}" srcOrd="7" destOrd="0" presId="urn:microsoft.com/office/officeart/2005/8/layout/default"/>
    <dgm:cxn modelId="{D4D407C5-9A94-4516-BB33-CF755D6F77FA}" type="presParOf" srcId="{40397B32-A0E4-476F-8CF3-91A8C887B127}" destId="{95388EF4-593F-48D3-9E59-FEC46AB84DF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E2EAF6C-3E0E-4389-A00A-6C7DA886A23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CA"/>
        </a:p>
      </dgm:t>
    </dgm:pt>
    <dgm:pt modelId="{C659461F-8A90-45E4-9FB0-A7E64813C09A}">
      <dgm:prSet custT="1"/>
      <dgm:spPr/>
      <dgm:t>
        <a:bodyPr/>
        <a:lstStyle/>
        <a:p>
          <a:r>
            <a:rPr lang="en-CA" sz="2000" dirty="0"/>
            <a:t>Each manufacturer has developed their own protocols for the inspection, storage, cleaning and maintenance of their respiratory protective devices. </a:t>
          </a:r>
        </a:p>
      </dgm:t>
    </dgm:pt>
    <dgm:pt modelId="{75E35B7A-3968-43C9-90A0-F086C909C5B3}" type="parTrans" cxnId="{338C0A32-4B45-4DAB-9ADB-AEA6F49A2D3A}">
      <dgm:prSet/>
      <dgm:spPr/>
      <dgm:t>
        <a:bodyPr/>
        <a:lstStyle/>
        <a:p>
          <a:endParaRPr lang="en-CA"/>
        </a:p>
      </dgm:t>
    </dgm:pt>
    <dgm:pt modelId="{7BA9C37B-E716-4DBE-8FAA-43D9F7932905}" type="sibTrans" cxnId="{338C0A32-4B45-4DAB-9ADB-AEA6F49A2D3A}">
      <dgm:prSet/>
      <dgm:spPr/>
      <dgm:t>
        <a:bodyPr/>
        <a:lstStyle/>
        <a:p>
          <a:endParaRPr lang="en-CA"/>
        </a:p>
      </dgm:t>
    </dgm:pt>
    <dgm:pt modelId="{B3995BBD-930F-419C-A259-575AC9AB272D}">
      <dgm:prSet custT="1"/>
      <dgm:spPr/>
      <dgm:t>
        <a:bodyPr/>
        <a:lstStyle/>
        <a:p>
          <a:r>
            <a:rPr lang="en-CA" sz="2000" dirty="0"/>
            <a:t>Please refer to the manufacturer's recommendations for the chosen respirator.  </a:t>
          </a:r>
        </a:p>
      </dgm:t>
    </dgm:pt>
    <dgm:pt modelId="{E3E27246-7B60-4414-929F-83D2EDF358A6}" type="parTrans" cxnId="{6EB9E863-1DB6-42B5-9719-DD7F5881DAF4}">
      <dgm:prSet/>
      <dgm:spPr/>
      <dgm:t>
        <a:bodyPr/>
        <a:lstStyle/>
        <a:p>
          <a:endParaRPr lang="en-CA"/>
        </a:p>
      </dgm:t>
    </dgm:pt>
    <dgm:pt modelId="{2151D397-8D45-4D36-BB3E-A43B05DBFABE}" type="sibTrans" cxnId="{6EB9E863-1DB6-42B5-9719-DD7F5881DAF4}">
      <dgm:prSet/>
      <dgm:spPr/>
      <dgm:t>
        <a:bodyPr/>
        <a:lstStyle/>
        <a:p>
          <a:endParaRPr lang="en-CA"/>
        </a:p>
      </dgm:t>
    </dgm:pt>
    <dgm:pt modelId="{32EDBC02-DCD6-4DFD-9A3E-50D4A1FC63C3}">
      <dgm:prSet custT="1"/>
      <dgm:spPr/>
      <dgm:t>
        <a:bodyPr/>
        <a:lstStyle/>
        <a:p>
          <a:pPr>
            <a:buFont typeface="Symbol" panose="05050102010706020507" pitchFamily="18" charset="2"/>
            <a:buChar char=""/>
          </a:pPr>
          <a:r>
            <a:rPr lang="en-CA" sz="2000" dirty="0"/>
            <a:t>Refer to the Respirator Fit Test Orientation.</a:t>
          </a:r>
        </a:p>
      </dgm:t>
    </dgm:pt>
    <dgm:pt modelId="{446C5509-BA10-4B95-B196-55E6245D1B3E}" type="parTrans" cxnId="{F6F61724-97AB-4DCB-96DB-898A025E3111}">
      <dgm:prSet/>
      <dgm:spPr/>
      <dgm:t>
        <a:bodyPr/>
        <a:lstStyle/>
        <a:p>
          <a:endParaRPr lang="en-CA"/>
        </a:p>
      </dgm:t>
    </dgm:pt>
    <dgm:pt modelId="{84C03B89-E032-49B6-B664-C85D82772164}" type="sibTrans" cxnId="{F6F61724-97AB-4DCB-96DB-898A025E3111}">
      <dgm:prSet/>
      <dgm:spPr/>
      <dgm:t>
        <a:bodyPr/>
        <a:lstStyle/>
        <a:p>
          <a:endParaRPr lang="en-CA"/>
        </a:p>
      </dgm:t>
    </dgm:pt>
    <dgm:pt modelId="{CBB94118-4713-4496-B2B1-CDC259C63C8E}" type="pres">
      <dgm:prSet presAssocID="{7E2EAF6C-3E0E-4389-A00A-6C7DA886A231}" presName="linear" presStyleCnt="0">
        <dgm:presLayoutVars>
          <dgm:animLvl val="lvl"/>
          <dgm:resizeHandles val="exact"/>
        </dgm:presLayoutVars>
      </dgm:prSet>
      <dgm:spPr/>
    </dgm:pt>
    <dgm:pt modelId="{4A4CF096-D02F-4528-9B6C-B5FE9C3F7D15}" type="pres">
      <dgm:prSet presAssocID="{C659461F-8A90-45E4-9FB0-A7E64813C09A}" presName="parentText" presStyleLbl="node1" presStyleIdx="0" presStyleCnt="3">
        <dgm:presLayoutVars>
          <dgm:chMax val="0"/>
          <dgm:bulletEnabled val="1"/>
        </dgm:presLayoutVars>
      </dgm:prSet>
      <dgm:spPr/>
    </dgm:pt>
    <dgm:pt modelId="{A4DF287D-46F4-495A-86FA-076CDB7939F1}" type="pres">
      <dgm:prSet presAssocID="{7BA9C37B-E716-4DBE-8FAA-43D9F7932905}" presName="spacer" presStyleCnt="0"/>
      <dgm:spPr/>
    </dgm:pt>
    <dgm:pt modelId="{BB6FF75C-AA26-43AB-A173-1426F7C165A2}" type="pres">
      <dgm:prSet presAssocID="{32EDBC02-DCD6-4DFD-9A3E-50D4A1FC63C3}" presName="parentText" presStyleLbl="node1" presStyleIdx="1" presStyleCnt="3">
        <dgm:presLayoutVars>
          <dgm:chMax val="0"/>
          <dgm:bulletEnabled val="1"/>
        </dgm:presLayoutVars>
      </dgm:prSet>
      <dgm:spPr/>
    </dgm:pt>
    <dgm:pt modelId="{8CE0F422-D25F-4B20-AD90-27BC5805E1E6}" type="pres">
      <dgm:prSet presAssocID="{84C03B89-E032-49B6-B664-C85D82772164}" presName="spacer" presStyleCnt="0"/>
      <dgm:spPr/>
    </dgm:pt>
    <dgm:pt modelId="{9E29A270-4A73-4718-BE28-6655D11B7375}" type="pres">
      <dgm:prSet presAssocID="{B3995BBD-930F-419C-A259-575AC9AB272D}" presName="parentText" presStyleLbl="node1" presStyleIdx="2" presStyleCnt="3" custLinFactNeighborY="-32960">
        <dgm:presLayoutVars>
          <dgm:chMax val="0"/>
          <dgm:bulletEnabled val="1"/>
        </dgm:presLayoutVars>
      </dgm:prSet>
      <dgm:spPr/>
    </dgm:pt>
  </dgm:ptLst>
  <dgm:cxnLst>
    <dgm:cxn modelId="{2A82851E-44FF-41AA-9685-CC03479DBD1B}" type="presOf" srcId="{C659461F-8A90-45E4-9FB0-A7E64813C09A}" destId="{4A4CF096-D02F-4528-9B6C-B5FE9C3F7D15}" srcOrd="0" destOrd="0" presId="urn:microsoft.com/office/officeart/2005/8/layout/vList2"/>
    <dgm:cxn modelId="{F6F61724-97AB-4DCB-96DB-898A025E3111}" srcId="{7E2EAF6C-3E0E-4389-A00A-6C7DA886A231}" destId="{32EDBC02-DCD6-4DFD-9A3E-50D4A1FC63C3}" srcOrd="1" destOrd="0" parTransId="{446C5509-BA10-4B95-B196-55E6245D1B3E}" sibTransId="{84C03B89-E032-49B6-B664-C85D82772164}"/>
    <dgm:cxn modelId="{338C0A32-4B45-4DAB-9ADB-AEA6F49A2D3A}" srcId="{7E2EAF6C-3E0E-4389-A00A-6C7DA886A231}" destId="{C659461F-8A90-45E4-9FB0-A7E64813C09A}" srcOrd="0" destOrd="0" parTransId="{75E35B7A-3968-43C9-90A0-F086C909C5B3}" sibTransId="{7BA9C37B-E716-4DBE-8FAA-43D9F7932905}"/>
    <dgm:cxn modelId="{6EB9E863-1DB6-42B5-9719-DD7F5881DAF4}" srcId="{7E2EAF6C-3E0E-4389-A00A-6C7DA886A231}" destId="{B3995BBD-930F-419C-A259-575AC9AB272D}" srcOrd="2" destOrd="0" parTransId="{E3E27246-7B60-4414-929F-83D2EDF358A6}" sibTransId="{2151D397-8D45-4D36-BB3E-A43B05DBFABE}"/>
    <dgm:cxn modelId="{C8144BB1-FC88-4872-BB78-3385BC6E4E4B}" type="presOf" srcId="{32EDBC02-DCD6-4DFD-9A3E-50D4A1FC63C3}" destId="{BB6FF75C-AA26-43AB-A173-1426F7C165A2}" srcOrd="0" destOrd="0" presId="urn:microsoft.com/office/officeart/2005/8/layout/vList2"/>
    <dgm:cxn modelId="{1102F3BB-0FB9-41BA-8EA1-23F738CAC234}" type="presOf" srcId="{B3995BBD-930F-419C-A259-575AC9AB272D}" destId="{9E29A270-4A73-4718-BE28-6655D11B7375}" srcOrd="0" destOrd="0" presId="urn:microsoft.com/office/officeart/2005/8/layout/vList2"/>
    <dgm:cxn modelId="{C8B838C8-37EA-4C45-B697-844C94731B1C}" type="presOf" srcId="{7E2EAF6C-3E0E-4389-A00A-6C7DA886A231}" destId="{CBB94118-4713-4496-B2B1-CDC259C63C8E}" srcOrd="0" destOrd="0" presId="urn:microsoft.com/office/officeart/2005/8/layout/vList2"/>
    <dgm:cxn modelId="{B3E8D2BF-E9E3-4EF8-B624-CF63D5CE4E20}" type="presParOf" srcId="{CBB94118-4713-4496-B2B1-CDC259C63C8E}" destId="{4A4CF096-D02F-4528-9B6C-B5FE9C3F7D15}" srcOrd="0" destOrd="0" presId="urn:microsoft.com/office/officeart/2005/8/layout/vList2"/>
    <dgm:cxn modelId="{CC77E0E7-A898-4793-BC5C-F2C9C473509A}" type="presParOf" srcId="{CBB94118-4713-4496-B2B1-CDC259C63C8E}" destId="{A4DF287D-46F4-495A-86FA-076CDB7939F1}" srcOrd="1" destOrd="0" presId="urn:microsoft.com/office/officeart/2005/8/layout/vList2"/>
    <dgm:cxn modelId="{FAD254F8-B7E0-46E7-8987-36F1086A1EBE}" type="presParOf" srcId="{CBB94118-4713-4496-B2B1-CDC259C63C8E}" destId="{BB6FF75C-AA26-43AB-A173-1426F7C165A2}" srcOrd="2" destOrd="0" presId="urn:microsoft.com/office/officeart/2005/8/layout/vList2"/>
    <dgm:cxn modelId="{7AA748E8-3E65-4636-A387-66A7E85E4110}" type="presParOf" srcId="{CBB94118-4713-4496-B2B1-CDC259C63C8E}" destId="{8CE0F422-D25F-4B20-AD90-27BC5805E1E6}" srcOrd="3" destOrd="0" presId="urn:microsoft.com/office/officeart/2005/8/layout/vList2"/>
    <dgm:cxn modelId="{A166C843-5751-41D2-A4CD-B0DBD8CD086E}" type="presParOf" srcId="{CBB94118-4713-4496-B2B1-CDC259C63C8E}" destId="{9E29A270-4A73-4718-BE28-6655D11B7375}"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BD316A1-6533-4FA2-8A95-D9F58964EB08}"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2904E4AC-193F-471B-AF04-A60799706AA0}">
      <dgm:prSet/>
      <dgm:spPr/>
      <dgm:t>
        <a:bodyPr/>
        <a:lstStyle/>
        <a:p>
          <a:pPr>
            <a:lnSpc>
              <a:spcPct val="100000"/>
            </a:lnSpc>
          </a:pPr>
          <a:r>
            <a:rPr lang="en-CA"/>
            <a:t>Orientation</a:t>
          </a:r>
          <a:endParaRPr lang="en-US"/>
        </a:p>
      </dgm:t>
    </dgm:pt>
    <dgm:pt modelId="{2BEF6C2C-35C3-4A51-A9AA-E7E25AED81EE}" type="parTrans" cxnId="{B029B7D2-F8F4-4F9F-9133-36C20269AA09}">
      <dgm:prSet/>
      <dgm:spPr/>
      <dgm:t>
        <a:bodyPr/>
        <a:lstStyle/>
        <a:p>
          <a:endParaRPr lang="en-US"/>
        </a:p>
      </dgm:t>
    </dgm:pt>
    <dgm:pt modelId="{DAB30A0F-6102-4446-A0B3-80DD53C68D1F}" type="sibTrans" cxnId="{B029B7D2-F8F4-4F9F-9133-36C20269AA09}">
      <dgm:prSet/>
      <dgm:spPr/>
      <dgm:t>
        <a:bodyPr/>
        <a:lstStyle/>
        <a:p>
          <a:endParaRPr lang="en-US"/>
        </a:p>
      </dgm:t>
    </dgm:pt>
    <dgm:pt modelId="{ED4C79E3-69F8-4D7B-95C3-5AAD0549925A}">
      <dgm:prSet/>
      <dgm:spPr/>
      <dgm:t>
        <a:bodyPr/>
        <a:lstStyle/>
        <a:p>
          <a:pPr>
            <a:lnSpc>
              <a:spcPct val="100000"/>
            </a:lnSpc>
          </a:pPr>
          <a:r>
            <a:rPr lang="en-CA" dirty="0"/>
            <a:t>Screening form</a:t>
          </a:r>
          <a:endParaRPr lang="en-US" dirty="0"/>
        </a:p>
      </dgm:t>
    </dgm:pt>
    <dgm:pt modelId="{D90A42E7-2937-48FF-9537-4AEA339217DB}" type="parTrans" cxnId="{7F1BE759-1B8E-443D-87A4-33D376FAD6F3}">
      <dgm:prSet/>
      <dgm:spPr/>
      <dgm:t>
        <a:bodyPr/>
        <a:lstStyle/>
        <a:p>
          <a:endParaRPr lang="en-US"/>
        </a:p>
      </dgm:t>
    </dgm:pt>
    <dgm:pt modelId="{A9459309-203F-490E-B7E4-AC19888D5C46}" type="sibTrans" cxnId="{7F1BE759-1B8E-443D-87A4-33D376FAD6F3}">
      <dgm:prSet/>
      <dgm:spPr/>
      <dgm:t>
        <a:bodyPr/>
        <a:lstStyle/>
        <a:p>
          <a:endParaRPr lang="en-US"/>
        </a:p>
      </dgm:t>
    </dgm:pt>
    <dgm:pt modelId="{8665EB0E-DC53-427D-A499-273A1B383720}">
      <dgm:prSet/>
      <dgm:spPr/>
      <dgm:t>
        <a:bodyPr/>
        <a:lstStyle/>
        <a:p>
          <a:pPr>
            <a:lnSpc>
              <a:spcPct val="100000"/>
            </a:lnSpc>
          </a:pPr>
          <a:r>
            <a:rPr lang="en-CA" dirty="0"/>
            <a:t>Documentation form</a:t>
          </a:r>
          <a:endParaRPr lang="en-US" dirty="0"/>
        </a:p>
      </dgm:t>
    </dgm:pt>
    <dgm:pt modelId="{1036F0BC-0C9E-4D96-969F-164F5BCEE4F9}" type="parTrans" cxnId="{C1F3D1D3-F647-454E-BD4D-5DD4F2D64819}">
      <dgm:prSet/>
      <dgm:spPr/>
      <dgm:t>
        <a:bodyPr/>
        <a:lstStyle/>
        <a:p>
          <a:endParaRPr lang="en-US"/>
        </a:p>
      </dgm:t>
    </dgm:pt>
    <dgm:pt modelId="{61A81214-8BBE-4F6F-914C-65BB6F7CDE8E}" type="sibTrans" cxnId="{C1F3D1D3-F647-454E-BD4D-5DD4F2D64819}">
      <dgm:prSet/>
      <dgm:spPr/>
      <dgm:t>
        <a:bodyPr/>
        <a:lstStyle/>
        <a:p>
          <a:endParaRPr lang="en-US"/>
        </a:p>
      </dgm:t>
    </dgm:pt>
    <dgm:pt modelId="{9733073D-EB08-42B5-8F29-F72827A3A5EC}">
      <dgm:prSet/>
      <dgm:spPr/>
      <dgm:t>
        <a:bodyPr/>
        <a:lstStyle/>
        <a:p>
          <a:pPr>
            <a:lnSpc>
              <a:spcPct val="100000"/>
            </a:lnSpc>
          </a:pPr>
          <a:r>
            <a:rPr lang="en-US" dirty="0"/>
            <a:t>Attendance list (if used)</a:t>
          </a:r>
        </a:p>
      </dgm:t>
    </dgm:pt>
    <dgm:pt modelId="{E1F52266-1955-4456-AFF9-D0B92E8B6332}" type="parTrans" cxnId="{6B46C64A-851F-4E35-AE5A-257679B86F29}">
      <dgm:prSet/>
      <dgm:spPr/>
      <dgm:t>
        <a:bodyPr/>
        <a:lstStyle/>
        <a:p>
          <a:endParaRPr lang="en-CA"/>
        </a:p>
      </dgm:t>
    </dgm:pt>
    <dgm:pt modelId="{65632EA3-CB50-4D7A-A73F-69C4A5E59B22}" type="sibTrans" cxnId="{6B46C64A-851F-4E35-AE5A-257679B86F29}">
      <dgm:prSet/>
      <dgm:spPr/>
      <dgm:t>
        <a:bodyPr/>
        <a:lstStyle/>
        <a:p>
          <a:endParaRPr lang="en-CA"/>
        </a:p>
      </dgm:t>
    </dgm:pt>
    <dgm:pt modelId="{674A0F62-6D7B-4B67-B7AF-3FB4C44E57CC}" type="pres">
      <dgm:prSet presAssocID="{ABD316A1-6533-4FA2-8A95-D9F58964EB08}" presName="root" presStyleCnt="0">
        <dgm:presLayoutVars>
          <dgm:dir/>
          <dgm:resizeHandles val="exact"/>
        </dgm:presLayoutVars>
      </dgm:prSet>
      <dgm:spPr/>
    </dgm:pt>
    <dgm:pt modelId="{F2795DD2-EE0D-49B8-BB8D-D7551527B43A}" type="pres">
      <dgm:prSet presAssocID="{2904E4AC-193F-471B-AF04-A60799706AA0}" presName="compNode" presStyleCnt="0"/>
      <dgm:spPr/>
    </dgm:pt>
    <dgm:pt modelId="{5150CD57-6D25-47BB-AC89-59E3DDF6BDCD}" type="pres">
      <dgm:prSet presAssocID="{2904E4AC-193F-471B-AF04-A60799706AA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ass"/>
        </a:ext>
      </dgm:extLst>
    </dgm:pt>
    <dgm:pt modelId="{BD461F3C-7400-473D-9FD2-21C452A8E3BE}" type="pres">
      <dgm:prSet presAssocID="{2904E4AC-193F-471B-AF04-A60799706AA0}" presName="spaceRect" presStyleCnt="0"/>
      <dgm:spPr/>
    </dgm:pt>
    <dgm:pt modelId="{05044905-3573-4DAC-85EB-E87EA2954E9A}" type="pres">
      <dgm:prSet presAssocID="{2904E4AC-193F-471B-AF04-A60799706AA0}" presName="textRect" presStyleLbl="revTx" presStyleIdx="0" presStyleCnt="4">
        <dgm:presLayoutVars>
          <dgm:chMax val="1"/>
          <dgm:chPref val="1"/>
        </dgm:presLayoutVars>
      </dgm:prSet>
      <dgm:spPr/>
    </dgm:pt>
    <dgm:pt modelId="{D37373DB-3201-48A6-A538-6F8421F833F4}" type="pres">
      <dgm:prSet presAssocID="{DAB30A0F-6102-4446-A0B3-80DD53C68D1F}" presName="sibTrans" presStyleCnt="0"/>
      <dgm:spPr/>
    </dgm:pt>
    <dgm:pt modelId="{E11856E9-6694-462D-A692-70CC4C5253F9}" type="pres">
      <dgm:prSet presAssocID="{ED4C79E3-69F8-4D7B-95C3-5AAD0549925A}" presName="compNode" presStyleCnt="0"/>
      <dgm:spPr/>
    </dgm:pt>
    <dgm:pt modelId="{02A63C71-CFE8-4E87-A425-8315A2AA311F}" type="pres">
      <dgm:prSet presAssocID="{ED4C79E3-69F8-4D7B-95C3-5AAD0549925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9C1668D3-743D-4D7F-8661-D96A1E861205}" type="pres">
      <dgm:prSet presAssocID="{ED4C79E3-69F8-4D7B-95C3-5AAD0549925A}" presName="spaceRect" presStyleCnt="0"/>
      <dgm:spPr/>
    </dgm:pt>
    <dgm:pt modelId="{0AA758B3-6AA9-487D-804E-00BA9649C709}" type="pres">
      <dgm:prSet presAssocID="{ED4C79E3-69F8-4D7B-95C3-5AAD0549925A}" presName="textRect" presStyleLbl="revTx" presStyleIdx="1" presStyleCnt="4">
        <dgm:presLayoutVars>
          <dgm:chMax val="1"/>
          <dgm:chPref val="1"/>
        </dgm:presLayoutVars>
      </dgm:prSet>
      <dgm:spPr/>
    </dgm:pt>
    <dgm:pt modelId="{AC864D83-691E-4877-BD43-303FF827BFFF}" type="pres">
      <dgm:prSet presAssocID="{A9459309-203F-490E-B7E4-AC19888D5C46}" presName="sibTrans" presStyleCnt="0"/>
      <dgm:spPr/>
    </dgm:pt>
    <dgm:pt modelId="{4CAA3784-9B9E-4161-A68C-BDA6B4BD8FCC}" type="pres">
      <dgm:prSet presAssocID="{8665EB0E-DC53-427D-A499-273A1B383720}" presName="compNode" presStyleCnt="0"/>
      <dgm:spPr/>
    </dgm:pt>
    <dgm:pt modelId="{347A099A-55A6-4D2A-9527-5AB246ABB531}" type="pres">
      <dgm:prSet presAssocID="{8665EB0E-DC53-427D-A499-273A1B3837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F687A16C-E778-4AFD-854A-4788AB776E03}" type="pres">
      <dgm:prSet presAssocID="{8665EB0E-DC53-427D-A499-273A1B383720}" presName="spaceRect" presStyleCnt="0"/>
      <dgm:spPr/>
    </dgm:pt>
    <dgm:pt modelId="{567C3544-4BB0-4517-B4AA-EC8A28944B2B}" type="pres">
      <dgm:prSet presAssocID="{8665EB0E-DC53-427D-A499-273A1B383720}" presName="textRect" presStyleLbl="revTx" presStyleIdx="2" presStyleCnt="4">
        <dgm:presLayoutVars>
          <dgm:chMax val="1"/>
          <dgm:chPref val="1"/>
        </dgm:presLayoutVars>
      </dgm:prSet>
      <dgm:spPr/>
    </dgm:pt>
    <dgm:pt modelId="{2F83B80C-5A14-4FCB-8CAF-E7F12BC413B7}" type="pres">
      <dgm:prSet presAssocID="{61A81214-8BBE-4F6F-914C-65BB6F7CDE8E}" presName="sibTrans" presStyleCnt="0"/>
      <dgm:spPr/>
    </dgm:pt>
    <dgm:pt modelId="{102CEE12-7E63-4D01-A959-9A8BD7C12753}" type="pres">
      <dgm:prSet presAssocID="{9733073D-EB08-42B5-8F29-F72827A3A5EC}" presName="compNode" presStyleCnt="0"/>
      <dgm:spPr/>
    </dgm:pt>
    <dgm:pt modelId="{A560A5FF-4F55-4051-BC1C-5EB50A60ECC9}" type="pres">
      <dgm:prSet presAssocID="{9733073D-EB08-42B5-8F29-F72827A3A5EC}"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ist with solid fill"/>
        </a:ext>
      </dgm:extLst>
    </dgm:pt>
    <dgm:pt modelId="{5A4F77BB-F906-4ABC-878E-0CB00F48B687}" type="pres">
      <dgm:prSet presAssocID="{9733073D-EB08-42B5-8F29-F72827A3A5EC}" presName="spaceRect" presStyleCnt="0"/>
      <dgm:spPr/>
    </dgm:pt>
    <dgm:pt modelId="{33E9B074-A19D-419E-9140-77ADA0F42C06}" type="pres">
      <dgm:prSet presAssocID="{9733073D-EB08-42B5-8F29-F72827A3A5EC}" presName="textRect" presStyleLbl="revTx" presStyleIdx="3" presStyleCnt="4">
        <dgm:presLayoutVars>
          <dgm:chMax val="1"/>
          <dgm:chPref val="1"/>
        </dgm:presLayoutVars>
      </dgm:prSet>
      <dgm:spPr/>
    </dgm:pt>
  </dgm:ptLst>
  <dgm:cxnLst>
    <dgm:cxn modelId="{CC111206-E51C-44BA-907F-E5D761821C92}" type="presOf" srcId="{8665EB0E-DC53-427D-A499-273A1B383720}" destId="{567C3544-4BB0-4517-B4AA-EC8A28944B2B}" srcOrd="0" destOrd="0" presId="urn:microsoft.com/office/officeart/2018/2/layout/IconLabelList"/>
    <dgm:cxn modelId="{F6B1813E-504E-44CD-871D-38FBD33FAC73}" type="presOf" srcId="{ED4C79E3-69F8-4D7B-95C3-5AAD0549925A}" destId="{0AA758B3-6AA9-487D-804E-00BA9649C709}" srcOrd="0" destOrd="0" presId="urn:microsoft.com/office/officeart/2018/2/layout/IconLabelList"/>
    <dgm:cxn modelId="{6B46C64A-851F-4E35-AE5A-257679B86F29}" srcId="{ABD316A1-6533-4FA2-8A95-D9F58964EB08}" destId="{9733073D-EB08-42B5-8F29-F72827A3A5EC}" srcOrd="3" destOrd="0" parTransId="{E1F52266-1955-4456-AFF9-D0B92E8B6332}" sibTransId="{65632EA3-CB50-4D7A-A73F-69C4A5E59B22}"/>
    <dgm:cxn modelId="{06FD7D4D-C524-4C33-8FA6-C74401F7DBF6}" type="presOf" srcId="{ABD316A1-6533-4FA2-8A95-D9F58964EB08}" destId="{674A0F62-6D7B-4B67-B7AF-3FB4C44E57CC}" srcOrd="0" destOrd="0" presId="urn:microsoft.com/office/officeart/2018/2/layout/IconLabelList"/>
    <dgm:cxn modelId="{7F1BE759-1B8E-443D-87A4-33D376FAD6F3}" srcId="{ABD316A1-6533-4FA2-8A95-D9F58964EB08}" destId="{ED4C79E3-69F8-4D7B-95C3-5AAD0549925A}" srcOrd="1" destOrd="0" parTransId="{D90A42E7-2937-48FF-9537-4AEA339217DB}" sibTransId="{A9459309-203F-490E-B7E4-AC19888D5C46}"/>
    <dgm:cxn modelId="{297A32C5-D3CB-412F-8D13-C122138F2D43}" type="presOf" srcId="{9733073D-EB08-42B5-8F29-F72827A3A5EC}" destId="{33E9B074-A19D-419E-9140-77ADA0F42C06}" srcOrd="0" destOrd="0" presId="urn:microsoft.com/office/officeart/2018/2/layout/IconLabelList"/>
    <dgm:cxn modelId="{B029B7D2-F8F4-4F9F-9133-36C20269AA09}" srcId="{ABD316A1-6533-4FA2-8A95-D9F58964EB08}" destId="{2904E4AC-193F-471B-AF04-A60799706AA0}" srcOrd="0" destOrd="0" parTransId="{2BEF6C2C-35C3-4A51-A9AA-E7E25AED81EE}" sibTransId="{DAB30A0F-6102-4446-A0B3-80DD53C68D1F}"/>
    <dgm:cxn modelId="{C1F3D1D3-F647-454E-BD4D-5DD4F2D64819}" srcId="{ABD316A1-6533-4FA2-8A95-D9F58964EB08}" destId="{8665EB0E-DC53-427D-A499-273A1B383720}" srcOrd="2" destOrd="0" parTransId="{1036F0BC-0C9E-4D96-969F-164F5BCEE4F9}" sibTransId="{61A81214-8BBE-4F6F-914C-65BB6F7CDE8E}"/>
    <dgm:cxn modelId="{F83940DD-F41F-45D2-8152-FFF17B986D1F}" type="presOf" srcId="{2904E4AC-193F-471B-AF04-A60799706AA0}" destId="{05044905-3573-4DAC-85EB-E87EA2954E9A}" srcOrd="0" destOrd="0" presId="urn:microsoft.com/office/officeart/2018/2/layout/IconLabelList"/>
    <dgm:cxn modelId="{FA41C2CA-6E56-486D-9A76-B552576C7CDF}" type="presParOf" srcId="{674A0F62-6D7B-4B67-B7AF-3FB4C44E57CC}" destId="{F2795DD2-EE0D-49B8-BB8D-D7551527B43A}" srcOrd="0" destOrd="0" presId="urn:microsoft.com/office/officeart/2018/2/layout/IconLabelList"/>
    <dgm:cxn modelId="{CBFFD5F7-0FE5-495A-8058-CC069EF8EAA2}" type="presParOf" srcId="{F2795DD2-EE0D-49B8-BB8D-D7551527B43A}" destId="{5150CD57-6D25-47BB-AC89-59E3DDF6BDCD}" srcOrd="0" destOrd="0" presId="urn:microsoft.com/office/officeart/2018/2/layout/IconLabelList"/>
    <dgm:cxn modelId="{5CDEA9B7-6475-4537-BB20-8401BFA82436}" type="presParOf" srcId="{F2795DD2-EE0D-49B8-BB8D-D7551527B43A}" destId="{BD461F3C-7400-473D-9FD2-21C452A8E3BE}" srcOrd="1" destOrd="0" presId="urn:microsoft.com/office/officeart/2018/2/layout/IconLabelList"/>
    <dgm:cxn modelId="{0C99786C-185B-4A01-97E2-954794455230}" type="presParOf" srcId="{F2795DD2-EE0D-49B8-BB8D-D7551527B43A}" destId="{05044905-3573-4DAC-85EB-E87EA2954E9A}" srcOrd="2" destOrd="0" presId="urn:microsoft.com/office/officeart/2018/2/layout/IconLabelList"/>
    <dgm:cxn modelId="{F76E4B3D-361F-4855-B4FB-95088B1866EC}" type="presParOf" srcId="{674A0F62-6D7B-4B67-B7AF-3FB4C44E57CC}" destId="{D37373DB-3201-48A6-A538-6F8421F833F4}" srcOrd="1" destOrd="0" presId="urn:microsoft.com/office/officeart/2018/2/layout/IconLabelList"/>
    <dgm:cxn modelId="{2500A1E2-8228-43C8-9163-18421865D4B5}" type="presParOf" srcId="{674A0F62-6D7B-4B67-B7AF-3FB4C44E57CC}" destId="{E11856E9-6694-462D-A692-70CC4C5253F9}" srcOrd="2" destOrd="0" presId="urn:microsoft.com/office/officeart/2018/2/layout/IconLabelList"/>
    <dgm:cxn modelId="{35A55AFB-AE47-4505-8BCE-63814A6729FC}" type="presParOf" srcId="{E11856E9-6694-462D-A692-70CC4C5253F9}" destId="{02A63C71-CFE8-4E87-A425-8315A2AA311F}" srcOrd="0" destOrd="0" presId="urn:microsoft.com/office/officeart/2018/2/layout/IconLabelList"/>
    <dgm:cxn modelId="{55513E76-AA31-4DC7-84A8-C9EB3C4C878D}" type="presParOf" srcId="{E11856E9-6694-462D-A692-70CC4C5253F9}" destId="{9C1668D3-743D-4D7F-8661-D96A1E861205}" srcOrd="1" destOrd="0" presId="urn:microsoft.com/office/officeart/2018/2/layout/IconLabelList"/>
    <dgm:cxn modelId="{9ABF9B10-298D-4DAD-BE7B-975F85BD2201}" type="presParOf" srcId="{E11856E9-6694-462D-A692-70CC4C5253F9}" destId="{0AA758B3-6AA9-487D-804E-00BA9649C709}" srcOrd="2" destOrd="0" presId="urn:microsoft.com/office/officeart/2018/2/layout/IconLabelList"/>
    <dgm:cxn modelId="{98B0C59B-56EE-488B-BF3E-5D2139A40BBD}" type="presParOf" srcId="{674A0F62-6D7B-4B67-B7AF-3FB4C44E57CC}" destId="{AC864D83-691E-4877-BD43-303FF827BFFF}" srcOrd="3" destOrd="0" presId="urn:microsoft.com/office/officeart/2018/2/layout/IconLabelList"/>
    <dgm:cxn modelId="{07D12B3C-CD31-46A1-B176-F7180E9DF53B}" type="presParOf" srcId="{674A0F62-6D7B-4B67-B7AF-3FB4C44E57CC}" destId="{4CAA3784-9B9E-4161-A68C-BDA6B4BD8FCC}" srcOrd="4" destOrd="0" presId="urn:microsoft.com/office/officeart/2018/2/layout/IconLabelList"/>
    <dgm:cxn modelId="{6823B1B2-F865-46A3-A47C-CFA43AF50C2C}" type="presParOf" srcId="{4CAA3784-9B9E-4161-A68C-BDA6B4BD8FCC}" destId="{347A099A-55A6-4D2A-9527-5AB246ABB531}" srcOrd="0" destOrd="0" presId="urn:microsoft.com/office/officeart/2018/2/layout/IconLabelList"/>
    <dgm:cxn modelId="{C10B366E-3A9B-4E76-89ED-3CDD75AD6047}" type="presParOf" srcId="{4CAA3784-9B9E-4161-A68C-BDA6B4BD8FCC}" destId="{F687A16C-E778-4AFD-854A-4788AB776E03}" srcOrd="1" destOrd="0" presId="urn:microsoft.com/office/officeart/2018/2/layout/IconLabelList"/>
    <dgm:cxn modelId="{EBE52C5D-FDA6-434A-A590-46B3874A1EA8}" type="presParOf" srcId="{4CAA3784-9B9E-4161-A68C-BDA6B4BD8FCC}" destId="{567C3544-4BB0-4517-B4AA-EC8A28944B2B}" srcOrd="2" destOrd="0" presId="urn:microsoft.com/office/officeart/2018/2/layout/IconLabelList"/>
    <dgm:cxn modelId="{C2AFB476-1D67-41A2-BAA7-E47F83BE9917}" type="presParOf" srcId="{674A0F62-6D7B-4B67-B7AF-3FB4C44E57CC}" destId="{2F83B80C-5A14-4FCB-8CAF-E7F12BC413B7}" srcOrd="5" destOrd="0" presId="urn:microsoft.com/office/officeart/2018/2/layout/IconLabelList"/>
    <dgm:cxn modelId="{C86CA92A-ECEF-4056-8A42-147ACAA72C18}" type="presParOf" srcId="{674A0F62-6D7B-4B67-B7AF-3FB4C44E57CC}" destId="{102CEE12-7E63-4D01-A959-9A8BD7C12753}" srcOrd="6" destOrd="0" presId="urn:microsoft.com/office/officeart/2018/2/layout/IconLabelList"/>
    <dgm:cxn modelId="{BB431954-4435-4DC8-AD4F-5D77CC708D49}" type="presParOf" srcId="{102CEE12-7E63-4D01-A959-9A8BD7C12753}" destId="{A560A5FF-4F55-4051-BC1C-5EB50A60ECC9}" srcOrd="0" destOrd="0" presId="urn:microsoft.com/office/officeart/2018/2/layout/IconLabelList"/>
    <dgm:cxn modelId="{6AA45E93-D6A1-4180-A64C-AB6C101C31BF}" type="presParOf" srcId="{102CEE12-7E63-4D01-A959-9A8BD7C12753}" destId="{5A4F77BB-F906-4ABC-878E-0CB00F48B687}" srcOrd="1" destOrd="0" presId="urn:microsoft.com/office/officeart/2018/2/layout/IconLabelList"/>
    <dgm:cxn modelId="{48D0D72E-6E39-4774-BF1B-D596FD83333B}" type="presParOf" srcId="{102CEE12-7E63-4D01-A959-9A8BD7C12753}" destId="{33E9B074-A19D-419E-9140-77ADA0F42C06}"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C58714-62C3-4C29-8DE1-36069AB234DC}"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B2CC6711-D2A5-4D3D-9F4F-385CE72ECED3}">
      <dgm:prSet/>
      <dgm:spPr>
        <a:solidFill>
          <a:srgbClr val="0070C0"/>
        </a:solidFill>
      </dgm:spPr>
      <dgm:t>
        <a:bodyPr/>
        <a:lstStyle/>
        <a:p>
          <a:pPr>
            <a:lnSpc>
              <a:spcPct val="100000"/>
            </a:lnSpc>
          </a:pPr>
          <a:r>
            <a:rPr lang="en-CA" dirty="0"/>
            <a:t>Fit testers require re-approval every 2 years. This can be achieved by attending an SASWH’s fit tester re-certification session. </a:t>
          </a:r>
          <a:endParaRPr lang="en-US" dirty="0"/>
        </a:p>
      </dgm:t>
    </dgm:pt>
    <dgm:pt modelId="{EF23D701-EEED-43C0-833C-015754AF793E}" type="parTrans" cxnId="{3DD00831-B519-4E18-9A8C-DB2379A526CE}">
      <dgm:prSet/>
      <dgm:spPr/>
      <dgm:t>
        <a:bodyPr/>
        <a:lstStyle/>
        <a:p>
          <a:endParaRPr lang="en-US"/>
        </a:p>
      </dgm:t>
    </dgm:pt>
    <dgm:pt modelId="{F355C7B9-DFC9-4693-8ABB-65E888481967}" type="sibTrans" cxnId="{3DD00831-B519-4E18-9A8C-DB2379A526CE}">
      <dgm:prSet/>
      <dgm:spPr/>
      <dgm:t>
        <a:bodyPr/>
        <a:lstStyle/>
        <a:p>
          <a:endParaRPr lang="en-US"/>
        </a:p>
      </dgm:t>
    </dgm:pt>
    <dgm:pt modelId="{F6384D57-2F05-4EEE-B737-45FC51E7A5C2}">
      <dgm:prSet/>
      <dgm:spPr>
        <a:solidFill>
          <a:srgbClr val="0070C0"/>
        </a:solidFill>
      </dgm:spPr>
      <dgm:t>
        <a:bodyPr/>
        <a:lstStyle/>
        <a:p>
          <a:pPr>
            <a:lnSpc>
              <a:spcPct val="100000"/>
            </a:lnSpc>
          </a:pPr>
          <a:r>
            <a:rPr lang="en-CA" i="0" dirty="0"/>
            <a:t>A fit tester will be eligible for re-approval so long as they have fit tested a minimum of 5 workers in the previous 2 years. </a:t>
          </a:r>
          <a:endParaRPr lang="en-US" i="0" dirty="0"/>
        </a:p>
      </dgm:t>
    </dgm:pt>
    <dgm:pt modelId="{7DD7DC29-6906-4816-B034-78D1C51484E9}" type="parTrans" cxnId="{478352FE-5DC5-42B2-840C-685F26966EBE}">
      <dgm:prSet/>
      <dgm:spPr/>
      <dgm:t>
        <a:bodyPr/>
        <a:lstStyle/>
        <a:p>
          <a:endParaRPr lang="en-US"/>
        </a:p>
      </dgm:t>
    </dgm:pt>
    <dgm:pt modelId="{62273F1A-3E94-4952-8D02-2962DB118CCC}" type="sibTrans" cxnId="{478352FE-5DC5-42B2-840C-685F26966EBE}">
      <dgm:prSet/>
      <dgm:spPr/>
      <dgm:t>
        <a:bodyPr/>
        <a:lstStyle/>
        <a:p>
          <a:endParaRPr lang="en-US"/>
        </a:p>
      </dgm:t>
    </dgm:pt>
    <dgm:pt modelId="{D347A6EC-E588-4108-AB10-13C30B885A27}">
      <dgm:prSet/>
      <dgm:spPr>
        <a:solidFill>
          <a:srgbClr val="0070C0"/>
        </a:solidFill>
      </dgm:spPr>
      <dgm:t>
        <a:bodyPr/>
        <a:lstStyle/>
        <a:p>
          <a:r>
            <a:rPr lang="en-US" b="0" dirty="0">
              <a:solidFill>
                <a:schemeClr val="bg1"/>
              </a:solidFill>
              <a:effectLst/>
              <a:latin typeface="+mn-lt"/>
              <a:ea typeface="+mn-ea"/>
              <a:cs typeface="+mn-cs"/>
            </a:rPr>
            <a:t>The process of fit testing must always be delivered with consistency.</a:t>
          </a:r>
          <a:endParaRPr lang="en-CA" b="0" dirty="0">
            <a:solidFill>
              <a:schemeClr val="bg1"/>
            </a:solidFill>
            <a:effectLst/>
            <a:latin typeface="+mn-lt"/>
            <a:ea typeface="+mn-ea"/>
            <a:cs typeface="+mn-cs"/>
          </a:endParaRPr>
        </a:p>
      </dgm:t>
    </dgm:pt>
    <dgm:pt modelId="{609B4000-FC24-4FED-987A-33C6E1E6957B}" type="parTrans" cxnId="{70C06FC9-4C5B-4FB1-AB5E-3F5205A3F6CB}">
      <dgm:prSet/>
      <dgm:spPr/>
      <dgm:t>
        <a:bodyPr/>
        <a:lstStyle/>
        <a:p>
          <a:endParaRPr lang="en-CA"/>
        </a:p>
      </dgm:t>
    </dgm:pt>
    <dgm:pt modelId="{6BCE0227-3A45-453F-8A7C-F68A5EA5717D}" type="sibTrans" cxnId="{70C06FC9-4C5B-4FB1-AB5E-3F5205A3F6CB}">
      <dgm:prSet/>
      <dgm:spPr/>
      <dgm:t>
        <a:bodyPr/>
        <a:lstStyle/>
        <a:p>
          <a:endParaRPr lang="en-CA"/>
        </a:p>
      </dgm:t>
    </dgm:pt>
    <dgm:pt modelId="{DB5BCD01-580F-4D3E-B5E8-2170849F68D4}" type="pres">
      <dgm:prSet presAssocID="{92C58714-62C3-4C29-8DE1-36069AB234DC}" presName="outerComposite" presStyleCnt="0">
        <dgm:presLayoutVars>
          <dgm:chMax val="5"/>
          <dgm:dir/>
          <dgm:resizeHandles val="exact"/>
        </dgm:presLayoutVars>
      </dgm:prSet>
      <dgm:spPr/>
    </dgm:pt>
    <dgm:pt modelId="{AE01DF76-94BE-49B4-9983-5B432D308721}" type="pres">
      <dgm:prSet presAssocID="{92C58714-62C3-4C29-8DE1-36069AB234DC}" presName="dummyMaxCanvas" presStyleCnt="0">
        <dgm:presLayoutVars/>
      </dgm:prSet>
      <dgm:spPr/>
    </dgm:pt>
    <dgm:pt modelId="{F36B90D4-9EB6-4B2A-9B7A-4609E24E689F}" type="pres">
      <dgm:prSet presAssocID="{92C58714-62C3-4C29-8DE1-36069AB234DC}" presName="ThreeNodes_1" presStyleLbl="node1" presStyleIdx="0" presStyleCnt="3">
        <dgm:presLayoutVars>
          <dgm:bulletEnabled val="1"/>
        </dgm:presLayoutVars>
      </dgm:prSet>
      <dgm:spPr/>
    </dgm:pt>
    <dgm:pt modelId="{ADC7F157-B94C-4574-B91B-40600A7F0C62}" type="pres">
      <dgm:prSet presAssocID="{92C58714-62C3-4C29-8DE1-36069AB234DC}" presName="ThreeNodes_2" presStyleLbl="node1" presStyleIdx="1" presStyleCnt="3">
        <dgm:presLayoutVars>
          <dgm:bulletEnabled val="1"/>
        </dgm:presLayoutVars>
      </dgm:prSet>
      <dgm:spPr/>
    </dgm:pt>
    <dgm:pt modelId="{50B92BAE-4182-477F-B990-27DC4EC7EE01}" type="pres">
      <dgm:prSet presAssocID="{92C58714-62C3-4C29-8DE1-36069AB234DC}" presName="ThreeNodes_3" presStyleLbl="node1" presStyleIdx="2" presStyleCnt="3">
        <dgm:presLayoutVars>
          <dgm:bulletEnabled val="1"/>
        </dgm:presLayoutVars>
      </dgm:prSet>
      <dgm:spPr/>
    </dgm:pt>
    <dgm:pt modelId="{707D2B0A-52D0-43EC-AC19-9FB3E0CEE13C}" type="pres">
      <dgm:prSet presAssocID="{92C58714-62C3-4C29-8DE1-36069AB234DC}" presName="ThreeConn_1-2" presStyleLbl="fgAccFollowNode1" presStyleIdx="0" presStyleCnt="2">
        <dgm:presLayoutVars>
          <dgm:bulletEnabled val="1"/>
        </dgm:presLayoutVars>
      </dgm:prSet>
      <dgm:spPr/>
    </dgm:pt>
    <dgm:pt modelId="{AC45044C-743B-44CF-B9BB-E0E399F50419}" type="pres">
      <dgm:prSet presAssocID="{92C58714-62C3-4C29-8DE1-36069AB234DC}" presName="ThreeConn_2-3" presStyleLbl="fgAccFollowNode1" presStyleIdx="1" presStyleCnt="2">
        <dgm:presLayoutVars>
          <dgm:bulletEnabled val="1"/>
        </dgm:presLayoutVars>
      </dgm:prSet>
      <dgm:spPr/>
    </dgm:pt>
    <dgm:pt modelId="{7FA127E6-0186-42A7-A763-240E9815C6D3}" type="pres">
      <dgm:prSet presAssocID="{92C58714-62C3-4C29-8DE1-36069AB234DC}" presName="ThreeNodes_1_text" presStyleLbl="node1" presStyleIdx="2" presStyleCnt="3">
        <dgm:presLayoutVars>
          <dgm:bulletEnabled val="1"/>
        </dgm:presLayoutVars>
      </dgm:prSet>
      <dgm:spPr/>
    </dgm:pt>
    <dgm:pt modelId="{3CD8E45A-406A-433B-B035-6EB398EC0105}" type="pres">
      <dgm:prSet presAssocID="{92C58714-62C3-4C29-8DE1-36069AB234DC}" presName="ThreeNodes_2_text" presStyleLbl="node1" presStyleIdx="2" presStyleCnt="3">
        <dgm:presLayoutVars>
          <dgm:bulletEnabled val="1"/>
        </dgm:presLayoutVars>
      </dgm:prSet>
      <dgm:spPr/>
    </dgm:pt>
    <dgm:pt modelId="{0B70AB4E-B89B-4067-B66B-0D8BA15F6E68}" type="pres">
      <dgm:prSet presAssocID="{92C58714-62C3-4C29-8DE1-36069AB234DC}" presName="ThreeNodes_3_text" presStyleLbl="node1" presStyleIdx="2" presStyleCnt="3">
        <dgm:presLayoutVars>
          <dgm:bulletEnabled val="1"/>
        </dgm:presLayoutVars>
      </dgm:prSet>
      <dgm:spPr/>
    </dgm:pt>
  </dgm:ptLst>
  <dgm:cxnLst>
    <dgm:cxn modelId="{24AF510C-983F-44CE-8FDA-4CDFA0A4C1B2}" type="presOf" srcId="{D347A6EC-E588-4108-AB10-13C30B885A27}" destId="{0B70AB4E-B89B-4067-B66B-0D8BA15F6E68}" srcOrd="1" destOrd="0" presId="urn:microsoft.com/office/officeart/2005/8/layout/vProcess5"/>
    <dgm:cxn modelId="{D9136B0E-B9D2-4415-A87C-560BFDED2036}" type="presOf" srcId="{F6384D57-2F05-4EEE-B737-45FC51E7A5C2}" destId="{ADC7F157-B94C-4574-B91B-40600A7F0C62}" srcOrd="0" destOrd="0" presId="urn:microsoft.com/office/officeart/2005/8/layout/vProcess5"/>
    <dgm:cxn modelId="{3A9B2A24-EB4F-4AD0-BE51-2F7C65FC9DEB}" type="presOf" srcId="{D347A6EC-E588-4108-AB10-13C30B885A27}" destId="{50B92BAE-4182-477F-B990-27DC4EC7EE01}" srcOrd="0" destOrd="0" presId="urn:microsoft.com/office/officeart/2005/8/layout/vProcess5"/>
    <dgm:cxn modelId="{8924452A-27B1-4D06-9DA8-29E64E9B4FF6}" type="presOf" srcId="{B2CC6711-D2A5-4D3D-9F4F-385CE72ECED3}" destId="{7FA127E6-0186-42A7-A763-240E9815C6D3}" srcOrd="1" destOrd="0" presId="urn:microsoft.com/office/officeart/2005/8/layout/vProcess5"/>
    <dgm:cxn modelId="{8F2CEB2C-0B91-45A2-B943-91051E92168B}" type="presOf" srcId="{F355C7B9-DFC9-4693-8ABB-65E888481967}" destId="{707D2B0A-52D0-43EC-AC19-9FB3E0CEE13C}" srcOrd="0" destOrd="0" presId="urn:microsoft.com/office/officeart/2005/8/layout/vProcess5"/>
    <dgm:cxn modelId="{3DD00831-B519-4E18-9A8C-DB2379A526CE}" srcId="{92C58714-62C3-4C29-8DE1-36069AB234DC}" destId="{B2CC6711-D2A5-4D3D-9F4F-385CE72ECED3}" srcOrd="0" destOrd="0" parTransId="{EF23D701-EEED-43C0-833C-015754AF793E}" sibTransId="{F355C7B9-DFC9-4693-8ABB-65E888481967}"/>
    <dgm:cxn modelId="{4418B94C-ABBC-43B7-B915-156E632F4E7C}" type="presOf" srcId="{92C58714-62C3-4C29-8DE1-36069AB234DC}" destId="{DB5BCD01-580F-4D3E-B5E8-2170849F68D4}" srcOrd="0" destOrd="0" presId="urn:microsoft.com/office/officeart/2005/8/layout/vProcess5"/>
    <dgm:cxn modelId="{076DB37F-A8CE-4439-969D-BFDBB8C0F0ED}" type="presOf" srcId="{62273F1A-3E94-4952-8D02-2962DB118CCC}" destId="{AC45044C-743B-44CF-B9BB-E0E399F50419}" srcOrd="0" destOrd="0" presId="urn:microsoft.com/office/officeart/2005/8/layout/vProcess5"/>
    <dgm:cxn modelId="{70C06FC9-4C5B-4FB1-AB5E-3F5205A3F6CB}" srcId="{92C58714-62C3-4C29-8DE1-36069AB234DC}" destId="{D347A6EC-E588-4108-AB10-13C30B885A27}" srcOrd="2" destOrd="0" parTransId="{609B4000-FC24-4FED-987A-33C6E1E6957B}" sibTransId="{6BCE0227-3A45-453F-8A7C-F68A5EA5717D}"/>
    <dgm:cxn modelId="{D6262DCF-A065-4D3D-B314-112D92D88841}" type="presOf" srcId="{B2CC6711-D2A5-4D3D-9F4F-385CE72ECED3}" destId="{F36B90D4-9EB6-4B2A-9B7A-4609E24E689F}" srcOrd="0" destOrd="0" presId="urn:microsoft.com/office/officeart/2005/8/layout/vProcess5"/>
    <dgm:cxn modelId="{0AC2BFEF-DB3D-475D-9D0C-1EE6A377D4A8}" type="presOf" srcId="{F6384D57-2F05-4EEE-B737-45FC51E7A5C2}" destId="{3CD8E45A-406A-433B-B035-6EB398EC0105}" srcOrd="1" destOrd="0" presId="urn:microsoft.com/office/officeart/2005/8/layout/vProcess5"/>
    <dgm:cxn modelId="{478352FE-5DC5-42B2-840C-685F26966EBE}" srcId="{92C58714-62C3-4C29-8DE1-36069AB234DC}" destId="{F6384D57-2F05-4EEE-B737-45FC51E7A5C2}" srcOrd="1" destOrd="0" parTransId="{7DD7DC29-6906-4816-B034-78D1C51484E9}" sibTransId="{62273F1A-3E94-4952-8D02-2962DB118CCC}"/>
    <dgm:cxn modelId="{2482FF97-2EA0-4AA0-8100-E1BC2CFCF043}" type="presParOf" srcId="{DB5BCD01-580F-4D3E-B5E8-2170849F68D4}" destId="{AE01DF76-94BE-49B4-9983-5B432D308721}" srcOrd="0" destOrd="0" presId="urn:microsoft.com/office/officeart/2005/8/layout/vProcess5"/>
    <dgm:cxn modelId="{D2D0BCCF-4A2A-4131-B567-2BFF66E4A186}" type="presParOf" srcId="{DB5BCD01-580F-4D3E-B5E8-2170849F68D4}" destId="{F36B90D4-9EB6-4B2A-9B7A-4609E24E689F}" srcOrd="1" destOrd="0" presId="urn:microsoft.com/office/officeart/2005/8/layout/vProcess5"/>
    <dgm:cxn modelId="{F676E97A-1E25-45BC-93E5-D140B0CE1D85}" type="presParOf" srcId="{DB5BCD01-580F-4D3E-B5E8-2170849F68D4}" destId="{ADC7F157-B94C-4574-B91B-40600A7F0C62}" srcOrd="2" destOrd="0" presId="urn:microsoft.com/office/officeart/2005/8/layout/vProcess5"/>
    <dgm:cxn modelId="{4ED1A973-4EC1-48F3-A018-314A159F06CF}" type="presParOf" srcId="{DB5BCD01-580F-4D3E-B5E8-2170849F68D4}" destId="{50B92BAE-4182-477F-B990-27DC4EC7EE01}" srcOrd="3" destOrd="0" presId="urn:microsoft.com/office/officeart/2005/8/layout/vProcess5"/>
    <dgm:cxn modelId="{839CDA04-7F32-4377-A4D9-CBEED63528B6}" type="presParOf" srcId="{DB5BCD01-580F-4D3E-B5E8-2170849F68D4}" destId="{707D2B0A-52D0-43EC-AC19-9FB3E0CEE13C}" srcOrd="4" destOrd="0" presId="urn:microsoft.com/office/officeart/2005/8/layout/vProcess5"/>
    <dgm:cxn modelId="{56983320-3437-4846-8E5C-098AF2F6DF41}" type="presParOf" srcId="{DB5BCD01-580F-4D3E-B5E8-2170849F68D4}" destId="{AC45044C-743B-44CF-B9BB-E0E399F50419}" srcOrd="5" destOrd="0" presId="urn:microsoft.com/office/officeart/2005/8/layout/vProcess5"/>
    <dgm:cxn modelId="{13C94507-C1AB-43DC-9A60-0490E36D19F7}" type="presParOf" srcId="{DB5BCD01-580F-4D3E-B5E8-2170849F68D4}" destId="{7FA127E6-0186-42A7-A763-240E9815C6D3}" srcOrd="6" destOrd="0" presId="urn:microsoft.com/office/officeart/2005/8/layout/vProcess5"/>
    <dgm:cxn modelId="{B87116D4-1AF5-4345-95C5-8330949F666B}" type="presParOf" srcId="{DB5BCD01-580F-4D3E-B5E8-2170849F68D4}" destId="{3CD8E45A-406A-433B-B035-6EB398EC0105}" srcOrd="7" destOrd="0" presId="urn:microsoft.com/office/officeart/2005/8/layout/vProcess5"/>
    <dgm:cxn modelId="{4F312ABA-C53B-419B-AAC0-2C4F3421EDE2}" type="presParOf" srcId="{DB5BCD01-580F-4D3E-B5E8-2170849F68D4}" destId="{0B70AB4E-B89B-4067-B66B-0D8BA15F6E6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4FDF8D-AF18-4158-AB88-649D598F7E50}"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6B4FF599-9AF3-4D85-873C-DD3D08E99B64}">
      <dgm:prSet/>
      <dgm:spPr>
        <a:solidFill>
          <a:srgbClr val="0070C0"/>
        </a:solidFill>
      </dgm:spPr>
      <dgm:t>
        <a:bodyPr/>
        <a:lstStyle/>
        <a:p>
          <a:r>
            <a:rPr lang="en-CA" dirty="0"/>
            <a:t>Orientation</a:t>
          </a:r>
          <a:endParaRPr lang="en-US" dirty="0"/>
        </a:p>
      </dgm:t>
    </dgm:pt>
    <dgm:pt modelId="{A772E179-32BF-4AA8-8572-718A7ACB217F}" type="parTrans" cxnId="{869CE86B-91C5-4A52-9636-73174583F6E4}">
      <dgm:prSet/>
      <dgm:spPr/>
      <dgm:t>
        <a:bodyPr/>
        <a:lstStyle/>
        <a:p>
          <a:endParaRPr lang="en-US"/>
        </a:p>
      </dgm:t>
    </dgm:pt>
    <dgm:pt modelId="{6DA459D5-C329-4D8B-AAC9-EE9988C4C6DF}" type="sibTrans" cxnId="{869CE86B-91C5-4A52-9636-73174583F6E4}">
      <dgm:prSet/>
      <dgm:spPr/>
      <dgm:t>
        <a:bodyPr/>
        <a:lstStyle/>
        <a:p>
          <a:endParaRPr lang="en-US"/>
        </a:p>
      </dgm:t>
    </dgm:pt>
    <dgm:pt modelId="{141B67C3-FE2D-4EB7-9A2B-64CD9F9E1BDA}">
      <dgm:prSet/>
      <dgm:spPr/>
      <dgm:t>
        <a:bodyPr/>
        <a:lstStyle/>
        <a:p>
          <a:r>
            <a:rPr lang="en-CA" dirty="0"/>
            <a:t>Respirator Screening Form</a:t>
          </a:r>
          <a:endParaRPr lang="en-US" dirty="0"/>
        </a:p>
      </dgm:t>
    </dgm:pt>
    <dgm:pt modelId="{9A128490-8533-46F0-8066-59AB56E2909E}" type="parTrans" cxnId="{B6AC4EEB-C0EB-4845-AF7F-EAF60B435F9C}">
      <dgm:prSet/>
      <dgm:spPr/>
      <dgm:t>
        <a:bodyPr/>
        <a:lstStyle/>
        <a:p>
          <a:endParaRPr lang="en-US"/>
        </a:p>
      </dgm:t>
    </dgm:pt>
    <dgm:pt modelId="{BAF05C95-7401-4641-9817-382D937A3AF6}" type="sibTrans" cxnId="{B6AC4EEB-C0EB-4845-AF7F-EAF60B435F9C}">
      <dgm:prSet/>
      <dgm:spPr/>
      <dgm:t>
        <a:bodyPr/>
        <a:lstStyle/>
        <a:p>
          <a:endParaRPr lang="en-US"/>
        </a:p>
      </dgm:t>
    </dgm:pt>
    <dgm:pt modelId="{0A6E4B6D-351D-4E7C-AE05-BE1CF9B652E6}">
      <dgm:prSet/>
      <dgm:spPr/>
      <dgm:t>
        <a:bodyPr/>
        <a:lstStyle/>
        <a:p>
          <a:r>
            <a:rPr lang="en-CA" dirty="0"/>
            <a:t>Attendance List - Worker</a:t>
          </a:r>
          <a:endParaRPr lang="en-US" dirty="0"/>
        </a:p>
      </dgm:t>
    </dgm:pt>
    <dgm:pt modelId="{055B4FC3-34DE-4C23-BE31-3E38D09E6391}" type="parTrans" cxnId="{838896EB-7F54-49B4-9489-17F777FB157D}">
      <dgm:prSet/>
      <dgm:spPr/>
      <dgm:t>
        <a:bodyPr/>
        <a:lstStyle/>
        <a:p>
          <a:endParaRPr lang="en-US"/>
        </a:p>
      </dgm:t>
    </dgm:pt>
    <dgm:pt modelId="{105BC868-32BD-4F41-A5CF-B018D9FE1DA6}" type="sibTrans" cxnId="{838896EB-7F54-49B4-9489-17F777FB157D}">
      <dgm:prSet/>
      <dgm:spPr/>
      <dgm:t>
        <a:bodyPr/>
        <a:lstStyle/>
        <a:p>
          <a:endParaRPr lang="en-US"/>
        </a:p>
      </dgm:t>
    </dgm:pt>
    <dgm:pt modelId="{9F0200CB-5D20-4E7A-8E3E-F9BD90DDD5CA}">
      <dgm:prSet/>
      <dgm:spPr/>
      <dgm:t>
        <a:bodyPr/>
        <a:lstStyle/>
        <a:p>
          <a:r>
            <a:rPr lang="en-CA" dirty="0"/>
            <a:t>NIOSH/CSA approved respirators</a:t>
          </a:r>
          <a:endParaRPr lang="en-US" dirty="0"/>
        </a:p>
      </dgm:t>
    </dgm:pt>
    <dgm:pt modelId="{F2B642E2-5F29-4E6D-8212-374E83877B00}" type="parTrans" cxnId="{D7485807-1AF5-4188-9D47-99FDAED12962}">
      <dgm:prSet/>
      <dgm:spPr/>
      <dgm:t>
        <a:bodyPr/>
        <a:lstStyle/>
        <a:p>
          <a:endParaRPr lang="en-US"/>
        </a:p>
      </dgm:t>
    </dgm:pt>
    <dgm:pt modelId="{B2902B7A-90B5-448E-A9B9-98A158CCE117}" type="sibTrans" cxnId="{D7485807-1AF5-4188-9D47-99FDAED12962}">
      <dgm:prSet/>
      <dgm:spPr/>
      <dgm:t>
        <a:bodyPr/>
        <a:lstStyle/>
        <a:p>
          <a:endParaRPr lang="en-US"/>
        </a:p>
      </dgm:t>
    </dgm:pt>
    <dgm:pt modelId="{B41EBF9E-278C-4985-B10D-760E7E768B0C}">
      <dgm:prSet/>
      <dgm:spPr/>
      <dgm:t>
        <a:bodyPr/>
        <a:lstStyle/>
        <a:p>
          <a:r>
            <a:rPr lang="en-CA"/>
            <a:t>Mirror</a:t>
          </a:r>
          <a:endParaRPr lang="en-US"/>
        </a:p>
      </dgm:t>
    </dgm:pt>
    <dgm:pt modelId="{668814F7-6A29-4C94-AC0C-003A02B96AE6}" type="parTrans" cxnId="{4E78F781-40AA-4671-9C89-37003DEB723F}">
      <dgm:prSet/>
      <dgm:spPr/>
      <dgm:t>
        <a:bodyPr/>
        <a:lstStyle/>
        <a:p>
          <a:endParaRPr lang="en-US"/>
        </a:p>
      </dgm:t>
    </dgm:pt>
    <dgm:pt modelId="{5701A13D-DCB7-4713-A821-793CB569931C}" type="sibTrans" cxnId="{4E78F781-40AA-4671-9C89-37003DEB723F}">
      <dgm:prSet/>
      <dgm:spPr/>
      <dgm:t>
        <a:bodyPr/>
        <a:lstStyle/>
        <a:p>
          <a:endParaRPr lang="en-US"/>
        </a:p>
      </dgm:t>
    </dgm:pt>
    <dgm:pt modelId="{77A11CE9-161E-4BE7-BD95-325C63AF8BF1}">
      <dgm:prSet/>
      <dgm:spPr/>
      <dgm:t>
        <a:bodyPr/>
        <a:lstStyle/>
        <a:p>
          <a:r>
            <a:rPr lang="en-CA" dirty="0"/>
            <a:t>Equipment/supplies for the method of fit testing you are conducting</a:t>
          </a:r>
          <a:endParaRPr lang="en-US" dirty="0"/>
        </a:p>
      </dgm:t>
    </dgm:pt>
    <dgm:pt modelId="{7B4045E8-0C2B-4563-96FF-090DC1556853}" type="parTrans" cxnId="{7BFFC5E1-F187-431F-8357-28B8F113F613}">
      <dgm:prSet/>
      <dgm:spPr/>
      <dgm:t>
        <a:bodyPr/>
        <a:lstStyle/>
        <a:p>
          <a:endParaRPr lang="en-US"/>
        </a:p>
      </dgm:t>
    </dgm:pt>
    <dgm:pt modelId="{D01547AD-05EC-4085-A4A8-5F9DC1CF56C4}" type="sibTrans" cxnId="{7BFFC5E1-F187-431F-8357-28B8F113F613}">
      <dgm:prSet/>
      <dgm:spPr/>
      <dgm:t>
        <a:bodyPr/>
        <a:lstStyle/>
        <a:p>
          <a:endParaRPr lang="en-US"/>
        </a:p>
      </dgm:t>
    </dgm:pt>
    <dgm:pt modelId="{2CAE41A3-908D-415E-8946-66D40DF59F55}">
      <dgm:prSet/>
      <dgm:spPr/>
      <dgm:t>
        <a:bodyPr/>
        <a:lstStyle/>
        <a:p>
          <a:r>
            <a:rPr lang="en-CA" dirty="0"/>
            <a:t>Safety Data Sheet for the sensitivity  and fit test solution (qualitative)</a:t>
          </a:r>
          <a:endParaRPr lang="en-US" dirty="0"/>
        </a:p>
      </dgm:t>
    </dgm:pt>
    <dgm:pt modelId="{115E2F77-F1A1-4E8F-999C-38CC1C6E22B5}" type="parTrans" cxnId="{BE31BD6A-BE96-4621-8C1A-523D692A824F}">
      <dgm:prSet/>
      <dgm:spPr/>
      <dgm:t>
        <a:bodyPr/>
        <a:lstStyle/>
        <a:p>
          <a:endParaRPr lang="en-US"/>
        </a:p>
      </dgm:t>
    </dgm:pt>
    <dgm:pt modelId="{4384873F-0826-4B3E-B5A7-56AF77237F35}" type="sibTrans" cxnId="{BE31BD6A-BE96-4621-8C1A-523D692A824F}">
      <dgm:prSet/>
      <dgm:spPr/>
      <dgm:t>
        <a:bodyPr/>
        <a:lstStyle/>
        <a:p>
          <a:endParaRPr lang="en-US"/>
        </a:p>
      </dgm:t>
    </dgm:pt>
    <dgm:pt modelId="{6A958603-D935-4EF1-9D03-181B4049A33B}">
      <dgm:prSet/>
      <dgm:spPr/>
      <dgm:t>
        <a:bodyPr/>
        <a:lstStyle/>
        <a:p>
          <a:r>
            <a:rPr lang="en-CA" dirty="0"/>
            <a:t>Safety Data Sheet for the alcohol solution (quantitative)</a:t>
          </a:r>
          <a:endParaRPr lang="en-US" dirty="0"/>
        </a:p>
      </dgm:t>
    </dgm:pt>
    <dgm:pt modelId="{C3871A59-0BDC-4F12-8172-472D2D8B324C}" type="parTrans" cxnId="{7B371AAB-DC99-49A8-9BCC-4C9893BBCF22}">
      <dgm:prSet/>
      <dgm:spPr/>
      <dgm:t>
        <a:bodyPr/>
        <a:lstStyle/>
        <a:p>
          <a:endParaRPr lang="en-US"/>
        </a:p>
      </dgm:t>
    </dgm:pt>
    <dgm:pt modelId="{9C001F2F-08DD-4A4C-8A5B-5B0028369ABF}" type="sibTrans" cxnId="{7B371AAB-DC99-49A8-9BCC-4C9893BBCF22}">
      <dgm:prSet/>
      <dgm:spPr/>
      <dgm:t>
        <a:bodyPr/>
        <a:lstStyle/>
        <a:p>
          <a:endParaRPr lang="en-US"/>
        </a:p>
      </dgm:t>
    </dgm:pt>
    <dgm:pt modelId="{5F16C6A9-83E6-4926-B903-9A6D6A2E4AFF}">
      <dgm:prSet/>
      <dgm:spPr/>
      <dgm:t>
        <a:bodyPr/>
        <a:lstStyle/>
        <a:p>
          <a:r>
            <a:rPr lang="en-CA"/>
            <a:t>Water for participants of qualitative fit testing</a:t>
          </a:r>
          <a:endParaRPr lang="en-US"/>
        </a:p>
      </dgm:t>
    </dgm:pt>
    <dgm:pt modelId="{A9D7248E-1280-4158-9266-60A8C4408B56}" type="parTrans" cxnId="{BB567F77-ECBE-4DB4-9016-DA31F63C3E90}">
      <dgm:prSet/>
      <dgm:spPr/>
      <dgm:t>
        <a:bodyPr/>
        <a:lstStyle/>
        <a:p>
          <a:endParaRPr lang="en-US"/>
        </a:p>
      </dgm:t>
    </dgm:pt>
    <dgm:pt modelId="{54A09310-6041-4C13-AA37-92AB2BB9E4B6}" type="sibTrans" cxnId="{BB567F77-ECBE-4DB4-9016-DA31F63C3E90}">
      <dgm:prSet/>
      <dgm:spPr/>
      <dgm:t>
        <a:bodyPr/>
        <a:lstStyle/>
        <a:p>
          <a:endParaRPr lang="en-US"/>
        </a:p>
      </dgm:t>
    </dgm:pt>
    <dgm:pt modelId="{922AD829-6085-4D6C-9A78-56BD4484AA53}">
      <dgm:prSet/>
      <dgm:spPr/>
      <dgm:t>
        <a:bodyPr/>
        <a:lstStyle/>
        <a:p>
          <a:r>
            <a:rPr lang="en-CA"/>
            <a:t>Stickers/wallet cards</a:t>
          </a:r>
          <a:endParaRPr lang="en-US"/>
        </a:p>
      </dgm:t>
    </dgm:pt>
    <dgm:pt modelId="{9E938B72-2A5C-47A4-9821-859A43632672}" type="parTrans" cxnId="{C52A66BC-1379-4BCC-8D57-EE0DE2CE0F57}">
      <dgm:prSet/>
      <dgm:spPr/>
      <dgm:t>
        <a:bodyPr/>
        <a:lstStyle/>
        <a:p>
          <a:endParaRPr lang="en-US"/>
        </a:p>
      </dgm:t>
    </dgm:pt>
    <dgm:pt modelId="{A2CE9802-66ED-45E8-8055-ADF5763B1BFE}" type="sibTrans" cxnId="{C52A66BC-1379-4BCC-8D57-EE0DE2CE0F57}">
      <dgm:prSet/>
      <dgm:spPr/>
      <dgm:t>
        <a:bodyPr/>
        <a:lstStyle/>
        <a:p>
          <a:endParaRPr lang="en-US"/>
        </a:p>
      </dgm:t>
    </dgm:pt>
    <dgm:pt modelId="{0DA698E5-228F-4C2E-9C31-DEF4D97D73C0}">
      <dgm:prSet/>
      <dgm:spPr/>
      <dgm:t>
        <a:bodyPr/>
        <a:lstStyle/>
        <a:p>
          <a:r>
            <a:rPr lang="en-CA" dirty="0"/>
            <a:t>Additional PPE that may be required</a:t>
          </a:r>
          <a:endParaRPr lang="en-US" dirty="0"/>
        </a:p>
      </dgm:t>
    </dgm:pt>
    <dgm:pt modelId="{1C4EDD8F-EF10-4290-A3EE-4E71A8D3DFE0}" type="parTrans" cxnId="{DF0F6FA1-8932-4408-9BC1-8A82421644E5}">
      <dgm:prSet/>
      <dgm:spPr/>
      <dgm:t>
        <a:bodyPr/>
        <a:lstStyle/>
        <a:p>
          <a:endParaRPr lang="en-US"/>
        </a:p>
      </dgm:t>
    </dgm:pt>
    <dgm:pt modelId="{6F4E199B-9E31-4BB8-A6E0-5FA14BAA30EC}" type="sibTrans" cxnId="{DF0F6FA1-8932-4408-9BC1-8A82421644E5}">
      <dgm:prSet/>
      <dgm:spPr/>
      <dgm:t>
        <a:bodyPr/>
        <a:lstStyle/>
        <a:p>
          <a:endParaRPr lang="en-US"/>
        </a:p>
      </dgm:t>
    </dgm:pt>
    <dgm:pt modelId="{E00D7C1F-615F-4022-BD72-88BD354AD2E2}" type="pres">
      <dgm:prSet presAssocID="{E04FDF8D-AF18-4158-AB88-649D598F7E50}" presName="diagram" presStyleCnt="0">
        <dgm:presLayoutVars>
          <dgm:dir/>
          <dgm:resizeHandles val="exact"/>
        </dgm:presLayoutVars>
      </dgm:prSet>
      <dgm:spPr/>
    </dgm:pt>
    <dgm:pt modelId="{41EED7A5-1273-4203-81FC-67409FC8D928}" type="pres">
      <dgm:prSet presAssocID="{6B4FF599-9AF3-4D85-873C-DD3D08E99B64}" presName="node" presStyleLbl="node1" presStyleIdx="0" presStyleCnt="11">
        <dgm:presLayoutVars>
          <dgm:bulletEnabled val="1"/>
        </dgm:presLayoutVars>
      </dgm:prSet>
      <dgm:spPr/>
    </dgm:pt>
    <dgm:pt modelId="{473EE34A-E103-4C25-8653-FDF30063FBAE}" type="pres">
      <dgm:prSet presAssocID="{6DA459D5-C329-4D8B-AAC9-EE9988C4C6DF}" presName="sibTrans" presStyleCnt="0"/>
      <dgm:spPr/>
    </dgm:pt>
    <dgm:pt modelId="{5B4FD645-23B1-411B-86C3-5C659CDE94C5}" type="pres">
      <dgm:prSet presAssocID="{141B67C3-FE2D-4EB7-9A2B-64CD9F9E1BDA}" presName="node" presStyleLbl="node1" presStyleIdx="1" presStyleCnt="11">
        <dgm:presLayoutVars>
          <dgm:bulletEnabled val="1"/>
        </dgm:presLayoutVars>
      </dgm:prSet>
      <dgm:spPr/>
    </dgm:pt>
    <dgm:pt modelId="{B9D4ADC8-3AE9-4ECD-B813-BE313FB2A8E9}" type="pres">
      <dgm:prSet presAssocID="{BAF05C95-7401-4641-9817-382D937A3AF6}" presName="sibTrans" presStyleCnt="0"/>
      <dgm:spPr/>
    </dgm:pt>
    <dgm:pt modelId="{9B52ADC0-1C68-4372-94E8-0A630F6DDE71}" type="pres">
      <dgm:prSet presAssocID="{0A6E4B6D-351D-4E7C-AE05-BE1CF9B652E6}" presName="node" presStyleLbl="node1" presStyleIdx="2" presStyleCnt="11">
        <dgm:presLayoutVars>
          <dgm:bulletEnabled val="1"/>
        </dgm:presLayoutVars>
      </dgm:prSet>
      <dgm:spPr/>
    </dgm:pt>
    <dgm:pt modelId="{0C758EAC-DCD9-4708-8390-A0B95412616F}" type="pres">
      <dgm:prSet presAssocID="{105BC868-32BD-4F41-A5CF-B018D9FE1DA6}" presName="sibTrans" presStyleCnt="0"/>
      <dgm:spPr/>
    </dgm:pt>
    <dgm:pt modelId="{13220BC0-5676-4183-B50A-DF72A11FFD1B}" type="pres">
      <dgm:prSet presAssocID="{9F0200CB-5D20-4E7A-8E3E-F9BD90DDD5CA}" presName="node" presStyleLbl="node1" presStyleIdx="3" presStyleCnt="11">
        <dgm:presLayoutVars>
          <dgm:bulletEnabled val="1"/>
        </dgm:presLayoutVars>
      </dgm:prSet>
      <dgm:spPr/>
    </dgm:pt>
    <dgm:pt modelId="{9D65EE15-1554-43A9-A21C-A0AA8829AC2C}" type="pres">
      <dgm:prSet presAssocID="{B2902B7A-90B5-448E-A9B9-98A158CCE117}" presName="sibTrans" presStyleCnt="0"/>
      <dgm:spPr/>
    </dgm:pt>
    <dgm:pt modelId="{539D865D-AF77-45B7-8A5A-8E8B265FE02B}" type="pres">
      <dgm:prSet presAssocID="{B41EBF9E-278C-4985-B10D-760E7E768B0C}" presName="node" presStyleLbl="node1" presStyleIdx="4" presStyleCnt="11">
        <dgm:presLayoutVars>
          <dgm:bulletEnabled val="1"/>
        </dgm:presLayoutVars>
      </dgm:prSet>
      <dgm:spPr/>
    </dgm:pt>
    <dgm:pt modelId="{0C890483-4223-4EFD-9B78-5BA5AFD4FFD7}" type="pres">
      <dgm:prSet presAssocID="{5701A13D-DCB7-4713-A821-793CB569931C}" presName="sibTrans" presStyleCnt="0"/>
      <dgm:spPr/>
    </dgm:pt>
    <dgm:pt modelId="{5B7BF25E-7CE4-4EB3-B8CE-8D88AB6B64EB}" type="pres">
      <dgm:prSet presAssocID="{77A11CE9-161E-4BE7-BD95-325C63AF8BF1}" presName="node" presStyleLbl="node1" presStyleIdx="5" presStyleCnt="11">
        <dgm:presLayoutVars>
          <dgm:bulletEnabled val="1"/>
        </dgm:presLayoutVars>
      </dgm:prSet>
      <dgm:spPr/>
    </dgm:pt>
    <dgm:pt modelId="{903BFF44-897B-4A1F-835F-8267497863E6}" type="pres">
      <dgm:prSet presAssocID="{D01547AD-05EC-4085-A4A8-5F9DC1CF56C4}" presName="sibTrans" presStyleCnt="0"/>
      <dgm:spPr/>
    </dgm:pt>
    <dgm:pt modelId="{D4CD9D67-32D5-4281-924F-B849485BA3E1}" type="pres">
      <dgm:prSet presAssocID="{2CAE41A3-908D-415E-8946-66D40DF59F55}" presName="node" presStyleLbl="node1" presStyleIdx="6" presStyleCnt="11">
        <dgm:presLayoutVars>
          <dgm:bulletEnabled val="1"/>
        </dgm:presLayoutVars>
      </dgm:prSet>
      <dgm:spPr/>
    </dgm:pt>
    <dgm:pt modelId="{51915790-0C3F-4EC6-B620-8AFF4D782BBF}" type="pres">
      <dgm:prSet presAssocID="{4384873F-0826-4B3E-B5A7-56AF77237F35}" presName="sibTrans" presStyleCnt="0"/>
      <dgm:spPr/>
    </dgm:pt>
    <dgm:pt modelId="{4D54C52D-44DA-48D4-97D1-EEB593008B41}" type="pres">
      <dgm:prSet presAssocID="{6A958603-D935-4EF1-9D03-181B4049A33B}" presName="node" presStyleLbl="node1" presStyleIdx="7" presStyleCnt="11">
        <dgm:presLayoutVars>
          <dgm:bulletEnabled val="1"/>
        </dgm:presLayoutVars>
      </dgm:prSet>
      <dgm:spPr/>
    </dgm:pt>
    <dgm:pt modelId="{38B7691B-8118-471C-8C45-0AA20A383852}" type="pres">
      <dgm:prSet presAssocID="{9C001F2F-08DD-4A4C-8A5B-5B0028369ABF}" presName="sibTrans" presStyleCnt="0"/>
      <dgm:spPr/>
    </dgm:pt>
    <dgm:pt modelId="{2698C2FC-D7D3-4312-B3E5-EDE06655E9B5}" type="pres">
      <dgm:prSet presAssocID="{5F16C6A9-83E6-4926-B903-9A6D6A2E4AFF}" presName="node" presStyleLbl="node1" presStyleIdx="8" presStyleCnt="11">
        <dgm:presLayoutVars>
          <dgm:bulletEnabled val="1"/>
        </dgm:presLayoutVars>
      </dgm:prSet>
      <dgm:spPr/>
    </dgm:pt>
    <dgm:pt modelId="{A14DD514-FB55-44AC-90F0-3E0F3D013452}" type="pres">
      <dgm:prSet presAssocID="{54A09310-6041-4C13-AA37-92AB2BB9E4B6}" presName="sibTrans" presStyleCnt="0"/>
      <dgm:spPr/>
    </dgm:pt>
    <dgm:pt modelId="{48573484-EBF6-457C-8AD8-F5BAEDD00F6C}" type="pres">
      <dgm:prSet presAssocID="{922AD829-6085-4D6C-9A78-56BD4484AA53}" presName="node" presStyleLbl="node1" presStyleIdx="9" presStyleCnt="11">
        <dgm:presLayoutVars>
          <dgm:bulletEnabled val="1"/>
        </dgm:presLayoutVars>
      </dgm:prSet>
      <dgm:spPr/>
    </dgm:pt>
    <dgm:pt modelId="{CB5F26E5-30F3-4A7F-A41C-F31E9EC88EF0}" type="pres">
      <dgm:prSet presAssocID="{A2CE9802-66ED-45E8-8055-ADF5763B1BFE}" presName="sibTrans" presStyleCnt="0"/>
      <dgm:spPr/>
    </dgm:pt>
    <dgm:pt modelId="{EA18DF7C-5F7B-4B3F-B12F-40BEF7D152BC}" type="pres">
      <dgm:prSet presAssocID="{0DA698E5-228F-4C2E-9C31-DEF4D97D73C0}" presName="node" presStyleLbl="node1" presStyleIdx="10" presStyleCnt="11">
        <dgm:presLayoutVars>
          <dgm:bulletEnabled val="1"/>
        </dgm:presLayoutVars>
      </dgm:prSet>
      <dgm:spPr/>
    </dgm:pt>
  </dgm:ptLst>
  <dgm:cxnLst>
    <dgm:cxn modelId="{D7485807-1AF5-4188-9D47-99FDAED12962}" srcId="{E04FDF8D-AF18-4158-AB88-649D598F7E50}" destId="{9F0200CB-5D20-4E7A-8E3E-F9BD90DDD5CA}" srcOrd="3" destOrd="0" parTransId="{F2B642E2-5F29-4E6D-8212-374E83877B00}" sibTransId="{B2902B7A-90B5-448E-A9B9-98A158CCE117}"/>
    <dgm:cxn modelId="{5266801B-362E-4472-AA87-E73E00774E5E}" type="presOf" srcId="{0DA698E5-228F-4C2E-9C31-DEF4D97D73C0}" destId="{EA18DF7C-5F7B-4B3F-B12F-40BEF7D152BC}" srcOrd="0" destOrd="0" presId="urn:microsoft.com/office/officeart/2005/8/layout/default"/>
    <dgm:cxn modelId="{BE31BD6A-BE96-4621-8C1A-523D692A824F}" srcId="{E04FDF8D-AF18-4158-AB88-649D598F7E50}" destId="{2CAE41A3-908D-415E-8946-66D40DF59F55}" srcOrd="6" destOrd="0" parTransId="{115E2F77-F1A1-4E8F-999C-38CC1C6E22B5}" sibTransId="{4384873F-0826-4B3E-B5A7-56AF77237F35}"/>
    <dgm:cxn modelId="{869CE86B-91C5-4A52-9636-73174583F6E4}" srcId="{E04FDF8D-AF18-4158-AB88-649D598F7E50}" destId="{6B4FF599-9AF3-4D85-873C-DD3D08E99B64}" srcOrd="0" destOrd="0" parTransId="{A772E179-32BF-4AA8-8572-718A7ACB217F}" sibTransId="{6DA459D5-C329-4D8B-AAC9-EE9988C4C6DF}"/>
    <dgm:cxn modelId="{B9C2C054-677B-4D1C-A40F-067CC45987F4}" type="presOf" srcId="{0A6E4B6D-351D-4E7C-AE05-BE1CF9B652E6}" destId="{9B52ADC0-1C68-4372-94E8-0A630F6DDE71}" srcOrd="0" destOrd="0" presId="urn:microsoft.com/office/officeart/2005/8/layout/default"/>
    <dgm:cxn modelId="{BB567F77-ECBE-4DB4-9016-DA31F63C3E90}" srcId="{E04FDF8D-AF18-4158-AB88-649D598F7E50}" destId="{5F16C6A9-83E6-4926-B903-9A6D6A2E4AFF}" srcOrd="8" destOrd="0" parTransId="{A9D7248E-1280-4158-9266-60A8C4408B56}" sibTransId="{54A09310-6041-4C13-AA37-92AB2BB9E4B6}"/>
    <dgm:cxn modelId="{DD551E5A-7C23-4536-8FD7-2F7324AEC608}" type="presOf" srcId="{6B4FF599-9AF3-4D85-873C-DD3D08E99B64}" destId="{41EED7A5-1273-4203-81FC-67409FC8D928}" srcOrd="0" destOrd="0" presId="urn:microsoft.com/office/officeart/2005/8/layout/default"/>
    <dgm:cxn modelId="{0164FB7D-17B6-4343-8941-A02417D917EF}" type="presOf" srcId="{77A11CE9-161E-4BE7-BD95-325C63AF8BF1}" destId="{5B7BF25E-7CE4-4EB3-B8CE-8D88AB6B64EB}" srcOrd="0" destOrd="0" presId="urn:microsoft.com/office/officeart/2005/8/layout/default"/>
    <dgm:cxn modelId="{4E78F781-40AA-4671-9C89-37003DEB723F}" srcId="{E04FDF8D-AF18-4158-AB88-649D598F7E50}" destId="{B41EBF9E-278C-4985-B10D-760E7E768B0C}" srcOrd="4" destOrd="0" parTransId="{668814F7-6A29-4C94-AC0C-003A02B96AE6}" sibTransId="{5701A13D-DCB7-4713-A821-793CB569931C}"/>
    <dgm:cxn modelId="{87E7A989-D294-4244-A6FD-B8A6FA6E1161}" type="presOf" srcId="{2CAE41A3-908D-415E-8946-66D40DF59F55}" destId="{D4CD9D67-32D5-4281-924F-B849485BA3E1}" srcOrd="0" destOrd="0" presId="urn:microsoft.com/office/officeart/2005/8/layout/default"/>
    <dgm:cxn modelId="{DF0F6FA1-8932-4408-9BC1-8A82421644E5}" srcId="{E04FDF8D-AF18-4158-AB88-649D598F7E50}" destId="{0DA698E5-228F-4C2E-9C31-DEF4D97D73C0}" srcOrd="10" destOrd="0" parTransId="{1C4EDD8F-EF10-4290-A3EE-4E71A8D3DFE0}" sibTransId="{6F4E199B-9E31-4BB8-A6E0-5FA14BAA30EC}"/>
    <dgm:cxn modelId="{7B371AAB-DC99-49A8-9BCC-4C9893BBCF22}" srcId="{E04FDF8D-AF18-4158-AB88-649D598F7E50}" destId="{6A958603-D935-4EF1-9D03-181B4049A33B}" srcOrd="7" destOrd="0" parTransId="{C3871A59-0BDC-4F12-8172-472D2D8B324C}" sibTransId="{9C001F2F-08DD-4A4C-8A5B-5B0028369ABF}"/>
    <dgm:cxn modelId="{9009C8B7-0F22-4463-9A82-F3C3EAD93DDE}" type="presOf" srcId="{B41EBF9E-278C-4985-B10D-760E7E768B0C}" destId="{539D865D-AF77-45B7-8A5A-8E8B265FE02B}" srcOrd="0" destOrd="0" presId="urn:microsoft.com/office/officeart/2005/8/layout/default"/>
    <dgm:cxn modelId="{3A501DBA-8357-4EC1-A9F0-C42963A9CFDD}" type="presOf" srcId="{922AD829-6085-4D6C-9A78-56BD4484AA53}" destId="{48573484-EBF6-457C-8AD8-F5BAEDD00F6C}" srcOrd="0" destOrd="0" presId="urn:microsoft.com/office/officeart/2005/8/layout/default"/>
    <dgm:cxn modelId="{C52A66BC-1379-4BCC-8D57-EE0DE2CE0F57}" srcId="{E04FDF8D-AF18-4158-AB88-649D598F7E50}" destId="{922AD829-6085-4D6C-9A78-56BD4484AA53}" srcOrd="9" destOrd="0" parTransId="{9E938B72-2A5C-47A4-9821-859A43632672}" sibTransId="{A2CE9802-66ED-45E8-8055-ADF5763B1BFE}"/>
    <dgm:cxn modelId="{8C38EFBE-F67C-41CD-93DF-75FE529876D1}" type="presOf" srcId="{141B67C3-FE2D-4EB7-9A2B-64CD9F9E1BDA}" destId="{5B4FD645-23B1-411B-86C3-5C659CDE94C5}" srcOrd="0" destOrd="0" presId="urn:microsoft.com/office/officeart/2005/8/layout/default"/>
    <dgm:cxn modelId="{7BABCFCD-87AB-4CC3-A2EE-89E0ED6179DE}" type="presOf" srcId="{9F0200CB-5D20-4E7A-8E3E-F9BD90DDD5CA}" destId="{13220BC0-5676-4183-B50A-DF72A11FFD1B}" srcOrd="0" destOrd="0" presId="urn:microsoft.com/office/officeart/2005/8/layout/default"/>
    <dgm:cxn modelId="{6748B1D4-0ECF-48E7-83A3-28D4B8D9052A}" type="presOf" srcId="{5F16C6A9-83E6-4926-B903-9A6D6A2E4AFF}" destId="{2698C2FC-D7D3-4312-B3E5-EDE06655E9B5}" srcOrd="0" destOrd="0" presId="urn:microsoft.com/office/officeart/2005/8/layout/default"/>
    <dgm:cxn modelId="{AA78BFD6-97E9-4A38-9377-C54E481DCD4B}" type="presOf" srcId="{E04FDF8D-AF18-4158-AB88-649D598F7E50}" destId="{E00D7C1F-615F-4022-BD72-88BD354AD2E2}" srcOrd="0" destOrd="0" presId="urn:microsoft.com/office/officeart/2005/8/layout/default"/>
    <dgm:cxn modelId="{7BFFC5E1-F187-431F-8357-28B8F113F613}" srcId="{E04FDF8D-AF18-4158-AB88-649D598F7E50}" destId="{77A11CE9-161E-4BE7-BD95-325C63AF8BF1}" srcOrd="5" destOrd="0" parTransId="{7B4045E8-0C2B-4563-96FF-090DC1556853}" sibTransId="{D01547AD-05EC-4085-A4A8-5F9DC1CF56C4}"/>
    <dgm:cxn modelId="{B6AC4EEB-C0EB-4845-AF7F-EAF60B435F9C}" srcId="{E04FDF8D-AF18-4158-AB88-649D598F7E50}" destId="{141B67C3-FE2D-4EB7-9A2B-64CD9F9E1BDA}" srcOrd="1" destOrd="0" parTransId="{9A128490-8533-46F0-8066-59AB56E2909E}" sibTransId="{BAF05C95-7401-4641-9817-382D937A3AF6}"/>
    <dgm:cxn modelId="{838896EB-7F54-49B4-9489-17F777FB157D}" srcId="{E04FDF8D-AF18-4158-AB88-649D598F7E50}" destId="{0A6E4B6D-351D-4E7C-AE05-BE1CF9B652E6}" srcOrd="2" destOrd="0" parTransId="{055B4FC3-34DE-4C23-BE31-3E38D09E6391}" sibTransId="{105BC868-32BD-4F41-A5CF-B018D9FE1DA6}"/>
    <dgm:cxn modelId="{6CA874EE-BE5F-471B-A8A5-E6EFA456FBFD}" type="presOf" srcId="{6A958603-D935-4EF1-9D03-181B4049A33B}" destId="{4D54C52D-44DA-48D4-97D1-EEB593008B41}" srcOrd="0" destOrd="0" presId="urn:microsoft.com/office/officeart/2005/8/layout/default"/>
    <dgm:cxn modelId="{6C1D4E3A-E66B-40F3-A0FC-734F52FCB069}" type="presParOf" srcId="{E00D7C1F-615F-4022-BD72-88BD354AD2E2}" destId="{41EED7A5-1273-4203-81FC-67409FC8D928}" srcOrd="0" destOrd="0" presId="urn:microsoft.com/office/officeart/2005/8/layout/default"/>
    <dgm:cxn modelId="{059FD669-C1E2-461D-B130-3366504A0FF5}" type="presParOf" srcId="{E00D7C1F-615F-4022-BD72-88BD354AD2E2}" destId="{473EE34A-E103-4C25-8653-FDF30063FBAE}" srcOrd="1" destOrd="0" presId="urn:microsoft.com/office/officeart/2005/8/layout/default"/>
    <dgm:cxn modelId="{297A8A86-3C4E-4F5F-B504-08E9369EF98E}" type="presParOf" srcId="{E00D7C1F-615F-4022-BD72-88BD354AD2E2}" destId="{5B4FD645-23B1-411B-86C3-5C659CDE94C5}" srcOrd="2" destOrd="0" presId="urn:microsoft.com/office/officeart/2005/8/layout/default"/>
    <dgm:cxn modelId="{2A19F735-AE80-49CA-BD82-7D3B9561026E}" type="presParOf" srcId="{E00D7C1F-615F-4022-BD72-88BD354AD2E2}" destId="{B9D4ADC8-3AE9-4ECD-B813-BE313FB2A8E9}" srcOrd="3" destOrd="0" presId="urn:microsoft.com/office/officeart/2005/8/layout/default"/>
    <dgm:cxn modelId="{0C285C9C-01CA-47A9-9FF4-09C109237AE8}" type="presParOf" srcId="{E00D7C1F-615F-4022-BD72-88BD354AD2E2}" destId="{9B52ADC0-1C68-4372-94E8-0A630F6DDE71}" srcOrd="4" destOrd="0" presId="urn:microsoft.com/office/officeart/2005/8/layout/default"/>
    <dgm:cxn modelId="{4CCD9E3E-545C-494C-B075-A222C39A420F}" type="presParOf" srcId="{E00D7C1F-615F-4022-BD72-88BD354AD2E2}" destId="{0C758EAC-DCD9-4708-8390-A0B95412616F}" srcOrd="5" destOrd="0" presId="urn:microsoft.com/office/officeart/2005/8/layout/default"/>
    <dgm:cxn modelId="{DD094059-001A-460C-8845-EED2FBB0EFA8}" type="presParOf" srcId="{E00D7C1F-615F-4022-BD72-88BD354AD2E2}" destId="{13220BC0-5676-4183-B50A-DF72A11FFD1B}" srcOrd="6" destOrd="0" presId="urn:microsoft.com/office/officeart/2005/8/layout/default"/>
    <dgm:cxn modelId="{5D5E1D57-8EAB-4507-BBFB-55BC966BFB16}" type="presParOf" srcId="{E00D7C1F-615F-4022-BD72-88BD354AD2E2}" destId="{9D65EE15-1554-43A9-A21C-A0AA8829AC2C}" srcOrd="7" destOrd="0" presId="urn:microsoft.com/office/officeart/2005/8/layout/default"/>
    <dgm:cxn modelId="{5E2DFC89-1C49-41B5-AC90-17AEA119FF59}" type="presParOf" srcId="{E00D7C1F-615F-4022-BD72-88BD354AD2E2}" destId="{539D865D-AF77-45B7-8A5A-8E8B265FE02B}" srcOrd="8" destOrd="0" presId="urn:microsoft.com/office/officeart/2005/8/layout/default"/>
    <dgm:cxn modelId="{0F01D0E7-B61F-4EAB-B6B2-EC94BB4B4133}" type="presParOf" srcId="{E00D7C1F-615F-4022-BD72-88BD354AD2E2}" destId="{0C890483-4223-4EFD-9B78-5BA5AFD4FFD7}" srcOrd="9" destOrd="0" presId="urn:microsoft.com/office/officeart/2005/8/layout/default"/>
    <dgm:cxn modelId="{81161D0F-DBA6-4B2C-89CC-30E201A18673}" type="presParOf" srcId="{E00D7C1F-615F-4022-BD72-88BD354AD2E2}" destId="{5B7BF25E-7CE4-4EB3-B8CE-8D88AB6B64EB}" srcOrd="10" destOrd="0" presId="urn:microsoft.com/office/officeart/2005/8/layout/default"/>
    <dgm:cxn modelId="{D1C3C919-A5AF-43AE-9AE2-D5C63056F414}" type="presParOf" srcId="{E00D7C1F-615F-4022-BD72-88BD354AD2E2}" destId="{903BFF44-897B-4A1F-835F-8267497863E6}" srcOrd="11" destOrd="0" presId="urn:microsoft.com/office/officeart/2005/8/layout/default"/>
    <dgm:cxn modelId="{23E12CD1-0A25-49FE-820E-2609752F5B49}" type="presParOf" srcId="{E00D7C1F-615F-4022-BD72-88BD354AD2E2}" destId="{D4CD9D67-32D5-4281-924F-B849485BA3E1}" srcOrd="12" destOrd="0" presId="urn:microsoft.com/office/officeart/2005/8/layout/default"/>
    <dgm:cxn modelId="{633BB6A2-04A7-46F5-B431-2C1577212608}" type="presParOf" srcId="{E00D7C1F-615F-4022-BD72-88BD354AD2E2}" destId="{51915790-0C3F-4EC6-B620-8AFF4D782BBF}" srcOrd="13" destOrd="0" presId="urn:microsoft.com/office/officeart/2005/8/layout/default"/>
    <dgm:cxn modelId="{B2941110-C167-4532-956B-6B311A0A81E8}" type="presParOf" srcId="{E00D7C1F-615F-4022-BD72-88BD354AD2E2}" destId="{4D54C52D-44DA-48D4-97D1-EEB593008B41}" srcOrd="14" destOrd="0" presId="urn:microsoft.com/office/officeart/2005/8/layout/default"/>
    <dgm:cxn modelId="{DD20B8A4-A91D-4B66-BEB7-9AC4AA41FDD6}" type="presParOf" srcId="{E00D7C1F-615F-4022-BD72-88BD354AD2E2}" destId="{38B7691B-8118-471C-8C45-0AA20A383852}" srcOrd="15" destOrd="0" presId="urn:microsoft.com/office/officeart/2005/8/layout/default"/>
    <dgm:cxn modelId="{BBA9F6CC-0564-424E-915B-778EC29EF541}" type="presParOf" srcId="{E00D7C1F-615F-4022-BD72-88BD354AD2E2}" destId="{2698C2FC-D7D3-4312-B3E5-EDE06655E9B5}" srcOrd="16" destOrd="0" presId="urn:microsoft.com/office/officeart/2005/8/layout/default"/>
    <dgm:cxn modelId="{9C4C14E5-BB0D-44F1-B585-8B2D94C2538C}" type="presParOf" srcId="{E00D7C1F-615F-4022-BD72-88BD354AD2E2}" destId="{A14DD514-FB55-44AC-90F0-3E0F3D013452}" srcOrd="17" destOrd="0" presId="urn:microsoft.com/office/officeart/2005/8/layout/default"/>
    <dgm:cxn modelId="{A2D67615-5B46-42D3-AC61-CF9C6FE535B9}" type="presParOf" srcId="{E00D7C1F-615F-4022-BD72-88BD354AD2E2}" destId="{48573484-EBF6-457C-8AD8-F5BAEDD00F6C}" srcOrd="18" destOrd="0" presId="urn:microsoft.com/office/officeart/2005/8/layout/default"/>
    <dgm:cxn modelId="{F8BB16CA-2EF5-4E6F-A71D-3AAFDCB3DAFB}" type="presParOf" srcId="{E00D7C1F-615F-4022-BD72-88BD354AD2E2}" destId="{CB5F26E5-30F3-4A7F-A41C-F31E9EC88EF0}" srcOrd="19" destOrd="0" presId="urn:microsoft.com/office/officeart/2005/8/layout/default"/>
    <dgm:cxn modelId="{E7FD7438-F024-41E1-B40E-B6D6B798292B}" type="presParOf" srcId="{E00D7C1F-615F-4022-BD72-88BD354AD2E2}" destId="{EA18DF7C-5F7B-4B3F-B12F-40BEF7D152BC}"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306FAE-276C-42CD-9863-FB3FB299B3A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147FFBB5-6AE5-4B9A-A27F-6B60CFE81BA0}">
      <dgm:prSet/>
      <dgm:spPr/>
      <dgm:t>
        <a:bodyPr/>
        <a:lstStyle/>
        <a:p>
          <a:pPr>
            <a:lnSpc>
              <a:spcPct val="100000"/>
            </a:lnSpc>
          </a:pPr>
          <a:r>
            <a:rPr lang="en-CA" dirty="0">
              <a:solidFill>
                <a:schemeClr val="bg1"/>
              </a:solidFill>
            </a:rPr>
            <a:t>Any defective/non-functioning equipment and/or items are not to be used during training.</a:t>
          </a:r>
          <a:endParaRPr lang="en-US" dirty="0">
            <a:solidFill>
              <a:schemeClr val="bg1"/>
            </a:solidFill>
          </a:endParaRPr>
        </a:p>
      </dgm:t>
    </dgm:pt>
    <dgm:pt modelId="{CCF5F7F1-3C91-4822-80A5-77E1B3E3BD43}" type="parTrans" cxnId="{BF4B01BA-13C1-4BE5-B602-297C549FAFF9}">
      <dgm:prSet/>
      <dgm:spPr/>
      <dgm:t>
        <a:bodyPr/>
        <a:lstStyle/>
        <a:p>
          <a:endParaRPr lang="en-US"/>
        </a:p>
      </dgm:t>
    </dgm:pt>
    <dgm:pt modelId="{8A7D7EE1-60DF-4982-901D-E484E033026C}" type="sibTrans" cxnId="{BF4B01BA-13C1-4BE5-B602-297C549FAFF9}">
      <dgm:prSet/>
      <dgm:spPr/>
      <dgm:t>
        <a:bodyPr/>
        <a:lstStyle/>
        <a:p>
          <a:endParaRPr lang="en-US"/>
        </a:p>
      </dgm:t>
    </dgm:pt>
    <dgm:pt modelId="{9A0B51B0-44E6-46BE-9471-C4E4287FB810}">
      <dgm:prSet/>
      <dgm:spPr/>
      <dgm:t>
        <a:bodyPr/>
        <a:lstStyle/>
        <a:p>
          <a:pPr>
            <a:lnSpc>
              <a:spcPct val="100000"/>
            </a:lnSpc>
          </a:pPr>
          <a:r>
            <a:rPr lang="en-CA" dirty="0">
              <a:solidFill>
                <a:schemeClr val="bg1"/>
              </a:solidFill>
            </a:rPr>
            <a:t>Report risks, including how they were eliminated or managed according to the process for the site/area where fit testing is being conducted.</a:t>
          </a:r>
          <a:endParaRPr lang="en-US" dirty="0">
            <a:solidFill>
              <a:schemeClr val="bg1"/>
            </a:solidFill>
          </a:endParaRPr>
        </a:p>
      </dgm:t>
    </dgm:pt>
    <dgm:pt modelId="{D28EC643-03AC-4959-B0B1-600DD4BDF9FA}" type="parTrans" cxnId="{FF352451-2F35-4E87-9777-4488CE75C968}">
      <dgm:prSet/>
      <dgm:spPr/>
      <dgm:t>
        <a:bodyPr/>
        <a:lstStyle/>
        <a:p>
          <a:endParaRPr lang="en-US"/>
        </a:p>
      </dgm:t>
    </dgm:pt>
    <dgm:pt modelId="{9B8219D0-00BA-409C-B7B4-30A989554C70}" type="sibTrans" cxnId="{FF352451-2F35-4E87-9777-4488CE75C968}">
      <dgm:prSet/>
      <dgm:spPr/>
      <dgm:t>
        <a:bodyPr/>
        <a:lstStyle/>
        <a:p>
          <a:endParaRPr lang="en-US"/>
        </a:p>
      </dgm:t>
    </dgm:pt>
    <dgm:pt modelId="{907FB707-BB57-497C-9027-DE2667114C22}" type="pres">
      <dgm:prSet presAssocID="{67306FAE-276C-42CD-9863-FB3FB299B3AB}" presName="root" presStyleCnt="0">
        <dgm:presLayoutVars>
          <dgm:dir/>
          <dgm:resizeHandles val="exact"/>
        </dgm:presLayoutVars>
      </dgm:prSet>
      <dgm:spPr/>
    </dgm:pt>
    <dgm:pt modelId="{38FBAE92-B025-4FA3-A4EA-704C8835D05D}" type="pres">
      <dgm:prSet presAssocID="{147FFBB5-6AE5-4B9A-A27F-6B60CFE81BA0}" presName="compNode" presStyleCnt="0"/>
      <dgm:spPr/>
    </dgm:pt>
    <dgm:pt modelId="{E7194CE0-6715-4620-AFA2-63E7459E0D84}" type="pres">
      <dgm:prSet presAssocID="{147FFBB5-6AE5-4B9A-A27F-6B60CFE81BA0}" presName="bgRect" presStyleLbl="bgShp" presStyleIdx="0" presStyleCnt="2" custLinFactNeighborY="-18207"/>
      <dgm:spPr>
        <a:solidFill>
          <a:srgbClr val="0070C0"/>
        </a:solidFill>
      </dgm:spPr>
    </dgm:pt>
    <dgm:pt modelId="{D549ED08-CBC0-425E-AF26-8BABF1399D40}" type="pres">
      <dgm:prSet presAssocID="{147FFBB5-6AE5-4B9A-A27F-6B60CFE81BA0}" presName="iconRect" presStyleLbl="node1" presStyleIdx="0" presStyleCnt="2" custLinFactNeighborX="-5403" custLinFactNeighborY="-3038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bg1"/>
          </a:solidFill>
        </a:ln>
      </dgm:spPr>
      <dgm:extLst>
        <a:ext uri="{E40237B7-FDA0-4F09-8148-C483321AD2D9}">
          <dgm14:cNvPr xmlns:dgm14="http://schemas.microsoft.com/office/drawing/2010/diagram" id="0" name="" descr="Gears"/>
        </a:ext>
      </dgm:extLst>
    </dgm:pt>
    <dgm:pt modelId="{77039FF9-3CF3-4716-AE2F-ACC98A4F6283}" type="pres">
      <dgm:prSet presAssocID="{147FFBB5-6AE5-4B9A-A27F-6B60CFE81BA0}" presName="spaceRect" presStyleCnt="0"/>
      <dgm:spPr/>
    </dgm:pt>
    <dgm:pt modelId="{E879FCB2-CBB5-4CC3-9F30-405CF6F0950E}" type="pres">
      <dgm:prSet presAssocID="{147FFBB5-6AE5-4B9A-A27F-6B60CFE81BA0}" presName="parTx" presStyleLbl="revTx" presStyleIdx="0" presStyleCnt="2" custLinFactNeighborX="-410" custLinFactNeighborY="-18910">
        <dgm:presLayoutVars>
          <dgm:chMax val="0"/>
          <dgm:chPref val="0"/>
        </dgm:presLayoutVars>
      </dgm:prSet>
      <dgm:spPr/>
    </dgm:pt>
    <dgm:pt modelId="{3E830E8B-219D-45A8-963F-46D3A8501E08}" type="pres">
      <dgm:prSet presAssocID="{8A7D7EE1-60DF-4982-901D-E484E033026C}" presName="sibTrans" presStyleCnt="0"/>
      <dgm:spPr/>
    </dgm:pt>
    <dgm:pt modelId="{F2F9EC75-1942-4D83-A4CB-463F7DE808DF}" type="pres">
      <dgm:prSet presAssocID="{9A0B51B0-44E6-46BE-9471-C4E4287FB810}" presName="compNode" presStyleCnt="0"/>
      <dgm:spPr/>
    </dgm:pt>
    <dgm:pt modelId="{7E5FFD99-24EC-47FF-8A59-34753D16560A}" type="pres">
      <dgm:prSet presAssocID="{9A0B51B0-44E6-46BE-9471-C4E4287FB810}" presName="bgRect" presStyleLbl="bgShp" presStyleIdx="1" presStyleCnt="2"/>
      <dgm:spPr>
        <a:solidFill>
          <a:srgbClr val="0070C0"/>
        </a:solidFill>
      </dgm:spPr>
    </dgm:pt>
    <dgm:pt modelId="{B613902C-4594-4FE8-9E8C-1572683272D8}" type="pres">
      <dgm:prSet presAssocID="{9A0B51B0-44E6-46BE-9471-C4E4287FB81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bg1"/>
          </a:solidFill>
        </a:ln>
      </dgm:spPr>
      <dgm:extLst>
        <a:ext uri="{E40237B7-FDA0-4F09-8148-C483321AD2D9}">
          <dgm14:cNvPr xmlns:dgm14="http://schemas.microsoft.com/office/drawing/2010/diagram" id="0" name="" descr="Presentation with Checklist"/>
        </a:ext>
      </dgm:extLst>
    </dgm:pt>
    <dgm:pt modelId="{B56A90E3-323C-4981-A1FA-F598706B40F5}" type="pres">
      <dgm:prSet presAssocID="{9A0B51B0-44E6-46BE-9471-C4E4287FB810}" presName="spaceRect" presStyleCnt="0"/>
      <dgm:spPr/>
    </dgm:pt>
    <dgm:pt modelId="{796DDDE8-97AD-4150-8001-2666134B92C7}" type="pres">
      <dgm:prSet presAssocID="{9A0B51B0-44E6-46BE-9471-C4E4287FB810}" presName="parTx" presStyleLbl="revTx" presStyleIdx="1" presStyleCnt="2">
        <dgm:presLayoutVars>
          <dgm:chMax val="0"/>
          <dgm:chPref val="0"/>
        </dgm:presLayoutVars>
      </dgm:prSet>
      <dgm:spPr/>
    </dgm:pt>
  </dgm:ptLst>
  <dgm:cxnLst>
    <dgm:cxn modelId="{F648CB1B-7CE1-41E0-95D4-36D2DBA995C1}" type="presOf" srcId="{67306FAE-276C-42CD-9863-FB3FB299B3AB}" destId="{907FB707-BB57-497C-9027-DE2667114C22}" srcOrd="0" destOrd="0" presId="urn:microsoft.com/office/officeart/2018/2/layout/IconVerticalSolidList"/>
    <dgm:cxn modelId="{9C617B62-F998-4F77-B7C6-7C6E069F4F02}" type="presOf" srcId="{9A0B51B0-44E6-46BE-9471-C4E4287FB810}" destId="{796DDDE8-97AD-4150-8001-2666134B92C7}" srcOrd="0" destOrd="0" presId="urn:microsoft.com/office/officeart/2018/2/layout/IconVerticalSolidList"/>
    <dgm:cxn modelId="{FF352451-2F35-4E87-9777-4488CE75C968}" srcId="{67306FAE-276C-42CD-9863-FB3FB299B3AB}" destId="{9A0B51B0-44E6-46BE-9471-C4E4287FB810}" srcOrd="1" destOrd="0" parTransId="{D28EC643-03AC-4959-B0B1-600DD4BDF9FA}" sibTransId="{9B8219D0-00BA-409C-B7B4-30A989554C70}"/>
    <dgm:cxn modelId="{BF4B01BA-13C1-4BE5-B602-297C549FAFF9}" srcId="{67306FAE-276C-42CD-9863-FB3FB299B3AB}" destId="{147FFBB5-6AE5-4B9A-A27F-6B60CFE81BA0}" srcOrd="0" destOrd="0" parTransId="{CCF5F7F1-3C91-4822-80A5-77E1B3E3BD43}" sibTransId="{8A7D7EE1-60DF-4982-901D-E484E033026C}"/>
    <dgm:cxn modelId="{EBFA8DCA-24CF-43D0-A456-368B997616DB}" type="presOf" srcId="{147FFBB5-6AE5-4B9A-A27F-6B60CFE81BA0}" destId="{E879FCB2-CBB5-4CC3-9F30-405CF6F0950E}" srcOrd="0" destOrd="0" presId="urn:microsoft.com/office/officeart/2018/2/layout/IconVerticalSolidList"/>
    <dgm:cxn modelId="{C580CE8C-A247-4E8D-BB5F-1018B049FFBB}" type="presParOf" srcId="{907FB707-BB57-497C-9027-DE2667114C22}" destId="{38FBAE92-B025-4FA3-A4EA-704C8835D05D}" srcOrd="0" destOrd="0" presId="urn:microsoft.com/office/officeart/2018/2/layout/IconVerticalSolidList"/>
    <dgm:cxn modelId="{FE68D0AB-EDE6-4727-A599-B2D390835CC9}" type="presParOf" srcId="{38FBAE92-B025-4FA3-A4EA-704C8835D05D}" destId="{E7194CE0-6715-4620-AFA2-63E7459E0D84}" srcOrd="0" destOrd="0" presId="urn:microsoft.com/office/officeart/2018/2/layout/IconVerticalSolidList"/>
    <dgm:cxn modelId="{7E0783E1-2D4A-4895-8AC0-98595F8C79FC}" type="presParOf" srcId="{38FBAE92-B025-4FA3-A4EA-704C8835D05D}" destId="{D549ED08-CBC0-425E-AF26-8BABF1399D40}" srcOrd="1" destOrd="0" presId="urn:microsoft.com/office/officeart/2018/2/layout/IconVerticalSolidList"/>
    <dgm:cxn modelId="{381848C2-1AF1-4C28-99CE-76C9450C86CC}" type="presParOf" srcId="{38FBAE92-B025-4FA3-A4EA-704C8835D05D}" destId="{77039FF9-3CF3-4716-AE2F-ACC98A4F6283}" srcOrd="2" destOrd="0" presId="urn:microsoft.com/office/officeart/2018/2/layout/IconVerticalSolidList"/>
    <dgm:cxn modelId="{87603D26-2C81-445A-9976-0F57D7F1D875}" type="presParOf" srcId="{38FBAE92-B025-4FA3-A4EA-704C8835D05D}" destId="{E879FCB2-CBB5-4CC3-9F30-405CF6F0950E}" srcOrd="3" destOrd="0" presId="urn:microsoft.com/office/officeart/2018/2/layout/IconVerticalSolidList"/>
    <dgm:cxn modelId="{91CDC2EF-2AA5-4694-817D-8E8E33DA2FA1}" type="presParOf" srcId="{907FB707-BB57-497C-9027-DE2667114C22}" destId="{3E830E8B-219D-45A8-963F-46D3A8501E08}" srcOrd="1" destOrd="0" presId="urn:microsoft.com/office/officeart/2018/2/layout/IconVerticalSolidList"/>
    <dgm:cxn modelId="{72EF4D8B-2E2A-4A59-9437-7078488B1E0C}" type="presParOf" srcId="{907FB707-BB57-497C-9027-DE2667114C22}" destId="{F2F9EC75-1942-4D83-A4CB-463F7DE808DF}" srcOrd="2" destOrd="0" presId="urn:microsoft.com/office/officeart/2018/2/layout/IconVerticalSolidList"/>
    <dgm:cxn modelId="{25B9E63D-C517-404B-B2E5-7919F20DBBC1}" type="presParOf" srcId="{F2F9EC75-1942-4D83-A4CB-463F7DE808DF}" destId="{7E5FFD99-24EC-47FF-8A59-34753D16560A}" srcOrd="0" destOrd="0" presId="urn:microsoft.com/office/officeart/2018/2/layout/IconVerticalSolidList"/>
    <dgm:cxn modelId="{9D14FBF3-CD39-4738-93B7-F6A667BEDA91}" type="presParOf" srcId="{F2F9EC75-1942-4D83-A4CB-463F7DE808DF}" destId="{B613902C-4594-4FE8-9E8C-1572683272D8}" srcOrd="1" destOrd="0" presId="urn:microsoft.com/office/officeart/2018/2/layout/IconVerticalSolidList"/>
    <dgm:cxn modelId="{D34D7E4B-9B2E-4059-9E6B-8C19AF5EB636}" type="presParOf" srcId="{F2F9EC75-1942-4D83-A4CB-463F7DE808DF}" destId="{B56A90E3-323C-4981-A1FA-F598706B40F5}" srcOrd="2" destOrd="0" presId="urn:microsoft.com/office/officeart/2018/2/layout/IconVerticalSolidList"/>
    <dgm:cxn modelId="{00664000-A1D5-47F4-8AC6-54CC27B8D8F0}" type="presParOf" srcId="{F2F9EC75-1942-4D83-A4CB-463F7DE808DF}" destId="{796DDDE8-97AD-4150-8001-2666134B92C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7C5FCA-24A3-4051-856C-78D487923825}"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7AA55D5B-6894-438F-8E5C-6E8A53506BAD}">
      <dgm:prSet custT="1"/>
      <dgm:spPr>
        <a:solidFill>
          <a:srgbClr val="0070C0"/>
        </a:solidFill>
      </dgm:spPr>
      <dgm:t>
        <a:bodyPr/>
        <a:lstStyle/>
        <a:p>
          <a:r>
            <a:rPr lang="en-CA" sz="1050" dirty="0"/>
            <a:t>Legislated requirements pertaining to fit testing </a:t>
          </a:r>
          <a:endParaRPr lang="en-US" sz="1050" dirty="0"/>
        </a:p>
      </dgm:t>
    </dgm:pt>
    <dgm:pt modelId="{608825B5-06B6-40F8-B91C-30D08B39F9EE}" type="parTrans" cxnId="{367B14BB-ED22-497A-ABE8-2AE3251311F5}">
      <dgm:prSet/>
      <dgm:spPr/>
      <dgm:t>
        <a:bodyPr/>
        <a:lstStyle/>
        <a:p>
          <a:endParaRPr lang="en-US" sz="1050"/>
        </a:p>
      </dgm:t>
    </dgm:pt>
    <dgm:pt modelId="{9A7DFA49-1FE6-49B6-9CDC-B532A6E96EB8}" type="sibTrans" cxnId="{367B14BB-ED22-497A-ABE8-2AE3251311F5}">
      <dgm:prSet custT="1"/>
      <dgm:spPr/>
      <dgm:t>
        <a:bodyPr/>
        <a:lstStyle/>
        <a:p>
          <a:endParaRPr lang="en-US" sz="1050"/>
        </a:p>
      </dgm:t>
    </dgm:pt>
    <dgm:pt modelId="{467C6D69-C62C-46CF-9292-C68041881236}">
      <dgm:prSet custT="1"/>
      <dgm:spPr>
        <a:solidFill>
          <a:srgbClr val="0070C0"/>
        </a:solidFill>
      </dgm:spPr>
      <dgm:t>
        <a:bodyPr/>
        <a:lstStyle/>
        <a:p>
          <a:r>
            <a:rPr lang="en-CA" sz="1050"/>
            <a:t>Hazard assessment</a:t>
          </a:r>
          <a:endParaRPr lang="en-US" sz="1050"/>
        </a:p>
      </dgm:t>
    </dgm:pt>
    <dgm:pt modelId="{EA921067-E08B-456D-BA73-8D031BE9A383}" type="parTrans" cxnId="{F4B5F472-1056-4B5B-BBE0-451B884500EB}">
      <dgm:prSet/>
      <dgm:spPr/>
      <dgm:t>
        <a:bodyPr/>
        <a:lstStyle/>
        <a:p>
          <a:endParaRPr lang="en-US" sz="1050"/>
        </a:p>
      </dgm:t>
    </dgm:pt>
    <dgm:pt modelId="{BFCAD21A-C0CA-49FB-8A48-868DCF40073F}" type="sibTrans" cxnId="{F4B5F472-1056-4B5B-BBE0-451B884500EB}">
      <dgm:prSet custT="1"/>
      <dgm:spPr/>
      <dgm:t>
        <a:bodyPr/>
        <a:lstStyle/>
        <a:p>
          <a:endParaRPr lang="en-US" sz="1050"/>
        </a:p>
      </dgm:t>
    </dgm:pt>
    <dgm:pt modelId="{F2499731-48F6-4625-9F2B-16B854D7E087}">
      <dgm:prSet custT="1"/>
      <dgm:spPr>
        <a:solidFill>
          <a:srgbClr val="0070C0"/>
        </a:solidFill>
      </dgm:spPr>
      <dgm:t>
        <a:bodyPr/>
        <a:lstStyle/>
        <a:p>
          <a:r>
            <a:rPr lang="en-CA" sz="1050"/>
            <a:t>Selection of appropriate respirator(s)</a:t>
          </a:r>
          <a:endParaRPr lang="en-US" sz="1050"/>
        </a:p>
      </dgm:t>
    </dgm:pt>
    <dgm:pt modelId="{F508EA86-C513-4914-A08F-8661C5473F99}" type="parTrans" cxnId="{FC032415-E736-4C7B-8CEC-C63DCDAD9DDC}">
      <dgm:prSet/>
      <dgm:spPr/>
      <dgm:t>
        <a:bodyPr/>
        <a:lstStyle/>
        <a:p>
          <a:endParaRPr lang="en-US" sz="1050"/>
        </a:p>
      </dgm:t>
    </dgm:pt>
    <dgm:pt modelId="{86BA667F-CD6E-46A5-989D-1CE1813D50EF}" type="sibTrans" cxnId="{FC032415-E736-4C7B-8CEC-C63DCDAD9DDC}">
      <dgm:prSet custT="1"/>
      <dgm:spPr/>
      <dgm:t>
        <a:bodyPr/>
        <a:lstStyle/>
        <a:p>
          <a:endParaRPr lang="en-US" sz="1050"/>
        </a:p>
      </dgm:t>
    </dgm:pt>
    <dgm:pt modelId="{8091BB56-DF77-4C55-8DEC-45B65557225D}">
      <dgm:prSet custT="1"/>
      <dgm:spPr>
        <a:solidFill>
          <a:srgbClr val="0070C0"/>
        </a:solidFill>
      </dgm:spPr>
      <dgm:t>
        <a:bodyPr/>
        <a:lstStyle/>
        <a:p>
          <a:r>
            <a:rPr lang="en-CA" sz="1050" dirty="0"/>
            <a:t>Respirator fit testing (qualitative and/or quantitative)</a:t>
          </a:r>
          <a:endParaRPr lang="en-US" sz="1050" dirty="0"/>
        </a:p>
      </dgm:t>
    </dgm:pt>
    <dgm:pt modelId="{53A7D8EF-5DC6-4770-A5C1-16638AE20D79}" type="parTrans" cxnId="{24491383-A643-4BEB-A076-F52D266906E2}">
      <dgm:prSet/>
      <dgm:spPr/>
      <dgm:t>
        <a:bodyPr/>
        <a:lstStyle/>
        <a:p>
          <a:endParaRPr lang="en-US" sz="1050"/>
        </a:p>
      </dgm:t>
    </dgm:pt>
    <dgm:pt modelId="{4062D22B-43E5-46E7-89F4-37E356411C3A}" type="sibTrans" cxnId="{24491383-A643-4BEB-A076-F52D266906E2}">
      <dgm:prSet custT="1"/>
      <dgm:spPr/>
      <dgm:t>
        <a:bodyPr/>
        <a:lstStyle/>
        <a:p>
          <a:endParaRPr lang="en-US" sz="1050"/>
        </a:p>
      </dgm:t>
    </dgm:pt>
    <dgm:pt modelId="{32F2764C-843A-4AD5-805B-587EE60F4557}">
      <dgm:prSet custT="1"/>
      <dgm:spPr>
        <a:solidFill>
          <a:srgbClr val="0070C0"/>
        </a:solidFill>
      </dgm:spPr>
      <dgm:t>
        <a:bodyPr/>
        <a:lstStyle/>
        <a:p>
          <a:r>
            <a:rPr lang="en-CA" sz="1050" dirty="0"/>
            <a:t>Orientation (self-directed and facilitated)</a:t>
          </a:r>
          <a:endParaRPr lang="en-US" sz="1050" dirty="0"/>
        </a:p>
      </dgm:t>
    </dgm:pt>
    <dgm:pt modelId="{0ED6BAF4-5870-4D43-93E8-D02C02AC40FB}" type="parTrans" cxnId="{1F884FFB-8081-4984-B446-8FE5CFF00EB8}">
      <dgm:prSet/>
      <dgm:spPr/>
      <dgm:t>
        <a:bodyPr/>
        <a:lstStyle/>
        <a:p>
          <a:endParaRPr lang="en-US" sz="1050"/>
        </a:p>
      </dgm:t>
    </dgm:pt>
    <dgm:pt modelId="{E1F0DFBC-9F56-476B-82AE-C036714AC2E2}" type="sibTrans" cxnId="{1F884FFB-8081-4984-B446-8FE5CFF00EB8}">
      <dgm:prSet custT="1"/>
      <dgm:spPr/>
      <dgm:t>
        <a:bodyPr/>
        <a:lstStyle/>
        <a:p>
          <a:endParaRPr lang="en-US" sz="1050"/>
        </a:p>
      </dgm:t>
    </dgm:pt>
    <dgm:pt modelId="{0036001A-D7AD-46AB-ACD0-F1ADF5856870}">
      <dgm:prSet custT="1"/>
      <dgm:spPr>
        <a:solidFill>
          <a:srgbClr val="0070C0"/>
        </a:solidFill>
      </dgm:spPr>
      <dgm:t>
        <a:bodyPr/>
        <a:lstStyle/>
        <a:p>
          <a:r>
            <a:rPr lang="en-CA" sz="1050"/>
            <a:t>Health surveillance</a:t>
          </a:r>
          <a:endParaRPr lang="en-US" sz="1050"/>
        </a:p>
      </dgm:t>
    </dgm:pt>
    <dgm:pt modelId="{D1058F83-D62B-4324-958A-65BDFC7FFBF4}" type="parTrans" cxnId="{15C771E6-CBBC-4DEA-923E-8976C6EC05D1}">
      <dgm:prSet/>
      <dgm:spPr/>
      <dgm:t>
        <a:bodyPr/>
        <a:lstStyle/>
        <a:p>
          <a:endParaRPr lang="en-US" sz="1050"/>
        </a:p>
      </dgm:t>
    </dgm:pt>
    <dgm:pt modelId="{135B285F-B371-410C-B073-9D67561BE4FD}" type="sibTrans" cxnId="{15C771E6-CBBC-4DEA-923E-8976C6EC05D1}">
      <dgm:prSet custT="1"/>
      <dgm:spPr/>
      <dgm:t>
        <a:bodyPr/>
        <a:lstStyle/>
        <a:p>
          <a:endParaRPr lang="en-US" sz="1050"/>
        </a:p>
      </dgm:t>
    </dgm:pt>
    <dgm:pt modelId="{FADBFD9F-8DBC-4F7E-A2A1-06DC088CF043}">
      <dgm:prSet custT="1"/>
      <dgm:spPr>
        <a:solidFill>
          <a:srgbClr val="0070C0"/>
        </a:solidFill>
      </dgm:spPr>
      <dgm:t>
        <a:bodyPr/>
        <a:lstStyle/>
        <a:p>
          <a:r>
            <a:rPr lang="en-CA" sz="1050" dirty="0"/>
            <a:t>Program evaluation</a:t>
          </a:r>
          <a:endParaRPr lang="en-US" sz="1050" dirty="0"/>
        </a:p>
      </dgm:t>
    </dgm:pt>
    <dgm:pt modelId="{90BB91DA-BB22-483B-867A-E18F934D6995}" type="parTrans" cxnId="{5D779828-2256-48A3-B39C-F242ED843F4E}">
      <dgm:prSet/>
      <dgm:spPr/>
      <dgm:t>
        <a:bodyPr/>
        <a:lstStyle/>
        <a:p>
          <a:endParaRPr lang="en-US" sz="1050"/>
        </a:p>
      </dgm:t>
    </dgm:pt>
    <dgm:pt modelId="{28F94CC7-B964-4EAE-AEED-B7A98EFC0179}" type="sibTrans" cxnId="{5D779828-2256-48A3-B39C-F242ED843F4E}">
      <dgm:prSet custT="1"/>
      <dgm:spPr/>
      <dgm:t>
        <a:bodyPr/>
        <a:lstStyle/>
        <a:p>
          <a:endParaRPr lang="en-US" sz="1050"/>
        </a:p>
      </dgm:t>
    </dgm:pt>
    <dgm:pt modelId="{9A9F374A-9AFD-45FF-A6A6-EDA7731BA682}">
      <dgm:prSet custT="1"/>
      <dgm:spPr>
        <a:solidFill>
          <a:srgbClr val="0070C0"/>
        </a:solidFill>
      </dgm:spPr>
      <dgm:t>
        <a:bodyPr/>
        <a:lstStyle/>
        <a:p>
          <a:r>
            <a:rPr lang="en-CA" sz="1050" dirty="0"/>
            <a:t>Recordkeeping</a:t>
          </a:r>
          <a:endParaRPr lang="en-US" sz="1050" dirty="0"/>
        </a:p>
      </dgm:t>
    </dgm:pt>
    <dgm:pt modelId="{99888912-2D02-4BF1-A84C-06DB9624EACE}" type="parTrans" cxnId="{9BFA695A-AA02-457E-99ED-978CF258C6A6}">
      <dgm:prSet/>
      <dgm:spPr/>
      <dgm:t>
        <a:bodyPr/>
        <a:lstStyle/>
        <a:p>
          <a:endParaRPr lang="en-US" sz="1050"/>
        </a:p>
      </dgm:t>
    </dgm:pt>
    <dgm:pt modelId="{6D2BAEAD-7719-4F65-A2DC-A38EAAB36BD6}" type="sibTrans" cxnId="{9BFA695A-AA02-457E-99ED-978CF258C6A6}">
      <dgm:prSet custT="1"/>
      <dgm:spPr/>
      <dgm:t>
        <a:bodyPr/>
        <a:lstStyle/>
        <a:p>
          <a:endParaRPr lang="en-US" sz="1050"/>
        </a:p>
      </dgm:t>
    </dgm:pt>
    <dgm:pt modelId="{09994452-6003-4E6F-A784-652F80A69935}">
      <dgm:prSet custT="1"/>
      <dgm:spPr>
        <a:solidFill>
          <a:srgbClr val="0070C0"/>
        </a:solidFill>
      </dgm:spPr>
      <dgm:t>
        <a:bodyPr/>
        <a:lstStyle/>
        <a:p>
          <a:r>
            <a:rPr lang="en-US" sz="1050" dirty="0"/>
            <a:t>Maintenance</a:t>
          </a:r>
        </a:p>
      </dgm:t>
    </dgm:pt>
    <dgm:pt modelId="{029C65BA-5E39-4032-AE89-CB8D81FDD8D1}" type="parTrans" cxnId="{12B5656A-A731-43B8-B55E-C4E433E7D2A0}">
      <dgm:prSet/>
      <dgm:spPr/>
      <dgm:t>
        <a:bodyPr/>
        <a:lstStyle/>
        <a:p>
          <a:endParaRPr lang="en-US" sz="1050"/>
        </a:p>
      </dgm:t>
    </dgm:pt>
    <dgm:pt modelId="{D10C44EB-5C5D-436C-B6FF-0253D35D8ECD}" type="sibTrans" cxnId="{12B5656A-A731-43B8-B55E-C4E433E7D2A0}">
      <dgm:prSet custT="1"/>
      <dgm:spPr/>
      <dgm:t>
        <a:bodyPr/>
        <a:lstStyle/>
        <a:p>
          <a:endParaRPr lang="en-US" sz="1050"/>
        </a:p>
      </dgm:t>
    </dgm:pt>
    <dgm:pt modelId="{9126E1D0-A26E-43CB-955A-37E43989E068}">
      <dgm:prSet custT="1"/>
      <dgm:spPr>
        <a:solidFill>
          <a:srgbClr val="0070C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050" dirty="0"/>
        </a:p>
        <a:p>
          <a:pPr marL="0" marR="0" lvl="0" indent="0" defTabSz="914400" eaLnBrk="1" fontAlgn="auto" latinLnBrk="0" hangingPunct="1">
            <a:lnSpc>
              <a:spcPct val="100000"/>
            </a:lnSpc>
            <a:spcBef>
              <a:spcPts val="0"/>
            </a:spcBef>
            <a:spcAft>
              <a:spcPts val="0"/>
            </a:spcAft>
            <a:buClrTx/>
            <a:buSzTx/>
            <a:buFontTx/>
            <a:buNone/>
            <a:tabLst/>
            <a:defRPr/>
          </a:pPr>
          <a:endParaRPr lang="en-CA" sz="1050" dirty="0"/>
        </a:p>
        <a:p>
          <a:pPr marL="0" marR="0" lvl="0" indent="0" defTabSz="914400" eaLnBrk="1" fontAlgn="auto" latinLnBrk="0" hangingPunct="1">
            <a:lnSpc>
              <a:spcPct val="100000"/>
            </a:lnSpc>
            <a:spcBef>
              <a:spcPts val="0"/>
            </a:spcBef>
            <a:spcAft>
              <a:spcPts val="0"/>
            </a:spcAft>
            <a:buClrTx/>
            <a:buSzTx/>
            <a:buFontTx/>
            <a:buNone/>
            <a:tabLst/>
            <a:defRPr/>
          </a:pPr>
          <a:r>
            <a:rPr lang="en-CA" sz="1050" dirty="0"/>
            <a:t>Principles of qualitative and/or quantitative fit testing</a:t>
          </a:r>
          <a:endParaRPr lang="en-US" sz="1050" dirty="0"/>
        </a:p>
        <a:p>
          <a:pPr marL="0" lvl="0" defTabSz="2755900">
            <a:lnSpc>
              <a:spcPct val="90000"/>
            </a:lnSpc>
            <a:spcBef>
              <a:spcPct val="0"/>
            </a:spcBef>
            <a:spcAft>
              <a:spcPct val="35000"/>
            </a:spcAft>
            <a:buNone/>
          </a:pPr>
          <a:endParaRPr lang="en-CA" dirty="0"/>
        </a:p>
      </dgm:t>
    </dgm:pt>
    <dgm:pt modelId="{D2317018-7AEC-4075-874F-AA1370E71C28}" type="parTrans" cxnId="{7504E8BF-A30A-4A49-9A1F-4BA4EBCFF2C5}">
      <dgm:prSet/>
      <dgm:spPr/>
      <dgm:t>
        <a:bodyPr/>
        <a:lstStyle/>
        <a:p>
          <a:endParaRPr lang="en-CA"/>
        </a:p>
      </dgm:t>
    </dgm:pt>
    <dgm:pt modelId="{6B3A98A8-2D59-46F6-AED4-E0970960D9CF}" type="sibTrans" cxnId="{7504E8BF-A30A-4A49-9A1F-4BA4EBCFF2C5}">
      <dgm:prSet/>
      <dgm:spPr/>
      <dgm:t>
        <a:bodyPr/>
        <a:lstStyle/>
        <a:p>
          <a:endParaRPr lang="en-CA"/>
        </a:p>
      </dgm:t>
    </dgm:pt>
    <dgm:pt modelId="{A33C59F1-C3AF-45DE-A3BC-2F3E6444D664}" type="pres">
      <dgm:prSet presAssocID="{BC7C5FCA-24A3-4051-856C-78D487923825}" presName="Name0" presStyleCnt="0">
        <dgm:presLayoutVars>
          <dgm:dir/>
          <dgm:resizeHandles val="exact"/>
        </dgm:presLayoutVars>
      </dgm:prSet>
      <dgm:spPr/>
    </dgm:pt>
    <dgm:pt modelId="{90A0146A-7FE8-4710-A743-A25C2EF75135}" type="pres">
      <dgm:prSet presAssocID="{7AA55D5B-6894-438F-8E5C-6E8A53506BAD}" presName="node" presStyleLbl="node1" presStyleIdx="0" presStyleCnt="10">
        <dgm:presLayoutVars>
          <dgm:bulletEnabled val="1"/>
        </dgm:presLayoutVars>
      </dgm:prSet>
      <dgm:spPr/>
    </dgm:pt>
    <dgm:pt modelId="{D5FB378F-2E3D-4FA5-82A9-724836D51D74}" type="pres">
      <dgm:prSet presAssocID="{9A7DFA49-1FE6-49B6-9CDC-B532A6E96EB8}" presName="sibTrans" presStyleLbl="sibTrans1D1" presStyleIdx="0" presStyleCnt="9"/>
      <dgm:spPr/>
    </dgm:pt>
    <dgm:pt modelId="{D572DD52-438D-4FDC-90E6-D6730C230F34}" type="pres">
      <dgm:prSet presAssocID="{9A7DFA49-1FE6-49B6-9CDC-B532A6E96EB8}" presName="connectorText" presStyleLbl="sibTrans1D1" presStyleIdx="0" presStyleCnt="9"/>
      <dgm:spPr/>
    </dgm:pt>
    <dgm:pt modelId="{7950A3D2-9C64-4B0D-9C36-00453C56DA19}" type="pres">
      <dgm:prSet presAssocID="{467C6D69-C62C-46CF-9292-C68041881236}" presName="node" presStyleLbl="node1" presStyleIdx="1" presStyleCnt="10">
        <dgm:presLayoutVars>
          <dgm:bulletEnabled val="1"/>
        </dgm:presLayoutVars>
      </dgm:prSet>
      <dgm:spPr/>
    </dgm:pt>
    <dgm:pt modelId="{75046C77-00F4-4ECB-BA8A-90B364A66B34}" type="pres">
      <dgm:prSet presAssocID="{BFCAD21A-C0CA-49FB-8A48-868DCF40073F}" presName="sibTrans" presStyleLbl="sibTrans1D1" presStyleIdx="1" presStyleCnt="9"/>
      <dgm:spPr/>
    </dgm:pt>
    <dgm:pt modelId="{F3E09039-0050-4793-955B-80757F5FA01C}" type="pres">
      <dgm:prSet presAssocID="{BFCAD21A-C0CA-49FB-8A48-868DCF40073F}" presName="connectorText" presStyleLbl="sibTrans1D1" presStyleIdx="1" presStyleCnt="9"/>
      <dgm:spPr/>
    </dgm:pt>
    <dgm:pt modelId="{DB20D97B-22AE-4FD8-9099-12ADFBFDA6BB}" type="pres">
      <dgm:prSet presAssocID="{F2499731-48F6-4625-9F2B-16B854D7E087}" presName="node" presStyleLbl="node1" presStyleIdx="2" presStyleCnt="10">
        <dgm:presLayoutVars>
          <dgm:bulletEnabled val="1"/>
        </dgm:presLayoutVars>
      </dgm:prSet>
      <dgm:spPr/>
    </dgm:pt>
    <dgm:pt modelId="{203E0B13-D830-4D05-9292-0C7C9B2BA8F0}" type="pres">
      <dgm:prSet presAssocID="{86BA667F-CD6E-46A5-989D-1CE1813D50EF}" presName="sibTrans" presStyleLbl="sibTrans1D1" presStyleIdx="2" presStyleCnt="9"/>
      <dgm:spPr/>
    </dgm:pt>
    <dgm:pt modelId="{EFCE578F-5CBD-4943-85F0-DB9F369D3FD8}" type="pres">
      <dgm:prSet presAssocID="{86BA667F-CD6E-46A5-989D-1CE1813D50EF}" presName="connectorText" presStyleLbl="sibTrans1D1" presStyleIdx="2" presStyleCnt="9"/>
      <dgm:spPr/>
    </dgm:pt>
    <dgm:pt modelId="{7660E3A4-3D5F-4EA1-ADBF-ED6EA8FC2701}" type="pres">
      <dgm:prSet presAssocID="{8091BB56-DF77-4C55-8DEC-45B65557225D}" presName="node" presStyleLbl="node1" presStyleIdx="3" presStyleCnt="10">
        <dgm:presLayoutVars>
          <dgm:bulletEnabled val="1"/>
        </dgm:presLayoutVars>
      </dgm:prSet>
      <dgm:spPr/>
    </dgm:pt>
    <dgm:pt modelId="{876C4F8B-01F0-4875-A4C9-FB4061635F58}" type="pres">
      <dgm:prSet presAssocID="{4062D22B-43E5-46E7-89F4-37E356411C3A}" presName="sibTrans" presStyleLbl="sibTrans1D1" presStyleIdx="3" presStyleCnt="9"/>
      <dgm:spPr/>
    </dgm:pt>
    <dgm:pt modelId="{C06731C4-ABA3-45E2-AF81-BEF947E631E6}" type="pres">
      <dgm:prSet presAssocID="{4062D22B-43E5-46E7-89F4-37E356411C3A}" presName="connectorText" presStyleLbl="sibTrans1D1" presStyleIdx="3" presStyleCnt="9"/>
      <dgm:spPr/>
    </dgm:pt>
    <dgm:pt modelId="{CA38C6F9-08E6-4C80-9D65-2E1F7432E0C5}" type="pres">
      <dgm:prSet presAssocID="{32F2764C-843A-4AD5-805B-587EE60F4557}" presName="node" presStyleLbl="node1" presStyleIdx="4" presStyleCnt="10">
        <dgm:presLayoutVars>
          <dgm:bulletEnabled val="1"/>
        </dgm:presLayoutVars>
      </dgm:prSet>
      <dgm:spPr/>
    </dgm:pt>
    <dgm:pt modelId="{EC262B32-241B-4FBA-B99B-A802C436D7EF}" type="pres">
      <dgm:prSet presAssocID="{E1F0DFBC-9F56-476B-82AE-C036714AC2E2}" presName="sibTrans" presStyleLbl="sibTrans1D1" presStyleIdx="4" presStyleCnt="9"/>
      <dgm:spPr/>
    </dgm:pt>
    <dgm:pt modelId="{9B4C55A7-4F68-453C-A837-5AA9190E82D1}" type="pres">
      <dgm:prSet presAssocID="{E1F0DFBC-9F56-476B-82AE-C036714AC2E2}" presName="connectorText" presStyleLbl="sibTrans1D1" presStyleIdx="4" presStyleCnt="9"/>
      <dgm:spPr/>
    </dgm:pt>
    <dgm:pt modelId="{54B9A9F5-4A58-43CC-A2EE-292DAB11AAB1}" type="pres">
      <dgm:prSet presAssocID="{0036001A-D7AD-46AB-ACD0-F1ADF5856870}" presName="node" presStyleLbl="node1" presStyleIdx="5" presStyleCnt="10">
        <dgm:presLayoutVars>
          <dgm:bulletEnabled val="1"/>
        </dgm:presLayoutVars>
      </dgm:prSet>
      <dgm:spPr/>
    </dgm:pt>
    <dgm:pt modelId="{64359104-E37C-4BAA-9A93-96A6E3BD9330}" type="pres">
      <dgm:prSet presAssocID="{135B285F-B371-410C-B073-9D67561BE4FD}" presName="sibTrans" presStyleLbl="sibTrans1D1" presStyleIdx="5" presStyleCnt="9"/>
      <dgm:spPr/>
    </dgm:pt>
    <dgm:pt modelId="{E5519E78-AD45-455E-98F1-B3E594D7C1E2}" type="pres">
      <dgm:prSet presAssocID="{135B285F-B371-410C-B073-9D67561BE4FD}" presName="connectorText" presStyleLbl="sibTrans1D1" presStyleIdx="5" presStyleCnt="9"/>
      <dgm:spPr/>
    </dgm:pt>
    <dgm:pt modelId="{65247279-C9E8-4C30-92E5-51A9D34FF0D6}" type="pres">
      <dgm:prSet presAssocID="{FADBFD9F-8DBC-4F7E-A2A1-06DC088CF043}" presName="node" presStyleLbl="node1" presStyleIdx="6" presStyleCnt="10">
        <dgm:presLayoutVars>
          <dgm:bulletEnabled val="1"/>
        </dgm:presLayoutVars>
      </dgm:prSet>
      <dgm:spPr/>
    </dgm:pt>
    <dgm:pt modelId="{0DF67802-8F8C-446B-8018-40915994C223}" type="pres">
      <dgm:prSet presAssocID="{28F94CC7-B964-4EAE-AEED-B7A98EFC0179}" presName="sibTrans" presStyleLbl="sibTrans1D1" presStyleIdx="6" presStyleCnt="9"/>
      <dgm:spPr/>
    </dgm:pt>
    <dgm:pt modelId="{752C2D59-13E2-45F4-923B-3C546D50FD2F}" type="pres">
      <dgm:prSet presAssocID="{28F94CC7-B964-4EAE-AEED-B7A98EFC0179}" presName="connectorText" presStyleLbl="sibTrans1D1" presStyleIdx="6" presStyleCnt="9"/>
      <dgm:spPr/>
    </dgm:pt>
    <dgm:pt modelId="{1AEDE674-7E86-450D-876A-3E6D6995BEA9}" type="pres">
      <dgm:prSet presAssocID="{9A9F374A-9AFD-45FF-A6A6-EDA7731BA682}" presName="node" presStyleLbl="node1" presStyleIdx="7" presStyleCnt="10">
        <dgm:presLayoutVars>
          <dgm:bulletEnabled val="1"/>
        </dgm:presLayoutVars>
      </dgm:prSet>
      <dgm:spPr/>
    </dgm:pt>
    <dgm:pt modelId="{ED98427A-1201-4DD0-9387-F496433BDB69}" type="pres">
      <dgm:prSet presAssocID="{6D2BAEAD-7719-4F65-A2DC-A38EAAB36BD6}" presName="sibTrans" presStyleLbl="sibTrans1D1" presStyleIdx="7" presStyleCnt="9"/>
      <dgm:spPr/>
    </dgm:pt>
    <dgm:pt modelId="{F5655591-8E4C-47BA-906D-8CAB851ABAF2}" type="pres">
      <dgm:prSet presAssocID="{6D2BAEAD-7719-4F65-A2DC-A38EAAB36BD6}" presName="connectorText" presStyleLbl="sibTrans1D1" presStyleIdx="7" presStyleCnt="9"/>
      <dgm:spPr/>
    </dgm:pt>
    <dgm:pt modelId="{4316F181-2E5D-4935-A6C6-BE2168D594A9}" type="pres">
      <dgm:prSet presAssocID="{09994452-6003-4E6F-A784-652F80A69935}" presName="node" presStyleLbl="node1" presStyleIdx="8" presStyleCnt="10">
        <dgm:presLayoutVars>
          <dgm:bulletEnabled val="1"/>
        </dgm:presLayoutVars>
      </dgm:prSet>
      <dgm:spPr/>
    </dgm:pt>
    <dgm:pt modelId="{98F006C8-0650-4AE8-B621-462B64152AFD}" type="pres">
      <dgm:prSet presAssocID="{D10C44EB-5C5D-436C-B6FF-0253D35D8ECD}" presName="sibTrans" presStyleLbl="sibTrans1D1" presStyleIdx="8" presStyleCnt="9"/>
      <dgm:spPr/>
    </dgm:pt>
    <dgm:pt modelId="{3A697363-6E90-4EE9-835A-3987EC24CB9F}" type="pres">
      <dgm:prSet presAssocID="{D10C44EB-5C5D-436C-B6FF-0253D35D8ECD}" presName="connectorText" presStyleLbl="sibTrans1D1" presStyleIdx="8" presStyleCnt="9"/>
      <dgm:spPr/>
    </dgm:pt>
    <dgm:pt modelId="{8584999B-1508-45D6-99AD-378A9707B2C5}" type="pres">
      <dgm:prSet presAssocID="{9126E1D0-A26E-43CB-955A-37E43989E068}" presName="node" presStyleLbl="node1" presStyleIdx="9" presStyleCnt="10">
        <dgm:presLayoutVars>
          <dgm:bulletEnabled val="1"/>
        </dgm:presLayoutVars>
      </dgm:prSet>
      <dgm:spPr/>
    </dgm:pt>
  </dgm:ptLst>
  <dgm:cxnLst>
    <dgm:cxn modelId="{FEFB0600-8D65-4FC9-9D51-1B4CFF1FA598}" type="presOf" srcId="{6D2BAEAD-7719-4F65-A2DC-A38EAAB36BD6}" destId="{ED98427A-1201-4DD0-9387-F496433BDB69}" srcOrd="0" destOrd="0" presId="urn:microsoft.com/office/officeart/2016/7/layout/RepeatingBendingProcessNew"/>
    <dgm:cxn modelId="{2E144E07-D319-4C36-ACB7-44CBB1D56C0A}" type="presOf" srcId="{86BA667F-CD6E-46A5-989D-1CE1813D50EF}" destId="{203E0B13-D830-4D05-9292-0C7C9B2BA8F0}" srcOrd="0" destOrd="0" presId="urn:microsoft.com/office/officeart/2016/7/layout/RepeatingBendingProcessNew"/>
    <dgm:cxn modelId="{545CC50E-D234-4912-A321-9D956DFF2F7D}" type="presOf" srcId="{32F2764C-843A-4AD5-805B-587EE60F4557}" destId="{CA38C6F9-08E6-4C80-9D65-2E1F7432E0C5}" srcOrd="0" destOrd="0" presId="urn:microsoft.com/office/officeart/2016/7/layout/RepeatingBendingProcessNew"/>
    <dgm:cxn modelId="{B497CC13-0D9C-49DD-8885-C4A1482EE18C}" type="presOf" srcId="{4062D22B-43E5-46E7-89F4-37E356411C3A}" destId="{876C4F8B-01F0-4875-A4C9-FB4061635F58}" srcOrd="0" destOrd="0" presId="urn:microsoft.com/office/officeart/2016/7/layout/RepeatingBendingProcessNew"/>
    <dgm:cxn modelId="{FC032415-E736-4C7B-8CEC-C63DCDAD9DDC}" srcId="{BC7C5FCA-24A3-4051-856C-78D487923825}" destId="{F2499731-48F6-4625-9F2B-16B854D7E087}" srcOrd="2" destOrd="0" parTransId="{F508EA86-C513-4914-A08F-8661C5473F99}" sibTransId="{86BA667F-CD6E-46A5-989D-1CE1813D50EF}"/>
    <dgm:cxn modelId="{DFC0EE18-6581-469F-8FE8-F35BAD4C0456}" type="presOf" srcId="{E1F0DFBC-9F56-476B-82AE-C036714AC2E2}" destId="{EC262B32-241B-4FBA-B99B-A802C436D7EF}" srcOrd="0" destOrd="0" presId="urn:microsoft.com/office/officeart/2016/7/layout/RepeatingBendingProcessNew"/>
    <dgm:cxn modelId="{B88E7019-F3D0-43E5-8BAB-12E5FD78AE32}" type="presOf" srcId="{BFCAD21A-C0CA-49FB-8A48-868DCF40073F}" destId="{75046C77-00F4-4ECB-BA8A-90B364A66B34}" srcOrd="0" destOrd="0" presId="urn:microsoft.com/office/officeart/2016/7/layout/RepeatingBendingProcessNew"/>
    <dgm:cxn modelId="{5D779828-2256-48A3-B39C-F242ED843F4E}" srcId="{BC7C5FCA-24A3-4051-856C-78D487923825}" destId="{FADBFD9F-8DBC-4F7E-A2A1-06DC088CF043}" srcOrd="6" destOrd="0" parTransId="{90BB91DA-BB22-483B-867A-E18F934D6995}" sibTransId="{28F94CC7-B964-4EAE-AEED-B7A98EFC0179}"/>
    <dgm:cxn modelId="{FEF2EA30-C8D3-4426-B4C5-BEF47B4A7A77}" type="presOf" srcId="{BFCAD21A-C0CA-49FB-8A48-868DCF40073F}" destId="{F3E09039-0050-4793-955B-80757F5FA01C}" srcOrd="1" destOrd="0" presId="urn:microsoft.com/office/officeart/2016/7/layout/RepeatingBendingProcessNew"/>
    <dgm:cxn modelId="{1D54FE32-D91C-455D-961D-0BA9B0A65B64}" type="presOf" srcId="{D10C44EB-5C5D-436C-B6FF-0253D35D8ECD}" destId="{3A697363-6E90-4EE9-835A-3987EC24CB9F}" srcOrd="1" destOrd="0" presId="urn:microsoft.com/office/officeart/2016/7/layout/RepeatingBendingProcessNew"/>
    <dgm:cxn modelId="{DA664B3F-1879-4A93-97F5-2069FEBC2FB8}" type="presOf" srcId="{8091BB56-DF77-4C55-8DEC-45B65557225D}" destId="{7660E3A4-3D5F-4EA1-ADBF-ED6EA8FC2701}" srcOrd="0" destOrd="0" presId="urn:microsoft.com/office/officeart/2016/7/layout/RepeatingBendingProcessNew"/>
    <dgm:cxn modelId="{AB42A05F-7BBD-4EF1-820B-9BD0A2C8605C}" type="presOf" srcId="{9A7DFA49-1FE6-49B6-9CDC-B532A6E96EB8}" destId="{D5FB378F-2E3D-4FA5-82A9-724836D51D74}" srcOrd="0" destOrd="0" presId="urn:microsoft.com/office/officeart/2016/7/layout/RepeatingBendingProcessNew"/>
    <dgm:cxn modelId="{16EFEE43-8B22-4C7F-9C3C-09FD2EEE843C}" type="presOf" srcId="{9A9F374A-9AFD-45FF-A6A6-EDA7731BA682}" destId="{1AEDE674-7E86-450D-876A-3E6D6995BEA9}" srcOrd="0" destOrd="0" presId="urn:microsoft.com/office/officeart/2016/7/layout/RepeatingBendingProcessNew"/>
    <dgm:cxn modelId="{61D23366-ADCD-4977-9935-E03D3E756733}" type="presOf" srcId="{9A7DFA49-1FE6-49B6-9CDC-B532A6E96EB8}" destId="{D572DD52-438D-4FDC-90E6-D6730C230F34}" srcOrd="1" destOrd="0" presId="urn:microsoft.com/office/officeart/2016/7/layout/RepeatingBendingProcessNew"/>
    <dgm:cxn modelId="{12B5656A-A731-43B8-B55E-C4E433E7D2A0}" srcId="{BC7C5FCA-24A3-4051-856C-78D487923825}" destId="{09994452-6003-4E6F-A784-652F80A69935}" srcOrd="8" destOrd="0" parTransId="{029C65BA-5E39-4032-AE89-CB8D81FDD8D1}" sibTransId="{D10C44EB-5C5D-436C-B6FF-0253D35D8ECD}"/>
    <dgm:cxn modelId="{1799C950-8571-460D-BA87-F915B15AEB1E}" type="presOf" srcId="{F2499731-48F6-4625-9F2B-16B854D7E087}" destId="{DB20D97B-22AE-4FD8-9099-12ADFBFDA6BB}" srcOrd="0" destOrd="0" presId="urn:microsoft.com/office/officeart/2016/7/layout/RepeatingBendingProcessNew"/>
    <dgm:cxn modelId="{C4AF1C52-DF2C-46E5-9595-8495826A66EB}" type="presOf" srcId="{9126E1D0-A26E-43CB-955A-37E43989E068}" destId="{8584999B-1508-45D6-99AD-378A9707B2C5}" srcOrd="0" destOrd="0" presId="urn:microsoft.com/office/officeart/2016/7/layout/RepeatingBendingProcessNew"/>
    <dgm:cxn modelId="{F4B5F472-1056-4B5B-BBE0-451B884500EB}" srcId="{BC7C5FCA-24A3-4051-856C-78D487923825}" destId="{467C6D69-C62C-46CF-9292-C68041881236}" srcOrd="1" destOrd="0" parTransId="{EA921067-E08B-456D-BA73-8D031BE9A383}" sibTransId="{BFCAD21A-C0CA-49FB-8A48-868DCF40073F}"/>
    <dgm:cxn modelId="{1CC66D53-CC83-4754-82E8-5A489A4A2B3F}" type="presOf" srcId="{6D2BAEAD-7719-4F65-A2DC-A38EAAB36BD6}" destId="{F5655591-8E4C-47BA-906D-8CAB851ABAF2}" srcOrd="1" destOrd="0" presId="urn:microsoft.com/office/officeart/2016/7/layout/RepeatingBendingProcessNew"/>
    <dgm:cxn modelId="{BB9FF076-5CFA-478F-B2C9-DB5A1591336F}" type="presOf" srcId="{D10C44EB-5C5D-436C-B6FF-0253D35D8ECD}" destId="{98F006C8-0650-4AE8-B621-462B64152AFD}" srcOrd="0" destOrd="0" presId="urn:microsoft.com/office/officeart/2016/7/layout/RepeatingBendingProcessNew"/>
    <dgm:cxn modelId="{B785BE58-8358-41E6-A055-29DAA17D96D3}" type="presOf" srcId="{7AA55D5B-6894-438F-8E5C-6E8A53506BAD}" destId="{90A0146A-7FE8-4710-A743-A25C2EF75135}" srcOrd="0" destOrd="0" presId="urn:microsoft.com/office/officeart/2016/7/layout/RepeatingBendingProcessNew"/>
    <dgm:cxn modelId="{9BFA695A-AA02-457E-99ED-978CF258C6A6}" srcId="{BC7C5FCA-24A3-4051-856C-78D487923825}" destId="{9A9F374A-9AFD-45FF-A6A6-EDA7731BA682}" srcOrd="7" destOrd="0" parTransId="{99888912-2D02-4BF1-A84C-06DB9624EACE}" sibTransId="{6D2BAEAD-7719-4F65-A2DC-A38EAAB36BD6}"/>
    <dgm:cxn modelId="{24491383-A643-4BEB-A076-F52D266906E2}" srcId="{BC7C5FCA-24A3-4051-856C-78D487923825}" destId="{8091BB56-DF77-4C55-8DEC-45B65557225D}" srcOrd="3" destOrd="0" parTransId="{53A7D8EF-5DC6-4770-A5C1-16638AE20D79}" sibTransId="{4062D22B-43E5-46E7-89F4-37E356411C3A}"/>
    <dgm:cxn modelId="{E79EEC8D-5771-4682-A46D-ABBA6C1BA25A}" type="presOf" srcId="{0036001A-D7AD-46AB-ACD0-F1ADF5856870}" destId="{54B9A9F5-4A58-43CC-A2EE-292DAB11AAB1}" srcOrd="0" destOrd="0" presId="urn:microsoft.com/office/officeart/2016/7/layout/RepeatingBendingProcessNew"/>
    <dgm:cxn modelId="{3B9E7396-F1B9-4565-A429-3E4D954FEB7D}" type="presOf" srcId="{BC7C5FCA-24A3-4051-856C-78D487923825}" destId="{A33C59F1-C3AF-45DE-A3BC-2F3E6444D664}" srcOrd="0" destOrd="0" presId="urn:microsoft.com/office/officeart/2016/7/layout/RepeatingBendingProcessNew"/>
    <dgm:cxn modelId="{23C9199A-B438-4B79-A1DA-0B74B09D622B}" type="presOf" srcId="{467C6D69-C62C-46CF-9292-C68041881236}" destId="{7950A3D2-9C64-4B0D-9C36-00453C56DA19}" srcOrd="0" destOrd="0" presId="urn:microsoft.com/office/officeart/2016/7/layout/RepeatingBendingProcessNew"/>
    <dgm:cxn modelId="{8517199B-D0AF-4420-8A08-26DB0A68AB6D}" type="presOf" srcId="{135B285F-B371-410C-B073-9D67561BE4FD}" destId="{64359104-E37C-4BAA-9A93-96A6E3BD9330}" srcOrd="0" destOrd="0" presId="urn:microsoft.com/office/officeart/2016/7/layout/RepeatingBendingProcessNew"/>
    <dgm:cxn modelId="{DC9FFCA4-48A3-4E9A-8ADF-44B2913BF9F7}" type="presOf" srcId="{28F94CC7-B964-4EAE-AEED-B7A98EFC0179}" destId="{0DF67802-8F8C-446B-8018-40915994C223}" srcOrd="0" destOrd="0" presId="urn:microsoft.com/office/officeart/2016/7/layout/RepeatingBendingProcessNew"/>
    <dgm:cxn modelId="{B34D43A9-0563-46DA-AFF5-D1D8F834651A}" type="presOf" srcId="{4062D22B-43E5-46E7-89F4-37E356411C3A}" destId="{C06731C4-ABA3-45E2-AF81-BEF947E631E6}" srcOrd="1" destOrd="0" presId="urn:microsoft.com/office/officeart/2016/7/layout/RepeatingBendingProcessNew"/>
    <dgm:cxn modelId="{576C25B5-5D79-4BD6-9BF4-8A23AA944017}" type="presOf" srcId="{135B285F-B371-410C-B073-9D67561BE4FD}" destId="{E5519E78-AD45-455E-98F1-B3E594D7C1E2}" srcOrd="1" destOrd="0" presId="urn:microsoft.com/office/officeart/2016/7/layout/RepeatingBendingProcessNew"/>
    <dgm:cxn modelId="{367B14BB-ED22-497A-ABE8-2AE3251311F5}" srcId="{BC7C5FCA-24A3-4051-856C-78D487923825}" destId="{7AA55D5B-6894-438F-8E5C-6E8A53506BAD}" srcOrd="0" destOrd="0" parTransId="{608825B5-06B6-40F8-B91C-30D08B39F9EE}" sibTransId="{9A7DFA49-1FE6-49B6-9CDC-B532A6E96EB8}"/>
    <dgm:cxn modelId="{7504E8BF-A30A-4A49-9A1F-4BA4EBCFF2C5}" srcId="{BC7C5FCA-24A3-4051-856C-78D487923825}" destId="{9126E1D0-A26E-43CB-955A-37E43989E068}" srcOrd="9" destOrd="0" parTransId="{D2317018-7AEC-4075-874F-AA1370E71C28}" sibTransId="{6B3A98A8-2D59-46F6-AED4-E0970960D9CF}"/>
    <dgm:cxn modelId="{0C5935D7-09D3-498C-B48F-39607BCEAC87}" type="presOf" srcId="{E1F0DFBC-9F56-476B-82AE-C036714AC2E2}" destId="{9B4C55A7-4F68-453C-A837-5AA9190E82D1}" srcOrd="1" destOrd="0" presId="urn:microsoft.com/office/officeart/2016/7/layout/RepeatingBendingProcessNew"/>
    <dgm:cxn modelId="{7EDFC8E2-AE6F-4660-A3C3-4691B8E419DC}" type="presOf" srcId="{28F94CC7-B964-4EAE-AEED-B7A98EFC0179}" destId="{752C2D59-13E2-45F4-923B-3C546D50FD2F}" srcOrd="1" destOrd="0" presId="urn:microsoft.com/office/officeart/2016/7/layout/RepeatingBendingProcessNew"/>
    <dgm:cxn modelId="{2FC54AE6-9AAC-47AC-BA7F-FE4BD5CDFE69}" type="presOf" srcId="{86BA667F-CD6E-46A5-989D-1CE1813D50EF}" destId="{EFCE578F-5CBD-4943-85F0-DB9F369D3FD8}" srcOrd="1" destOrd="0" presId="urn:microsoft.com/office/officeart/2016/7/layout/RepeatingBendingProcessNew"/>
    <dgm:cxn modelId="{15C771E6-CBBC-4DEA-923E-8976C6EC05D1}" srcId="{BC7C5FCA-24A3-4051-856C-78D487923825}" destId="{0036001A-D7AD-46AB-ACD0-F1ADF5856870}" srcOrd="5" destOrd="0" parTransId="{D1058F83-D62B-4324-958A-65BDFC7FFBF4}" sibTransId="{135B285F-B371-410C-B073-9D67561BE4FD}"/>
    <dgm:cxn modelId="{9E3FDFF0-8FF2-41F6-B6B7-814562B7B5CF}" type="presOf" srcId="{FADBFD9F-8DBC-4F7E-A2A1-06DC088CF043}" destId="{65247279-C9E8-4C30-92E5-51A9D34FF0D6}" srcOrd="0" destOrd="0" presId="urn:microsoft.com/office/officeart/2016/7/layout/RepeatingBendingProcessNew"/>
    <dgm:cxn modelId="{1F884FFB-8081-4984-B446-8FE5CFF00EB8}" srcId="{BC7C5FCA-24A3-4051-856C-78D487923825}" destId="{32F2764C-843A-4AD5-805B-587EE60F4557}" srcOrd="4" destOrd="0" parTransId="{0ED6BAF4-5870-4D43-93E8-D02C02AC40FB}" sibTransId="{E1F0DFBC-9F56-476B-82AE-C036714AC2E2}"/>
    <dgm:cxn modelId="{952E21FE-1D2D-461A-AC17-DDD242939FBB}" type="presOf" srcId="{09994452-6003-4E6F-A784-652F80A69935}" destId="{4316F181-2E5D-4935-A6C6-BE2168D594A9}" srcOrd="0" destOrd="0" presId="urn:microsoft.com/office/officeart/2016/7/layout/RepeatingBendingProcessNew"/>
    <dgm:cxn modelId="{0E795C71-2737-4BBD-A116-B00655463B98}" type="presParOf" srcId="{A33C59F1-C3AF-45DE-A3BC-2F3E6444D664}" destId="{90A0146A-7FE8-4710-A743-A25C2EF75135}" srcOrd="0" destOrd="0" presId="urn:microsoft.com/office/officeart/2016/7/layout/RepeatingBendingProcessNew"/>
    <dgm:cxn modelId="{53F4CEB6-C8BA-43A4-BF44-9E784156BBC1}" type="presParOf" srcId="{A33C59F1-C3AF-45DE-A3BC-2F3E6444D664}" destId="{D5FB378F-2E3D-4FA5-82A9-724836D51D74}" srcOrd="1" destOrd="0" presId="urn:microsoft.com/office/officeart/2016/7/layout/RepeatingBendingProcessNew"/>
    <dgm:cxn modelId="{4AE45C7B-1122-4209-A350-6320536492F7}" type="presParOf" srcId="{D5FB378F-2E3D-4FA5-82A9-724836D51D74}" destId="{D572DD52-438D-4FDC-90E6-D6730C230F34}" srcOrd="0" destOrd="0" presId="urn:microsoft.com/office/officeart/2016/7/layout/RepeatingBendingProcessNew"/>
    <dgm:cxn modelId="{DD3EDC89-7AED-43DA-B72F-7C1D107DDC68}" type="presParOf" srcId="{A33C59F1-C3AF-45DE-A3BC-2F3E6444D664}" destId="{7950A3D2-9C64-4B0D-9C36-00453C56DA19}" srcOrd="2" destOrd="0" presId="urn:microsoft.com/office/officeart/2016/7/layout/RepeatingBendingProcessNew"/>
    <dgm:cxn modelId="{DA37E45C-42DE-401B-977C-0F174A229FF9}" type="presParOf" srcId="{A33C59F1-C3AF-45DE-A3BC-2F3E6444D664}" destId="{75046C77-00F4-4ECB-BA8A-90B364A66B34}" srcOrd="3" destOrd="0" presId="urn:microsoft.com/office/officeart/2016/7/layout/RepeatingBendingProcessNew"/>
    <dgm:cxn modelId="{05BA13FA-C13B-4869-979B-FDC611475D33}" type="presParOf" srcId="{75046C77-00F4-4ECB-BA8A-90B364A66B34}" destId="{F3E09039-0050-4793-955B-80757F5FA01C}" srcOrd="0" destOrd="0" presId="urn:microsoft.com/office/officeart/2016/7/layout/RepeatingBendingProcessNew"/>
    <dgm:cxn modelId="{B9ED9E57-94B0-47D5-AFB7-6284E49B5BCF}" type="presParOf" srcId="{A33C59F1-C3AF-45DE-A3BC-2F3E6444D664}" destId="{DB20D97B-22AE-4FD8-9099-12ADFBFDA6BB}" srcOrd="4" destOrd="0" presId="urn:microsoft.com/office/officeart/2016/7/layout/RepeatingBendingProcessNew"/>
    <dgm:cxn modelId="{86DBD8B0-5757-4602-8A11-5537D4929C85}" type="presParOf" srcId="{A33C59F1-C3AF-45DE-A3BC-2F3E6444D664}" destId="{203E0B13-D830-4D05-9292-0C7C9B2BA8F0}" srcOrd="5" destOrd="0" presId="urn:microsoft.com/office/officeart/2016/7/layout/RepeatingBendingProcessNew"/>
    <dgm:cxn modelId="{447040AE-AEBA-480B-B621-CF01ECFE2042}" type="presParOf" srcId="{203E0B13-D830-4D05-9292-0C7C9B2BA8F0}" destId="{EFCE578F-5CBD-4943-85F0-DB9F369D3FD8}" srcOrd="0" destOrd="0" presId="urn:microsoft.com/office/officeart/2016/7/layout/RepeatingBendingProcessNew"/>
    <dgm:cxn modelId="{4064BDF5-B6E1-4448-8520-89459F64F906}" type="presParOf" srcId="{A33C59F1-C3AF-45DE-A3BC-2F3E6444D664}" destId="{7660E3A4-3D5F-4EA1-ADBF-ED6EA8FC2701}" srcOrd="6" destOrd="0" presId="urn:microsoft.com/office/officeart/2016/7/layout/RepeatingBendingProcessNew"/>
    <dgm:cxn modelId="{0DCF3BD1-B244-45DD-ACEA-55717EB28A19}" type="presParOf" srcId="{A33C59F1-C3AF-45DE-A3BC-2F3E6444D664}" destId="{876C4F8B-01F0-4875-A4C9-FB4061635F58}" srcOrd="7" destOrd="0" presId="urn:microsoft.com/office/officeart/2016/7/layout/RepeatingBendingProcessNew"/>
    <dgm:cxn modelId="{C4F7AA10-25A0-49BF-8080-BB468270081C}" type="presParOf" srcId="{876C4F8B-01F0-4875-A4C9-FB4061635F58}" destId="{C06731C4-ABA3-45E2-AF81-BEF947E631E6}" srcOrd="0" destOrd="0" presId="urn:microsoft.com/office/officeart/2016/7/layout/RepeatingBendingProcessNew"/>
    <dgm:cxn modelId="{BD9A6387-305E-40F2-B367-88933C579DC2}" type="presParOf" srcId="{A33C59F1-C3AF-45DE-A3BC-2F3E6444D664}" destId="{CA38C6F9-08E6-4C80-9D65-2E1F7432E0C5}" srcOrd="8" destOrd="0" presId="urn:microsoft.com/office/officeart/2016/7/layout/RepeatingBendingProcessNew"/>
    <dgm:cxn modelId="{225B8796-7933-41AB-B733-06AEE88E0442}" type="presParOf" srcId="{A33C59F1-C3AF-45DE-A3BC-2F3E6444D664}" destId="{EC262B32-241B-4FBA-B99B-A802C436D7EF}" srcOrd="9" destOrd="0" presId="urn:microsoft.com/office/officeart/2016/7/layout/RepeatingBendingProcessNew"/>
    <dgm:cxn modelId="{755BD3C0-67D2-4815-AC46-90DDD2F7A554}" type="presParOf" srcId="{EC262B32-241B-4FBA-B99B-A802C436D7EF}" destId="{9B4C55A7-4F68-453C-A837-5AA9190E82D1}" srcOrd="0" destOrd="0" presId="urn:microsoft.com/office/officeart/2016/7/layout/RepeatingBendingProcessNew"/>
    <dgm:cxn modelId="{CF0071B6-93CD-4A4B-9106-6EA35C21CA2D}" type="presParOf" srcId="{A33C59F1-C3AF-45DE-A3BC-2F3E6444D664}" destId="{54B9A9F5-4A58-43CC-A2EE-292DAB11AAB1}" srcOrd="10" destOrd="0" presId="urn:microsoft.com/office/officeart/2016/7/layout/RepeatingBendingProcessNew"/>
    <dgm:cxn modelId="{2B59D7E1-9062-4D09-82AC-134B75D796C8}" type="presParOf" srcId="{A33C59F1-C3AF-45DE-A3BC-2F3E6444D664}" destId="{64359104-E37C-4BAA-9A93-96A6E3BD9330}" srcOrd="11" destOrd="0" presId="urn:microsoft.com/office/officeart/2016/7/layout/RepeatingBendingProcessNew"/>
    <dgm:cxn modelId="{B4699EA2-19FD-4B96-9FF7-61079A730B03}" type="presParOf" srcId="{64359104-E37C-4BAA-9A93-96A6E3BD9330}" destId="{E5519E78-AD45-455E-98F1-B3E594D7C1E2}" srcOrd="0" destOrd="0" presId="urn:microsoft.com/office/officeart/2016/7/layout/RepeatingBendingProcessNew"/>
    <dgm:cxn modelId="{B80B094E-C408-4159-9599-7229C98541FD}" type="presParOf" srcId="{A33C59F1-C3AF-45DE-A3BC-2F3E6444D664}" destId="{65247279-C9E8-4C30-92E5-51A9D34FF0D6}" srcOrd="12" destOrd="0" presId="urn:microsoft.com/office/officeart/2016/7/layout/RepeatingBendingProcessNew"/>
    <dgm:cxn modelId="{E97FE284-42AF-4EA0-BC34-C492F4FC8CF8}" type="presParOf" srcId="{A33C59F1-C3AF-45DE-A3BC-2F3E6444D664}" destId="{0DF67802-8F8C-446B-8018-40915994C223}" srcOrd="13" destOrd="0" presId="urn:microsoft.com/office/officeart/2016/7/layout/RepeatingBendingProcessNew"/>
    <dgm:cxn modelId="{AA39B679-1743-4894-B999-8212537A8268}" type="presParOf" srcId="{0DF67802-8F8C-446B-8018-40915994C223}" destId="{752C2D59-13E2-45F4-923B-3C546D50FD2F}" srcOrd="0" destOrd="0" presId="urn:microsoft.com/office/officeart/2016/7/layout/RepeatingBendingProcessNew"/>
    <dgm:cxn modelId="{18D33663-88FB-45A8-A2CD-1043FC924ED5}" type="presParOf" srcId="{A33C59F1-C3AF-45DE-A3BC-2F3E6444D664}" destId="{1AEDE674-7E86-450D-876A-3E6D6995BEA9}" srcOrd="14" destOrd="0" presId="urn:microsoft.com/office/officeart/2016/7/layout/RepeatingBendingProcessNew"/>
    <dgm:cxn modelId="{9141B7B5-7F69-4DF2-9B58-52CC33C4B29F}" type="presParOf" srcId="{A33C59F1-C3AF-45DE-A3BC-2F3E6444D664}" destId="{ED98427A-1201-4DD0-9387-F496433BDB69}" srcOrd="15" destOrd="0" presId="urn:microsoft.com/office/officeart/2016/7/layout/RepeatingBendingProcessNew"/>
    <dgm:cxn modelId="{ECC51362-6301-45CA-BFB9-C286702C522D}" type="presParOf" srcId="{ED98427A-1201-4DD0-9387-F496433BDB69}" destId="{F5655591-8E4C-47BA-906D-8CAB851ABAF2}" srcOrd="0" destOrd="0" presId="urn:microsoft.com/office/officeart/2016/7/layout/RepeatingBendingProcessNew"/>
    <dgm:cxn modelId="{A23C9F7E-B867-4E4A-8FD8-274F99912917}" type="presParOf" srcId="{A33C59F1-C3AF-45DE-A3BC-2F3E6444D664}" destId="{4316F181-2E5D-4935-A6C6-BE2168D594A9}" srcOrd="16" destOrd="0" presId="urn:microsoft.com/office/officeart/2016/7/layout/RepeatingBendingProcessNew"/>
    <dgm:cxn modelId="{3E68649B-530C-432C-B69B-D44CCEDE5A93}" type="presParOf" srcId="{A33C59F1-C3AF-45DE-A3BC-2F3E6444D664}" destId="{98F006C8-0650-4AE8-B621-462B64152AFD}" srcOrd="17" destOrd="0" presId="urn:microsoft.com/office/officeart/2016/7/layout/RepeatingBendingProcessNew"/>
    <dgm:cxn modelId="{08CDA0A5-802B-4117-9A57-257E39671795}" type="presParOf" srcId="{98F006C8-0650-4AE8-B621-462B64152AFD}" destId="{3A697363-6E90-4EE9-835A-3987EC24CB9F}" srcOrd="0" destOrd="0" presId="urn:microsoft.com/office/officeart/2016/7/layout/RepeatingBendingProcessNew"/>
    <dgm:cxn modelId="{0D2A8185-69FA-4F5C-B081-AB2BE8434068}" type="presParOf" srcId="{A33C59F1-C3AF-45DE-A3BC-2F3E6444D664}" destId="{8584999B-1508-45D6-99AD-378A9707B2C5}" srcOrd="1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CD248F-FB65-466F-9773-56CD3D523FD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AC337F83-AACC-4B40-B92C-CB1A8D1D8CD3}">
      <dgm:prSet custT="1"/>
      <dgm:spPr>
        <a:solidFill>
          <a:srgbClr val="0070C0"/>
        </a:solidFill>
      </dgm:spPr>
      <dgm:t>
        <a:bodyPr/>
        <a:lstStyle/>
        <a:p>
          <a:r>
            <a:rPr lang="en-CA" sz="2400" b="1" i="1" dirty="0"/>
            <a:t>The Right to Know</a:t>
          </a:r>
          <a:endParaRPr lang="en-CA" sz="2400" dirty="0"/>
        </a:p>
      </dgm:t>
    </dgm:pt>
    <dgm:pt modelId="{D5B6782C-33FB-4D60-AA6E-B1FFB507E29C}" type="parTrans" cxnId="{E5C3BA4B-E6E4-44BE-A413-2B0ADE679BC0}">
      <dgm:prSet/>
      <dgm:spPr/>
      <dgm:t>
        <a:bodyPr/>
        <a:lstStyle/>
        <a:p>
          <a:endParaRPr lang="en-CA"/>
        </a:p>
      </dgm:t>
    </dgm:pt>
    <dgm:pt modelId="{F43A568A-F41C-42E3-A905-83E610D0512D}" type="sibTrans" cxnId="{E5C3BA4B-E6E4-44BE-A413-2B0ADE679BC0}">
      <dgm:prSet/>
      <dgm:spPr/>
      <dgm:t>
        <a:bodyPr/>
        <a:lstStyle/>
        <a:p>
          <a:endParaRPr lang="en-CA"/>
        </a:p>
      </dgm:t>
    </dgm:pt>
    <dgm:pt modelId="{F1FF886E-9BB6-4B18-898F-DBEFF885010E}">
      <dgm:prSet/>
      <dgm:spPr/>
      <dgm:t>
        <a:bodyPr/>
        <a:lstStyle/>
        <a:p>
          <a:r>
            <a:rPr lang="en-CA" dirty="0"/>
            <a:t>Every worker has a right to be informed about the hazards at work, trained to recognize those hazards, and trained to protected themselves from those hazards</a:t>
          </a:r>
        </a:p>
      </dgm:t>
    </dgm:pt>
    <dgm:pt modelId="{DF9C2A57-86D5-4B05-A433-36C0F1E13758}" type="parTrans" cxnId="{E58331FA-F19B-48B3-91B6-6678BC9DEC1A}">
      <dgm:prSet/>
      <dgm:spPr/>
      <dgm:t>
        <a:bodyPr/>
        <a:lstStyle/>
        <a:p>
          <a:endParaRPr lang="en-CA"/>
        </a:p>
      </dgm:t>
    </dgm:pt>
    <dgm:pt modelId="{FB89965E-17CB-4D61-8EFF-6D4C7C8BD9FD}" type="sibTrans" cxnId="{E58331FA-F19B-48B3-91B6-6678BC9DEC1A}">
      <dgm:prSet/>
      <dgm:spPr/>
      <dgm:t>
        <a:bodyPr/>
        <a:lstStyle/>
        <a:p>
          <a:endParaRPr lang="en-CA"/>
        </a:p>
      </dgm:t>
    </dgm:pt>
    <dgm:pt modelId="{0DD13FA4-A4A2-46EF-866D-BB48651BDF9E}">
      <dgm:prSet custT="1"/>
      <dgm:spPr>
        <a:solidFill>
          <a:srgbClr val="0070C0"/>
        </a:solidFill>
      </dgm:spPr>
      <dgm:t>
        <a:bodyPr/>
        <a:lstStyle/>
        <a:p>
          <a:r>
            <a:rPr lang="en-CA" sz="2400" b="1" i="1" dirty="0"/>
            <a:t>The Right to Participate</a:t>
          </a:r>
          <a:endParaRPr lang="en-CA" sz="2400" dirty="0"/>
        </a:p>
      </dgm:t>
    </dgm:pt>
    <dgm:pt modelId="{E3C95A90-D8BF-4C6F-ADB0-14F88E0592AE}" type="parTrans" cxnId="{AD4CCA51-2C2A-42C6-836E-CEBBABF3E6C8}">
      <dgm:prSet/>
      <dgm:spPr/>
      <dgm:t>
        <a:bodyPr/>
        <a:lstStyle/>
        <a:p>
          <a:endParaRPr lang="en-CA"/>
        </a:p>
      </dgm:t>
    </dgm:pt>
    <dgm:pt modelId="{997675FE-C2AA-4917-9421-7C4459F369E4}" type="sibTrans" cxnId="{AD4CCA51-2C2A-42C6-836E-CEBBABF3E6C8}">
      <dgm:prSet/>
      <dgm:spPr/>
      <dgm:t>
        <a:bodyPr/>
        <a:lstStyle/>
        <a:p>
          <a:endParaRPr lang="en-CA"/>
        </a:p>
      </dgm:t>
    </dgm:pt>
    <dgm:pt modelId="{9AEED6BD-D599-40D6-A983-418CB5A1ACA3}">
      <dgm:prSet/>
      <dgm:spPr/>
      <dgm:t>
        <a:bodyPr/>
        <a:lstStyle/>
        <a:p>
          <a:r>
            <a:rPr lang="en-CA" dirty="0"/>
            <a:t>The occupational health committee (OHC) </a:t>
          </a:r>
          <a:r>
            <a:rPr lang="en-US" dirty="0"/>
            <a:t>or the OH&amp;S representative </a:t>
          </a:r>
          <a:r>
            <a:rPr lang="en-CA" dirty="0"/>
            <a:t>is the principal vehicle for worker participation in the workplace</a:t>
          </a:r>
        </a:p>
      </dgm:t>
    </dgm:pt>
    <dgm:pt modelId="{DF7A1D6B-F83D-40FC-8686-E3DF537A86CB}" type="parTrans" cxnId="{3FAC37F1-E62D-42FB-BEFA-FC0EEDBC0400}">
      <dgm:prSet/>
      <dgm:spPr/>
      <dgm:t>
        <a:bodyPr/>
        <a:lstStyle/>
        <a:p>
          <a:endParaRPr lang="en-CA"/>
        </a:p>
      </dgm:t>
    </dgm:pt>
    <dgm:pt modelId="{1BF0CF82-4D1A-4C19-A4D6-F680852D989F}" type="sibTrans" cxnId="{3FAC37F1-E62D-42FB-BEFA-FC0EEDBC0400}">
      <dgm:prSet/>
      <dgm:spPr/>
      <dgm:t>
        <a:bodyPr/>
        <a:lstStyle/>
        <a:p>
          <a:endParaRPr lang="en-CA"/>
        </a:p>
      </dgm:t>
    </dgm:pt>
    <dgm:pt modelId="{FDAFC47E-B5EC-40E1-9A70-BAA2DC6A3356}">
      <dgm:prSet custT="1"/>
      <dgm:spPr>
        <a:solidFill>
          <a:srgbClr val="0070C0"/>
        </a:solidFill>
      </dgm:spPr>
      <dgm:t>
        <a:bodyPr/>
        <a:lstStyle/>
        <a:p>
          <a:r>
            <a:rPr lang="en-CA" sz="2400" b="1" i="1" dirty="0"/>
            <a:t>The Right to Refuse</a:t>
          </a:r>
          <a:endParaRPr lang="en-CA" sz="2400" dirty="0"/>
        </a:p>
      </dgm:t>
    </dgm:pt>
    <dgm:pt modelId="{E13838D7-1BAB-4C7F-BA96-C8FACE0A3CEE}" type="parTrans" cxnId="{37EC2923-7512-44F9-8427-ABC28D683100}">
      <dgm:prSet/>
      <dgm:spPr/>
      <dgm:t>
        <a:bodyPr/>
        <a:lstStyle/>
        <a:p>
          <a:endParaRPr lang="en-CA"/>
        </a:p>
      </dgm:t>
    </dgm:pt>
    <dgm:pt modelId="{7B15DA84-1FCA-45D2-B535-61331465841B}" type="sibTrans" cxnId="{37EC2923-7512-44F9-8427-ABC28D683100}">
      <dgm:prSet/>
      <dgm:spPr/>
      <dgm:t>
        <a:bodyPr/>
        <a:lstStyle/>
        <a:p>
          <a:endParaRPr lang="en-CA"/>
        </a:p>
      </dgm:t>
    </dgm:pt>
    <dgm:pt modelId="{9DA7C349-A92D-43EF-97DC-B098B78518CE}">
      <dgm:prSet/>
      <dgm:spPr/>
      <dgm:t>
        <a:bodyPr/>
        <a:lstStyle/>
        <a:p>
          <a:r>
            <a:rPr lang="en-CA" dirty="0"/>
            <a:t>A worker has the right to refuse work that the worker has </a:t>
          </a:r>
          <a:r>
            <a:rPr lang="en-CA" i="1" dirty="0"/>
            <a:t>reasonable grounds to believe is unusually dangerous</a:t>
          </a:r>
        </a:p>
      </dgm:t>
    </dgm:pt>
    <dgm:pt modelId="{A7AA1F96-4FA4-4679-9E34-8224DDF984E0}" type="parTrans" cxnId="{2A5EF5DF-9C75-4331-A87A-756200A3B0E5}">
      <dgm:prSet/>
      <dgm:spPr/>
      <dgm:t>
        <a:bodyPr/>
        <a:lstStyle/>
        <a:p>
          <a:endParaRPr lang="en-CA"/>
        </a:p>
      </dgm:t>
    </dgm:pt>
    <dgm:pt modelId="{3142608C-0EF9-47AB-8BED-E6B6878E0C26}" type="sibTrans" cxnId="{2A5EF5DF-9C75-4331-A87A-756200A3B0E5}">
      <dgm:prSet/>
      <dgm:spPr/>
      <dgm:t>
        <a:bodyPr/>
        <a:lstStyle/>
        <a:p>
          <a:endParaRPr lang="en-CA"/>
        </a:p>
      </dgm:t>
    </dgm:pt>
    <dgm:pt modelId="{B845878B-87F3-400D-B7BC-6DEAAC5BE385}" type="pres">
      <dgm:prSet presAssocID="{87CD248F-FB65-466F-9773-56CD3D523FD6}" presName="Name0" presStyleCnt="0">
        <dgm:presLayoutVars>
          <dgm:dir/>
          <dgm:animLvl val="lvl"/>
          <dgm:resizeHandles val="exact"/>
        </dgm:presLayoutVars>
      </dgm:prSet>
      <dgm:spPr/>
    </dgm:pt>
    <dgm:pt modelId="{399D3657-CA20-43D8-8224-8DE7850D72A6}" type="pres">
      <dgm:prSet presAssocID="{AC337F83-AACC-4B40-B92C-CB1A8D1D8CD3}" presName="linNode" presStyleCnt="0"/>
      <dgm:spPr/>
    </dgm:pt>
    <dgm:pt modelId="{8C9AFD09-B10F-494A-918B-3634DFEB10C5}" type="pres">
      <dgm:prSet presAssocID="{AC337F83-AACC-4B40-B92C-CB1A8D1D8CD3}" presName="parentText" presStyleLbl="node1" presStyleIdx="0" presStyleCnt="3">
        <dgm:presLayoutVars>
          <dgm:chMax val="1"/>
          <dgm:bulletEnabled val="1"/>
        </dgm:presLayoutVars>
      </dgm:prSet>
      <dgm:spPr/>
    </dgm:pt>
    <dgm:pt modelId="{C99D9E5C-B5DA-4705-9FCE-36825C04EDBA}" type="pres">
      <dgm:prSet presAssocID="{AC337F83-AACC-4B40-B92C-CB1A8D1D8CD3}" presName="descendantText" presStyleLbl="alignAccFollowNode1" presStyleIdx="0" presStyleCnt="3">
        <dgm:presLayoutVars>
          <dgm:bulletEnabled val="1"/>
        </dgm:presLayoutVars>
      </dgm:prSet>
      <dgm:spPr/>
    </dgm:pt>
    <dgm:pt modelId="{0ACD6AAB-26D5-40DB-A1F7-1D7DA9D6CEF6}" type="pres">
      <dgm:prSet presAssocID="{F43A568A-F41C-42E3-A905-83E610D0512D}" presName="sp" presStyleCnt="0"/>
      <dgm:spPr/>
    </dgm:pt>
    <dgm:pt modelId="{9B5EC85F-38E4-4FD7-99C4-69CC27294A5B}" type="pres">
      <dgm:prSet presAssocID="{0DD13FA4-A4A2-46EF-866D-BB48651BDF9E}" presName="linNode" presStyleCnt="0"/>
      <dgm:spPr/>
    </dgm:pt>
    <dgm:pt modelId="{DC42430E-E2CC-4F65-9211-4FB225767A69}" type="pres">
      <dgm:prSet presAssocID="{0DD13FA4-A4A2-46EF-866D-BB48651BDF9E}" presName="parentText" presStyleLbl="node1" presStyleIdx="1" presStyleCnt="3">
        <dgm:presLayoutVars>
          <dgm:chMax val="1"/>
          <dgm:bulletEnabled val="1"/>
        </dgm:presLayoutVars>
      </dgm:prSet>
      <dgm:spPr/>
    </dgm:pt>
    <dgm:pt modelId="{7C889F62-BE49-420E-A828-83A657BC3BB1}" type="pres">
      <dgm:prSet presAssocID="{0DD13FA4-A4A2-46EF-866D-BB48651BDF9E}" presName="descendantText" presStyleLbl="alignAccFollowNode1" presStyleIdx="1" presStyleCnt="3">
        <dgm:presLayoutVars>
          <dgm:bulletEnabled val="1"/>
        </dgm:presLayoutVars>
      </dgm:prSet>
      <dgm:spPr/>
    </dgm:pt>
    <dgm:pt modelId="{3234636A-06A3-498A-BE31-FCCCA51AA448}" type="pres">
      <dgm:prSet presAssocID="{997675FE-C2AA-4917-9421-7C4459F369E4}" presName="sp" presStyleCnt="0"/>
      <dgm:spPr/>
    </dgm:pt>
    <dgm:pt modelId="{343EEBB8-E6F7-4849-B821-B05B75EDD4F0}" type="pres">
      <dgm:prSet presAssocID="{FDAFC47E-B5EC-40E1-9A70-BAA2DC6A3356}" presName="linNode" presStyleCnt="0"/>
      <dgm:spPr/>
    </dgm:pt>
    <dgm:pt modelId="{4810E5E2-440D-422C-ADE4-7EC06AF7D922}" type="pres">
      <dgm:prSet presAssocID="{FDAFC47E-B5EC-40E1-9A70-BAA2DC6A3356}" presName="parentText" presStyleLbl="node1" presStyleIdx="2" presStyleCnt="3">
        <dgm:presLayoutVars>
          <dgm:chMax val="1"/>
          <dgm:bulletEnabled val="1"/>
        </dgm:presLayoutVars>
      </dgm:prSet>
      <dgm:spPr/>
    </dgm:pt>
    <dgm:pt modelId="{309DDD05-0F67-4E3B-BCFD-6D960FDEDBD8}" type="pres">
      <dgm:prSet presAssocID="{FDAFC47E-B5EC-40E1-9A70-BAA2DC6A3356}" presName="descendantText" presStyleLbl="alignAccFollowNode1" presStyleIdx="2" presStyleCnt="3">
        <dgm:presLayoutVars>
          <dgm:bulletEnabled val="1"/>
        </dgm:presLayoutVars>
      </dgm:prSet>
      <dgm:spPr/>
    </dgm:pt>
  </dgm:ptLst>
  <dgm:cxnLst>
    <dgm:cxn modelId="{2D2B0900-CF30-41F5-BCFA-A33F8BAFB966}" type="presOf" srcId="{FDAFC47E-B5EC-40E1-9A70-BAA2DC6A3356}" destId="{4810E5E2-440D-422C-ADE4-7EC06AF7D922}" srcOrd="0" destOrd="0" presId="urn:microsoft.com/office/officeart/2005/8/layout/vList5"/>
    <dgm:cxn modelId="{CD102C1C-6A16-4C70-A1E0-CE5596A59B78}" type="presOf" srcId="{0DD13FA4-A4A2-46EF-866D-BB48651BDF9E}" destId="{DC42430E-E2CC-4F65-9211-4FB225767A69}" srcOrd="0" destOrd="0" presId="urn:microsoft.com/office/officeart/2005/8/layout/vList5"/>
    <dgm:cxn modelId="{37EC2923-7512-44F9-8427-ABC28D683100}" srcId="{87CD248F-FB65-466F-9773-56CD3D523FD6}" destId="{FDAFC47E-B5EC-40E1-9A70-BAA2DC6A3356}" srcOrd="2" destOrd="0" parTransId="{E13838D7-1BAB-4C7F-BA96-C8FACE0A3CEE}" sibTransId="{7B15DA84-1FCA-45D2-B535-61331465841B}"/>
    <dgm:cxn modelId="{2F670F25-F0F6-4D14-84DA-BA6D36683867}" type="presOf" srcId="{9AEED6BD-D599-40D6-A983-418CB5A1ACA3}" destId="{7C889F62-BE49-420E-A828-83A657BC3BB1}" srcOrd="0" destOrd="0" presId="urn:microsoft.com/office/officeart/2005/8/layout/vList5"/>
    <dgm:cxn modelId="{9D6F3C35-9F2C-4368-8892-DDE6398D075C}" type="presOf" srcId="{87CD248F-FB65-466F-9773-56CD3D523FD6}" destId="{B845878B-87F3-400D-B7BC-6DEAAC5BE385}" srcOrd="0" destOrd="0" presId="urn:microsoft.com/office/officeart/2005/8/layout/vList5"/>
    <dgm:cxn modelId="{C9F7BD3D-3FC0-4F90-AB5A-A5B483C6C3FD}" type="presOf" srcId="{9DA7C349-A92D-43EF-97DC-B098B78518CE}" destId="{309DDD05-0F67-4E3B-BCFD-6D960FDEDBD8}" srcOrd="0" destOrd="0" presId="urn:microsoft.com/office/officeart/2005/8/layout/vList5"/>
    <dgm:cxn modelId="{BE0BB242-C2CC-4469-9F80-02531585024D}" type="presOf" srcId="{F1FF886E-9BB6-4B18-898F-DBEFF885010E}" destId="{C99D9E5C-B5DA-4705-9FCE-36825C04EDBA}" srcOrd="0" destOrd="0" presId="urn:microsoft.com/office/officeart/2005/8/layout/vList5"/>
    <dgm:cxn modelId="{E5C3BA4B-E6E4-44BE-A413-2B0ADE679BC0}" srcId="{87CD248F-FB65-466F-9773-56CD3D523FD6}" destId="{AC337F83-AACC-4B40-B92C-CB1A8D1D8CD3}" srcOrd="0" destOrd="0" parTransId="{D5B6782C-33FB-4D60-AA6E-B1FFB507E29C}" sibTransId="{F43A568A-F41C-42E3-A905-83E610D0512D}"/>
    <dgm:cxn modelId="{AD4CCA51-2C2A-42C6-836E-CEBBABF3E6C8}" srcId="{87CD248F-FB65-466F-9773-56CD3D523FD6}" destId="{0DD13FA4-A4A2-46EF-866D-BB48651BDF9E}" srcOrd="1" destOrd="0" parTransId="{E3C95A90-D8BF-4C6F-ADB0-14F88E0592AE}" sibTransId="{997675FE-C2AA-4917-9421-7C4459F369E4}"/>
    <dgm:cxn modelId="{E486F48B-4B5C-4E13-827A-9F9AA84317C1}" type="presOf" srcId="{AC337F83-AACC-4B40-B92C-CB1A8D1D8CD3}" destId="{8C9AFD09-B10F-494A-918B-3634DFEB10C5}" srcOrd="0" destOrd="0" presId="urn:microsoft.com/office/officeart/2005/8/layout/vList5"/>
    <dgm:cxn modelId="{2A5EF5DF-9C75-4331-A87A-756200A3B0E5}" srcId="{FDAFC47E-B5EC-40E1-9A70-BAA2DC6A3356}" destId="{9DA7C349-A92D-43EF-97DC-B098B78518CE}" srcOrd="0" destOrd="0" parTransId="{A7AA1F96-4FA4-4679-9E34-8224DDF984E0}" sibTransId="{3142608C-0EF9-47AB-8BED-E6B6878E0C26}"/>
    <dgm:cxn modelId="{3FAC37F1-E62D-42FB-BEFA-FC0EEDBC0400}" srcId="{0DD13FA4-A4A2-46EF-866D-BB48651BDF9E}" destId="{9AEED6BD-D599-40D6-A983-418CB5A1ACA3}" srcOrd="0" destOrd="0" parTransId="{DF7A1D6B-F83D-40FC-8686-E3DF537A86CB}" sibTransId="{1BF0CF82-4D1A-4C19-A4D6-F680852D989F}"/>
    <dgm:cxn modelId="{E58331FA-F19B-48B3-91B6-6678BC9DEC1A}" srcId="{AC337F83-AACC-4B40-B92C-CB1A8D1D8CD3}" destId="{F1FF886E-9BB6-4B18-898F-DBEFF885010E}" srcOrd="0" destOrd="0" parTransId="{DF9C2A57-86D5-4B05-A433-36C0F1E13758}" sibTransId="{FB89965E-17CB-4D61-8EFF-6D4C7C8BD9FD}"/>
    <dgm:cxn modelId="{3F696684-F28B-458E-9ED5-C2DB2431EED8}" type="presParOf" srcId="{B845878B-87F3-400D-B7BC-6DEAAC5BE385}" destId="{399D3657-CA20-43D8-8224-8DE7850D72A6}" srcOrd="0" destOrd="0" presId="urn:microsoft.com/office/officeart/2005/8/layout/vList5"/>
    <dgm:cxn modelId="{E79C6B49-4420-4AE0-A082-B97AEBB24C32}" type="presParOf" srcId="{399D3657-CA20-43D8-8224-8DE7850D72A6}" destId="{8C9AFD09-B10F-494A-918B-3634DFEB10C5}" srcOrd="0" destOrd="0" presId="urn:microsoft.com/office/officeart/2005/8/layout/vList5"/>
    <dgm:cxn modelId="{6FAC98E5-562D-48B3-90B7-3248AC3F0209}" type="presParOf" srcId="{399D3657-CA20-43D8-8224-8DE7850D72A6}" destId="{C99D9E5C-B5DA-4705-9FCE-36825C04EDBA}" srcOrd="1" destOrd="0" presId="urn:microsoft.com/office/officeart/2005/8/layout/vList5"/>
    <dgm:cxn modelId="{FEB26EDB-188A-4F8F-B05B-05E49BE31029}" type="presParOf" srcId="{B845878B-87F3-400D-B7BC-6DEAAC5BE385}" destId="{0ACD6AAB-26D5-40DB-A1F7-1D7DA9D6CEF6}" srcOrd="1" destOrd="0" presId="urn:microsoft.com/office/officeart/2005/8/layout/vList5"/>
    <dgm:cxn modelId="{2671868C-B6D5-46EE-A76C-DEC9B469D778}" type="presParOf" srcId="{B845878B-87F3-400D-B7BC-6DEAAC5BE385}" destId="{9B5EC85F-38E4-4FD7-99C4-69CC27294A5B}" srcOrd="2" destOrd="0" presId="urn:microsoft.com/office/officeart/2005/8/layout/vList5"/>
    <dgm:cxn modelId="{D6F5FC03-0FB6-4D46-9E80-A558C493055B}" type="presParOf" srcId="{9B5EC85F-38E4-4FD7-99C4-69CC27294A5B}" destId="{DC42430E-E2CC-4F65-9211-4FB225767A69}" srcOrd="0" destOrd="0" presId="urn:microsoft.com/office/officeart/2005/8/layout/vList5"/>
    <dgm:cxn modelId="{F8A26E17-2711-4556-A4AF-AF83E081DC63}" type="presParOf" srcId="{9B5EC85F-38E4-4FD7-99C4-69CC27294A5B}" destId="{7C889F62-BE49-420E-A828-83A657BC3BB1}" srcOrd="1" destOrd="0" presId="urn:microsoft.com/office/officeart/2005/8/layout/vList5"/>
    <dgm:cxn modelId="{F9E7FFEE-D198-4FA3-84B7-788A0B2B93E9}" type="presParOf" srcId="{B845878B-87F3-400D-B7BC-6DEAAC5BE385}" destId="{3234636A-06A3-498A-BE31-FCCCA51AA448}" srcOrd="3" destOrd="0" presId="urn:microsoft.com/office/officeart/2005/8/layout/vList5"/>
    <dgm:cxn modelId="{3958F0E6-37C9-4C0C-968F-97A8D9CC65B7}" type="presParOf" srcId="{B845878B-87F3-400D-B7BC-6DEAAC5BE385}" destId="{343EEBB8-E6F7-4849-B821-B05B75EDD4F0}" srcOrd="4" destOrd="0" presId="urn:microsoft.com/office/officeart/2005/8/layout/vList5"/>
    <dgm:cxn modelId="{E27FC573-94C9-4EBE-84C4-47E8B8A51F9B}" type="presParOf" srcId="{343EEBB8-E6F7-4849-B821-B05B75EDD4F0}" destId="{4810E5E2-440D-422C-ADE4-7EC06AF7D922}" srcOrd="0" destOrd="0" presId="urn:microsoft.com/office/officeart/2005/8/layout/vList5"/>
    <dgm:cxn modelId="{FC5D297C-BA2C-4040-ADE6-CD75EBE2136B}" type="presParOf" srcId="{343EEBB8-E6F7-4849-B821-B05B75EDD4F0}" destId="{309DDD05-0F67-4E3B-BCFD-6D960FDEDBD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4525E5-D3D2-4FDC-BABC-6F010C9BA7D1}"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D5D080C4-BFD2-4EBD-A06A-265F60AA4440}">
      <dgm:prSet/>
      <dgm:spPr/>
      <dgm:t>
        <a:bodyPr/>
        <a:lstStyle/>
        <a:p>
          <a:r>
            <a:rPr lang="en-US" b="0" i="1" baseline="0" dirty="0"/>
            <a:t>Occupational Health and Safety (OH&amp;S) Regulations, 2020 </a:t>
          </a:r>
          <a:endParaRPr lang="en-US" i="1" dirty="0"/>
        </a:p>
      </dgm:t>
    </dgm:pt>
    <dgm:pt modelId="{5E20E4D5-AF70-4A71-BCCB-C7EEAE23A7D1}" type="parTrans" cxnId="{048ACE55-40C8-4A57-ABF6-AE35AC02B716}">
      <dgm:prSet/>
      <dgm:spPr/>
      <dgm:t>
        <a:bodyPr/>
        <a:lstStyle/>
        <a:p>
          <a:endParaRPr lang="en-US"/>
        </a:p>
      </dgm:t>
    </dgm:pt>
    <dgm:pt modelId="{72B85863-7591-47A5-AD26-F851D866234B}" type="sibTrans" cxnId="{048ACE55-40C8-4A57-ABF6-AE35AC02B716}">
      <dgm:prSet/>
      <dgm:spPr/>
      <dgm:t>
        <a:bodyPr/>
        <a:lstStyle/>
        <a:p>
          <a:endParaRPr lang="en-US"/>
        </a:p>
      </dgm:t>
    </dgm:pt>
    <dgm:pt modelId="{AB70F738-0504-4A01-92E9-43DA3FFE1C06}">
      <dgm:prSet/>
      <dgm:spPr/>
      <dgm:t>
        <a:bodyPr/>
        <a:lstStyle/>
        <a:p>
          <a:r>
            <a:rPr lang="en-CA" i="1" dirty="0"/>
            <a:t>CSA-Z94.4-18 (R.2023) Selection, use and care of respirators </a:t>
          </a:r>
          <a:endParaRPr lang="en-US" i="1" dirty="0"/>
        </a:p>
      </dgm:t>
    </dgm:pt>
    <dgm:pt modelId="{2AEA61F7-68F2-4291-89C0-5D80B4192F53}" type="parTrans" cxnId="{F36BD009-5477-4716-868A-418C1E30016A}">
      <dgm:prSet/>
      <dgm:spPr/>
      <dgm:t>
        <a:bodyPr/>
        <a:lstStyle/>
        <a:p>
          <a:endParaRPr lang="en-US"/>
        </a:p>
      </dgm:t>
    </dgm:pt>
    <dgm:pt modelId="{7A018868-CC4C-48A7-B668-980BDC2082D9}" type="sibTrans" cxnId="{F36BD009-5477-4716-868A-418C1E30016A}">
      <dgm:prSet/>
      <dgm:spPr/>
      <dgm:t>
        <a:bodyPr/>
        <a:lstStyle/>
        <a:p>
          <a:endParaRPr lang="en-US"/>
        </a:p>
      </dgm:t>
    </dgm:pt>
    <dgm:pt modelId="{948D031F-D5AC-4B8D-8964-56189E628BD3}" type="pres">
      <dgm:prSet presAssocID="{A84525E5-D3D2-4FDC-BABC-6F010C9BA7D1}" presName="Name0" presStyleCnt="0">
        <dgm:presLayoutVars>
          <dgm:dir/>
          <dgm:animLvl val="lvl"/>
          <dgm:resizeHandles val="exact"/>
        </dgm:presLayoutVars>
      </dgm:prSet>
      <dgm:spPr/>
    </dgm:pt>
    <dgm:pt modelId="{ED3C7FEC-64A0-4E22-986B-29A937BA62DF}" type="pres">
      <dgm:prSet presAssocID="{AB70F738-0504-4A01-92E9-43DA3FFE1C06}" presName="boxAndChildren" presStyleCnt="0"/>
      <dgm:spPr/>
    </dgm:pt>
    <dgm:pt modelId="{4EB566F7-3192-4CAC-9788-5CB267AA29E5}" type="pres">
      <dgm:prSet presAssocID="{AB70F738-0504-4A01-92E9-43DA3FFE1C06}" presName="parentTextBox" presStyleLbl="node1" presStyleIdx="0" presStyleCnt="2" custScaleY="96407"/>
      <dgm:spPr/>
    </dgm:pt>
    <dgm:pt modelId="{05D49F53-F031-4C89-90C1-9F1783A00427}" type="pres">
      <dgm:prSet presAssocID="{72B85863-7591-47A5-AD26-F851D866234B}" presName="sp" presStyleCnt="0"/>
      <dgm:spPr/>
    </dgm:pt>
    <dgm:pt modelId="{8164D96F-FECB-4339-AC7B-07B3F1B310D8}" type="pres">
      <dgm:prSet presAssocID="{D5D080C4-BFD2-4EBD-A06A-265F60AA4440}" presName="arrowAndChildren" presStyleCnt="0"/>
      <dgm:spPr/>
    </dgm:pt>
    <dgm:pt modelId="{B91AE50C-06F8-46E0-BD27-C0C45EAA3C25}" type="pres">
      <dgm:prSet presAssocID="{D5D080C4-BFD2-4EBD-A06A-265F60AA4440}" presName="parentTextArrow" presStyleLbl="node1" presStyleIdx="1" presStyleCnt="2" custAng="0"/>
      <dgm:spPr/>
    </dgm:pt>
  </dgm:ptLst>
  <dgm:cxnLst>
    <dgm:cxn modelId="{F36BD009-5477-4716-868A-418C1E30016A}" srcId="{A84525E5-D3D2-4FDC-BABC-6F010C9BA7D1}" destId="{AB70F738-0504-4A01-92E9-43DA3FFE1C06}" srcOrd="1" destOrd="0" parTransId="{2AEA61F7-68F2-4291-89C0-5D80B4192F53}" sibTransId="{7A018868-CC4C-48A7-B668-980BDC2082D9}"/>
    <dgm:cxn modelId="{C5D7356D-8AF9-4B24-8265-314BAFD9C613}" type="presOf" srcId="{D5D080C4-BFD2-4EBD-A06A-265F60AA4440}" destId="{B91AE50C-06F8-46E0-BD27-C0C45EAA3C25}" srcOrd="0" destOrd="0" presId="urn:microsoft.com/office/officeart/2005/8/layout/process4"/>
    <dgm:cxn modelId="{048ACE55-40C8-4A57-ABF6-AE35AC02B716}" srcId="{A84525E5-D3D2-4FDC-BABC-6F010C9BA7D1}" destId="{D5D080C4-BFD2-4EBD-A06A-265F60AA4440}" srcOrd="0" destOrd="0" parTransId="{5E20E4D5-AF70-4A71-BCCB-C7EEAE23A7D1}" sibTransId="{72B85863-7591-47A5-AD26-F851D866234B}"/>
    <dgm:cxn modelId="{27028C91-EE4E-470B-9A0B-4B6D77581435}" type="presOf" srcId="{AB70F738-0504-4A01-92E9-43DA3FFE1C06}" destId="{4EB566F7-3192-4CAC-9788-5CB267AA29E5}" srcOrd="0" destOrd="0" presId="urn:microsoft.com/office/officeart/2005/8/layout/process4"/>
    <dgm:cxn modelId="{AB7139E7-5D2D-47F5-9E78-34AF2B339723}" type="presOf" srcId="{A84525E5-D3D2-4FDC-BABC-6F010C9BA7D1}" destId="{948D031F-D5AC-4B8D-8964-56189E628BD3}" srcOrd="0" destOrd="0" presId="urn:microsoft.com/office/officeart/2005/8/layout/process4"/>
    <dgm:cxn modelId="{CEB6F6DE-AF44-42D1-A254-2352631799E4}" type="presParOf" srcId="{948D031F-D5AC-4B8D-8964-56189E628BD3}" destId="{ED3C7FEC-64A0-4E22-986B-29A937BA62DF}" srcOrd="0" destOrd="0" presId="urn:microsoft.com/office/officeart/2005/8/layout/process4"/>
    <dgm:cxn modelId="{8A0F8103-E7C7-4900-ADA5-0C8D67BB6569}" type="presParOf" srcId="{ED3C7FEC-64A0-4E22-986B-29A937BA62DF}" destId="{4EB566F7-3192-4CAC-9788-5CB267AA29E5}" srcOrd="0" destOrd="0" presId="urn:microsoft.com/office/officeart/2005/8/layout/process4"/>
    <dgm:cxn modelId="{D649B7A4-4827-4422-89C6-242DC56BE55F}" type="presParOf" srcId="{948D031F-D5AC-4B8D-8964-56189E628BD3}" destId="{05D49F53-F031-4C89-90C1-9F1783A00427}" srcOrd="1" destOrd="0" presId="urn:microsoft.com/office/officeart/2005/8/layout/process4"/>
    <dgm:cxn modelId="{6BDB20B0-1D14-475E-8D7B-B76BE7E44CBB}" type="presParOf" srcId="{948D031F-D5AC-4B8D-8964-56189E628BD3}" destId="{8164D96F-FECB-4339-AC7B-07B3F1B310D8}" srcOrd="2" destOrd="0" presId="urn:microsoft.com/office/officeart/2005/8/layout/process4"/>
    <dgm:cxn modelId="{07924570-B9A9-4774-801E-91652D31E3D7}" type="presParOf" srcId="{8164D96F-FECB-4339-AC7B-07B3F1B310D8}" destId="{B91AE50C-06F8-46E0-BD27-C0C45EAA3C2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6A7D95-DA03-4B6F-A9F6-87ABD2B4C9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CEA8127E-07FE-447E-A48D-8218BAC0D4B9}">
      <dgm:prSet custT="1"/>
      <dgm:spPr/>
      <dgm:t>
        <a:bodyPr/>
        <a:lstStyle/>
        <a:p>
          <a:pPr>
            <a:buNone/>
          </a:pPr>
          <a:r>
            <a:rPr lang="en-US" sz="1400" i="1" dirty="0"/>
            <a:t>The fit tester shall be competent in:</a:t>
          </a:r>
          <a:endParaRPr lang="en-CA" sz="1400" i="1" dirty="0"/>
        </a:p>
      </dgm:t>
    </dgm:pt>
    <dgm:pt modelId="{76625CCD-AC7F-45F8-A704-12BDD94F6261}" type="parTrans" cxnId="{6B3FE14F-06ED-4FD9-9A6E-49EACA07EE37}">
      <dgm:prSet/>
      <dgm:spPr/>
      <dgm:t>
        <a:bodyPr/>
        <a:lstStyle/>
        <a:p>
          <a:endParaRPr lang="en-CA"/>
        </a:p>
      </dgm:t>
    </dgm:pt>
    <dgm:pt modelId="{53CC7524-D4E3-4AB5-8224-71BE3B98A9DD}" type="sibTrans" cxnId="{6B3FE14F-06ED-4FD9-9A6E-49EACA07EE37}">
      <dgm:prSet/>
      <dgm:spPr/>
      <dgm:t>
        <a:bodyPr/>
        <a:lstStyle/>
        <a:p>
          <a:endParaRPr lang="en-CA"/>
        </a:p>
      </dgm:t>
    </dgm:pt>
    <dgm:pt modelId="{93327D30-FE34-4BFB-ADB2-1CB5478DA8AB}">
      <dgm:prSet custT="1"/>
      <dgm:spPr/>
      <dgm:t>
        <a:bodyPr/>
        <a:lstStyle/>
        <a:p>
          <a:pPr>
            <a:buNone/>
          </a:pPr>
          <a:r>
            <a:rPr lang="en-US" sz="1400" i="1" dirty="0"/>
            <a:t>		Verification of worker’s ability in the fit test process</a:t>
          </a:r>
          <a:endParaRPr lang="en-CA" sz="1100" i="1" dirty="0"/>
        </a:p>
      </dgm:t>
    </dgm:pt>
    <dgm:pt modelId="{4138BC6E-8F16-48DE-AD7E-E24A33E10206}" type="parTrans" cxnId="{DA0E46EC-B0B1-471A-979C-C55B0F031375}">
      <dgm:prSet/>
      <dgm:spPr/>
      <dgm:t>
        <a:bodyPr/>
        <a:lstStyle/>
        <a:p>
          <a:endParaRPr lang="en-CA"/>
        </a:p>
      </dgm:t>
    </dgm:pt>
    <dgm:pt modelId="{14FE2065-9379-46D1-8C86-42F2DD04C36D}" type="sibTrans" cxnId="{DA0E46EC-B0B1-471A-979C-C55B0F031375}">
      <dgm:prSet/>
      <dgm:spPr/>
      <dgm:t>
        <a:bodyPr/>
        <a:lstStyle/>
        <a:p>
          <a:endParaRPr lang="en-CA"/>
        </a:p>
      </dgm:t>
    </dgm:pt>
    <dgm:pt modelId="{F26FFA96-36B4-432B-90E7-56A4059D74C9}">
      <dgm:prSet/>
      <dgm:spPr>
        <a:solidFill>
          <a:srgbClr val="0070C0"/>
        </a:solidFill>
      </dgm:spPr>
      <dgm:t>
        <a:bodyPr/>
        <a:lstStyle/>
        <a:p>
          <a:r>
            <a:rPr lang="en-US" b="1" dirty="0"/>
            <a:t>Fit testing </a:t>
          </a:r>
          <a:endParaRPr lang="en-CA" dirty="0"/>
        </a:p>
      </dgm:t>
    </dgm:pt>
    <dgm:pt modelId="{7F1A381B-EC00-4FC5-BA68-38AD0D715FA8}" type="sibTrans" cxnId="{31542014-E491-454F-A35B-57F14C2FA838}">
      <dgm:prSet/>
      <dgm:spPr/>
      <dgm:t>
        <a:bodyPr/>
        <a:lstStyle/>
        <a:p>
          <a:endParaRPr lang="en-CA"/>
        </a:p>
      </dgm:t>
    </dgm:pt>
    <dgm:pt modelId="{3418E815-1C13-498B-9627-01D0E3FE255F}" type="parTrans" cxnId="{31542014-E491-454F-A35B-57F14C2FA838}">
      <dgm:prSet/>
      <dgm:spPr/>
      <dgm:t>
        <a:bodyPr/>
        <a:lstStyle/>
        <a:p>
          <a:endParaRPr lang="en-CA"/>
        </a:p>
      </dgm:t>
    </dgm:pt>
    <dgm:pt modelId="{51D529C1-AAD3-49BC-A5E3-FA7C5BACF7C1}">
      <dgm:prSet custT="1"/>
      <dgm:spPr/>
      <dgm:t>
        <a:bodyPr/>
        <a:lstStyle/>
        <a:p>
          <a:pPr>
            <a:buNone/>
          </a:pPr>
          <a:r>
            <a:rPr lang="en-US" sz="1400" i="1" dirty="0"/>
            <a:t>		Fit test methods</a:t>
          </a:r>
          <a:endParaRPr lang="en-CA" sz="1400" i="1" dirty="0"/>
        </a:p>
      </dgm:t>
    </dgm:pt>
    <dgm:pt modelId="{5F205A28-0D66-472C-A59B-300699859815}" type="parTrans" cxnId="{F89C3466-28D1-443F-93FE-7F87B84AA5BD}">
      <dgm:prSet/>
      <dgm:spPr/>
      <dgm:t>
        <a:bodyPr/>
        <a:lstStyle/>
        <a:p>
          <a:endParaRPr lang="en-CA"/>
        </a:p>
      </dgm:t>
    </dgm:pt>
    <dgm:pt modelId="{7D25E20C-7CC4-47F4-BBAE-D9B332ADDE68}" type="sibTrans" cxnId="{F89C3466-28D1-443F-93FE-7F87B84AA5BD}">
      <dgm:prSet/>
      <dgm:spPr/>
      <dgm:t>
        <a:bodyPr/>
        <a:lstStyle/>
        <a:p>
          <a:endParaRPr lang="en-CA"/>
        </a:p>
      </dgm:t>
    </dgm:pt>
    <dgm:pt modelId="{E2EA7209-E387-4B76-B28D-7B312401451D}">
      <dgm:prSet/>
      <dgm:spPr>
        <a:solidFill>
          <a:srgbClr val="0070C0"/>
        </a:solidFill>
      </dgm:spPr>
      <dgm:t>
        <a:bodyPr/>
        <a:lstStyle/>
        <a:p>
          <a:r>
            <a:rPr lang="en-CA" b="1" dirty="0"/>
            <a:t>Instruction </a:t>
          </a:r>
        </a:p>
      </dgm:t>
    </dgm:pt>
    <dgm:pt modelId="{1CC659C6-D8D7-4263-A53A-29386FF77D04}" type="parTrans" cxnId="{A11506F5-AA93-4002-85BF-8BCF315A8C81}">
      <dgm:prSet/>
      <dgm:spPr/>
      <dgm:t>
        <a:bodyPr/>
        <a:lstStyle/>
        <a:p>
          <a:endParaRPr lang="en-CA"/>
        </a:p>
      </dgm:t>
    </dgm:pt>
    <dgm:pt modelId="{916B36DA-04A2-4205-8A68-E3967D86C30E}" type="sibTrans" cxnId="{A11506F5-AA93-4002-85BF-8BCF315A8C81}">
      <dgm:prSet/>
      <dgm:spPr/>
      <dgm:t>
        <a:bodyPr/>
        <a:lstStyle/>
        <a:p>
          <a:endParaRPr lang="en-CA"/>
        </a:p>
      </dgm:t>
    </dgm:pt>
    <dgm:pt modelId="{8DEF31A1-8C4B-495F-A6F5-537DB470DD2C}">
      <dgm:prSet custT="1"/>
      <dgm:spPr/>
      <dgm:t>
        <a:bodyPr/>
        <a:lstStyle/>
        <a:p>
          <a:pPr>
            <a:buNone/>
          </a:pPr>
          <a:r>
            <a:rPr lang="en-CA" sz="1400" i="1" dirty="0"/>
            <a:t>A competent person  shall provide instruction on the required elements of the employer's respiratory protection program</a:t>
          </a:r>
          <a:endParaRPr lang="en-CA" sz="1400" dirty="0"/>
        </a:p>
      </dgm:t>
    </dgm:pt>
    <dgm:pt modelId="{EA3089EA-1BE4-4D10-A63C-54CD17419DA1}" type="parTrans" cxnId="{615ECDC7-D9C9-43AD-92A4-FABFE3451A05}">
      <dgm:prSet/>
      <dgm:spPr/>
      <dgm:t>
        <a:bodyPr/>
        <a:lstStyle/>
        <a:p>
          <a:endParaRPr lang="en-CA"/>
        </a:p>
      </dgm:t>
    </dgm:pt>
    <dgm:pt modelId="{D2149DE6-5508-4AE3-9DB8-1A4F98CCD0ED}" type="sibTrans" cxnId="{615ECDC7-D9C9-43AD-92A4-FABFE3451A05}">
      <dgm:prSet/>
      <dgm:spPr/>
      <dgm:t>
        <a:bodyPr/>
        <a:lstStyle/>
        <a:p>
          <a:endParaRPr lang="en-CA"/>
        </a:p>
      </dgm:t>
    </dgm:pt>
    <dgm:pt modelId="{7AE236B4-8664-46DD-959C-C0B22630DAC6}">
      <dgm:prSet/>
      <dgm:spPr>
        <a:solidFill>
          <a:srgbClr val="0070C0"/>
        </a:solidFill>
      </dgm:spPr>
      <dgm:t>
        <a:bodyPr/>
        <a:lstStyle/>
        <a:p>
          <a:r>
            <a:rPr lang="en-CA" b="1" dirty="0"/>
            <a:t>Care and practical use </a:t>
          </a:r>
          <a:endParaRPr lang="en-CA" dirty="0"/>
        </a:p>
      </dgm:t>
    </dgm:pt>
    <dgm:pt modelId="{8A5FA784-4B0A-4743-B6C7-31AF7B363AAD}" type="parTrans" cxnId="{169EECD4-759C-4577-B30D-ABFA9604D6F3}">
      <dgm:prSet/>
      <dgm:spPr/>
      <dgm:t>
        <a:bodyPr/>
        <a:lstStyle/>
        <a:p>
          <a:endParaRPr lang="en-CA"/>
        </a:p>
      </dgm:t>
    </dgm:pt>
    <dgm:pt modelId="{F96819D1-5242-42B3-9149-188A58670AA6}" type="sibTrans" cxnId="{169EECD4-759C-4577-B30D-ABFA9604D6F3}">
      <dgm:prSet/>
      <dgm:spPr/>
      <dgm:t>
        <a:bodyPr/>
        <a:lstStyle/>
        <a:p>
          <a:endParaRPr lang="en-CA"/>
        </a:p>
      </dgm:t>
    </dgm:pt>
    <dgm:pt modelId="{888B0AF2-FA4D-4088-9EF5-86C0329F5FF5}">
      <dgm:prSet custT="1"/>
      <dgm:spPr/>
      <dgm:t>
        <a:bodyPr/>
        <a:lstStyle/>
        <a:p>
          <a:pPr>
            <a:buNone/>
          </a:pPr>
          <a:r>
            <a:rPr lang="en-CA" sz="1400" dirty="0"/>
            <a:t>The tester must be competent  to provide a practical evaluation of the care, use and maintenance of respirators </a:t>
          </a:r>
        </a:p>
      </dgm:t>
    </dgm:pt>
    <dgm:pt modelId="{40C08DE4-DBB1-4A00-AE99-6F0D9D8AED75}" type="parTrans" cxnId="{66977C4D-F378-492A-9EB6-5E58AC62A3FA}">
      <dgm:prSet/>
      <dgm:spPr/>
      <dgm:t>
        <a:bodyPr/>
        <a:lstStyle/>
        <a:p>
          <a:endParaRPr lang="en-CA"/>
        </a:p>
      </dgm:t>
    </dgm:pt>
    <dgm:pt modelId="{BFE7B7CE-438C-41CF-A6BC-C6C1E8456048}" type="sibTrans" cxnId="{66977C4D-F378-492A-9EB6-5E58AC62A3FA}">
      <dgm:prSet/>
      <dgm:spPr/>
      <dgm:t>
        <a:bodyPr/>
        <a:lstStyle/>
        <a:p>
          <a:endParaRPr lang="en-CA"/>
        </a:p>
      </dgm:t>
    </dgm:pt>
    <dgm:pt modelId="{D766340A-F463-44FE-B544-D79CBD061D0C}">
      <dgm:prSet/>
      <dgm:spPr>
        <a:solidFill>
          <a:srgbClr val="0070C0"/>
        </a:solidFill>
      </dgm:spPr>
      <dgm:t>
        <a:bodyPr/>
        <a:lstStyle/>
        <a:p>
          <a:r>
            <a:rPr lang="en-CA" b="1" dirty="0"/>
            <a:t>Limitations Clause </a:t>
          </a:r>
          <a:endParaRPr lang="en-CA" dirty="0"/>
        </a:p>
      </dgm:t>
    </dgm:pt>
    <dgm:pt modelId="{1CEEC1DB-312F-4328-BEE2-7B887B18FD9D}" type="parTrans" cxnId="{1ED34CCB-7ED5-46B5-BB28-49EEBDD8B81C}">
      <dgm:prSet/>
      <dgm:spPr/>
      <dgm:t>
        <a:bodyPr/>
        <a:lstStyle/>
        <a:p>
          <a:endParaRPr lang="en-CA"/>
        </a:p>
      </dgm:t>
    </dgm:pt>
    <dgm:pt modelId="{493507B8-813F-4384-AAB9-EAC45BD9D769}" type="sibTrans" cxnId="{1ED34CCB-7ED5-46B5-BB28-49EEBDD8B81C}">
      <dgm:prSet/>
      <dgm:spPr/>
      <dgm:t>
        <a:bodyPr/>
        <a:lstStyle/>
        <a:p>
          <a:endParaRPr lang="en-CA"/>
        </a:p>
      </dgm:t>
    </dgm:pt>
    <dgm:pt modelId="{C9B4E866-1CF7-4560-BF0D-008D4CF0635B}">
      <dgm:prSet custT="1"/>
      <dgm:spPr/>
      <dgm:t>
        <a:bodyPr/>
        <a:lstStyle/>
        <a:p>
          <a:pPr>
            <a:buFontTx/>
            <a:buNone/>
          </a:pPr>
          <a:r>
            <a:rPr lang="en-CA" sz="1400" i="1" dirty="0"/>
            <a:t>Training must include all information from manufacturers and the Saskatchewan Occupational Health and Safety Regulations and applicable standards on the limitations of the protection provided by respirators. </a:t>
          </a:r>
          <a:endParaRPr lang="en-CA" sz="1400" dirty="0"/>
        </a:p>
      </dgm:t>
    </dgm:pt>
    <dgm:pt modelId="{AE68289C-8506-4B25-96E2-CA050C0923D2}" type="parTrans" cxnId="{70832177-7D37-4EA3-B95B-3F71044A02DF}">
      <dgm:prSet/>
      <dgm:spPr/>
      <dgm:t>
        <a:bodyPr/>
        <a:lstStyle/>
        <a:p>
          <a:endParaRPr lang="en-CA"/>
        </a:p>
      </dgm:t>
    </dgm:pt>
    <dgm:pt modelId="{7B835D9E-A870-41D7-8460-969BB8EADAEB}" type="sibTrans" cxnId="{70832177-7D37-4EA3-B95B-3F71044A02DF}">
      <dgm:prSet/>
      <dgm:spPr/>
      <dgm:t>
        <a:bodyPr/>
        <a:lstStyle/>
        <a:p>
          <a:endParaRPr lang="en-CA"/>
        </a:p>
      </dgm:t>
    </dgm:pt>
    <dgm:pt modelId="{CE727C5A-8FFC-4CEF-8D5B-94B176FCF148}">
      <dgm:prSet/>
      <dgm:spPr>
        <a:solidFill>
          <a:srgbClr val="0070C0"/>
        </a:solidFill>
      </dgm:spPr>
      <dgm:t>
        <a:bodyPr/>
        <a:lstStyle/>
        <a:p>
          <a:r>
            <a:rPr lang="en-CA" b="1" dirty="0"/>
            <a:t>Repair and maintenance </a:t>
          </a:r>
          <a:endParaRPr lang="en-CA" dirty="0"/>
        </a:p>
      </dgm:t>
    </dgm:pt>
    <dgm:pt modelId="{C53D7720-304A-4C9F-8FB3-009A13F9DCDF}" type="parTrans" cxnId="{E26FC593-96F0-4703-A9EE-BD0B6D6A8EE2}">
      <dgm:prSet/>
      <dgm:spPr/>
      <dgm:t>
        <a:bodyPr/>
        <a:lstStyle/>
        <a:p>
          <a:endParaRPr lang="en-CA"/>
        </a:p>
      </dgm:t>
    </dgm:pt>
    <dgm:pt modelId="{1D906673-0C3A-4B17-8732-35C8FEE23BC9}" type="sibTrans" cxnId="{E26FC593-96F0-4703-A9EE-BD0B6D6A8EE2}">
      <dgm:prSet/>
      <dgm:spPr/>
      <dgm:t>
        <a:bodyPr/>
        <a:lstStyle/>
        <a:p>
          <a:endParaRPr lang="en-CA"/>
        </a:p>
      </dgm:t>
    </dgm:pt>
    <dgm:pt modelId="{639E023F-FB9B-4949-81CD-2477DB10B989}">
      <dgm:prSet custT="1"/>
      <dgm:spPr/>
      <dgm:t>
        <a:bodyPr/>
        <a:lstStyle/>
        <a:p>
          <a:pPr>
            <a:buNone/>
          </a:pPr>
          <a:r>
            <a:rPr lang="en-US" sz="1400" i="1" dirty="0"/>
            <a:t>Training must include the manufacturers recommendations for the repair and maintenance of respirators   </a:t>
          </a:r>
          <a:endParaRPr lang="en-CA" sz="1400" dirty="0"/>
        </a:p>
      </dgm:t>
    </dgm:pt>
    <dgm:pt modelId="{DCEC61D0-AFF4-4081-82AD-41534329C0A8}" type="parTrans" cxnId="{D5794639-306B-4A10-974F-A753F0DBFA4C}">
      <dgm:prSet/>
      <dgm:spPr/>
      <dgm:t>
        <a:bodyPr/>
        <a:lstStyle/>
        <a:p>
          <a:endParaRPr lang="en-CA"/>
        </a:p>
      </dgm:t>
    </dgm:pt>
    <dgm:pt modelId="{B6CF1072-5867-410B-A256-CF3304FC8C4C}" type="sibTrans" cxnId="{D5794639-306B-4A10-974F-A753F0DBFA4C}">
      <dgm:prSet/>
      <dgm:spPr/>
      <dgm:t>
        <a:bodyPr/>
        <a:lstStyle/>
        <a:p>
          <a:endParaRPr lang="en-CA"/>
        </a:p>
      </dgm:t>
    </dgm:pt>
    <dgm:pt modelId="{A61E4B92-B30B-46B6-BE75-FEDB418CFEC3}" type="pres">
      <dgm:prSet presAssocID="{6A6A7D95-DA03-4B6F-A9F6-87ABD2B4C9D0}" presName="Name0" presStyleCnt="0">
        <dgm:presLayoutVars>
          <dgm:dir/>
          <dgm:animLvl val="lvl"/>
          <dgm:resizeHandles val="exact"/>
        </dgm:presLayoutVars>
      </dgm:prSet>
      <dgm:spPr/>
    </dgm:pt>
    <dgm:pt modelId="{7B17DCFF-B926-485B-9A69-2CE10F0AFA4A}" type="pres">
      <dgm:prSet presAssocID="{F26FFA96-36B4-432B-90E7-56A4059D74C9}" presName="linNode" presStyleCnt="0"/>
      <dgm:spPr/>
    </dgm:pt>
    <dgm:pt modelId="{A73BF01F-8E46-4BCD-96CC-E1EF602D2011}" type="pres">
      <dgm:prSet presAssocID="{F26FFA96-36B4-432B-90E7-56A4059D74C9}" presName="parentText" presStyleLbl="node1" presStyleIdx="0" presStyleCnt="5">
        <dgm:presLayoutVars>
          <dgm:chMax val="1"/>
          <dgm:bulletEnabled val="1"/>
        </dgm:presLayoutVars>
      </dgm:prSet>
      <dgm:spPr/>
    </dgm:pt>
    <dgm:pt modelId="{2EABF56D-6549-4AB8-BCE3-681C08679E49}" type="pres">
      <dgm:prSet presAssocID="{F26FFA96-36B4-432B-90E7-56A4059D74C9}" presName="descendantText" presStyleLbl="alignAccFollowNode1" presStyleIdx="0" presStyleCnt="5" custScaleY="125649">
        <dgm:presLayoutVars>
          <dgm:bulletEnabled val="1"/>
        </dgm:presLayoutVars>
      </dgm:prSet>
      <dgm:spPr/>
    </dgm:pt>
    <dgm:pt modelId="{215C2A10-7D0C-49B2-A16E-E2FCB6FDDA67}" type="pres">
      <dgm:prSet presAssocID="{7F1A381B-EC00-4FC5-BA68-38AD0D715FA8}" presName="sp" presStyleCnt="0"/>
      <dgm:spPr/>
    </dgm:pt>
    <dgm:pt modelId="{B5E13DB6-43A0-4035-92FC-297074CE1D9F}" type="pres">
      <dgm:prSet presAssocID="{E2EA7209-E387-4B76-B28D-7B312401451D}" presName="linNode" presStyleCnt="0"/>
      <dgm:spPr/>
    </dgm:pt>
    <dgm:pt modelId="{06B66C20-B526-45F5-97B7-ECF60BD0DEF6}" type="pres">
      <dgm:prSet presAssocID="{E2EA7209-E387-4B76-B28D-7B312401451D}" presName="parentText" presStyleLbl="node1" presStyleIdx="1" presStyleCnt="5">
        <dgm:presLayoutVars>
          <dgm:chMax val="1"/>
          <dgm:bulletEnabled val="1"/>
        </dgm:presLayoutVars>
      </dgm:prSet>
      <dgm:spPr/>
    </dgm:pt>
    <dgm:pt modelId="{67C4BEB4-DC10-45AB-8600-BE02BE29B514}" type="pres">
      <dgm:prSet presAssocID="{E2EA7209-E387-4B76-B28D-7B312401451D}" presName="descendantText" presStyleLbl="alignAccFollowNode1" presStyleIdx="1" presStyleCnt="5">
        <dgm:presLayoutVars>
          <dgm:bulletEnabled val="1"/>
        </dgm:presLayoutVars>
      </dgm:prSet>
      <dgm:spPr/>
    </dgm:pt>
    <dgm:pt modelId="{668DEEA0-FE39-4330-9A4F-146CFD048D03}" type="pres">
      <dgm:prSet presAssocID="{916B36DA-04A2-4205-8A68-E3967D86C30E}" presName="sp" presStyleCnt="0"/>
      <dgm:spPr/>
    </dgm:pt>
    <dgm:pt modelId="{AFADAE80-BBC1-4FD1-921B-C6AC8C3DB079}" type="pres">
      <dgm:prSet presAssocID="{7AE236B4-8664-46DD-959C-C0B22630DAC6}" presName="linNode" presStyleCnt="0"/>
      <dgm:spPr/>
    </dgm:pt>
    <dgm:pt modelId="{4957CEBE-3899-4547-B520-0F1D969079FB}" type="pres">
      <dgm:prSet presAssocID="{7AE236B4-8664-46DD-959C-C0B22630DAC6}" presName="parentText" presStyleLbl="node1" presStyleIdx="2" presStyleCnt="5">
        <dgm:presLayoutVars>
          <dgm:chMax val="1"/>
          <dgm:bulletEnabled val="1"/>
        </dgm:presLayoutVars>
      </dgm:prSet>
      <dgm:spPr/>
    </dgm:pt>
    <dgm:pt modelId="{794F76E3-DEF4-4B22-A614-08F224F5890A}" type="pres">
      <dgm:prSet presAssocID="{7AE236B4-8664-46DD-959C-C0B22630DAC6}" presName="descendantText" presStyleLbl="alignAccFollowNode1" presStyleIdx="2" presStyleCnt="5">
        <dgm:presLayoutVars>
          <dgm:bulletEnabled val="1"/>
        </dgm:presLayoutVars>
      </dgm:prSet>
      <dgm:spPr/>
    </dgm:pt>
    <dgm:pt modelId="{6624F5C6-021A-401F-8188-A0F94F47D4F7}" type="pres">
      <dgm:prSet presAssocID="{F96819D1-5242-42B3-9149-188A58670AA6}" presName="sp" presStyleCnt="0"/>
      <dgm:spPr/>
    </dgm:pt>
    <dgm:pt modelId="{B19D173C-9211-4EC6-BF2A-0A4C6A10560A}" type="pres">
      <dgm:prSet presAssocID="{D766340A-F463-44FE-B544-D79CBD061D0C}" presName="linNode" presStyleCnt="0"/>
      <dgm:spPr/>
    </dgm:pt>
    <dgm:pt modelId="{D8BA0792-EDE6-4BB1-9CBD-BC4B48EF8EA2}" type="pres">
      <dgm:prSet presAssocID="{D766340A-F463-44FE-B544-D79CBD061D0C}" presName="parentText" presStyleLbl="node1" presStyleIdx="3" presStyleCnt="5">
        <dgm:presLayoutVars>
          <dgm:chMax val="1"/>
          <dgm:bulletEnabled val="1"/>
        </dgm:presLayoutVars>
      </dgm:prSet>
      <dgm:spPr/>
    </dgm:pt>
    <dgm:pt modelId="{E051C8D1-0134-4E4E-897F-9BB5E8E0AC9D}" type="pres">
      <dgm:prSet presAssocID="{D766340A-F463-44FE-B544-D79CBD061D0C}" presName="descendantText" presStyleLbl="alignAccFollowNode1" presStyleIdx="3" presStyleCnt="5" custScaleY="135850">
        <dgm:presLayoutVars>
          <dgm:bulletEnabled val="1"/>
        </dgm:presLayoutVars>
      </dgm:prSet>
      <dgm:spPr/>
    </dgm:pt>
    <dgm:pt modelId="{8E8110F7-2AB8-4264-8421-D86686D59C75}" type="pres">
      <dgm:prSet presAssocID="{493507B8-813F-4384-AAB9-EAC45BD9D769}" presName="sp" presStyleCnt="0"/>
      <dgm:spPr/>
    </dgm:pt>
    <dgm:pt modelId="{1D39CC8A-B9FB-431B-B85F-D0D68637C494}" type="pres">
      <dgm:prSet presAssocID="{CE727C5A-8FFC-4CEF-8D5B-94B176FCF148}" presName="linNode" presStyleCnt="0"/>
      <dgm:spPr/>
    </dgm:pt>
    <dgm:pt modelId="{717355B7-725B-43A8-ABC1-2F36D5CBBE36}" type="pres">
      <dgm:prSet presAssocID="{CE727C5A-8FFC-4CEF-8D5B-94B176FCF148}" presName="parentText" presStyleLbl="node1" presStyleIdx="4" presStyleCnt="5">
        <dgm:presLayoutVars>
          <dgm:chMax val="1"/>
          <dgm:bulletEnabled val="1"/>
        </dgm:presLayoutVars>
      </dgm:prSet>
      <dgm:spPr/>
    </dgm:pt>
    <dgm:pt modelId="{7A147E0C-2F1B-4479-9146-55465B359532}" type="pres">
      <dgm:prSet presAssocID="{CE727C5A-8FFC-4CEF-8D5B-94B176FCF148}" presName="descendantText" presStyleLbl="alignAccFollowNode1" presStyleIdx="4" presStyleCnt="5">
        <dgm:presLayoutVars>
          <dgm:bulletEnabled val="1"/>
        </dgm:presLayoutVars>
      </dgm:prSet>
      <dgm:spPr/>
    </dgm:pt>
  </dgm:ptLst>
  <dgm:cxnLst>
    <dgm:cxn modelId="{C0A7ED10-4B77-4459-8C30-C22A3DA1A9DA}" type="presOf" srcId="{8DEF31A1-8C4B-495F-A6F5-537DB470DD2C}" destId="{67C4BEB4-DC10-45AB-8600-BE02BE29B514}" srcOrd="0" destOrd="0" presId="urn:microsoft.com/office/officeart/2005/8/layout/vList5"/>
    <dgm:cxn modelId="{31542014-E491-454F-A35B-57F14C2FA838}" srcId="{6A6A7D95-DA03-4B6F-A9F6-87ABD2B4C9D0}" destId="{F26FFA96-36B4-432B-90E7-56A4059D74C9}" srcOrd="0" destOrd="0" parTransId="{3418E815-1C13-498B-9627-01D0E3FE255F}" sibTransId="{7F1A381B-EC00-4FC5-BA68-38AD0D715FA8}"/>
    <dgm:cxn modelId="{D5794639-306B-4A10-974F-A753F0DBFA4C}" srcId="{CE727C5A-8FFC-4CEF-8D5B-94B176FCF148}" destId="{639E023F-FB9B-4949-81CD-2477DB10B989}" srcOrd="0" destOrd="0" parTransId="{DCEC61D0-AFF4-4081-82AD-41534329C0A8}" sibTransId="{B6CF1072-5867-410B-A256-CF3304FC8C4C}"/>
    <dgm:cxn modelId="{2FFBDD3B-BE18-4463-BD10-0F0F3F8F8F79}" type="presOf" srcId="{6A6A7D95-DA03-4B6F-A9F6-87ABD2B4C9D0}" destId="{A61E4B92-B30B-46B6-BE75-FEDB418CFEC3}" srcOrd="0" destOrd="0" presId="urn:microsoft.com/office/officeart/2005/8/layout/vList5"/>
    <dgm:cxn modelId="{F89C3466-28D1-443F-93FE-7F87B84AA5BD}" srcId="{CEA8127E-07FE-447E-A48D-8218BAC0D4B9}" destId="{51D529C1-AAD3-49BC-A5E3-FA7C5BACF7C1}" srcOrd="0" destOrd="0" parTransId="{5F205A28-0D66-472C-A59B-300699859815}" sibTransId="{7D25E20C-7CC4-47F4-BBAE-D9B332ADDE68}"/>
    <dgm:cxn modelId="{1841304A-3E90-435E-A926-F83D9D891014}" type="presOf" srcId="{93327D30-FE34-4BFB-ADB2-1CB5478DA8AB}" destId="{2EABF56D-6549-4AB8-BCE3-681C08679E49}" srcOrd="0" destOrd="2" presId="urn:microsoft.com/office/officeart/2005/8/layout/vList5"/>
    <dgm:cxn modelId="{419FF06B-F265-47F3-985F-415F95EC67E1}" type="presOf" srcId="{7AE236B4-8664-46DD-959C-C0B22630DAC6}" destId="{4957CEBE-3899-4547-B520-0F1D969079FB}" srcOrd="0" destOrd="0" presId="urn:microsoft.com/office/officeart/2005/8/layout/vList5"/>
    <dgm:cxn modelId="{66977C4D-F378-492A-9EB6-5E58AC62A3FA}" srcId="{7AE236B4-8664-46DD-959C-C0B22630DAC6}" destId="{888B0AF2-FA4D-4088-9EF5-86C0329F5FF5}" srcOrd="0" destOrd="0" parTransId="{40C08DE4-DBB1-4A00-AE99-6F0D9D8AED75}" sibTransId="{BFE7B7CE-438C-41CF-A6BC-C6C1E8456048}"/>
    <dgm:cxn modelId="{6B3FE14F-06ED-4FD9-9A6E-49EACA07EE37}" srcId="{F26FFA96-36B4-432B-90E7-56A4059D74C9}" destId="{CEA8127E-07FE-447E-A48D-8218BAC0D4B9}" srcOrd="0" destOrd="0" parTransId="{76625CCD-AC7F-45F8-A704-12BDD94F6261}" sibTransId="{53CC7524-D4E3-4AB5-8224-71BE3B98A9DD}"/>
    <dgm:cxn modelId="{88631351-B2D3-4F19-A7CC-78A1F8ADB2F5}" type="presOf" srcId="{639E023F-FB9B-4949-81CD-2477DB10B989}" destId="{7A147E0C-2F1B-4479-9146-55465B359532}" srcOrd="0" destOrd="0" presId="urn:microsoft.com/office/officeart/2005/8/layout/vList5"/>
    <dgm:cxn modelId="{70832177-7D37-4EA3-B95B-3F71044A02DF}" srcId="{D766340A-F463-44FE-B544-D79CBD061D0C}" destId="{C9B4E866-1CF7-4560-BF0D-008D4CF0635B}" srcOrd="0" destOrd="0" parTransId="{AE68289C-8506-4B25-96E2-CA050C0923D2}" sibTransId="{7B835D9E-A870-41D7-8460-969BB8EADAEB}"/>
    <dgm:cxn modelId="{8FD56F58-8B78-4C3D-AA63-32D8E57E54AF}" type="presOf" srcId="{CEA8127E-07FE-447E-A48D-8218BAC0D4B9}" destId="{2EABF56D-6549-4AB8-BCE3-681C08679E49}" srcOrd="0" destOrd="0" presId="urn:microsoft.com/office/officeart/2005/8/layout/vList5"/>
    <dgm:cxn modelId="{65FD917F-6822-4998-8084-0CBB445DEB4F}" type="presOf" srcId="{51D529C1-AAD3-49BC-A5E3-FA7C5BACF7C1}" destId="{2EABF56D-6549-4AB8-BCE3-681C08679E49}" srcOrd="0" destOrd="1" presId="urn:microsoft.com/office/officeart/2005/8/layout/vList5"/>
    <dgm:cxn modelId="{F69E1293-4640-4A56-889A-BFBEF0A4EE51}" type="presOf" srcId="{888B0AF2-FA4D-4088-9EF5-86C0329F5FF5}" destId="{794F76E3-DEF4-4B22-A614-08F224F5890A}" srcOrd="0" destOrd="0" presId="urn:microsoft.com/office/officeart/2005/8/layout/vList5"/>
    <dgm:cxn modelId="{E26FC593-96F0-4703-A9EE-BD0B6D6A8EE2}" srcId="{6A6A7D95-DA03-4B6F-A9F6-87ABD2B4C9D0}" destId="{CE727C5A-8FFC-4CEF-8D5B-94B176FCF148}" srcOrd="4" destOrd="0" parTransId="{C53D7720-304A-4C9F-8FB3-009A13F9DCDF}" sibTransId="{1D906673-0C3A-4B17-8732-35C8FEE23BC9}"/>
    <dgm:cxn modelId="{9CAA9A97-B69F-4893-BA9D-74B8D03F4831}" type="presOf" srcId="{C9B4E866-1CF7-4560-BF0D-008D4CF0635B}" destId="{E051C8D1-0134-4E4E-897F-9BB5E8E0AC9D}" srcOrd="0" destOrd="0" presId="urn:microsoft.com/office/officeart/2005/8/layout/vList5"/>
    <dgm:cxn modelId="{AF983AA4-3D5F-421C-BB28-08DDDD29C717}" type="presOf" srcId="{F26FFA96-36B4-432B-90E7-56A4059D74C9}" destId="{A73BF01F-8E46-4BCD-96CC-E1EF602D2011}" srcOrd="0" destOrd="0" presId="urn:microsoft.com/office/officeart/2005/8/layout/vList5"/>
    <dgm:cxn modelId="{A489FAB4-10CF-4AED-9385-786CFDFEFE54}" type="presOf" srcId="{E2EA7209-E387-4B76-B28D-7B312401451D}" destId="{06B66C20-B526-45F5-97B7-ECF60BD0DEF6}" srcOrd="0" destOrd="0" presId="urn:microsoft.com/office/officeart/2005/8/layout/vList5"/>
    <dgm:cxn modelId="{615ECDC7-D9C9-43AD-92A4-FABFE3451A05}" srcId="{E2EA7209-E387-4B76-B28D-7B312401451D}" destId="{8DEF31A1-8C4B-495F-A6F5-537DB470DD2C}" srcOrd="0" destOrd="0" parTransId="{EA3089EA-1BE4-4D10-A63C-54CD17419DA1}" sibTransId="{D2149DE6-5508-4AE3-9DB8-1A4F98CCD0ED}"/>
    <dgm:cxn modelId="{1ED34CCB-7ED5-46B5-BB28-49EEBDD8B81C}" srcId="{6A6A7D95-DA03-4B6F-A9F6-87ABD2B4C9D0}" destId="{D766340A-F463-44FE-B544-D79CBD061D0C}" srcOrd="3" destOrd="0" parTransId="{1CEEC1DB-312F-4328-BEE2-7B887B18FD9D}" sibTransId="{493507B8-813F-4384-AAB9-EAC45BD9D769}"/>
    <dgm:cxn modelId="{169EECD4-759C-4577-B30D-ABFA9604D6F3}" srcId="{6A6A7D95-DA03-4B6F-A9F6-87ABD2B4C9D0}" destId="{7AE236B4-8664-46DD-959C-C0B22630DAC6}" srcOrd="2" destOrd="0" parTransId="{8A5FA784-4B0A-4743-B6C7-31AF7B363AAD}" sibTransId="{F96819D1-5242-42B3-9149-188A58670AA6}"/>
    <dgm:cxn modelId="{E9E8F8E5-C226-465E-B98C-E8B07984ED82}" type="presOf" srcId="{D766340A-F463-44FE-B544-D79CBD061D0C}" destId="{D8BA0792-EDE6-4BB1-9CBD-BC4B48EF8EA2}" srcOrd="0" destOrd="0" presId="urn:microsoft.com/office/officeart/2005/8/layout/vList5"/>
    <dgm:cxn modelId="{9439BCEA-FFD3-4759-9926-5449AB648EAA}" type="presOf" srcId="{CE727C5A-8FFC-4CEF-8D5B-94B176FCF148}" destId="{717355B7-725B-43A8-ABC1-2F36D5CBBE36}" srcOrd="0" destOrd="0" presId="urn:microsoft.com/office/officeart/2005/8/layout/vList5"/>
    <dgm:cxn modelId="{DA0E46EC-B0B1-471A-979C-C55B0F031375}" srcId="{51D529C1-AAD3-49BC-A5E3-FA7C5BACF7C1}" destId="{93327D30-FE34-4BFB-ADB2-1CB5478DA8AB}" srcOrd="0" destOrd="0" parTransId="{4138BC6E-8F16-48DE-AD7E-E24A33E10206}" sibTransId="{14FE2065-9379-46D1-8C86-42F2DD04C36D}"/>
    <dgm:cxn modelId="{A11506F5-AA93-4002-85BF-8BCF315A8C81}" srcId="{6A6A7D95-DA03-4B6F-A9F6-87ABD2B4C9D0}" destId="{E2EA7209-E387-4B76-B28D-7B312401451D}" srcOrd="1" destOrd="0" parTransId="{1CC659C6-D8D7-4263-A53A-29386FF77D04}" sibTransId="{916B36DA-04A2-4205-8A68-E3967D86C30E}"/>
    <dgm:cxn modelId="{38279D56-9CB2-428E-964E-71FB301445C8}" type="presParOf" srcId="{A61E4B92-B30B-46B6-BE75-FEDB418CFEC3}" destId="{7B17DCFF-B926-485B-9A69-2CE10F0AFA4A}" srcOrd="0" destOrd="0" presId="urn:microsoft.com/office/officeart/2005/8/layout/vList5"/>
    <dgm:cxn modelId="{BAD7D50C-BB11-4938-8DA6-4014C1DE0BE5}" type="presParOf" srcId="{7B17DCFF-B926-485B-9A69-2CE10F0AFA4A}" destId="{A73BF01F-8E46-4BCD-96CC-E1EF602D2011}" srcOrd="0" destOrd="0" presId="urn:microsoft.com/office/officeart/2005/8/layout/vList5"/>
    <dgm:cxn modelId="{F5ACD017-1FDC-403C-B3CF-B727C386E47A}" type="presParOf" srcId="{7B17DCFF-B926-485B-9A69-2CE10F0AFA4A}" destId="{2EABF56D-6549-4AB8-BCE3-681C08679E49}" srcOrd="1" destOrd="0" presId="urn:microsoft.com/office/officeart/2005/8/layout/vList5"/>
    <dgm:cxn modelId="{0417DECA-9E90-4690-925E-7D7FCE573F7B}" type="presParOf" srcId="{A61E4B92-B30B-46B6-BE75-FEDB418CFEC3}" destId="{215C2A10-7D0C-49B2-A16E-E2FCB6FDDA67}" srcOrd="1" destOrd="0" presId="urn:microsoft.com/office/officeart/2005/8/layout/vList5"/>
    <dgm:cxn modelId="{C2E792D5-347A-4915-8251-B8E0DB14EA60}" type="presParOf" srcId="{A61E4B92-B30B-46B6-BE75-FEDB418CFEC3}" destId="{B5E13DB6-43A0-4035-92FC-297074CE1D9F}" srcOrd="2" destOrd="0" presId="urn:microsoft.com/office/officeart/2005/8/layout/vList5"/>
    <dgm:cxn modelId="{11A95D17-511F-424F-8015-87DB4CE578B9}" type="presParOf" srcId="{B5E13DB6-43A0-4035-92FC-297074CE1D9F}" destId="{06B66C20-B526-45F5-97B7-ECF60BD0DEF6}" srcOrd="0" destOrd="0" presId="urn:microsoft.com/office/officeart/2005/8/layout/vList5"/>
    <dgm:cxn modelId="{F7C11B4D-435D-430C-8BC6-52D75D68A609}" type="presParOf" srcId="{B5E13DB6-43A0-4035-92FC-297074CE1D9F}" destId="{67C4BEB4-DC10-45AB-8600-BE02BE29B514}" srcOrd="1" destOrd="0" presId="urn:microsoft.com/office/officeart/2005/8/layout/vList5"/>
    <dgm:cxn modelId="{35CDEC85-BB68-4501-99DE-DA708A234B63}" type="presParOf" srcId="{A61E4B92-B30B-46B6-BE75-FEDB418CFEC3}" destId="{668DEEA0-FE39-4330-9A4F-146CFD048D03}" srcOrd="3" destOrd="0" presId="urn:microsoft.com/office/officeart/2005/8/layout/vList5"/>
    <dgm:cxn modelId="{5A9EE96F-C777-4981-B5FA-B03ABD78ED20}" type="presParOf" srcId="{A61E4B92-B30B-46B6-BE75-FEDB418CFEC3}" destId="{AFADAE80-BBC1-4FD1-921B-C6AC8C3DB079}" srcOrd="4" destOrd="0" presId="urn:microsoft.com/office/officeart/2005/8/layout/vList5"/>
    <dgm:cxn modelId="{E777F7C9-B403-412B-A546-4498CCF6A938}" type="presParOf" srcId="{AFADAE80-BBC1-4FD1-921B-C6AC8C3DB079}" destId="{4957CEBE-3899-4547-B520-0F1D969079FB}" srcOrd="0" destOrd="0" presId="urn:microsoft.com/office/officeart/2005/8/layout/vList5"/>
    <dgm:cxn modelId="{81DB3452-273F-4184-A584-EAE074A6FF7B}" type="presParOf" srcId="{AFADAE80-BBC1-4FD1-921B-C6AC8C3DB079}" destId="{794F76E3-DEF4-4B22-A614-08F224F5890A}" srcOrd="1" destOrd="0" presId="urn:microsoft.com/office/officeart/2005/8/layout/vList5"/>
    <dgm:cxn modelId="{FB6DA20D-CEB3-4FA2-BD0C-852FE052B054}" type="presParOf" srcId="{A61E4B92-B30B-46B6-BE75-FEDB418CFEC3}" destId="{6624F5C6-021A-401F-8188-A0F94F47D4F7}" srcOrd="5" destOrd="0" presId="urn:microsoft.com/office/officeart/2005/8/layout/vList5"/>
    <dgm:cxn modelId="{5443E485-1713-4196-91F6-C0D0F38AAF9E}" type="presParOf" srcId="{A61E4B92-B30B-46B6-BE75-FEDB418CFEC3}" destId="{B19D173C-9211-4EC6-BF2A-0A4C6A10560A}" srcOrd="6" destOrd="0" presId="urn:microsoft.com/office/officeart/2005/8/layout/vList5"/>
    <dgm:cxn modelId="{838CF35E-D5BC-4E35-95C8-6C587C140A64}" type="presParOf" srcId="{B19D173C-9211-4EC6-BF2A-0A4C6A10560A}" destId="{D8BA0792-EDE6-4BB1-9CBD-BC4B48EF8EA2}" srcOrd="0" destOrd="0" presId="urn:microsoft.com/office/officeart/2005/8/layout/vList5"/>
    <dgm:cxn modelId="{3BD301F2-F529-49E4-AD24-D22FF4D2B748}" type="presParOf" srcId="{B19D173C-9211-4EC6-BF2A-0A4C6A10560A}" destId="{E051C8D1-0134-4E4E-897F-9BB5E8E0AC9D}" srcOrd="1" destOrd="0" presId="urn:microsoft.com/office/officeart/2005/8/layout/vList5"/>
    <dgm:cxn modelId="{E687FB8B-D707-45DC-8D5C-1CBB26C1104F}" type="presParOf" srcId="{A61E4B92-B30B-46B6-BE75-FEDB418CFEC3}" destId="{8E8110F7-2AB8-4264-8421-D86686D59C75}" srcOrd="7" destOrd="0" presId="urn:microsoft.com/office/officeart/2005/8/layout/vList5"/>
    <dgm:cxn modelId="{62DEBBC9-1234-4AB9-8065-D5AB94A6896F}" type="presParOf" srcId="{A61E4B92-B30B-46B6-BE75-FEDB418CFEC3}" destId="{1D39CC8A-B9FB-431B-B85F-D0D68637C494}" srcOrd="8" destOrd="0" presId="urn:microsoft.com/office/officeart/2005/8/layout/vList5"/>
    <dgm:cxn modelId="{DD43ECEA-C66E-4EE5-A531-8F8BCF659E31}" type="presParOf" srcId="{1D39CC8A-B9FB-431B-B85F-D0D68637C494}" destId="{717355B7-725B-43A8-ABC1-2F36D5CBBE36}" srcOrd="0" destOrd="0" presId="urn:microsoft.com/office/officeart/2005/8/layout/vList5"/>
    <dgm:cxn modelId="{45286EDC-590D-4D86-AC37-0B5088594883}" type="presParOf" srcId="{1D39CC8A-B9FB-431B-B85F-D0D68637C494}" destId="{7A147E0C-2F1B-4479-9146-55465B35953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EF891-4F67-48A1-BB3F-85CA131BCEA3}">
      <dsp:nvSpPr>
        <dsp:cNvPr id="0" name=""/>
        <dsp:cNvSpPr/>
      </dsp:nvSpPr>
      <dsp:spPr>
        <a:xfrm>
          <a:off x="783953" y="327258"/>
          <a:ext cx="768076" cy="7680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8B8FA0-C995-4B4C-A9AC-61474236247A}">
      <dsp:nvSpPr>
        <dsp:cNvPr id="0" name=""/>
        <dsp:cNvSpPr/>
      </dsp:nvSpPr>
      <dsp:spPr>
        <a:xfrm>
          <a:off x="314573"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Emergency Exits</a:t>
          </a:r>
        </a:p>
      </dsp:txBody>
      <dsp:txXfrm>
        <a:off x="314573" y="1366892"/>
        <a:ext cx="1706835" cy="682734"/>
      </dsp:txXfrm>
    </dsp:sp>
    <dsp:sp modelId="{87B0CC0A-B15D-476F-AD45-A267BA01491B}">
      <dsp:nvSpPr>
        <dsp:cNvPr id="0" name=""/>
        <dsp:cNvSpPr/>
      </dsp:nvSpPr>
      <dsp:spPr>
        <a:xfrm>
          <a:off x="2789485" y="327258"/>
          <a:ext cx="768076" cy="7680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9E1795-67AD-4E27-8494-F0E8EDA282C4}">
      <dsp:nvSpPr>
        <dsp:cNvPr id="0" name=""/>
        <dsp:cNvSpPr/>
      </dsp:nvSpPr>
      <dsp:spPr>
        <a:xfrm>
          <a:off x="2320106"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Washrooms</a:t>
          </a:r>
        </a:p>
      </dsp:txBody>
      <dsp:txXfrm>
        <a:off x="2320106" y="1366892"/>
        <a:ext cx="1706835" cy="682734"/>
      </dsp:txXfrm>
    </dsp:sp>
    <dsp:sp modelId="{27F52D34-024D-42B9-B681-00C95CD54E4D}">
      <dsp:nvSpPr>
        <dsp:cNvPr id="0" name=""/>
        <dsp:cNvSpPr/>
      </dsp:nvSpPr>
      <dsp:spPr>
        <a:xfrm>
          <a:off x="4795018" y="327258"/>
          <a:ext cx="768076" cy="7680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0C2267-691A-4D10-A5A1-40BBA2B16869}">
      <dsp:nvSpPr>
        <dsp:cNvPr id="0" name=""/>
        <dsp:cNvSpPr/>
      </dsp:nvSpPr>
      <dsp:spPr>
        <a:xfrm>
          <a:off x="4325638"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Scent Free environment</a:t>
          </a:r>
        </a:p>
      </dsp:txBody>
      <dsp:txXfrm>
        <a:off x="4325638" y="1366892"/>
        <a:ext cx="1706835" cy="682734"/>
      </dsp:txXfrm>
    </dsp:sp>
    <dsp:sp modelId="{00176ECA-AFFC-4943-BD09-44CD65AC6EB7}">
      <dsp:nvSpPr>
        <dsp:cNvPr id="0" name=""/>
        <dsp:cNvSpPr/>
      </dsp:nvSpPr>
      <dsp:spPr>
        <a:xfrm>
          <a:off x="1786719" y="2476335"/>
          <a:ext cx="768076" cy="7680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E5977B-6022-46D3-8376-C4138303FCCB}">
      <dsp:nvSpPr>
        <dsp:cNvPr id="0" name=""/>
        <dsp:cNvSpPr/>
      </dsp:nvSpPr>
      <dsp:spPr>
        <a:xfrm>
          <a:off x="1317339" y="3515969"/>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Cell Phones</a:t>
          </a:r>
        </a:p>
      </dsp:txBody>
      <dsp:txXfrm>
        <a:off x="1317339" y="3515969"/>
        <a:ext cx="1706835" cy="682734"/>
      </dsp:txXfrm>
    </dsp:sp>
    <dsp:sp modelId="{0C18B4D9-A33E-4E91-B115-BE7901D61B0A}">
      <dsp:nvSpPr>
        <dsp:cNvPr id="0" name=""/>
        <dsp:cNvSpPr/>
      </dsp:nvSpPr>
      <dsp:spPr>
        <a:xfrm>
          <a:off x="3792252" y="2476335"/>
          <a:ext cx="768076" cy="7680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D5BCAC-0DDD-4A21-B402-195D557B2E28}">
      <dsp:nvSpPr>
        <dsp:cNvPr id="0" name=""/>
        <dsp:cNvSpPr/>
      </dsp:nvSpPr>
      <dsp:spPr>
        <a:xfrm>
          <a:off x="3322872" y="3515969"/>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Break Times</a:t>
          </a:r>
        </a:p>
      </dsp:txBody>
      <dsp:txXfrm>
        <a:off x="3322872" y="3515969"/>
        <a:ext cx="1706835" cy="6827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6E1A7-91C5-4E27-9BDF-31070B3B0D35}">
      <dsp:nvSpPr>
        <dsp:cNvPr id="0" name=""/>
        <dsp:cNvSpPr/>
      </dsp:nvSpPr>
      <dsp:spPr>
        <a:xfrm rot="5400000">
          <a:off x="3682743" y="51702"/>
          <a:ext cx="3165258" cy="38895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en-US" sz="2300" b="0" i="0" kern="1200" baseline="0" dirty="0"/>
            <a:t>Wet</a:t>
          </a:r>
          <a:endParaRPr lang="en-CA" sz="2300" kern="1200" dirty="0"/>
        </a:p>
        <a:p>
          <a:pPr marL="228600" lvl="1" indent="-228600" algn="l" defTabSz="1022350">
            <a:lnSpc>
              <a:spcPct val="90000"/>
            </a:lnSpc>
            <a:spcBef>
              <a:spcPct val="0"/>
            </a:spcBef>
            <a:spcAft>
              <a:spcPct val="15000"/>
            </a:spcAft>
            <a:buChar char="•"/>
          </a:pPr>
          <a:r>
            <a:rPr lang="en-US" sz="2300" b="0" i="0" kern="1200" baseline="0" dirty="0"/>
            <a:t>Resistance in breathing</a:t>
          </a:r>
          <a:endParaRPr lang="en-CA" sz="2300" kern="1200" dirty="0"/>
        </a:p>
        <a:p>
          <a:pPr marL="228600" lvl="1" indent="-228600" algn="l" defTabSz="1022350">
            <a:lnSpc>
              <a:spcPct val="90000"/>
            </a:lnSpc>
            <a:spcBef>
              <a:spcPct val="0"/>
            </a:spcBef>
            <a:spcAft>
              <a:spcPct val="15000"/>
            </a:spcAft>
            <a:buChar char="•"/>
          </a:pPr>
          <a:r>
            <a:rPr lang="en-US" sz="2300" b="0" i="0" kern="1200" baseline="0" dirty="0"/>
            <a:t>When leaving the contaminated area</a:t>
          </a:r>
          <a:endParaRPr lang="en-CA" sz="2300" kern="1200" dirty="0"/>
        </a:p>
        <a:p>
          <a:pPr marL="228600" lvl="1" indent="-228600" algn="l" defTabSz="1022350">
            <a:lnSpc>
              <a:spcPct val="90000"/>
            </a:lnSpc>
            <a:spcBef>
              <a:spcPct val="0"/>
            </a:spcBef>
            <a:spcAft>
              <a:spcPct val="15000"/>
            </a:spcAft>
            <a:buChar char="•"/>
          </a:pPr>
          <a:r>
            <a:rPr lang="en-US" sz="2300" kern="1200" dirty="0"/>
            <a:t>Breakthrough (smell or taste is recognized)</a:t>
          </a:r>
          <a:endParaRPr lang="en-CA" sz="2300" kern="1200" dirty="0"/>
        </a:p>
        <a:p>
          <a:pPr marL="228600" lvl="1" indent="-228600" algn="l" defTabSz="1022350">
            <a:lnSpc>
              <a:spcPct val="90000"/>
            </a:lnSpc>
            <a:spcBef>
              <a:spcPct val="0"/>
            </a:spcBef>
            <a:spcAft>
              <a:spcPct val="15000"/>
            </a:spcAft>
            <a:buChar char="•"/>
          </a:pPr>
          <a:endParaRPr lang="en-CA" sz="2300" kern="1200" dirty="0"/>
        </a:p>
        <a:p>
          <a:pPr marL="228600" lvl="1" indent="-228600" algn="l" defTabSz="1022350">
            <a:lnSpc>
              <a:spcPct val="90000"/>
            </a:lnSpc>
            <a:spcBef>
              <a:spcPct val="0"/>
            </a:spcBef>
            <a:spcAft>
              <a:spcPct val="15000"/>
            </a:spcAft>
            <a:buChar char="•"/>
          </a:pPr>
          <a:endParaRPr lang="en-CA" sz="2300" kern="1200" dirty="0"/>
        </a:p>
      </dsp:txBody>
      <dsp:txXfrm rot="-5400000">
        <a:off x="3320618" y="568343"/>
        <a:ext cx="3734995" cy="2856228"/>
      </dsp:txXfrm>
    </dsp:sp>
    <dsp:sp modelId="{94765093-F38D-40E1-AAFE-98A87CA5854C}">
      <dsp:nvSpPr>
        <dsp:cNvPr id="0" name=""/>
        <dsp:cNvSpPr/>
      </dsp:nvSpPr>
      <dsp:spPr>
        <a:xfrm>
          <a:off x="5172" y="0"/>
          <a:ext cx="3318990" cy="395657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i="0" kern="1200" baseline="0" dirty="0"/>
            <a:t>Change-out Protocol</a:t>
          </a:r>
          <a:endParaRPr lang="en-CA" sz="3200" kern="1200" dirty="0"/>
        </a:p>
      </dsp:txBody>
      <dsp:txXfrm>
        <a:off x="167192" y="162020"/>
        <a:ext cx="2994950" cy="36325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6E1A7-91C5-4E27-9BDF-31070B3B0D35}">
      <dsp:nvSpPr>
        <dsp:cNvPr id="0" name=""/>
        <dsp:cNvSpPr/>
      </dsp:nvSpPr>
      <dsp:spPr>
        <a:xfrm rot="5400000">
          <a:off x="3680890" y="35465"/>
          <a:ext cx="3168352" cy="38895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kumimoji="0" lang="en-US" sz="2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Expiry</a:t>
          </a:r>
          <a:endParaRPr lang="en-CA" sz="2200" kern="1200" dirty="0"/>
        </a:p>
        <a:p>
          <a:pPr marL="228600" lvl="1" indent="-228600" algn="l" defTabSz="977900">
            <a:lnSpc>
              <a:spcPct val="90000"/>
            </a:lnSpc>
            <a:spcBef>
              <a:spcPct val="0"/>
            </a:spcBef>
            <a:spcAft>
              <a:spcPct val="15000"/>
            </a:spcAft>
            <a:buChar char="•"/>
          </a:pPr>
          <a:r>
            <a:rPr lang="en-US" sz="2200" b="0" i="0" kern="1200" baseline="0" dirty="0"/>
            <a:t>Resistance in breathing</a:t>
          </a:r>
          <a:endParaRPr lang="en-CA" sz="2200" kern="1200" dirty="0"/>
        </a:p>
        <a:p>
          <a:pPr marL="228600" lvl="1" indent="-228600" algn="l" defTabSz="977900">
            <a:lnSpc>
              <a:spcPct val="90000"/>
            </a:lnSpc>
            <a:spcBef>
              <a:spcPct val="0"/>
            </a:spcBef>
            <a:spcAft>
              <a:spcPct val="15000"/>
            </a:spcAft>
            <a:buChar char="•"/>
          </a:pPr>
          <a:r>
            <a:rPr kumimoji="0" lang="en-US" sz="2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End of service life indicator (ESLI) has been reached</a:t>
          </a:r>
        </a:p>
        <a:p>
          <a:pPr marL="228600" lvl="1" indent="-228600" algn="l" defTabSz="977900">
            <a:lnSpc>
              <a:spcPct val="90000"/>
            </a:lnSpc>
            <a:spcBef>
              <a:spcPct val="0"/>
            </a:spcBef>
            <a:spcAft>
              <a:spcPct val="15000"/>
            </a:spcAft>
            <a:buChar char="•"/>
          </a:pPr>
          <a:r>
            <a:rPr kumimoji="0" lang="en-US" sz="2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Breakthrough </a:t>
          </a:r>
          <a:r>
            <a:rPr lang="en-US" sz="2200" kern="1200" dirty="0"/>
            <a:t>(smell or taste is recognized)</a:t>
          </a:r>
          <a:endParaRPr kumimoji="0" lang="en-US" sz="2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28600" lvl="1" indent="-228600" algn="l" defTabSz="977900">
            <a:lnSpc>
              <a:spcPct val="90000"/>
            </a:lnSpc>
            <a:spcBef>
              <a:spcPct val="0"/>
            </a:spcBef>
            <a:spcAft>
              <a:spcPct val="15000"/>
            </a:spcAft>
            <a:buChar char="•"/>
          </a:pPr>
          <a:endParaRPr kumimoji="0" lang="en-US" sz="2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28600" lvl="1" indent="-228600" algn="l" defTabSz="977900">
            <a:lnSpc>
              <a:spcPct val="90000"/>
            </a:lnSpc>
            <a:spcBef>
              <a:spcPct val="0"/>
            </a:spcBef>
            <a:spcAft>
              <a:spcPct val="15000"/>
            </a:spcAft>
            <a:buChar char="•"/>
          </a:pPr>
          <a:endParaRPr lang="en-CA" sz="2200" kern="1200" dirty="0"/>
        </a:p>
      </dsp:txBody>
      <dsp:txXfrm rot="-5400000">
        <a:off x="3320311" y="550710"/>
        <a:ext cx="3734844" cy="2859020"/>
      </dsp:txXfrm>
    </dsp:sp>
    <dsp:sp modelId="{94765093-F38D-40E1-AAFE-98A87CA5854C}">
      <dsp:nvSpPr>
        <dsp:cNvPr id="0" name=""/>
        <dsp:cNvSpPr/>
      </dsp:nvSpPr>
      <dsp:spPr>
        <a:xfrm>
          <a:off x="1321" y="0"/>
          <a:ext cx="3318990" cy="396044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i="0" kern="1200" baseline="0" dirty="0"/>
            <a:t>Change-out Protocol</a:t>
          </a:r>
          <a:endParaRPr lang="en-CA" sz="3200" kern="1200" dirty="0"/>
        </a:p>
      </dsp:txBody>
      <dsp:txXfrm>
        <a:off x="163341" y="162020"/>
        <a:ext cx="2994950" cy="36364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4F25D-D743-4AE9-8B35-2A0CAEBDD3F5}">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90827-4454-42DB-BB17-A139181B2533}">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baseline="0" dirty="0"/>
            <a:t>The fit test shall be used to verify the selection of the specific make, model and size of a tight-fitting respirator for individual workers.</a:t>
          </a:r>
          <a:endParaRPr lang="en-CA" sz="2200" i="0" kern="1200" dirty="0"/>
        </a:p>
      </dsp:txBody>
      <dsp:txXfrm>
        <a:off x="0" y="0"/>
        <a:ext cx="8229600" cy="1131490"/>
      </dsp:txXfrm>
    </dsp:sp>
    <dsp:sp modelId="{630AB7B1-08FF-4650-A7D5-D55833EDD6FB}">
      <dsp:nvSpPr>
        <dsp:cNvPr id="0" name=""/>
        <dsp:cNvSpPr/>
      </dsp:nvSpPr>
      <dsp:spPr>
        <a:xfrm>
          <a:off x="0" y="11314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2D5762-6FDC-4CD8-83F4-DE3AC10B5171}">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All workers requiring a tight-fitting respirator must be fit tested by a competent person in an approved manner.</a:t>
          </a:r>
        </a:p>
      </dsp:txBody>
      <dsp:txXfrm>
        <a:off x="0" y="1131490"/>
        <a:ext cx="8229600" cy="1131490"/>
      </dsp:txXfrm>
    </dsp:sp>
    <dsp:sp modelId="{AF88C772-04DA-442C-91E4-176A21F4711D}">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E5C42A-753A-4649-9074-AB43FE35480A}">
      <dsp:nvSpPr>
        <dsp:cNvPr id="0" name=""/>
        <dsp:cNvSpPr/>
      </dsp:nvSpPr>
      <dsp:spPr>
        <a:xfrm>
          <a:off x="0" y="226298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Employers</a:t>
          </a:r>
          <a:r>
            <a:rPr lang="en-CA" sz="2200" kern="1200" baseline="0" dirty="0"/>
            <a:t> must have a selection of respiratory protection devices to ensure comfortable fit and effective seal to all workers. One size does not fit all. </a:t>
          </a:r>
          <a:endParaRPr lang="en-CA" sz="2200" kern="1200" dirty="0"/>
        </a:p>
      </dsp:txBody>
      <dsp:txXfrm>
        <a:off x="0" y="2262981"/>
        <a:ext cx="8229600" cy="1131490"/>
      </dsp:txXfrm>
    </dsp:sp>
    <dsp:sp modelId="{0CE4FBEA-F79D-4FF0-9859-EEA4A35C821C}">
      <dsp:nvSpPr>
        <dsp:cNvPr id="0" name=""/>
        <dsp:cNvSpPr/>
      </dsp:nvSpPr>
      <dsp:spPr>
        <a:xfrm>
          <a:off x="0" y="33944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4A958-159F-4CEE-967A-13A13793C2D1}">
      <dsp:nvSpPr>
        <dsp:cNvPr id="0" name=""/>
        <dsp:cNvSpPr/>
      </dsp:nvSpPr>
      <dsp:spPr>
        <a:xfrm>
          <a:off x="0" y="3394472"/>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The fit tester must not alter or adjust the respirator in any way that differs from the manufacturer’s specifications to make it fit.</a:t>
          </a:r>
          <a:endParaRPr lang="en-CA" sz="2200" kern="1200" dirty="0">
            <a:solidFill>
              <a:schemeClr val="tx1"/>
            </a:solidFill>
          </a:endParaRPr>
        </a:p>
      </dsp:txBody>
      <dsp:txXfrm>
        <a:off x="0" y="3394472"/>
        <a:ext cx="8229600" cy="11314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0C23D-1E3A-4AE3-AE27-352D883D2FAA}">
      <dsp:nvSpPr>
        <dsp:cNvPr id="0" name=""/>
        <dsp:cNvSpPr/>
      </dsp:nvSpPr>
      <dsp:spPr>
        <a:xfrm>
          <a:off x="3" y="720085"/>
          <a:ext cx="3427660" cy="270968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t>Screening and Medical Assessment</a:t>
          </a:r>
        </a:p>
      </dsp:txBody>
      <dsp:txXfrm>
        <a:off x="79367" y="799449"/>
        <a:ext cx="3268932" cy="2550961"/>
      </dsp:txXfrm>
    </dsp:sp>
    <dsp:sp modelId="{E6C19EDC-0B62-4D92-901B-DB2C005C0418}">
      <dsp:nvSpPr>
        <dsp:cNvPr id="0" name=""/>
        <dsp:cNvSpPr/>
      </dsp:nvSpPr>
      <dsp:spPr>
        <a:xfrm rot="21579793">
          <a:off x="3770824" y="1635671"/>
          <a:ext cx="727526" cy="850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3770826" y="1806324"/>
        <a:ext cx="509268" cy="510035"/>
      </dsp:txXfrm>
    </dsp:sp>
    <dsp:sp modelId="{F61BE797-6720-4EF4-A75F-46FC7DD36B9B}">
      <dsp:nvSpPr>
        <dsp:cNvPr id="0" name=""/>
        <dsp:cNvSpPr/>
      </dsp:nvSpPr>
      <dsp:spPr>
        <a:xfrm>
          <a:off x="4800332" y="691869"/>
          <a:ext cx="3427660" cy="270968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dirty="0"/>
            <a:t>Conditions that may be exacerbated by respiratory use:</a:t>
          </a:r>
          <a:endParaRPr lang="en-CA" sz="1800" kern="1200" dirty="0"/>
        </a:p>
        <a:p>
          <a:pPr marL="114300" lvl="1" indent="-114300" algn="l" defTabSz="622300">
            <a:lnSpc>
              <a:spcPct val="90000"/>
            </a:lnSpc>
            <a:spcBef>
              <a:spcPct val="0"/>
            </a:spcBef>
            <a:spcAft>
              <a:spcPct val="15000"/>
            </a:spcAft>
            <a:buChar char="•"/>
          </a:pPr>
          <a:r>
            <a:rPr lang="en-US" sz="1400" b="0" i="0" kern="1200" baseline="0" dirty="0"/>
            <a:t>Diabetes (can drop blood sugars during testing)</a:t>
          </a:r>
          <a:endParaRPr lang="en-CA" sz="1400" kern="1200" dirty="0"/>
        </a:p>
        <a:p>
          <a:pPr marL="114300" lvl="1" indent="-114300" algn="l" defTabSz="622300">
            <a:lnSpc>
              <a:spcPct val="90000"/>
            </a:lnSpc>
            <a:spcBef>
              <a:spcPct val="0"/>
            </a:spcBef>
            <a:spcAft>
              <a:spcPct val="15000"/>
            </a:spcAft>
            <a:buChar char="•"/>
          </a:pPr>
          <a:r>
            <a:rPr lang="en-US" sz="1400" b="0" i="0" kern="1200" baseline="0" dirty="0"/>
            <a:t>Cardiovascular and respiratory disease</a:t>
          </a:r>
          <a:endParaRPr lang="en-CA" sz="1400" kern="1200" dirty="0"/>
        </a:p>
        <a:p>
          <a:pPr marL="114300" lvl="1" indent="-114300" algn="l" defTabSz="622300">
            <a:lnSpc>
              <a:spcPct val="90000"/>
            </a:lnSpc>
            <a:spcBef>
              <a:spcPct val="0"/>
            </a:spcBef>
            <a:spcAft>
              <a:spcPct val="15000"/>
            </a:spcAft>
            <a:buChar char="•"/>
          </a:pPr>
          <a:r>
            <a:rPr lang="en-US" sz="1400" b="0" i="0" kern="1200" baseline="0" dirty="0"/>
            <a:t>Reduce pulmonary function</a:t>
          </a:r>
          <a:endParaRPr lang="en-CA" sz="1400" kern="1200" dirty="0"/>
        </a:p>
        <a:p>
          <a:pPr marL="114300" lvl="1" indent="-114300" algn="l" defTabSz="622300">
            <a:lnSpc>
              <a:spcPct val="90000"/>
            </a:lnSpc>
            <a:spcBef>
              <a:spcPct val="0"/>
            </a:spcBef>
            <a:spcAft>
              <a:spcPct val="15000"/>
            </a:spcAft>
            <a:buChar char="•"/>
          </a:pPr>
          <a:r>
            <a:rPr lang="en-US" sz="1400" b="0" i="0" kern="1200" baseline="0" dirty="0"/>
            <a:t>Epilepsy</a:t>
          </a:r>
          <a:endParaRPr lang="en-CA" sz="1400" kern="1200" dirty="0"/>
        </a:p>
        <a:p>
          <a:pPr marL="114300" lvl="1" indent="-114300" algn="l" defTabSz="622300">
            <a:lnSpc>
              <a:spcPct val="90000"/>
            </a:lnSpc>
            <a:spcBef>
              <a:spcPct val="0"/>
            </a:spcBef>
            <a:spcAft>
              <a:spcPct val="15000"/>
            </a:spcAft>
            <a:buChar char="•"/>
          </a:pPr>
          <a:r>
            <a:rPr lang="en-US" sz="1400" b="0" i="0" kern="1200" baseline="0" dirty="0"/>
            <a:t>Allergies and Asthma</a:t>
          </a:r>
          <a:endParaRPr lang="en-CA" sz="1400" kern="1200" dirty="0"/>
        </a:p>
        <a:p>
          <a:pPr marL="114300" lvl="1" indent="-114300" algn="l" defTabSz="622300">
            <a:lnSpc>
              <a:spcPct val="90000"/>
            </a:lnSpc>
            <a:spcBef>
              <a:spcPct val="0"/>
            </a:spcBef>
            <a:spcAft>
              <a:spcPct val="15000"/>
            </a:spcAft>
            <a:buChar char="•"/>
          </a:pPr>
          <a:r>
            <a:rPr lang="en-US" sz="1400" b="0" i="0" kern="1200" baseline="0" dirty="0"/>
            <a:t>Anxiety</a:t>
          </a:r>
          <a:endParaRPr lang="en-CA" sz="1400" kern="1200" dirty="0"/>
        </a:p>
        <a:p>
          <a:pPr marL="114300" lvl="1" indent="-114300" algn="l" defTabSz="622300">
            <a:lnSpc>
              <a:spcPct val="90000"/>
            </a:lnSpc>
            <a:spcBef>
              <a:spcPct val="0"/>
            </a:spcBef>
            <a:spcAft>
              <a:spcPct val="15000"/>
            </a:spcAft>
            <a:buChar char="•"/>
          </a:pPr>
          <a:r>
            <a:rPr lang="en-US" sz="1400" kern="1200"/>
            <a:t>Other Factors</a:t>
          </a:r>
          <a:endParaRPr lang="en-CA" sz="1400" kern="1200"/>
        </a:p>
      </dsp:txBody>
      <dsp:txXfrm>
        <a:off x="4879696" y="771233"/>
        <a:ext cx="3268932" cy="25509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893A3-36BC-47C6-AF6F-D100AC5666A5}">
      <dsp:nvSpPr>
        <dsp:cNvPr id="0" name=""/>
        <dsp:cNvSpPr/>
      </dsp:nvSpPr>
      <dsp:spPr>
        <a:xfrm>
          <a:off x="2633471" y="2209"/>
          <a:ext cx="2962656" cy="145856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i="0" kern="1200" baseline="0" dirty="0"/>
            <a:t>Facial hair</a:t>
          </a:r>
          <a:endParaRPr lang="en-CA" sz="3100" kern="1200" dirty="0"/>
        </a:p>
      </dsp:txBody>
      <dsp:txXfrm>
        <a:off x="2704672" y="73410"/>
        <a:ext cx="2820254" cy="1316160"/>
      </dsp:txXfrm>
    </dsp:sp>
    <dsp:sp modelId="{B61FC0B6-F68F-4398-99A8-36244B8B01C4}">
      <dsp:nvSpPr>
        <dsp:cNvPr id="0" name=""/>
        <dsp:cNvSpPr/>
      </dsp:nvSpPr>
      <dsp:spPr>
        <a:xfrm>
          <a:off x="2633471" y="1533700"/>
          <a:ext cx="2962656" cy="145856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i="0" kern="1200" baseline="0" dirty="0"/>
            <a:t>Personal conditions</a:t>
          </a:r>
          <a:endParaRPr lang="en-CA" sz="3100" kern="1200" dirty="0"/>
        </a:p>
      </dsp:txBody>
      <dsp:txXfrm>
        <a:off x="2704672" y="1604901"/>
        <a:ext cx="2820254" cy="1316160"/>
      </dsp:txXfrm>
    </dsp:sp>
    <dsp:sp modelId="{E2BC9CBF-F7B0-4EFF-92CE-DE32AD9FE7ED}">
      <dsp:nvSpPr>
        <dsp:cNvPr id="0" name=""/>
        <dsp:cNvSpPr/>
      </dsp:nvSpPr>
      <dsp:spPr>
        <a:xfrm>
          <a:off x="2633471" y="3065190"/>
          <a:ext cx="2962656" cy="145856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i="0" kern="1200" baseline="0" dirty="0"/>
            <a:t>Personal effects or accessories</a:t>
          </a:r>
          <a:endParaRPr lang="en-CA" sz="3100" kern="1200" dirty="0"/>
        </a:p>
      </dsp:txBody>
      <dsp:txXfrm>
        <a:off x="2704672" y="3136391"/>
        <a:ext cx="2820254" cy="13161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8CB57-B4E4-459B-A422-98AD2249A035}">
      <dsp:nvSpPr>
        <dsp:cNvPr id="0" name=""/>
        <dsp:cNvSpPr/>
      </dsp:nvSpPr>
      <dsp:spPr>
        <a:xfrm>
          <a:off x="0" y="16359"/>
          <a:ext cx="5176674" cy="60437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a) Proper placement on the chin</a:t>
          </a:r>
          <a:endParaRPr lang="en-CA" sz="1400" kern="1200" dirty="0"/>
        </a:p>
      </dsp:txBody>
      <dsp:txXfrm>
        <a:off x="29503" y="45862"/>
        <a:ext cx="5117668" cy="545372"/>
      </dsp:txXfrm>
    </dsp:sp>
    <dsp:sp modelId="{D11B50AD-1259-4B9A-91CD-C35AA4889EC8}">
      <dsp:nvSpPr>
        <dsp:cNvPr id="0" name=""/>
        <dsp:cNvSpPr/>
      </dsp:nvSpPr>
      <dsp:spPr>
        <a:xfrm>
          <a:off x="0" y="649537"/>
          <a:ext cx="5176674" cy="60437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b) Positioning on the nose</a:t>
          </a:r>
          <a:endParaRPr lang="en-CA" sz="1400" kern="1200" dirty="0"/>
        </a:p>
      </dsp:txBody>
      <dsp:txXfrm>
        <a:off x="29503" y="679040"/>
        <a:ext cx="5117668" cy="545372"/>
      </dsp:txXfrm>
    </dsp:sp>
    <dsp:sp modelId="{A8560BBB-7B1D-4E46-8913-4D8F94C89378}">
      <dsp:nvSpPr>
        <dsp:cNvPr id="0" name=""/>
        <dsp:cNvSpPr/>
      </dsp:nvSpPr>
      <dsp:spPr>
        <a:xfrm>
          <a:off x="0" y="1344284"/>
          <a:ext cx="5176674" cy="60437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 Ensure proper visibility if using full-face respirator</a:t>
          </a:r>
          <a:endParaRPr lang="en-CA" sz="1400" kern="1200" dirty="0"/>
        </a:p>
      </dsp:txBody>
      <dsp:txXfrm>
        <a:off x="29503" y="1373787"/>
        <a:ext cx="5117668" cy="545372"/>
      </dsp:txXfrm>
    </dsp:sp>
    <dsp:sp modelId="{5371B856-E983-47B3-BCE2-9A2E8D078445}">
      <dsp:nvSpPr>
        <dsp:cNvPr id="0" name=""/>
        <dsp:cNvSpPr/>
      </dsp:nvSpPr>
      <dsp:spPr>
        <a:xfrm>
          <a:off x="0" y="1915893"/>
          <a:ext cx="5176674" cy="60437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d) Strap tension is not too tight or loose</a:t>
          </a:r>
          <a:endParaRPr lang="en-CA" sz="1400" kern="1200" dirty="0"/>
        </a:p>
      </dsp:txBody>
      <dsp:txXfrm>
        <a:off x="29503" y="1945396"/>
        <a:ext cx="5117668" cy="545372"/>
      </dsp:txXfrm>
    </dsp:sp>
    <dsp:sp modelId="{541B1C98-5E5E-4492-A8D1-B355AFFEF88B}">
      <dsp:nvSpPr>
        <dsp:cNvPr id="0" name=""/>
        <dsp:cNvSpPr/>
      </dsp:nvSpPr>
      <dsp:spPr>
        <a:xfrm>
          <a:off x="0" y="2572297"/>
          <a:ext cx="5176674" cy="60437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b="0" i="0" kern="1200" baseline="0" dirty="0"/>
            <a:t>e) Applicable PPE or other accessories don’t impact the seal, such as glasses, hearing aids, dentures, etc.</a:t>
          </a:r>
          <a:endParaRPr lang="en-CA" sz="1400" kern="1200" dirty="0"/>
        </a:p>
      </dsp:txBody>
      <dsp:txXfrm>
        <a:off x="29503" y="2601800"/>
        <a:ext cx="5117668" cy="545372"/>
      </dsp:txXfrm>
    </dsp:sp>
    <dsp:sp modelId="{CA941E67-4F87-4E71-ABC1-8198A24E33D2}">
      <dsp:nvSpPr>
        <dsp:cNvPr id="0" name=""/>
        <dsp:cNvSpPr/>
      </dsp:nvSpPr>
      <dsp:spPr>
        <a:xfrm>
          <a:off x="0" y="3182249"/>
          <a:ext cx="5176674" cy="60437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CA" sz="1400" kern="1200" dirty="0"/>
            <a:t>f) Speak without a break in the seal</a:t>
          </a:r>
        </a:p>
        <a:p>
          <a:pPr marL="0" lvl="0" algn="l" defTabSz="755650">
            <a:lnSpc>
              <a:spcPct val="90000"/>
            </a:lnSpc>
            <a:spcBef>
              <a:spcPct val="0"/>
            </a:spcBef>
            <a:spcAft>
              <a:spcPct val="35000"/>
            </a:spcAft>
            <a:buNone/>
          </a:pPr>
          <a:endParaRPr lang="en-CA" sz="1300" kern="1200" dirty="0"/>
        </a:p>
      </dsp:txBody>
      <dsp:txXfrm>
        <a:off x="29503" y="3211752"/>
        <a:ext cx="5117668" cy="5453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3148A-8CD0-4DA5-9365-C36B0F042254}">
      <dsp:nvSpPr>
        <dsp:cNvPr id="0" name=""/>
        <dsp:cNvSpPr/>
      </dsp:nvSpPr>
      <dsp:spPr>
        <a:xfrm>
          <a:off x="0" y="1136328"/>
          <a:ext cx="7933903" cy="2009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759" tIns="458216" rIns="61575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0- No issues or discomfort</a:t>
          </a:r>
          <a:endParaRPr lang="en-CA" sz="2200" kern="1200" dirty="0"/>
        </a:p>
        <a:p>
          <a:pPr marL="228600" lvl="1" indent="-228600" algn="l" defTabSz="977900">
            <a:lnSpc>
              <a:spcPct val="90000"/>
            </a:lnSpc>
            <a:spcBef>
              <a:spcPct val="0"/>
            </a:spcBef>
            <a:spcAft>
              <a:spcPct val="15000"/>
            </a:spcAft>
            <a:buChar char="•"/>
          </a:pPr>
          <a:r>
            <a:rPr lang="en-US" sz="2200" kern="1200" dirty="0"/>
            <a:t>1- Minor discomfort, easily ignored</a:t>
          </a:r>
          <a:endParaRPr lang="en-CA" sz="2200" kern="1200" dirty="0"/>
        </a:p>
        <a:p>
          <a:pPr marL="228600" lvl="1" indent="-228600" algn="l" defTabSz="977900">
            <a:lnSpc>
              <a:spcPct val="90000"/>
            </a:lnSpc>
            <a:spcBef>
              <a:spcPct val="0"/>
            </a:spcBef>
            <a:spcAft>
              <a:spcPct val="15000"/>
            </a:spcAft>
            <a:buChar char="•"/>
          </a:pPr>
          <a:r>
            <a:rPr lang="en-US" sz="2200" kern="1200" dirty="0"/>
            <a:t>2- Noticeable discomfort, but still able to perform tasks</a:t>
          </a:r>
          <a:endParaRPr lang="en-CA" sz="2200" kern="1200" dirty="0"/>
        </a:p>
        <a:p>
          <a:pPr marL="228600" lvl="1" indent="-228600" algn="l" defTabSz="977900">
            <a:lnSpc>
              <a:spcPct val="90000"/>
            </a:lnSpc>
            <a:spcBef>
              <a:spcPct val="0"/>
            </a:spcBef>
            <a:spcAft>
              <a:spcPct val="15000"/>
            </a:spcAft>
            <a:buChar char="•"/>
          </a:pPr>
          <a:r>
            <a:rPr lang="en-US" sz="2200" kern="1200" dirty="0"/>
            <a:t>3- Severe discomfort, intolerable or unmanageable</a:t>
          </a:r>
          <a:endParaRPr lang="en-CA" sz="2200" kern="1200" dirty="0"/>
        </a:p>
      </dsp:txBody>
      <dsp:txXfrm>
        <a:off x="0" y="1136328"/>
        <a:ext cx="7933903" cy="2009700"/>
      </dsp:txXfrm>
    </dsp:sp>
    <dsp:sp modelId="{5DEB8CA5-BAAD-4DAD-A8A6-4556488C2279}">
      <dsp:nvSpPr>
        <dsp:cNvPr id="0" name=""/>
        <dsp:cNvSpPr/>
      </dsp:nvSpPr>
      <dsp:spPr>
        <a:xfrm>
          <a:off x="396307" y="97820"/>
          <a:ext cx="5548308" cy="1265407"/>
        </a:xfrm>
        <a:prstGeom prst="flowChartProcess">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918" tIns="0" rIns="209918" bIns="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The worker shall be asked to score the respirator according to the following criteria:</a:t>
          </a:r>
          <a:endParaRPr lang="en-CA" sz="2200" kern="1200" dirty="0"/>
        </a:p>
      </dsp:txBody>
      <dsp:txXfrm>
        <a:off x="396307" y="97820"/>
        <a:ext cx="5548308" cy="12654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2E7A0-E35E-41C7-B537-37486A9A3477}">
      <dsp:nvSpPr>
        <dsp:cNvPr id="0" name=""/>
        <dsp:cNvSpPr/>
      </dsp:nvSpPr>
      <dsp:spPr>
        <a:xfrm rot="5400000">
          <a:off x="2570376" y="-503687"/>
          <a:ext cx="1811225" cy="327151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0" i="0" kern="1200" baseline="0" dirty="0"/>
            <a:t>Uses a detectable test product to determine fit such as </a:t>
          </a:r>
          <a:r>
            <a:rPr lang="en-US" sz="1500" b="0" i="0" kern="1200" baseline="0" dirty="0" err="1"/>
            <a:t>Bitrex</a:t>
          </a:r>
          <a:r>
            <a:rPr lang="en-US" sz="1500" b="0" i="0" kern="1200" baseline="0" dirty="0"/>
            <a:t> or Saccharin </a:t>
          </a:r>
          <a:endParaRPr lang="en-US" sz="1500" kern="1200" dirty="0"/>
        </a:p>
        <a:p>
          <a:pPr marL="114300" lvl="1" indent="-114300" algn="l" defTabSz="666750">
            <a:lnSpc>
              <a:spcPct val="90000"/>
            </a:lnSpc>
            <a:spcBef>
              <a:spcPct val="0"/>
            </a:spcBef>
            <a:spcAft>
              <a:spcPct val="15000"/>
            </a:spcAft>
            <a:buChar char="•"/>
          </a:pPr>
          <a:r>
            <a:rPr lang="en-US" sz="1500" strike="noStrike" kern="1200" dirty="0"/>
            <a:t>Used by organizations with fewer number of employees that require testing</a:t>
          </a:r>
        </a:p>
        <a:p>
          <a:pPr marL="114300" lvl="1" indent="-114300" algn="l" defTabSz="666750">
            <a:lnSpc>
              <a:spcPct val="90000"/>
            </a:lnSpc>
            <a:spcBef>
              <a:spcPct val="0"/>
            </a:spcBef>
            <a:spcAft>
              <a:spcPct val="15000"/>
            </a:spcAft>
            <a:buChar char="•"/>
          </a:pPr>
          <a:r>
            <a:rPr lang="en-US" sz="1500" strike="noStrike" kern="1200" dirty="0"/>
            <a:t>Higher risk of error</a:t>
          </a:r>
        </a:p>
      </dsp:txBody>
      <dsp:txXfrm rot="-5400000">
        <a:off x="1840230" y="314876"/>
        <a:ext cx="3183102" cy="1634391"/>
      </dsp:txXfrm>
    </dsp:sp>
    <dsp:sp modelId="{0F0187AF-6864-4762-A15E-B9BBBB5AF565}">
      <dsp:nvSpPr>
        <dsp:cNvPr id="0" name=""/>
        <dsp:cNvSpPr/>
      </dsp:nvSpPr>
      <dsp:spPr>
        <a:xfrm>
          <a:off x="22180" y="0"/>
          <a:ext cx="1840229" cy="226403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endParaRPr lang="en-US" sz="2300" b="0" i="0" kern="1200" baseline="0" dirty="0"/>
        </a:p>
        <a:p>
          <a:pPr marL="0" lvl="0" indent="0" algn="ctr" defTabSz="1022350">
            <a:lnSpc>
              <a:spcPct val="90000"/>
            </a:lnSpc>
            <a:spcBef>
              <a:spcPct val="0"/>
            </a:spcBef>
            <a:spcAft>
              <a:spcPct val="35000"/>
            </a:spcAft>
            <a:buNone/>
          </a:pPr>
          <a:r>
            <a:rPr lang="en-US" sz="2300" b="0" i="0" kern="1200" baseline="0" dirty="0"/>
            <a:t>Qualitative Fit Testing</a:t>
          </a:r>
        </a:p>
        <a:p>
          <a:pPr marL="0" lvl="0" indent="0" algn="ctr" defTabSz="1022350">
            <a:lnSpc>
              <a:spcPct val="90000"/>
            </a:lnSpc>
            <a:spcBef>
              <a:spcPct val="0"/>
            </a:spcBef>
            <a:spcAft>
              <a:spcPct val="35000"/>
            </a:spcAft>
            <a:buNone/>
          </a:pPr>
          <a:r>
            <a:rPr lang="en-US" sz="2300" b="0" i="0" kern="1200" baseline="0" dirty="0"/>
            <a:t>(QLFT)</a:t>
          </a:r>
        </a:p>
        <a:p>
          <a:pPr marL="0" lvl="0" indent="0" algn="ctr" defTabSz="1022350">
            <a:lnSpc>
              <a:spcPct val="90000"/>
            </a:lnSpc>
            <a:spcBef>
              <a:spcPct val="0"/>
            </a:spcBef>
            <a:spcAft>
              <a:spcPct val="35000"/>
            </a:spcAft>
            <a:buNone/>
          </a:pPr>
          <a:endParaRPr lang="en-US" sz="2300" kern="1200" dirty="0"/>
        </a:p>
      </dsp:txBody>
      <dsp:txXfrm>
        <a:off x="112013" y="89833"/>
        <a:ext cx="1660563" cy="2084366"/>
      </dsp:txXfrm>
    </dsp:sp>
    <dsp:sp modelId="{F8DE2532-03C8-4024-B4FC-4AAF618CAF25}">
      <dsp:nvSpPr>
        <dsp:cNvPr id="0" name=""/>
        <dsp:cNvSpPr/>
      </dsp:nvSpPr>
      <dsp:spPr>
        <a:xfrm rot="5400000">
          <a:off x="2570376" y="1873546"/>
          <a:ext cx="1811225" cy="327151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0" i="0" kern="1200" baseline="0" dirty="0"/>
            <a:t>Measures accurate particulate counts inside and outside of the respirator to determine the fit factor</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rot="-5400000">
        <a:off x="1840230" y="2692110"/>
        <a:ext cx="3183102" cy="1634391"/>
      </dsp:txXfrm>
    </dsp:sp>
    <dsp:sp modelId="{FD7F3D4B-7F9B-40B9-A82F-3932BE41E9F7}">
      <dsp:nvSpPr>
        <dsp:cNvPr id="0" name=""/>
        <dsp:cNvSpPr/>
      </dsp:nvSpPr>
      <dsp:spPr>
        <a:xfrm>
          <a:off x="0" y="2377290"/>
          <a:ext cx="1840229" cy="226403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t>Quantitative Fit Testing</a:t>
          </a:r>
        </a:p>
        <a:p>
          <a:pPr marL="0" lvl="0" indent="0" algn="ctr" defTabSz="1022350">
            <a:lnSpc>
              <a:spcPct val="90000"/>
            </a:lnSpc>
            <a:spcBef>
              <a:spcPct val="0"/>
            </a:spcBef>
            <a:spcAft>
              <a:spcPct val="35000"/>
            </a:spcAft>
            <a:buNone/>
          </a:pPr>
          <a:r>
            <a:rPr lang="en-US" sz="2300" b="0" i="0" kern="1200" baseline="0" dirty="0"/>
            <a:t>(QNFT) </a:t>
          </a:r>
          <a:endParaRPr lang="en-US" sz="2300" kern="1200" dirty="0"/>
        </a:p>
      </dsp:txBody>
      <dsp:txXfrm>
        <a:off x="89833" y="2467123"/>
        <a:ext cx="1660563" cy="20843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7183C-F384-4006-890A-9292E64156C9}">
      <dsp:nvSpPr>
        <dsp:cNvPr id="0" name=""/>
        <dsp:cNvSpPr/>
      </dsp:nvSpPr>
      <dsp:spPr>
        <a:xfrm>
          <a:off x="0" y="609290"/>
          <a:ext cx="7149480" cy="12168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b="1" kern="1200" dirty="0"/>
            <a:t>Qualitative fit testing</a:t>
          </a:r>
          <a:endParaRPr lang="en-CA" sz="4000" kern="1200" dirty="0"/>
        </a:p>
      </dsp:txBody>
      <dsp:txXfrm>
        <a:off x="59399" y="668689"/>
        <a:ext cx="7030682" cy="1098002"/>
      </dsp:txXfrm>
    </dsp:sp>
    <dsp:sp modelId="{2215F79B-BC60-46CE-8668-21A89C4EFF14}">
      <dsp:nvSpPr>
        <dsp:cNvPr id="0" name=""/>
        <dsp:cNvSpPr/>
      </dsp:nvSpPr>
      <dsp:spPr>
        <a:xfrm>
          <a:off x="0" y="1866961"/>
          <a:ext cx="7149480"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99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CA" sz="2400" kern="1200" dirty="0"/>
            <a:t>Is suitable for N95 respirators or half-mask respirators</a:t>
          </a:r>
        </a:p>
        <a:p>
          <a:pPr marL="228600" lvl="1" indent="-228600" algn="l" defTabSz="1066800">
            <a:lnSpc>
              <a:spcPct val="90000"/>
            </a:lnSpc>
            <a:spcBef>
              <a:spcPct val="0"/>
            </a:spcBef>
            <a:spcAft>
              <a:spcPct val="20000"/>
            </a:spcAft>
            <a:buChar char="•"/>
          </a:pPr>
          <a:r>
            <a:rPr lang="en-CA" sz="2400" kern="1200" dirty="0"/>
            <a:t>Relies on the worker’s sensory reaction to a test agent, which may be Saccharin or Bittrex, to determine a proper fit</a:t>
          </a:r>
        </a:p>
        <a:p>
          <a:pPr marL="228600" lvl="1" indent="-228600" algn="l" defTabSz="1066800">
            <a:lnSpc>
              <a:spcPct val="90000"/>
            </a:lnSpc>
            <a:spcBef>
              <a:spcPct val="0"/>
            </a:spcBef>
            <a:spcAft>
              <a:spcPct val="20000"/>
            </a:spcAft>
            <a:buChar char="•"/>
          </a:pPr>
          <a:r>
            <a:rPr lang="en-CA" sz="2400" kern="1200" dirty="0"/>
            <a:t>Is not recommended for full-face respirators</a:t>
          </a:r>
        </a:p>
      </dsp:txBody>
      <dsp:txXfrm>
        <a:off x="0" y="1866961"/>
        <a:ext cx="7149480" cy="222007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D65F0-57BC-4B1C-AAA7-C2F2A6D477D0}">
      <dsp:nvSpPr>
        <dsp:cNvPr id="0" name=""/>
        <dsp:cNvSpPr/>
      </dsp:nvSpPr>
      <dsp:spPr>
        <a:xfrm>
          <a:off x="0"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t>Prepare all equipment (refer to manufacturer’s instructions) hood, collar, solutions, gloves, hand sanitizer, pens, forms, drinking water, etc.</a:t>
          </a:r>
        </a:p>
      </dsp:txBody>
      <dsp:txXfrm>
        <a:off x="0" y="591343"/>
        <a:ext cx="2571749" cy="1543050"/>
      </dsp:txXfrm>
    </dsp:sp>
    <dsp:sp modelId="{EBF74A10-4B98-43BD-94A9-0CBDFDF8E410}">
      <dsp:nvSpPr>
        <dsp:cNvPr id="0" name=""/>
        <dsp:cNvSpPr/>
      </dsp:nvSpPr>
      <dsp:spPr>
        <a:xfrm>
          <a:off x="2828925"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t>Screening form or employer’s equivalent has been completed and reviewed.</a:t>
          </a:r>
        </a:p>
      </dsp:txBody>
      <dsp:txXfrm>
        <a:off x="2828925" y="591343"/>
        <a:ext cx="2571749" cy="1543050"/>
      </dsp:txXfrm>
    </dsp:sp>
    <dsp:sp modelId="{C3438B9C-DE24-466B-A99C-C4B9F936181C}">
      <dsp:nvSpPr>
        <dsp:cNvPr id="0" name=""/>
        <dsp:cNvSpPr/>
      </dsp:nvSpPr>
      <dsp:spPr>
        <a:xfrm>
          <a:off x="5657849"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t>The complete fit testing procedure is to be explained prior to fit testing. </a:t>
          </a:r>
        </a:p>
      </dsp:txBody>
      <dsp:txXfrm>
        <a:off x="5657849" y="591343"/>
        <a:ext cx="2571749" cy="1543050"/>
      </dsp:txXfrm>
    </dsp:sp>
    <dsp:sp modelId="{38185A45-3924-411D-A4C1-A53B499555E1}">
      <dsp:nvSpPr>
        <dsp:cNvPr id="0" name=""/>
        <dsp:cNvSpPr/>
      </dsp:nvSpPr>
      <dsp:spPr>
        <a:xfrm>
          <a:off x="0" y="2404870"/>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t>The worker must be clean-shaven as per NIOSH standard.</a:t>
          </a:r>
        </a:p>
      </dsp:txBody>
      <dsp:txXfrm>
        <a:off x="0" y="2404870"/>
        <a:ext cx="2571749" cy="1543050"/>
      </dsp:txXfrm>
    </dsp:sp>
    <dsp:sp modelId="{CB66F9D8-0DE3-42E8-9CA1-51E83127577F}">
      <dsp:nvSpPr>
        <dsp:cNvPr id="0" name=""/>
        <dsp:cNvSpPr/>
      </dsp:nvSpPr>
      <dsp:spPr>
        <a:xfrm>
          <a:off x="2828925"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t>Incorporate proper hand hygiene.</a:t>
          </a:r>
        </a:p>
      </dsp:txBody>
      <dsp:txXfrm>
        <a:off x="2828925" y="2391569"/>
        <a:ext cx="2571749" cy="1543050"/>
      </dsp:txXfrm>
    </dsp:sp>
    <dsp:sp modelId="{7AF24C2B-B5CB-4E05-A1C3-7F95321FB50B}">
      <dsp:nvSpPr>
        <dsp:cNvPr id="0" name=""/>
        <dsp:cNvSpPr/>
      </dsp:nvSpPr>
      <dsp:spPr>
        <a:xfrm>
          <a:off x="5657849"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t>Select the respirator to be used and follow the manufacturer’s donning and doffing procedure. Ensure the worker can demonstrate competency in the process.</a:t>
          </a:r>
        </a:p>
      </dsp:txBody>
      <dsp:txXfrm>
        <a:off x="5657849" y="23915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23069-2435-41BF-BDF2-459FB37929F8}">
      <dsp:nvSpPr>
        <dsp:cNvPr id="0" name=""/>
        <dsp:cNvSpPr/>
      </dsp:nvSpPr>
      <dsp:spPr>
        <a:xfrm>
          <a:off x="1004" y="957341"/>
          <a:ext cx="3526110" cy="2239080"/>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B8C282F-B8CB-4F66-9B6D-94DF55929FE5}">
      <dsp:nvSpPr>
        <dsp:cNvPr id="0" name=""/>
        <dsp:cNvSpPr/>
      </dsp:nvSpPr>
      <dsp:spPr>
        <a:xfrm>
          <a:off x="392794" y="1329541"/>
          <a:ext cx="3526110" cy="223908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a:t>Definition of “train”:</a:t>
          </a:r>
          <a:endParaRPr lang="en-US" sz="1800" kern="1200"/>
        </a:p>
      </dsp:txBody>
      <dsp:txXfrm>
        <a:off x="458374" y="1395121"/>
        <a:ext cx="3394950" cy="2107920"/>
      </dsp:txXfrm>
    </dsp:sp>
    <dsp:sp modelId="{041FABF3-853E-49F5-83FD-4C18B83C987B}">
      <dsp:nvSpPr>
        <dsp:cNvPr id="0" name=""/>
        <dsp:cNvSpPr/>
      </dsp:nvSpPr>
      <dsp:spPr>
        <a:xfrm>
          <a:off x="4310695" y="957341"/>
          <a:ext cx="3526110" cy="2239080"/>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DD95226-80D9-48C9-BFB1-0FA2AF014D68}">
      <dsp:nvSpPr>
        <dsp:cNvPr id="0" name=""/>
        <dsp:cNvSpPr/>
      </dsp:nvSpPr>
      <dsp:spPr>
        <a:xfrm>
          <a:off x="4702485" y="1329541"/>
          <a:ext cx="3526110" cy="223908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“Means to give information and explanation to a worker with respect to a particular subject matter and require a practical demonstration that the worker has acquired the knowledge or skill related to the subject-matter.”</a:t>
          </a:r>
          <a:endParaRPr lang="en-US" sz="1800" kern="1200" dirty="0"/>
        </a:p>
      </dsp:txBody>
      <dsp:txXfrm>
        <a:off x="4768065" y="1395121"/>
        <a:ext cx="3394950" cy="21079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D65F0-57BC-4B1C-AAA7-C2F2A6D477D0}">
      <dsp:nvSpPr>
        <dsp:cNvPr id="0" name=""/>
        <dsp:cNvSpPr/>
      </dsp:nvSpPr>
      <dsp:spPr>
        <a:xfrm>
          <a:off x="5812" y="604660"/>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Proceed with the threshold screening.</a:t>
          </a:r>
          <a:endParaRPr lang="en-CA" sz="1700" kern="1200" dirty="0"/>
        </a:p>
      </dsp:txBody>
      <dsp:txXfrm>
        <a:off x="5812" y="604660"/>
        <a:ext cx="2571749" cy="1543050"/>
      </dsp:txXfrm>
    </dsp:sp>
    <dsp:sp modelId="{EBF74A10-4B98-43BD-94A9-0CBDFDF8E410}">
      <dsp:nvSpPr>
        <dsp:cNvPr id="0" name=""/>
        <dsp:cNvSpPr/>
      </dsp:nvSpPr>
      <dsp:spPr>
        <a:xfrm>
          <a:off x="2828925"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Fit testing for qualitative should be done in a well-ventilated room</a:t>
          </a:r>
          <a:r>
            <a:rPr lang="en-CA" sz="1700" kern="1200" dirty="0"/>
            <a:t>.</a:t>
          </a:r>
        </a:p>
      </dsp:txBody>
      <dsp:txXfrm>
        <a:off x="2828925" y="591343"/>
        <a:ext cx="2571749" cy="1543050"/>
      </dsp:txXfrm>
    </dsp:sp>
    <dsp:sp modelId="{C3438B9C-DE24-466B-A99C-C4B9F936181C}">
      <dsp:nvSpPr>
        <dsp:cNvPr id="0" name=""/>
        <dsp:cNvSpPr/>
      </dsp:nvSpPr>
      <dsp:spPr>
        <a:xfrm>
          <a:off x="5657849"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Documentation is started and completed as testing proceeds.</a:t>
          </a:r>
        </a:p>
      </dsp:txBody>
      <dsp:txXfrm>
        <a:off x="5657849" y="591343"/>
        <a:ext cx="2571749" cy="1543050"/>
      </dsp:txXfrm>
    </dsp:sp>
    <dsp:sp modelId="{38185A45-3924-411D-A4C1-A53B499555E1}">
      <dsp:nvSpPr>
        <dsp:cNvPr id="0" name=""/>
        <dsp:cNvSpPr/>
      </dsp:nvSpPr>
      <dsp:spPr>
        <a:xfrm>
          <a:off x="0"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Proceed to fit test. </a:t>
          </a:r>
          <a:endParaRPr lang="en-CA" sz="1700" kern="1200" dirty="0"/>
        </a:p>
      </dsp:txBody>
      <dsp:txXfrm>
        <a:off x="0" y="2391569"/>
        <a:ext cx="2571749" cy="1543050"/>
      </dsp:txXfrm>
    </dsp:sp>
    <dsp:sp modelId="{CB66F9D8-0DE3-42E8-9CA1-51E83127577F}">
      <dsp:nvSpPr>
        <dsp:cNvPr id="0" name=""/>
        <dsp:cNvSpPr/>
      </dsp:nvSpPr>
      <dsp:spPr>
        <a:xfrm>
          <a:off x="2828925"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Before removing the hood following a satisfactory fit test, the fit tester shall ask the worker to break the face-to-respirator seal. </a:t>
          </a:r>
          <a:endParaRPr lang="en-CA" sz="1700" kern="1200" dirty="0"/>
        </a:p>
      </dsp:txBody>
      <dsp:txXfrm>
        <a:off x="2828925" y="2391569"/>
        <a:ext cx="2571749" cy="1543050"/>
      </dsp:txXfrm>
    </dsp:sp>
    <dsp:sp modelId="{95388EF4-593F-48D3-9E59-FEC46AB84DF5}">
      <dsp:nvSpPr>
        <dsp:cNvPr id="0" name=""/>
        <dsp:cNvSpPr/>
      </dsp:nvSpPr>
      <dsp:spPr>
        <a:xfrm>
          <a:off x="5657849"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a:t>Acceptable comfort validation question.</a:t>
          </a:r>
          <a:endParaRPr lang="en-CA" sz="1700" kern="1200" dirty="0"/>
        </a:p>
      </dsp:txBody>
      <dsp:txXfrm>
        <a:off x="5657849" y="2391569"/>
        <a:ext cx="2571749" cy="15430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7183C-F384-4006-890A-9292E64156C9}">
      <dsp:nvSpPr>
        <dsp:cNvPr id="0" name=""/>
        <dsp:cNvSpPr/>
      </dsp:nvSpPr>
      <dsp:spPr>
        <a:xfrm>
          <a:off x="0" y="0"/>
          <a:ext cx="7149480" cy="12168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b="1" kern="1200" dirty="0"/>
            <a:t>Quantitative fit testing</a:t>
          </a:r>
          <a:endParaRPr lang="en-CA" sz="4000" kern="1200" dirty="0"/>
        </a:p>
      </dsp:txBody>
      <dsp:txXfrm>
        <a:off x="59399" y="59399"/>
        <a:ext cx="7030682" cy="1098002"/>
      </dsp:txXfrm>
    </dsp:sp>
    <dsp:sp modelId="{2215F79B-BC60-46CE-8668-21A89C4EFF14}">
      <dsp:nvSpPr>
        <dsp:cNvPr id="0" name=""/>
        <dsp:cNvSpPr/>
      </dsp:nvSpPr>
      <dsp:spPr>
        <a:xfrm>
          <a:off x="0" y="1246437"/>
          <a:ext cx="7149480" cy="2062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996" tIns="30480" rIns="170688" bIns="30480" numCol="1" spcCol="1270" anchor="t" anchorCtr="0">
          <a:noAutofit/>
        </a:bodyPr>
        <a:lstStyle/>
        <a:p>
          <a:pPr marL="228600" lvl="1" indent="-228600" algn="l" defTabSz="1066800">
            <a:lnSpc>
              <a:spcPct val="90000"/>
            </a:lnSpc>
            <a:spcBef>
              <a:spcPct val="0"/>
            </a:spcBef>
            <a:spcAft>
              <a:spcPct val="20000"/>
            </a:spcAft>
            <a:buNone/>
          </a:pPr>
          <a:r>
            <a:rPr lang="en-CA" sz="2400" kern="1200" dirty="0"/>
            <a:t>Is suitable for:</a:t>
          </a:r>
        </a:p>
        <a:p>
          <a:pPr marL="228600" lvl="1" indent="-228600" algn="l" defTabSz="1066800">
            <a:lnSpc>
              <a:spcPct val="90000"/>
            </a:lnSpc>
            <a:spcBef>
              <a:spcPct val="0"/>
            </a:spcBef>
            <a:spcAft>
              <a:spcPct val="20000"/>
            </a:spcAft>
            <a:buFont typeface="Arial" panose="020B0604020202020204" pitchFamily="34" charset="0"/>
            <a:buChar char="•"/>
          </a:pPr>
          <a:r>
            <a:rPr lang="en-CA" sz="2400" kern="1200" dirty="0"/>
            <a:t>Disposable respirator fit testing</a:t>
          </a:r>
        </a:p>
        <a:p>
          <a:pPr marL="228600" lvl="1" indent="-228600" algn="l" defTabSz="1066800">
            <a:lnSpc>
              <a:spcPct val="90000"/>
            </a:lnSpc>
            <a:spcBef>
              <a:spcPct val="0"/>
            </a:spcBef>
            <a:spcAft>
              <a:spcPct val="20000"/>
            </a:spcAft>
            <a:buFont typeface="Arial" panose="020B0604020202020204" pitchFamily="34" charset="0"/>
            <a:buChar char="•"/>
          </a:pPr>
          <a:r>
            <a:rPr lang="en-CA" sz="2400" kern="1200" dirty="0"/>
            <a:t>Half-mask fit testing</a:t>
          </a:r>
        </a:p>
        <a:p>
          <a:pPr marL="228600" lvl="1" indent="-228600" algn="l" defTabSz="1066800">
            <a:lnSpc>
              <a:spcPct val="90000"/>
            </a:lnSpc>
            <a:spcBef>
              <a:spcPct val="0"/>
            </a:spcBef>
            <a:spcAft>
              <a:spcPct val="20000"/>
            </a:spcAft>
            <a:buFont typeface="Arial" panose="020B0604020202020204" pitchFamily="34" charset="0"/>
            <a:buChar char="•"/>
          </a:pPr>
          <a:r>
            <a:rPr lang="en-CA" sz="2400" kern="1200" dirty="0"/>
            <a:t>Full-face fit testing</a:t>
          </a:r>
        </a:p>
      </dsp:txBody>
      <dsp:txXfrm>
        <a:off x="0" y="1246437"/>
        <a:ext cx="7149480" cy="20622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D65F0-57BC-4B1C-AAA7-C2F2A6D477D0}">
      <dsp:nvSpPr>
        <dsp:cNvPr id="0" name=""/>
        <dsp:cNvSpPr/>
      </dsp:nvSpPr>
      <dsp:spPr>
        <a:xfrm>
          <a:off x="0"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Prepare </a:t>
          </a:r>
          <a:r>
            <a:rPr lang="en-US" sz="1900" kern="1200" dirty="0" err="1"/>
            <a:t>AccuFit</a:t>
          </a:r>
          <a:r>
            <a:rPr lang="en-US" sz="1900" kern="1200" dirty="0"/>
            <a:t> or </a:t>
          </a:r>
          <a:r>
            <a:rPr lang="en-US" sz="1900" kern="1200" dirty="0" err="1"/>
            <a:t>PortaCount</a:t>
          </a:r>
          <a:r>
            <a:rPr lang="en-US" sz="1900" kern="1200" dirty="0"/>
            <a:t> according to the manufacturer's instructions and guidelines</a:t>
          </a:r>
          <a:r>
            <a:rPr lang="en-US" sz="1900" b="1" kern="1200" dirty="0"/>
            <a:t>. </a:t>
          </a:r>
          <a:endParaRPr lang="en-CA" sz="1900" kern="1200" dirty="0"/>
        </a:p>
      </dsp:txBody>
      <dsp:txXfrm>
        <a:off x="0" y="591343"/>
        <a:ext cx="2571749" cy="1543050"/>
      </dsp:txXfrm>
    </dsp:sp>
    <dsp:sp modelId="{EBF74A10-4B98-43BD-94A9-0CBDFDF8E410}">
      <dsp:nvSpPr>
        <dsp:cNvPr id="0" name=""/>
        <dsp:cNvSpPr/>
      </dsp:nvSpPr>
      <dsp:spPr>
        <a:xfrm>
          <a:off x="2828925"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Screening form or employer’s equivalent has been completed and reviewed.</a:t>
          </a:r>
        </a:p>
      </dsp:txBody>
      <dsp:txXfrm>
        <a:off x="2828925" y="591343"/>
        <a:ext cx="2571749" cy="1543050"/>
      </dsp:txXfrm>
    </dsp:sp>
    <dsp:sp modelId="{C3438B9C-DE24-466B-A99C-C4B9F936181C}">
      <dsp:nvSpPr>
        <dsp:cNvPr id="0" name=""/>
        <dsp:cNvSpPr/>
      </dsp:nvSpPr>
      <dsp:spPr>
        <a:xfrm>
          <a:off x="5657849"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The complete fit testing procedure is to be explained prior to fit testing. </a:t>
          </a:r>
        </a:p>
      </dsp:txBody>
      <dsp:txXfrm>
        <a:off x="5657849" y="591343"/>
        <a:ext cx="2571749" cy="1543050"/>
      </dsp:txXfrm>
    </dsp:sp>
    <dsp:sp modelId="{38185A45-3924-411D-A4C1-A53B499555E1}">
      <dsp:nvSpPr>
        <dsp:cNvPr id="0" name=""/>
        <dsp:cNvSpPr/>
      </dsp:nvSpPr>
      <dsp:spPr>
        <a:xfrm>
          <a:off x="1414462"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Worker must be clean shaven as per NIOSH standard.</a:t>
          </a:r>
        </a:p>
      </dsp:txBody>
      <dsp:txXfrm>
        <a:off x="1414462" y="2391569"/>
        <a:ext cx="2571749" cy="1543050"/>
      </dsp:txXfrm>
    </dsp:sp>
    <dsp:sp modelId="{CB66F9D8-0DE3-42E8-9CA1-51E83127577F}">
      <dsp:nvSpPr>
        <dsp:cNvPr id="0" name=""/>
        <dsp:cNvSpPr/>
      </dsp:nvSpPr>
      <dsp:spPr>
        <a:xfrm>
          <a:off x="4243387"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Incorporate proper hand hygiene.</a:t>
          </a:r>
        </a:p>
      </dsp:txBody>
      <dsp:txXfrm>
        <a:off x="4243387" y="2391569"/>
        <a:ext cx="2571749" cy="15430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38B9C-DE24-466B-A99C-C4B9F936181C}">
      <dsp:nvSpPr>
        <dsp:cNvPr id="0" name=""/>
        <dsp:cNvSpPr/>
      </dsp:nvSpPr>
      <dsp:spPr>
        <a:xfrm>
          <a:off x="0"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t>Select the respirator to be used and follow the manufacturer’s donning and doffing procedure. Ensure the worker can demonstrate competency in the process.</a:t>
          </a:r>
        </a:p>
      </dsp:txBody>
      <dsp:txXfrm>
        <a:off x="0" y="591343"/>
        <a:ext cx="2571749" cy="1543050"/>
      </dsp:txXfrm>
    </dsp:sp>
    <dsp:sp modelId="{86099F98-0FDB-4F5C-B05D-30424E1DD90D}">
      <dsp:nvSpPr>
        <dsp:cNvPr id="0" name=""/>
        <dsp:cNvSpPr/>
      </dsp:nvSpPr>
      <dsp:spPr>
        <a:xfrm>
          <a:off x="2828925"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Documentation is started and completed as testing proceeds.</a:t>
          </a:r>
        </a:p>
      </dsp:txBody>
      <dsp:txXfrm>
        <a:off x="2828925" y="591343"/>
        <a:ext cx="2571749" cy="1543050"/>
      </dsp:txXfrm>
    </dsp:sp>
    <dsp:sp modelId="{38185A45-3924-411D-A4C1-A53B499555E1}">
      <dsp:nvSpPr>
        <dsp:cNvPr id="0" name=""/>
        <dsp:cNvSpPr/>
      </dsp:nvSpPr>
      <dsp:spPr>
        <a:xfrm>
          <a:off x="5657849"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Proceed to fit test. </a:t>
          </a:r>
          <a:endParaRPr lang="en-CA" sz="1600" kern="1200" dirty="0"/>
        </a:p>
      </dsp:txBody>
      <dsp:txXfrm>
        <a:off x="5657849" y="591343"/>
        <a:ext cx="2571749" cy="1543050"/>
      </dsp:txXfrm>
    </dsp:sp>
    <dsp:sp modelId="{CB66F9D8-0DE3-42E8-9CA1-51E83127577F}">
      <dsp:nvSpPr>
        <dsp:cNvPr id="0" name=""/>
        <dsp:cNvSpPr/>
      </dsp:nvSpPr>
      <dsp:spPr>
        <a:xfrm>
          <a:off x="1414462"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Demonstrate and have participants practice and receive a return demonstration of understanding.</a:t>
          </a:r>
          <a:endParaRPr lang="en-CA" sz="1600" kern="1200" dirty="0"/>
        </a:p>
      </dsp:txBody>
      <dsp:txXfrm>
        <a:off x="1414462" y="2391569"/>
        <a:ext cx="2571749" cy="1543050"/>
      </dsp:txXfrm>
    </dsp:sp>
    <dsp:sp modelId="{95388EF4-593F-48D3-9E59-FEC46AB84DF5}">
      <dsp:nvSpPr>
        <dsp:cNvPr id="0" name=""/>
        <dsp:cNvSpPr/>
      </dsp:nvSpPr>
      <dsp:spPr>
        <a:xfrm>
          <a:off x="4243387"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Acceptable comfort validation question.</a:t>
          </a:r>
          <a:endParaRPr lang="en-CA" sz="1600" kern="1200" dirty="0"/>
        </a:p>
      </dsp:txBody>
      <dsp:txXfrm>
        <a:off x="4243387" y="2391569"/>
        <a:ext cx="2571749" cy="15430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CF096-D02F-4528-9B6C-B5FE9C3F7D15}">
      <dsp:nvSpPr>
        <dsp:cNvPr id="0" name=""/>
        <dsp:cNvSpPr/>
      </dsp:nvSpPr>
      <dsp:spPr>
        <a:xfrm>
          <a:off x="0" y="1442"/>
          <a:ext cx="6505381" cy="105791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Each manufacturer has developed their own protocols for the inspection, storage, cleaning and maintenance of their respiratory protective devices. </a:t>
          </a:r>
        </a:p>
      </dsp:txBody>
      <dsp:txXfrm>
        <a:off x="51643" y="53085"/>
        <a:ext cx="6402095" cy="954627"/>
      </dsp:txXfrm>
    </dsp:sp>
    <dsp:sp modelId="{BB6FF75C-AA26-43AB-A173-1426F7C165A2}">
      <dsp:nvSpPr>
        <dsp:cNvPr id="0" name=""/>
        <dsp:cNvSpPr/>
      </dsp:nvSpPr>
      <dsp:spPr>
        <a:xfrm>
          <a:off x="0" y="1073206"/>
          <a:ext cx="6505381" cy="105791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CA" sz="2000" kern="1200" dirty="0"/>
            <a:t>Refer to the Respirator Fit Test Orientation.</a:t>
          </a:r>
        </a:p>
      </dsp:txBody>
      <dsp:txXfrm>
        <a:off x="51643" y="1124849"/>
        <a:ext cx="6402095" cy="954627"/>
      </dsp:txXfrm>
    </dsp:sp>
    <dsp:sp modelId="{9E29A270-4A73-4718-BE28-6655D11B7375}">
      <dsp:nvSpPr>
        <dsp:cNvPr id="0" name=""/>
        <dsp:cNvSpPr/>
      </dsp:nvSpPr>
      <dsp:spPr>
        <a:xfrm>
          <a:off x="0" y="2140406"/>
          <a:ext cx="6505381" cy="105791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Please refer to the manufacturer's recommendations for the chosen respirator.  </a:t>
          </a:r>
        </a:p>
      </dsp:txBody>
      <dsp:txXfrm>
        <a:off x="51643" y="2192049"/>
        <a:ext cx="6402095" cy="95462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0CD57-6D25-47BB-AC89-59E3DDF6BDCD}">
      <dsp:nvSpPr>
        <dsp:cNvPr id="0" name=""/>
        <dsp:cNvSpPr/>
      </dsp:nvSpPr>
      <dsp:spPr>
        <a:xfrm>
          <a:off x="537299" y="136220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044905-3573-4DAC-85EB-E87EA2954E9A}">
      <dsp:nvSpPr>
        <dsp:cNvPr id="0" name=""/>
        <dsp:cNvSpPr/>
      </dsp:nvSpPr>
      <dsp:spPr>
        <a:xfrm>
          <a:off x="42299"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CA" sz="2200" kern="1200"/>
            <a:t>Orientation</a:t>
          </a:r>
          <a:endParaRPr lang="en-US" sz="2200" kern="1200"/>
        </a:p>
      </dsp:txBody>
      <dsp:txXfrm>
        <a:off x="42299" y="2443760"/>
        <a:ext cx="1800000" cy="720000"/>
      </dsp:txXfrm>
    </dsp:sp>
    <dsp:sp modelId="{02A63C71-CFE8-4E87-A425-8315A2AA311F}">
      <dsp:nvSpPr>
        <dsp:cNvPr id="0" name=""/>
        <dsp:cNvSpPr/>
      </dsp:nvSpPr>
      <dsp:spPr>
        <a:xfrm>
          <a:off x="2652300" y="136220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A758B3-6AA9-487D-804E-00BA9649C709}">
      <dsp:nvSpPr>
        <dsp:cNvPr id="0" name=""/>
        <dsp:cNvSpPr/>
      </dsp:nvSpPr>
      <dsp:spPr>
        <a:xfrm>
          <a:off x="2157300"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CA" sz="2200" kern="1200" dirty="0"/>
            <a:t>Screening form</a:t>
          </a:r>
          <a:endParaRPr lang="en-US" sz="2200" kern="1200" dirty="0"/>
        </a:p>
      </dsp:txBody>
      <dsp:txXfrm>
        <a:off x="2157300" y="2443760"/>
        <a:ext cx="1800000" cy="720000"/>
      </dsp:txXfrm>
    </dsp:sp>
    <dsp:sp modelId="{347A099A-55A6-4D2A-9527-5AB246ABB531}">
      <dsp:nvSpPr>
        <dsp:cNvPr id="0" name=""/>
        <dsp:cNvSpPr/>
      </dsp:nvSpPr>
      <dsp:spPr>
        <a:xfrm>
          <a:off x="4767300" y="136220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7C3544-4BB0-4517-B4AA-EC8A28944B2B}">
      <dsp:nvSpPr>
        <dsp:cNvPr id="0" name=""/>
        <dsp:cNvSpPr/>
      </dsp:nvSpPr>
      <dsp:spPr>
        <a:xfrm>
          <a:off x="4272300"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CA" sz="2200" kern="1200" dirty="0"/>
            <a:t>Documentation form</a:t>
          </a:r>
          <a:endParaRPr lang="en-US" sz="2200" kern="1200" dirty="0"/>
        </a:p>
      </dsp:txBody>
      <dsp:txXfrm>
        <a:off x="4272300" y="2443760"/>
        <a:ext cx="1800000" cy="720000"/>
      </dsp:txXfrm>
    </dsp:sp>
    <dsp:sp modelId="{A560A5FF-4F55-4051-BC1C-5EB50A60ECC9}">
      <dsp:nvSpPr>
        <dsp:cNvPr id="0" name=""/>
        <dsp:cNvSpPr/>
      </dsp:nvSpPr>
      <dsp:spPr>
        <a:xfrm>
          <a:off x="6882300" y="1362202"/>
          <a:ext cx="810000" cy="81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E9B074-A19D-419E-9140-77ADA0F42C06}">
      <dsp:nvSpPr>
        <dsp:cNvPr id="0" name=""/>
        <dsp:cNvSpPr/>
      </dsp:nvSpPr>
      <dsp:spPr>
        <a:xfrm>
          <a:off x="6387300"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Attendance list (if used)</a:t>
          </a:r>
        </a:p>
      </dsp:txBody>
      <dsp:txXfrm>
        <a:off x="6387300" y="2443760"/>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B90D4-9EB6-4B2A-9B7A-4609E24E689F}">
      <dsp:nvSpPr>
        <dsp:cNvPr id="0" name=""/>
        <dsp:cNvSpPr/>
      </dsp:nvSpPr>
      <dsp:spPr>
        <a:xfrm>
          <a:off x="0" y="0"/>
          <a:ext cx="6995160" cy="1241196"/>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CA" sz="2100" kern="1200" dirty="0"/>
            <a:t>Fit testers require re-approval every 2 years. This can be achieved by attending an SASWH’s fit tester re-certification session. </a:t>
          </a:r>
          <a:endParaRPr lang="en-US" sz="2100" kern="1200" dirty="0"/>
        </a:p>
      </dsp:txBody>
      <dsp:txXfrm>
        <a:off x="36353" y="36353"/>
        <a:ext cx="5655812" cy="1168490"/>
      </dsp:txXfrm>
    </dsp:sp>
    <dsp:sp modelId="{ADC7F157-B94C-4574-B91B-40600A7F0C62}">
      <dsp:nvSpPr>
        <dsp:cNvPr id="0" name=""/>
        <dsp:cNvSpPr/>
      </dsp:nvSpPr>
      <dsp:spPr>
        <a:xfrm>
          <a:off x="617219" y="1448063"/>
          <a:ext cx="6995160" cy="1241196"/>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CA" sz="2100" i="0" kern="1200" dirty="0"/>
            <a:t>A fit tester will be eligible for re-approval so long as they have fit tested a minimum of 5 workers in the previous 2 years. </a:t>
          </a:r>
          <a:endParaRPr lang="en-US" sz="2100" i="0" kern="1200" dirty="0"/>
        </a:p>
      </dsp:txBody>
      <dsp:txXfrm>
        <a:off x="653572" y="1484416"/>
        <a:ext cx="5498456" cy="1168490"/>
      </dsp:txXfrm>
    </dsp:sp>
    <dsp:sp modelId="{50B92BAE-4182-477F-B990-27DC4EC7EE01}">
      <dsp:nvSpPr>
        <dsp:cNvPr id="0" name=""/>
        <dsp:cNvSpPr/>
      </dsp:nvSpPr>
      <dsp:spPr>
        <a:xfrm>
          <a:off x="1234439" y="2896126"/>
          <a:ext cx="6995160" cy="1241196"/>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solidFill>
                <a:schemeClr val="bg1"/>
              </a:solidFill>
              <a:effectLst/>
              <a:latin typeface="+mn-lt"/>
              <a:ea typeface="+mn-ea"/>
              <a:cs typeface="+mn-cs"/>
            </a:rPr>
            <a:t>The process of fit testing must always be delivered with consistency.</a:t>
          </a:r>
          <a:endParaRPr lang="en-CA" sz="2100" b="0" kern="1200" dirty="0">
            <a:solidFill>
              <a:schemeClr val="bg1"/>
            </a:solidFill>
            <a:effectLst/>
            <a:latin typeface="+mn-lt"/>
            <a:ea typeface="+mn-ea"/>
            <a:cs typeface="+mn-cs"/>
          </a:endParaRPr>
        </a:p>
      </dsp:txBody>
      <dsp:txXfrm>
        <a:off x="1270792" y="2932479"/>
        <a:ext cx="5498456" cy="1168490"/>
      </dsp:txXfrm>
    </dsp:sp>
    <dsp:sp modelId="{707D2B0A-52D0-43EC-AC19-9FB3E0CEE13C}">
      <dsp:nvSpPr>
        <dsp:cNvPr id="0" name=""/>
        <dsp:cNvSpPr/>
      </dsp:nvSpPr>
      <dsp:spPr>
        <a:xfrm>
          <a:off x="6188382" y="941240"/>
          <a:ext cx="806777" cy="80677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69907" y="941240"/>
        <a:ext cx="443727" cy="607100"/>
      </dsp:txXfrm>
    </dsp:sp>
    <dsp:sp modelId="{AC45044C-743B-44CF-B9BB-E0E399F50419}">
      <dsp:nvSpPr>
        <dsp:cNvPr id="0" name=""/>
        <dsp:cNvSpPr/>
      </dsp:nvSpPr>
      <dsp:spPr>
        <a:xfrm>
          <a:off x="6805602" y="2381029"/>
          <a:ext cx="806777" cy="80677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87127" y="2381029"/>
        <a:ext cx="443727" cy="607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ED7A5-1273-4203-81FC-67409FC8D928}">
      <dsp:nvSpPr>
        <dsp:cNvPr id="0" name=""/>
        <dsp:cNvSpPr/>
      </dsp:nvSpPr>
      <dsp:spPr>
        <a:xfrm>
          <a:off x="2411" y="350242"/>
          <a:ext cx="1912739" cy="1147643"/>
        </a:xfrm>
        <a:prstGeom prst="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Orientation</a:t>
          </a:r>
          <a:endParaRPr lang="en-US" sz="1700" kern="1200" dirty="0"/>
        </a:p>
      </dsp:txBody>
      <dsp:txXfrm>
        <a:off x="2411" y="350242"/>
        <a:ext cx="1912739" cy="1147643"/>
      </dsp:txXfrm>
    </dsp:sp>
    <dsp:sp modelId="{5B4FD645-23B1-411B-86C3-5C659CDE94C5}">
      <dsp:nvSpPr>
        <dsp:cNvPr id="0" name=""/>
        <dsp:cNvSpPr/>
      </dsp:nvSpPr>
      <dsp:spPr>
        <a:xfrm>
          <a:off x="2106423" y="350242"/>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Respirator Screening Form</a:t>
          </a:r>
          <a:endParaRPr lang="en-US" sz="1700" kern="1200" dirty="0"/>
        </a:p>
      </dsp:txBody>
      <dsp:txXfrm>
        <a:off x="2106423" y="350242"/>
        <a:ext cx="1912739" cy="1147643"/>
      </dsp:txXfrm>
    </dsp:sp>
    <dsp:sp modelId="{9B52ADC0-1C68-4372-94E8-0A630F6DDE71}">
      <dsp:nvSpPr>
        <dsp:cNvPr id="0" name=""/>
        <dsp:cNvSpPr/>
      </dsp:nvSpPr>
      <dsp:spPr>
        <a:xfrm>
          <a:off x="4210436" y="350242"/>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Attendance List - Worker</a:t>
          </a:r>
          <a:endParaRPr lang="en-US" sz="1700" kern="1200" dirty="0"/>
        </a:p>
      </dsp:txBody>
      <dsp:txXfrm>
        <a:off x="4210436" y="350242"/>
        <a:ext cx="1912739" cy="1147643"/>
      </dsp:txXfrm>
    </dsp:sp>
    <dsp:sp modelId="{13220BC0-5676-4183-B50A-DF72A11FFD1B}">
      <dsp:nvSpPr>
        <dsp:cNvPr id="0" name=""/>
        <dsp:cNvSpPr/>
      </dsp:nvSpPr>
      <dsp:spPr>
        <a:xfrm>
          <a:off x="6314449" y="350242"/>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NIOSH/CSA approved respirators</a:t>
          </a:r>
          <a:endParaRPr lang="en-US" sz="1700" kern="1200" dirty="0"/>
        </a:p>
      </dsp:txBody>
      <dsp:txXfrm>
        <a:off x="6314449" y="350242"/>
        <a:ext cx="1912739" cy="1147643"/>
      </dsp:txXfrm>
    </dsp:sp>
    <dsp:sp modelId="{539D865D-AF77-45B7-8A5A-8E8B265FE02B}">
      <dsp:nvSpPr>
        <dsp:cNvPr id="0" name=""/>
        <dsp:cNvSpPr/>
      </dsp:nvSpPr>
      <dsp:spPr>
        <a:xfrm>
          <a:off x="2411" y="1689159"/>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a:t>Mirror</a:t>
          </a:r>
          <a:endParaRPr lang="en-US" sz="1700" kern="1200"/>
        </a:p>
      </dsp:txBody>
      <dsp:txXfrm>
        <a:off x="2411" y="1689159"/>
        <a:ext cx="1912739" cy="1147643"/>
      </dsp:txXfrm>
    </dsp:sp>
    <dsp:sp modelId="{5B7BF25E-7CE4-4EB3-B8CE-8D88AB6B64EB}">
      <dsp:nvSpPr>
        <dsp:cNvPr id="0" name=""/>
        <dsp:cNvSpPr/>
      </dsp:nvSpPr>
      <dsp:spPr>
        <a:xfrm>
          <a:off x="2106423" y="1689159"/>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Equipment/supplies for the method of fit testing you are conducting</a:t>
          </a:r>
          <a:endParaRPr lang="en-US" sz="1700" kern="1200" dirty="0"/>
        </a:p>
      </dsp:txBody>
      <dsp:txXfrm>
        <a:off x="2106423" y="1689159"/>
        <a:ext cx="1912739" cy="1147643"/>
      </dsp:txXfrm>
    </dsp:sp>
    <dsp:sp modelId="{D4CD9D67-32D5-4281-924F-B849485BA3E1}">
      <dsp:nvSpPr>
        <dsp:cNvPr id="0" name=""/>
        <dsp:cNvSpPr/>
      </dsp:nvSpPr>
      <dsp:spPr>
        <a:xfrm>
          <a:off x="4210436" y="1689159"/>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Safety Data Sheet for the sensitivity  and fit test solution (qualitative)</a:t>
          </a:r>
          <a:endParaRPr lang="en-US" sz="1700" kern="1200" dirty="0"/>
        </a:p>
      </dsp:txBody>
      <dsp:txXfrm>
        <a:off x="4210436" y="1689159"/>
        <a:ext cx="1912739" cy="1147643"/>
      </dsp:txXfrm>
    </dsp:sp>
    <dsp:sp modelId="{4D54C52D-44DA-48D4-97D1-EEB593008B41}">
      <dsp:nvSpPr>
        <dsp:cNvPr id="0" name=""/>
        <dsp:cNvSpPr/>
      </dsp:nvSpPr>
      <dsp:spPr>
        <a:xfrm>
          <a:off x="6314449" y="1689159"/>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Safety Data Sheet for the alcohol solution (quantitative)</a:t>
          </a:r>
          <a:endParaRPr lang="en-US" sz="1700" kern="1200" dirty="0"/>
        </a:p>
      </dsp:txBody>
      <dsp:txXfrm>
        <a:off x="6314449" y="1689159"/>
        <a:ext cx="1912739" cy="1147643"/>
      </dsp:txXfrm>
    </dsp:sp>
    <dsp:sp modelId="{2698C2FC-D7D3-4312-B3E5-EDE06655E9B5}">
      <dsp:nvSpPr>
        <dsp:cNvPr id="0" name=""/>
        <dsp:cNvSpPr/>
      </dsp:nvSpPr>
      <dsp:spPr>
        <a:xfrm>
          <a:off x="1054417" y="3028077"/>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a:t>Water for participants of qualitative fit testing</a:t>
          </a:r>
          <a:endParaRPr lang="en-US" sz="1700" kern="1200"/>
        </a:p>
      </dsp:txBody>
      <dsp:txXfrm>
        <a:off x="1054417" y="3028077"/>
        <a:ext cx="1912739" cy="1147643"/>
      </dsp:txXfrm>
    </dsp:sp>
    <dsp:sp modelId="{48573484-EBF6-457C-8AD8-F5BAEDD00F6C}">
      <dsp:nvSpPr>
        <dsp:cNvPr id="0" name=""/>
        <dsp:cNvSpPr/>
      </dsp:nvSpPr>
      <dsp:spPr>
        <a:xfrm>
          <a:off x="3158430" y="3028077"/>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a:t>Stickers/wallet cards</a:t>
          </a:r>
          <a:endParaRPr lang="en-US" sz="1700" kern="1200"/>
        </a:p>
      </dsp:txBody>
      <dsp:txXfrm>
        <a:off x="3158430" y="3028077"/>
        <a:ext cx="1912739" cy="1147643"/>
      </dsp:txXfrm>
    </dsp:sp>
    <dsp:sp modelId="{EA18DF7C-5F7B-4B3F-B12F-40BEF7D152BC}">
      <dsp:nvSpPr>
        <dsp:cNvPr id="0" name=""/>
        <dsp:cNvSpPr/>
      </dsp:nvSpPr>
      <dsp:spPr>
        <a:xfrm>
          <a:off x="5262443" y="3028077"/>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Additional PPE that may be required</a:t>
          </a:r>
          <a:endParaRPr lang="en-US" sz="1700" kern="1200" dirty="0"/>
        </a:p>
      </dsp:txBody>
      <dsp:txXfrm>
        <a:off x="5262443" y="3028077"/>
        <a:ext cx="1912739" cy="1147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94CE0-6715-4620-AFA2-63E7459E0D84}">
      <dsp:nvSpPr>
        <dsp:cNvPr id="0" name=""/>
        <dsp:cNvSpPr/>
      </dsp:nvSpPr>
      <dsp:spPr>
        <a:xfrm>
          <a:off x="0" y="488256"/>
          <a:ext cx="8229600" cy="1357788"/>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49ED08-CBC0-425E-AF26-8BABF1399D40}">
      <dsp:nvSpPr>
        <dsp:cNvPr id="0" name=""/>
        <dsp:cNvSpPr/>
      </dsp:nvSpPr>
      <dsp:spPr>
        <a:xfrm>
          <a:off x="370382" y="814068"/>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79FCB2-CBB5-4CC3-9F30-405CF6F0950E}">
      <dsp:nvSpPr>
        <dsp:cNvPr id="0" name=""/>
        <dsp:cNvSpPr/>
      </dsp:nvSpPr>
      <dsp:spPr>
        <a:xfrm>
          <a:off x="1540934" y="478711"/>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022350">
            <a:lnSpc>
              <a:spcPct val="100000"/>
            </a:lnSpc>
            <a:spcBef>
              <a:spcPct val="0"/>
            </a:spcBef>
            <a:spcAft>
              <a:spcPct val="35000"/>
            </a:spcAft>
            <a:buNone/>
          </a:pPr>
          <a:r>
            <a:rPr lang="en-CA" sz="2300" kern="1200" dirty="0">
              <a:solidFill>
                <a:schemeClr val="bg1"/>
              </a:solidFill>
            </a:rPr>
            <a:t>Any defective/non-functioning equipment and/or items are not to be used during training.</a:t>
          </a:r>
          <a:endParaRPr lang="en-US" sz="2300" kern="1200" dirty="0">
            <a:solidFill>
              <a:schemeClr val="bg1"/>
            </a:solidFill>
          </a:endParaRPr>
        </a:p>
      </dsp:txBody>
      <dsp:txXfrm>
        <a:off x="1540934" y="478711"/>
        <a:ext cx="6661353" cy="1357788"/>
      </dsp:txXfrm>
    </dsp:sp>
    <dsp:sp modelId="{7E5FFD99-24EC-47FF-8A59-34753D16560A}">
      <dsp:nvSpPr>
        <dsp:cNvPr id="0" name=""/>
        <dsp:cNvSpPr/>
      </dsp:nvSpPr>
      <dsp:spPr>
        <a:xfrm>
          <a:off x="0" y="2432705"/>
          <a:ext cx="8229600" cy="1357788"/>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613902C-4594-4FE8-9E8C-1572683272D8}">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6DDDE8-97AD-4150-8001-2666134B92C7}">
      <dsp:nvSpPr>
        <dsp:cNvPr id="0" name=""/>
        <dsp:cNvSpPr/>
      </dsp:nvSpPr>
      <dsp:spPr>
        <a:xfrm>
          <a:off x="1568246" y="2432705"/>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022350">
            <a:lnSpc>
              <a:spcPct val="100000"/>
            </a:lnSpc>
            <a:spcBef>
              <a:spcPct val="0"/>
            </a:spcBef>
            <a:spcAft>
              <a:spcPct val="35000"/>
            </a:spcAft>
            <a:buNone/>
          </a:pPr>
          <a:r>
            <a:rPr lang="en-CA" sz="2300" kern="1200" dirty="0">
              <a:solidFill>
                <a:schemeClr val="bg1"/>
              </a:solidFill>
            </a:rPr>
            <a:t>Report risks, including how they were eliminated or managed according to the process for the site/area where fit testing is being conducted.</a:t>
          </a:r>
          <a:endParaRPr lang="en-US" sz="2300" kern="1200" dirty="0">
            <a:solidFill>
              <a:schemeClr val="bg1"/>
            </a:solidFill>
          </a:endParaRPr>
        </a:p>
      </dsp:txBody>
      <dsp:txXfrm>
        <a:off x="1568246" y="2432705"/>
        <a:ext cx="6661353" cy="1357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B378F-2E3D-4FA5-82A9-724836D51D74}">
      <dsp:nvSpPr>
        <dsp:cNvPr id="0" name=""/>
        <dsp:cNvSpPr/>
      </dsp:nvSpPr>
      <dsp:spPr>
        <a:xfrm>
          <a:off x="1756155" y="762851"/>
          <a:ext cx="372429" cy="91440"/>
        </a:xfrm>
        <a:custGeom>
          <a:avLst/>
          <a:gdLst/>
          <a:ahLst/>
          <a:cxnLst/>
          <a:rect l="0" t="0" r="0" b="0"/>
          <a:pathLst>
            <a:path>
              <a:moveTo>
                <a:pt x="0" y="45720"/>
              </a:moveTo>
              <a:lnTo>
                <a:pt x="37242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932294" y="806554"/>
        <a:ext cx="20151" cy="4034"/>
      </dsp:txXfrm>
    </dsp:sp>
    <dsp:sp modelId="{90A0146A-7FE8-4710-A743-A25C2EF75135}">
      <dsp:nvSpPr>
        <dsp:cNvPr id="0" name=""/>
        <dsp:cNvSpPr/>
      </dsp:nvSpPr>
      <dsp:spPr>
        <a:xfrm>
          <a:off x="5654" y="282881"/>
          <a:ext cx="1752300" cy="105138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864" tIns="90130" rIns="85864" bIns="90130" numCol="1" spcCol="1270" anchor="ctr" anchorCtr="0">
          <a:noAutofit/>
        </a:bodyPr>
        <a:lstStyle/>
        <a:p>
          <a:pPr marL="0" lvl="0" indent="0" algn="ctr" defTabSz="466725">
            <a:lnSpc>
              <a:spcPct val="90000"/>
            </a:lnSpc>
            <a:spcBef>
              <a:spcPct val="0"/>
            </a:spcBef>
            <a:spcAft>
              <a:spcPct val="35000"/>
            </a:spcAft>
            <a:buNone/>
          </a:pPr>
          <a:r>
            <a:rPr lang="en-CA" sz="1050" kern="1200" dirty="0"/>
            <a:t>Legislated requirements pertaining to fit testing </a:t>
          </a:r>
          <a:endParaRPr lang="en-US" sz="1050" kern="1200" dirty="0"/>
        </a:p>
      </dsp:txBody>
      <dsp:txXfrm>
        <a:off x="5654" y="282881"/>
        <a:ext cx="1752300" cy="1051380"/>
      </dsp:txXfrm>
    </dsp:sp>
    <dsp:sp modelId="{75046C77-00F4-4ECB-BA8A-90B364A66B34}">
      <dsp:nvSpPr>
        <dsp:cNvPr id="0" name=""/>
        <dsp:cNvSpPr/>
      </dsp:nvSpPr>
      <dsp:spPr>
        <a:xfrm>
          <a:off x="3911485" y="762851"/>
          <a:ext cx="372429" cy="91440"/>
        </a:xfrm>
        <a:custGeom>
          <a:avLst/>
          <a:gdLst/>
          <a:ahLst/>
          <a:cxnLst/>
          <a:rect l="0" t="0" r="0" b="0"/>
          <a:pathLst>
            <a:path>
              <a:moveTo>
                <a:pt x="0" y="45720"/>
              </a:moveTo>
              <a:lnTo>
                <a:pt x="37242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4087624" y="806554"/>
        <a:ext cx="20151" cy="4034"/>
      </dsp:txXfrm>
    </dsp:sp>
    <dsp:sp modelId="{7950A3D2-9C64-4B0D-9C36-00453C56DA19}">
      <dsp:nvSpPr>
        <dsp:cNvPr id="0" name=""/>
        <dsp:cNvSpPr/>
      </dsp:nvSpPr>
      <dsp:spPr>
        <a:xfrm>
          <a:off x="2160984" y="282881"/>
          <a:ext cx="1752300" cy="105138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864" tIns="90130" rIns="85864" bIns="90130" numCol="1" spcCol="1270" anchor="ctr" anchorCtr="0">
          <a:noAutofit/>
        </a:bodyPr>
        <a:lstStyle/>
        <a:p>
          <a:pPr marL="0" lvl="0" indent="0" algn="ctr" defTabSz="466725">
            <a:lnSpc>
              <a:spcPct val="90000"/>
            </a:lnSpc>
            <a:spcBef>
              <a:spcPct val="0"/>
            </a:spcBef>
            <a:spcAft>
              <a:spcPct val="35000"/>
            </a:spcAft>
            <a:buNone/>
          </a:pPr>
          <a:r>
            <a:rPr lang="en-CA" sz="1050" kern="1200"/>
            <a:t>Hazard assessment</a:t>
          </a:r>
          <a:endParaRPr lang="en-US" sz="1050" kern="1200"/>
        </a:p>
      </dsp:txBody>
      <dsp:txXfrm>
        <a:off x="2160984" y="282881"/>
        <a:ext cx="1752300" cy="1051380"/>
      </dsp:txXfrm>
    </dsp:sp>
    <dsp:sp modelId="{203E0B13-D830-4D05-9292-0C7C9B2BA8F0}">
      <dsp:nvSpPr>
        <dsp:cNvPr id="0" name=""/>
        <dsp:cNvSpPr/>
      </dsp:nvSpPr>
      <dsp:spPr>
        <a:xfrm>
          <a:off x="6066815" y="762851"/>
          <a:ext cx="372429" cy="91440"/>
        </a:xfrm>
        <a:custGeom>
          <a:avLst/>
          <a:gdLst/>
          <a:ahLst/>
          <a:cxnLst/>
          <a:rect l="0" t="0" r="0" b="0"/>
          <a:pathLst>
            <a:path>
              <a:moveTo>
                <a:pt x="0" y="45720"/>
              </a:moveTo>
              <a:lnTo>
                <a:pt x="37242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242954" y="806554"/>
        <a:ext cx="20151" cy="4034"/>
      </dsp:txXfrm>
    </dsp:sp>
    <dsp:sp modelId="{DB20D97B-22AE-4FD8-9099-12ADFBFDA6BB}">
      <dsp:nvSpPr>
        <dsp:cNvPr id="0" name=""/>
        <dsp:cNvSpPr/>
      </dsp:nvSpPr>
      <dsp:spPr>
        <a:xfrm>
          <a:off x="4316314" y="282881"/>
          <a:ext cx="1752300" cy="105138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864" tIns="90130" rIns="85864" bIns="90130" numCol="1" spcCol="1270" anchor="ctr" anchorCtr="0">
          <a:noAutofit/>
        </a:bodyPr>
        <a:lstStyle/>
        <a:p>
          <a:pPr marL="0" lvl="0" indent="0" algn="ctr" defTabSz="466725">
            <a:lnSpc>
              <a:spcPct val="90000"/>
            </a:lnSpc>
            <a:spcBef>
              <a:spcPct val="0"/>
            </a:spcBef>
            <a:spcAft>
              <a:spcPct val="35000"/>
            </a:spcAft>
            <a:buNone/>
          </a:pPr>
          <a:r>
            <a:rPr lang="en-CA" sz="1050" kern="1200"/>
            <a:t>Selection of appropriate respirator(s)</a:t>
          </a:r>
          <a:endParaRPr lang="en-US" sz="1050" kern="1200"/>
        </a:p>
      </dsp:txBody>
      <dsp:txXfrm>
        <a:off x="4316314" y="282881"/>
        <a:ext cx="1752300" cy="1051380"/>
      </dsp:txXfrm>
    </dsp:sp>
    <dsp:sp modelId="{876C4F8B-01F0-4875-A4C9-FB4061635F58}">
      <dsp:nvSpPr>
        <dsp:cNvPr id="0" name=""/>
        <dsp:cNvSpPr/>
      </dsp:nvSpPr>
      <dsp:spPr>
        <a:xfrm>
          <a:off x="881804" y="1332461"/>
          <a:ext cx="6465990" cy="372429"/>
        </a:xfrm>
        <a:custGeom>
          <a:avLst/>
          <a:gdLst/>
          <a:ahLst/>
          <a:cxnLst/>
          <a:rect l="0" t="0" r="0" b="0"/>
          <a:pathLst>
            <a:path>
              <a:moveTo>
                <a:pt x="6465990" y="0"/>
              </a:moveTo>
              <a:lnTo>
                <a:pt x="6465990" y="203314"/>
              </a:lnTo>
              <a:lnTo>
                <a:pt x="0" y="203314"/>
              </a:lnTo>
              <a:lnTo>
                <a:pt x="0" y="37242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52836" y="1516659"/>
        <a:ext cx="323926" cy="4034"/>
      </dsp:txXfrm>
    </dsp:sp>
    <dsp:sp modelId="{7660E3A4-3D5F-4EA1-ADBF-ED6EA8FC2701}">
      <dsp:nvSpPr>
        <dsp:cNvPr id="0" name=""/>
        <dsp:cNvSpPr/>
      </dsp:nvSpPr>
      <dsp:spPr>
        <a:xfrm>
          <a:off x="6471644" y="282881"/>
          <a:ext cx="1752300" cy="105138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864" tIns="90130" rIns="85864" bIns="90130" numCol="1" spcCol="1270" anchor="ctr" anchorCtr="0">
          <a:noAutofit/>
        </a:bodyPr>
        <a:lstStyle/>
        <a:p>
          <a:pPr marL="0" lvl="0" indent="0" algn="ctr" defTabSz="466725">
            <a:lnSpc>
              <a:spcPct val="90000"/>
            </a:lnSpc>
            <a:spcBef>
              <a:spcPct val="0"/>
            </a:spcBef>
            <a:spcAft>
              <a:spcPct val="35000"/>
            </a:spcAft>
            <a:buNone/>
          </a:pPr>
          <a:r>
            <a:rPr lang="en-CA" sz="1050" kern="1200" dirty="0"/>
            <a:t>Respirator fit testing (qualitative and/or quantitative)</a:t>
          </a:r>
          <a:endParaRPr lang="en-US" sz="1050" kern="1200" dirty="0"/>
        </a:p>
      </dsp:txBody>
      <dsp:txXfrm>
        <a:off x="6471644" y="282881"/>
        <a:ext cx="1752300" cy="1051380"/>
      </dsp:txXfrm>
    </dsp:sp>
    <dsp:sp modelId="{EC262B32-241B-4FBA-B99B-A802C436D7EF}">
      <dsp:nvSpPr>
        <dsp:cNvPr id="0" name=""/>
        <dsp:cNvSpPr/>
      </dsp:nvSpPr>
      <dsp:spPr>
        <a:xfrm>
          <a:off x="1756155" y="2217261"/>
          <a:ext cx="372429" cy="91440"/>
        </a:xfrm>
        <a:custGeom>
          <a:avLst/>
          <a:gdLst/>
          <a:ahLst/>
          <a:cxnLst/>
          <a:rect l="0" t="0" r="0" b="0"/>
          <a:pathLst>
            <a:path>
              <a:moveTo>
                <a:pt x="0" y="45720"/>
              </a:moveTo>
              <a:lnTo>
                <a:pt x="37242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932294" y="2260964"/>
        <a:ext cx="20151" cy="4034"/>
      </dsp:txXfrm>
    </dsp:sp>
    <dsp:sp modelId="{CA38C6F9-08E6-4C80-9D65-2E1F7432E0C5}">
      <dsp:nvSpPr>
        <dsp:cNvPr id="0" name=""/>
        <dsp:cNvSpPr/>
      </dsp:nvSpPr>
      <dsp:spPr>
        <a:xfrm>
          <a:off x="5654" y="1737291"/>
          <a:ext cx="1752300" cy="105138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864" tIns="90130" rIns="85864" bIns="90130" numCol="1" spcCol="1270" anchor="ctr" anchorCtr="0">
          <a:noAutofit/>
        </a:bodyPr>
        <a:lstStyle/>
        <a:p>
          <a:pPr marL="0" lvl="0" indent="0" algn="ctr" defTabSz="466725">
            <a:lnSpc>
              <a:spcPct val="90000"/>
            </a:lnSpc>
            <a:spcBef>
              <a:spcPct val="0"/>
            </a:spcBef>
            <a:spcAft>
              <a:spcPct val="35000"/>
            </a:spcAft>
            <a:buNone/>
          </a:pPr>
          <a:r>
            <a:rPr lang="en-CA" sz="1050" kern="1200" dirty="0"/>
            <a:t>Orientation (self-directed and facilitated)</a:t>
          </a:r>
          <a:endParaRPr lang="en-US" sz="1050" kern="1200" dirty="0"/>
        </a:p>
      </dsp:txBody>
      <dsp:txXfrm>
        <a:off x="5654" y="1737291"/>
        <a:ext cx="1752300" cy="1051380"/>
      </dsp:txXfrm>
    </dsp:sp>
    <dsp:sp modelId="{64359104-E37C-4BAA-9A93-96A6E3BD9330}">
      <dsp:nvSpPr>
        <dsp:cNvPr id="0" name=""/>
        <dsp:cNvSpPr/>
      </dsp:nvSpPr>
      <dsp:spPr>
        <a:xfrm>
          <a:off x="3911485" y="2217261"/>
          <a:ext cx="372429" cy="91440"/>
        </a:xfrm>
        <a:custGeom>
          <a:avLst/>
          <a:gdLst/>
          <a:ahLst/>
          <a:cxnLst/>
          <a:rect l="0" t="0" r="0" b="0"/>
          <a:pathLst>
            <a:path>
              <a:moveTo>
                <a:pt x="0" y="45720"/>
              </a:moveTo>
              <a:lnTo>
                <a:pt x="37242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4087624" y="2260964"/>
        <a:ext cx="20151" cy="4034"/>
      </dsp:txXfrm>
    </dsp:sp>
    <dsp:sp modelId="{54B9A9F5-4A58-43CC-A2EE-292DAB11AAB1}">
      <dsp:nvSpPr>
        <dsp:cNvPr id="0" name=""/>
        <dsp:cNvSpPr/>
      </dsp:nvSpPr>
      <dsp:spPr>
        <a:xfrm>
          <a:off x="2160984" y="1737291"/>
          <a:ext cx="1752300" cy="105138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864" tIns="90130" rIns="85864" bIns="90130" numCol="1" spcCol="1270" anchor="ctr" anchorCtr="0">
          <a:noAutofit/>
        </a:bodyPr>
        <a:lstStyle/>
        <a:p>
          <a:pPr marL="0" lvl="0" indent="0" algn="ctr" defTabSz="466725">
            <a:lnSpc>
              <a:spcPct val="90000"/>
            </a:lnSpc>
            <a:spcBef>
              <a:spcPct val="0"/>
            </a:spcBef>
            <a:spcAft>
              <a:spcPct val="35000"/>
            </a:spcAft>
            <a:buNone/>
          </a:pPr>
          <a:r>
            <a:rPr lang="en-CA" sz="1050" kern="1200"/>
            <a:t>Health surveillance</a:t>
          </a:r>
          <a:endParaRPr lang="en-US" sz="1050" kern="1200"/>
        </a:p>
      </dsp:txBody>
      <dsp:txXfrm>
        <a:off x="2160984" y="1737291"/>
        <a:ext cx="1752300" cy="1051380"/>
      </dsp:txXfrm>
    </dsp:sp>
    <dsp:sp modelId="{0DF67802-8F8C-446B-8018-40915994C223}">
      <dsp:nvSpPr>
        <dsp:cNvPr id="0" name=""/>
        <dsp:cNvSpPr/>
      </dsp:nvSpPr>
      <dsp:spPr>
        <a:xfrm>
          <a:off x="6066815" y="2217261"/>
          <a:ext cx="372429" cy="91440"/>
        </a:xfrm>
        <a:custGeom>
          <a:avLst/>
          <a:gdLst/>
          <a:ahLst/>
          <a:cxnLst/>
          <a:rect l="0" t="0" r="0" b="0"/>
          <a:pathLst>
            <a:path>
              <a:moveTo>
                <a:pt x="0" y="45720"/>
              </a:moveTo>
              <a:lnTo>
                <a:pt x="37242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242954" y="2260964"/>
        <a:ext cx="20151" cy="4034"/>
      </dsp:txXfrm>
    </dsp:sp>
    <dsp:sp modelId="{65247279-C9E8-4C30-92E5-51A9D34FF0D6}">
      <dsp:nvSpPr>
        <dsp:cNvPr id="0" name=""/>
        <dsp:cNvSpPr/>
      </dsp:nvSpPr>
      <dsp:spPr>
        <a:xfrm>
          <a:off x="4316314" y="1737291"/>
          <a:ext cx="1752300" cy="105138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864" tIns="90130" rIns="85864" bIns="90130" numCol="1" spcCol="1270" anchor="ctr" anchorCtr="0">
          <a:noAutofit/>
        </a:bodyPr>
        <a:lstStyle/>
        <a:p>
          <a:pPr marL="0" lvl="0" indent="0" algn="ctr" defTabSz="466725">
            <a:lnSpc>
              <a:spcPct val="90000"/>
            </a:lnSpc>
            <a:spcBef>
              <a:spcPct val="0"/>
            </a:spcBef>
            <a:spcAft>
              <a:spcPct val="35000"/>
            </a:spcAft>
            <a:buNone/>
          </a:pPr>
          <a:r>
            <a:rPr lang="en-CA" sz="1050" kern="1200" dirty="0"/>
            <a:t>Program evaluation</a:t>
          </a:r>
          <a:endParaRPr lang="en-US" sz="1050" kern="1200" dirty="0"/>
        </a:p>
      </dsp:txBody>
      <dsp:txXfrm>
        <a:off x="4316314" y="1737291"/>
        <a:ext cx="1752300" cy="1051380"/>
      </dsp:txXfrm>
    </dsp:sp>
    <dsp:sp modelId="{ED98427A-1201-4DD0-9387-F496433BDB69}">
      <dsp:nvSpPr>
        <dsp:cNvPr id="0" name=""/>
        <dsp:cNvSpPr/>
      </dsp:nvSpPr>
      <dsp:spPr>
        <a:xfrm>
          <a:off x="881804" y="2786871"/>
          <a:ext cx="6465990" cy="372429"/>
        </a:xfrm>
        <a:custGeom>
          <a:avLst/>
          <a:gdLst/>
          <a:ahLst/>
          <a:cxnLst/>
          <a:rect l="0" t="0" r="0" b="0"/>
          <a:pathLst>
            <a:path>
              <a:moveTo>
                <a:pt x="6465990" y="0"/>
              </a:moveTo>
              <a:lnTo>
                <a:pt x="6465990" y="203314"/>
              </a:lnTo>
              <a:lnTo>
                <a:pt x="0" y="203314"/>
              </a:lnTo>
              <a:lnTo>
                <a:pt x="0" y="37242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52836" y="2971069"/>
        <a:ext cx="323926" cy="4034"/>
      </dsp:txXfrm>
    </dsp:sp>
    <dsp:sp modelId="{1AEDE674-7E86-450D-876A-3E6D6995BEA9}">
      <dsp:nvSpPr>
        <dsp:cNvPr id="0" name=""/>
        <dsp:cNvSpPr/>
      </dsp:nvSpPr>
      <dsp:spPr>
        <a:xfrm>
          <a:off x="6471644" y="1737291"/>
          <a:ext cx="1752300" cy="105138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864" tIns="90130" rIns="85864" bIns="90130" numCol="1" spcCol="1270" anchor="ctr" anchorCtr="0">
          <a:noAutofit/>
        </a:bodyPr>
        <a:lstStyle/>
        <a:p>
          <a:pPr marL="0" lvl="0" indent="0" algn="ctr" defTabSz="466725">
            <a:lnSpc>
              <a:spcPct val="90000"/>
            </a:lnSpc>
            <a:spcBef>
              <a:spcPct val="0"/>
            </a:spcBef>
            <a:spcAft>
              <a:spcPct val="35000"/>
            </a:spcAft>
            <a:buNone/>
          </a:pPr>
          <a:r>
            <a:rPr lang="en-CA" sz="1050" kern="1200" dirty="0"/>
            <a:t>Recordkeeping</a:t>
          </a:r>
          <a:endParaRPr lang="en-US" sz="1050" kern="1200" dirty="0"/>
        </a:p>
      </dsp:txBody>
      <dsp:txXfrm>
        <a:off x="6471644" y="1737291"/>
        <a:ext cx="1752300" cy="1051380"/>
      </dsp:txXfrm>
    </dsp:sp>
    <dsp:sp modelId="{98F006C8-0650-4AE8-B621-462B64152AFD}">
      <dsp:nvSpPr>
        <dsp:cNvPr id="0" name=""/>
        <dsp:cNvSpPr/>
      </dsp:nvSpPr>
      <dsp:spPr>
        <a:xfrm>
          <a:off x="1756155" y="3671671"/>
          <a:ext cx="372429" cy="91440"/>
        </a:xfrm>
        <a:custGeom>
          <a:avLst/>
          <a:gdLst/>
          <a:ahLst/>
          <a:cxnLst/>
          <a:rect l="0" t="0" r="0" b="0"/>
          <a:pathLst>
            <a:path>
              <a:moveTo>
                <a:pt x="0" y="45720"/>
              </a:moveTo>
              <a:lnTo>
                <a:pt x="37242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932294" y="3715374"/>
        <a:ext cx="20151" cy="4034"/>
      </dsp:txXfrm>
    </dsp:sp>
    <dsp:sp modelId="{4316F181-2E5D-4935-A6C6-BE2168D594A9}">
      <dsp:nvSpPr>
        <dsp:cNvPr id="0" name=""/>
        <dsp:cNvSpPr/>
      </dsp:nvSpPr>
      <dsp:spPr>
        <a:xfrm>
          <a:off x="5654" y="3191701"/>
          <a:ext cx="1752300" cy="105138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864" tIns="90130" rIns="85864" bIns="90130" numCol="1" spcCol="1270" anchor="ctr" anchorCtr="0">
          <a:noAutofit/>
        </a:bodyPr>
        <a:lstStyle/>
        <a:p>
          <a:pPr marL="0" lvl="0" indent="0" algn="ctr" defTabSz="466725">
            <a:lnSpc>
              <a:spcPct val="90000"/>
            </a:lnSpc>
            <a:spcBef>
              <a:spcPct val="0"/>
            </a:spcBef>
            <a:spcAft>
              <a:spcPct val="35000"/>
            </a:spcAft>
            <a:buNone/>
          </a:pPr>
          <a:r>
            <a:rPr lang="en-US" sz="1050" kern="1200" dirty="0"/>
            <a:t>Maintenance</a:t>
          </a:r>
        </a:p>
      </dsp:txBody>
      <dsp:txXfrm>
        <a:off x="5654" y="3191701"/>
        <a:ext cx="1752300" cy="1051380"/>
      </dsp:txXfrm>
    </dsp:sp>
    <dsp:sp modelId="{8584999B-1508-45D6-99AD-378A9707B2C5}">
      <dsp:nvSpPr>
        <dsp:cNvPr id="0" name=""/>
        <dsp:cNvSpPr/>
      </dsp:nvSpPr>
      <dsp:spPr>
        <a:xfrm>
          <a:off x="2160984" y="3191701"/>
          <a:ext cx="1752300" cy="105138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864" tIns="90130" rIns="85864" bIns="9013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CA" sz="1050" kern="1200" dirty="0"/>
        </a:p>
        <a:p>
          <a:pPr marL="0" marR="0" lvl="0" indent="0" algn="ctr" defTabSz="914400" eaLnBrk="1" fontAlgn="auto" latinLnBrk="0" hangingPunct="1">
            <a:lnSpc>
              <a:spcPct val="100000"/>
            </a:lnSpc>
            <a:spcBef>
              <a:spcPts val="0"/>
            </a:spcBef>
            <a:spcAft>
              <a:spcPts val="0"/>
            </a:spcAft>
            <a:buClrTx/>
            <a:buSzTx/>
            <a:buFontTx/>
            <a:buNone/>
            <a:tabLst/>
            <a:defRPr/>
          </a:pPr>
          <a:endParaRPr lang="en-CA" sz="1050" kern="1200" dirty="0"/>
        </a:p>
        <a:p>
          <a:pPr marL="0" marR="0" lvl="0" indent="0" algn="ctr" defTabSz="914400" eaLnBrk="1" fontAlgn="auto" latinLnBrk="0" hangingPunct="1">
            <a:lnSpc>
              <a:spcPct val="100000"/>
            </a:lnSpc>
            <a:spcBef>
              <a:spcPts val="0"/>
            </a:spcBef>
            <a:spcAft>
              <a:spcPts val="0"/>
            </a:spcAft>
            <a:buClrTx/>
            <a:buSzTx/>
            <a:buFontTx/>
            <a:buNone/>
            <a:tabLst/>
            <a:defRPr/>
          </a:pPr>
          <a:r>
            <a:rPr lang="en-CA" sz="1050" kern="1200" dirty="0"/>
            <a:t>Principles of qualitative and/or quantitative fit testing</a:t>
          </a:r>
          <a:endParaRPr lang="en-US" sz="1050" kern="1200" dirty="0"/>
        </a:p>
        <a:p>
          <a:pPr marL="0" lvl="0" algn="ctr" defTabSz="2755900">
            <a:lnSpc>
              <a:spcPct val="90000"/>
            </a:lnSpc>
            <a:spcBef>
              <a:spcPct val="0"/>
            </a:spcBef>
            <a:spcAft>
              <a:spcPct val="35000"/>
            </a:spcAft>
            <a:buNone/>
          </a:pPr>
          <a:endParaRPr lang="en-CA" kern="1200" dirty="0"/>
        </a:p>
      </dsp:txBody>
      <dsp:txXfrm>
        <a:off x="2160984" y="3191701"/>
        <a:ext cx="1752300" cy="1051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D9E5C-B5DA-4705-9FCE-36825C04EDBA}">
      <dsp:nvSpPr>
        <dsp:cNvPr id="0" name=""/>
        <dsp:cNvSpPr/>
      </dsp:nvSpPr>
      <dsp:spPr>
        <a:xfrm rot="5400000">
          <a:off x="5079838" y="-1986154"/>
          <a:ext cx="103257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a:t>Every worker has a right to be informed about the hazards at work, trained to recognize those hazards, and trained to protected themselves from those hazards</a:t>
          </a:r>
        </a:p>
      </dsp:txBody>
      <dsp:txXfrm rot="-5400000">
        <a:off x="2962655" y="181435"/>
        <a:ext cx="5216538" cy="931766"/>
      </dsp:txXfrm>
    </dsp:sp>
    <dsp:sp modelId="{8C9AFD09-B10F-494A-918B-3634DFEB10C5}">
      <dsp:nvSpPr>
        <dsp:cNvPr id="0" name=""/>
        <dsp:cNvSpPr/>
      </dsp:nvSpPr>
      <dsp:spPr>
        <a:xfrm>
          <a:off x="0" y="1955"/>
          <a:ext cx="2962656" cy="129072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b="1" i="1" kern="1200" dirty="0"/>
            <a:t>The Right to Know</a:t>
          </a:r>
          <a:endParaRPr lang="en-CA" sz="2400" kern="1200" dirty="0"/>
        </a:p>
      </dsp:txBody>
      <dsp:txXfrm>
        <a:off x="63008" y="64963"/>
        <a:ext cx="2836640" cy="1164706"/>
      </dsp:txXfrm>
    </dsp:sp>
    <dsp:sp modelId="{7C889F62-BE49-420E-A828-83A657BC3BB1}">
      <dsp:nvSpPr>
        <dsp:cNvPr id="0" name=""/>
        <dsp:cNvSpPr/>
      </dsp:nvSpPr>
      <dsp:spPr>
        <a:xfrm rot="5400000">
          <a:off x="5079838" y="-630896"/>
          <a:ext cx="103257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a:t>The occupational health committee (OHC) </a:t>
          </a:r>
          <a:r>
            <a:rPr lang="en-US" sz="1600" kern="1200" dirty="0"/>
            <a:t>or the OH&amp;S representative </a:t>
          </a:r>
          <a:r>
            <a:rPr lang="en-CA" sz="1600" kern="1200" dirty="0"/>
            <a:t>is the principal vehicle for worker participation in the workplace</a:t>
          </a:r>
        </a:p>
      </dsp:txBody>
      <dsp:txXfrm rot="-5400000">
        <a:off x="2962655" y="1536693"/>
        <a:ext cx="5216538" cy="931766"/>
      </dsp:txXfrm>
    </dsp:sp>
    <dsp:sp modelId="{DC42430E-E2CC-4F65-9211-4FB225767A69}">
      <dsp:nvSpPr>
        <dsp:cNvPr id="0" name=""/>
        <dsp:cNvSpPr/>
      </dsp:nvSpPr>
      <dsp:spPr>
        <a:xfrm>
          <a:off x="0" y="1357214"/>
          <a:ext cx="2962656" cy="129072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b="1" i="1" kern="1200" dirty="0"/>
            <a:t>The Right to Participate</a:t>
          </a:r>
          <a:endParaRPr lang="en-CA" sz="2400" kern="1200" dirty="0"/>
        </a:p>
      </dsp:txBody>
      <dsp:txXfrm>
        <a:off x="63008" y="1420222"/>
        <a:ext cx="2836640" cy="1164706"/>
      </dsp:txXfrm>
    </dsp:sp>
    <dsp:sp modelId="{309DDD05-0F67-4E3B-BCFD-6D960FDEDBD8}">
      <dsp:nvSpPr>
        <dsp:cNvPr id="0" name=""/>
        <dsp:cNvSpPr/>
      </dsp:nvSpPr>
      <dsp:spPr>
        <a:xfrm rot="5400000">
          <a:off x="5079838" y="724362"/>
          <a:ext cx="103257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a:t>A worker has the right to refuse work that the worker has </a:t>
          </a:r>
          <a:r>
            <a:rPr lang="en-CA" sz="1600" i="1" kern="1200" dirty="0"/>
            <a:t>reasonable grounds to believe is unusually dangerous</a:t>
          </a:r>
        </a:p>
      </dsp:txBody>
      <dsp:txXfrm rot="-5400000">
        <a:off x="2962655" y="2891951"/>
        <a:ext cx="5216538" cy="931766"/>
      </dsp:txXfrm>
    </dsp:sp>
    <dsp:sp modelId="{4810E5E2-440D-422C-ADE4-7EC06AF7D922}">
      <dsp:nvSpPr>
        <dsp:cNvPr id="0" name=""/>
        <dsp:cNvSpPr/>
      </dsp:nvSpPr>
      <dsp:spPr>
        <a:xfrm>
          <a:off x="0" y="2712473"/>
          <a:ext cx="2962656" cy="129072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b="1" i="1" kern="1200" dirty="0"/>
            <a:t>The Right to Refuse</a:t>
          </a:r>
          <a:endParaRPr lang="en-CA" sz="2400" kern="1200" dirty="0"/>
        </a:p>
      </dsp:txBody>
      <dsp:txXfrm>
        <a:off x="63008" y="2775481"/>
        <a:ext cx="2836640" cy="11647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566F7-3192-4CAC-9788-5CB267AA29E5}">
      <dsp:nvSpPr>
        <dsp:cNvPr id="0" name=""/>
        <dsp:cNvSpPr/>
      </dsp:nvSpPr>
      <dsp:spPr>
        <a:xfrm>
          <a:off x="0" y="2072268"/>
          <a:ext cx="7283152" cy="131116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CA" sz="3100" i="1" kern="1200" dirty="0"/>
            <a:t>CSA-Z94.4-18 (R.2023) Selection, use and care of respirators </a:t>
          </a:r>
          <a:endParaRPr lang="en-US" sz="3100" i="1" kern="1200" dirty="0"/>
        </a:p>
      </dsp:txBody>
      <dsp:txXfrm>
        <a:off x="0" y="2072268"/>
        <a:ext cx="7283152" cy="1311164"/>
      </dsp:txXfrm>
    </dsp:sp>
    <dsp:sp modelId="{B91AE50C-06F8-46E0-BD27-C0C45EAA3C25}">
      <dsp:nvSpPr>
        <dsp:cNvPr id="0" name=""/>
        <dsp:cNvSpPr/>
      </dsp:nvSpPr>
      <dsp:spPr>
        <a:xfrm rot="10800000">
          <a:off x="0" y="943"/>
          <a:ext cx="7283152" cy="2091726"/>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b="0" i="1" kern="1200" baseline="0" dirty="0"/>
            <a:t>Occupational Health and Safety (OH&amp;S) Regulations, 2020 </a:t>
          </a:r>
          <a:endParaRPr lang="en-US" sz="3100" i="1" kern="1200" dirty="0"/>
        </a:p>
      </dsp:txBody>
      <dsp:txXfrm rot="10800000">
        <a:off x="0" y="943"/>
        <a:ext cx="7283152" cy="13591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BF56D-6549-4AB8-BCE3-681C08679E49}">
      <dsp:nvSpPr>
        <dsp:cNvPr id="0" name=""/>
        <dsp:cNvSpPr/>
      </dsp:nvSpPr>
      <dsp:spPr>
        <a:xfrm rot="5400000">
          <a:off x="5165557" y="-2216877"/>
          <a:ext cx="798078" cy="52372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None/>
          </a:pPr>
          <a:r>
            <a:rPr lang="en-US" sz="1400" i="1" kern="1200" dirty="0"/>
            <a:t>The fit tester shall be competent in:</a:t>
          </a:r>
          <a:endParaRPr lang="en-CA" sz="1400" i="1" kern="1200" dirty="0"/>
        </a:p>
        <a:p>
          <a:pPr marL="228600" lvl="2" indent="-114300" algn="l" defTabSz="622300">
            <a:lnSpc>
              <a:spcPct val="90000"/>
            </a:lnSpc>
            <a:spcBef>
              <a:spcPct val="0"/>
            </a:spcBef>
            <a:spcAft>
              <a:spcPct val="15000"/>
            </a:spcAft>
            <a:buNone/>
          </a:pPr>
          <a:r>
            <a:rPr lang="en-US" sz="1400" i="1" kern="1200" dirty="0"/>
            <a:t>		Fit test methods</a:t>
          </a:r>
          <a:endParaRPr lang="en-CA" sz="1400" i="1" kern="1200" dirty="0"/>
        </a:p>
        <a:p>
          <a:pPr marL="342900" lvl="3" indent="-114300" algn="l" defTabSz="622300">
            <a:lnSpc>
              <a:spcPct val="90000"/>
            </a:lnSpc>
            <a:spcBef>
              <a:spcPct val="0"/>
            </a:spcBef>
            <a:spcAft>
              <a:spcPct val="15000"/>
            </a:spcAft>
            <a:buNone/>
          </a:pPr>
          <a:r>
            <a:rPr lang="en-US" sz="1400" i="1" kern="1200" dirty="0"/>
            <a:t>		Verification of worker’s ability in the fit test process</a:t>
          </a:r>
          <a:endParaRPr lang="en-CA" sz="1100" i="1" kern="1200" dirty="0"/>
        </a:p>
      </dsp:txBody>
      <dsp:txXfrm rot="-5400000">
        <a:off x="2945964" y="41675"/>
        <a:ext cx="5198307" cy="720160"/>
      </dsp:txXfrm>
    </dsp:sp>
    <dsp:sp modelId="{A73BF01F-8E46-4BCD-96CC-E1EF602D2011}">
      <dsp:nvSpPr>
        <dsp:cNvPr id="0" name=""/>
        <dsp:cNvSpPr/>
      </dsp:nvSpPr>
      <dsp:spPr>
        <a:xfrm>
          <a:off x="0" y="4777"/>
          <a:ext cx="2945962" cy="79395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Fit testing </a:t>
          </a:r>
          <a:endParaRPr lang="en-CA" sz="2200" kern="1200" dirty="0"/>
        </a:p>
      </dsp:txBody>
      <dsp:txXfrm>
        <a:off x="38758" y="43535"/>
        <a:ext cx="2868446" cy="716440"/>
      </dsp:txXfrm>
    </dsp:sp>
    <dsp:sp modelId="{67C4BEB4-DC10-45AB-8600-BE02BE29B514}">
      <dsp:nvSpPr>
        <dsp:cNvPr id="0" name=""/>
        <dsp:cNvSpPr/>
      </dsp:nvSpPr>
      <dsp:spPr>
        <a:xfrm rot="5400000">
          <a:off x="5257898" y="-1386284"/>
          <a:ext cx="635164" cy="524751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None/>
          </a:pPr>
          <a:r>
            <a:rPr lang="en-CA" sz="1400" i="1" kern="1200" dirty="0"/>
            <a:t>A competent person  shall provide instruction on the required elements of the employer's respiratory protection program</a:t>
          </a:r>
          <a:endParaRPr lang="en-CA" sz="1400" kern="1200" dirty="0"/>
        </a:p>
      </dsp:txBody>
      <dsp:txXfrm rot="-5400000">
        <a:off x="2951725" y="950895"/>
        <a:ext cx="5216505" cy="573152"/>
      </dsp:txXfrm>
    </dsp:sp>
    <dsp:sp modelId="{06B66C20-B526-45F5-97B7-ECF60BD0DEF6}">
      <dsp:nvSpPr>
        <dsp:cNvPr id="0" name=""/>
        <dsp:cNvSpPr/>
      </dsp:nvSpPr>
      <dsp:spPr>
        <a:xfrm>
          <a:off x="0" y="840492"/>
          <a:ext cx="2951724" cy="79395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CA" sz="2200" b="1" kern="1200" dirty="0"/>
            <a:t>Instruction </a:t>
          </a:r>
        </a:p>
      </dsp:txBody>
      <dsp:txXfrm>
        <a:off x="38758" y="879250"/>
        <a:ext cx="2874208" cy="716440"/>
      </dsp:txXfrm>
    </dsp:sp>
    <dsp:sp modelId="{794F76E3-DEF4-4B22-A614-08F224F5890A}">
      <dsp:nvSpPr>
        <dsp:cNvPr id="0" name=""/>
        <dsp:cNvSpPr/>
      </dsp:nvSpPr>
      <dsp:spPr>
        <a:xfrm rot="5400000">
          <a:off x="5257898" y="-552630"/>
          <a:ext cx="635164" cy="524751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None/>
          </a:pPr>
          <a:r>
            <a:rPr lang="en-CA" sz="1400" kern="1200" dirty="0"/>
            <a:t>The tester must be competent  to provide a practical evaluation of the care, use and maintenance of respirators </a:t>
          </a:r>
        </a:p>
      </dsp:txBody>
      <dsp:txXfrm rot="-5400000">
        <a:off x="2951725" y="1784549"/>
        <a:ext cx="5216505" cy="573152"/>
      </dsp:txXfrm>
    </dsp:sp>
    <dsp:sp modelId="{4957CEBE-3899-4547-B520-0F1D969079FB}">
      <dsp:nvSpPr>
        <dsp:cNvPr id="0" name=""/>
        <dsp:cNvSpPr/>
      </dsp:nvSpPr>
      <dsp:spPr>
        <a:xfrm>
          <a:off x="0" y="1674146"/>
          <a:ext cx="2951724" cy="79395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CA" sz="2200" b="1" kern="1200" dirty="0"/>
            <a:t>Care and practical use </a:t>
          </a:r>
          <a:endParaRPr lang="en-CA" sz="2200" kern="1200" dirty="0"/>
        </a:p>
      </dsp:txBody>
      <dsp:txXfrm>
        <a:off x="38758" y="1712904"/>
        <a:ext cx="2874208" cy="716440"/>
      </dsp:txXfrm>
    </dsp:sp>
    <dsp:sp modelId="{E051C8D1-0134-4E4E-897F-9BB5E8E0AC9D}">
      <dsp:nvSpPr>
        <dsp:cNvPr id="0" name=""/>
        <dsp:cNvSpPr/>
      </dsp:nvSpPr>
      <dsp:spPr>
        <a:xfrm rot="5400000">
          <a:off x="5133160" y="320603"/>
          <a:ext cx="862871" cy="52372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Tx/>
            <a:buNone/>
          </a:pPr>
          <a:r>
            <a:rPr lang="en-CA" sz="1400" i="1" kern="1200" dirty="0"/>
            <a:t>Training must include all information from manufacturers and the Saskatchewan Occupational Health and Safety Regulations and applicable standards on the limitations of the protection provided by respirators. </a:t>
          </a:r>
          <a:endParaRPr lang="en-CA" sz="1400" kern="1200" dirty="0"/>
        </a:p>
      </dsp:txBody>
      <dsp:txXfrm rot="-5400000">
        <a:off x="2945963" y="2549922"/>
        <a:ext cx="5195144" cy="778627"/>
      </dsp:txXfrm>
    </dsp:sp>
    <dsp:sp modelId="{D8BA0792-EDE6-4BB1-9CBD-BC4B48EF8EA2}">
      <dsp:nvSpPr>
        <dsp:cNvPr id="0" name=""/>
        <dsp:cNvSpPr/>
      </dsp:nvSpPr>
      <dsp:spPr>
        <a:xfrm>
          <a:off x="0" y="2542258"/>
          <a:ext cx="2945962" cy="79395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CA" sz="2200" b="1" kern="1200" dirty="0"/>
            <a:t>Limitations Clause </a:t>
          </a:r>
          <a:endParaRPr lang="en-CA" sz="2200" kern="1200" dirty="0"/>
        </a:p>
      </dsp:txBody>
      <dsp:txXfrm>
        <a:off x="38758" y="2581016"/>
        <a:ext cx="2868446" cy="716440"/>
      </dsp:txXfrm>
    </dsp:sp>
    <dsp:sp modelId="{7A147E0C-2F1B-4479-9146-55465B359532}">
      <dsp:nvSpPr>
        <dsp:cNvPr id="0" name=""/>
        <dsp:cNvSpPr/>
      </dsp:nvSpPr>
      <dsp:spPr>
        <a:xfrm rot="5400000">
          <a:off x="5257898" y="1183592"/>
          <a:ext cx="635164" cy="524751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None/>
          </a:pPr>
          <a:r>
            <a:rPr lang="en-US" sz="1400" i="1" kern="1200" dirty="0"/>
            <a:t>Training must include the manufacturers recommendations for the repair and maintenance of respirators   </a:t>
          </a:r>
          <a:endParaRPr lang="en-CA" sz="1400" kern="1200" dirty="0"/>
        </a:p>
      </dsp:txBody>
      <dsp:txXfrm rot="-5400000">
        <a:off x="2951725" y="3520771"/>
        <a:ext cx="5216505" cy="573152"/>
      </dsp:txXfrm>
    </dsp:sp>
    <dsp:sp modelId="{717355B7-725B-43A8-ABC1-2F36D5CBBE36}">
      <dsp:nvSpPr>
        <dsp:cNvPr id="0" name=""/>
        <dsp:cNvSpPr/>
      </dsp:nvSpPr>
      <dsp:spPr>
        <a:xfrm>
          <a:off x="0" y="3410370"/>
          <a:ext cx="2951724" cy="79395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CA" sz="2200" b="1" kern="1200" dirty="0"/>
            <a:t>Repair and maintenance </a:t>
          </a:r>
          <a:endParaRPr lang="en-CA" sz="2200" kern="1200" dirty="0"/>
        </a:p>
      </dsp:txBody>
      <dsp:txXfrm>
        <a:off x="38758" y="3449128"/>
        <a:ext cx="2874208" cy="71644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A09B48-29B8-43B6-963A-61587797A9FC}" type="datetimeFigureOut">
              <a:rPr lang="en-CA" smtClean="0"/>
              <a:t>2026-02-24</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625B38-3B45-40DE-97CD-8C7803177BCD}" type="slidenum">
              <a:rPr lang="en-CA" smtClean="0"/>
              <a:t>‹#›</a:t>
            </a:fld>
            <a:endParaRPr lang="en-CA"/>
          </a:p>
        </p:txBody>
      </p:sp>
    </p:spTree>
    <p:extLst>
      <p:ext uri="{BB962C8B-B14F-4D97-AF65-F5344CB8AC3E}">
        <p14:creationId xmlns:p14="http://schemas.microsoft.com/office/powerpoint/2010/main" val="360073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sz="1100" dirty="0">
                <a:cs typeface="Arial" panose="020B0604020202020204" pitchFamily="34" charset="0"/>
              </a:rPr>
              <a:t>Have this slide displayed as learners enter the room. You can insert your name in a text box on the slide if you want your name displayed.</a:t>
            </a:r>
          </a:p>
          <a:p>
            <a:endParaRPr lang="en-CA" sz="1100"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C33175BD-92B3-4D6E-9888-F9B47BFF7BB4}" type="slidenum">
              <a:rPr lang="en-CA" smtClean="0"/>
              <a:t>1</a:t>
            </a:fld>
            <a:endParaRPr lang="en-CA"/>
          </a:p>
        </p:txBody>
      </p:sp>
    </p:spTree>
    <p:extLst>
      <p:ext uri="{BB962C8B-B14F-4D97-AF65-F5344CB8AC3E}">
        <p14:creationId xmlns:p14="http://schemas.microsoft.com/office/powerpoint/2010/main" val="4077381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ea typeface="Times New Roman" panose="02020603050405020304" pitchFamily="18" charset="0"/>
              </a:rPr>
              <a:t>A fit tester will require </a:t>
            </a:r>
            <a:r>
              <a:rPr lang="en-US" sz="1100" b="1" dirty="0">
                <a:ea typeface="Times New Roman" panose="02020603050405020304" pitchFamily="18" charset="0"/>
              </a:rPr>
              <a:t>re-approval in 2 years</a:t>
            </a:r>
            <a:r>
              <a:rPr lang="en-US" sz="1100" dirty="0">
                <a:ea typeface="Times New Roman" panose="02020603050405020304" pitchFamily="18" charset="0"/>
              </a:rPr>
              <a:t> by attending SASWH’s fit tester re-evaluation session. A fit tester will be eligible for re-approval so long as they have fit tested/taught a minimum of 5 workers in the previous two years. This session will include discussion and practice, including a review of the Saskatchewan OH&amp;S legislation, the process for qualitative and/or quantitative fit testing, along with a review of the required documentation.</a:t>
            </a:r>
          </a:p>
          <a:p>
            <a:endParaRPr lang="en-US" sz="1100" dirty="0">
              <a:ea typeface="Times New Roman" panose="02020603050405020304" pitchFamily="18" charset="0"/>
            </a:endParaRPr>
          </a:p>
          <a:p>
            <a:r>
              <a:rPr lang="en-US" dirty="0"/>
              <a:t>Fit testers and instructors may want to use a “parking lot/park-aide” approach to record any questions or concerns that may not be answerable or problem-solved during fit testing.</a:t>
            </a:r>
            <a:endParaRPr lang="en-CA" dirty="0"/>
          </a:p>
          <a:p>
            <a:br>
              <a:rPr lang="en-US" sz="1100" dirty="0">
                <a:ea typeface="Times New Roman" panose="02020603050405020304" pitchFamily="18" charset="0"/>
              </a:rPr>
            </a:br>
            <a:r>
              <a:rPr lang="en-US" sz="1100" dirty="0"/>
              <a:t>Consistency When Fit Testing</a:t>
            </a:r>
            <a:endParaRPr lang="en-CA" sz="1100" dirty="0"/>
          </a:p>
          <a:p>
            <a:r>
              <a:rPr lang="en-US" sz="1100" dirty="0"/>
              <a:t>Orientation, Respirator Screening Form, and the process of fit testing (qualitative and/or quantitative) must always be delivered with consistency.</a:t>
            </a:r>
            <a:endParaRPr lang="en-CA" sz="1100" dirty="0"/>
          </a:p>
          <a:p>
            <a:endParaRPr lang="en-CA" sz="1100" dirty="0">
              <a:ea typeface="Times New Roman" panose="02020603050405020304" pitchFamily="18" charset="0"/>
            </a:endParaRPr>
          </a:p>
          <a:p>
            <a:endParaRPr lang="en-CA" dirty="0"/>
          </a:p>
        </p:txBody>
      </p:sp>
      <p:sp>
        <p:nvSpPr>
          <p:cNvPr id="4" name="Header Placeholder 3"/>
          <p:cNvSpPr>
            <a:spLocks noGrp="1"/>
          </p:cNvSpPr>
          <p:nvPr>
            <p:ph type="hdr" sz="quarter"/>
          </p:nvPr>
        </p:nvSpPr>
        <p:spPr/>
        <p:txBody>
          <a:bodyPr/>
          <a:lstStyle/>
          <a:p>
            <a:pPr defTabSz="931774">
              <a:defRPr/>
            </a:pPr>
            <a:r>
              <a:rPr lang="en-CA">
                <a:solidFill>
                  <a:prstClr val="black"/>
                </a:solidFill>
                <a:latin typeface="Calibri"/>
              </a:rPr>
              <a:t>SASWH</a:t>
            </a:r>
          </a:p>
        </p:txBody>
      </p:sp>
      <p:sp>
        <p:nvSpPr>
          <p:cNvPr id="5" name="Date Placeholder 4"/>
          <p:cNvSpPr>
            <a:spLocks noGrp="1"/>
          </p:cNvSpPr>
          <p:nvPr>
            <p:ph type="dt" idx="1"/>
          </p:nvPr>
        </p:nvSpPr>
        <p:spPr/>
        <p:txBody>
          <a:bodyPr/>
          <a:lstStyle/>
          <a:p>
            <a:pPr defTabSz="931774">
              <a:defRPr/>
            </a:pPr>
            <a:r>
              <a:rPr lang="en-US">
                <a:solidFill>
                  <a:prstClr val="black"/>
                </a:solidFill>
                <a:latin typeface="Calibri"/>
              </a:rPr>
              <a:t>2021-05-12</a:t>
            </a:r>
            <a:endParaRPr lang="en-CA" dirty="0">
              <a:solidFill>
                <a:prstClr val="black"/>
              </a:solidFill>
              <a:latin typeface="Calibri"/>
            </a:endParaRPr>
          </a:p>
        </p:txBody>
      </p:sp>
      <p:sp>
        <p:nvSpPr>
          <p:cNvPr id="6" name="Slide Number Placeholder 5"/>
          <p:cNvSpPr>
            <a:spLocks noGrp="1"/>
          </p:cNvSpPr>
          <p:nvPr>
            <p:ph type="sldNum" sz="quarter" idx="5"/>
          </p:nvPr>
        </p:nvSpPr>
        <p:spPr/>
        <p:txBody>
          <a:bodyPr/>
          <a:lstStyle/>
          <a:p>
            <a:pPr defTabSz="931774">
              <a:defRPr/>
            </a:pPr>
            <a:fld id="{3F30239F-3150-4A59-A506-5887556C8FFF}" type="slidenum">
              <a:rPr lang="en-CA">
                <a:solidFill>
                  <a:prstClr val="black"/>
                </a:solidFill>
                <a:latin typeface="Calibri"/>
              </a:rPr>
              <a:pPr defTabSz="931774">
                <a:defRPr/>
              </a:pPr>
              <a:t>10</a:t>
            </a:fld>
            <a:endParaRPr lang="en-CA">
              <a:solidFill>
                <a:prstClr val="black"/>
              </a:solidFill>
              <a:latin typeface="Calibri"/>
            </a:endParaRPr>
          </a:p>
        </p:txBody>
      </p:sp>
    </p:spTree>
    <p:extLst>
      <p:ext uri="{BB962C8B-B14F-4D97-AF65-F5344CB8AC3E}">
        <p14:creationId xmlns:p14="http://schemas.microsoft.com/office/powerpoint/2010/main" val="1488210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ea typeface="Times New Roman" panose="02020603050405020304" pitchFamily="18" charset="0"/>
              </a:rPr>
              <a:t>Supplies for fit testing training sessions </a:t>
            </a:r>
            <a:endParaRPr lang="en-CA" sz="1100" dirty="0">
              <a:ea typeface="Times New Roman" panose="02020603050405020304" pitchFamily="18" charset="0"/>
            </a:endParaRPr>
          </a:p>
          <a:p>
            <a:pPr marL="349415" indent="-349415">
              <a:buSzPts val="1100"/>
              <a:buFont typeface="Wingdings" panose="05000000000000000000" pitchFamily="2" charset="2"/>
              <a:buChar char=""/>
              <a:tabLst>
                <a:tab pos="232943" algn="l"/>
              </a:tabLst>
            </a:pPr>
            <a:r>
              <a:rPr lang="en-US" sz="1100" dirty="0">
                <a:ea typeface="Times New Roman" panose="02020603050405020304" pitchFamily="18" charset="0"/>
              </a:rPr>
              <a:t>Orientation - a presentation can be provided to a group (a laptop, projector, extension cord and screen/blank wall for a PowerPoint presentation may be needed); alternatively, each worker being fit tested can read and sign the orientation (self-directed learning)</a:t>
            </a:r>
            <a:endParaRPr lang="en-CA" sz="1100" dirty="0">
              <a:ea typeface="Times New Roman" panose="02020603050405020304" pitchFamily="18" charset="0"/>
            </a:endParaRPr>
          </a:p>
          <a:p>
            <a:pPr marL="349415" indent="-349415">
              <a:buSzPts val="1100"/>
              <a:buFont typeface="Wingdings" panose="05000000000000000000" pitchFamily="2" charset="2"/>
              <a:buChar char=""/>
              <a:tabLst>
                <a:tab pos="232943" algn="l"/>
              </a:tabLst>
            </a:pPr>
            <a:r>
              <a:rPr lang="en-US" sz="1100" dirty="0">
                <a:ea typeface="Times New Roman" panose="02020603050405020304" pitchFamily="18" charset="0"/>
              </a:rPr>
              <a:t>Respirator Screening Form - a form must be completed prior to any fit testing being performed</a:t>
            </a:r>
            <a:endParaRPr lang="en-CA" sz="1100" dirty="0">
              <a:ea typeface="Times New Roman" panose="02020603050405020304" pitchFamily="18" charset="0"/>
            </a:endParaRPr>
          </a:p>
          <a:p>
            <a:pPr marL="349415" marR="0" lvl="0" indent="-349415" algn="l" defTabSz="914400" rtl="0" eaLnBrk="1" fontAlgn="auto" latinLnBrk="0" hangingPunct="1">
              <a:lnSpc>
                <a:spcPct val="100000"/>
              </a:lnSpc>
              <a:spcBef>
                <a:spcPts val="0"/>
              </a:spcBef>
              <a:spcAft>
                <a:spcPts val="0"/>
              </a:spcAft>
              <a:buClrTx/>
              <a:buSzPts val="1100"/>
              <a:buFont typeface="Wingdings" panose="05000000000000000000" pitchFamily="2" charset="2"/>
              <a:buChar char=""/>
              <a:tabLst>
                <a:tab pos="232943" algn="l"/>
              </a:tabLst>
              <a:defRPr/>
            </a:pPr>
            <a:r>
              <a:rPr lang="en-US" sz="1100" dirty="0">
                <a:ea typeface="Times New Roman" panose="02020603050405020304" pitchFamily="18" charset="0"/>
              </a:rPr>
              <a:t>Attendance List - Worker- a form to be completed and provided to the employer for tracking the fit testing workers have received. This document is not required, but it is good practice.</a:t>
            </a:r>
          </a:p>
          <a:p>
            <a:pPr marL="349415" marR="0" lvl="0" indent="-349415" algn="l" defTabSz="914400" rtl="0" eaLnBrk="1" fontAlgn="auto" latinLnBrk="0" hangingPunct="1">
              <a:lnSpc>
                <a:spcPct val="100000"/>
              </a:lnSpc>
              <a:spcBef>
                <a:spcPts val="0"/>
              </a:spcBef>
              <a:spcAft>
                <a:spcPts val="0"/>
              </a:spcAft>
              <a:buClrTx/>
              <a:buSzPts val="1100"/>
              <a:buFont typeface="Wingdings" panose="05000000000000000000" pitchFamily="2" charset="2"/>
              <a:buChar char=""/>
              <a:tabLst>
                <a:tab pos="232943" algn="l"/>
              </a:tabLst>
              <a:defRPr/>
            </a:pPr>
            <a:r>
              <a:rPr lang="en-US" sz="1100" dirty="0">
                <a:ea typeface="Times New Roman" panose="02020603050405020304" pitchFamily="18" charset="0"/>
              </a:rPr>
              <a:t>NIOSH/CSA approved respirators only - elastomeric and/or disposable. Various sizes of respirators are needed in order to do the fit testing</a:t>
            </a:r>
          </a:p>
          <a:p>
            <a:pPr marL="349415" indent="-349415" defTabSz="931774">
              <a:buSzPts val="1100"/>
              <a:buFont typeface="Wingdings" panose="05000000000000000000" pitchFamily="2" charset="2"/>
              <a:buChar char=""/>
              <a:tabLst>
                <a:tab pos="232943" algn="l"/>
              </a:tabLst>
              <a:defRPr/>
            </a:pPr>
            <a:r>
              <a:rPr lang="en-US" dirty="0"/>
              <a:t>Respirators must be approved by NIOSH. </a:t>
            </a:r>
            <a:endParaRPr lang="en-CA" dirty="0"/>
          </a:p>
          <a:p>
            <a:pPr marL="349415" indent="-349415">
              <a:buSzPts val="1100"/>
              <a:buFont typeface="Wingdings" panose="05000000000000000000" pitchFamily="2" charset="2"/>
              <a:buChar char=""/>
              <a:tabLst>
                <a:tab pos="232943" algn="l"/>
              </a:tabLst>
            </a:pPr>
            <a:r>
              <a:rPr lang="en-US" sz="1100" dirty="0">
                <a:ea typeface="Times New Roman" panose="02020603050405020304" pitchFamily="18" charset="0"/>
              </a:rPr>
              <a:t>Mirror - to assist the worker in evaluating the fit and positioning of the respirator and any PPE</a:t>
            </a:r>
            <a:endParaRPr lang="en-CA" sz="1100" dirty="0">
              <a:ea typeface="Times New Roman" panose="02020603050405020304" pitchFamily="18" charset="0"/>
            </a:endParaRPr>
          </a:p>
          <a:p>
            <a:pPr marL="349415" indent="-349415">
              <a:buSzPts val="1100"/>
              <a:buFont typeface="Wingdings" panose="05000000000000000000" pitchFamily="2" charset="2"/>
              <a:buChar char=""/>
              <a:tabLst>
                <a:tab pos="232943" algn="l"/>
              </a:tabLst>
            </a:pPr>
            <a:r>
              <a:rPr lang="en-US" sz="1100" dirty="0">
                <a:ea typeface="Times New Roman" panose="02020603050405020304" pitchFamily="18" charset="0"/>
              </a:rPr>
              <a:t>Equipment/supplies for qualitative fit testing - hood, collar, nebulizer, solution</a:t>
            </a:r>
            <a:endParaRPr lang="en-CA" sz="1100" dirty="0">
              <a:ea typeface="Times New Roman" panose="02020603050405020304" pitchFamily="18" charset="0"/>
            </a:endParaRPr>
          </a:p>
          <a:p>
            <a:pPr marL="349415" indent="-349415">
              <a:buSzPts val="1100"/>
              <a:buFont typeface="Wingdings" panose="05000000000000000000" pitchFamily="2" charset="2"/>
              <a:buChar char=""/>
              <a:tabLst>
                <a:tab pos="232943" algn="l"/>
              </a:tabLst>
            </a:pPr>
            <a:r>
              <a:rPr lang="en-US" sz="1100" dirty="0">
                <a:ea typeface="Times New Roman" panose="02020603050405020304" pitchFamily="18" charset="0"/>
              </a:rPr>
              <a:t>Equipment/supplies for quantitative fit testing - PortaCount/AccuFit, humidifier</a:t>
            </a:r>
            <a:endParaRPr lang="en-CA" sz="1100" dirty="0">
              <a:ea typeface="Times New Roman" panose="02020603050405020304" pitchFamily="18" charset="0"/>
            </a:endParaRPr>
          </a:p>
          <a:p>
            <a:pPr marL="349415" indent="-349415">
              <a:buSzPts val="1100"/>
              <a:buFont typeface="Wingdings" panose="05000000000000000000" pitchFamily="2" charset="2"/>
              <a:buChar char=""/>
              <a:tabLst>
                <a:tab pos="232943" algn="l"/>
              </a:tabLst>
            </a:pPr>
            <a:r>
              <a:rPr lang="en-US" sz="1100" dirty="0">
                <a:ea typeface="Times New Roman" panose="02020603050405020304" pitchFamily="18" charset="0"/>
              </a:rPr>
              <a:t>Pens, folders/envelopes for completed forms to help organize this documentation</a:t>
            </a:r>
            <a:endParaRPr lang="en-CA" sz="1100" dirty="0">
              <a:ea typeface="Times New Roman" panose="02020603050405020304" pitchFamily="18" charset="0"/>
            </a:endParaRPr>
          </a:p>
          <a:p>
            <a:pPr marL="349415" indent="-349415">
              <a:buSzPts val="1100"/>
              <a:buFont typeface="Wingdings" panose="05000000000000000000" pitchFamily="2" charset="2"/>
              <a:buChar char=""/>
              <a:tabLst>
                <a:tab pos="232943" algn="l"/>
              </a:tabLst>
            </a:pPr>
            <a:r>
              <a:rPr lang="en-US" sz="1100" dirty="0">
                <a:ea typeface="Times New Roman" panose="02020603050405020304" pitchFamily="18" charset="0"/>
              </a:rPr>
              <a:t>Safety Data Sheet for the sensitivity, </a:t>
            </a:r>
            <a:r>
              <a:rPr lang="en-US" sz="1100" dirty="0" err="1">
                <a:ea typeface="Times New Roman" panose="02020603050405020304" pitchFamily="18" charset="0"/>
              </a:rPr>
              <a:t>Bitrex</a:t>
            </a:r>
            <a:r>
              <a:rPr lang="en-US" sz="1100" dirty="0">
                <a:ea typeface="Times New Roman" panose="02020603050405020304" pitchFamily="18" charset="0"/>
              </a:rPr>
              <a:t> and/or Saccharine solution used with qualitative fit testing</a:t>
            </a:r>
            <a:endParaRPr lang="en-CA" sz="1100" dirty="0">
              <a:ea typeface="Times New Roman" panose="02020603050405020304" pitchFamily="18" charset="0"/>
            </a:endParaRPr>
          </a:p>
          <a:p>
            <a:pPr marL="349415" indent="-349415">
              <a:buSzPts val="1100"/>
              <a:buFont typeface="Wingdings" panose="05000000000000000000" pitchFamily="2" charset="2"/>
              <a:buChar char=""/>
              <a:tabLst>
                <a:tab pos="232943" algn="l"/>
              </a:tabLst>
            </a:pPr>
            <a:r>
              <a:rPr lang="en-US" sz="1100" dirty="0">
                <a:ea typeface="Times New Roman" panose="02020603050405020304" pitchFamily="18" charset="0"/>
              </a:rPr>
              <a:t>Safety Data Sheet for the alcohol solution used with equipment for quantitative fit testing</a:t>
            </a:r>
            <a:endParaRPr lang="en-CA" sz="1100" dirty="0">
              <a:ea typeface="Times New Roman" panose="02020603050405020304" pitchFamily="18" charset="0"/>
            </a:endParaRPr>
          </a:p>
          <a:p>
            <a:pPr marL="349415" indent="-349415">
              <a:buSzPts val="1100"/>
              <a:buFont typeface="Wingdings" panose="05000000000000000000" pitchFamily="2" charset="2"/>
              <a:buChar char=""/>
              <a:tabLst>
                <a:tab pos="232943" algn="l"/>
              </a:tabLst>
            </a:pPr>
            <a:r>
              <a:rPr lang="en-US" sz="1100" dirty="0">
                <a:ea typeface="Times New Roman" panose="02020603050405020304" pitchFamily="18" charset="0"/>
              </a:rPr>
              <a:t>Water for participants of </a:t>
            </a:r>
            <a:r>
              <a:rPr lang="en-US" sz="1100" b="0" dirty="0">
                <a:ea typeface="Times New Roman" panose="02020603050405020304" pitchFamily="18" charset="0"/>
              </a:rPr>
              <a:t>qualitative fit testing</a:t>
            </a:r>
          </a:p>
          <a:p>
            <a:pPr marL="349415" indent="-349415">
              <a:buSzPts val="1100"/>
              <a:buFont typeface="Wingdings" panose="05000000000000000000" pitchFamily="2" charset="2"/>
              <a:buChar char=""/>
              <a:tabLst>
                <a:tab pos="232943" algn="l"/>
              </a:tabLst>
            </a:pPr>
            <a:r>
              <a:rPr lang="en-US" sz="1100" dirty="0">
                <a:ea typeface="Times New Roman" panose="02020603050405020304" pitchFamily="18" charset="0"/>
              </a:rPr>
              <a:t>Wallet cards/Stickers listing successful make/ model/size</a:t>
            </a:r>
            <a:endParaRPr lang="en-CA" sz="1100" dirty="0">
              <a:ea typeface="Times New Roman" panose="02020603050405020304" pitchFamily="18" charset="0"/>
            </a:endParaRPr>
          </a:p>
          <a:p>
            <a:pPr marL="349415" indent="-349415">
              <a:buSzPts val="1100"/>
              <a:buFont typeface="Wingdings" panose="05000000000000000000" pitchFamily="2" charset="2"/>
              <a:buChar char=""/>
              <a:tabLst>
                <a:tab pos="232943" algn="l"/>
              </a:tabLst>
            </a:pPr>
            <a:r>
              <a:rPr lang="en-US" sz="1100" dirty="0">
                <a:ea typeface="Times New Roman" panose="02020603050405020304" pitchFamily="18" charset="0"/>
              </a:rPr>
              <a:t>Always consider additional PPE/requirements based on the current situation</a:t>
            </a:r>
            <a:br>
              <a:rPr lang="en-US" sz="1800" dirty="0">
                <a:latin typeface="Arial" panose="020B0604020202020204" pitchFamily="34" charset="0"/>
                <a:ea typeface="Times New Roman" panose="02020603050405020304" pitchFamily="18" charset="0"/>
              </a:rPr>
            </a:br>
            <a:r>
              <a:rPr lang="en-US" sz="1800" dirty="0">
                <a:latin typeface="Arial" panose="020B0604020202020204" pitchFamily="34" charset="0"/>
                <a:ea typeface="Times New Roman" panose="02020603050405020304" pitchFamily="18" charset="0"/>
              </a:rPr>
              <a:t> </a:t>
            </a:r>
            <a:endParaRPr lang="en-CA" sz="1800" dirty="0">
              <a:latin typeface="Times New Roman" panose="02020603050405020304" pitchFamily="18" charset="0"/>
              <a:ea typeface="Times New Roman" panose="02020603050405020304" pitchFamily="18" charset="0"/>
            </a:endParaRPr>
          </a:p>
          <a:p>
            <a:endParaRPr lang="en-CA" dirty="0"/>
          </a:p>
        </p:txBody>
      </p:sp>
      <p:sp>
        <p:nvSpPr>
          <p:cNvPr id="4" name="Header Placeholder 3"/>
          <p:cNvSpPr>
            <a:spLocks noGrp="1"/>
          </p:cNvSpPr>
          <p:nvPr>
            <p:ph type="hdr" sz="quarter"/>
          </p:nvPr>
        </p:nvSpPr>
        <p:spPr/>
        <p:txBody>
          <a:bodyPr/>
          <a:lstStyle/>
          <a:p>
            <a:pPr defTabSz="931774">
              <a:defRPr/>
            </a:pPr>
            <a:r>
              <a:rPr lang="en-CA">
                <a:solidFill>
                  <a:prstClr val="black"/>
                </a:solidFill>
                <a:latin typeface="Calibri"/>
              </a:rPr>
              <a:t>SASWH</a:t>
            </a:r>
          </a:p>
        </p:txBody>
      </p:sp>
      <p:sp>
        <p:nvSpPr>
          <p:cNvPr id="5" name="Date Placeholder 4"/>
          <p:cNvSpPr>
            <a:spLocks noGrp="1"/>
          </p:cNvSpPr>
          <p:nvPr>
            <p:ph type="dt" idx="1"/>
          </p:nvPr>
        </p:nvSpPr>
        <p:spPr/>
        <p:txBody>
          <a:bodyPr/>
          <a:lstStyle/>
          <a:p>
            <a:pPr defTabSz="931774">
              <a:defRPr/>
            </a:pPr>
            <a:r>
              <a:rPr lang="en-US">
                <a:solidFill>
                  <a:prstClr val="black"/>
                </a:solidFill>
                <a:latin typeface="Calibri"/>
              </a:rPr>
              <a:t>2021-05-12</a:t>
            </a:r>
            <a:endParaRPr lang="en-CA" dirty="0">
              <a:solidFill>
                <a:prstClr val="black"/>
              </a:solidFill>
              <a:latin typeface="Calibri"/>
            </a:endParaRPr>
          </a:p>
        </p:txBody>
      </p:sp>
      <p:sp>
        <p:nvSpPr>
          <p:cNvPr id="6" name="Slide Number Placeholder 5"/>
          <p:cNvSpPr>
            <a:spLocks noGrp="1"/>
          </p:cNvSpPr>
          <p:nvPr>
            <p:ph type="sldNum" sz="quarter" idx="5"/>
          </p:nvPr>
        </p:nvSpPr>
        <p:spPr/>
        <p:txBody>
          <a:bodyPr/>
          <a:lstStyle/>
          <a:p>
            <a:pPr defTabSz="931774">
              <a:defRPr/>
            </a:pPr>
            <a:fld id="{3F30239F-3150-4A59-A506-5887556C8FFF}" type="slidenum">
              <a:rPr lang="en-CA">
                <a:solidFill>
                  <a:prstClr val="black"/>
                </a:solidFill>
                <a:latin typeface="Calibri"/>
              </a:rPr>
              <a:pPr defTabSz="931774">
                <a:defRPr/>
              </a:pPr>
              <a:t>11</a:t>
            </a:fld>
            <a:endParaRPr lang="en-CA">
              <a:solidFill>
                <a:prstClr val="black"/>
              </a:solidFill>
              <a:latin typeface="Calibri"/>
            </a:endParaRPr>
          </a:p>
        </p:txBody>
      </p:sp>
    </p:spTree>
    <p:extLst>
      <p:ext uri="{BB962C8B-B14F-4D97-AF65-F5344CB8AC3E}">
        <p14:creationId xmlns:p14="http://schemas.microsoft.com/office/powerpoint/2010/main" val="1732775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232943" indent="-232943"/>
            <a:r>
              <a:rPr lang="en-US" sz="1100" dirty="0">
                <a:ea typeface="Times New Roman" panose="02020603050405020304" pitchFamily="18" charset="0"/>
              </a:rPr>
              <a:t>Safety First - Assess for risks before training sessions take place</a:t>
            </a:r>
          </a:p>
          <a:p>
            <a:pPr marL="232943" indent="-232943"/>
            <a:endParaRPr lang="en-CA" sz="1100" dirty="0">
              <a:ea typeface="Times New Roman" panose="02020603050405020304" pitchFamily="18" charset="0"/>
            </a:endParaRPr>
          </a:p>
          <a:p>
            <a:r>
              <a:rPr lang="en-US" sz="1100" dirty="0">
                <a:ea typeface="Times New Roman" panose="02020603050405020304" pitchFamily="18" charset="0"/>
              </a:rPr>
              <a:t>Ensure a self-risk assessment is completed to identify where risks can be eliminated or managed. </a:t>
            </a:r>
          </a:p>
          <a:p>
            <a:r>
              <a:rPr lang="en-US" sz="1100" dirty="0">
                <a:ea typeface="Times New Roman" panose="02020603050405020304" pitchFamily="18" charset="0"/>
              </a:rPr>
              <a:t>Consider:</a:t>
            </a:r>
            <a:endParaRPr lang="en-CA" sz="1100" dirty="0">
              <a:ea typeface="Times New Roman" panose="02020603050405020304" pitchFamily="18" charset="0"/>
            </a:endParaRPr>
          </a:p>
          <a:p>
            <a:pPr marL="349415" indent="-349415">
              <a:buSzPts val="1100"/>
              <a:buFont typeface="Wingdings" panose="05000000000000000000" pitchFamily="2" charset="2"/>
              <a:buChar char=""/>
            </a:pPr>
            <a:r>
              <a:rPr lang="en-US" sz="1100" kern="1200" dirty="0">
                <a:solidFill>
                  <a:schemeClr val="tx1"/>
                </a:solidFill>
                <a:latin typeface="+mn-lt"/>
                <a:ea typeface="Times New Roman" panose="02020603050405020304" pitchFamily="18" charset="0"/>
                <a:cs typeface="+mn-cs"/>
              </a:rPr>
              <a:t>Ensure the fit tester can clearly communicate fit testing requirements to the worker</a:t>
            </a:r>
            <a:endParaRPr lang="en-CA" sz="1100" kern="1200" dirty="0">
              <a:solidFill>
                <a:schemeClr val="tx1"/>
              </a:solidFill>
              <a:latin typeface="+mn-lt"/>
              <a:ea typeface="Times New Roman" panose="02020603050405020304" pitchFamily="18" charset="0"/>
              <a:cs typeface="+mn-cs"/>
            </a:endParaRPr>
          </a:p>
          <a:p>
            <a:pPr marL="349415" indent="-349415">
              <a:buSzPts val="1100"/>
              <a:buFont typeface="Wingdings" panose="05000000000000000000" pitchFamily="2" charset="2"/>
              <a:buChar char=""/>
            </a:pPr>
            <a:r>
              <a:rPr lang="en-US" sz="1100" dirty="0">
                <a:ea typeface="Times New Roman" panose="02020603050405020304" pitchFamily="18" charset="0"/>
              </a:rPr>
              <a:t>A fit tester’s own sensitivity to </a:t>
            </a:r>
            <a:r>
              <a:rPr lang="en-US" sz="1100" dirty="0" err="1">
                <a:ea typeface="Times New Roman" panose="02020603050405020304" pitchFamily="18" charset="0"/>
              </a:rPr>
              <a:t>Bitrex</a:t>
            </a:r>
            <a:r>
              <a:rPr lang="en-US" sz="1100" dirty="0">
                <a:ea typeface="Times New Roman" panose="02020603050405020304" pitchFamily="18" charset="0"/>
              </a:rPr>
              <a:t>; consider wearing a respirator, gown and appropriate gloves when fit testing</a:t>
            </a:r>
            <a:endParaRPr lang="en-CA" sz="1100" dirty="0">
              <a:ea typeface="Times New Roman" panose="02020603050405020304" pitchFamily="18" charset="0"/>
            </a:endParaRPr>
          </a:p>
          <a:p>
            <a:pPr marL="349415" indent="-349415">
              <a:buSzPts val="1100"/>
              <a:buFont typeface="Wingdings" panose="05000000000000000000" pitchFamily="2" charset="2"/>
              <a:buChar char=""/>
            </a:pPr>
            <a:r>
              <a:rPr lang="en-US" sz="1100" dirty="0">
                <a:ea typeface="Times New Roman" panose="02020603050405020304" pitchFamily="18" charset="0"/>
              </a:rPr>
              <a:t>Is the fit tester equipped to handle an adverse reaction? Who would the fit tester connect with in that event? Is the fit tester aware of the emergency protocol for the area where fit testing is being completed?</a:t>
            </a:r>
            <a:endParaRPr lang="en-CA" sz="1100" dirty="0">
              <a:ea typeface="Times New Roman" panose="02020603050405020304" pitchFamily="18" charset="0"/>
            </a:endParaRPr>
          </a:p>
          <a:p>
            <a:r>
              <a:rPr lang="en-US" sz="1800" dirty="0">
                <a:latin typeface="Arial" panose="020B0604020202020204" pitchFamily="34" charset="0"/>
                <a:ea typeface="Times New Roman" panose="02020603050405020304" pitchFamily="18" charset="0"/>
              </a:rPr>
              <a:t> </a:t>
            </a:r>
            <a:endParaRPr lang="en-CA" sz="1800" dirty="0">
              <a:latin typeface="Times New Roman" panose="02020603050405020304" pitchFamily="18" charset="0"/>
              <a:ea typeface="Times New Roman" panose="02020603050405020304" pitchFamily="18" charset="0"/>
            </a:endParaRPr>
          </a:p>
          <a:p>
            <a:endParaRPr lang="en-CA" dirty="0"/>
          </a:p>
        </p:txBody>
      </p:sp>
      <p:sp>
        <p:nvSpPr>
          <p:cNvPr id="4" name="Header Placeholder 3"/>
          <p:cNvSpPr>
            <a:spLocks noGrp="1"/>
          </p:cNvSpPr>
          <p:nvPr>
            <p:ph type="hdr" sz="quarter"/>
          </p:nvPr>
        </p:nvSpPr>
        <p:spPr/>
        <p:txBody>
          <a:bodyPr/>
          <a:lstStyle/>
          <a:p>
            <a:pPr defTabSz="931774">
              <a:defRPr/>
            </a:pPr>
            <a:r>
              <a:rPr lang="en-CA">
                <a:solidFill>
                  <a:prstClr val="black"/>
                </a:solidFill>
                <a:latin typeface="Calibri"/>
              </a:rPr>
              <a:t>SASWH</a:t>
            </a:r>
          </a:p>
        </p:txBody>
      </p:sp>
      <p:sp>
        <p:nvSpPr>
          <p:cNvPr id="5" name="Date Placeholder 4"/>
          <p:cNvSpPr>
            <a:spLocks noGrp="1"/>
          </p:cNvSpPr>
          <p:nvPr>
            <p:ph type="dt" idx="1"/>
          </p:nvPr>
        </p:nvSpPr>
        <p:spPr/>
        <p:txBody>
          <a:bodyPr/>
          <a:lstStyle/>
          <a:p>
            <a:pPr defTabSz="931774">
              <a:defRPr/>
            </a:pPr>
            <a:r>
              <a:rPr lang="en-US">
                <a:solidFill>
                  <a:prstClr val="black"/>
                </a:solidFill>
                <a:latin typeface="Calibri"/>
              </a:rPr>
              <a:t>2021-05-12</a:t>
            </a:r>
            <a:endParaRPr lang="en-CA" dirty="0">
              <a:solidFill>
                <a:prstClr val="black"/>
              </a:solidFill>
              <a:latin typeface="Calibri"/>
            </a:endParaRPr>
          </a:p>
        </p:txBody>
      </p:sp>
      <p:sp>
        <p:nvSpPr>
          <p:cNvPr id="6" name="Slide Number Placeholder 5"/>
          <p:cNvSpPr>
            <a:spLocks noGrp="1"/>
          </p:cNvSpPr>
          <p:nvPr>
            <p:ph type="sldNum" sz="quarter" idx="5"/>
          </p:nvPr>
        </p:nvSpPr>
        <p:spPr/>
        <p:txBody>
          <a:bodyPr/>
          <a:lstStyle/>
          <a:p>
            <a:pPr defTabSz="931774">
              <a:defRPr/>
            </a:pPr>
            <a:fld id="{3F30239F-3150-4A59-A506-5887556C8FFF}" type="slidenum">
              <a:rPr lang="en-CA">
                <a:solidFill>
                  <a:prstClr val="black"/>
                </a:solidFill>
                <a:latin typeface="Calibri"/>
              </a:rPr>
              <a:pPr defTabSz="931774">
                <a:defRPr/>
              </a:pPr>
              <a:t>12</a:t>
            </a:fld>
            <a:endParaRPr lang="en-CA">
              <a:solidFill>
                <a:prstClr val="black"/>
              </a:solidFill>
              <a:latin typeface="Calibri"/>
            </a:endParaRPr>
          </a:p>
        </p:txBody>
      </p:sp>
    </p:spTree>
    <p:extLst>
      <p:ext uri="{BB962C8B-B14F-4D97-AF65-F5344CB8AC3E}">
        <p14:creationId xmlns:p14="http://schemas.microsoft.com/office/powerpoint/2010/main" val="268431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3D1E3-BEC4-4C35-EFEC-DAF9390CD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95B67-07A4-AE5F-74EE-1384E7C47F9D}"/>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BEC4E218-508D-5A5B-460F-0CEB0B9900A6}"/>
              </a:ext>
            </a:extLst>
          </p:cNvPr>
          <p:cNvSpPr>
            <a:spLocks noGrp="1"/>
          </p:cNvSpPr>
          <p:nvPr>
            <p:ph type="body" idx="1"/>
          </p:nvPr>
        </p:nvSpPr>
        <p:spPr/>
        <p:txBody>
          <a:bodyPr/>
          <a:lstStyle/>
          <a:p>
            <a:r>
              <a:rPr lang="en-US" sz="1100" dirty="0">
                <a:latin typeface="Arial" panose="020B0604020202020204" pitchFamily="34" charset="0"/>
                <a:ea typeface="Times New Roman" panose="02020603050405020304" pitchFamily="18" charset="0"/>
              </a:rPr>
              <a:t>Equipment risk assessment:</a:t>
            </a:r>
            <a:endParaRPr lang="en-CA" sz="1100" dirty="0">
              <a:latin typeface="Times New Roman" panose="02020603050405020304" pitchFamily="18" charset="0"/>
              <a:ea typeface="Times New Roman" panose="02020603050405020304" pitchFamily="18" charset="0"/>
            </a:endParaRPr>
          </a:p>
          <a:p>
            <a:r>
              <a:rPr lang="en-US" sz="1100" dirty="0">
                <a:latin typeface="Arial" panose="020B0604020202020204" pitchFamily="34" charset="0"/>
                <a:ea typeface="Times New Roman" panose="02020603050405020304" pitchFamily="18" charset="0"/>
              </a:rPr>
              <a:t>Ensure an equipment risk assessment to identify where risks can be eliminated or managed.</a:t>
            </a:r>
          </a:p>
          <a:p>
            <a:pPr>
              <a:buSzPts val="1100"/>
            </a:pPr>
            <a:r>
              <a:rPr lang="en-US" sz="1100" dirty="0">
                <a:latin typeface="Arial" panose="020B0604020202020204" pitchFamily="34" charset="0"/>
                <a:ea typeface="Times New Roman" panose="02020603050405020304" pitchFamily="18" charset="0"/>
              </a:rPr>
              <a:t>Consider:</a:t>
            </a:r>
            <a:endParaRPr lang="en-CA" sz="1100" dirty="0">
              <a:solidFill>
                <a:prstClr val="black"/>
              </a:solidFill>
              <a:latin typeface="Times New Roman" panose="02020603050405020304" pitchFamily="18" charset="0"/>
              <a:ea typeface="Times New Roman" panose="02020603050405020304" pitchFamily="18" charset="0"/>
            </a:endParaRPr>
          </a:p>
          <a:p>
            <a:pPr marL="349415" indent="-349415">
              <a:buSzPts val="1100"/>
              <a:buFont typeface="Wingdings" panose="05000000000000000000" pitchFamily="2" charset="2"/>
              <a:buChar char=""/>
            </a:pPr>
            <a:r>
              <a:rPr lang="en-US" sz="1100" dirty="0">
                <a:latin typeface="Arial" panose="020B0604020202020204" pitchFamily="34" charset="0"/>
                <a:ea typeface="Times New Roman" panose="02020603050405020304" pitchFamily="18" charset="0"/>
              </a:rPr>
              <a:t>equipment has been maintained according to manufacturer’s guidelines (e.g., calibration, cleaning of nebulizers, humidifier or particulate generator for quantitative testing)</a:t>
            </a:r>
            <a:endParaRPr lang="en-CA" sz="1100" dirty="0">
              <a:latin typeface="Times New Roman" panose="02020603050405020304" pitchFamily="18" charset="0"/>
              <a:ea typeface="Times New Roman" panose="02020603050405020304" pitchFamily="18" charset="0"/>
            </a:endParaRPr>
          </a:p>
          <a:p>
            <a:pPr marL="349415" indent="-349415">
              <a:buSzPts val="1100"/>
              <a:buFont typeface="Wingdings" panose="05000000000000000000" pitchFamily="2" charset="2"/>
              <a:buChar char=""/>
            </a:pPr>
            <a:r>
              <a:rPr lang="en-US" sz="1100" dirty="0">
                <a:latin typeface="Arial" panose="020B0604020202020204" pitchFamily="34" charset="0"/>
                <a:ea typeface="Times New Roman" panose="02020603050405020304" pitchFamily="18" charset="0"/>
              </a:rPr>
              <a:t>check all furniture and equipment to ensure these items do not pose a risk of injury</a:t>
            </a:r>
            <a:endParaRPr lang="en-CA" sz="1100" dirty="0">
              <a:latin typeface="Times New Roman" panose="02020603050405020304" pitchFamily="18" charset="0"/>
              <a:ea typeface="Times New Roman" panose="02020603050405020304" pitchFamily="18" charset="0"/>
            </a:endParaRPr>
          </a:p>
          <a:p>
            <a:pPr defTabSz="931774">
              <a:defRPr/>
            </a:pPr>
            <a:endParaRPr lang="en-US" sz="1800" b="1" dirty="0">
              <a:solidFill>
                <a:prstClr val="black"/>
              </a:solidFill>
              <a:latin typeface="Arial" panose="020B0604020202020204" pitchFamily="34" charset="0"/>
              <a:ea typeface="Times New Roman" panose="02020603050405020304" pitchFamily="18" charset="0"/>
            </a:endParaRPr>
          </a:p>
          <a:p>
            <a:pPr>
              <a:buSzPts val="1100"/>
            </a:pPr>
            <a:endParaRPr lang="en-CA" sz="1800" b="1" dirty="0">
              <a:latin typeface="Times New Roman" panose="02020603050405020304" pitchFamily="18" charset="0"/>
              <a:ea typeface="Times New Roman" panose="02020603050405020304" pitchFamily="18" charset="0"/>
            </a:endParaRPr>
          </a:p>
          <a:p>
            <a:pPr>
              <a:buSzPts val="1100"/>
            </a:pPr>
            <a:r>
              <a:rPr lang="en-US" sz="1800" dirty="0">
                <a:latin typeface="Arial" panose="020B0604020202020204" pitchFamily="34" charset="0"/>
                <a:ea typeface="Times New Roman" panose="02020603050405020304" pitchFamily="18" charset="0"/>
              </a:rPr>
              <a:t>      </a:t>
            </a:r>
            <a:endParaRPr lang="en-CA" sz="1800" dirty="0">
              <a:latin typeface="Times New Roman" panose="02020603050405020304" pitchFamily="18" charset="0"/>
              <a:ea typeface="Times New Roman" panose="02020603050405020304" pitchFamily="18" charset="0"/>
            </a:endParaRPr>
          </a:p>
          <a:p>
            <a:endParaRPr lang="en-CA" dirty="0"/>
          </a:p>
        </p:txBody>
      </p:sp>
      <p:sp>
        <p:nvSpPr>
          <p:cNvPr id="4" name="Header Placeholder 3">
            <a:extLst>
              <a:ext uri="{FF2B5EF4-FFF2-40B4-BE49-F238E27FC236}">
                <a16:creationId xmlns:a16="http://schemas.microsoft.com/office/drawing/2014/main" id="{49BAE09A-7BA9-E472-ED03-D402775C6A51}"/>
              </a:ext>
            </a:extLst>
          </p:cNvPr>
          <p:cNvSpPr>
            <a:spLocks noGrp="1"/>
          </p:cNvSpPr>
          <p:nvPr>
            <p:ph type="hdr" sz="quarter"/>
          </p:nvPr>
        </p:nvSpPr>
        <p:spPr/>
        <p:txBody>
          <a:bodyPr/>
          <a:lstStyle/>
          <a:p>
            <a:pPr defTabSz="931774">
              <a:defRPr/>
            </a:pPr>
            <a:r>
              <a:rPr lang="en-CA">
                <a:solidFill>
                  <a:prstClr val="black"/>
                </a:solidFill>
                <a:latin typeface="Calibri"/>
              </a:rPr>
              <a:t>SASWH</a:t>
            </a:r>
          </a:p>
        </p:txBody>
      </p:sp>
      <p:sp>
        <p:nvSpPr>
          <p:cNvPr id="5" name="Date Placeholder 4">
            <a:extLst>
              <a:ext uri="{FF2B5EF4-FFF2-40B4-BE49-F238E27FC236}">
                <a16:creationId xmlns:a16="http://schemas.microsoft.com/office/drawing/2014/main" id="{8925648C-0F61-31D0-B105-EEBD48B3D497}"/>
              </a:ext>
            </a:extLst>
          </p:cNvPr>
          <p:cNvSpPr>
            <a:spLocks noGrp="1"/>
          </p:cNvSpPr>
          <p:nvPr>
            <p:ph type="dt" idx="1"/>
          </p:nvPr>
        </p:nvSpPr>
        <p:spPr/>
        <p:txBody>
          <a:bodyPr/>
          <a:lstStyle/>
          <a:p>
            <a:pPr defTabSz="931774">
              <a:defRPr/>
            </a:pPr>
            <a:r>
              <a:rPr lang="en-US">
                <a:solidFill>
                  <a:prstClr val="black"/>
                </a:solidFill>
                <a:latin typeface="Calibri"/>
              </a:rPr>
              <a:t>2021-05-12</a:t>
            </a:r>
            <a:endParaRPr lang="en-CA" dirty="0">
              <a:solidFill>
                <a:prstClr val="black"/>
              </a:solidFill>
              <a:latin typeface="Calibri"/>
            </a:endParaRPr>
          </a:p>
        </p:txBody>
      </p:sp>
      <p:sp>
        <p:nvSpPr>
          <p:cNvPr id="6" name="Slide Number Placeholder 5">
            <a:extLst>
              <a:ext uri="{FF2B5EF4-FFF2-40B4-BE49-F238E27FC236}">
                <a16:creationId xmlns:a16="http://schemas.microsoft.com/office/drawing/2014/main" id="{DE58297B-47EA-287F-2349-5834EC37C511}"/>
              </a:ext>
            </a:extLst>
          </p:cNvPr>
          <p:cNvSpPr>
            <a:spLocks noGrp="1"/>
          </p:cNvSpPr>
          <p:nvPr>
            <p:ph type="sldNum" sz="quarter" idx="5"/>
          </p:nvPr>
        </p:nvSpPr>
        <p:spPr/>
        <p:txBody>
          <a:bodyPr/>
          <a:lstStyle/>
          <a:p>
            <a:pPr defTabSz="931774">
              <a:defRPr/>
            </a:pPr>
            <a:fld id="{3F30239F-3150-4A59-A506-5887556C8FFF}" type="slidenum">
              <a:rPr lang="en-CA">
                <a:solidFill>
                  <a:prstClr val="black"/>
                </a:solidFill>
                <a:latin typeface="Calibri"/>
              </a:rPr>
              <a:pPr defTabSz="931774">
                <a:defRPr/>
              </a:pPr>
              <a:t>13</a:t>
            </a:fld>
            <a:endParaRPr lang="en-CA">
              <a:solidFill>
                <a:prstClr val="black"/>
              </a:solidFill>
              <a:latin typeface="Calibri"/>
            </a:endParaRPr>
          </a:p>
        </p:txBody>
      </p:sp>
    </p:spTree>
    <p:extLst>
      <p:ext uri="{BB962C8B-B14F-4D97-AF65-F5344CB8AC3E}">
        <p14:creationId xmlns:p14="http://schemas.microsoft.com/office/powerpoint/2010/main" val="652237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20414-23CF-7BA7-E80C-C89801819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0E032-C6E1-FFA1-6718-12FA2AD65737}"/>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6E7233BA-F90C-C020-E4D4-99DB9E08967E}"/>
              </a:ext>
            </a:extLst>
          </p:cNvPr>
          <p:cNvSpPr>
            <a:spLocks noGrp="1"/>
          </p:cNvSpPr>
          <p:nvPr>
            <p:ph type="body" idx="1"/>
          </p:nvPr>
        </p:nvSpPr>
        <p:spPr/>
        <p:txBody>
          <a:bodyPr/>
          <a:lstStyle/>
          <a:p>
            <a:r>
              <a:rPr lang="en-US" sz="1100" dirty="0">
                <a:ea typeface="Times New Roman" panose="02020603050405020304" pitchFamily="18" charset="0"/>
              </a:rPr>
              <a:t>Environment risk assessment:</a:t>
            </a:r>
            <a:endParaRPr lang="en-CA" sz="1100" dirty="0">
              <a:ea typeface="Times New Roman" panose="02020603050405020304" pitchFamily="18" charset="0"/>
            </a:endParaRPr>
          </a:p>
          <a:p>
            <a:r>
              <a:rPr lang="en-US" sz="1100" dirty="0">
                <a:ea typeface="Times New Roman" panose="02020603050405020304" pitchFamily="18" charset="0"/>
              </a:rPr>
              <a:t>Ensure an environment risk assessment for the room/s to identify where risks can be eliminated or managed. </a:t>
            </a:r>
            <a:endParaRPr lang="en-US" sz="1100" b="1" dirty="0">
              <a:ea typeface="Times New Roman" panose="02020603050405020304" pitchFamily="18" charset="0"/>
            </a:endParaRPr>
          </a:p>
          <a:p>
            <a:r>
              <a:rPr lang="en-CA" sz="1100" dirty="0">
                <a:ea typeface="Times New Roman" panose="02020603050405020304" pitchFamily="18" charset="0"/>
              </a:rPr>
              <a:t>Consider:</a:t>
            </a:r>
          </a:p>
          <a:p>
            <a:pPr marL="349415" indent="-349415">
              <a:buSzPts val="1100"/>
              <a:buFont typeface="Wingdings" panose="05000000000000000000" pitchFamily="2" charset="2"/>
              <a:buChar char=""/>
            </a:pPr>
            <a:r>
              <a:rPr lang="en-US" sz="1100" dirty="0">
                <a:ea typeface="Times New Roman" panose="02020603050405020304" pitchFamily="18" charset="0"/>
              </a:rPr>
              <a:t>Loose tile/carpet, burnt-out lightbulbs are repaired</a:t>
            </a:r>
            <a:endParaRPr lang="en-CA" sz="1100" dirty="0">
              <a:ea typeface="Times New Roman" panose="02020603050405020304" pitchFamily="18" charset="0"/>
            </a:endParaRPr>
          </a:p>
          <a:p>
            <a:pPr marL="349415" indent="-349415">
              <a:buSzPts val="1100"/>
              <a:buFont typeface="Wingdings" panose="05000000000000000000" pitchFamily="2" charset="2"/>
              <a:buChar char=""/>
            </a:pPr>
            <a:r>
              <a:rPr lang="en-US" sz="1100" dirty="0">
                <a:ea typeface="Times New Roman" panose="02020603050405020304" pitchFamily="18" charset="0"/>
              </a:rPr>
              <a:t>Proximity to hazards/violence/excessive noise/</a:t>
            </a:r>
            <a:r>
              <a:rPr lang="en-US" sz="1100" dirty="0" err="1">
                <a:ea typeface="Times New Roman" panose="02020603050405020304" pitchFamily="18" charset="0"/>
              </a:rPr>
              <a:t>odours</a:t>
            </a:r>
            <a:r>
              <a:rPr lang="en-US" sz="1100" dirty="0">
                <a:ea typeface="Times New Roman" panose="02020603050405020304" pitchFamily="18" charset="0"/>
              </a:rPr>
              <a:t>/access/exits</a:t>
            </a:r>
            <a:endParaRPr lang="en-CA" sz="1100" dirty="0">
              <a:ea typeface="Times New Roman" panose="02020603050405020304" pitchFamily="18" charset="0"/>
            </a:endParaRPr>
          </a:p>
          <a:p>
            <a:pPr marL="349415" indent="-349415">
              <a:buSzPts val="1100"/>
              <a:buFont typeface="Wingdings" panose="05000000000000000000" pitchFamily="2" charset="2"/>
              <a:buChar char=""/>
            </a:pPr>
            <a:r>
              <a:rPr lang="en-US" sz="1100" dirty="0">
                <a:ea typeface="Times New Roman" panose="02020603050405020304" pitchFamily="18" charset="0"/>
              </a:rPr>
              <a:t>For qualitative, rooms are to be well ventilated</a:t>
            </a:r>
            <a:endParaRPr lang="en-CA" sz="1100" dirty="0">
              <a:ea typeface="Times New Roman" panose="02020603050405020304" pitchFamily="18" charset="0"/>
            </a:endParaRPr>
          </a:p>
          <a:p>
            <a:pPr marL="349415" indent="-349415">
              <a:buSzPts val="1100"/>
              <a:buFont typeface="Wingdings" panose="05000000000000000000" pitchFamily="2" charset="2"/>
              <a:buChar char=""/>
            </a:pPr>
            <a:r>
              <a:rPr lang="en-US" sz="1100" dirty="0">
                <a:ea typeface="Times New Roman" panose="02020603050405020304" pitchFamily="18" charset="0"/>
              </a:rPr>
              <a:t>For quantitative, a smaller room may be better for the count of air particulates</a:t>
            </a:r>
            <a:endParaRPr lang="en-CA" sz="1100" dirty="0">
              <a:ea typeface="Times New Roman" panose="02020603050405020304" pitchFamily="18" charset="0"/>
            </a:endParaRPr>
          </a:p>
          <a:p>
            <a:r>
              <a:rPr lang="en-US" sz="1100" dirty="0">
                <a:latin typeface="Arial" panose="020B0604020202020204" pitchFamily="34" charset="0"/>
                <a:ea typeface="Times New Roman" panose="02020603050405020304" pitchFamily="18" charset="0"/>
              </a:rPr>
              <a:t> </a:t>
            </a:r>
            <a:endParaRPr lang="en-CA" sz="1100" dirty="0">
              <a:latin typeface="Times New Roman" panose="02020603050405020304" pitchFamily="18" charset="0"/>
              <a:ea typeface="Times New Roman" panose="02020603050405020304" pitchFamily="18" charset="0"/>
            </a:endParaRPr>
          </a:p>
          <a:p>
            <a:endParaRPr lang="en-CA" dirty="0"/>
          </a:p>
        </p:txBody>
      </p:sp>
      <p:sp>
        <p:nvSpPr>
          <p:cNvPr id="4" name="Header Placeholder 3">
            <a:extLst>
              <a:ext uri="{FF2B5EF4-FFF2-40B4-BE49-F238E27FC236}">
                <a16:creationId xmlns:a16="http://schemas.microsoft.com/office/drawing/2014/main" id="{9D5A59A4-E4C6-7C81-CF37-02052DC75CDC}"/>
              </a:ext>
            </a:extLst>
          </p:cNvPr>
          <p:cNvSpPr>
            <a:spLocks noGrp="1"/>
          </p:cNvSpPr>
          <p:nvPr>
            <p:ph type="hdr" sz="quarter"/>
          </p:nvPr>
        </p:nvSpPr>
        <p:spPr/>
        <p:txBody>
          <a:bodyPr/>
          <a:lstStyle/>
          <a:p>
            <a:pPr defTabSz="931774">
              <a:defRPr/>
            </a:pPr>
            <a:r>
              <a:rPr lang="en-CA">
                <a:solidFill>
                  <a:prstClr val="black"/>
                </a:solidFill>
                <a:latin typeface="Calibri"/>
              </a:rPr>
              <a:t>SASWH</a:t>
            </a:r>
          </a:p>
        </p:txBody>
      </p:sp>
      <p:sp>
        <p:nvSpPr>
          <p:cNvPr id="5" name="Date Placeholder 4">
            <a:extLst>
              <a:ext uri="{FF2B5EF4-FFF2-40B4-BE49-F238E27FC236}">
                <a16:creationId xmlns:a16="http://schemas.microsoft.com/office/drawing/2014/main" id="{802801C2-F7AB-9A85-0386-4333AF7DF87E}"/>
              </a:ext>
            </a:extLst>
          </p:cNvPr>
          <p:cNvSpPr>
            <a:spLocks noGrp="1"/>
          </p:cNvSpPr>
          <p:nvPr>
            <p:ph type="dt" idx="1"/>
          </p:nvPr>
        </p:nvSpPr>
        <p:spPr/>
        <p:txBody>
          <a:bodyPr/>
          <a:lstStyle/>
          <a:p>
            <a:pPr defTabSz="931774">
              <a:defRPr/>
            </a:pPr>
            <a:r>
              <a:rPr lang="en-US">
                <a:solidFill>
                  <a:prstClr val="black"/>
                </a:solidFill>
                <a:latin typeface="Calibri"/>
              </a:rPr>
              <a:t>2021-05-12</a:t>
            </a:r>
            <a:endParaRPr lang="en-CA" dirty="0">
              <a:solidFill>
                <a:prstClr val="black"/>
              </a:solidFill>
              <a:latin typeface="Calibri"/>
            </a:endParaRPr>
          </a:p>
        </p:txBody>
      </p:sp>
      <p:sp>
        <p:nvSpPr>
          <p:cNvPr id="6" name="Slide Number Placeholder 5">
            <a:extLst>
              <a:ext uri="{FF2B5EF4-FFF2-40B4-BE49-F238E27FC236}">
                <a16:creationId xmlns:a16="http://schemas.microsoft.com/office/drawing/2014/main" id="{52BBE297-86DF-6AEA-61E5-FBE1054EC1CA}"/>
              </a:ext>
            </a:extLst>
          </p:cNvPr>
          <p:cNvSpPr>
            <a:spLocks noGrp="1"/>
          </p:cNvSpPr>
          <p:nvPr>
            <p:ph type="sldNum" sz="quarter" idx="5"/>
          </p:nvPr>
        </p:nvSpPr>
        <p:spPr/>
        <p:txBody>
          <a:bodyPr/>
          <a:lstStyle/>
          <a:p>
            <a:pPr defTabSz="931774">
              <a:defRPr/>
            </a:pPr>
            <a:fld id="{3F30239F-3150-4A59-A506-5887556C8FFF}" type="slidenum">
              <a:rPr lang="en-CA">
                <a:solidFill>
                  <a:prstClr val="black"/>
                </a:solidFill>
                <a:latin typeface="Calibri"/>
              </a:rPr>
              <a:pPr defTabSz="931774">
                <a:defRPr/>
              </a:pPr>
              <a:t>14</a:t>
            </a:fld>
            <a:endParaRPr lang="en-CA">
              <a:solidFill>
                <a:prstClr val="black"/>
              </a:solidFill>
              <a:latin typeface="Calibri"/>
            </a:endParaRPr>
          </a:p>
        </p:txBody>
      </p:sp>
    </p:spTree>
    <p:extLst>
      <p:ext uri="{BB962C8B-B14F-4D97-AF65-F5344CB8AC3E}">
        <p14:creationId xmlns:p14="http://schemas.microsoft.com/office/powerpoint/2010/main" val="3617612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8A305-E154-C4F4-2307-CBB32BA83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63DC9-2093-5322-26B4-F020CFAE2EE4}"/>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30B88B71-2AFF-A31D-D99B-A6A5A5F5BE0B}"/>
              </a:ext>
            </a:extLst>
          </p:cNvPr>
          <p:cNvSpPr>
            <a:spLocks noGrp="1"/>
          </p:cNvSpPr>
          <p:nvPr>
            <p:ph type="body" idx="1"/>
          </p:nvPr>
        </p:nvSpPr>
        <p:spPr/>
        <p:txBody>
          <a:bodyPr/>
          <a:lstStyle/>
          <a:p>
            <a:r>
              <a:rPr lang="en-US" sz="1100" dirty="0">
                <a:ea typeface="Times New Roman" panose="02020603050405020304" pitchFamily="18" charset="0"/>
              </a:rPr>
              <a:t>Object (and task) risk assessment </a:t>
            </a:r>
          </a:p>
          <a:p>
            <a:r>
              <a:rPr lang="en-US" sz="1100" dirty="0">
                <a:ea typeface="Times New Roman" panose="02020603050405020304" pitchFamily="18" charset="0"/>
              </a:rPr>
              <a:t>Ensure an object (and task) risk assessment for the items used in training to identify where risk can be eliminated or managed.</a:t>
            </a:r>
          </a:p>
          <a:p>
            <a:r>
              <a:rPr lang="en-US" sz="1100" dirty="0">
                <a:ea typeface="Times New Roman" panose="02020603050405020304" pitchFamily="18" charset="0"/>
              </a:rPr>
              <a:t>Consider:</a:t>
            </a:r>
            <a:endParaRPr lang="en-CA" sz="1100" dirty="0">
              <a:ea typeface="Times New Roman" panose="02020603050405020304" pitchFamily="18" charset="0"/>
            </a:endParaRPr>
          </a:p>
          <a:p>
            <a:pPr marL="349415" indent="-349415">
              <a:buSzPts val="1100"/>
              <a:buFont typeface="Wingdings" panose="05000000000000000000" pitchFamily="2" charset="2"/>
              <a:buChar char=""/>
            </a:pPr>
            <a:r>
              <a:rPr lang="en-US" sz="1100" dirty="0">
                <a:ea typeface="Times New Roman" panose="02020603050405020304" pitchFamily="18" charset="0"/>
              </a:rPr>
              <a:t>Weight of the objects</a:t>
            </a:r>
            <a:endParaRPr lang="en-CA" sz="1100" dirty="0">
              <a:ea typeface="Times New Roman" panose="02020603050405020304" pitchFamily="18" charset="0"/>
            </a:endParaRPr>
          </a:p>
          <a:p>
            <a:pPr marL="349415" indent="-349415">
              <a:buSzPts val="1100"/>
              <a:buFont typeface="Wingdings" panose="05000000000000000000" pitchFamily="2" charset="2"/>
              <a:buChar char=""/>
            </a:pPr>
            <a:r>
              <a:rPr lang="en-US" sz="1100" dirty="0">
                <a:ea typeface="Times New Roman" panose="02020603050405020304" pitchFamily="18" charset="0"/>
              </a:rPr>
              <a:t>Sharp edges</a:t>
            </a:r>
            <a:endParaRPr lang="en-CA" sz="1100" dirty="0">
              <a:ea typeface="Times New Roman" panose="02020603050405020304" pitchFamily="18" charset="0"/>
            </a:endParaRPr>
          </a:p>
          <a:p>
            <a:pPr marL="349415" indent="-349415">
              <a:buSzPts val="1100"/>
              <a:buFont typeface="Wingdings" panose="05000000000000000000" pitchFamily="2" charset="2"/>
              <a:buChar char=""/>
            </a:pPr>
            <a:r>
              <a:rPr lang="en-US" sz="1100" dirty="0">
                <a:ea typeface="Times New Roman" panose="02020603050405020304" pitchFamily="18" charset="0"/>
              </a:rPr>
              <a:t>Safely accessible</a:t>
            </a:r>
            <a:endParaRPr lang="en-CA" sz="1100" dirty="0">
              <a:ea typeface="Times New Roman" panose="02020603050405020304" pitchFamily="18" charset="0"/>
            </a:endParaRPr>
          </a:p>
          <a:p>
            <a:pPr marL="349415" indent="-349415">
              <a:buSzPts val="1100"/>
              <a:buFont typeface="Wingdings" panose="05000000000000000000" pitchFamily="2" charset="2"/>
              <a:buChar char=""/>
            </a:pPr>
            <a:r>
              <a:rPr lang="en-US" sz="1100" dirty="0">
                <a:ea typeface="Times New Roman" panose="02020603050405020304" pitchFamily="18" charset="0"/>
              </a:rPr>
              <a:t>Appropriate handles</a:t>
            </a:r>
            <a:endParaRPr lang="en-CA" sz="1100" dirty="0">
              <a:ea typeface="Times New Roman" panose="02020603050405020304" pitchFamily="18" charset="0"/>
            </a:endParaRPr>
          </a:p>
          <a:p>
            <a:r>
              <a:rPr lang="en-US" sz="1100" dirty="0">
                <a:ea typeface="Times New Roman" panose="02020603050405020304" pitchFamily="18" charset="0"/>
              </a:rPr>
              <a:t> </a:t>
            </a:r>
            <a:endParaRPr lang="en-CA" sz="1100" dirty="0">
              <a:ea typeface="Times New Roman" panose="02020603050405020304" pitchFamily="18" charset="0"/>
            </a:endParaRPr>
          </a:p>
          <a:p>
            <a:endParaRPr lang="en-CA" dirty="0"/>
          </a:p>
        </p:txBody>
      </p:sp>
      <p:sp>
        <p:nvSpPr>
          <p:cNvPr id="4" name="Header Placeholder 3">
            <a:extLst>
              <a:ext uri="{FF2B5EF4-FFF2-40B4-BE49-F238E27FC236}">
                <a16:creationId xmlns:a16="http://schemas.microsoft.com/office/drawing/2014/main" id="{93ABD7E5-31A4-3F5F-8613-042C73638A48}"/>
              </a:ext>
            </a:extLst>
          </p:cNvPr>
          <p:cNvSpPr>
            <a:spLocks noGrp="1"/>
          </p:cNvSpPr>
          <p:nvPr>
            <p:ph type="hdr" sz="quarter"/>
          </p:nvPr>
        </p:nvSpPr>
        <p:spPr/>
        <p:txBody>
          <a:bodyPr/>
          <a:lstStyle/>
          <a:p>
            <a:pPr defTabSz="931774">
              <a:defRPr/>
            </a:pPr>
            <a:r>
              <a:rPr lang="en-CA">
                <a:solidFill>
                  <a:prstClr val="black"/>
                </a:solidFill>
                <a:latin typeface="Calibri"/>
              </a:rPr>
              <a:t>SASWH</a:t>
            </a:r>
          </a:p>
        </p:txBody>
      </p:sp>
      <p:sp>
        <p:nvSpPr>
          <p:cNvPr id="5" name="Date Placeholder 4">
            <a:extLst>
              <a:ext uri="{FF2B5EF4-FFF2-40B4-BE49-F238E27FC236}">
                <a16:creationId xmlns:a16="http://schemas.microsoft.com/office/drawing/2014/main" id="{27648684-823A-A47B-271C-9CF775EEAA37}"/>
              </a:ext>
            </a:extLst>
          </p:cNvPr>
          <p:cNvSpPr>
            <a:spLocks noGrp="1"/>
          </p:cNvSpPr>
          <p:nvPr>
            <p:ph type="dt" idx="1"/>
          </p:nvPr>
        </p:nvSpPr>
        <p:spPr/>
        <p:txBody>
          <a:bodyPr/>
          <a:lstStyle/>
          <a:p>
            <a:pPr defTabSz="931774">
              <a:defRPr/>
            </a:pPr>
            <a:r>
              <a:rPr lang="en-US">
                <a:solidFill>
                  <a:prstClr val="black"/>
                </a:solidFill>
                <a:latin typeface="Calibri"/>
              </a:rPr>
              <a:t>2021-05-12</a:t>
            </a:r>
            <a:endParaRPr lang="en-CA" dirty="0">
              <a:solidFill>
                <a:prstClr val="black"/>
              </a:solidFill>
              <a:latin typeface="Calibri"/>
            </a:endParaRPr>
          </a:p>
        </p:txBody>
      </p:sp>
      <p:sp>
        <p:nvSpPr>
          <p:cNvPr id="6" name="Slide Number Placeholder 5">
            <a:extLst>
              <a:ext uri="{FF2B5EF4-FFF2-40B4-BE49-F238E27FC236}">
                <a16:creationId xmlns:a16="http://schemas.microsoft.com/office/drawing/2014/main" id="{7997BAB7-9855-997F-D4DC-D3D906057955}"/>
              </a:ext>
            </a:extLst>
          </p:cNvPr>
          <p:cNvSpPr>
            <a:spLocks noGrp="1"/>
          </p:cNvSpPr>
          <p:nvPr>
            <p:ph type="sldNum" sz="quarter" idx="5"/>
          </p:nvPr>
        </p:nvSpPr>
        <p:spPr/>
        <p:txBody>
          <a:bodyPr/>
          <a:lstStyle/>
          <a:p>
            <a:pPr defTabSz="931774">
              <a:defRPr/>
            </a:pPr>
            <a:fld id="{3F30239F-3150-4A59-A506-5887556C8FFF}" type="slidenum">
              <a:rPr lang="en-CA">
                <a:solidFill>
                  <a:prstClr val="black"/>
                </a:solidFill>
                <a:latin typeface="Calibri"/>
              </a:rPr>
              <a:pPr defTabSz="931774">
                <a:defRPr/>
              </a:pPr>
              <a:t>15</a:t>
            </a:fld>
            <a:endParaRPr lang="en-CA">
              <a:solidFill>
                <a:prstClr val="black"/>
              </a:solidFill>
              <a:latin typeface="Calibri"/>
            </a:endParaRPr>
          </a:p>
        </p:txBody>
      </p:sp>
    </p:spTree>
    <p:extLst>
      <p:ext uri="{BB962C8B-B14F-4D97-AF65-F5344CB8AC3E}">
        <p14:creationId xmlns:p14="http://schemas.microsoft.com/office/powerpoint/2010/main" val="1581852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ea typeface="Times New Roman" panose="02020603050405020304" pitchFamily="18" charset="0"/>
              </a:rPr>
              <a:t>Reporting, documenting, and communicating identified risks</a:t>
            </a:r>
            <a:endParaRPr lang="en-CA" sz="1100" dirty="0">
              <a:ea typeface="Times New Roman" panose="02020603050405020304" pitchFamily="18" charset="0"/>
            </a:endParaRPr>
          </a:p>
          <a:p>
            <a:r>
              <a:rPr lang="en-US" sz="1100" dirty="0">
                <a:ea typeface="Times New Roman" panose="02020603050405020304" pitchFamily="18" charset="0"/>
              </a:rPr>
              <a:t>Any defective/non-functioning equipment and/or items are not to be used during training. </a:t>
            </a:r>
          </a:p>
          <a:p>
            <a:r>
              <a:rPr lang="en-US" sz="1100" dirty="0">
                <a:ea typeface="Times New Roman" panose="02020603050405020304" pitchFamily="18" charset="0"/>
              </a:rPr>
              <a:t>Report these risks, including how they were eliminated or managed, according to the process for the site/area fit testing is being done.</a:t>
            </a:r>
            <a:endParaRPr lang="en-CA" sz="1100" dirty="0">
              <a:ea typeface="Times New Roman" panose="02020603050405020304" pitchFamily="18" charset="0"/>
            </a:endParaRPr>
          </a:p>
          <a:p>
            <a:r>
              <a:rPr lang="en-US" sz="1100" dirty="0">
                <a:ea typeface="Times New Roman" panose="02020603050405020304" pitchFamily="18" charset="0"/>
              </a:rPr>
              <a:t> </a:t>
            </a:r>
            <a:endParaRPr lang="en-CA" sz="1100" dirty="0">
              <a:ea typeface="Times New Roman" panose="02020603050405020304" pitchFamily="18" charset="0"/>
            </a:endParaRPr>
          </a:p>
          <a:p>
            <a:endParaRPr lang="en-CA" dirty="0"/>
          </a:p>
        </p:txBody>
      </p:sp>
      <p:sp>
        <p:nvSpPr>
          <p:cNvPr id="4" name="Header Placeholder 3"/>
          <p:cNvSpPr>
            <a:spLocks noGrp="1"/>
          </p:cNvSpPr>
          <p:nvPr>
            <p:ph type="hdr" sz="quarter"/>
          </p:nvPr>
        </p:nvSpPr>
        <p:spPr/>
        <p:txBody>
          <a:bodyPr/>
          <a:lstStyle/>
          <a:p>
            <a:pPr defTabSz="931774">
              <a:defRPr/>
            </a:pPr>
            <a:r>
              <a:rPr lang="en-CA">
                <a:solidFill>
                  <a:prstClr val="black"/>
                </a:solidFill>
                <a:latin typeface="Calibri"/>
              </a:rPr>
              <a:t>SASWH</a:t>
            </a:r>
          </a:p>
        </p:txBody>
      </p:sp>
      <p:sp>
        <p:nvSpPr>
          <p:cNvPr id="5" name="Date Placeholder 4"/>
          <p:cNvSpPr>
            <a:spLocks noGrp="1"/>
          </p:cNvSpPr>
          <p:nvPr>
            <p:ph type="dt" idx="1"/>
          </p:nvPr>
        </p:nvSpPr>
        <p:spPr/>
        <p:txBody>
          <a:bodyPr/>
          <a:lstStyle/>
          <a:p>
            <a:pPr defTabSz="931774">
              <a:defRPr/>
            </a:pPr>
            <a:r>
              <a:rPr lang="en-US">
                <a:solidFill>
                  <a:prstClr val="black"/>
                </a:solidFill>
                <a:latin typeface="Calibri"/>
              </a:rPr>
              <a:t>2021-05-12</a:t>
            </a:r>
            <a:endParaRPr lang="en-CA" dirty="0">
              <a:solidFill>
                <a:prstClr val="black"/>
              </a:solidFill>
              <a:latin typeface="Calibri"/>
            </a:endParaRPr>
          </a:p>
        </p:txBody>
      </p:sp>
      <p:sp>
        <p:nvSpPr>
          <p:cNvPr id="6" name="Slide Number Placeholder 5"/>
          <p:cNvSpPr>
            <a:spLocks noGrp="1"/>
          </p:cNvSpPr>
          <p:nvPr>
            <p:ph type="sldNum" sz="quarter" idx="5"/>
          </p:nvPr>
        </p:nvSpPr>
        <p:spPr/>
        <p:txBody>
          <a:bodyPr/>
          <a:lstStyle/>
          <a:p>
            <a:pPr defTabSz="931774">
              <a:defRPr/>
            </a:pPr>
            <a:fld id="{3F30239F-3150-4A59-A506-5887556C8FFF}" type="slidenum">
              <a:rPr lang="en-CA">
                <a:solidFill>
                  <a:prstClr val="black"/>
                </a:solidFill>
                <a:latin typeface="Calibri"/>
              </a:rPr>
              <a:pPr defTabSz="931774">
                <a:defRPr/>
              </a:pPr>
              <a:t>16</a:t>
            </a:fld>
            <a:endParaRPr lang="en-CA">
              <a:solidFill>
                <a:prstClr val="black"/>
              </a:solidFill>
              <a:latin typeface="Calibri"/>
            </a:endParaRPr>
          </a:p>
        </p:txBody>
      </p:sp>
    </p:spTree>
    <p:extLst>
      <p:ext uri="{BB962C8B-B14F-4D97-AF65-F5344CB8AC3E}">
        <p14:creationId xmlns:p14="http://schemas.microsoft.com/office/powerpoint/2010/main" val="527784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sz="1100" dirty="0"/>
              <a:t>Have trainers reference the legislation in their Protocols and Resources. </a:t>
            </a:r>
          </a:p>
          <a:p>
            <a:r>
              <a:rPr lang="en-CA" sz="1100" b="0" dirty="0"/>
              <a:t>Do not read </a:t>
            </a:r>
            <a:r>
              <a:rPr lang="en-CA" sz="1100" dirty="0"/>
              <a:t>each regulation, but ensure trainers are aware of the regulations that are relevant to fit testing.</a:t>
            </a:r>
          </a:p>
        </p:txBody>
      </p:sp>
      <p:sp>
        <p:nvSpPr>
          <p:cNvPr id="4" name="Slide Number Placeholder 3"/>
          <p:cNvSpPr>
            <a:spLocks noGrp="1"/>
          </p:cNvSpPr>
          <p:nvPr>
            <p:ph type="sldNum" sz="quarter" idx="5"/>
          </p:nvPr>
        </p:nvSpPr>
        <p:spPr/>
        <p:txBody>
          <a:bodyPr/>
          <a:lstStyle/>
          <a:p>
            <a:fld id="{CC625B38-3B45-40DE-97CD-8C7803177BCD}" type="slidenum">
              <a:rPr lang="en-CA" smtClean="0"/>
              <a:t>17</a:t>
            </a:fld>
            <a:endParaRPr lang="en-CA"/>
          </a:p>
        </p:txBody>
      </p:sp>
    </p:spTree>
    <p:extLst>
      <p:ext uri="{BB962C8B-B14F-4D97-AF65-F5344CB8AC3E}">
        <p14:creationId xmlns:p14="http://schemas.microsoft.com/office/powerpoint/2010/main" val="2577912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defTabSz="931774">
              <a:defRPr/>
            </a:pPr>
            <a:r>
              <a:rPr lang="en-US" sz="1100" dirty="0"/>
              <a:t>The potential of air quality hazards exists in every workplace in the province. Some can be Immediately Dangerous to Life and Health (IDLH), such as hydrogen sulfide (H</a:t>
            </a:r>
            <a:r>
              <a:rPr lang="en-US" sz="1100" baseline="-25000" dirty="0"/>
              <a:t>2</a:t>
            </a:r>
            <a:r>
              <a:rPr lang="en-US" sz="1100" dirty="0"/>
              <a:t>S) in the oil and gas industry. Some hazards, such as </a:t>
            </a:r>
            <a:r>
              <a:rPr lang="en-US" sz="1100" dirty="0" err="1"/>
              <a:t>mould</a:t>
            </a:r>
            <a:r>
              <a:rPr lang="en-US" sz="1100" dirty="0"/>
              <a:t> problems, can cause long-term health effects. Whatever the hazards, employers are required by legislation to assess their worksites, evaluate the hazards, eliminate them where possible, and when other control are not possible, provide appropriate PPE and ensure employees are properly trained to use it.</a:t>
            </a:r>
            <a:endParaRPr lang="en-CA" sz="1100" dirty="0"/>
          </a:p>
          <a:p>
            <a:endParaRPr lang="en-CA" dirty="0"/>
          </a:p>
        </p:txBody>
      </p:sp>
      <p:sp>
        <p:nvSpPr>
          <p:cNvPr id="4" name="Slide Number Placeholder 3"/>
          <p:cNvSpPr>
            <a:spLocks noGrp="1"/>
          </p:cNvSpPr>
          <p:nvPr>
            <p:ph type="sldNum" sz="quarter" idx="5"/>
          </p:nvPr>
        </p:nvSpPr>
        <p:spPr/>
        <p:txBody>
          <a:bodyPr/>
          <a:lstStyle/>
          <a:p>
            <a:fld id="{CC625B38-3B45-40DE-97CD-8C7803177BCD}" type="slidenum">
              <a:rPr lang="en-CA" smtClean="0"/>
              <a:t>18</a:t>
            </a:fld>
            <a:endParaRPr lang="en-CA"/>
          </a:p>
        </p:txBody>
      </p:sp>
    </p:spTree>
    <p:extLst>
      <p:ext uri="{BB962C8B-B14F-4D97-AF65-F5344CB8AC3E}">
        <p14:creationId xmlns:p14="http://schemas.microsoft.com/office/powerpoint/2010/main" val="281986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defTabSz="931774">
              <a:defRPr/>
            </a:pPr>
            <a:r>
              <a:rPr lang="en-US" sz="1100" dirty="0">
                <a:solidFill>
                  <a:prstClr val="black"/>
                </a:solidFill>
                <a:ea typeface="Times New Roman" panose="02020603050405020304" pitchFamily="18" charset="0"/>
              </a:rPr>
              <a:t>Learning outcomes for SASWH’s Fit Tester Train the Tester include:</a:t>
            </a:r>
          </a:p>
          <a:p>
            <a:pPr defTabSz="931774">
              <a:defRPr/>
            </a:pPr>
            <a:r>
              <a:rPr lang="en-CA" sz="1100" dirty="0">
                <a:solidFill>
                  <a:prstClr val="black"/>
                </a:solidFill>
                <a:ea typeface="Times New Roman" panose="02020603050405020304" pitchFamily="18" charset="0"/>
              </a:rPr>
              <a:t>By the end of the session, participants will be able to:</a:t>
            </a:r>
          </a:p>
          <a:p>
            <a:pPr marL="291179" indent="-291179">
              <a:buFont typeface="Arial" panose="020B0604020202020204" pitchFamily="34" charset="0"/>
              <a:buChar char="•"/>
            </a:pPr>
            <a:r>
              <a:rPr lang="en-US" sz="1100" dirty="0">
                <a:cs typeface="Arial" panose="020B0604020202020204" pitchFamily="34" charset="0"/>
              </a:rPr>
              <a:t> Explain the requirements of Saskatchewan’s occupational health and safety legislation related to respiratory fit testing.</a:t>
            </a:r>
            <a:endParaRPr lang="en-CA" sz="1100" dirty="0">
              <a:cs typeface="Arial" panose="020B0604020202020204" pitchFamily="34" charset="0"/>
            </a:endParaRPr>
          </a:p>
          <a:p>
            <a:pPr marL="291179" indent="-291179">
              <a:buFont typeface="Arial" panose="020B0604020202020204" pitchFamily="34" charset="0"/>
              <a:buChar char="•"/>
            </a:pPr>
            <a:r>
              <a:rPr lang="en-US" sz="1100" dirty="0">
                <a:cs typeface="Arial" panose="020B0604020202020204" pitchFamily="34" charset="0"/>
              </a:rPr>
              <a:t> Conduct a hazard assessment to determine the need for respiratory protection</a:t>
            </a:r>
            <a:endParaRPr lang="en-CA" sz="1100" dirty="0">
              <a:cs typeface="Arial" panose="020B0604020202020204" pitchFamily="34" charset="0"/>
            </a:endParaRPr>
          </a:p>
          <a:p>
            <a:pPr marL="291179" indent="-291179">
              <a:buFont typeface="Arial" panose="020B0604020202020204" pitchFamily="34" charset="0"/>
              <a:buChar char="•"/>
            </a:pPr>
            <a:r>
              <a:rPr lang="en-US" sz="1100" dirty="0">
                <a:cs typeface="Arial" panose="020B0604020202020204" pitchFamily="34" charset="0"/>
              </a:rPr>
              <a:t> Identify and select the appropriate type of respirator based on the hazard and work environment</a:t>
            </a:r>
            <a:endParaRPr lang="en-CA" sz="1100" dirty="0">
              <a:cs typeface="Arial" panose="020B0604020202020204" pitchFamily="34" charset="0"/>
            </a:endParaRPr>
          </a:p>
          <a:p>
            <a:pPr marL="291179" indent="-291179">
              <a:buFont typeface="Arial" panose="020B0604020202020204" pitchFamily="34" charset="0"/>
              <a:buChar char="•"/>
            </a:pPr>
            <a:r>
              <a:rPr lang="en-US" sz="1100" dirty="0">
                <a:cs typeface="Arial" panose="020B0604020202020204" pitchFamily="34" charset="0"/>
              </a:rPr>
              <a:t> Demonstrate an understanding of qualitative and/or quantitative fit testing procedures</a:t>
            </a:r>
            <a:endParaRPr lang="en-CA" sz="1100" dirty="0">
              <a:cs typeface="Arial" panose="020B0604020202020204" pitchFamily="34" charset="0"/>
            </a:endParaRPr>
          </a:p>
          <a:p>
            <a:pPr marL="291179" indent="-291179">
              <a:buFont typeface="Arial" panose="020B0604020202020204" pitchFamily="34" charset="0"/>
              <a:buChar char="•"/>
            </a:pPr>
            <a:r>
              <a:rPr lang="en-US" sz="1100" dirty="0">
                <a:cs typeface="Arial" panose="020B0604020202020204" pitchFamily="34" charset="0"/>
              </a:rPr>
              <a:t> Participate in or facilitate orientation and training related to respirator use</a:t>
            </a:r>
            <a:endParaRPr lang="en-CA" sz="1100" dirty="0">
              <a:cs typeface="Arial" panose="020B0604020202020204" pitchFamily="34" charset="0"/>
            </a:endParaRPr>
          </a:p>
          <a:p>
            <a:pPr marL="291179" indent="-291179">
              <a:buFont typeface="Arial" panose="020B0604020202020204" pitchFamily="34" charset="0"/>
              <a:buChar char="•"/>
            </a:pPr>
            <a:r>
              <a:rPr lang="en-US" sz="1100" dirty="0">
                <a:cs typeface="Arial" panose="020B0604020202020204" pitchFamily="34" charset="0"/>
              </a:rPr>
              <a:t> Understand the process for health surveillance, including completion of the respirator screening form</a:t>
            </a:r>
            <a:endParaRPr lang="en-CA" sz="1100" dirty="0">
              <a:cs typeface="Arial" panose="020B0604020202020204" pitchFamily="34" charset="0"/>
            </a:endParaRPr>
          </a:p>
          <a:p>
            <a:pPr marL="291179" indent="-291179">
              <a:buFont typeface="Arial" panose="020B0604020202020204" pitchFamily="34" charset="0"/>
              <a:buChar char="•"/>
            </a:pPr>
            <a:r>
              <a:rPr lang="en-US" sz="1100" dirty="0">
                <a:cs typeface="Arial" panose="020B0604020202020204" pitchFamily="34" charset="0"/>
              </a:rPr>
              <a:t> Evaluate the effectiveness of a respiratory protection program</a:t>
            </a:r>
            <a:endParaRPr lang="en-CA" sz="1100" dirty="0">
              <a:cs typeface="Arial" panose="020B0604020202020204" pitchFamily="34" charset="0"/>
            </a:endParaRPr>
          </a:p>
          <a:p>
            <a:pPr marL="291179" indent="-291179">
              <a:buFont typeface="Arial" panose="020B0604020202020204" pitchFamily="34" charset="0"/>
              <a:buChar char="•"/>
            </a:pPr>
            <a:r>
              <a:rPr lang="en-US" sz="1100" dirty="0">
                <a:cs typeface="Arial" panose="020B0604020202020204" pitchFamily="34" charset="0"/>
              </a:rPr>
              <a:t> Maintain accurate records of fit testing, training and program elements</a:t>
            </a:r>
            <a:endParaRPr lang="en-CA" sz="1100" dirty="0">
              <a:cs typeface="Arial" panose="020B0604020202020204" pitchFamily="34" charset="0"/>
            </a:endParaRPr>
          </a:p>
          <a:p>
            <a:pPr marL="291179" indent="-291179">
              <a:buFont typeface="Arial" panose="020B0604020202020204" pitchFamily="34" charset="0"/>
              <a:buChar char="•"/>
            </a:pPr>
            <a:r>
              <a:rPr lang="en-US" sz="1100" dirty="0">
                <a:cs typeface="Arial" panose="020B0604020202020204" pitchFamily="34" charset="0"/>
              </a:rPr>
              <a:t> Perform cleaning, inspection, maintenance, and storage of respirators</a:t>
            </a:r>
            <a:endParaRPr lang="en-CA" sz="1100" dirty="0">
              <a:cs typeface="Arial" panose="020B0604020202020204" pitchFamily="34" charset="0"/>
            </a:endParaRPr>
          </a:p>
          <a:p>
            <a:pPr marL="291179" indent="-291179">
              <a:buFont typeface="Arial" panose="020B0604020202020204" pitchFamily="34" charset="0"/>
              <a:buChar char="•"/>
            </a:pPr>
            <a:r>
              <a:rPr lang="en-US" sz="1100" dirty="0">
                <a:cs typeface="Arial" panose="020B0604020202020204" pitchFamily="34" charset="0"/>
              </a:rPr>
              <a:t> Apply the principles of qualitative fit testing (option: practice with water rather than </a:t>
            </a:r>
            <a:r>
              <a:rPr lang="en-US" sz="1100" dirty="0" err="1">
                <a:cs typeface="Arial" panose="020B0604020202020204" pitchFamily="34" charset="0"/>
              </a:rPr>
              <a:t>Bitrex</a:t>
            </a:r>
            <a:r>
              <a:rPr lang="en-US" sz="1100" dirty="0">
                <a:cs typeface="Arial" panose="020B0604020202020204" pitchFamily="34" charset="0"/>
              </a:rPr>
              <a:t>) and/or Saccharin</a:t>
            </a:r>
            <a:endParaRPr lang="en-CA" sz="1100" dirty="0">
              <a:cs typeface="Arial" panose="020B0604020202020204" pitchFamily="34" charset="0"/>
            </a:endParaRPr>
          </a:p>
          <a:p>
            <a:pPr marL="291179" indent="-291179">
              <a:buFont typeface="Arial" panose="020B0604020202020204" pitchFamily="34" charset="0"/>
              <a:buChar char="•"/>
            </a:pPr>
            <a:r>
              <a:rPr lang="en-US" sz="1100" dirty="0">
                <a:cs typeface="Arial" panose="020B0604020202020204" pitchFamily="34" charset="0"/>
              </a:rPr>
              <a:t> Apply the principles of quantitative fit testing (practice with a PortaCount, AccuFit)</a:t>
            </a:r>
            <a:endParaRPr lang="en-CA" sz="1100" dirty="0">
              <a:cs typeface="Arial" panose="020B0604020202020204" pitchFamily="34" charset="0"/>
            </a:endParaRPr>
          </a:p>
          <a:p>
            <a:pPr marL="291179" indent="-291179">
              <a:buFont typeface="Arial" panose="020B0604020202020204" pitchFamily="34" charset="0"/>
              <a:buChar char="•"/>
            </a:pPr>
            <a:endParaRPr lang="en-CA" sz="1800" dirty="0">
              <a:latin typeface="Arial" panose="020B0604020202020204" pitchFamily="34" charset="0"/>
              <a:cs typeface="Arial" panose="020B0604020202020204" pitchFamily="34" charset="0"/>
            </a:endParaRPr>
          </a:p>
          <a:p>
            <a:pPr marL="465887" defTabSz="931774">
              <a:defRPr/>
            </a:pPr>
            <a:endParaRPr lang="en-CA" sz="18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endParaRPr>
          </a:p>
          <a:p>
            <a:endParaRPr lang="en-CA" dirty="0"/>
          </a:p>
        </p:txBody>
      </p:sp>
      <p:sp>
        <p:nvSpPr>
          <p:cNvPr id="4" name="Header Placeholder 3"/>
          <p:cNvSpPr>
            <a:spLocks noGrp="1"/>
          </p:cNvSpPr>
          <p:nvPr>
            <p:ph type="hdr" sz="quarter"/>
          </p:nvPr>
        </p:nvSpPr>
        <p:spPr/>
        <p:txBody>
          <a:bodyPr/>
          <a:lstStyle/>
          <a:p>
            <a:pPr defTabSz="931774">
              <a:defRPr/>
            </a:pPr>
            <a:r>
              <a:rPr lang="en-CA">
                <a:solidFill>
                  <a:prstClr val="black"/>
                </a:solidFill>
                <a:latin typeface="Calibri"/>
              </a:rPr>
              <a:t>SASWH</a:t>
            </a:r>
          </a:p>
        </p:txBody>
      </p:sp>
      <p:sp>
        <p:nvSpPr>
          <p:cNvPr id="5" name="Date Placeholder 4"/>
          <p:cNvSpPr>
            <a:spLocks noGrp="1"/>
          </p:cNvSpPr>
          <p:nvPr>
            <p:ph type="dt" idx="1"/>
          </p:nvPr>
        </p:nvSpPr>
        <p:spPr/>
        <p:txBody>
          <a:bodyPr/>
          <a:lstStyle/>
          <a:p>
            <a:pPr defTabSz="931774">
              <a:defRPr/>
            </a:pPr>
            <a:r>
              <a:rPr lang="en-US">
                <a:solidFill>
                  <a:prstClr val="black"/>
                </a:solidFill>
                <a:latin typeface="Calibri"/>
              </a:rPr>
              <a:t>2021-05-12</a:t>
            </a:r>
            <a:endParaRPr lang="en-CA" dirty="0">
              <a:solidFill>
                <a:prstClr val="black"/>
              </a:solidFill>
              <a:latin typeface="Calibri"/>
            </a:endParaRPr>
          </a:p>
        </p:txBody>
      </p:sp>
      <p:sp>
        <p:nvSpPr>
          <p:cNvPr id="6" name="Slide Number Placeholder 5"/>
          <p:cNvSpPr>
            <a:spLocks noGrp="1"/>
          </p:cNvSpPr>
          <p:nvPr>
            <p:ph type="sldNum" sz="quarter" idx="5"/>
          </p:nvPr>
        </p:nvSpPr>
        <p:spPr/>
        <p:txBody>
          <a:bodyPr/>
          <a:lstStyle/>
          <a:p>
            <a:pPr defTabSz="931774">
              <a:defRPr/>
            </a:pPr>
            <a:fld id="{3F30239F-3150-4A59-A506-5887556C8FFF}" type="slidenum">
              <a:rPr lang="en-CA">
                <a:solidFill>
                  <a:prstClr val="black"/>
                </a:solidFill>
                <a:latin typeface="Calibri"/>
              </a:rPr>
              <a:pPr defTabSz="931774">
                <a:defRPr/>
              </a:pPr>
              <a:t>19</a:t>
            </a:fld>
            <a:endParaRPr lang="en-CA">
              <a:solidFill>
                <a:prstClr val="black"/>
              </a:solidFill>
              <a:latin typeface="Calibri"/>
            </a:endParaRPr>
          </a:p>
        </p:txBody>
      </p:sp>
    </p:spTree>
    <p:extLst>
      <p:ext uri="{BB962C8B-B14F-4D97-AF65-F5344CB8AC3E}">
        <p14:creationId xmlns:p14="http://schemas.microsoft.com/office/powerpoint/2010/main" val="35899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3CB2F-CEA7-286F-9866-1B8C407C3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EB3E3-E1CB-15AC-8109-B2B18222E9FD}"/>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BA6512E2-44E0-F7A3-3F0F-5DE3943C71D2}"/>
              </a:ext>
            </a:extLst>
          </p:cNvPr>
          <p:cNvSpPr>
            <a:spLocks noGrp="1"/>
          </p:cNvSpPr>
          <p:nvPr>
            <p:ph type="body" idx="1"/>
          </p:nvPr>
        </p:nvSpPr>
        <p:spPr/>
        <p:txBody>
          <a:bodyPr/>
          <a:lstStyle/>
          <a:p>
            <a:pPr eaLnBrk="1" hangingPunct="1"/>
            <a:r>
              <a:rPr lang="en-US" dirty="0"/>
              <a:t>As per slide.</a:t>
            </a:r>
          </a:p>
        </p:txBody>
      </p:sp>
      <p:sp>
        <p:nvSpPr>
          <p:cNvPr id="4" name="Slide Number Placeholder 3">
            <a:extLst>
              <a:ext uri="{FF2B5EF4-FFF2-40B4-BE49-F238E27FC236}">
                <a16:creationId xmlns:a16="http://schemas.microsoft.com/office/drawing/2014/main" id="{A66B12EC-4514-B3C6-6061-14A2F6C0F338}"/>
              </a:ext>
            </a:extLst>
          </p:cNvPr>
          <p:cNvSpPr>
            <a:spLocks noGrp="1"/>
          </p:cNvSpPr>
          <p:nvPr>
            <p:ph type="sldNum" sz="quarter" idx="10"/>
          </p:nvPr>
        </p:nvSpPr>
        <p:spPr/>
        <p:txBody>
          <a:bodyPr/>
          <a:lstStyle/>
          <a:p>
            <a:pPr defTabSz="931774">
              <a:defRPr/>
            </a:pPr>
            <a:fld id="{6CFAA76A-2E8C-4AA8-B375-9579D1FC200A}" type="slidenum">
              <a:rPr lang="en-CA">
                <a:solidFill>
                  <a:prstClr val="black"/>
                </a:solidFill>
                <a:latin typeface="Calibri"/>
              </a:rPr>
              <a:pPr defTabSz="931774">
                <a:defRPr/>
              </a:pPr>
              <a:t>2</a:t>
            </a:fld>
            <a:endParaRPr lang="en-CA">
              <a:solidFill>
                <a:prstClr val="black"/>
              </a:solidFill>
              <a:latin typeface="Calibri"/>
            </a:endParaRPr>
          </a:p>
        </p:txBody>
      </p:sp>
    </p:spTree>
    <p:extLst>
      <p:ext uri="{BB962C8B-B14F-4D97-AF65-F5344CB8AC3E}">
        <p14:creationId xmlns:p14="http://schemas.microsoft.com/office/powerpoint/2010/main" val="186460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ea typeface="Times New Roman" panose="02020603050405020304" pitchFamily="18" charset="0"/>
              </a:rPr>
              <a:t>Three Rights of Workers </a:t>
            </a:r>
            <a:endParaRPr lang="en-CA" sz="1100" dirty="0">
              <a:ea typeface="Times New Roman" panose="02020603050405020304" pitchFamily="18" charset="0"/>
            </a:endParaRPr>
          </a:p>
          <a:p>
            <a:r>
              <a:rPr lang="en-US" sz="1100" dirty="0">
                <a:ea typeface="Times New Roman" panose="02020603050405020304" pitchFamily="18" charset="0"/>
              </a:rPr>
              <a:t>Saskatchewan’s OH&amp;S legislation has also given every worker, including managers and supervisors, three basic rights:</a:t>
            </a:r>
            <a:endParaRPr lang="en-CA" sz="1100" dirty="0">
              <a:ea typeface="Times New Roman" panose="02020603050405020304" pitchFamily="18" charset="0"/>
            </a:endParaRPr>
          </a:p>
          <a:p>
            <a:pPr marL="349415" indent="-349415">
              <a:buFont typeface="+mj-lt"/>
              <a:buAutoNum type="arabicPeriod"/>
            </a:pPr>
            <a:r>
              <a:rPr lang="en-US" sz="1100" dirty="0">
                <a:ea typeface="Times New Roman" panose="02020603050405020304" pitchFamily="18" charset="0"/>
                <a:cs typeface="Times New Roman" panose="02020603050405020304" pitchFamily="18" charset="0"/>
              </a:rPr>
              <a:t>The right to know</a:t>
            </a:r>
            <a:endParaRPr lang="en-CA" sz="1100" dirty="0">
              <a:ea typeface="Times New Roman" panose="02020603050405020304" pitchFamily="18" charset="0"/>
              <a:cs typeface="Times New Roman" panose="02020603050405020304" pitchFamily="18" charset="0"/>
            </a:endParaRPr>
          </a:p>
          <a:p>
            <a:pPr marL="349415" indent="-349415">
              <a:buFont typeface="+mj-lt"/>
              <a:buAutoNum type="arabicPeriod"/>
            </a:pPr>
            <a:r>
              <a:rPr lang="en-US" sz="1100" dirty="0">
                <a:ea typeface="Times New Roman" panose="02020603050405020304" pitchFamily="18" charset="0"/>
                <a:cs typeface="Times New Roman" panose="02020603050405020304" pitchFamily="18" charset="0"/>
              </a:rPr>
              <a:t>The right to participate</a:t>
            </a:r>
            <a:endParaRPr lang="en-CA" sz="1100" dirty="0">
              <a:ea typeface="Times New Roman" panose="02020603050405020304" pitchFamily="18" charset="0"/>
              <a:cs typeface="Times New Roman" panose="02020603050405020304" pitchFamily="18" charset="0"/>
            </a:endParaRPr>
          </a:p>
          <a:p>
            <a:pPr marL="349415" indent="-349415">
              <a:buFont typeface="+mj-lt"/>
              <a:buAutoNum type="arabicPeriod"/>
            </a:pPr>
            <a:r>
              <a:rPr lang="en-US" sz="1100" dirty="0">
                <a:ea typeface="Times New Roman" panose="02020603050405020304" pitchFamily="18" charset="0"/>
                <a:cs typeface="Times New Roman" panose="02020603050405020304" pitchFamily="18" charset="0"/>
              </a:rPr>
              <a:t>The right to refuse work </a:t>
            </a:r>
            <a:r>
              <a:rPr lang="en-US" sz="1100" i="1" dirty="0">
                <a:ea typeface="Times New Roman" panose="02020603050405020304" pitchFamily="18" charset="0"/>
                <a:cs typeface="Times New Roman" panose="02020603050405020304" pitchFamily="18" charset="0"/>
              </a:rPr>
              <a:t>believed to be unusually dangerous</a:t>
            </a:r>
            <a:endParaRPr lang="en-CA" sz="1100" dirty="0">
              <a:ea typeface="Times New Roman" panose="02020603050405020304" pitchFamily="18" charset="0"/>
              <a:cs typeface="Times New Roman" panose="02020603050405020304" pitchFamily="18" charset="0"/>
            </a:endParaRPr>
          </a:p>
          <a:p>
            <a:r>
              <a:rPr lang="en-US" sz="1100" dirty="0">
                <a:ea typeface="Times New Roman" panose="02020603050405020304" pitchFamily="18" charset="0"/>
              </a:rPr>
              <a:t> </a:t>
            </a:r>
            <a:endParaRPr lang="en-CA" sz="1100" dirty="0">
              <a:ea typeface="Times New Roman" panose="02020603050405020304" pitchFamily="18" charset="0"/>
            </a:endParaRPr>
          </a:p>
          <a:p>
            <a:r>
              <a:rPr lang="en-US" sz="1100" dirty="0">
                <a:ea typeface="Times New Roman" panose="02020603050405020304" pitchFamily="18" charset="0"/>
                <a:cs typeface="Arial" panose="020B0604020202020204" pitchFamily="34" charset="0"/>
              </a:rPr>
              <a:t>The Right to Know</a:t>
            </a:r>
            <a:endParaRPr lang="en-CA" sz="1100" u="sng" dirty="0">
              <a:ea typeface="Times New Roman" panose="02020603050405020304" pitchFamily="18" charset="0"/>
              <a:cs typeface="Times New Roman" panose="02020603050405020304" pitchFamily="18" charset="0"/>
            </a:endParaRPr>
          </a:p>
          <a:p>
            <a:r>
              <a:rPr lang="en-US" sz="1100" dirty="0">
                <a:ea typeface="Times New Roman" panose="02020603050405020304" pitchFamily="18" charset="0"/>
              </a:rPr>
              <a:t>Every worker has a right to be informed about the hazards at work, trained to recognize those hazards, and trained to protect him or herself from those hazards. This right is built into all regulations where information and training could help to protect workers. Workers must use the information and instructions provided.</a:t>
            </a:r>
            <a:endParaRPr lang="en-CA" sz="1100" dirty="0">
              <a:ea typeface="Times New Roman" panose="02020603050405020304" pitchFamily="18" charset="0"/>
            </a:endParaRPr>
          </a:p>
          <a:p>
            <a:r>
              <a:rPr lang="en-US" sz="1100" dirty="0">
                <a:ea typeface="Times New Roman" panose="02020603050405020304" pitchFamily="18" charset="0"/>
              </a:rPr>
              <a:t> </a:t>
            </a:r>
            <a:endParaRPr lang="en-CA" sz="1100" dirty="0">
              <a:ea typeface="Times New Roman" panose="02020603050405020304" pitchFamily="18" charset="0"/>
            </a:endParaRPr>
          </a:p>
          <a:p>
            <a:r>
              <a:rPr lang="en-US" sz="1100" b="0" dirty="0">
                <a:ea typeface="Times New Roman" panose="02020603050405020304" pitchFamily="18" charset="0"/>
                <a:cs typeface="Arial" panose="020B0604020202020204" pitchFamily="34" charset="0"/>
              </a:rPr>
              <a:t>The Right to Participate</a:t>
            </a:r>
            <a:endParaRPr lang="en-CA" sz="1100" b="0" u="sng" dirty="0">
              <a:ea typeface="Times New Roman" panose="02020603050405020304" pitchFamily="18" charset="0"/>
              <a:cs typeface="Times New Roman" panose="02020603050405020304" pitchFamily="18" charset="0"/>
            </a:endParaRPr>
          </a:p>
          <a:p>
            <a:r>
              <a:rPr lang="en-US" sz="1100" dirty="0">
                <a:ea typeface="Times New Roman" panose="02020603050405020304" pitchFamily="18" charset="0"/>
              </a:rPr>
              <a:t>The occupational health committee (OHC) or the OH&amp;S representative is the principal vehicle for worker participation in the workplace. It is the forum for cooperative involvement of every worker, at every level.</a:t>
            </a:r>
            <a:endParaRPr lang="en-CA" sz="1100" dirty="0">
              <a:ea typeface="Times New Roman" panose="02020603050405020304" pitchFamily="18" charset="0"/>
            </a:endParaRPr>
          </a:p>
          <a:p>
            <a:r>
              <a:rPr lang="en-US" sz="1100" dirty="0">
                <a:ea typeface="Times New Roman" panose="02020603050405020304" pitchFamily="18" charset="0"/>
              </a:rPr>
              <a:t>Workers' participation assists in developing a strong safety culture. Workers participate by:</a:t>
            </a:r>
            <a:endParaRPr lang="en-CA" sz="1100" dirty="0">
              <a:ea typeface="Times New Roman" panose="02020603050405020304" pitchFamily="18" charset="0"/>
            </a:endParaRPr>
          </a:p>
          <a:p>
            <a:pPr marL="349415" indent="-349415">
              <a:buFont typeface="Wingdings" panose="05000000000000000000" pitchFamily="2" charset="2"/>
              <a:buChar char=""/>
            </a:pPr>
            <a:r>
              <a:rPr lang="en-US" sz="1100" dirty="0">
                <a:ea typeface="Times New Roman" panose="02020603050405020304" pitchFamily="18" charset="0"/>
              </a:rPr>
              <a:t>being knowledgeable regarding their rights and responsibilities under the legislation;</a:t>
            </a:r>
            <a:endParaRPr lang="en-CA" sz="1100" dirty="0">
              <a:ea typeface="Times New Roman" panose="02020603050405020304" pitchFamily="18" charset="0"/>
            </a:endParaRPr>
          </a:p>
          <a:p>
            <a:pPr marL="349415" indent="-349415">
              <a:buFont typeface="Wingdings" panose="05000000000000000000" pitchFamily="2" charset="2"/>
              <a:buChar char=""/>
            </a:pPr>
            <a:r>
              <a:rPr lang="en-US" sz="1100" dirty="0">
                <a:ea typeface="Times New Roman" panose="02020603050405020304" pitchFamily="18" charset="0"/>
              </a:rPr>
              <a:t>asking for information from the supervisor;</a:t>
            </a:r>
            <a:endParaRPr lang="en-CA" sz="1100" dirty="0">
              <a:ea typeface="Times New Roman" panose="02020603050405020304" pitchFamily="18" charset="0"/>
            </a:endParaRPr>
          </a:p>
          <a:p>
            <a:pPr marL="349415" indent="-349415">
              <a:buFont typeface="Wingdings" panose="05000000000000000000" pitchFamily="2" charset="2"/>
              <a:buChar char=""/>
            </a:pPr>
            <a:r>
              <a:rPr lang="en-US" sz="1100" dirty="0">
                <a:ea typeface="Times New Roman" panose="02020603050405020304" pitchFamily="18" charset="0"/>
              </a:rPr>
              <a:t>reporting health and safety concerns;</a:t>
            </a:r>
            <a:endParaRPr lang="en-CA" sz="1100" dirty="0">
              <a:ea typeface="Times New Roman" panose="02020603050405020304" pitchFamily="18" charset="0"/>
            </a:endParaRPr>
          </a:p>
          <a:p>
            <a:pPr marL="349415" indent="-349415">
              <a:buFont typeface="Wingdings" panose="05000000000000000000" pitchFamily="2" charset="2"/>
              <a:buChar char=""/>
            </a:pPr>
            <a:r>
              <a:rPr lang="en-US" sz="1100" dirty="0">
                <a:ea typeface="Times New Roman" panose="02020603050405020304" pitchFamily="18" charset="0"/>
              </a:rPr>
              <a:t>attending training;</a:t>
            </a:r>
            <a:endParaRPr lang="en-CA" sz="1100" dirty="0">
              <a:ea typeface="Times New Roman" panose="02020603050405020304" pitchFamily="18" charset="0"/>
            </a:endParaRPr>
          </a:p>
          <a:p>
            <a:pPr marL="349415" indent="-349415">
              <a:buFont typeface="Wingdings" panose="05000000000000000000" pitchFamily="2" charset="2"/>
              <a:buChar char=""/>
            </a:pPr>
            <a:r>
              <a:rPr lang="en-US" sz="1100" dirty="0">
                <a:ea typeface="Times New Roman" panose="02020603050405020304" pitchFamily="18" charset="0"/>
              </a:rPr>
              <a:t>discussing health and safety concerns at meetings;</a:t>
            </a:r>
            <a:endParaRPr lang="en-CA" sz="1100" dirty="0">
              <a:ea typeface="Times New Roman" panose="02020603050405020304" pitchFamily="18" charset="0"/>
            </a:endParaRPr>
          </a:p>
          <a:p>
            <a:pPr marL="349415" indent="-349415">
              <a:buFont typeface="Wingdings" panose="05000000000000000000" pitchFamily="2" charset="2"/>
              <a:buChar char=""/>
            </a:pPr>
            <a:r>
              <a:rPr lang="en-US" sz="1100" dirty="0">
                <a:ea typeface="Times New Roman" panose="02020603050405020304" pitchFamily="18" charset="0"/>
              </a:rPr>
              <a:t>working safely;</a:t>
            </a:r>
            <a:endParaRPr lang="en-CA" sz="1100" dirty="0">
              <a:ea typeface="Times New Roman" panose="02020603050405020304" pitchFamily="18" charset="0"/>
            </a:endParaRPr>
          </a:p>
          <a:p>
            <a:pPr marL="349415" indent="-349415">
              <a:buFont typeface="Wingdings" panose="05000000000000000000" pitchFamily="2" charset="2"/>
              <a:buChar char=""/>
            </a:pPr>
            <a:r>
              <a:rPr lang="en-US" sz="1100" dirty="0">
                <a:ea typeface="Times New Roman" panose="02020603050405020304" pitchFamily="18" charset="0"/>
              </a:rPr>
              <a:t>consulting and cooperating with the Saskatchewan Ministry of </a:t>
            </a:r>
            <a:r>
              <a:rPr lang="en-US" sz="1100" dirty="0" err="1">
                <a:ea typeface="Times New Roman" panose="02020603050405020304" pitchFamily="18" charset="0"/>
              </a:rPr>
              <a:t>Labour</a:t>
            </a:r>
            <a:r>
              <a:rPr lang="en-US" sz="1100" dirty="0">
                <a:ea typeface="Times New Roman" panose="02020603050405020304" pitchFamily="18" charset="0"/>
              </a:rPr>
              <a:t> Relations and Workplace Safety's occupational health officer (OHO);</a:t>
            </a:r>
            <a:endParaRPr lang="en-CA" sz="1100" dirty="0">
              <a:ea typeface="Times New Roman" panose="02020603050405020304" pitchFamily="18" charset="0"/>
            </a:endParaRPr>
          </a:p>
          <a:p>
            <a:pPr marL="349415" indent="-349415">
              <a:buFont typeface="Wingdings" panose="05000000000000000000" pitchFamily="2" charset="2"/>
              <a:buChar char=""/>
            </a:pPr>
            <a:r>
              <a:rPr lang="en-US" sz="1100" dirty="0">
                <a:ea typeface="Times New Roman" panose="02020603050405020304" pitchFamily="18" charset="0"/>
              </a:rPr>
              <a:t>assisting in inspections and investigations; and,</a:t>
            </a:r>
            <a:endParaRPr lang="en-CA" sz="1100" dirty="0">
              <a:ea typeface="Times New Roman" panose="02020603050405020304" pitchFamily="18" charset="0"/>
            </a:endParaRPr>
          </a:p>
          <a:p>
            <a:pPr marL="349415" indent="-349415">
              <a:buFont typeface="Wingdings" panose="05000000000000000000" pitchFamily="2" charset="2"/>
              <a:buChar char=""/>
              <a:tabLst>
                <a:tab pos="232943" algn="l"/>
                <a:tab pos="465887" algn="l"/>
              </a:tabLst>
            </a:pPr>
            <a:r>
              <a:rPr lang="en-CA" sz="1100" dirty="0">
                <a:ea typeface="Times New Roman" panose="02020603050405020304" pitchFamily="18" charset="0"/>
              </a:rPr>
              <a:t>participating in safety.</a:t>
            </a:r>
          </a:p>
          <a:p>
            <a:r>
              <a:rPr lang="en-US" sz="1100" dirty="0">
                <a:ea typeface="Times New Roman" panose="02020603050405020304" pitchFamily="18" charset="0"/>
              </a:rPr>
              <a:t> </a:t>
            </a:r>
            <a:endParaRPr lang="en-CA" sz="1100" dirty="0">
              <a:ea typeface="Times New Roman" panose="02020603050405020304" pitchFamily="18" charset="0"/>
            </a:endParaRPr>
          </a:p>
          <a:p>
            <a:r>
              <a:rPr lang="en-US" sz="1100" b="0" dirty="0">
                <a:ea typeface="Times New Roman" panose="02020603050405020304" pitchFamily="18" charset="0"/>
              </a:rPr>
              <a:t>The Right to Refuse</a:t>
            </a:r>
            <a:endParaRPr lang="en-CA" sz="1100" b="0" dirty="0">
              <a:ea typeface="Times New Roman" panose="02020603050405020304" pitchFamily="18" charset="0"/>
            </a:endParaRPr>
          </a:p>
          <a:p>
            <a:r>
              <a:rPr lang="en-US" sz="1100" dirty="0">
                <a:ea typeface="Times New Roman" panose="02020603050405020304" pitchFamily="18" charset="0"/>
              </a:rPr>
              <a:t>A worker has the right to refuse work that the worker has </a:t>
            </a:r>
            <a:r>
              <a:rPr lang="en-US" sz="1100" i="1" dirty="0">
                <a:ea typeface="Times New Roman" panose="02020603050405020304" pitchFamily="18" charset="0"/>
              </a:rPr>
              <a:t>reasonable grounds </a:t>
            </a:r>
            <a:r>
              <a:rPr lang="en-US" sz="1100" b="1" i="1" dirty="0">
                <a:ea typeface="Times New Roman" panose="02020603050405020304" pitchFamily="18" charset="0"/>
              </a:rPr>
              <a:t>to believe is unusually dangerous</a:t>
            </a:r>
            <a:r>
              <a:rPr lang="en-US" sz="1100" dirty="0">
                <a:ea typeface="Times New Roman" panose="02020603050405020304" pitchFamily="18" charset="0"/>
              </a:rPr>
              <a:t>. The unusual danger may be to the worker or to others. This right is set out in Part III, Division 5 of the </a:t>
            </a:r>
            <a:r>
              <a:rPr lang="en-US" sz="1100" i="1" dirty="0">
                <a:ea typeface="Times New Roman" panose="02020603050405020304" pitchFamily="18" charset="0"/>
              </a:rPr>
              <a:t>Act</a:t>
            </a:r>
            <a:r>
              <a:rPr lang="en-US" sz="1100" dirty="0">
                <a:ea typeface="Times New Roman" panose="02020603050405020304" pitchFamily="18" charset="0"/>
              </a:rPr>
              <a:t>, section 3-31.</a:t>
            </a:r>
            <a:endParaRPr lang="en-CA" sz="1100" dirty="0">
              <a:ea typeface="Times New Roman" panose="02020603050405020304" pitchFamily="18" charset="0"/>
            </a:endParaRPr>
          </a:p>
          <a:p>
            <a:r>
              <a:rPr lang="en-US" sz="1100" dirty="0">
                <a:ea typeface="Times New Roman" panose="02020603050405020304" pitchFamily="18" charset="0"/>
              </a:rPr>
              <a:t> </a:t>
            </a:r>
            <a:endParaRPr lang="en-CA" sz="1100" dirty="0">
              <a:ea typeface="Times New Roman" panose="02020603050405020304" pitchFamily="18" charset="0"/>
            </a:endParaRPr>
          </a:p>
          <a:p>
            <a:r>
              <a:rPr lang="en-US" sz="1100" dirty="0">
                <a:ea typeface="Times New Roman" panose="02020603050405020304" pitchFamily="18" charset="0"/>
              </a:rPr>
              <a:t>An unusual danger could include:</a:t>
            </a:r>
            <a:endParaRPr lang="en-CA" sz="1100" dirty="0">
              <a:ea typeface="Times New Roman" panose="02020603050405020304" pitchFamily="18" charset="0"/>
            </a:endParaRPr>
          </a:p>
          <a:p>
            <a:pPr marL="349415" indent="-349415">
              <a:buFont typeface="Wingdings" panose="05000000000000000000" pitchFamily="2" charset="2"/>
              <a:buChar char=""/>
            </a:pPr>
            <a:r>
              <a:rPr lang="en-US" sz="1100" dirty="0">
                <a:ea typeface="Times New Roman" panose="02020603050405020304" pitchFamily="18" charset="0"/>
              </a:rPr>
              <a:t>a danger that is not normal for the job</a:t>
            </a:r>
            <a:endParaRPr lang="en-CA" sz="1100" dirty="0">
              <a:ea typeface="Times New Roman" panose="02020603050405020304" pitchFamily="18" charset="0"/>
            </a:endParaRPr>
          </a:p>
          <a:p>
            <a:pPr marL="349415" indent="-349415">
              <a:buFont typeface="Wingdings" panose="05000000000000000000" pitchFamily="2" charset="2"/>
              <a:buChar char=""/>
            </a:pPr>
            <a:r>
              <a:rPr lang="en-US" sz="1100" dirty="0">
                <a:ea typeface="Times New Roman" panose="02020603050405020304" pitchFamily="18" charset="0"/>
              </a:rPr>
              <a:t>a danger that would normally stop work</a:t>
            </a:r>
            <a:endParaRPr lang="en-CA" sz="1100" dirty="0">
              <a:ea typeface="Times New Roman" panose="02020603050405020304" pitchFamily="18" charset="0"/>
            </a:endParaRPr>
          </a:p>
          <a:p>
            <a:pPr marL="349415" indent="-349415">
              <a:buFont typeface="Wingdings" panose="05000000000000000000" pitchFamily="2" charset="2"/>
              <a:buChar char=""/>
            </a:pPr>
            <a:r>
              <a:rPr lang="en-US" sz="1100" dirty="0">
                <a:ea typeface="Times New Roman" panose="02020603050405020304" pitchFamily="18" charset="0"/>
              </a:rPr>
              <a:t>an imminent danger and in contravention of the Act and Regulations</a:t>
            </a:r>
            <a:endParaRPr lang="en-CA" sz="1100" dirty="0">
              <a:ea typeface="Times New Roman" panose="02020603050405020304" pitchFamily="18" charset="0"/>
            </a:endParaRPr>
          </a:p>
          <a:p>
            <a:pPr marL="349415" indent="-349415">
              <a:buFont typeface="Wingdings" panose="05000000000000000000" pitchFamily="2" charset="2"/>
              <a:buChar char=""/>
            </a:pPr>
            <a:r>
              <a:rPr lang="en-US" sz="1100" dirty="0">
                <a:ea typeface="Times New Roman" panose="02020603050405020304" pitchFamily="18" charset="0"/>
              </a:rPr>
              <a:t>a situation for which the worker is not properly trained, equipped or experienced.</a:t>
            </a:r>
            <a:endParaRPr lang="en-CA" sz="1100" dirty="0">
              <a:ea typeface="Times New Roman" panose="02020603050405020304" pitchFamily="18" charset="0"/>
            </a:endParaRPr>
          </a:p>
          <a:p>
            <a:r>
              <a:rPr lang="en-US" sz="1100" b="0" dirty="0">
                <a:ea typeface="Times New Roman" panose="02020603050405020304" pitchFamily="18" charset="0"/>
              </a:rPr>
              <a:t> </a:t>
            </a:r>
            <a:endParaRPr lang="en-CA" sz="1100" b="0" dirty="0">
              <a:ea typeface="Times New Roman" panose="02020603050405020304" pitchFamily="18" charset="0"/>
            </a:endParaRPr>
          </a:p>
          <a:p>
            <a:r>
              <a:rPr lang="en-US" sz="1100" b="0" dirty="0">
                <a:ea typeface="Times New Roman" panose="02020603050405020304" pitchFamily="18" charset="0"/>
              </a:rPr>
              <a:t>The right to refuse is the right of an individual, not the right of a group. During a refusal, the refusing worker is protected from discriminatory action (Act, PART III, Division 5, 3-35).</a:t>
            </a:r>
            <a:endParaRPr lang="en-CA" sz="1100" b="0" dirty="0">
              <a:ea typeface="Times New Roman" panose="02020603050405020304" pitchFamily="18" charset="0"/>
            </a:endParaRPr>
          </a:p>
          <a:p>
            <a:endParaRPr lang="en-CA" dirty="0"/>
          </a:p>
          <a:p>
            <a:endParaRPr lang="en-CA" dirty="0"/>
          </a:p>
        </p:txBody>
      </p:sp>
      <p:sp>
        <p:nvSpPr>
          <p:cNvPr id="4" name="Header Placeholder 3"/>
          <p:cNvSpPr>
            <a:spLocks noGrp="1"/>
          </p:cNvSpPr>
          <p:nvPr>
            <p:ph type="hdr" sz="quarter"/>
          </p:nvPr>
        </p:nvSpPr>
        <p:spPr/>
        <p:txBody>
          <a:bodyPr/>
          <a:lstStyle/>
          <a:p>
            <a:pPr defTabSz="931774">
              <a:defRPr/>
            </a:pPr>
            <a:r>
              <a:rPr lang="en-CA">
                <a:solidFill>
                  <a:prstClr val="black"/>
                </a:solidFill>
                <a:latin typeface="Calibri"/>
              </a:rPr>
              <a:t>SASWH</a:t>
            </a:r>
          </a:p>
        </p:txBody>
      </p:sp>
      <p:sp>
        <p:nvSpPr>
          <p:cNvPr id="5" name="Date Placeholder 4"/>
          <p:cNvSpPr>
            <a:spLocks noGrp="1"/>
          </p:cNvSpPr>
          <p:nvPr>
            <p:ph type="dt" idx="1"/>
          </p:nvPr>
        </p:nvSpPr>
        <p:spPr/>
        <p:txBody>
          <a:bodyPr/>
          <a:lstStyle/>
          <a:p>
            <a:pPr defTabSz="931774">
              <a:defRPr/>
            </a:pPr>
            <a:r>
              <a:rPr lang="en-US">
                <a:solidFill>
                  <a:prstClr val="black"/>
                </a:solidFill>
                <a:latin typeface="Calibri"/>
              </a:rPr>
              <a:t>2021-05-12</a:t>
            </a:r>
            <a:endParaRPr lang="en-CA" dirty="0">
              <a:solidFill>
                <a:prstClr val="black"/>
              </a:solidFill>
              <a:latin typeface="Calibri"/>
            </a:endParaRPr>
          </a:p>
        </p:txBody>
      </p:sp>
      <p:sp>
        <p:nvSpPr>
          <p:cNvPr id="6" name="Slide Number Placeholder 5"/>
          <p:cNvSpPr>
            <a:spLocks noGrp="1"/>
          </p:cNvSpPr>
          <p:nvPr>
            <p:ph type="sldNum" sz="quarter" idx="5"/>
          </p:nvPr>
        </p:nvSpPr>
        <p:spPr/>
        <p:txBody>
          <a:bodyPr/>
          <a:lstStyle/>
          <a:p>
            <a:pPr defTabSz="931774">
              <a:defRPr/>
            </a:pPr>
            <a:fld id="{3F30239F-3150-4A59-A506-5887556C8FFF}" type="slidenum">
              <a:rPr lang="en-CA">
                <a:solidFill>
                  <a:prstClr val="black"/>
                </a:solidFill>
                <a:latin typeface="Calibri"/>
              </a:rPr>
              <a:pPr defTabSz="931774">
                <a:defRPr/>
              </a:pPr>
              <a:t>20</a:t>
            </a:fld>
            <a:endParaRPr lang="en-CA">
              <a:solidFill>
                <a:prstClr val="black"/>
              </a:solidFill>
              <a:latin typeface="Calibri"/>
            </a:endParaRPr>
          </a:p>
        </p:txBody>
      </p:sp>
    </p:spTree>
    <p:extLst>
      <p:ext uri="{BB962C8B-B14F-4D97-AF65-F5344CB8AC3E}">
        <p14:creationId xmlns:p14="http://schemas.microsoft.com/office/powerpoint/2010/main" val="2104573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latin typeface="+mn-lt"/>
              </a:rPr>
              <a:t>The purpose of a qualitative or quantitative fit test is to confirm that the worker can achieve an effective seal and a comfortable fit with the selected tight-fitting respirator. The fit test also ensures the worker can competently don and doff the respirator, inspect it, and perform an appropriate seal check.</a:t>
            </a:r>
          </a:p>
          <a:p>
            <a:endParaRPr lang="en-US" sz="1100" dirty="0">
              <a:latin typeface="+mn-lt"/>
            </a:endParaRPr>
          </a:p>
          <a:p>
            <a:r>
              <a:rPr lang="en-US" sz="1100" dirty="0">
                <a:latin typeface="+mn-lt"/>
              </a:rPr>
              <a:t>Fit testing also helps ensure that each worker is matched with the correct make, model, and size of respirator to achieve a reliable seal under expected work conditions. For this reason, a range of respirator sizes and models should be available to accommodate individual workers’ needs.</a:t>
            </a:r>
          </a:p>
          <a:p>
            <a:endParaRPr lang="en-US" sz="1100" dirty="0">
              <a:latin typeface="+mn-lt"/>
            </a:endParaRPr>
          </a:p>
          <a:p>
            <a:pPr defTabSz="931774">
              <a:defRPr/>
            </a:pPr>
            <a:r>
              <a:rPr lang="en-US" sz="1100" b="0" dirty="0">
                <a:latin typeface="+mn-lt"/>
                <a:ea typeface="Times New Roman" panose="02020603050405020304" pitchFamily="18" charset="0"/>
              </a:rPr>
              <a:t>The Saskatchewan Employment Act (SEA) defines “competent” </a:t>
            </a:r>
            <a:r>
              <a:rPr lang="en-US" sz="1100" dirty="0">
                <a:latin typeface="+mn-lt"/>
                <a:ea typeface="Times New Roman" panose="02020603050405020304" pitchFamily="18" charset="0"/>
              </a:rPr>
              <a:t>as possessing the knowledge, experience, and training to perform a specific task. (SEA, 3-1(1e)). OHS Regulations require the employer to ensure that if a respirator is provided to a worker, the worker must be “trained by a competent person in the proper testing, maintenance, use and cleaning of the respiratory protective device and in its limitations.” (Reg. 7-3(2a))</a:t>
            </a:r>
            <a:endParaRPr lang="en-CA" sz="1100" dirty="0">
              <a:latin typeface="+mn-lt"/>
              <a:ea typeface="Times New Roman" panose="02020603050405020304" pitchFamily="18" charset="0"/>
            </a:endParaRPr>
          </a:p>
          <a:p>
            <a:endParaRPr lang="en-CA" sz="11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31774">
              <a:defRPr/>
            </a:pPr>
            <a:fld id="{42B3FC49-9381-4F3B-A94C-E42A77C154B2}" type="slidenum">
              <a:rPr lang="en-US">
                <a:solidFill>
                  <a:prstClr val="black"/>
                </a:solidFill>
                <a:latin typeface="Calibri"/>
              </a:rPr>
              <a:pPr defTabSz="931774">
                <a:defRPr/>
              </a:pPr>
              <a:t>21</a:t>
            </a:fld>
            <a:endParaRPr lang="en-US">
              <a:solidFill>
                <a:prstClr val="black"/>
              </a:solidFill>
              <a:latin typeface="Calibri"/>
            </a:endParaRPr>
          </a:p>
        </p:txBody>
      </p:sp>
    </p:spTree>
    <p:extLst>
      <p:ext uri="{BB962C8B-B14F-4D97-AF65-F5344CB8AC3E}">
        <p14:creationId xmlns:p14="http://schemas.microsoft.com/office/powerpoint/2010/main" val="3096331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defTabSz="931774">
              <a:defRPr/>
            </a:pPr>
            <a:r>
              <a:rPr lang="en-US" sz="1100" dirty="0"/>
              <a:t>In respiratory protection programs, both legislative requirements and CSA Standards outline essential responsibilities to help ensure worker safety</a:t>
            </a:r>
          </a:p>
          <a:p>
            <a:pPr defTabSz="931774">
              <a:defRPr/>
            </a:pPr>
            <a:endParaRPr lang="en-US" sz="1100" dirty="0"/>
          </a:p>
          <a:p>
            <a:pPr defTabSz="931774">
              <a:defRPr/>
            </a:pPr>
            <a:r>
              <a:rPr lang="en-CA" sz="1100" dirty="0"/>
              <a:t>Legislation and the CSA Standards provide guidelines for employers to develop respiratory protection programs. </a:t>
            </a:r>
          </a:p>
          <a:p>
            <a:pPr defTabSz="931774">
              <a:defRPr/>
            </a:pPr>
            <a:endParaRPr lang="en-CA" sz="1100" dirty="0"/>
          </a:p>
          <a:p>
            <a:r>
              <a:rPr lang="en-CA" sz="1100" dirty="0"/>
              <a:t>The CSA Standards are updated every 5 years.  So, it is important to stay on top of any changes to procedures that may occur.</a:t>
            </a:r>
            <a:r>
              <a:rPr lang="en-US" sz="1100" dirty="0">
                <a:ea typeface="Times New Roman" panose="02020603050405020304" pitchFamily="18" charset="0"/>
              </a:rPr>
              <a:t> </a:t>
            </a:r>
          </a:p>
          <a:p>
            <a:endParaRPr lang="en-US" sz="1100" dirty="0">
              <a:ea typeface="Times New Roman" panose="02020603050405020304" pitchFamily="18" charset="0"/>
            </a:endParaRPr>
          </a:p>
          <a:p>
            <a:pPr marL="232943" indent="-232943"/>
            <a:r>
              <a:rPr lang="en-US" sz="1100" dirty="0">
                <a:ea typeface="Times New Roman" panose="02020603050405020304" pitchFamily="18" charset="0"/>
              </a:rPr>
              <a:t>Excerpts of legislation are in italics. </a:t>
            </a:r>
            <a:r>
              <a:rPr lang="en-CA" sz="1100" dirty="0"/>
              <a:t>CAN/CSA-Z94.4-18 (R.2023) Selection, use and care of respirators is the national standard in Canada. </a:t>
            </a:r>
          </a:p>
          <a:p>
            <a:endParaRPr lang="en-CA" sz="1100" dirty="0"/>
          </a:p>
          <a:p>
            <a:endParaRPr lang="en-US" dirty="0"/>
          </a:p>
          <a:p>
            <a:endParaRPr lang="en-US" dirty="0"/>
          </a:p>
          <a:p>
            <a:endParaRPr lang="en-CA" dirty="0"/>
          </a:p>
          <a:p>
            <a:pPr marL="232943" indent="-232943"/>
            <a:endParaRPr lang="en-CA" dirty="0"/>
          </a:p>
        </p:txBody>
      </p:sp>
      <p:sp>
        <p:nvSpPr>
          <p:cNvPr id="4" name="Slide Number Placeholder 3"/>
          <p:cNvSpPr>
            <a:spLocks noGrp="1"/>
          </p:cNvSpPr>
          <p:nvPr>
            <p:ph type="sldNum" sz="quarter" idx="5"/>
          </p:nvPr>
        </p:nvSpPr>
        <p:spPr/>
        <p:txBody>
          <a:bodyPr/>
          <a:lstStyle/>
          <a:p>
            <a:fld id="{CC625B38-3B45-40DE-97CD-8C7803177BCD}" type="slidenum">
              <a:rPr lang="en-CA" smtClean="0"/>
              <a:t>22</a:t>
            </a:fld>
            <a:endParaRPr lang="en-CA"/>
          </a:p>
        </p:txBody>
      </p:sp>
    </p:spTree>
    <p:extLst>
      <p:ext uri="{BB962C8B-B14F-4D97-AF65-F5344CB8AC3E}">
        <p14:creationId xmlns:p14="http://schemas.microsoft.com/office/powerpoint/2010/main" val="2164684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t>The CSA Standard - CAN/CSA-Z94.4-18 (R2023), describes the role of the respirator fit tester as the designated individual responsible for conducting hands-on fit testing and providing training to workers. Fit testers are required to adhere strictly to all procedures and protocols outlined in the respiratory fit testing program. </a:t>
            </a:r>
            <a:endParaRPr lang="en-US" sz="1100" i="1" dirty="0"/>
          </a:p>
          <a:p>
            <a:pPr defTabSz="931774">
              <a:defRPr/>
            </a:pPr>
            <a:endParaRPr lang="en-US" sz="1100" i="1" dirty="0"/>
          </a:p>
          <a:p>
            <a:pPr defTabSz="931774">
              <a:defRPr/>
            </a:pPr>
            <a:r>
              <a:rPr lang="en-US" sz="1100" dirty="0"/>
              <a:t>Worker responsibilities as described in the </a:t>
            </a:r>
            <a:r>
              <a:rPr lang="en-US" sz="1100" i="1" dirty="0"/>
              <a:t>Occupational Health and Safety (OH&amp;S) Regulations, 2020</a:t>
            </a:r>
          </a:p>
          <a:p>
            <a:pPr defTabSz="931774">
              <a:defRPr/>
            </a:pPr>
            <a:r>
              <a:rPr lang="en-US" sz="1100" i="1" dirty="0"/>
              <a:t>General Responsibilities</a:t>
            </a:r>
          </a:p>
          <a:p>
            <a:r>
              <a:rPr lang="en-CA" sz="1100" i="1" dirty="0"/>
              <a:t>7-2 (4) A worker who is provided with personal protective equipment by an employer or contractor shall:</a:t>
            </a:r>
            <a:endParaRPr lang="en-CA" sz="1100" dirty="0"/>
          </a:p>
          <a:p>
            <a:r>
              <a:rPr lang="en-CA" sz="1100" i="1" dirty="0"/>
              <a:t>(a) use the personal protective equipment; and</a:t>
            </a:r>
            <a:endParaRPr lang="en-CA" sz="1100" dirty="0"/>
          </a:p>
          <a:p>
            <a:r>
              <a:rPr lang="en-CA" sz="1100" i="1" dirty="0"/>
              <a:t>(b) take reasonable steps to prevent damage to the personal protective equipment</a:t>
            </a:r>
            <a:endParaRPr lang="en-CA" sz="1100" dirty="0"/>
          </a:p>
        </p:txBody>
      </p:sp>
      <p:sp>
        <p:nvSpPr>
          <p:cNvPr id="4" name="Slide Number Placeholder 3"/>
          <p:cNvSpPr>
            <a:spLocks noGrp="1"/>
          </p:cNvSpPr>
          <p:nvPr>
            <p:ph type="sldNum" sz="quarter" idx="5"/>
          </p:nvPr>
        </p:nvSpPr>
        <p:spPr/>
        <p:txBody>
          <a:bodyPr/>
          <a:lstStyle/>
          <a:p>
            <a:fld id="{CC625B38-3B45-40DE-97CD-8C7803177BCD}" type="slidenum">
              <a:rPr lang="en-CA" smtClean="0"/>
              <a:t>23</a:t>
            </a:fld>
            <a:endParaRPr lang="en-CA"/>
          </a:p>
        </p:txBody>
      </p:sp>
    </p:spTree>
    <p:extLst>
      <p:ext uri="{BB962C8B-B14F-4D97-AF65-F5344CB8AC3E}">
        <p14:creationId xmlns:p14="http://schemas.microsoft.com/office/powerpoint/2010/main" val="3139986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t>The current CSA Standard - CAN/CSA-Z94.4-18 (R2023) Selection, use, and care of respirators</a:t>
            </a:r>
            <a:r>
              <a:rPr lang="en-US" sz="1100" b="1" dirty="0"/>
              <a:t> </a:t>
            </a:r>
            <a:r>
              <a:rPr lang="en-US" sz="1100" dirty="0"/>
              <a:t>is the Canadian national standard. It provides guidelines for workplace respiratory and fit testing programs.</a:t>
            </a:r>
            <a:endParaRPr lang="en-CA" sz="1100" dirty="0"/>
          </a:p>
          <a:p>
            <a:r>
              <a:rPr lang="en-US" sz="1100" b="1" dirty="0"/>
              <a:t> </a:t>
            </a:r>
            <a:endParaRPr lang="en-CA" sz="1100" dirty="0"/>
          </a:p>
          <a:p>
            <a:r>
              <a:rPr lang="en-US" sz="1100" dirty="0"/>
              <a:t>A respiratory protection program shall consist of the components listed in your protocols and resources.</a:t>
            </a:r>
            <a:endParaRPr lang="en-CA" sz="1100" dirty="0"/>
          </a:p>
        </p:txBody>
      </p:sp>
      <p:sp>
        <p:nvSpPr>
          <p:cNvPr id="4" name="Header Placeholder 3"/>
          <p:cNvSpPr>
            <a:spLocks noGrp="1"/>
          </p:cNvSpPr>
          <p:nvPr>
            <p:ph type="hdr" sz="quarter"/>
          </p:nvPr>
        </p:nvSpPr>
        <p:spPr/>
        <p:txBody>
          <a:bodyPr/>
          <a:lstStyle/>
          <a:p>
            <a:pPr defTabSz="931774">
              <a:defRPr/>
            </a:pPr>
            <a:r>
              <a:rPr lang="en-CA">
                <a:solidFill>
                  <a:prstClr val="black"/>
                </a:solidFill>
                <a:latin typeface="Calibri"/>
              </a:rPr>
              <a:t>SASWH</a:t>
            </a:r>
          </a:p>
        </p:txBody>
      </p:sp>
      <p:sp>
        <p:nvSpPr>
          <p:cNvPr id="5" name="Date Placeholder 4"/>
          <p:cNvSpPr>
            <a:spLocks noGrp="1"/>
          </p:cNvSpPr>
          <p:nvPr>
            <p:ph type="dt" idx="1"/>
          </p:nvPr>
        </p:nvSpPr>
        <p:spPr/>
        <p:txBody>
          <a:bodyPr/>
          <a:lstStyle/>
          <a:p>
            <a:pPr defTabSz="931774">
              <a:defRPr/>
            </a:pPr>
            <a:r>
              <a:rPr lang="en-US">
                <a:solidFill>
                  <a:prstClr val="black"/>
                </a:solidFill>
                <a:latin typeface="Calibri"/>
              </a:rPr>
              <a:t>2021-05-12</a:t>
            </a:r>
            <a:endParaRPr lang="en-CA" dirty="0">
              <a:solidFill>
                <a:prstClr val="black"/>
              </a:solidFill>
              <a:latin typeface="Calibri"/>
            </a:endParaRPr>
          </a:p>
        </p:txBody>
      </p:sp>
      <p:sp>
        <p:nvSpPr>
          <p:cNvPr id="6" name="Slide Number Placeholder 5"/>
          <p:cNvSpPr>
            <a:spLocks noGrp="1"/>
          </p:cNvSpPr>
          <p:nvPr>
            <p:ph type="sldNum" sz="quarter" idx="5"/>
          </p:nvPr>
        </p:nvSpPr>
        <p:spPr/>
        <p:txBody>
          <a:bodyPr/>
          <a:lstStyle/>
          <a:p>
            <a:pPr defTabSz="931774">
              <a:defRPr/>
            </a:pPr>
            <a:fld id="{3F30239F-3150-4A59-A506-5887556C8FFF}" type="slidenum">
              <a:rPr lang="en-CA">
                <a:solidFill>
                  <a:prstClr val="black"/>
                </a:solidFill>
                <a:latin typeface="Calibri"/>
              </a:rPr>
              <a:pPr defTabSz="931774">
                <a:defRPr/>
              </a:pPr>
              <a:t>24</a:t>
            </a:fld>
            <a:endParaRPr lang="en-CA">
              <a:solidFill>
                <a:prstClr val="black"/>
              </a:solidFill>
              <a:latin typeface="Calibri"/>
            </a:endParaRPr>
          </a:p>
        </p:txBody>
      </p:sp>
    </p:spTree>
    <p:extLst>
      <p:ext uri="{BB962C8B-B14F-4D97-AF65-F5344CB8AC3E}">
        <p14:creationId xmlns:p14="http://schemas.microsoft.com/office/powerpoint/2010/main" val="941170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b="1" dirty="0">
                <a:ea typeface="Times New Roman" panose="02020603050405020304" pitchFamily="18" charset="0"/>
              </a:rPr>
              <a:t>Fit testing </a:t>
            </a:r>
            <a:endParaRPr lang="en-CA" sz="1100" dirty="0">
              <a:ea typeface="Times New Roman" panose="02020603050405020304" pitchFamily="18" charset="0"/>
            </a:endParaRPr>
          </a:p>
          <a:p>
            <a:pPr marL="232943"/>
            <a:r>
              <a:rPr lang="en-US" sz="1100" dirty="0"/>
              <a:t>The fit tester must be able to perform fit tests correctly, ensure the worker gets a proper seal and comfort, manage the testing process, interpret results, and document all required information.</a:t>
            </a:r>
            <a:r>
              <a:rPr lang="en-CA" sz="1100" dirty="0">
                <a:solidFill>
                  <a:srgbClr val="000000"/>
                </a:solidFill>
                <a:ea typeface="Times New Roman" panose="02020603050405020304" pitchFamily="18" charset="0"/>
              </a:rPr>
              <a:t> </a:t>
            </a:r>
          </a:p>
          <a:p>
            <a:r>
              <a:rPr lang="en-CA" sz="1100" b="1" dirty="0">
                <a:solidFill>
                  <a:srgbClr val="000000"/>
                </a:solidFill>
                <a:ea typeface="Times New Roman" panose="02020603050405020304" pitchFamily="18" charset="0"/>
              </a:rPr>
              <a:t>Instruction</a:t>
            </a:r>
            <a:endParaRPr lang="en-CA" sz="1100" dirty="0">
              <a:ea typeface="Times New Roman" panose="02020603050405020304" pitchFamily="18" charset="0"/>
            </a:endParaRPr>
          </a:p>
          <a:p>
            <a:pPr marL="232943"/>
            <a:r>
              <a:rPr lang="en-US" sz="1100" dirty="0"/>
              <a:t>Instructors must understand the respiratory protection program and teach participants about:</a:t>
            </a:r>
            <a:br>
              <a:rPr lang="en-US" sz="1100" dirty="0"/>
            </a:br>
            <a:r>
              <a:rPr lang="en-US" sz="1100" dirty="0"/>
              <a:t>a) program policies, procedures, and responsibilities;</a:t>
            </a:r>
            <a:br>
              <a:rPr lang="en-US" sz="1100" dirty="0"/>
            </a:br>
            <a:r>
              <a:rPr lang="en-US" sz="1100" dirty="0"/>
              <a:t>b) workplace respiratory hazards and their health effects;</a:t>
            </a:r>
            <a:br>
              <a:rPr lang="en-US" sz="1100" dirty="0"/>
            </a:br>
            <a:r>
              <a:rPr lang="en-US" sz="1100" dirty="0"/>
              <a:t>c) why specific respirators are chosen and where to get more information; and</a:t>
            </a:r>
            <a:br>
              <a:rPr lang="en-US" sz="1100" dirty="0"/>
            </a:br>
            <a:r>
              <a:rPr lang="en-US" sz="1100" dirty="0"/>
              <a:t>d) what to do in an emergency.</a:t>
            </a:r>
            <a:endParaRPr lang="en-CA" sz="1100" dirty="0">
              <a:solidFill>
                <a:srgbClr val="000000"/>
              </a:solidFill>
            </a:endParaRPr>
          </a:p>
          <a:p>
            <a:pPr marL="232943"/>
            <a:endParaRPr lang="en-CA" sz="1100" dirty="0">
              <a:solidFill>
                <a:srgbClr val="000000"/>
              </a:solidFill>
            </a:endParaRPr>
          </a:p>
          <a:p>
            <a:pPr defTabSz="931774">
              <a:defRPr/>
            </a:pPr>
            <a:r>
              <a:rPr lang="en-CA" sz="1100" b="1" dirty="0">
                <a:solidFill>
                  <a:srgbClr val="000000"/>
                </a:solidFill>
              </a:rPr>
              <a:t>Care</a:t>
            </a:r>
            <a:r>
              <a:rPr lang="en-CA" sz="1100" b="1" dirty="0">
                <a:solidFill>
                  <a:srgbClr val="000000"/>
                </a:solidFill>
                <a:ea typeface="Times New Roman" panose="02020603050405020304" pitchFamily="18" charset="0"/>
              </a:rPr>
              <a:t> and practical use </a:t>
            </a:r>
            <a:endParaRPr lang="en-CA" sz="1100" dirty="0">
              <a:solidFill>
                <a:srgbClr val="000000"/>
              </a:solidFill>
              <a:ea typeface="Times New Roman" panose="02020603050405020304" pitchFamily="18" charset="0"/>
            </a:endParaRPr>
          </a:p>
          <a:p>
            <a:pPr lvl="0">
              <a:buNone/>
            </a:pPr>
            <a:r>
              <a:rPr lang="en-CA" sz="1100" dirty="0"/>
              <a:t>The tester must be competent  to provide a practical evaluation of the care, use and maintenance of respirators </a:t>
            </a:r>
          </a:p>
          <a:p>
            <a:pPr marL="232943"/>
            <a:endParaRPr lang="en-CA" sz="1100" dirty="0">
              <a:solidFill>
                <a:srgbClr val="000000"/>
              </a:solidFill>
            </a:endParaRPr>
          </a:p>
          <a:p>
            <a:r>
              <a:rPr lang="en-CA" sz="1100" b="1" dirty="0">
                <a:solidFill>
                  <a:srgbClr val="000000"/>
                </a:solidFill>
                <a:ea typeface="Times New Roman" panose="02020603050405020304" pitchFamily="18" charset="0"/>
              </a:rPr>
              <a:t>Limitations </a:t>
            </a:r>
            <a:endParaRPr lang="en-CA" sz="1100" dirty="0">
              <a:solidFill>
                <a:srgbClr val="000000"/>
              </a:solidFill>
              <a:ea typeface="Times New Roman" panose="02020603050405020304" pitchFamily="18" charset="0"/>
            </a:endParaRPr>
          </a:p>
          <a:p>
            <a:pPr lvl="0">
              <a:buFontTx/>
              <a:buNone/>
            </a:pPr>
            <a:r>
              <a:rPr lang="en-CA" sz="1100" dirty="0"/>
              <a:t>Training must include all information from manufacturers and the Saskatchewan Occupational Health and Safety Regulations and applicable standards on the limitations of the protection provided by respirators. </a:t>
            </a:r>
          </a:p>
          <a:p>
            <a:r>
              <a:rPr lang="en-CA" sz="1100" dirty="0">
                <a:solidFill>
                  <a:srgbClr val="000000"/>
                </a:solidFill>
                <a:ea typeface="Times New Roman" panose="02020603050405020304" pitchFamily="18" charset="0"/>
              </a:rPr>
              <a:t> </a:t>
            </a:r>
          </a:p>
          <a:p>
            <a:r>
              <a:rPr lang="en-CA" sz="1100" dirty="0">
                <a:solidFill>
                  <a:srgbClr val="000000"/>
                </a:solidFill>
                <a:ea typeface="Times New Roman" panose="02020603050405020304" pitchFamily="18" charset="0"/>
              </a:rPr>
              <a:t>The packaging on the respirator box or an informational insert from the manufacturer would indicate cautions/limitations of that specific respirator.</a:t>
            </a:r>
          </a:p>
          <a:p>
            <a:endParaRPr lang="en-CA" dirty="0"/>
          </a:p>
        </p:txBody>
      </p:sp>
      <p:sp>
        <p:nvSpPr>
          <p:cNvPr id="4" name="Slide Number Placeholder 3"/>
          <p:cNvSpPr>
            <a:spLocks noGrp="1"/>
          </p:cNvSpPr>
          <p:nvPr>
            <p:ph type="sldNum" sz="quarter" idx="10"/>
          </p:nvPr>
        </p:nvSpPr>
        <p:spPr/>
        <p:txBody>
          <a:bodyPr/>
          <a:lstStyle/>
          <a:p>
            <a:pPr defTabSz="931774">
              <a:defRPr/>
            </a:pPr>
            <a:fld id="{42B3FC49-9381-4F3B-A94C-E42A77C154B2}" type="slidenum">
              <a:rPr lang="en-US">
                <a:solidFill>
                  <a:prstClr val="black"/>
                </a:solidFill>
                <a:latin typeface="Calibri"/>
              </a:rPr>
              <a:pPr defTabSz="931774">
                <a:defRPr/>
              </a:pPr>
              <a:t>25</a:t>
            </a:fld>
            <a:endParaRPr lang="en-US">
              <a:solidFill>
                <a:prstClr val="black"/>
              </a:solidFill>
              <a:latin typeface="Calibri"/>
            </a:endParaRPr>
          </a:p>
        </p:txBody>
      </p:sp>
    </p:spTree>
    <p:extLst>
      <p:ext uri="{BB962C8B-B14F-4D97-AF65-F5344CB8AC3E}">
        <p14:creationId xmlns:p14="http://schemas.microsoft.com/office/powerpoint/2010/main" val="375378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ED3F6-7228-8060-86D8-60A58ADFDEC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DE87666-D127-FD3D-3E6B-B94682B5FCDE}"/>
              </a:ext>
            </a:extLst>
          </p:cNvPr>
          <p:cNvSpPr>
            <a:spLocks noGrp="1" noChangeArrowheads="1"/>
          </p:cNvSpPr>
          <p:nvPr>
            <p:ph type="sldNum" sz="quarter" idx="5"/>
          </p:nvPr>
        </p:nvSpPr>
        <p:spPr>
          <a:ln/>
        </p:spPr>
        <p:txBody>
          <a:bodyPr/>
          <a:lstStyle/>
          <a:p>
            <a:pPr defTabSz="931774">
              <a:defRPr/>
            </a:pPr>
            <a:fld id="{8F3E609B-37BB-4C0B-9783-4521A8111B3E}" type="slidenum">
              <a:rPr lang="en-US">
                <a:solidFill>
                  <a:prstClr val="black"/>
                </a:solidFill>
                <a:latin typeface="Calibri"/>
              </a:rPr>
              <a:pPr defTabSz="931774">
                <a:defRPr/>
              </a:pPr>
              <a:t>26</a:t>
            </a:fld>
            <a:endParaRPr lang="en-US">
              <a:solidFill>
                <a:prstClr val="black"/>
              </a:solidFill>
              <a:latin typeface="Calibri"/>
            </a:endParaRPr>
          </a:p>
        </p:txBody>
      </p:sp>
      <p:sp>
        <p:nvSpPr>
          <p:cNvPr id="171010" name="Rectangle 2">
            <a:extLst>
              <a:ext uri="{FF2B5EF4-FFF2-40B4-BE49-F238E27FC236}">
                <a16:creationId xmlns:a16="http://schemas.microsoft.com/office/drawing/2014/main" id="{8FB5F95F-5DC3-6DEE-CB87-B2ECF5C9486A}"/>
              </a:ext>
            </a:extLst>
          </p:cNvPr>
          <p:cNvSpPr>
            <a:spLocks noGrp="1" noRot="1" noChangeAspect="1" noChangeArrowheads="1" noTextEdit="1"/>
          </p:cNvSpPr>
          <p:nvPr>
            <p:ph type="sldImg"/>
          </p:nvPr>
        </p:nvSpPr>
        <p:spPr>
          <a:ln/>
        </p:spPr>
        <p:txBody>
          <a:bodyPr/>
          <a:lstStyle/>
          <a:p>
            <a:endParaRPr lang="en-CA"/>
          </a:p>
        </p:txBody>
      </p:sp>
      <p:sp>
        <p:nvSpPr>
          <p:cNvPr id="171011" name="Rectangle 3">
            <a:extLst>
              <a:ext uri="{FF2B5EF4-FFF2-40B4-BE49-F238E27FC236}">
                <a16:creationId xmlns:a16="http://schemas.microsoft.com/office/drawing/2014/main" id="{1E24F292-470C-6131-7481-DC2CCD80D43E}"/>
              </a:ext>
            </a:extLst>
          </p:cNvPr>
          <p:cNvSpPr>
            <a:spLocks noGrp="1" noChangeArrowheads="1"/>
          </p:cNvSpPr>
          <p:nvPr>
            <p:ph type="body" idx="1"/>
          </p:nvPr>
        </p:nvSpPr>
        <p:spPr/>
        <p:txBody>
          <a:bodyPr/>
          <a:lstStyle/>
          <a:p>
            <a:pPr marL="0" algn="l" defTabSz="931774" rtl="0" eaLnBrk="1" latinLnBrk="0" hangingPunct="1">
              <a:spcAft>
                <a:spcPts val="611"/>
              </a:spcAft>
              <a:defRPr/>
            </a:pPr>
            <a:r>
              <a:rPr lang="en-US" sz="1100" kern="1200" dirty="0">
                <a:solidFill>
                  <a:schemeClr val="tx1"/>
                </a:solidFill>
                <a:latin typeface="+mn-lt"/>
                <a:ea typeface="+mn-ea"/>
                <a:cs typeface="+mn-cs"/>
              </a:rPr>
              <a:t>Before fit testing begins, it is important to understand what respiratory hazards may be present in the workplace. Knowing the types and levels of airborne contaminants helps ensure the right respirator is chosen and that the fit test reflects actual working conditions.</a:t>
            </a:r>
          </a:p>
          <a:p>
            <a:pPr marL="0" algn="l" defTabSz="931774" rtl="0" eaLnBrk="1" latinLnBrk="0" hangingPunct="1">
              <a:spcAft>
                <a:spcPts val="611"/>
              </a:spcAft>
            </a:pPr>
            <a:endParaRPr lang="en-US" sz="1100" kern="1200" dirty="0">
              <a:solidFill>
                <a:schemeClr val="tx1"/>
              </a:solidFill>
              <a:latin typeface="+mn-lt"/>
              <a:ea typeface="+mn-ea"/>
              <a:cs typeface="+mn-cs"/>
            </a:endParaRPr>
          </a:p>
          <a:p>
            <a:pPr marL="0" algn="l" defTabSz="931774" rtl="0" eaLnBrk="1" latinLnBrk="0" hangingPunct="1">
              <a:spcAft>
                <a:spcPts val="611"/>
              </a:spcAft>
            </a:pPr>
            <a:r>
              <a:rPr lang="en-US" sz="1100" kern="1200" dirty="0">
                <a:solidFill>
                  <a:schemeClr val="tx1"/>
                </a:solidFill>
                <a:latin typeface="+mn-lt"/>
                <a:ea typeface="+mn-ea"/>
                <a:cs typeface="+mn-cs"/>
              </a:rPr>
              <a:t>1. Unsafe Atmosphere: Where the potential for an oxygen-deficient or oxygen-enriched atmosphere exists, the oxygen concentration is to be measured. Where oxygen concentration is confirmed to be below 19.5%or above 23%  (CSA Standard Z94.4-18), (SK Occupational Health &amp; Safety Regulations, 2020), the cause of the deficiency or enrichment shall be determined and</a:t>
            </a:r>
            <a:endParaRPr lang="en-CA" sz="1100" kern="1200" dirty="0">
              <a:solidFill>
                <a:schemeClr val="tx1"/>
              </a:solidFill>
              <a:latin typeface="+mn-lt"/>
              <a:ea typeface="+mn-ea"/>
              <a:cs typeface="+mn-cs"/>
            </a:endParaRPr>
          </a:p>
          <a:p>
            <a:pPr marL="457200" lvl="1" algn="l" defTabSz="931774" rtl="0" eaLnBrk="1" latinLnBrk="0" hangingPunct="1"/>
            <a:r>
              <a:rPr lang="en-US" sz="1100" kern="1200" dirty="0">
                <a:solidFill>
                  <a:schemeClr val="tx1"/>
                </a:solidFill>
                <a:latin typeface="+mn-lt"/>
                <a:ea typeface="+mn-ea"/>
                <a:cs typeface="+mn-cs"/>
              </a:rPr>
              <a:t>a) Ongoing monitoring shall be performed; and/or</a:t>
            </a:r>
            <a:endParaRPr lang="en-CA" sz="1100" kern="1200" dirty="0">
              <a:solidFill>
                <a:schemeClr val="tx1"/>
              </a:solidFill>
              <a:latin typeface="+mn-lt"/>
              <a:ea typeface="+mn-ea"/>
              <a:cs typeface="+mn-cs"/>
            </a:endParaRPr>
          </a:p>
          <a:p>
            <a:pPr marL="457200" lvl="1" algn="l" defTabSz="931774" rtl="0" eaLnBrk="1" latinLnBrk="0" hangingPunct="1">
              <a:spcAft>
                <a:spcPts val="611"/>
              </a:spcAft>
            </a:pPr>
            <a:r>
              <a:rPr lang="en-US" sz="1100" kern="1200" dirty="0">
                <a:solidFill>
                  <a:schemeClr val="tx1"/>
                </a:solidFill>
                <a:latin typeface="+mn-lt"/>
                <a:ea typeface="+mn-ea"/>
                <a:cs typeface="+mn-cs"/>
              </a:rPr>
              <a:t>b) The atmosphere shall be assumed to be IDLH [immediately dangerous to life or health].</a:t>
            </a:r>
            <a:endParaRPr lang="en-CA" sz="1100" kern="1200" dirty="0">
              <a:solidFill>
                <a:schemeClr val="tx1"/>
              </a:solidFill>
              <a:latin typeface="+mn-lt"/>
              <a:ea typeface="+mn-ea"/>
              <a:cs typeface="+mn-cs"/>
            </a:endParaRPr>
          </a:p>
          <a:p>
            <a:pPr marL="914400" lvl="3" indent="-291179" algn="l" defTabSz="931774" rtl="0" eaLnBrk="1" latinLnBrk="0" hangingPunct="1">
              <a:buSzPts val="1100"/>
              <a:buFont typeface="Wingdings" panose="05000000000000000000" pitchFamily="2" charset="2"/>
              <a:buChar char=""/>
            </a:pPr>
            <a:r>
              <a:rPr lang="en-US" sz="1100" kern="1200" dirty="0">
                <a:solidFill>
                  <a:schemeClr val="tx1"/>
                </a:solidFill>
                <a:latin typeface="+mn-lt"/>
                <a:ea typeface="+mn-ea"/>
                <a:cs typeface="+mn-cs"/>
              </a:rPr>
              <a:t>This situation most likely would be encountered by maintenance staff and, as such, should be discussed in detail with the supervisor at the workplace</a:t>
            </a:r>
            <a:endParaRPr lang="en-CA" sz="1100" kern="1200" dirty="0">
              <a:solidFill>
                <a:schemeClr val="tx1"/>
              </a:solidFill>
              <a:latin typeface="+mn-lt"/>
              <a:ea typeface="+mn-ea"/>
              <a:cs typeface="+mn-cs"/>
            </a:endParaRPr>
          </a:p>
          <a:p>
            <a:pPr marL="914400" lvl="3" indent="-291179" algn="l" defTabSz="931774" rtl="0" eaLnBrk="1" latinLnBrk="0" hangingPunct="1">
              <a:buSzPts val="1100"/>
              <a:buFont typeface="Wingdings" panose="05000000000000000000" pitchFamily="2" charset="2"/>
              <a:buChar char=""/>
            </a:pPr>
            <a:r>
              <a:rPr lang="en-US" sz="1100" kern="1200" dirty="0">
                <a:solidFill>
                  <a:schemeClr val="tx1"/>
                </a:solidFill>
                <a:latin typeface="+mn-lt"/>
                <a:ea typeface="+mn-ea"/>
                <a:cs typeface="+mn-cs"/>
              </a:rPr>
              <a:t>Refer to the CSA Standard or Regulations for additional information</a:t>
            </a:r>
          </a:p>
          <a:p>
            <a:pPr marL="757066" lvl="1" indent="-291179">
              <a:buSzPts val="1100"/>
              <a:buFont typeface="Wingdings" panose="05000000000000000000" pitchFamily="2" charset="2"/>
              <a:buChar char=""/>
            </a:pPr>
            <a:endParaRPr lang="en-CA" sz="1100" dirty="0">
              <a:ea typeface="Times New Roman" panose="02020603050405020304" pitchFamily="18" charset="0"/>
            </a:endParaRPr>
          </a:p>
          <a:p>
            <a:pPr defTabSz="931774"/>
            <a:r>
              <a:rPr lang="en-US" sz="1100" dirty="0"/>
              <a:t>2. Airborne Contaminants: If the work area has levels of contamination which exceed workplace guidelines. To determine the exact concentration of the above contaminants, special equipment must be used. Air contaminants include:</a:t>
            </a:r>
            <a:endParaRPr lang="en-CA" sz="1100" dirty="0"/>
          </a:p>
          <a:p>
            <a:pPr marL="698830" lvl="1" indent="-232943">
              <a:buFont typeface="Wingdings" panose="05000000000000000000" pitchFamily="2" charset="2"/>
              <a:buChar char=""/>
            </a:pPr>
            <a:r>
              <a:rPr lang="en-US" sz="1100" dirty="0">
                <a:ea typeface="Times New Roman" panose="02020603050405020304" pitchFamily="18" charset="0"/>
              </a:rPr>
              <a:t>Biological: viruses, bacteria, </a:t>
            </a:r>
            <a:r>
              <a:rPr lang="en-US" sz="1100" dirty="0" err="1">
                <a:ea typeface="Times New Roman" panose="02020603050405020304" pitchFamily="18" charset="0"/>
              </a:rPr>
              <a:t>moulds</a:t>
            </a:r>
            <a:r>
              <a:rPr lang="en-US" sz="1100" dirty="0">
                <a:ea typeface="Times New Roman" panose="02020603050405020304" pitchFamily="18" charset="0"/>
              </a:rPr>
              <a:t>, etc., found in a variety of areas in the health care setting.</a:t>
            </a:r>
            <a:endParaRPr lang="en-CA" sz="1100" dirty="0">
              <a:ea typeface="Times New Roman" panose="02020603050405020304" pitchFamily="18" charset="0"/>
            </a:endParaRPr>
          </a:p>
          <a:p>
            <a:pPr marL="698830" lvl="1" indent="-232943">
              <a:buFont typeface="Wingdings" panose="05000000000000000000" pitchFamily="2" charset="2"/>
              <a:buChar char=""/>
            </a:pPr>
            <a:r>
              <a:rPr lang="en-US" sz="1100" dirty="0">
                <a:ea typeface="Times New Roman" panose="02020603050405020304" pitchFamily="18" charset="0"/>
              </a:rPr>
              <a:t>Dust: particles released during operations such as grinding, sawing, and housekeeping.</a:t>
            </a:r>
            <a:endParaRPr lang="en-CA" sz="1100" dirty="0">
              <a:ea typeface="Times New Roman" panose="02020603050405020304" pitchFamily="18" charset="0"/>
            </a:endParaRPr>
          </a:p>
          <a:p>
            <a:pPr marL="698830" lvl="1" indent="-232943">
              <a:buFont typeface="Wingdings" panose="05000000000000000000" pitchFamily="2" charset="2"/>
              <a:buChar char=""/>
            </a:pPr>
            <a:r>
              <a:rPr lang="en-US" sz="1100" dirty="0">
                <a:ea typeface="Times New Roman" panose="02020603050405020304" pitchFamily="18" charset="0"/>
              </a:rPr>
              <a:t>Mists: Particulate or liquid droplets released during painting, insecticide spraying, patient care, and housekeeping.</a:t>
            </a:r>
            <a:endParaRPr lang="en-CA" sz="1100" dirty="0">
              <a:ea typeface="Times New Roman" panose="02020603050405020304" pitchFamily="18" charset="0"/>
            </a:endParaRPr>
          </a:p>
          <a:p>
            <a:pPr marL="698830" lvl="1" indent="-232943">
              <a:buFont typeface="Wingdings" panose="05000000000000000000" pitchFamily="2" charset="2"/>
              <a:buChar char=""/>
            </a:pPr>
            <a:r>
              <a:rPr lang="en-US" sz="1100" dirty="0" err="1">
                <a:ea typeface="Times New Roman" panose="02020603050405020304" pitchFamily="18" charset="0"/>
              </a:rPr>
              <a:t>Vapours</a:t>
            </a:r>
            <a:r>
              <a:rPr lang="en-US" sz="1100" dirty="0">
                <a:ea typeface="Times New Roman" panose="02020603050405020304" pitchFamily="18" charset="0"/>
              </a:rPr>
              <a:t>: gaseous forms of liquid released during painting, patient care.</a:t>
            </a:r>
            <a:endParaRPr lang="en-CA" sz="1100" dirty="0">
              <a:ea typeface="Times New Roman" panose="02020603050405020304" pitchFamily="18" charset="0"/>
            </a:endParaRPr>
          </a:p>
          <a:p>
            <a:pPr marL="698830" lvl="1" indent="-232943">
              <a:buFont typeface="Wingdings" panose="05000000000000000000" pitchFamily="2" charset="2"/>
              <a:buChar char=""/>
            </a:pPr>
            <a:r>
              <a:rPr lang="en-US" sz="1100" dirty="0">
                <a:ea typeface="Times New Roman" panose="02020603050405020304" pitchFamily="18" charset="0"/>
              </a:rPr>
              <a:t>Fumes: </a:t>
            </a:r>
            <a:r>
              <a:rPr lang="en-US" sz="1100" dirty="0" err="1">
                <a:ea typeface="Times New Roman" panose="02020603050405020304" pitchFamily="18" charset="0"/>
              </a:rPr>
              <a:t>vapourized</a:t>
            </a:r>
            <a:r>
              <a:rPr lang="en-US" sz="1100" dirty="0">
                <a:ea typeface="Times New Roman" panose="02020603050405020304" pitchFamily="18" charset="0"/>
              </a:rPr>
              <a:t> condensed metals released during welding operations.</a:t>
            </a:r>
            <a:endParaRPr lang="en-CA" sz="1100" dirty="0">
              <a:ea typeface="Times New Roman" panose="02020603050405020304" pitchFamily="18" charset="0"/>
            </a:endParaRPr>
          </a:p>
          <a:p>
            <a:pPr marL="698830" lvl="1" indent="-232943">
              <a:buFont typeface="Wingdings" panose="05000000000000000000" pitchFamily="2" charset="2"/>
              <a:buChar char=""/>
            </a:pPr>
            <a:r>
              <a:rPr lang="en-US" sz="1100" dirty="0">
                <a:ea typeface="Times New Roman" panose="02020603050405020304" pitchFamily="18" charset="0"/>
              </a:rPr>
              <a:t>Gases: gases are usually released due to leaks in a system, but can be found naturally forming (e.g., underground vaults, sewer systems, etc.). Gases can displace oxygen in an atmosphere, causing oxygen deficiencies.</a:t>
            </a:r>
            <a:endParaRPr lang="en-CA" sz="1100" dirty="0">
              <a:ea typeface="Times New Roman" panose="02020603050405020304" pitchFamily="18" charset="0"/>
            </a:endParaRPr>
          </a:p>
          <a:p>
            <a:pPr marL="698830" lvl="1" indent="-232943">
              <a:buFont typeface="Wingdings" panose="05000000000000000000" pitchFamily="2" charset="2"/>
              <a:buChar char=""/>
            </a:pPr>
            <a:r>
              <a:rPr lang="en-US" sz="1100" dirty="0" err="1">
                <a:ea typeface="Times New Roman" panose="02020603050405020304" pitchFamily="18" charset="0"/>
              </a:rPr>
              <a:t>Fibres</a:t>
            </a:r>
            <a:r>
              <a:rPr lang="en-US" sz="1100" dirty="0">
                <a:ea typeface="Times New Roman" panose="02020603050405020304" pitchFamily="18" charset="0"/>
              </a:rPr>
              <a:t>: particulate matter longer than it is wide (e.g., asbestos, fiberglass)</a:t>
            </a:r>
            <a:endParaRPr lang="en-CA" sz="1100" dirty="0">
              <a:ea typeface="Times New Roman" panose="02020603050405020304" pitchFamily="18" charset="0"/>
            </a:endParaRPr>
          </a:p>
          <a:p>
            <a:r>
              <a:rPr lang="en-US" sz="1100" dirty="0">
                <a:latin typeface="Arial" panose="020B0604020202020204" pitchFamily="34" charset="0"/>
                <a:ea typeface="Times New Roman" panose="02020603050405020304" pitchFamily="18" charset="0"/>
              </a:rPr>
              <a:t> </a:t>
            </a:r>
            <a:endParaRPr lang="en-CA"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713551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a:defRPr/>
            </a:pPr>
            <a:fld id="{8F3E609B-37BB-4C0B-9783-4521A8111B3E}" type="slidenum">
              <a:rPr lang="en-US">
                <a:solidFill>
                  <a:prstClr val="black"/>
                </a:solidFill>
                <a:latin typeface="Calibri"/>
              </a:rPr>
              <a:pPr defTabSz="931774">
                <a:defRPr/>
              </a:pPr>
              <a:t>27</a:t>
            </a:fld>
            <a:endParaRPr lang="en-US">
              <a:solidFill>
                <a:prstClr val="black"/>
              </a:solidFill>
              <a:latin typeface="Calibri"/>
            </a:endParaRPr>
          </a:p>
        </p:txBody>
      </p:sp>
      <p:sp>
        <p:nvSpPr>
          <p:cNvPr id="171010" name="Rectangle 2"/>
          <p:cNvSpPr>
            <a:spLocks noGrp="1" noRot="1" noChangeAspect="1" noChangeArrowheads="1" noTextEdit="1"/>
          </p:cNvSpPr>
          <p:nvPr>
            <p:ph type="sldImg"/>
          </p:nvPr>
        </p:nvSpPr>
        <p:spPr>
          <a:ln/>
        </p:spPr>
        <p:txBody>
          <a:bodyPr/>
          <a:lstStyle/>
          <a:p>
            <a:endParaRPr lang="en-CA"/>
          </a:p>
        </p:txBody>
      </p:sp>
      <p:sp>
        <p:nvSpPr>
          <p:cNvPr id="171011" name="Rectangle 3"/>
          <p:cNvSpPr>
            <a:spLocks noGrp="1" noChangeArrowheads="1"/>
          </p:cNvSpPr>
          <p:nvPr>
            <p:ph type="body" idx="1"/>
          </p:nvPr>
        </p:nvSpPr>
        <p:spPr/>
        <p:txBody>
          <a:bodyPr/>
          <a:lstStyle/>
          <a:p>
            <a:r>
              <a:rPr lang="en-US" dirty="0"/>
              <a:t>The hierarchy of controls is a systematic approach to managing hazards by prioritizing the most effective methods first. Controls are implemented in order of effectiveness, with elimination and substitution preferred over engineering, administrative controls, and personal protective equipment.</a:t>
            </a:r>
          </a:p>
          <a:p>
            <a:endParaRPr lang="en-US" dirty="0"/>
          </a:p>
          <a:p>
            <a:r>
              <a:rPr lang="en-US" dirty="0"/>
              <a:t>Respirators are the least effective control in the hierarchy of controls and are used only when hazards cannot be eliminated or adequately controlled through engineering or administrative measures. Proper selection, fit testing, training, and maintenance are essential to ensure respiratory protection is effective.</a:t>
            </a:r>
          </a:p>
        </p:txBody>
      </p:sp>
    </p:spTree>
    <p:extLst>
      <p:ext uri="{BB962C8B-B14F-4D97-AF65-F5344CB8AC3E}">
        <p14:creationId xmlns:p14="http://schemas.microsoft.com/office/powerpoint/2010/main" val="3322246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657A4-B37A-28A8-2D86-29057CD46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6A6836-0785-E5CB-8D63-2DDD4F03E544}"/>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7278BC89-5F53-D74A-A2C1-9866D31B6197}"/>
              </a:ext>
            </a:extLst>
          </p:cNvPr>
          <p:cNvSpPr>
            <a:spLocks noGrp="1"/>
          </p:cNvSpPr>
          <p:nvPr>
            <p:ph type="body" idx="1"/>
          </p:nvPr>
        </p:nvSpPr>
        <p:spPr/>
        <p:txBody>
          <a:bodyPr/>
          <a:lstStyle/>
          <a:p>
            <a:r>
              <a:rPr lang="en-US" sz="1100" i="1" dirty="0">
                <a:ea typeface="Times New Roman" panose="02020603050405020304" pitchFamily="18" charset="0"/>
              </a:rPr>
              <a:t>OH&amp;S Regulations 7-1(1): Use of equipment required</a:t>
            </a:r>
          </a:p>
          <a:p>
            <a:r>
              <a:rPr lang="en-US" sz="1100" i="1" dirty="0">
                <a:ea typeface="Times New Roman" panose="02020603050405020304" pitchFamily="18" charset="0"/>
              </a:rPr>
              <a:t>If it is not reasonably practicable to protect the health and safety of the workers by design of the plant and work processes, suitable work practices or administrative controls, an employer or contractor shall ensure that every worker wears or uses suitable and adequate personal protective equipment.</a:t>
            </a:r>
            <a:endParaRPr lang="en-CA" sz="1100" dirty="0">
              <a:ea typeface="Times New Roman" panose="02020603050405020304" pitchFamily="18" charset="0"/>
            </a:endParaRPr>
          </a:p>
          <a:p>
            <a:endParaRPr lang="en-CA" sz="1100" i="1" dirty="0"/>
          </a:p>
          <a:p>
            <a:endParaRPr lang="en-CA" dirty="0"/>
          </a:p>
        </p:txBody>
      </p:sp>
      <p:sp>
        <p:nvSpPr>
          <p:cNvPr id="4" name="Header Placeholder 3">
            <a:extLst>
              <a:ext uri="{FF2B5EF4-FFF2-40B4-BE49-F238E27FC236}">
                <a16:creationId xmlns:a16="http://schemas.microsoft.com/office/drawing/2014/main" id="{210C0625-F261-0EAC-9FD7-C26D5EA4AEB2}"/>
              </a:ext>
            </a:extLst>
          </p:cNvPr>
          <p:cNvSpPr>
            <a:spLocks noGrp="1"/>
          </p:cNvSpPr>
          <p:nvPr>
            <p:ph type="hdr" sz="quarter"/>
          </p:nvPr>
        </p:nvSpPr>
        <p:spPr/>
        <p:txBody>
          <a:bodyPr/>
          <a:lstStyle/>
          <a:p>
            <a:r>
              <a:rPr lang="en-CA"/>
              <a:t>SASWH</a:t>
            </a:r>
          </a:p>
        </p:txBody>
      </p:sp>
      <p:sp>
        <p:nvSpPr>
          <p:cNvPr id="5" name="Date Placeholder 4">
            <a:extLst>
              <a:ext uri="{FF2B5EF4-FFF2-40B4-BE49-F238E27FC236}">
                <a16:creationId xmlns:a16="http://schemas.microsoft.com/office/drawing/2014/main" id="{B2C29D6C-B884-D6CD-59F7-C54E6C2BE4E6}"/>
              </a:ext>
            </a:extLst>
          </p:cNvPr>
          <p:cNvSpPr>
            <a:spLocks noGrp="1"/>
          </p:cNvSpPr>
          <p:nvPr>
            <p:ph type="dt" idx="1"/>
          </p:nvPr>
        </p:nvSpPr>
        <p:spPr/>
        <p:txBody>
          <a:bodyPr/>
          <a:lstStyle/>
          <a:p>
            <a:r>
              <a:rPr lang="en-US"/>
              <a:t>2021-05-12</a:t>
            </a:r>
            <a:endParaRPr lang="en-CA" dirty="0"/>
          </a:p>
        </p:txBody>
      </p:sp>
      <p:sp>
        <p:nvSpPr>
          <p:cNvPr id="6" name="Slide Number Placeholder 5">
            <a:extLst>
              <a:ext uri="{FF2B5EF4-FFF2-40B4-BE49-F238E27FC236}">
                <a16:creationId xmlns:a16="http://schemas.microsoft.com/office/drawing/2014/main" id="{67D3D45E-28F6-7541-18F5-8C302BE9C2A0}"/>
              </a:ext>
            </a:extLst>
          </p:cNvPr>
          <p:cNvSpPr>
            <a:spLocks noGrp="1"/>
          </p:cNvSpPr>
          <p:nvPr>
            <p:ph type="sldNum" sz="quarter" idx="5"/>
          </p:nvPr>
        </p:nvSpPr>
        <p:spPr/>
        <p:txBody>
          <a:bodyPr/>
          <a:lstStyle/>
          <a:p>
            <a:fld id="{3F30239F-3150-4A59-A506-5887556C8FFF}" type="slidenum">
              <a:rPr lang="en-CA" smtClean="0"/>
              <a:t>28</a:t>
            </a:fld>
            <a:endParaRPr lang="en-CA"/>
          </a:p>
        </p:txBody>
      </p:sp>
    </p:spTree>
    <p:extLst>
      <p:ext uri="{BB962C8B-B14F-4D97-AF65-F5344CB8AC3E}">
        <p14:creationId xmlns:p14="http://schemas.microsoft.com/office/powerpoint/2010/main" val="2467240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t>The </a:t>
            </a:r>
            <a:r>
              <a:rPr lang="en-US" sz="1100" b="1" dirty="0">
                <a:ea typeface="Times New Roman" panose="02020603050405020304" pitchFamily="18" charset="0"/>
              </a:rPr>
              <a:t>air purifying respirators, non-powered (APR) </a:t>
            </a:r>
            <a:r>
              <a:rPr lang="en-US" sz="1100" dirty="0"/>
              <a:t>is the focus of this training.</a:t>
            </a:r>
          </a:p>
          <a:p>
            <a:endParaRPr lang="en-CA" sz="1100" dirty="0">
              <a:ea typeface="Times New Roman" panose="02020603050405020304" pitchFamily="18" charset="0"/>
            </a:endParaRPr>
          </a:p>
          <a:p>
            <a:pPr lvl="0"/>
            <a:r>
              <a:rPr lang="en-US" sz="1100" dirty="0"/>
              <a:t>Respirator that delivers air from an external source (supplied-air respirator (SAR))</a:t>
            </a:r>
            <a:endParaRPr lang="en-CA" sz="1100" dirty="0"/>
          </a:p>
          <a:p>
            <a:pPr lvl="0"/>
            <a:r>
              <a:rPr lang="en-US" sz="1100" dirty="0"/>
              <a:t>Respirator that removes contaminants from ambient air (air-purifying)</a:t>
            </a:r>
            <a:endParaRPr lang="en-CA" sz="1100" dirty="0"/>
          </a:p>
          <a:p>
            <a:pPr lvl="0"/>
            <a:r>
              <a:rPr lang="en-US" sz="1100" dirty="0"/>
              <a:t>Combination respirator (a configuration incorporating both atmosphere-supplying and air-purifying); and</a:t>
            </a:r>
            <a:endParaRPr lang="en-CA" sz="1100" dirty="0"/>
          </a:p>
          <a:p>
            <a:pPr lvl="0"/>
            <a:r>
              <a:rPr lang="en-US" sz="1100" dirty="0"/>
              <a:t>Respirator designed solely for escape situations (escape-only respirator)</a:t>
            </a:r>
            <a:endParaRPr lang="en-CA" sz="1100" dirty="0"/>
          </a:p>
          <a:p>
            <a:endParaRPr lang="en-CA" dirty="0"/>
          </a:p>
        </p:txBody>
      </p:sp>
      <p:sp>
        <p:nvSpPr>
          <p:cNvPr id="4" name="Slide Number Placeholder 3"/>
          <p:cNvSpPr>
            <a:spLocks noGrp="1"/>
          </p:cNvSpPr>
          <p:nvPr>
            <p:ph type="sldNum" sz="quarter" idx="5"/>
          </p:nvPr>
        </p:nvSpPr>
        <p:spPr/>
        <p:txBody>
          <a:bodyPr/>
          <a:lstStyle/>
          <a:p>
            <a:fld id="{CC625B38-3B45-40DE-97CD-8C7803177BCD}" type="slidenum">
              <a:rPr lang="en-CA" smtClean="0"/>
              <a:t>29</a:t>
            </a:fld>
            <a:endParaRPr lang="en-CA"/>
          </a:p>
        </p:txBody>
      </p:sp>
    </p:spTree>
    <p:extLst>
      <p:ext uri="{BB962C8B-B14F-4D97-AF65-F5344CB8AC3E}">
        <p14:creationId xmlns:p14="http://schemas.microsoft.com/office/powerpoint/2010/main" val="100966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eaLnBrk="1" hangingPunct="1"/>
            <a:r>
              <a:rPr lang="en-US" dirty="0"/>
              <a:t>As per slide.</a:t>
            </a:r>
          </a:p>
        </p:txBody>
      </p:sp>
      <p:sp>
        <p:nvSpPr>
          <p:cNvPr id="4" name="Slide Number Placeholder 3"/>
          <p:cNvSpPr>
            <a:spLocks noGrp="1"/>
          </p:cNvSpPr>
          <p:nvPr>
            <p:ph type="sldNum" sz="quarter" idx="10"/>
          </p:nvPr>
        </p:nvSpPr>
        <p:spPr/>
        <p:txBody>
          <a:bodyPr/>
          <a:lstStyle/>
          <a:p>
            <a:pPr defTabSz="931774">
              <a:defRPr/>
            </a:pPr>
            <a:fld id="{6CFAA76A-2E8C-4AA8-B375-9579D1FC200A}" type="slidenum">
              <a:rPr lang="en-CA">
                <a:solidFill>
                  <a:prstClr val="black"/>
                </a:solidFill>
                <a:latin typeface="Calibri"/>
              </a:rPr>
              <a:pPr defTabSz="931774">
                <a:defRPr/>
              </a:pPr>
              <a:t>3</a:t>
            </a:fld>
            <a:endParaRPr lang="en-CA">
              <a:solidFill>
                <a:prstClr val="black"/>
              </a:solidFill>
              <a:latin typeface="Calibri"/>
            </a:endParaRPr>
          </a:p>
        </p:txBody>
      </p:sp>
    </p:spTree>
    <p:extLst>
      <p:ext uri="{BB962C8B-B14F-4D97-AF65-F5344CB8AC3E}">
        <p14:creationId xmlns:p14="http://schemas.microsoft.com/office/powerpoint/2010/main" val="2903153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dirty="0"/>
              <a:t>This training does not cover powered respirators. This is only additional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Times New Roman" panose="02020603050405020304" pitchFamily="18" charset="0"/>
              </a:rPr>
              <a:t>Note: </a:t>
            </a:r>
            <a:r>
              <a:rPr lang="en-US" dirty="0"/>
              <a:t>A loose-fitting hood does not require fit testing because it operates under positive pressure. The continuous airflow within the hood helps prevent contaminated air from entering, removing the need for a tight facial seal.</a:t>
            </a:r>
          </a:p>
          <a:p>
            <a:endParaRPr lang="en-CA" dirty="0"/>
          </a:p>
        </p:txBody>
      </p:sp>
      <p:sp>
        <p:nvSpPr>
          <p:cNvPr id="4" name="Slide Number Placeholder 3"/>
          <p:cNvSpPr>
            <a:spLocks noGrp="1"/>
          </p:cNvSpPr>
          <p:nvPr>
            <p:ph type="sldNum" sz="quarter" idx="5"/>
          </p:nvPr>
        </p:nvSpPr>
        <p:spPr/>
        <p:txBody>
          <a:bodyPr/>
          <a:lstStyle/>
          <a:p>
            <a:fld id="{CC625B38-3B45-40DE-97CD-8C7803177BCD}" type="slidenum">
              <a:rPr lang="en-CA" smtClean="0"/>
              <a:t>30</a:t>
            </a:fld>
            <a:endParaRPr lang="en-CA"/>
          </a:p>
        </p:txBody>
      </p:sp>
    </p:spTree>
    <p:extLst>
      <p:ext uri="{BB962C8B-B14F-4D97-AF65-F5344CB8AC3E}">
        <p14:creationId xmlns:p14="http://schemas.microsoft.com/office/powerpoint/2010/main" val="2218711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442F3-75FE-2541-C6F1-C630790E2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D69E7-FD91-30CE-1260-B6B4CA814BEE}"/>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0A89F2DB-75C6-0ACF-FDDD-51B75B30B7F8}"/>
              </a:ext>
            </a:extLst>
          </p:cNvPr>
          <p:cNvSpPr>
            <a:spLocks noGrp="1"/>
          </p:cNvSpPr>
          <p:nvPr>
            <p:ph type="body" idx="1"/>
          </p:nvPr>
        </p:nvSpPr>
        <p:spPr/>
        <p:txBody>
          <a:bodyPr/>
          <a:lstStyle/>
          <a:p>
            <a:r>
              <a:rPr lang="en-US" dirty="0">
                <a:ea typeface="Times New Roman" panose="02020603050405020304" pitchFamily="18" charset="0"/>
              </a:rPr>
              <a:t> </a:t>
            </a:r>
            <a:endParaRPr lang="en-CA" dirty="0">
              <a:ea typeface="Times New Roman" panose="02020603050405020304" pitchFamily="18" charset="0"/>
            </a:endParaRPr>
          </a:p>
          <a:p>
            <a:endParaRPr lang="en-CA" dirty="0"/>
          </a:p>
        </p:txBody>
      </p:sp>
      <p:sp>
        <p:nvSpPr>
          <p:cNvPr id="4" name="Slide Number Placeholder 3">
            <a:extLst>
              <a:ext uri="{FF2B5EF4-FFF2-40B4-BE49-F238E27FC236}">
                <a16:creationId xmlns:a16="http://schemas.microsoft.com/office/drawing/2014/main" id="{9B6EF4C2-81D5-E857-661A-146F34A7A283}"/>
              </a:ext>
            </a:extLst>
          </p:cNvPr>
          <p:cNvSpPr>
            <a:spLocks noGrp="1"/>
          </p:cNvSpPr>
          <p:nvPr>
            <p:ph type="sldNum" sz="quarter" idx="5"/>
          </p:nvPr>
        </p:nvSpPr>
        <p:spPr/>
        <p:txBody>
          <a:bodyPr/>
          <a:lstStyle/>
          <a:p>
            <a:fld id="{CC625B38-3B45-40DE-97CD-8C7803177BCD}" type="slidenum">
              <a:rPr lang="en-CA" smtClean="0"/>
              <a:t>31</a:t>
            </a:fld>
            <a:endParaRPr lang="en-CA"/>
          </a:p>
        </p:txBody>
      </p:sp>
    </p:spTree>
    <p:extLst>
      <p:ext uri="{BB962C8B-B14F-4D97-AF65-F5344CB8AC3E}">
        <p14:creationId xmlns:p14="http://schemas.microsoft.com/office/powerpoint/2010/main" val="3334300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625A9-82A9-BFC2-A728-3DAB46F7A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A5C5C-8C23-FCA0-6504-C9CDB1BE954C}"/>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14CA254A-E19E-85C1-59BA-444F35071956}"/>
              </a:ext>
            </a:extLst>
          </p:cNvPr>
          <p:cNvSpPr>
            <a:spLocks noGrp="1"/>
          </p:cNvSpPr>
          <p:nvPr>
            <p:ph type="body" idx="1"/>
          </p:nvPr>
        </p:nvSpPr>
        <p:spPr/>
        <p:txBody>
          <a:bodyPr/>
          <a:lstStyle/>
          <a:p>
            <a:pPr lvl="0"/>
            <a:r>
              <a:rPr lang="en-US" sz="1100" dirty="0">
                <a:latin typeface="+mn-lt"/>
                <a:cs typeface="Arial" panose="020B0604020202020204" pitchFamily="34" charset="0"/>
              </a:rPr>
              <a:t>The next slides will provide more info</a:t>
            </a:r>
            <a:endParaRPr lang="en-CA" sz="1100" dirty="0">
              <a:latin typeface="+mn-lt"/>
            </a:endParaRPr>
          </a:p>
        </p:txBody>
      </p:sp>
      <p:sp>
        <p:nvSpPr>
          <p:cNvPr id="4" name="Header Placeholder 3">
            <a:extLst>
              <a:ext uri="{FF2B5EF4-FFF2-40B4-BE49-F238E27FC236}">
                <a16:creationId xmlns:a16="http://schemas.microsoft.com/office/drawing/2014/main" id="{2ECE1928-8FD3-A42B-D88D-7C6D6D6FE142}"/>
              </a:ext>
            </a:extLst>
          </p:cNvPr>
          <p:cNvSpPr>
            <a:spLocks noGrp="1"/>
          </p:cNvSpPr>
          <p:nvPr>
            <p:ph type="hdr" sz="quarter"/>
          </p:nvPr>
        </p:nvSpPr>
        <p:spPr/>
        <p:txBody>
          <a:bodyPr/>
          <a:lstStyle/>
          <a:p>
            <a:r>
              <a:rPr lang="en-CA"/>
              <a:t>SASWH</a:t>
            </a:r>
          </a:p>
        </p:txBody>
      </p:sp>
      <p:sp>
        <p:nvSpPr>
          <p:cNvPr id="5" name="Date Placeholder 4">
            <a:extLst>
              <a:ext uri="{FF2B5EF4-FFF2-40B4-BE49-F238E27FC236}">
                <a16:creationId xmlns:a16="http://schemas.microsoft.com/office/drawing/2014/main" id="{97A41564-A93C-BFF7-C9F6-E8DF16F1635A}"/>
              </a:ext>
            </a:extLst>
          </p:cNvPr>
          <p:cNvSpPr>
            <a:spLocks noGrp="1"/>
          </p:cNvSpPr>
          <p:nvPr>
            <p:ph type="dt" idx="1"/>
          </p:nvPr>
        </p:nvSpPr>
        <p:spPr/>
        <p:txBody>
          <a:bodyPr/>
          <a:lstStyle/>
          <a:p>
            <a:r>
              <a:rPr lang="en-US"/>
              <a:t>2021-05-12</a:t>
            </a:r>
            <a:endParaRPr lang="en-CA" dirty="0"/>
          </a:p>
        </p:txBody>
      </p:sp>
      <p:sp>
        <p:nvSpPr>
          <p:cNvPr id="6" name="Slide Number Placeholder 5">
            <a:extLst>
              <a:ext uri="{FF2B5EF4-FFF2-40B4-BE49-F238E27FC236}">
                <a16:creationId xmlns:a16="http://schemas.microsoft.com/office/drawing/2014/main" id="{F17D87BA-4CE3-25F9-82BA-87E00B3A7372}"/>
              </a:ext>
            </a:extLst>
          </p:cNvPr>
          <p:cNvSpPr>
            <a:spLocks noGrp="1"/>
          </p:cNvSpPr>
          <p:nvPr>
            <p:ph type="sldNum" sz="quarter" idx="5"/>
          </p:nvPr>
        </p:nvSpPr>
        <p:spPr/>
        <p:txBody>
          <a:bodyPr/>
          <a:lstStyle/>
          <a:p>
            <a:fld id="{3F30239F-3150-4A59-A506-5887556C8FFF}" type="slidenum">
              <a:rPr lang="en-CA" smtClean="0"/>
              <a:t>32</a:t>
            </a:fld>
            <a:endParaRPr lang="en-CA"/>
          </a:p>
        </p:txBody>
      </p:sp>
    </p:spTree>
    <p:extLst>
      <p:ext uri="{BB962C8B-B14F-4D97-AF65-F5344CB8AC3E}">
        <p14:creationId xmlns:p14="http://schemas.microsoft.com/office/powerpoint/2010/main" val="898452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a:defRPr/>
            </a:pPr>
            <a:fld id="{A873BAAF-F199-4194-B3C9-D5FC2D3CC1D9}" type="slidenum">
              <a:rPr lang="en-US">
                <a:solidFill>
                  <a:prstClr val="black"/>
                </a:solidFill>
                <a:latin typeface="Calibri"/>
              </a:rPr>
              <a:pPr defTabSz="931774">
                <a:defRPr/>
              </a:pPr>
              <a:t>33</a:t>
            </a:fld>
            <a:endParaRPr lang="en-US">
              <a:solidFill>
                <a:prstClr val="black"/>
              </a:solidFill>
              <a:latin typeface="Calibri"/>
            </a:endParaRPr>
          </a:p>
        </p:txBody>
      </p:sp>
      <p:sp>
        <p:nvSpPr>
          <p:cNvPr id="168962" name="Rectangle 2"/>
          <p:cNvSpPr>
            <a:spLocks noGrp="1" noRot="1" noChangeAspect="1" noChangeArrowheads="1" noTextEdit="1"/>
          </p:cNvSpPr>
          <p:nvPr>
            <p:ph type="sldImg"/>
          </p:nvPr>
        </p:nvSpPr>
        <p:spPr>
          <a:ln/>
        </p:spPr>
        <p:txBody>
          <a:bodyPr/>
          <a:lstStyle/>
          <a:p>
            <a:endParaRPr lang="en-CA"/>
          </a:p>
        </p:txBody>
      </p:sp>
      <p:sp>
        <p:nvSpPr>
          <p:cNvPr id="168963" name="Rectangle 3"/>
          <p:cNvSpPr>
            <a:spLocks noGrp="1" noChangeArrowheads="1"/>
          </p:cNvSpPr>
          <p:nvPr>
            <p:ph type="body" idx="1"/>
          </p:nvPr>
        </p:nvSpPr>
        <p:spPr/>
        <p:txBody>
          <a:bodyPr/>
          <a:lstStyle/>
          <a:p>
            <a:pPr defTabSz="931774">
              <a:defRPr/>
            </a:pPr>
            <a:r>
              <a:rPr lang="en-US" sz="1100" dirty="0">
                <a:ea typeface="Times New Roman" panose="02020603050405020304" pitchFamily="18" charset="0"/>
              </a:rPr>
              <a:t>Disposable: these respirators tend to be fairly inexpensive; they likely have packaging marked as “single use”. They are often made of cloth-like fibers and cannot be washed and reused. N95 and N100 fall in this category along with generic dust respirator that might be found in housekeeping and maintenance.</a:t>
            </a:r>
            <a:endParaRPr lang="en-CA" sz="1100" dirty="0">
              <a:ea typeface="Times New Roman" panose="02020603050405020304" pitchFamily="18" charset="0"/>
            </a:endParaRPr>
          </a:p>
          <a:p>
            <a:endParaRPr lang="en-US" dirty="0"/>
          </a:p>
          <a:p>
            <a:r>
              <a:rPr lang="en-US"/>
              <a:t>*The </a:t>
            </a:r>
            <a:r>
              <a:rPr lang="en-US" dirty="0"/>
              <a:t>particulate respirator rating </a:t>
            </a:r>
            <a:r>
              <a:rPr lang="en-US"/>
              <a:t>will be explained </a:t>
            </a:r>
            <a:r>
              <a:rPr lang="en-US" dirty="0"/>
              <a:t>in the upcoming slides. Refer to the Protocols and resources for rating information.</a:t>
            </a:r>
          </a:p>
        </p:txBody>
      </p:sp>
    </p:spTree>
    <p:extLst>
      <p:ext uri="{BB962C8B-B14F-4D97-AF65-F5344CB8AC3E}">
        <p14:creationId xmlns:p14="http://schemas.microsoft.com/office/powerpoint/2010/main" val="3601387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a:defRPr/>
            </a:pPr>
            <a:fld id="{A873BAAF-F199-4194-B3C9-D5FC2D3CC1D9}" type="slidenum">
              <a:rPr lang="en-US">
                <a:solidFill>
                  <a:prstClr val="black"/>
                </a:solidFill>
                <a:latin typeface="Calibri"/>
              </a:rPr>
              <a:pPr defTabSz="931774">
                <a:defRPr/>
              </a:pPr>
              <a:t>34</a:t>
            </a:fld>
            <a:endParaRPr lang="en-US">
              <a:solidFill>
                <a:prstClr val="black"/>
              </a:solidFill>
              <a:latin typeface="Calibri"/>
            </a:endParaRPr>
          </a:p>
        </p:txBody>
      </p:sp>
      <p:sp>
        <p:nvSpPr>
          <p:cNvPr id="168962" name="Rectangle 2"/>
          <p:cNvSpPr>
            <a:spLocks noGrp="1" noRot="1" noChangeAspect="1" noChangeArrowheads="1" noTextEdit="1"/>
          </p:cNvSpPr>
          <p:nvPr>
            <p:ph type="sldImg"/>
          </p:nvPr>
        </p:nvSpPr>
        <p:spPr>
          <a:ln/>
        </p:spPr>
        <p:txBody>
          <a:bodyPr/>
          <a:lstStyle/>
          <a:p>
            <a:endParaRPr lang="en-CA"/>
          </a:p>
        </p:txBody>
      </p:sp>
      <p:sp>
        <p:nvSpPr>
          <p:cNvPr id="168963" name="Rectangle 3"/>
          <p:cNvSpPr>
            <a:spLocks noGrp="1" noChangeArrowheads="1"/>
          </p:cNvSpPr>
          <p:nvPr>
            <p:ph type="body" idx="1"/>
          </p:nvPr>
        </p:nvSpPr>
        <p:spPr/>
        <p:txBody>
          <a:bodyPr/>
          <a:lstStyle/>
          <a:p>
            <a:pPr defTabSz="931774"/>
            <a:r>
              <a:rPr lang="en-US" sz="1100" dirty="0"/>
              <a:t>Elastomeric: these can include non-powered and powered respirators.</a:t>
            </a:r>
            <a:endParaRPr lang="en-CA" sz="1100" dirty="0"/>
          </a:p>
          <a:p>
            <a:pPr marL="0" lvl="1" indent="-174708" defTabSz="931774">
              <a:buSzPts val="1100"/>
              <a:buFont typeface="Arial" panose="020B0604020202020204" pitchFamily="34" charset="0"/>
              <a:buChar char="•"/>
            </a:pPr>
            <a:r>
              <a:rPr lang="en-US" sz="1100" dirty="0"/>
              <a:t>This style is reusable and has to be cleaned and maintained by the worker in order to work properly. They are usually made of rubberized compounds, and individual parts can be washed.</a:t>
            </a:r>
            <a:endParaRPr lang="en-CA" sz="1100" dirty="0"/>
          </a:p>
          <a:p>
            <a:pPr marL="0" lvl="1" indent="-174708" defTabSz="931774">
              <a:buSzPts val="1100"/>
              <a:buFont typeface="Arial" panose="020B0604020202020204" pitchFamily="34" charset="0"/>
              <a:buChar char="•"/>
            </a:pPr>
            <a:r>
              <a:rPr lang="en-US" sz="1100" dirty="0"/>
              <a:t>There are different types of filters and cartridges, so the type of hazard group must be considered when making decisions as to what type of filter or cartridge should be used. Both filters and cartridges must be NIOSH-approved.</a:t>
            </a:r>
            <a:endParaRPr lang="en-CA" sz="1100" dirty="0"/>
          </a:p>
          <a:p>
            <a:pPr marL="0" lvl="1" indent="-174708" defTabSz="931774">
              <a:buSzPts val="1100"/>
              <a:buFont typeface="Arial" panose="020B0604020202020204" pitchFamily="34" charset="0"/>
              <a:buChar char="•"/>
            </a:pPr>
            <a:r>
              <a:rPr lang="en-US" sz="1100" dirty="0"/>
              <a:t>The cartridges are replaceable, and logs should be kept for them. </a:t>
            </a:r>
          </a:p>
          <a:p>
            <a:pPr marL="0" lvl="1" indent="-174708" defTabSz="931774">
              <a:buSzPts val="1100"/>
              <a:buFont typeface="Arial" panose="020B0604020202020204" pitchFamily="34" charset="0"/>
              <a:buChar char="•"/>
            </a:pPr>
            <a:r>
              <a:rPr lang="en-US" sz="1100" dirty="0"/>
              <a:t>This type may be found in the maintenance department, lab, housekeeping, emergency medical services, and public health inspection.</a:t>
            </a:r>
            <a:endParaRPr lang="en-CA" sz="1100" dirty="0"/>
          </a:p>
          <a:p>
            <a:endParaRPr lang="en-US" sz="1100" dirty="0"/>
          </a:p>
          <a:p>
            <a:r>
              <a:rPr lang="en-US" sz="1100" dirty="0"/>
              <a:t>We will be discussing and working with </a:t>
            </a:r>
            <a:r>
              <a:rPr lang="en-US" sz="1100" dirty="0" err="1"/>
              <a:t>elastomeric’s</a:t>
            </a:r>
            <a:r>
              <a:rPr lang="en-US" sz="1100" dirty="0"/>
              <a:t> in more detail later in the day.</a:t>
            </a:r>
          </a:p>
        </p:txBody>
      </p:sp>
    </p:spTree>
    <p:extLst>
      <p:ext uri="{BB962C8B-B14F-4D97-AF65-F5344CB8AC3E}">
        <p14:creationId xmlns:p14="http://schemas.microsoft.com/office/powerpoint/2010/main" val="3571166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a:defRPr/>
            </a:pPr>
            <a:fld id="{B3A95859-12EC-4DF9-8160-06064B0785B1}" type="slidenum">
              <a:rPr lang="en-US">
                <a:solidFill>
                  <a:prstClr val="black"/>
                </a:solidFill>
                <a:latin typeface="Calibri"/>
              </a:rPr>
              <a:pPr defTabSz="931774">
                <a:defRPr/>
              </a:pPr>
              <a:t>35</a:t>
            </a:fld>
            <a:endParaRPr lang="en-US">
              <a:solidFill>
                <a:prstClr val="black"/>
              </a:solidFill>
              <a:latin typeface="Calibri"/>
            </a:endParaRPr>
          </a:p>
        </p:txBody>
      </p:sp>
      <p:sp>
        <p:nvSpPr>
          <p:cNvPr id="104450" name="Rectangle 2"/>
          <p:cNvSpPr>
            <a:spLocks noGrp="1" noRot="1" noChangeAspect="1" noChangeArrowheads="1" noTextEdit="1"/>
          </p:cNvSpPr>
          <p:nvPr>
            <p:ph type="sldImg"/>
          </p:nvPr>
        </p:nvSpPr>
        <p:spPr>
          <a:ln/>
        </p:spPr>
        <p:txBody>
          <a:bodyPr/>
          <a:lstStyle/>
          <a:p>
            <a:endParaRPr lang="en-CA"/>
          </a:p>
        </p:txBody>
      </p:sp>
      <p:sp>
        <p:nvSpPr>
          <p:cNvPr id="104451" name="Rectangle 3"/>
          <p:cNvSpPr>
            <a:spLocks noGrp="1" noChangeArrowheads="1"/>
          </p:cNvSpPr>
          <p:nvPr>
            <p:ph type="body" idx="1"/>
          </p:nvPr>
        </p:nvSpPr>
        <p:spPr/>
        <p:txBody>
          <a:bodyPr/>
          <a:lstStyle/>
          <a:p>
            <a:r>
              <a:rPr lang="en-US" sz="1100" dirty="0"/>
              <a:t>Elastomeric respirators use two main types of protection: particulate filters and cartridges. </a:t>
            </a:r>
          </a:p>
          <a:p>
            <a:endParaRPr lang="en-CA" sz="1100" dirty="0"/>
          </a:p>
          <a:p>
            <a:r>
              <a:rPr lang="en-US" sz="1100" dirty="0"/>
              <a:t>Particulate filters block things like dust, smoke, and tiny airborne particles.</a:t>
            </a:r>
          </a:p>
          <a:p>
            <a:endParaRPr lang="en-US" sz="1100" dirty="0"/>
          </a:p>
          <a:p>
            <a:r>
              <a:rPr lang="en-US" sz="1100" dirty="0"/>
              <a:t>Cartridges</a:t>
            </a:r>
            <a:r>
              <a:rPr lang="en-US" sz="1100" b="1" dirty="0"/>
              <a:t> </a:t>
            </a:r>
            <a:r>
              <a:rPr lang="en-US" sz="1100" dirty="0"/>
              <a:t>protect the worker from harmful gases and chemical </a:t>
            </a:r>
            <a:r>
              <a:rPr lang="en-US" sz="1100" dirty="0" err="1"/>
              <a:t>vapours</a:t>
            </a:r>
            <a:r>
              <a:rPr lang="en-US" sz="1100" dirty="0"/>
              <a:t>. Knowing the difference helps you choose the right protection for the job. </a:t>
            </a:r>
          </a:p>
          <a:p>
            <a:endParaRPr lang="en-US" sz="1100" dirty="0"/>
          </a:p>
          <a:p>
            <a:r>
              <a:rPr lang="en-CA" sz="1100" dirty="0"/>
              <a:t> </a:t>
            </a:r>
          </a:p>
          <a:p>
            <a:endParaRPr lang="en-US" b="1" dirty="0"/>
          </a:p>
        </p:txBody>
      </p:sp>
    </p:spTree>
    <p:extLst>
      <p:ext uri="{BB962C8B-B14F-4D97-AF65-F5344CB8AC3E}">
        <p14:creationId xmlns:p14="http://schemas.microsoft.com/office/powerpoint/2010/main" val="830182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391C8-E7DA-F69C-9A33-59E3D3B5E073}"/>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176D54B-BADD-BCC9-18CF-DA00B7E7AD18}"/>
              </a:ext>
            </a:extLst>
          </p:cNvPr>
          <p:cNvSpPr>
            <a:spLocks noGrp="1" noChangeArrowheads="1"/>
          </p:cNvSpPr>
          <p:nvPr>
            <p:ph type="sldNum" sz="quarter" idx="5"/>
          </p:nvPr>
        </p:nvSpPr>
        <p:spPr>
          <a:ln/>
        </p:spPr>
        <p:txBody>
          <a:bodyPr/>
          <a:lstStyle/>
          <a:p>
            <a:pPr defTabSz="931774">
              <a:defRPr/>
            </a:pPr>
            <a:fld id="{B3A95859-12EC-4DF9-8160-06064B0785B1}" type="slidenum">
              <a:rPr lang="en-US">
                <a:solidFill>
                  <a:prstClr val="black"/>
                </a:solidFill>
                <a:latin typeface="Calibri"/>
              </a:rPr>
              <a:pPr defTabSz="931774">
                <a:defRPr/>
              </a:pPr>
              <a:t>36</a:t>
            </a:fld>
            <a:endParaRPr lang="en-US">
              <a:solidFill>
                <a:prstClr val="black"/>
              </a:solidFill>
              <a:latin typeface="Calibri"/>
            </a:endParaRPr>
          </a:p>
        </p:txBody>
      </p:sp>
      <p:sp>
        <p:nvSpPr>
          <p:cNvPr id="104450" name="Rectangle 2">
            <a:extLst>
              <a:ext uri="{FF2B5EF4-FFF2-40B4-BE49-F238E27FC236}">
                <a16:creationId xmlns:a16="http://schemas.microsoft.com/office/drawing/2014/main" id="{98176149-E6D4-DCF4-AFFC-74671E798AD2}"/>
              </a:ext>
            </a:extLst>
          </p:cNvPr>
          <p:cNvSpPr>
            <a:spLocks noGrp="1" noRot="1" noChangeAspect="1" noChangeArrowheads="1" noTextEdit="1"/>
          </p:cNvSpPr>
          <p:nvPr>
            <p:ph type="sldImg"/>
          </p:nvPr>
        </p:nvSpPr>
        <p:spPr>
          <a:ln/>
        </p:spPr>
        <p:txBody>
          <a:bodyPr/>
          <a:lstStyle/>
          <a:p>
            <a:endParaRPr lang="en-CA"/>
          </a:p>
        </p:txBody>
      </p:sp>
      <p:sp>
        <p:nvSpPr>
          <p:cNvPr id="104451" name="Rectangle 3">
            <a:extLst>
              <a:ext uri="{FF2B5EF4-FFF2-40B4-BE49-F238E27FC236}">
                <a16:creationId xmlns:a16="http://schemas.microsoft.com/office/drawing/2014/main" id="{0C322CD9-EC8A-27A3-9228-E33BBE568445}"/>
              </a:ext>
            </a:extLst>
          </p:cNvPr>
          <p:cNvSpPr>
            <a:spLocks noGrp="1" noChangeArrowheads="1"/>
          </p:cNvSpPr>
          <p:nvPr>
            <p:ph type="body" idx="1"/>
          </p:nvPr>
        </p:nvSpPr>
        <p:spPr/>
        <p:txBody>
          <a:bodyPr/>
          <a:lstStyle/>
          <a:p>
            <a:r>
              <a:rPr lang="en-CA" sz="1100" dirty="0"/>
              <a:t>Particulate Filters</a:t>
            </a:r>
          </a:p>
          <a:p>
            <a:pPr marL="174708" indent="-174708">
              <a:buFont typeface="Arial" panose="020B0604020202020204" pitchFamily="34" charset="0"/>
              <a:buChar char="•"/>
            </a:pPr>
            <a:r>
              <a:rPr lang="en-US" sz="1100" dirty="0"/>
              <a:t>Remove particles from the air that is breathed through them</a:t>
            </a:r>
            <a:endParaRPr lang="en-CA" sz="1100" dirty="0"/>
          </a:p>
          <a:p>
            <a:pPr marL="174708" indent="-174708">
              <a:buFont typeface="Arial" panose="020B0604020202020204" pitchFamily="34" charset="0"/>
              <a:buChar char="•"/>
            </a:pPr>
            <a:r>
              <a:rPr lang="en-US" sz="1100" dirty="0"/>
              <a:t>Different filters are specific to the type of hazard</a:t>
            </a:r>
          </a:p>
          <a:p>
            <a:endParaRPr lang="en-US" sz="1100" dirty="0"/>
          </a:p>
          <a:p>
            <a:r>
              <a:rPr lang="en-CA" sz="1100" dirty="0"/>
              <a:t>What they protect against:</a:t>
            </a:r>
          </a:p>
          <a:p>
            <a:pPr marL="174708" indent="-174708">
              <a:buFont typeface="Arial" panose="020B0604020202020204" pitchFamily="34" charset="0"/>
              <a:buChar char="•"/>
            </a:pPr>
            <a:r>
              <a:rPr lang="en-CA" sz="1100" dirty="0"/>
              <a:t>Solid particles (dust, metal fumes)</a:t>
            </a:r>
          </a:p>
          <a:p>
            <a:pPr marL="174708" indent="-174708">
              <a:buFont typeface="Arial" panose="020B0604020202020204" pitchFamily="34" charset="0"/>
              <a:buChar char="•"/>
            </a:pPr>
            <a:r>
              <a:rPr lang="en-CA" sz="1100" dirty="0"/>
              <a:t>Liquid aerosols (mists, biological aerosols like viruses)</a:t>
            </a:r>
          </a:p>
          <a:p>
            <a:r>
              <a:rPr lang="en-CA" sz="1100" dirty="0"/>
              <a:t> Examples:</a:t>
            </a:r>
          </a:p>
          <a:p>
            <a:pPr marL="174708" indent="-174708">
              <a:buFont typeface="Arial" panose="020B0604020202020204" pitchFamily="34" charset="0"/>
              <a:buChar char="•"/>
            </a:pPr>
            <a:r>
              <a:rPr lang="en-CA" sz="1100" dirty="0"/>
              <a:t>N95, P100 filters for elastomeric respirators (often labeled as P100 or N95 filter disks)</a:t>
            </a:r>
          </a:p>
          <a:p>
            <a:r>
              <a:rPr lang="en-CA" sz="1100" dirty="0"/>
              <a:t> How they work:</a:t>
            </a:r>
          </a:p>
          <a:p>
            <a:pPr marL="174708" indent="-174708">
              <a:buFont typeface="Arial" panose="020B0604020202020204" pitchFamily="34" charset="0"/>
              <a:buChar char="•"/>
            </a:pPr>
            <a:r>
              <a:rPr lang="en-CA" sz="1100" dirty="0"/>
              <a:t>Capture particles by mechanical filtration and electrostatic attraction</a:t>
            </a:r>
          </a:p>
          <a:p>
            <a:pPr marL="174708" indent="-174708">
              <a:buFont typeface="Arial" panose="020B0604020202020204" pitchFamily="34" charset="0"/>
              <a:buChar char="•"/>
            </a:pPr>
            <a:r>
              <a:rPr lang="en-CA" sz="1100" dirty="0"/>
              <a:t>Do </a:t>
            </a:r>
            <a:r>
              <a:rPr lang="en-CA" sz="1100" b="1" dirty="0"/>
              <a:t>not</a:t>
            </a:r>
            <a:r>
              <a:rPr lang="en-CA" sz="1100" dirty="0"/>
              <a:t> protect against gases or vapours</a:t>
            </a:r>
          </a:p>
          <a:p>
            <a:r>
              <a:rPr lang="en-CA" sz="1100" dirty="0"/>
              <a:t> Physical appearance:</a:t>
            </a:r>
          </a:p>
          <a:p>
            <a:pPr marL="174708" indent="-174708">
              <a:buFont typeface="Arial" panose="020B0604020202020204" pitchFamily="34" charset="0"/>
              <a:buChar char="•"/>
            </a:pPr>
            <a:r>
              <a:rPr lang="en-CA" sz="1100" dirty="0"/>
              <a:t>Usually flat or pancake-style filters</a:t>
            </a:r>
          </a:p>
          <a:p>
            <a:pPr marL="174708" indent="-174708">
              <a:buFont typeface="Arial" panose="020B0604020202020204" pitchFamily="34" charset="0"/>
              <a:buChar char="•"/>
            </a:pPr>
            <a:r>
              <a:rPr lang="en-CA" sz="1100" dirty="0"/>
              <a:t>Can be used alone or snapped onto a gas/vapour cartridge as a combo filter</a:t>
            </a:r>
          </a:p>
          <a:p>
            <a:endParaRPr lang="en-US" b="1" dirty="0"/>
          </a:p>
        </p:txBody>
      </p:sp>
    </p:spTree>
    <p:extLst>
      <p:ext uri="{BB962C8B-B14F-4D97-AF65-F5344CB8AC3E}">
        <p14:creationId xmlns:p14="http://schemas.microsoft.com/office/powerpoint/2010/main" val="1016392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sz="1100" dirty="0"/>
              <a:t>Gas/Vapour Cartridges</a:t>
            </a:r>
          </a:p>
          <a:p>
            <a:pPr marL="174708" indent="-174708">
              <a:buFont typeface="Arial" panose="020B0604020202020204" pitchFamily="34" charset="0"/>
              <a:buChar char="•"/>
            </a:pPr>
            <a:r>
              <a:rPr lang="en-CA" sz="1100" dirty="0"/>
              <a:t>Protects from harmful gases and chemical vapours</a:t>
            </a:r>
          </a:p>
          <a:p>
            <a:pPr marL="174708" indent="-174708" defTabSz="931774">
              <a:buFont typeface="Arial" panose="020B0604020202020204" pitchFamily="34" charset="0"/>
              <a:buChar char="•"/>
              <a:defRPr/>
            </a:pPr>
            <a:r>
              <a:rPr lang="en-US" sz="1100" dirty="0"/>
              <a:t>Different cartridges are specific to the type of hazard</a:t>
            </a:r>
          </a:p>
          <a:p>
            <a:pPr marL="174708" indent="-174708">
              <a:buFont typeface="Arial" panose="020B0604020202020204" pitchFamily="34" charset="0"/>
              <a:buChar char="•"/>
            </a:pPr>
            <a:endParaRPr lang="en-CA" sz="1100" dirty="0"/>
          </a:p>
          <a:p>
            <a:r>
              <a:rPr lang="en-CA" sz="1100" dirty="0"/>
              <a:t>What they protect against:</a:t>
            </a:r>
          </a:p>
          <a:p>
            <a:pPr marL="171450" lvl="0" indent="-171450">
              <a:buFont typeface="Arial" panose="020B0604020202020204" pitchFamily="34" charset="0"/>
              <a:buChar char="•"/>
            </a:pPr>
            <a:r>
              <a:rPr lang="en-CA" sz="1100" dirty="0"/>
              <a:t>Chemical gases and vapours:</a:t>
            </a:r>
          </a:p>
          <a:p>
            <a:pPr marL="628650" lvl="1" indent="-171450">
              <a:buFont typeface="Arial" panose="020B0604020202020204" pitchFamily="34" charset="0"/>
              <a:buChar char="•"/>
            </a:pPr>
            <a:r>
              <a:rPr lang="en-CA" sz="1100" dirty="0"/>
              <a:t>Organic vapours (solvents, paints, fuels)</a:t>
            </a:r>
          </a:p>
          <a:p>
            <a:pPr marL="628650" lvl="1" indent="-171450">
              <a:buFont typeface="Arial" panose="020B0604020202020204" pitchFamily="34" charset="0"/>
              <a:buChar char="•"/>
            </a:pPr>
            <a:r>
              <a:rPr lang="en-CA" sz="1100" dirty="0"/>
              <a:t>Acid gases (chlorine, sulfur dioxide)</a:t>
            </a:r>
          </a:p>
          <a:p>
            <a:pPr marL="628650" lvl="1" indent="-171450">
              <a:buFont typeface="Arial" panose="020B0604020202020204" pitchFamily="34" charset="0"/>
              <a:buChar char="•"/>
            </a:pPr>
            <a:r>
              <a:rPr lang="en-CA" sz="1100" dirty="0"/>
              <a:t>Ammonia, formaldehyde, etc.</a:t>
            </a:r>
          </a:p>
          <a:p>
            <a:pPr marL="628650" lvl="1" indent="-171450">
              <a:buFont typeface="Arial" panose="020B0604020202020204" pitchFamily="34" charset="0"/>
              <a:buChar char="•"/>
            </a:pPr>
            <a:endParaRPr lang="en-CA" sz="1100" dirty="0"/>
          </a:p>
          <a:p>
            <a:r>
              <a:rPr lang="en-CA" sz="1100" dirty="0"/>
              <a:t>How they work:</a:t>
            </a:r>
          </a:p>
          <a:p>
            <a:pPr marL="171450" lvl="0" indent="-171450">
              <a:buFont typeface="Arial" panose="020B0604020202020204" pitchFamily="34" charset="0"/>
              <a:buChar char="•"/>
            </a:pPr>
            <a:r>
              <a:rPr lang="en-CA" sz="1100" dirty="0"/>
              <a:t>Use activated carbon (or special sorbents) to adsorb gases and vapours</a:t>
            </a:r>
          </a:p>
          <a:p>
            <a:pPr marL="171450" lvl="0" indent="-171450">
              <a:buFont typeface="Arial" panose="020B0604020202020204" pitchFamily="34" charset="0"/>
              <a:buChar char="•"/>
            </a:pPr>
            <a:r>
              <a:rPr lang="en-CA" sz="1100" dirty="0"/>
              <a:t>Do </a:t>
            </a:r>
            <a:r>
              <a:rPr lang="en-CA" sz="1100" b="1" dirty="0"/>
              <a:t>not</a:t>
            </a:r>
            <a:r>
              <a:rPr lang="en-CA" sz="1100" dirty="0"/>
              <a:t> protect against particles unless paired with a particulate filter</a:t>
            </a:r>
          </a:p>
          <a:p>
            <a:pPr marL="171450" indent="-171450">
              <a:buFont typeface="Arial" panose="020B0604020202020204" pitchFamily="34" charset="0"/>
              <a:buChar char="•"/>
            </a:pPr>
            <a:r>
              <a:rPr lang="en-CA" sz="1100" dirty="0"/>
              <a:t>Physical appearance:</a:t>
            </a:r>
          </a:p>
          <a:p>
            <a:pPr marL="171450" lvl="0" indent="-171450">
              <a:buFont typeface="Arial" panose="020B0604020202020204" pitchFamily="34" charset="0"/>
              <a:buChar char="•"/>
            </a:pPr>
            <a:r>
              <a:rPr lang="en-CA" sz="1100" dirty="0"/>
              <a:t>Often larger, oval-shaped or cylindrical</a:t>
            </a:r>
          </a:p>
          <a:p>
            <a:pPr marL="171450" lvl="0" indent="-171450">
              <a:buFont typeface="Arial" panose="020B0604020202020204" pitchFamily="34" charset="0"/>
              <a:buChar char="•"/>
            </a:pPr>
            <a:r>
              <a:rPr lang="en-CA" sz="1100" dirty="0"/>
              <a:t>Colour-coded based on the chemical hazards they protect against (per NIOSH standards)</a:t>
            </a:r>
          </a:p>
          <a:p>
            <a:endParaRPr lang="en-CA" dirty="0"/>
          </a:p>
        </p:txBody>
      </p:sp>
      <p:sp>
        <p:nvSpPr>
          <p:cNvPr id="4" name="Slide Number Placeholder 3"/>
          <p:cNvSpPr>
            <a:spLocks noGrp="1"/>
          </p:cNvSpPr>
          <p:nvPr>
            <p:ph type="sldNum" sz="quarter" idx="5"/>
          </p:nvPr>
        </p:nvSpPr>
        <p:spPr/>
        <p:txBody>
          <a:bodyPr/>
          <a:lstStyle/>
          <a:p>
            <a:fld id="{CC625B38-3B45-40DE-97CD-8C7803177BCD}" type="slidenum">
              <a:rPr lang="en-CA" smtClean="0"/>
              <a:t>37</a:t>
            </a:fld>
            <a:endParaRPr lang="en-CA"/>
          </a:p>
        </p:txBody>
      </p:sp>
    </p:spTree>
    <p:extLst>
      <p:ext uri="{BB962C8B-B14F-4D97-AF65-F5344CB8AC3E}">
        <p14:creationId xmlns:p14="http://schemas.microsoft.com/office/powerpoint/2010/main" val="193433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t>Respirators are rated according to the particulates they filter out of the atmosphere.</a:t>
            </a:r>
            <a:endParaRPr lang="en-CA" sz="1100" dirty="0"/>
          </a:p>
          <a:p>
            <a:r>
              <a:rPr lang="en-US" sz="1100" dirty="0"/>
              <a:t>The rating indicates the percentage of a particulate filtered out of the atmosphere.</a:t>
            </a:r>
            <a:endParaRPr lang="en-CA" sz="1100" dirty="0"/>
          </a:p>
          <a:p>
            <a:endParaRPr lang="en-CA" dirty="0"/>
          </a:p>
          <a:p>
            <a:pPr defTabSz="931774">
              <a:defRPr/>
            </a:pPr>
            <a:r>
              <a:rPr lang="en-US" dirty="0">
                <a:ea typeface="Times New Roman" panose="02020603050405020304" pitchFamily="18" charset="0"/>
              </a:rPr>
              <a:t>Before choosing which type and style of respirator and filter, the personnel responsible would have sound knowledge of the type of hazard, the concentration and toxicity of hazard: dust, gases, and if oil is present too. They must know the application the respirator will be used under and the limitations of the respirator.</a:t>
            </a:r>
            <a:endParaRPr lang="en-CA" dirty="0">
              <a:ea typeface="Times New Roman" panose="02020603050405020304" pitchFamily="18" charset="0"/>
            </a:endParaRPr>
          </a:p>
          <a:p>
            <a:endParaRPr lang="en-CA" dirty="0"/>
          </a:p>
          <a:p>
            <a:r>
              <a:rPr kumimoji="0" lang="en-CA" sz="1200" b="0" i="0" u="none" strike="noStrike" kern="1200" cap="none" spc="0" normalizeH="0" baseline="0" noProof="0" dirty="0">
                <a:ln>
                  <a:noFill/>
                </a:ln>
                <a:solidFill>
                  <a:prstClr val="black"/>
                </a:solidFill>
                <a:effectLst/>
                <a:uLnTx/>
                <a:uFillTx/>
                <a:ea typeface="+mn-ea"/>
                <a:cs typeface="Times New Roman" panose="02020603050405020304" pitchFamily="18" charset="0"/>
              </a:rPr>
              <a:t>Definition: P</a:t>
            </a:r>
            <a:r>
              <a:rPr kumimoji="0" lang="en-US" sz="1200" b="0" i="0" u="none" strike="noStrike" kern="1200" cap="none" spc="0" normalizeH="0" baseline="0" noProof="0" dirty="0">
                <a:ln>
                  <a:noFill/>
                </a:ln>
                <a:solidFill>
                  <a:prstClr val="black"/>
                </a:solidFill>
                <a:effectLst/>
                <a:uLnTx/>
                <a:uFillTx/>
                <a:ea typeface="+mn-ea"/>
                <a:cs typeface="Times New Roman" panose="02020603050405020304" pitchFamily="18" charset="0"/>
              </a:rPr>
              <a:t> – Proofed for oil = oil will not absorb or leak through the respirator.</a:t>
            </a:r>
            <a:endParaRPr lang="en-CA" b="0" dirty="0"/>
          </a:p>
        </p:txBody>
      </p:sp>
      <p:sp>
        <p:nvSpPr>
          <p:cNvPr id="4" name="Slide Number Placeholder 3"/>
          <p:cNvSpPr>
            <a:spLocks noGrp="1"/>
          </p:cNvSpPr>
          <p:nvPr>
            <p:ph type="sldNum" sz="quarter" idx="5"/>
          </p:nvPr>
        </p:nvSpPr>
        <p:spPr/>
        <p:txBody>
          <a:bodyPr/>
          <a:lstStyle/>
          <a:p>
            <a:fld id="{CC625B38-3B45-40DE-97CD-8C7803177BCD}" type="slidenum">
              <a:rPr lang="en-CA" smtClean="0"/>
              <a:t>38</a:t>
            </a:fld>
            <a:endParaRPr lang="en-CA"/>
          </a:p>
        </p:txBody>
      </p:sp>
    </p:spTree>
    <p:extLst>
      <p:ext uri="{BB962C8B-B14F-4D97-AF65-F5344CB8AC3E}">
        <p14:creationId xmlns:p14="http://schemas.microsoft.com/office/powerpoint/2010/main" val="3816474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lvl="0"/>
            <a:r>
              <a:rPr lang="en-US" sz="1100" dirty="0"/>
              <a:t>Change-out needs to happen:</a:t>
            </a:r>
          </a:p>
          <a:p>
            <a:pPr marL="174708" indent="-174708">
              <a:buFont typeface="Arial" panose="020B0604020202020204" pitchFamily="34" charset="0"/>
              <a:buChar char="•"/>
            </a:pPr>
            <a:r>
              <a:rPr lang="en-US" sz="1100" dirty="0"/>
              <a:t>When it is wet</a:t>
            </a:r>
            <a:endParaRPr lang="en-CA" sz="1100" dirty="0"/>
          </a:p>
          <a:p>
            <a:pPr marL="174708" indent="-174708">
              <a:buFont typeface="Arial" panose="020B0604020202020204" pitchFamily="34" charset="0"/>
              <a:buChar char="•"/>
            </a:pPr>
            <a:r>
              <a:rPr lang="en-US" sz="1100" dirty="0"/>
              <a:t>When there is a perceived increase in resistance to breathing</a:t>
            </a:r>
            <a:endParaRPr lang="en-CA" sz="1100" dirty="0"/>
          </a:p>
          <a:p>
            <a:pPr marL="174708" indent="-174708">
              <a:buFont typeface="Arial" panose="020B0604020202020204" pitchFamily="34" charset="0"/>
              <a:buChar char="•"/>
            </a:pPr>
            <a:r>
              <a:rPr lang="en-US" sz="1100" dirty="0"/>
              <a:t>When leaving the contaminated area</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If the respirator allows breakthrough (smell or taste is recognized)</a:t>
            </a:r>
            <a:endParaRPr lang="en-CA" sz="1100" dirty="0"/>
          </a:p>
          <a:p>
            <a:pPr marL="174708" indent="-174708">
              <a:buFont typeface="Arial" panose="020B0604020202020204" pitchFamily="34" charset="0"/>
              <a:buChar char="•"/>
            </a:pPr>
            <a:endParaRPr lang="en-US" sz="1100" dirty="0"/>
          </a:p>
          <a:p>
            <a:pPr lvl="0"/>
            <a:endParaRPr lang="en-CA" sz="1100" dirty="0"/>
          </a:p>
          <a:p>
            <a:pPr defTabSz="931774">
              <a:defRPr/>
            </a:pPr>
            <a:r>
              <a:rPr lang="en-US" b="1" dirty="0">
                <a:solidFill>
                  <a:srgbClr val="FF0000"/>
                </a:solidFill>
                <a:cs typeface="Times New Roman" panose="02020603050405020304" pitchFamily="18" charset="0"/>
              </a:rPr>
              <a:t>Breakthrough is a poor and dangerous method of establishing change-out timings</a:t>
            </a:r>
          </a:p>
          <a:p>
            <a:endParaRPr lang="en-CA" dirty="0"/>
          </a:p>
        </p:txBody>
      </p:sp>
      <p:sp>
        <p:nvSpPr>
          <p:cNvPr id="4" name="Slide Number Placeholder 3"/>
          <p:cNvSpPr>
            <a:spLocks noGrp="1"/>
          </p:cNvSpPr>
          <p:nvPr>
            <p:ph type="sldNum" sz="quarter" idx="10"/>
          </p:nvPr>
        </p:nvSpPr>
        <p:spPr/>
        <p:txBody>
          <a:bodyPr/>
          <a:lstStyle/>
          <a:p>
            <a:pPr defTabSz="931774">
              <a:defRPr/>
            </a:pPr>
            <a:fld id="{42B3FC49-9381-4F3B-A94C-E42A77C154B2}" type="slidenum">
              <a:rPr lang="en-US">
                <a:solidFill>
                  <a:prstClr val="black"/>
                </a:solidFill>
                <a:latin typeface="Calibri"/>
              </a:rPr>
              <a:pPr defTabSz="931774">
                <a:defRPr/>
              </a:pPr>
              <a:t>39</a:t>
            </a:fld>
            <a:endParaRPr lang="en-US">
              <a:solidFill>
                <a:prstClr val="black"/>
              </a:solidFill>
              <a:latin typeface="Calibri"/>
            </a:endParaRPr>
          </a:p>
        </p:txBody>
      </p:sp>
    </p:spTree>
    <p:extLst>
      <p:ext uri="{BB962C8B-B14F-4D97-AF65-F5344CB8AC3E}">
        <p14:creationId xmlns:p14="http://schemas.microsoft.com/office/powerpoint/2010/main" val="241615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defTabSz="931774">
              <a:defRPr/>
            </a:pPr>
            <a:r>
              <a:rPr lang="en-US" sz="1100" dirty="0">
                <a:cs typeface="Arial" panose="020B0604020202020204" pitchFamily="34" charset="0"/>
              </a:rPr>
              <a:t>Before we start, let’s review some housekeeping details.</a:t>
            </a:r>
          </a:p>
          <a:p>
            <a:pPr marL="174708" indent="-174708" defTabSz="931774">
              <a:buFont typeface="Arial" panose="020B0604020202020204" pitchFamily="34" charset="0"/>
              <a:buChar char="•"/>
              <a:defRPr/>
            </a:pPr>
            <a:r>
              <a:rPr lang="en-US" sz="1100" dirty="0">
                <a:cs typeface="Arial" panose="020B0604020202020204" pitchFamily="34" charset="0"/>
              </a:rPr>
              <a:t>Washrooms</a:t>
            </a:r>
          </a:p>
          <a:p>
            <a:pPr marL="174708" indent="-174708" defTabSz="931774">
              <a:buFont typeface="Arial" panose="020B0604020202020204" pitchFamily="34" charset="0"/>
              <a:buChar char="•"/>
              <a:defRPr/>
            </a:pPr>
            <a:r>
              <a:rPr lang="en-US" sz="1100" dirty="0">
                <a:cs typeface="Arial" panose="020B0604020202020204" pitchFamily="34" charset="0"/>
              </a:rPr>
              <a:t>This is a scent-free session.  If you have any scents with you, please don’t use them during this class</a:t>
            </a:r>
          </a:p>
          <a:p>
            <a:pPr marL="174708" indent="-174708" defTabSz="931774">
              <a:buFont typeface="Arial" panose="020B0604020202020204" pitchFamily="34" charset="0"/>
              <a:buChar char="•"/>
              <a:defRPr/>
            </a:pPr>
            <a:r>
              <a:rPr lang="en-US" sz="1100" dirty="0">
                <a:cs typeface="Arial" panose="020B0604020202020204" pitchFamily="34" charset="0"/>
              </a:rPr>
              <a:t>Many of you are not used to sitting all day long.  Don’t feel that you must sit continuously.  Feel free to stand, stretch, or lean against a wall.  Please take advantage of the break times to stand and walk around</a:t>
            </a:r>
          </a:p>
          <a:p>
            <a:pPr marL="174708" indent="-174708" defTabSz="931774">
              <a:buFont typeface="Arial" panose="020B0604020202020204" pitchFamily="34" charset="0"/>
              <a:buChar char="•"/>
              <a:defRPr/>
            </a:pPr>
            <a:r>
              <a:rPr lang="en-US" sz="1100" dirty="0">
                <a:cs typeface="Arial" panose="020B0604020202020204" pitchFamily="34" charset="0"/>
              </a:rPr>
              <a:t>Please put your phones on silent and try not to use them during class</a:t>
            </a:r>
          </a:p>
          <a:p>
            <a:pPr marL="174708" indent="-174708" defTabSz="931774">
              <a:buFont typeface="Arial" panose="020B0604020202020204" pitchFamily="34" charset="0"/>
              <a:buChar char="•"/>
              <a:defRPr/>
            </a:pPr>
            <a:r>
              <a:rPr lang="en-US" sz="1100" dirty="0">
                <a:cs typeface="Arial" panose="020B0604020202020204" pitchFamily="34" charset="0"/>
              </a:rPr>
              <a:t>Point out the emergency exits and muster point (You should have obtained this information from your facility contact before the class). You should also be able to explain the facility’s emergency process</a:t>
            </a:r>
          </a:p>
          <a:p>
            <a:pPr marL="174708" indent="-174708" defTabSz="931774">
              <a:buFont typeface="Arial" panose="020B0604020202020204" pitchFamily="34" charset="0"/>
              <a:buChar char="•"/>
              <a:defRPr/>
            </a:pPr>
            <a:r>
              <a:rPr lang="en-US" sz="1100" dirty="0">
                <a:cs typeface="Arial" panose="020B0604020202020204" pitchFamily="34" charset="0"/>
              </a:rPr>
              <a:t>We will have 2 breaks today, one mid-morning and one mid-afternoon.  They are each 15 minutes long</a:t>
            </a:r>
          </a:p>
          <a:p>
            <a:pPr marL="174708" indent="-174708" defTabSz="931774">
              <a:buFont typeface="Arial" panose="020B0604020202020204" pitchFamily="34" charset="0"/>
              <a:buChar char="•"/>
              <a:defRPr/>
            </a:pPr>
            <a:r>
              <a:rPr lang="en-US" sz="1100" dirty="0">
                <a:cs typeface="Arial" panose="020B0604020202020204" pitchFamily="34" charset="0"/>
              </a:rPr>
              <a:t>There will be one 30-minute lunch break around noon</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D9989E0-11B0-4ADA-B2D0-0B3159294C4E}" type="slidenum">
              <a:rPr lang="en-CA" smtClean="0"/>
              <a:t>4</a:t>
            </a:fld>
            <a:endParaRPr lang="en-CA"/>
          </a:p>
        </p:txBody>
      </p:sp>
    </p:spTree>
    <p:extLst>
      <p:ext uri="{BB962C8B-B14F-4D97-AF65-F5344CB8AC3E}">
        <p14:creationId xmlns:p14="http://schemas.microsoft.com/office/powerpoint/2010/main" val="4230603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13453-697A-BE58-35B0-CDC82BB85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562EA-B187-3235-B591-64F46EEB4146}"/>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057E512D-7A71-50F4-E051-B8D9B4416A28}"/>
              </a:ext>
            </a:extLst>
          </p:cNvPr>
          <p:cNvSpPr>
            <a:spLocks noGrp="1"/>
          </p:cNvSpPr>
          <p:nvPr>
            <p:ph type="body" idx="1"/>
          </p:nvPr>
        </p:nvSpPr>
        <p:spPr/>
        <p:txBody>
          <a:bodyPr/>
          <a:lstStyle/>
          <a:p>
            <a:pPr defTabSz="931774">
              <a:defRPr/>
            </a:pPr>
            <a:r>
              <a:rPr lang="en-US" sz="1100" dirty="0"/>
              <a:t>Change-out needs to happen:</a:t>
            </a:r>
          </a:p>
          <a:p>
            <a:pPr marL="174708" indent="-174708">
              <a:buFont typeface="Arial" panose="020B0604020202020204" pitchFamily="34" charset="0"/>
              <a:buChar char="•"/>
            </a:pPr>
            <a:r>
              <a:rPr lang="en-CA" sz="1100" dirty="0"/>
              <a:t>When cartridge systems have reached the workplace appointed expiry time set by competent assessors.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baseline="0" dirty="0"/>
              <a:t>Resistance in breathing</a:t>
            </a:r>
            <a:endParaRPr lang="en-CA" sz="1100" dirty="0"/>
          </a:p>
          <a:p>
            <a:pPr marL="174708" indent="-174708">
              <a:buFont typeface="Arial" panose="020B0604020202020204" pitchFamily="34" charset="0"/>
              <a:buChar char="•"/>
            </a:pPr>
            <a:r>
              <a:rPr lang="en-CA" sz="1100" dirty="0"/>
              <a:t>When the cartridge system’s estimated service life indicator (ESLI) has been reached.</a:t>
            </a:r>
          </a:p>
          <a:p>
            <a:pPr marL="174708" indent="-174708">
              <a:buFont typeface="Arial" panose="020B0604020202020204" pitchFamily="34" charset="0"/>
              <a:buChar char="•"/>
            </a:pPr>
            <a:r>
              <a:rPr lang="en-CA" sz="1100" dirty="0"/>
              <a:t>When the properties of the contaminant can be detected through taste or smell it indicates(breakthrough).</a:t>
            </a:r>
          </a:p>
          <a:p>
            <a:endParaRPr lang="en-CA" sz="1100" dirty="0"/>
          </a:p>
          <a:p>
            <a:pPr defTabSz="931774">
              <a:defRPr/>
            </a:pPr>
            <a:r>
              <a:rPr lang="en-US" sz="1100" b="1" dirty="0">
                <a:solidFill>
                  <a:srgbClr val="FF0000"/>
                </a:solidFill>
                <a:cs typeface="Times New Roman" panose="02020603050405020304" pitchFamily="18" charset="0"/>
              </a:rPr>
              <a:t>Breakthrough is a poor and dangerous method of </a:t>
            </a:r>
            <a:r>
              <a:rPr lang="en-US" sz="1100" b="1">
                <a:solidFill>
                  <a:srgbClr val="FF0000"/>
                </a:solidFill>
                <a:cs typeface="Times New Roman" panose="02020603050405020304" pitchFamily="18" charset="0"/>
              </a:rPr>
              <a:t>establishing change-out </a:t>
            </a:r>
            <a:r>
              <a:rPr lang="en-US" sz="1100" b="1" dirty="0">
                <a:solidFill>
                  <a:srgbClr val="FF0000"/>
                </a:solidFill>
                <a:cs typeface="Times New Roman" panose="02020603050405020304" pitchFamily="18" charset="0"/>
              </a:rPr>
              <a:t>timings</a:t>
            </a:r>
          </a:p>
          <a:p>
            <a:endParaRPr lang="en-CA" sz="1100" dirty="0"/>
          </a:p>
          <a:p>
            <a:pPr defTabSz="931774">
              <a:defRPr/>
            </a:pPr>
            <a:r>
              <a:rPr lang="en-CA" sz="1100" dirty="0"/>
              <a:t>Ensure to reference the manufacturer's guidelines for protocols indicating change-out times.</a:t>
            </a:r>
          </a:p>
          <a:p>
            <a:endParaRPr lang="en-CA" dirty="0"/>
          </a:p>
        </p:txBody>
      </p:sp>
      <p:sp>
        <p:nvSpPr>
          <p:cNvPr id="4" name="Slide Number Placeholder 3">
            <a:extLst>
              <a:ext uri="{FF2B5EF4-FFF2-40B4-BE49-F238E27FC236}">
                <a16:creationId xmlns:a16="http://schemas.microsoft.com/office/drawing/2014/main" id="{217AAE96-4D7C-9BCA-B314-77F317700BEC}"/>
              </a:ext>
            </a:extLst>
          </p:cNvPr>
          <p:cNvSpPr>
            <a:spLocks noGrp="1"/>
          </p:cNvSpPr>
          <p:nvPr>
            <p:ph type="sldNum" sz="quarter" idx="10"/>
          </p:nvPr>
        </p:nvSpPr>
        <p:spPr/>
        <p:txBody>
          <a:bodyPr/>
          <a:lstStyle/>
          <a:p>
            <a:pPr defTabSz="931774">
              <a:defRPr/>
            </a:pPr>
            <a:fld id="{42B3FC49-9381-4F3B-A94C-E42A77C154B2}" type="slidenum">
              <a:rPr lang="en-US">
                <a:solidFill>
                  <a:prstClr val="black"/>
                </a:solidFill>
                <a:latin typeface="Calibri"/>
              </a:rPr>
              <a:pPr defTabSz="931774">
                <a:defRPr/>
              </a:pPr>
              <a:t>40</a:t>
            </a:fld>
            <a:endParaRPr lang="en-US">
              <a:solidFill>
                <a:prstClr val="black"/>
              </a:solidFill>
              <a:latin typeface="Calibri"/>
            </a:endParaRPr>
          </a:p>
        </p:txBody>
      </p:sp>
    </p:spTree>
    <p:extLst>
      <p:ext uri="{BB962C8B-B14F-4D97-AF65-F5344CB8AC3E}">
        <p14:creationId xmlns:p14="http://schemas.microsoft.com/office/powerpoint/2010/main" val="1999495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solidFill>
                  <a:srgbClr val="000000"/>
                </a:solidFill>
                <a:latin typeface="+mn-lt"/>
                <a:ea typeface="Times New Roman" panose="02020603050405020304" pitchFamily="18" charset="0"/>
              </a:rPr>
              <a:t>End-of-service-life indicator (ESLI)</a:t>
            </a:r>
            <a:endParaRPr lang="en-CA" sz="1100" dirty="0">
              <a:latin typeface="+mn-lt"/>
              <a:ea typeface="Times New Roman" panose="02020603050405020304" pitchFamily="18" charset="0"/>
            </a:endParaRPr>
          </a:p>
          <a:p>
            <a:pPr marL="171450" indent="-171450">
              <a:buFont typeface="Arial" panose="020B0604020202020204" pitchFamily="34" charset="0"/>
              <a:buChar char="•"/>
              <a:tabLst>
                <a:tab pos="465887" algn="l"/>
              </a:tabLst>
            </a:pPr>
            <a:r>
              <a:rPr lang="en-US" sz="1100" dirty="0">
                <a:solidFill>
                  <a:srgbClr val="000000"/>
                </a:solidFill>
                <a:latin typeface="+mn-lt"/>
                <a:ea typeface="Times New Roman" panose="02020603050405020304" pitchFamily="18" charset="0"/>
                <a:cs typeface="Times New Roman" panose="02020603050405020304" pitchFamily="18" charset="0"/>
              </a:rPr>
              <a:t>Depending on the manufacturer’s specifications, the window will indicate by change of </a:t>
            </a:r>
            <a:r>
              <a:rPr lang="en-US" sz="1100" dirty="0" err="1">
                <a:solidFill>
                  <a:srgbClr val="000000"/>
                </a:solidFill>
                <a:latin typeface="+mn-lt"/>
                <a:ea typeface="Times New Roman" panose="02020603050405020304" pitchFamily="18" charset="0"/>
                <a:cs typeface="Times New Roman" panose="02020603050405020304" pitchFamily="18" charset="0"/>
              </a:rPr>
              <a:t>colour</a:t>
            </a:r>
            <a:r>
              <a:rPr lang="en-US" sz="1100" dirty="0">
                <a:solidFill>
                  <a:srgbClr val="000000"/>
                </a:solidFill>
                <a:latin typeface="+mn-lt"/>
                <a:ea typeface="Times New Roman" panose="02020603050405020304" pitchFamily="18" charset="0"/>
                <a:cs typeface="Times New Roman" panose="02020603050405020304" pitchFamily="18" charset="0"/>
              </a:rPr>
              <a:t> when the filter has become saturated and needs to be changed</a:t>
            </a:r>
            <a:r>
              <a:rPr lang="en-US" sz="1100" dirty="0">
                <a:latin typeface="+mn-lt"/>
                <a:ea typeface="Times New Roman" panose="02020603050405020304" pitchFamily="18" charset="0"/>
                <a:cs typeface="Times New Roman" panose="02020603050405020304" pitchFamily="18" charset="0"/>
              </a:rPr>
              <a:t> </a:t>
            </a:r>
            <a:endParaRPr lang="en-CA" sz="1100" dirty="0">
              <a:latin typeface="+mn-lt"/>
              <a:ea typeface="Times New Roman" panose="02020603050405020304" pitchFamily="18" charset="0"/>
              <a:cs typeface="Times New Roman" panose="02020603050405020304" pitchFamily="18" charset="0"/>
            </a:endParaRPr>
          </a:p>
          <a:p>
            <a:r>
              <a:rPr lang="en-CA" sz="1100" dirty="0">
                <a:solidFill>
                  <a:srgbClr val="000000"/>
                </a:solidFill>
                <a:latin typeface="+mn-lt"/>
                <a:ea typeface="Times New Roman" panose="02020603050405020304" pitchFamily="18" charset="0"/>
              </a:rPr>
              <a:t> </a:t>
            </a:r>
            <a:endParaRPr lang="en-CA" sz="1100" dirty="0">
              <a:latin typeface="+mn-lt"/>
              <a:ea typeface="Times New Roman" panose="02020603050405020304" pitchFamily="18" charset="0"/>
            </a:endParaRPr>
          </a:p>
          <a:p>
            <a:r>
              <a:rPr lang="en-CA" sz="1100" dirty="0">
                <a:solidFill>
                  <a:srgbClr val="000000"/>
                </a:solidFill>
                <a:latin typeface="+mn-lt"/>
                <a:ea typeface="Times New Roman" panose="02020603050405020304" pitchFamily="18" charset="0"/>
              </a:rPr>
              <a:t>Ensure to reference the manufacturer's guidelines for protocols indicating change-out times.</a:t>
            </a:r>
            <a:endParaRPr lang="en-CA" sz="1100" dirty="0">
              <a:latin typeface="+mn-lt"/>
              <a:ea typeface="Times New Roman" panose="02020603050405020304" pitchFamily="18" charset="0"/>
            </a:endParaRPr>
          </a:p>
          <a:p>
            <a:r>
              <a:rPr lang="en-CA" sz="1100" b="1" dirty="0">
                <a:solidFill>
                  <a:srgbClr val="000000"/>
                </a:solidFill>
                <a:latin typeface="+mn-lt"/>
                <a:ea typeface="Times New Roman" panose="02020603050405020304" pitchFamily="18" charset="0"/>
              </a:rPr>
              <a:t> </a:t>
            </a:r>
            <a:endParaRPr lang="en-CA" sz="1100" dirty="0">
              <a:latin typeface="+mn-lt"/>
              <a:ea typeface="Times New Roman" panose="02020603050405020304" pitchFamily="18" charset="0"/>
            </a:endParaRPr>
          </a:p>
          <a:p>
            <a:r>
              <a:rPr lang="en-US" sz="1800" dirty="0">
                <a:latin typeface="Times New Roman" panose="02020603050405020304" pitchFamily="18" charset="0"/>
                <a:ea typeface="Times New Roman" panose="02020603050405020304" pitchFamily="18" charset="0"/>
              </a:rPr>
              <a:t> </a:t>
            </a:r>
            <a:endParaRPr lang="en-CA" sz="18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31774">
              <a:defRPr/>
            </a:pPr>
            <a:fld id="{42B3FC49-9381-4F3B-A94C-E42A77C154B2}" type="slidenum">
              <a:rPr lang="en-US">
                <a:solidFill>
                  <a:prstClr val="black"/>
                </a:solidFill>
                <a:latin typeface="Calibri"/>
              </a:rPr>
              <a:pPr defTabSz="931774">
                <a:defRPr/>
              </a:pPr>
              <a:t>41</a:t>
            </a:fld>
            <a:endParaRPr lang="en-US">
              <a:solidFill>
                <a:prstClr val="black"/>
              </a:solidFill>
              <a:latin typeface="Calibri"/>
            </a:endParaRPr>
          </a:p>
        </p:txBody>
      </p:sp>
    </p:spTree>
    <p:extLst>
      <p:ext uri="{BB962C8B-B14F-4D97-AF65-F5344CB8AC3E}">
        <p14:creationId xmlns:p14="http://schemas.microsoft.com/office/powerpoint/2010/main" val="4117880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a:defRPr/>
            </a:pPr>
            <a:fld id="{60870934-6EAB-401D-BF3D-C59DB6831F89}" type="slidenum">
              <a:rPr lang="en-US">
                <a:solidFill>
                  <a:prstClr val="black"/>
                </a:solidFill>
                <a:latin typeface="Calibri"/>
              </a:rPr>
              <a:pPr defTabSz="931774">
                <a:defRPr/>
              </a:pPr>
              <a:t>42</a:t>
            </a:fld>
            <a:endParaRPr lang="en-US">
              <a:solidFill>
                <a:prstClr val="black"/>
              </a:solidFill>
              <a:latin typeface="Calibri"/>
            </a:endParaRPr>
          </a:p>
        </p:txBody>
      </p:sp>
      <p:sp>
        <p:nvSpPr>
          <p:cNvPr id="103426" name="Rectangle 2"/>
          <p:cNvSpPr>
            <a:spLocks noGrp="1" noRot="1" noChangeAspect="1" noChangeArrowheads="1" noTextEdit="1"/>
          </p:cNvSpPr>
          <p:nvPr>
            <p:ph type="sldImg"/>
          </p:nvPr>
        </p:nvSpPr>
        <p:spPr>
          <a:ln/>
        </p:spPr>
        <p:txBody>
          <a:bodyPr/>
          <a:lstStyle/>
          <a:p>
            <a:endParaRPr lang="en-CA"/>
          </a:p>
        </p:txBody>
      </p:sp>
      <p:sp>
        <p:nvSpPr>
          <p:cNvPr id="103427" name="Rectangle 3"/>
          <p:cNvSpPr>
            <a:spLocks noGrp="1" noChangeArrowheads="1"/>
          </p:cNvSpPr>
          <p:nvPr>
            <p:ph type="body" idx="1"/>
          </p:nvPr>
        </p:nvSpPr>
        <p:spPr/>
        <p:txBody>
          <a:bodyPr/>
          <a:lstStyle/>
          <a:p>
            <a:r>
              <a:rPr lang="en-CA" dirty="0"/>
              <a:t>As previously indicated, elastomeric respirators use cartridges depending on the type of environment in which they are used. The following is the NIOSH Colour Scheme for cartridges that is used in conjunction with elastomeric respirators.</a:t>
            </a:r>
          </a:p>
          <a:p>
            <a:r>
              <a:rPr lang="en-CA" sz="1800" dirty="0">
                <a:solidFill>
                  <a:srgbClr val="000000"/>
                </a:solidFill>
                <a:latin typeface="Arial" panose="020B0604020202020204" pitchFamily="34" charset="0"/>
                <a:ea typeface="Times New Roman" panose="02020603050405020304" pitchFamily="18" charset="0"/>
              </a:rPr>
              <a:t> </a:t>
            </a:r>
            <a:endParaRPr lang="en-CA" sz="1800" dirty="0">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2462127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110E6-911F-3F6A-9A59-7D88C0A90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09DDD-62E8-F166-7087-C44F5939FD42}"/>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05BE4389-11B1-77EC-8A35-FFCC7CE7387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3D8CC38-4029-3ED2-CCE3-264D2410D15B}"/>
              </a:ext>
            </a:extLst>
          </p:cNvPr>
          <p:cNvSpPr>
            <a:spLocks noGrp="1"/>
          </p:cNvSpPr>
          <p:nvPr>
            <p:ph type="sldNum" sz="quarter" idx="5"/>
          </p:nvPr>
        </p:nvSpPr>
        <p:spPr/>
        <p:txBody>
          <a:bodyPr/>
          <a:lstStyle/>
          <a:p>
            <a:fld id="{CC625B38-3B45-40DE-97CD-8C7803177BCD}" type="slidenum">
              <a:rPr lang="en-CA" smtClean="0"/>
              <a:t>43</a:t>
            </a:fld>
            <a:endParaRPr lang="en-CA"/>
          </a:p>
        </p:txBody>
      </p:sp>
    </p:spTree>
    <p:extLst>
      <p:ext uri="{BB962C8B-B14F-4D97-AF65-F5344CB8AC3E}">
        <p14:creationId xmlns:p14="http://schemas.microsoft.com/office/powerpoint/2010/main" val="26053494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DCEF5-D876-A349-CED5-E562AC41F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CCA10-968E-BA9A-D2A6-AE497F43A212}"/>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691C6BAC-7371-F534-C448-BB432525FDD4}"/>
              </a:ext>
            </a:extLst>
          </p:cNvPr>
          <p:cNvSpPr>
            <a:spLocks noGrp="1"/>
          </p:cNvSpPr>
          <p:nvPr>
            <p:ph type="body" idx="1"/>
          </p:nvPr>
        </p:nvSpPr>
        <p:spPr/>
        <p:txBody>
          <a:bodyPr/>
          <a:lstStyle/>
          <a:p>
            <a:r>
              <a:rPr lang="en-US" sz="1100" dirty="0"/>
              <a:t>To be competent, fit testers must be qualified through training, knowledge, and experience to conduct the appropriate tests that will help ensure workers are protected from hazards during respirator use. </a:t>
            </a:r>
            <a:endParaRPr lang="en-CA" sz="1100" dirty="0"/>
          </a:p>
          <a:p>
            <a:r>
              <a:rPr lang="en-US" sz="1100" dirty="0"/>
              <a:t> </a:t>
            </a:r>
          </a:p>
          <a:p>
            <a:r>
              <a:rPr lang="en-US" sz="1100" dirty="0"/>
              <a:t>Trainers will only be trained in the method they will be using, QLFT or QNFT or both. </a:t>
            </a:r>
          </a:p>
          <a:p>
            <a:endParaRPr lang="en-US" sz="1100" dirty="0"/>
          </a:p>
          <a:p>
            <a:pPr defTabSz="931774">
              <a:defRPr/>
            </a:pPr>
            <a:r>
              <a:rPr lang="en-US" sz="1100" dirty="0"/>
              <a:t>Fit testers may also be responsible for maintaining, repairing, calibrating and cleaning logs, depending on the responsibilities outlined in the employer’s program. </a:t>
            </a:r>
          </a:p>
          <a:p>
            <a:pPr defTabSz="931774">
              <a:defRPr/>
            </a:pPr>
            <a:endParaRPr lang="en-US" sz="1100" dirty="0"/>
          </a:p>
          <a:p>
            <a:pPr defTabSz="931774">
              <a:defRPr/>
            </a:pPr>
            <a:endParaRPr lang="en-CA" dirty="0"/>
          </a:p>
          <a:p>
            <a:endParaRPr lang="en-US" dirty="0"/>
          </a:p>
          <a:p>
            <a:endParaRPr lang="en-US" dirty="0"/>
          </a:p>
          <a:p>
            <a:endParaRPr lang="en-CA" dirty="0"/>
          </a:p>
          <a:p>
            <a:endParaRPr lang="en-CA" dirty="0"/>
          </a:p>
        </p:txBody>
      </p:sp>
      <p:sp>
        <p:nvSpPr>
          <p:cNvPr id="4" name="Slide Number Placeholder 3">
            <a:extLst>
              <a:ext uri="{FF2B5EF4-FFF2-40B4-BE49-F238E27FC236}">
                <a16:creationId xmlns:a16="http://schemas.microsoft.com/office/drawing/2014/main" id="{AF9D3B46-E14C-1E49-A785-E7717C6EC0ED}"/>
              </a:ext>
            </a:extLst>
          </p:cNvPr>
          <p:cNvSpPr>
            <a:spLocks noGrp="1"/>
          </p:cNvSpPr>
          <p:nvPr>
            <p:ph type="sldNum" sz="quarter" idx="5"/>
          </p:nvPr>
        </p:nvSpPr>
        <p:spPr/>
        <p:txBody>
          <a:bodyPr/>
          <a:lstStyle/>
          <a:p>
            <a:fld id="{CC625B38-3B45-40DE-97CD-8C7803177BCD}" type="slidenum">
              <a:rPr lang="en-CA" smtClean="0"/>
              <a:t>44</a:t>
            </a:fld>
            <a:endParaRPr lang="en-CA"/>
          </a:p>
        </p:txBody>
      </p:sp>
    </p:spTree>
    <p:extLst>
      <p:ext uri="{BB962C8B-B14F-4D97-AF65-F5344CB8AC3E}">
        <p14:creationId xmlns:p14="http://schemas.microsoft.com/office/powerpoint/2010/main" val="54198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latin typeface="+mn-lt"/>
                <a:ea typeface="Times New Roman" panose="02020603050405020304" pitchFamily="18" charset="0"/>
              </a:rPr>
              <a:t>The information on this slide is paraphrased from Clause 9 of CSA Standards CAN/CSA–Z94.4-18(R2023)</a:t>
            </a:r>
            <a:endParaRPr lang="en-CA" sz="1100" dirty="0">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31774">
              <a:defRPr/>
            </a:pPr>
            <a:fld id="{42B3FC49-9381-4F3B-A94C-E42A77C154B2}" type="slidenum">
              <a:rPr lang="en-US">
                <a:solidFill>
                  <a:prstClr val="black"/>
                </a:solidFill>
                <a:latin typeface="Calibri"/>
              </a:rPr>
              <a:pPr defTabSz="931774">
                <a:defRPr/>
              </a:pPr>
              <a:t>45</a:t>
            </a:fld>
            <a:endParaRPr lang="en-US">
              <a:solidFill>
                <a:prstClr val="black"/>
              </a:solidFill>
              <a:latin typeface="Calibri"/>
            </a:endParaRPr>
          </a:p>
        </p:txBody>
      </p:sp>
    </p:spTree>
    <p:extLst>
      <p:ext uri="{BB962C8B-B14F-4D97-AF65-F5344CB8AC3E}">
        <p14:creationId xmlns:p14="http://schemas.microsoft.com/office/powerpoint/2010/main" val="3228138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7F979-74A1-F3B1-666E-AB0E38098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6BEA6-9774-EFEC-BEAE-2BD1F941B6B1}"/>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87E65707-228A-8035-2070-7CFD2E021A3A}"/>
              </a:ext>
            </a:extLst>
          </p:cNvPr>
          <p:cNvSpPr>
            <a:spLocks noGrp="1"/>
          </p:cNvSpPr>
          <p:nvPr>
            <p:ph type="body" idx="1"/>
          </p:nvPr>
        </p:nvSpPr>
        <p:spPr/>
        <p:txBody>
          <a:bodyPr/>
          <a:lstStyle/>
          <a:p>
            <a:pPr defTabSz="931774">
              <a:defRPr/>
            </a:pPr>
            <a:r>
              <a:rPr lang="en-US" sz="1100" dirty="0">
                <a:latin typeface="+mn-lt"/>
              </a:rPr>
              <a:t>The respirator fit test screening form needs to be completed by the worker before fit testing starts. </a:t>
            </a:r>
          </a:p>
          <a:p>
            <a:r>
              <a:rPr lang="en-US" sz="1100" dirty="0">
                <a:latin typeface="+mn-lt"/>
                <a:ea typeface="Times New Roman" panose="02020603050405020304" pitchFamily="18" charset="0"/>
              </a:rPr>
              <a:t>Completing the form requires a clear understanding of the health assessment process, including awareness of physiological and psychological conditions that may necessitate reassessment, as well as individual responsibilities. An initial evaluation of a worker's suitability to wear a respirator may be conducted by someone who is not a health care professional, provided they are working under the supervision of one. The respirator screening form serves as a tool to help determine worker suitability and to identify any health concerns that may require further medical evaluation by a qualified health care professional. </a:t>
            </a:r>
            <a:endParaRPr lang="en-CA" sz="1100" dirty="0">
              <a:latin typeface="+mn-lt"/>
              <a:ea typeface="Times New Roman" panose="02020603050405020304" pitchFamily="18" charset="0"/>
            </a:endParaRPr>
          </a:p>
          <a:p>
            <a:r>
              <a:rPr lang="en-US" sz="1100" dirty="0">
                <a:latin typeface="+mn-lt"/>
                <a:ea typeface="Times New Roman" panose="02020603050405020304" pitchFamily="18" charset="0"/>
              </a:rPr>
              <a:t> </a:t>
            </a:r>
            <a:endParaRPr lang="en-CA" sz="1100" dirty="0">
              <a:latin typeface="+mn-lt"/>
              <a:ea typeface="Times New Roman" panose="02020603050405020304" pitchFamily="18" charset="0"/>
            </a:endParaRPr>
          </a:p>
          <a:p>
            <a:r>
              <a:rPr lang="en-US" sz="1100" dirty="0">
                <a:latin typeface="+mn-lt"/>
                <a:ea typeface="Times New Roman" panose="02020603050405020304" pitchFamily="18" charset="0"/>
              </a:rPr>
              <a:t>The fit tester must review this document once complete and refer the worker to a healthcare professional for further medical assessment when necessary.</a:t>
            </a:r>
            <a:endParaRPr lang="en-CA" sz="1100" dirty="0">
              <a:latin typeface="+mn-lt"/>
              <a:ea typeface="Times New Roman" panose="02020603050405020304" pitchFamily="18" charset="0"/>
            </a:endParaRPr>
          </a:p>
          <a:p>
            <a:r>
              <a:rPr lang="en-US" sz="1100" dirty="0">
                <a:latin typeface="+mn-lt"/>
                <a:ea typeface="Times New Roman" panose="02020603050405020304" pitchFamily="18" charset="0"/>
              </a:rPr>
              <a:t> </a:t>
            </a:r>
            <a:endParaRPr lang="en-CA" sz="1100" dirty="0">
              <a:latin typeface="+mn-lt"/>
              <a:ea typeface="Times New Roman" panose="02020603050405020304" pitchFamily="18" charset="0"/>
            </a:endParaRPr>
          </a:p>
          <a:p>
            <a:r>
              <a:rPr lang="en-US" sz="1100" dirty="0">
                <a:latin typeface="+mn-lt"/>
                <a:ea typeface="Times New Roman" panose="02020603050405020304" pitchFamily="18" charset="0"/>
              </a:rPr>
              <a:t>A medical assessment must include a review and written determination by a qualified health care professional regarding the worker’s ability to safely use a respirator. Accurate records of this assessment must be maintained; however, personal medical details must be excluded to protect confidentiality. </a:t>
            </a:r>
            <a:endParaRPr lang="en-CA" sz="1100" dirty="0">
              <a:latin typeface="+mn-lt"/>
              <a:ea typeface="Times New Roman" panose="02020603050405020304" pitchFamily="18" charset="0"/>
            </a:endParaRPr>
          </a:p>
          <a:p>
            <a:pPr defTabSz="931774">
              <a:defRPr/>
            </a:pPr>
            <a:endParaRPr lang="en-US" sz="1100" dirty="0">
              <a:latin typeface="+mn-lt"/>
            </a:endParaRPr>
          </a:p>
          <a:p>
            <a:pPr defTabSz="931774">
              <a:defRPr/>
            </a:pPr>
            <a:r>
              <a:rPr lang="en-US" sz="1100" b="1" dirty="0">
                <a:latin typeface="+mn-lt"/>
              </a:rPr>
              <a:t>R</a:t>
            </a:r>
            <a:r>
              <a:rPr lang="en-CA" sz="1100" b="1" dirty="0" err="1">
                <a:latin typeface="+mn-lt"/>
              </a:rPr>
              <a:t>eview</a:t>
            </a:r>
            <a:r>
              <a:rPr lang="en-CA" sz="1100" b="1" dirty="0">
                <a:latin typeface="+mn-lt"/>
              </a:rPr>
              <a:t> this document with the fit testers, which can be found in the Forms tab. Ensure they understand how to fill it out.</a:t>
            </a:r>
          </a:p>
          <a:p>
            <a:pPr defTabSz="931774">
              <a:defRPr/>
            </a:pPr>
            <a:endParaRPr lang="en-CA" sz="1100" b="1" dirty="0">
              <a:latin typeface="+mn-lt"/>
            </a:endParaRPr>
          </a:p>
          <a:p>
            <a:pPr defTabSz="931774">
              <a:defRPr/>
            </a:pPr>
            <a:r>
              <a:rPr lang="en-CA" sz="1100" b="1" dirty="0">
                <a:latin typeface="+mn-lt"/>
              </a:rPr>
              <a:t>Each tester candidate must complete their own screening form to be fit tested.</a:t>
            </a:r>
          </a:p>
          <a:p>
            <a:endParaRPr lang="en-US" sz="1100" dirty="0"/>
          </a:p>
        </p:txBody>
      </p:sp>
      <p:sp>
        <p:nvSpPr>
          <p:cNvPr id="4" name="Slide Number Placeholder 3">
            <a:extLst>
              <a:ext uri="{FF2B5EF4-FFF2-40B4-BE49-F238E27FC236}">
                <a16:creationId xmlns:a16="http://schemas.microsoft.com/office/drawing/2014/main" id="{844D1142-528D-3BC0-C80A-777986FD8CEB}"/>
              </a:ext>
            </a:extLst>
          </p:cNvPr>
          <p:cNvSpPr>
            <a:spLocks noGrp="1"/>
          </p:cNvSpPr>
          <p:nvPr>
            <p:ph type="sldNum" sz="quarter" idx="10"/>
          </p:nvPr>
        </p:nvSpPr>
        <p:spPr/>
        <p:txBody>
          <a:bodyPr/>
          <a:lstStyle/>
          <a:p>
            <a:pPr defTabSz="931774">
              <a:defRPr/>
            </a:pPr>
            <a:fld id="{42B3FC49-9381-4F3B-A94C-E42A77C154B2}" type="slidenum">
              <a:rPr lang="en-US">
                <a:solidFill>
                  <a:prstClr val="black"/>
                </a:solidFill>
                <a:latin typeface="Calibri"/>
              </a:rPr>
              <a:pPr defTabSz="931774">
                <a:defRPr/>
              </a:pPr>
              <a:t>46</a:t>
            </a:fld>
            <a:endParaRPr lang="en-US">
              <a:solidFill>
                <a:prstClr val="black"/>
              </a:solidFill>
              <a:latin typeface="Calibri"/>
            </a:endParaRPr>
          </a:p>
        </p:txBody>
      </p:sp>
    </p:spTree>
    <p:extLst>
      <p:ext uri="{BB962C8B-B14F-4D97-AF65-F5344CB8AC3E}">
        <p14:creationId xmlns:p14="http://schemas.microsoft.com/office/powerpoint/2010/main" val="36803808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defTabSz="931774">
              <a:defRPr/>
            </a:pPr>
            <a:r>
              <a:rPr lang="en-US" sz="1100" dirty="0"/>
              <a:t>The respirator screening form serves as a tool to help determine worker suitability and to identify any health concerns that may require further medical evaluation by a qualified health care professional.</a:t>
            </a:r>
          </a:p>
          <a:p>
            <a:pPr defTabSz="931774">
              <a:defRPr/>
            </a:pPr>
            <a:endParaRPr lang="en-US" sz="1100" dirty="0"/>
          </a:p>
          <a:p>
            <a:pPr defTabSz="931774">
              <a:defRPr/>
            </a:pPr>
            <a:r>
              <a:rPr lang="en-US" sz="1100" dirty="0"/>
              <a:t>Medical information on medical screens is considered confidential under the Health Information Protection Act (HIPA).</a:t>
            </a:r>
          </a:p>
          <a:p>
            <a:pPr defTabSz="931774">
              <a:defRPr/>
            </a:pPr>
            <a:endParaRPr lang="en-US" sz="1100" dirty="0"/>
          </a:p>
          <a:p>
            <a:pPr defTabSz="931774">
              <a:defRPr/>
            </a:pPr>
            <a:r>
              <a:rPr lang="en-US" sz="1100" dirty="0"/>
              <a:t>All completed screening forms must be protected and should not be stored with other training documentation. </a:t>
            </a:r>
          </a:p>
          <a:p>
            <a:pPr defTabSz="931774">
              <a:defRPr/>
            </a:pPr>
            <a:endParaRPr lang="en-US" sz="1100" dirty="0"/>
          </a:p>
          <a:p>
            <a:pPr defTabSz="931774">
              <a:defRPr/>
            </a:pPr>
            <a:r>
              <a:rPr lang="en-US" sz="1100" b="1" dirty="0"/>
              <a:t>ACTION: </a:t>
            </a:r>
            <a:r>
              <a:rPr lang="en-US" sz="1100" dirty="0"/>
              <a:t>Go to the Forms section and review page two of this document with the fit testers.</a:t>
            </a:r>
          </a:p>
          <a:p>
            <a:pPr defTabSz="931774">
              <a:defRPr/>
            </a:pPr>
            <a:endParaRPr lang="en-CA" dirty="0"/>
          </a:p>
          <a:p>
            <a:pPr defTabSz="931774">
              <a:defRPr/>
            </a:pPr>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47</a:t>
            </a:fld>
            <a:endParaRPr lang="en-CA"/>
          </a:p>
        </p:txBody>
      </p:sp>
    </p:spTree>
    <p:extLst>
      <p:ext uri="{BB962C8B-B14F-4D97-AF65-F5344CB8AC3E}">
        <p14:creationId xmlns:p14="http://schemas.microsoft.com/office/powerpoint/2010/main" val="2268234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a:defRPr/>
            </a:pPr>
            <a:fld id="{93EE7818-2F40-4987-BB83-DCF413DD3615}" type="slidenum">
              <a:rPr lang="en-US">
                <a:solidFill>
                  <a:prstClr val="black"/>
                </a:solidFill>
                <a:latin typeface="Calibri"/>
              </a:rPr>
              <a:pPr defTabSz="931774">
                <a:defRPr/>
              </a:pPr>
              <a:t>48</a:t>
            </a:fld>
            <a:endParaRPr lang="en-US">
              <a:solidFill>
                <a:prstClr val="black"/>
              </a:solidFill>
              <a:latin typeface="Calibri"/>
            </a:endParaRPr>
          </a:p>
        </p:txBody>
      </p:sp>
      <p:sp>
        <p:nvSpPr>
          <p:cNvPr id="74754" name="Rectangle 2"/>
          <p:cNvSpPr>
            <a:spLocks noGrp="1" noRot="1" noChangeAspect="1" noChangeArrowheads="1" noTextEdit="1"/>
          </p:cNvSpPr>
          <p:nvPr>
            <p:ph type="sldImg"/>
          </p:nvPr>
        </p:nvSpPr>
        <p:spPr>
          <a:ln/>
        </p:spPr>
        <p:txBody>
          <a:bodyPr/>
          <a:lstStyle/>
          <a:p>
            <a:endParaRPr lang="en-CA"/>
          </a:p>
        </p:txBody>
      </p:sp>
      <p:sp>
        <p:nvSpPr>
          <p:cNvPr id="74755" name="Rectangle 3"/>
          <p:cNvSpPr>
            <a:spLocks noGrp="1" noChangeArrowheads="1"/>
          </p:cNvSpPr>
          <p:nvPr>
            <p:ph type="body" idx="1"/>
          </p:nvPr>
        </p:nvSpPr>
        <p:spPr>
          <a:xfrm>
            <a:off x="717445" y="4490033"/>
            <a:ext cx="5732949" cy="4252781"/>
          </a:xfrm>
        </p:spPr>
        <p:txBody>
          <a:bodyPr/>
          <a:lstStyle/>
          <a:p>
            <a:r>
              <a:rPr lang="en-US" sz="1100" dirty="0">
                <a:solidFill>
                  <a:srgbClr val="FF0000"/>
                </a:solidFill>
              </a:rPr>
              <a:t>There are many health conditions that may be exacerbated by fit testing or respirator use. Ensure the worker completes the health surveillance assessment to the best of their ability. If there is concern about their health condition, forward them to a medical professional for further assessment.</a:t>
            </a:r>
          </a:p>
          <a:p>
            <a:endParaRPr lang="en-US" sz="1100" b="1" dirty="0">
              <a:solidFill>
                <a:srgbClr val="FF0000"/>
              </a:solidFill>
            </a:endParaRPr>
          </a:p>
          <a:p>
            <a:r>
              <a:rPr lang="en-US" sz="1100" b="1" dirty="0">
                <a:solidFill>
                  <a:srgbClr val="FF0000"/>
                </a:solidFill>
              </a:rPr>
              <a:t>NOTE:</a:t>
            </a:r>
            <a:r>
              <a:rPr lang="en-US" sz="1100" dirty="0">
                <a:solidFill>
                  <a:srgbClr val="FF0000"/>
                </a:solidFill>
              </a:rPr>
              <a:t> Before any fit test can be carried out, a medical screening or health surveillance assessment must be completed by the worker.  This is the second page of the Respirator Screening Form that was just reviewed. This list is not exhaustive. If the medical screening indicates any level of concern, refer the employee to their Health Care Professional for a primary assessment. </a:t>
            </a:r>
          </a:p>
          <a:p>
            <a:endParaRPr lang="en-US" sz="1100" dirty="0">
              <a:solidFill>
                <a:srgbClr val="FF0000"/>
              </a:solidFill>
              <a:highlight>
                <a:srgbClr val="FF0000"/>
              </a:highlight>
            </a:endParaRPr>
          </a:p>
          <a:p>
            <a:r>
              <a:rPr lang="en-US" sz="1100" kern="1200" dirty="0">
                <a:solidFill>
                  <a:srgbClr val="FF0000"/>
                </a:solidFill>
                <a:latin typeface="+mn-lt"/>
                <a:ea typeface="+mn-ea"/>
                <a:cs typeface="+mn-cs"/>
              </a:rPr>
              <a:t>Until the time the employee is cleared by the Health Care Professional, they should not complete fit testing or enter a situation that requires the use of a respirator.</a:t>
            </a:r>
          </a:p>
          <a:p>
            <a:endParaRPr lang="en-US" sz="1100" dirty="0"/>
          </a:p>
          <a:p>
            <a:r>
              <a:rPr lang="en-US" sz="1100" dirty="0">
                <a:ea typeface="Times New Roman" panose="02020603050405020304" pitchFamily="18" charset="0"/>
              </a:rPr>
              <a:t>SASWH has developed and offers a Respirator Screening Form that aligns with the current CSA Standard (see Forms tab).</a:t>
            </a:r>
            <a:endParaRPr lang="en-CA" sz="1100" dirty="0">
              <a:ea typeface="Times New Roman" panose="02020603050405020304" pitchFamily="18" charset="0"/>
            </a:endParaRPr>
          </a:p>
          <a:p>
            <a:r>
              <a:rPr lang="en-US" sz="1100" dirty="0">
                <a:ea typeface="Times New Roman" panose="02020603050405020304" pitchFamily="18" charset="0"/>
              </a:rPr>
              <a:t> </a:t>
            </a:r>
            <a:endParaRPr lang="en-CA" sz="1100" dirty="0">
              <a:ea typeface="Times New Roman" panose="02020603050405020304" pitchFamily="18" charset="0"/>
            </a:endParaRPr>
          </a:p>
          <a:p>
            <a:r>
              <a:rPr lang="en-US" sz="1100" dirty="0">
                <a:solidFill>
                  <a:srgbClr val="FF0000"/>
                </a:solidFill>
              </a:rPr>
              <a:t>SHA has their own version that is available for use.</a:t>
            </a:r>
          </a:p>
        </p:txBody>
      </p:sp>
    </p:spTree>
    <p:extLst>
      <p:ext uri="{BB962C8B-B14F-4D97-AF65-F5344CB8AC3E}">
        <p14:creationId xmlns:p14="http://schemas.microsoft.com/office/powerpoint/2010/main" val="3697942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D70DA-71E9-F46C-4594-5F7E081D8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B12B3-0F91-B8BC-A67A-5DDCD6E3496F}"/>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26B934A1-F06A-1F17-C124-A061340D771E}"/>
              </a:ext>
            </a:extLst>
          </p:cNvPr>
          <p:cNvSpPr>
            <a:spLocks noGrp="1"/>
          </p:cNvSpPr>
          <p:nvPr>
            <p:ph type="body" idx="1"/>
          </p:nvPr>
        </p:nvSpPr>
        <p:spPr/>
        <p:txBody>
          <a:bodyPr/>
          <a:lstStyle/>
          <a:p>
            <a:r>
              <a:rPr lang="en-CA" sz="1100" b="1" dirty="0"/>
              <a:t>ACTION: </a:t>
            </a:r>
            <a:r>
              <a:rPr lang="en-CA" sz="1100" dirty="0"/>
              <a:t>Go through the Respirator Fit Test Orientation found in the Forms tab.</a:t>
            </a:r>
            <a:endParaRPr lang="en-US" sz="1100" dirty="0"/>
          </a:p>
          <a:p>
            <a:pPr defTabSz="931774">
              <a:defRPr/>
            </a:pPr>
            <a:endParaRPr lang="en-US" sz="1100" dirty="0"/>
          </a:p>
          <a:p>
            <a:r>
              <a:rPr lang="en-CA" sz="1100" dirty="0"/>
              <a:t>Ensure workers are reviewing the Respirator Fit Test Orientation before continuing.</a:t>
            </a:r>
          </a:p>
          <a:p>
            <a:endParaRPr lang="en-CA" dirty="0"/>
          </a:p>
          <a:p>
            <a:pPr defTabSz="931774">
              <a:defRPr/>
            </a:pPr>
            <a:endParaRPr lang="en-CA" dirty="0"/>
          </a:p>
          <a:p>
            <a:endParaRPr lang="en-US" dirty="0"/>
          </a:p>
          <a:p>
            <a:endParaRPr lang="en-US" dirty="0"/>
          </a:p>
          <a:p>
            <a:endParaRPr lang="en-CA" dirty="0"/>
          </a:p>
          <a:p>
            <a:endParaRPr lang="en-CA" dirty="0"/>
          </a:p>
        </p:txBody>
      </p:sp>
      <p:sp>
        <p:nvSpPr>
          <p:cNvPr id="4" name="Slide Number Placeholder 3">
            <a:extLst>
              <a:ext uri="{FF2B5EF4-FFF2-40B4-BE49-F238E27FC236}">
                <a16:creationId xmlns:a16="http://schemas.microsoft.com/office/drawing/2014/main" id="{16F527F6-887F-0913-A8D8-7BE269DC10B4}"/>
              </a:ext>
            </a:extLst>
          </p:cNvPr>
          <p:cNvSpPr>
            <a:spLocks noGrp="1"/>
          </p:cNvSpPr>
          <p:nvPr>
            <p:ph type="sldNum" sz="quarter" idx="5"/>
          </p:nvPr>
        </p:nvSpPr>
        <p:spPr/>
        <p:txBody>
          <a:bodyPr/>
          <a:lstStyle/>
          <a:p>
            <a:fld id="{CC625B38-3B45-40DE-97CD-8C7803177BCD}" type="slidenum">
              <a:rPr lang="en-CA" smtClean="0"/>
              <a:t>49</a:t>
            </a:fld>
            <a:endParaRPr lang="en-CA"/>
          </a:p>
        </p:txBody>
      </p:sp>
    </p:spTree>
    <p:extLst>
      <p:ext uri="{BB962C8B-B14F-4D97-AF65-F5344CB8AC3E}">
        <p14:creationId xmlns:p14="http://schemas.microsoft.com/office/powerpoint/2010/main" val="262269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Rot="1" noChangeAspect="1" noChangeArrowheads="1" noTextEdit="1"/>
          </p:cNvSpPr>
          <p:nvPr>
            <p:ph type="sldImg"/>
          </p:nvPr>
        </p:nvSpPr>
        <p:spPr>
          <a:ln/>
        </p:spPr>
        <p:txBody>
          <a:bodyPr/>
          <a:lstStyle/>
          <a:p>
            <a:endParaRPr lang="en-CA"/>
          </a:p>
        </p:txBody>
      </p:sp>
      <p:sp>
        <p:nvSpPr>
          <p:cNvPr id="151556" name="Rectangle 3"/>
          <p:cNvSpPr>
            <a:spLocks noGrp="1" noChangeArrowheads="1"/>
          </p:cNvSpPr>
          <p:nvPr>
            <p:ph type="body" idx="1"/>
          </p:nvPr>
        </p:nvSpPr>
        <p:spPr>
          <a:noFill/>
          <a:ln/>
        </p:spPr>
        <p:txBody>
          <a:bodyPr/>
          <a:lstStyle/>
          <a:p>
            <a:r>
              <a:rPr lang="en-US" sz="1100" dirty="0">
                <a:cs typeface="Arial" panose="020B0604020202020204" pitchFamily="34" charset="0"/>
              </a:rPr>
              <a:t>Do a round table introduction.</a:t>
            </a:r>
          </a:p>
          <a:p>
            <a:endParaRPr lang="en-US" sz="1100" dirty="0">
              <a:cs typeface="Arial" panose="020B0604020202020204" pitchFamily="34" charset="0"/>
            </a:endParaRPr>
          </a:p>
          <a:p>
            <a:r>
              <a:rPr lang="en-US" sz="1100" dirty="0">
                <a:cs typeface="Arial" panose="020B0604020202020204" pitchFamily="34" charset="0"/>
              </a:rPr>
              <a:t>Go through the </a:t>
            </a:r>
            <a:r>
              <a:rPr lang="en-CA" sz="1100" dirty="0"/>
              <a:t>competencies required to become a Fit Tester:</a:t>
            </a:r>
          </a:p>
          <a:p>
            <a:pPr marL="174708" indent="-174708">
              <a:buFont typeface="Arial" panose="020B0604020202020204" pitchFamily="34" charset="0"/>
              <a:buChar char="•"/>
            </a:pPr>
            <a:r>
              <a:rPr lang="en-CA" sz="1100" dirty="0"/>
              <a:t>Be a worker with job duties that allow for the time to prepare for and provide fit testing</a:t>
            </a:r>
          </a:p>
          <a:p>
            <a:pPr marL="174708" indent="-174708">
              <a:buFont typeface="Arial" panose="020B0604020202020204" pitchFamily="34" charset="0"/>
              <a:buChar char="•"/>
            </a:pPr>
            <a:r>
              <a:rPr lang="en-CA" sz="1100" dirty="0"/>
              <a:t>Have the skill and ability to complete fit testing</a:t>
            </a:r>
          </a:p>
          <a:p>
            <a:pPr marL="174708" indent="-174708">
              <a:buFont typeface="Arial" panose="020B0604020202020204" pitchFamily="34" charset="0"/>
              <a:buChar char="•"/>
            </a:pPr>
            <a:r>
              <a:rPr lang="en-CA" sz="1100" dirty="0"/>
              <a:t>Have effective observation, listening and clear communication skills</a:t>
            </a:r>
          </a:p>
          <a:p>
            <a:pPr marL="174708" indent="-174708">
              <a:buFont typeface="Arial" panose="020B0604020202020204" pitchFamily="34" charset="0"/>
              <a:buChar char="•"/>
            </a:pPr>
            <a:r>
              <a:rPr lang="en-CA" sz="1100" dirty="0"/>
              <a:t>Complete the Train the Tester course. This course includes qualitative and/or quantitative fit testing methods</a:t>
            </a:r>
          </a:p>
          <a:p>
            <a:pPr marL="174708" indent="-174708">
              <a:buFont typeface="Arial" panose="020B0604020202020204" pitchFamily="34" charset="0"/>
              <a:buChar char="•"/>
            </a:pPr>
            <a:r>
              <a:rPr lang="en-CA" sz="1100" dirty="0"/>
              <a:t>Delivers fit testing as outlined in the Protocols and Resources resource</a:t>
            </a:r>
          </a:p>
          <a:p>
            <a:endParaRPr lang="en-US" sz="1100" dirty="0">
              <a:cs typeface="Arial" panose="020B0604020202020204" pitchFamily="34" charset="0"/>
            </a:endParaRPr>
          </a:p>
          <a:p>
            <a:endParaRPr lang="en-US" sz="1100" dirty="0">
              <a:cs typeface="Arial" panose="020B0604020202020204" pitchFamily="34" charset="0"/>
            </a:endParaRPr>
          </a:p>
        </p:txBody>
      </p:sp>
      <p:sp>
        <p:nvSpPr>
          <p:cNvPr id="2" name="Slide Number Placeholder 1"/>
          <p:cNvSpPr>
            <a:spLocks noGrp="1"/>
          </p:cNvSpPr>
          <p:nvPr>
            <p:ph type="sldNum" sz="quarter" idx="10"/>
          </p:nvPr>
        </p:nvSpPr>
        <p:spPr/>
        <p:txBody>
          <a:bodyPr/>
          <a:lstStyle/>
          <a:p>
            <a:fld id="{BD9989E0-11B0-4ADA-B2D0-0B3159294C4E}" type="slidenum">
              <a:rPr lang="en-CA" smtClean="0"/>
              <a:t>5</a:t>
            </a:fld>
            <a:endParaRPr lang="en-CA"/>
          </a:p>
        </p:txBody>
      </p:sp>
    </p:spTree>
    <p:extLst>
      <p:ext uri="{BB962C8B-B14F-4D97-AF65-F5344CB8AC3E}">
        <p14:creationId xmlns:p14="http://schemas.microsoft.com/office/powerpoint/2010/main" val="41472934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b="1" dirty="0"/>
              <a:t>ACTION: </a:t>
            </a:r>
            <a:r>
              <a:rPr lang="en-US" sz="1100" dirty="0"/>
              <a:t>Demonstrate proper donning and doffing of various N95 disposable respirators, as well as elastomeric.</a:t>
            </a:r>
            <a:endParaRPr lang="en-CA" sz="1100" dirty="0"/>
          </a:p>
        </p:txBody>
      </p:sp>
      <p:sp>
        <p:nvSpPr>
          <p:cNvPr id="4" name="Slide Number Placeholder 3"/>
          <p:cNvSpPr>
            <a:spLocks noGrp="1"/>
          </p:cNvSpPr>
          <p:nvPr>
            <p:ph type="sldNum" sz="quarter" idx="5"/>
          </p:nvPr>
        </p:nvSpPr>
        <p:spPr/>
        <p:txBody>
          <a:bodyPr/>
          <a:lstStyle/>
          <a:p>
            <a:fld id="{CC625B38-3B45-40DE-97CD-8C7803177BCD}" type="slidenum">
              <a:rPr lang="en-CA" smtClean="0"/>
              <a:t>50</a:t>
            </a:fld>
            <a:endParaRPr lang="en-CA"/>
          </a:p>
        </p:txBody>
      </p:sp>
    </p:spTree>
    <p:extLst>
      <p:ext uri="{BB962C8B-B14F-4D97-AF65-F5344CB8AC3E}">
        <p14:creationId xmlns:p14="http://schemas.microsoft.com/office/powerpoint/2010/main" val="17629039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287DF-A961-FEC9-15F0-EB5CF5885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049DA-8007-6F17-FAC0-E48B4EDE5777}"/>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35EC5645-2AEF-B741-D1E8-CB382AB785D9}"/>
              </a:ext>
            </a:extLst>
          </p:cNvPr>
          <p:cNvSpPr>
            <a:spLocks noGrp="1"/>
          </p:cNvSpPr>
          <p:nvPr>
            <p:ph type="body" idx="1"/>
          </p:nvPr>
        </p:nvSpPr>
        <p:spPr/>
        <p:txBody>
          <a:bodyPr/>
          <a:lstStyle/>
          <a:p>
            <a:r>
              <a:rPr lang="en-CA" sz="1100" dirty="0"/>
              <a:t>The following is a poster from 3M on donning and doffing a 3M Aura 1870+ respirator.</a:t>
            </a:r>
          </a:p>
          <a:p>
            <a:pPr defTabSz="931774">
              <a:defRPr/>
            </a:pPr>
            <a:endParaRPr lang="en-CA" sz="1100" dirty="0">
              <a:solidFill>
                <a:srgbClr val="000000"/>
              </a:solidFill>
              <a:ea typeface="Times New Roman" panose="02020603050405020304" pitchFamily="18" charset="0"/>
            </a:endParaRPr>
          </a:p>
          <a:p>
            <a:pPr defTabSz="931774">
              <a:defRPr/>
            </a:pPr>
            <a:r>
              <a:rPr lang="en-CA" sz="1100" b="1" dirty="0">
                <a:solidFill>
                  <a:srgbClr val="000000"/>
                </a:solidFill>
                <a:ea typeface="Times New Roman" panose="02020603050405020304" pitchFamily="18" charset="0"/>
              </a:rPr>
              <a:t>ACTION: </a:t>
            </a:r>
            <a:r>
              <a:rPr lang="en-CA" sz="1100" dirty="0">
                <a:solidFill>
                  <a:srgbClr val="000000"/>
                </a:solidFill>
                <a:ea typeface="Times New Roman" panose="02020603050405020304" pitchFamily="18" charset="0"/>
              </a:rPr>
              <a:t>Go through each step and have the fit testers follow along. If they don’t have this style to trial, follow</a:t>
            </a:r>
            <a:r>
              <a:rPr lang="en-CA" sz="1100" dirty="0"/>
              <a:t> the specific manufacturer's instructions for donning and doffing the respirator available. </a:t>
            </a:r>
          </a:p>
          <a:p>
            <a:pPr defTabSz="931774">
              <a:defRPr/>
            </a:pPr>
            <a:br>
              <a:rPr lang="en-US" sz="1800" dirty="0">
                <a:latin typeface="Arial" panose="020B0604020202020204" pitchFamily="34" charset="0"/>
                <a:ea typeface="Times New Roman" panose="02020603050405020304" pitchFamily="18" charset="0"/>
              </a:rPr>
            </a:br>
            <a:r>
              <a:rPr lang="en-CA" sz="1800" dirty="0">
                <a:solidFill>
                  <a:srgbClr val="000000"/>
                </a:solidFill>
                <a:latin typeface="Arial" panose="020B0604020202020204" pitchFamily="34" charset="0"/>
                <a:ea typeface="Times New Roman" panose="02020603050405020304" pitchFamily="18" charset="0"/>
              </a:rPr>
              <a:t> </a:t>
            </a:r>
            <a:endParaRPr lang="en-CA" sz="1800" dirty="0">
              <a:latin typeface="Times New Roman" panose="02020603050405020304" pitchFamily="18" charset="0"/>
              <a:ea typeface="Times New Roman" panose="02020603050405020304" pitchFamily="18" charset="0"/>
            </a:endParaRPr>
          </a:p>
        </p:txBody>
      </p:sp>
      <p:sp>
        <p:nvSpPr>
          <p:cNvPr id="4" name="Header Placeholder 3">
            <a:extLst>
              <a:ext uri="{FF2B5EF4-FFF2-40B4-BE49-F238E27FC236}">
                <a16:creationId xmlns:a16="http://schemas.microsoft.com/office/drawing/2014/main" id="{572B2092-BA5B-AE43-FFC9-564C0360B798}"/>
              </a:ext>
            </a:extLst>
          </p:cNvPr>
          <p:cNvSpPr>
            <a:spLocks noGrp="1"/>
          </p:cNvSpPr>
          <p:nvPr>
            <p:ph type="hdr" sz="quarter"/>
          </p:nvPr>
        </p:nvSpPr>
        <p:spPr/>
        <p:txBody>
          <a:bodyPr/>
          <a:lstStyle/>
          <a:p>
            <a:r>
              <a:rPr lang="en-CA"/>
              <a:t>SASWH</a:t>
            </a:r>
          </a:p>
        </p:txBody>
      </p:sp>
      <p:sp>
        <p:nvSpPr>
          <p:cNvPr id="5" name="Date Placeholder 4">
            <a:extLst>
              <a:ext uri="{FF2B5EF4-FFF2-40B4-BE49-F238E27FC236}">
                <a16:creationId xmlns:a16="http://schemas.microsoft.com/office/drawing/2014/main" id="{B368EA13-416A-F8E8-7748-A549C908E600}"/>
              </a:ext>
            </a:extLst>
          </p:cNvPr>
          <p:cNvSpPr>
            <a:spLocks noGrp="1"/>
          </p:cNvSpPr>
          <p:nvPr>
            <p:ph type="dt" idx="1"/>
          </p:nvPr>
        </p:nvSpPr>
        <p:spPr/>
        <p:txBody>
          <a:bodyPr/>
          <a:lstStyle/>
          <a:p>
            <a:r>
              <a:rPr lang="en-US"/>
              <a:t>2021-05-12</a:t>
            </a:r>
            <a:endParaRPr lang="en-CA" dirty="0"/>
          </a:p>
        </p:txBody>
      </p:sp>
      <p:sp>
        <p:nvSpPr>
          <p:cNvPr id="6" name="Slide Number Placeholder 5">
            <a:extLst>
              <a:ext uri="{FF2B5EF4-FFF2-40B4-BE49-F238E27FC236}">
                <a16:creationId xmlns:a16="http://schemas.microsoft.com/office/drawing/2014/main" id="{C94F8D5D-AC67-BDDE-A97F-3F56DEA60050}"/>
              </a:ext>
            </a:extLst>
          </p:cNvPr>
          <p:cNvSpPr>
            <a:spLocks noGrp="1"/>
          </p:cNvSpPr>
          <p:nvPr>
            <p:ph type="sldNum" sz="quarter" idx="5"/>
          </p:nvPr>
        </p:nvSpPr>
        <p:spPr/>
        <p:txBody>
          <a:bodyPr/>
          <a:lstStyle/>
          <a:p>
            <a:fld id="{3F30239F-3150-4A59-A506-5887556C8FFF}" type="slidenum">
              <a:rPr lang="en-CA" smtClean="0"/>
              <a:t>51</a:t>
            </a:fld>
            <a:endParaRPr lang="en-CA"/>
          </a:p>
        </p:txBody>
      </p:sp>
    </p:spTree>
    <p:extLst>
      <p:ext uri="{BB962C8B-B14F-4D97-AF65-F5344CB8AC3E}">
        <p14:creationId xmlns:p14="http://schemas.microsoft.com/office/powerpoint/2010/main" val="32257504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25DB4-8F17-2C37-2D09-FAA4F1461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D96E1-87A1-966F-153F-6E3E777ED974}"/>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2A4EFAF4-CB16-3C8E-78AD-4F77291DDCD7}"/>
              </a:ext>
            </a:extLst>
          </p:cNvPr>
          <p:cNvSpPr>
            <a:spLocks noGrp="1"/>
          </p:cNvSpPr>
          <p:nvPr>
            <p:ph type="body" idx="1"/>
          </p:nvPr>
        </p:nvSpPr>
        <p:spPr/>
        <p:txBody>
          <a:bodyPr/>
          <a:lstStyle/>
          <a:p>
            <a:pPr defTabSz="931774">
              <a:defRPr/>
            </a:pPr>
            <a:br>
              <a:rPr lang="en-US" sz="1800" dirty="0">
                <a:latin typeface="Arial" panose="020B0604020202020204" pitchFamily="34" charset="0"/>
                <a:ea typeface="Times New Roman" panose="02020603050405020304" pitchFamily="18" charset="0"/>
              </a:rPr>
            </a:br>
            <a:r>
              <a:rPr lang="en-CA" sz="1800" dirty="0">
                <a:solidFill>
                  <a:srgbClr val="000000"/>
                </a:solidFill>
                <a:latin typeface="Arial" panose="020B0604020202020204" pitchFamily="34" charset="0"/>
                <a:ea typeface="Times New Roman" panose="02020603050405020304" pitchFamily="18" charset="0"/>
              </a:rPr>
              <a:t> </a:t>
            </a:r>
            <a:endParaRPr lang="en-CA" sz="1800" dirty="0">
              <a:latin typeface="Times New Roman" panose="02020603050405020304" pitchFamily="18" charset="0"/>
              <a:ea typeface="Times New Roman" panose="02020603050405020304" pitchFamily="18" charset="0"/>
            </a:endParaRPr>
          </a:p>
        </p:txBody>
      </p:sp>
      <p:sp>
        <p:nvSpPr>
          <p:cNvPr id="4" name="Header Placeholder 3">
            <a:extLst>
              <a:ext uri="{FF2B5EF4-FFF2-40B4-BE49-F238E27FC236}">
                <a16:creationId xmlns:a16="http://schemas.microsoft.com/office/drawing/2014/main" id="{8E9EFD26-6060-B90C-0A9C-7F922573C3FA}"/>
              </a:ext>
            </a:extLst>
          </p:cNvPr>
          <p:cNvSpPr>
            <a:spLocks noGrp="1"/>
          </p:cNvSpPr>
          <p:nvPr>
            <p:ph type="hdr" sz="quarter"/>
          </p:nvPr>
        </p:nvSpPr>
        <p:spPr/>
        <p:txBody>
          <a:bodyPr/>
          <a:lstStyle/>
          <a:p>
            <a:r>
              <a:rPr lang="en-CA"/>
              <a:t>SASWH</a:t>
            </a:r>
          </a:p>
        </p:txBody>
      </p:sp>
      <p:sp>
        <p:nvSpPr>
          <p:cNvPr id="5" name="Date Placeholder 4">
            <a:extLst>
              <a:ext uri="{FF2B5EF4-FFF2-40B4-BE49-F238E27FC236}">
                <a16:creationId xmlns:a16="http://schemas.microsoft.com/office/drawing/2014/main" id="{0A80753E-ECA0-7175-BF4A-254F5BB74704}"/>
              </a:ext>
            </a:extLst>
          </p:cNvPr>
          <p:cNvSpPr>
            <a:spLocks noGrp="1"/>
          </p:cNvSpPr>
          <p:nvPr>
            <p:ph type="dt" idx="1"/>
          </p:nvPr>
        </p:nvSpPr>
        <p:spPr/>
        <p:txBody>
          <a:bodyPr/>
          <a:lstStyle/>
          <a:p>
            <a:r>
              <a:rPr lang="en-US"/>
              <a:t>2021-05-12</a:t>
            </a:r>
            <a:endParaRPr lang="en-CA" dirty="0"/>
          </a:p>
        </p:txBody>
      </p:sp>
      <p:sp>
        <p:nvSpPr>
          <p:cNvPr id="6" name="Slide Number Placeholder 5">
            <a:extLst>
              <a:ext uri="{FF2B5EF4-FFF2-40B4-BE49-F238E27FC236}">
                <a16:creationId xmlns:a16="http://schemas.microsoft.com/office/drawing/2014/main" id="{E2EAADAE-0B7B-29C0-AA3F-9700E9E80D62}"/>
              </a:ext>
            </a:extLst>
          </p:cNvPr>
          <p:cNvSpPr>
            <a:spLocks noGrp="1"/>
          </p:cNvSpPr>
          <p:nvPr>
            <p:ph type="sldNum" sz="quarter" idx="5"/>
          </p:nvPr>
        </p:nvSpPr>
        <p:spPr/>
        <p:txBody>
          <a:bodyPr/>
          <a:lstStyle/>
          <a:p>
            <a:fld id="{3F30239F-3150-4A59-A506-5887556C8FFF}" type="slidenum">
              <a:rPr lang="en-CA" smtClean="0"/>
              <a:t>52</a:t>
            </a:fld>
            <a:endParaRPr lang="en-CA"/>
          </a:p>
        </p:txBody>
      </p:sp>
    </p:spTree>
    <p:extLst>
      <p:ext uri="{BB962C8B-B14F-4D97-AF65-F5344CB8AC3E}">
        <p14:creationId xmlns:p14="http://schemas.microsoft.com/office/powerpoint/2010/main" val="26439896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B26C2-F099-7DA6-B85F-4A2FF976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BC46D-F7AF-3A61-5699-67442C977D8E}"/>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D90C29E5-F59D-A029-2B40-036819AD61B2}"/>
              </a:ext>
            </a:extLst>
          </p:cNvPr>
          <p:cNvSpPr>
            <a:spLocks noGrp="1"/>
          </p:cNvSpPr>
          <p:nvPr>
            <p:ph type="body" idx="1"/>
          </p:nvPr>
        </p:nvSpPr>
        <p:spPr/>
        <p:txBody>
          <a:bodyPr/>
          <a:lstStyle/>
          <a:p>
            <a:pPr defTabSz="931774">
              <a:defRPr/>
            </a:pPr>
            <a:r>
              <a:rPr lang="en-US" sz="1100" dirty="0">
                <a:latin typeface="+mn-lt"/>
                <a:ea typeface="Times New Roman" panose="02020603050405020304" pitchFamily="18" charset="0"/>
              </a:rPr>
              <a:t>Once the respirator has been properly donned, the worker must complete a negative and positive seal check. </a:t>
            </a:r>
            <a:endParaRPr lang="en-CA" sz="1100" dirty="0">
              <a:latin typeface="+mn-lt"/>
              <a:ea typeface="Times New Roman" panose="02020603050405020304" pitchFamily="18" charset="0"/>
            </a:endParaRPr>
          </a:p>
          <a:p>
            <a:pPr defTabSz="931774">
              <a:defRPr/>
            </a:pPr>
            <a:endParaRPr lang="en-CA" sz="1800" dirty="0">
              <a:latin typeface="Times New Roman" panose="02020603050405020304" pitchFamily="18" charset="0"/>
              <a:ea typeface="Times New Roman" panose="02020603050405020304" pitchFamily="18" charset="0"/>
            </a:endParaRPr>
          </a:p>
        </p:txBody>
      </p:sp>
      <p:sp>
        <p:nvSpPr>
          <p:cNvPr id="4" name="Header Placeholder 3">
            <a:extLst>
              <a:ext uri="{FF2B5EF4-FFF2-40B4-BE49-F238E27FC236}">
                <a16:creationId xmlns:a16="http://schemas.microsoft.com/office/drawing/2014/main" id="{77AE8117-AF54-5B0B-50AF-D56A1FAE8B11}"/>
              </a:ext>
            </a:extLst>
          </p:cNvPr>
          <p:cNvSpPr>
            <a:spLocks noGrp="1"/>
          </p:cNvSpPr>
          <p:nvPr>
            <p:ph type="hdr" sz="quarter"/>
          </p:nvPr>
        </p:nvSpPr>
        <p:spPr/>
        <p:txBody>
          <a:bodyPr/>
          <a:lstStyle/>
          <a:p>
            <a:r>
              <a:rPr lang="en-CA"/>
              <a:t>SASWH</a:t>
            </a:r>
          </a:p>
        </p:txBody>
      </p:sp>
      <p:sp>
        <p:nvSpPr>
          <p:cNvPr id="5" name="Date Placeholder 4">
            <a:extLst>
              <a:ext uri="{FF2B5EF4-FFF2-40B4-BE49-F238E27FC236}">
                <a16:creationId xmlns:a16="http://schemas.microsoft.com/office/drawing/2014/main" id="{1A418AFB-0B58-83D1-93ED-2B43B7D23C37}"/>
              </a:ext>
            </a:extLst>
          </p:cNvPr>
          <p:cNvSpPr>
            <a:spLocks noGrp="1"/>
          </p:cNvSpPr>
          <p:nvPr>
            <p:ph type="dt" idx="1"/>
          </p:nvPr>
        </p:nvSpPr>
        <p:spPr/>
        <p:txBody>
          <a:bodyPr/>
          <a:lstStyle/>
          <a:p>
            <a:r>
              <a:rPr lang="en-US"/>
              <a:t>2021-05-12</a:t>
            </a:r>
            <a:endParaRPr lang="en-CA" dirty="0"/>
          </a:p>
        </p:txBody>
      </p:sp>
      <p:sp>
        <p:nvSpPr>
          <p:cNvPr id="6" name="Slide Number Placeholder 5">
            <a:extLst>
              <a:ext uri="{FF2B5EF4-FFF2-40B4-BE49-F238E27FC236}">
                <a16:creationId xmlns:a16="http://schemas.microsoft.com/office/drawing/2014/main" id="{76140C6B-F270-ACC3-B04F-918B05D8707B}"/>
              </a:ext>
            </a:extLst>
          </p:cNvPr>
          <p:cNvSpPr>
            <a:spLocks noGrp="1"/>
          </p:cNvSpPr>
          <p:nvPr>
            <p:ph type="sldNum" sz="quarter" idx="5"/>
          </p:nvPr>
        </p:nvSpPr>
        <p:spPr/>
        <p:txBody>
          <a:bodyPr/>
          <a:lstStyle/>
          <a:p>
            <a:fld id="{3F30239F-3150-4A59-A506-5887556C8FFF}" type="slidenum">
              <a:rPr lang="en-CA" smtClean="0"/>
              <a:t>53</a:t>
            </a:fld>
            <a:endParaRPr lang="en-CA"/>
          </a:p>
        </p:txBody>
      </p:sp>
    </p:spTree>
    <p:extLst>
      <p:ext uri="{BB962C8B-B14F-4D97-AF65-F5344CB8AC3E}">
        <p14:creationId xmlns:p14="http://schemas.microsoft.com/office/powerpoint/2010/main" val="37910390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latin typeface="+mn-lt"/>
                <a:ea typeface="Times New Roman" panose="02020603050405020304" pitchFamily="18" charset="0"/>
              </a:rPr>
              <a:t>Once the respirator has been properly donned, the worker must complete a negative and positive seal check. </a:t>
            </a:r>
            <a:endParaRPr lang="en-CA" sz="1100" dirty="0">
              <a:latin typeface="+mn-lt"/>
              <a:ea typeface="Times New Roman" panose="02020603050405020304" pitchFamily="18" charset="0"/>
            </a:endParaRPr>
          </a:p>
          <a:p>
            <a:r>
              <a:rPr lang="en-US" sz="1100" dirty="0">
                <a:latin typeface="+mn-lt"/>
                <a:ea typeface="Times New Roman" panose="02020603050405020304" pitchFamily="18" charset="0"/>
              </a:rPr>
              <a:t> </a:t>
            </a:r>
            <a:endParaRPr lang="en-CA" sz="1100" b="1" dirty="0">
              <a:latin typeface="+mn-lt"/>
              <a:ea typeface="Times New Roman" panose="02020603050405020304" pitchFamily="18" charset="0"/>
            </a:endParaRPr>
          </a:p>
          <a:p>
            <a:r>
              <a:rPr lang="en-US" sz="1100" dirty="0">
                <a:latin typeface="+mn-lt"/>
                <a:ea typeface="Times New Roman" panose="02020603050405020304" pitchFamily="18" charset="0"/>
              </a:rPr>
              <a:t>Negative and Positive Seal Checks</a:t>
            </a:r>
            <a:endParaRPr lang="en-CA" sz="1100" dirty="0">
              <a:latin typeface="+mn-lt"/>
              <a:ea typeface="Times New Roman" panose="02020603050405020304" pitchFamily="18" charset="0"/>
            </a:endParaRPr>
          </a:p>
          <a:p>
            <a:r>
              <a:rPr lang="en-US" sz="1100" dirty="0">
                <a:latin typeface="+mn-lt"/>
                <a:ea typeface="Times New Roman" panose="02020603050405020304" pitchFamily="18" charset="0"/>
              </a:rPr>
              <a:t>Several styles of respirators should be available for the test procedure. Candidates will be given time to select a respirator that gives them a good positive and negative seal check prior to the test.</a:t>
            </a:r>
            <a:endParaRPr lang="en-CA" sz="1100" dirty="0">
              <a:latin typeface="+mn-lt"/>
              <a:ea typeface="Times New Roman" panose="02020603050405020304" pitchFamily="18" charset="0"/>
            </a:endParaRPr>
          </a:p>
          <a:p>
            <a:r>
              <a:rPr lang="en-US" sz="1100" dirty="0">
                <a:latin typeface="+mn-lt"/>
                <a:ea typeface="Times New Roman" panose="02020603050405020304" pitchFamily="18" charset="0"/>
              </a:rPr>
              <a:t> </a:t>
            </a:r>
            <a:endParaRPr lang="en-CA" sz="1100" dirty="0">
              <a:latin typeface="+mn-lt"/>
              <a:ea typeface="Times New Roman" panose="02020603050405020304" pitchFamily="18" charset="0"/>
            </a:endParaRPr>
          </a:p>
          <a:p>
            <a:r>
              <a:rPr lang="en-US" sz="1100" dirty="0">
                <a:latin typeface="+mn-lt"/>
                <a:ea typeface="Times New Roman" panose="02020603050405020304" pitchFamily="18" charset="0"/>
              </a:rPr>
              <a:t>Negative and Positive Pressure Seal Checks for Disposable Respirators</a:t>
            </a:r>
            <a:endParaRPr lang="en-CA" sz="1100" dirty="0">
              <a:latin typeface="+mn-lt"/>
              <a:ea typeface="Times New Roman" panose="02020603050405020304" pitchFamily="18" charset="0"/>
            </a:endParaRPr>
          </a:p>
          <a:p>
            <a:r>
              <a:rPr lang="en-CA" sz="1100" dirty="0">
                <a:solidFill>
                  <a:srgbClr val="221E1F"/>
                </a:solidFill>
                <a:latin typeface="+mn-lt"/>
                <a:ea typeface="Times New Roman" panose="02020603050405020304" pitchFamily="18" charset="0"/>
              </a:rPr>
              <a:t>The following procedures are provided as examples once the respirator is properly donned.</a:t>
            </a:r>
            <a:endParaRPr lang="en-CA" sz="1100" dirty="0">
              <a:latin typeface="+mn-lt"/>
              <a:ea typeface="Times New Roman" panose="02020603050405020304" pitchFamily="18" charset="0"/>
            </a:endParaRPr>
          </a:p>
          <a:p>
            <a:r>
              <a:rPr lang="en-CA" sz="1100" dirty="0">
                <a:solidFill>
                  <a:srgbClr val="000000"/>
                </a:solidFill>
                <a:latin typeface="+mn-lt"/>
                <a:ea typeface="Times New Roman" panose="02020603050405020304" pitchFamily="18" charset="0"/>
              </a:rPr>
              <a:t> </a:t>
            </a:r>
            <a:endParaRPr lang="en-CA" sz="1100" dirty="0">
              <a:latin typeface="+mn-lt"/>
              <a:ea typeface="Times New Roman" panose="02020603050405020304" pitchFamily="18" charset="0"/>
            </a:endParaRPr>
          </a:p>
          <a:p>
            <a:pPr>
              <a:lnSpc>
                <a:spcPts val="1228"/>
              </a:lnSpc>
            </a:pPr>
            <a:r>
              <a:rPr lang="en-CA" sz="1100" dirty="0">
                <a:solidFill>
                  <a:srgbClr val="221E1F"/>
                </a:solidFill>
                <a:latin typeface="+mn-lt"/>
                <a:ea typeface="Times New Roman" panose="02020603050405020304" pitchFamily="18" charset="0"/>
              </a:rPr>
              <a:t>During a </a:t>
            </a:r>
            <a:r>
              <a:rPr lang="en-CA" sz="1100" b="1" dirty="0">
                <a:solidFill>
                  <a:srgbClr val="221E1F"/>
                </a:solidFill>
                <a:latin typeface="+mn-lt"/>
                <a:ea typeface="Times New Roman" panose="02020603050405020304" pitchFamily="18" charset="0"/>
              </a:rPr>
              <a:t>negative pressure seal check</a:t>
            </a:r>
            <a:r>
              <a:rPr lang="en-CA" sz="1100" dirty="0">
                <a:solidFill>
                  <a:srgbClr val="221E1F"/>
                </a:solidFill>
                <a:latin typeface="+mn-lt"/>
                <a:ea typeface="Times New Roman" panose="02020603050405020304" pitchFamily="18" charset="0"/>
              </a:rPr>
              <a:t>, the worker </a:t>
            </a:r>
            <a:r>
              <a:rPr lang="en-CA" sz="1100" b="1" dirty="0">
                <a:solidFill>
                  <a:srgbClr val="221E1F"/>
                </a:solidFill>
                <a:latin typeface="+mn-lt"/>
                <a:ea typeface="Times New Roman" panose="02020603050405020304" pitchFamily="18" charset="0"/>
              </a:rPr>
              <a:t>inhales </a:t>
            </a:r>
            <a:r>
              <a:rPr lang="en-CA" sz="1100" dirty="0">
                <a:solidFill>
                  <a:srgbClr val="221E1F"/>
                </a:solidFill>
                <a:latin typeface="+mn-lt"/>
                <a:ea typeface="Times New Roman" panose="02020603050405020304" pitchFamily="18" charset="0"/>
              </a:rPr>
              <a:t>sharply while blocking the paths for air to enter the respirator. A successful check is when the respirator collapses slightly under the negative pressure that is created with this procedure.</a:t>
            </a:r>
            <a:endParaRPr lang="en-CA" sz="1100" dirty="0">
              <a:latin typeface="+mn-lt"/>
              <a:ea typeface="Times New Roman" panose="02020603050405020304" pitchFamily="18" charset="0"/>
            </a:endParaRPr>
          </a:p>
          <a:p>
            <a:pPr>
              <a:lnSpc>
                <a:spcPts val="1228"/>
              </a:lnSpc>
            </a:pPr>
            <a:r>
              <a:rPr lang="en-CA" sz="1100" dirty="0">
                <a:solidFill>
                  <a:srgbClr val="221E1F"/>
                </a:solidFill>
                <a:latin typeface="+mn-lt"/>
                <a:ea typeface="Times New Roman" panose="02020603050405020304" pitchFamily="18" charset="0"/>
              </a:rPr>
              <a:t> </a:t>
            </a:r>
            <a:endParaRPr lang="en-CA" sz="1100" dirty="0">
              <a:latin typeface="+mn-lt"/>
              <a:ea typeface="Times New Roman" panose="02020603050405020304" pitchFamily="18" charset="0"/>
            </a:endParaRPr>
          </a:p>
          <a:p>
            <a:pPr marL="232943">
              <a:lnSpc>
                <a:spcPts val="1228"/>
              </a:lnSpc>
            </a:pPr>
            <a:r>
              <a:rPr lang="en-CA" sz="1100" dirty="0">
                <a:solidFill>
                  <a:srgbClr val="221E1F"/>
                </a:solidFill>
                <a:latin typeface="+mn-lt"/>
                <a:ea typeface="Times New Roman" panose="02020603050405020304" pitchFamily="18" charset="0"/>
                <a:cs typeface="Times New Roman" panose="02020603050405020304" pitchFamily="18" charset="0"/>
              </a:rPr>
              <a:t>To conduct a negative pressure seal check, the worker covers the filter surface with their hands as much as possible and then </a:t>
            </a:r>
            <a:r>
              <a:rPr lang="en-CA" sz="1100" b="1" dirty="0">
                <a:solidFill>
                  <a:srgbClr val="221E1F"/>
                </a:solidFill>
                <a:latin typeface="+mn-lt"/>
                <a:ea typeface="Times New Roman" panose="02020603050405020304" pitchFamily="18" charset="0"/>
                <a:cs typeface="Times New Roman" panose="02020603050405020304" pitchFamily="18" charset="0"/>
              </a:rPr>
              <a:t>inhales</a:t>
            </a:r>
            <a:r>
              <a:rPr lang="en-CA" sz="1100" dirty="0">
                <a:solidFill>
                  <a:srgbClr val="221E1F"/>
                </a:solidFill>
                <a:latin typeface="+mn-lt"/>
                <a:ea typeface="Times New Roman" panose="02020603050405020304" pitchFamily="18" charset="0"/>
                <a:cs typeface="Times New Roman" panose="02020603050405020304" pitchFamily="18" charset="0"/>
              </a:rPr>
              <a:t>. The facepiece should collapse slightly on the worker’s face, and they should not feel air passing between their face and the respirator.</a:t>
            </a:r>
            <a:endParaRPr lang="en-CA" sz="1100" dirty="0">
              <a:latin typeface="+mn-lt"/>
              <a:ea typeface="Times New Roman" panose="02020603050405020304" pitchFamily="18" charset="0"/>
              <a:cs typeface="Times New Roman" panose="02020603050405020304" pitchFamily="18" charset="0"/>
            </a:endParaRPr>
          </a:p>
          <a:p>
            <a:pPr>
              <a:lnSpc>
                <a:spcPts val="1228"/>
              </a:lnSpc>
            </a:pPr>
            <a:r>
              <a:rPr lang="en-CA" sz="1100" dirty="0">
                <a:solidFill>
                  <a:srgbClr val="221E1F"/>
                </a:solidFill>
                <a:latin typeface="+mn-lt"/>
                <a:ea typeface="Times New Roman" panose="02020603050405020304" pitchFamily="18" charset="0"/>
              </a:rPr>
              <a:t> </a:t>
            </a:r>
            <a:endParaRPr lang="en-CA" sz="1100" dirty="0">
              <a:latin typeface="+mn-lt"/>
              <a:ea typeface="Times New Roman" panose="02020603050405020304" pitchFamily="18" charset="0"/>
            </a:endParaRPr>
          </a:p>
          <a:p>
            <a:pPr>
              <a:lnSpc>
                <a:spcPts val="1228"/>
              </a:lnSpc>
            </a:pPr>
            <a:r>
              <a:rPr lang="en-CA" sz="1100" dirty="0">
                <a:solidFill>
                  <a:srgbClr val="221E1F"/>
                </a:solidFill>
                <a:latin typeface="+mn-lt"/>
                <a:ea typeface="Times New Roman" panose="02020603050405020304" pitchFamily="18" charset="0"/>
              </a:rPr>
              <a:t>During a </a:t>
            </a:r>
            <a:r>
              <a:rPr lang="en-CA" sz="1100" b="1" dirty="0">
                <a:solidFill>
                  <a:srgbClr val="221E1F"/>
                </a:solidFill>
                <a:latin typeface="+mn-lt"/>
                <a:ea typeface="Times New Roman" panose="02020603050405020304" pitchFamily="18" charset="0"/>
              </a:rPr>
              <a:t>positive pressure seal check</a:t>
            </a:r>
            <a:r>
              <a:rPr lang="en-CA" sz="1100" dirty="0">
                <a:solidFill>
                  <a:srgbClr val="221E1F"/>
                </a:solidFill>
                <a:latin typeface="+mn-lt"/>
                <a:ea typeface="Times New Roman" panose="02020603050405020304" pitchFamily="18" charset="0"/>
              </a:rPr>
              <a:t>, the worker </a:t>
            </a:r>
            <a:r>
              <a:rPr lang="en-CA" sz="1100" b="1" dirty="0">
                <a:solidFill>
                  <a:srgbClr val="221E1F"/>
                </a:solidFill>
                <a:latin typeface="+mn-lt"/>
                <a:ea typeface="Times New Roman" panose="02020603050405020304" pitchFamily="18" charset="0"/>
              </a:rPr>
              <a:t>exhales </a:t>
            </a:r>
            <a:r>
              <a:rPr lang="en-CA" sz="1100" dirty="0">
                <a:solidFill>
                  <a:srgbClr val="221E1F"/>
                </a:solidFill>
                <a:latin typeface="+mn-lt"/>
                <a:ea typeface="Times New Roman" panose="02020603050405020304" pitchFamily="18" charset="0"/>
              </a:rPr>
              <a:t>gently while blocking the paths for air to exit the respirator. A successful check is when the respirator is slightly pressurized before increased pressure causes outward leakage.</a:t>
            </a:r>
            <a:endParaRPr lang="en-CA" sz="1100" dirty="0">
              <a:latin typeface="+mn-lt"/>
              <a:ea typeface="Times New Roman" panose="02020603050405020304" pitchFamily="18" charset="0"/>
            </a:endParaRPr>
          </a:p>
          <a:p>
            <a:r>
              <a:rPr lang="en-CA" sz="1100" dirty="0">
                <a:solidFill>
                  <a:srgbClr val="000000"/>
                </a:solidFill>
                <a:latin typeface="+mn-lt"/>
                <a:ea typeface="Times New Roman" panose="02020603050405020304" pitchFamily="18" charset="0"/>
              </a:rPr>
              <a:t> </a:t>
            </a:r>
          </a:p>
          <a:p>
            <a:pPr marL="232943">
              <a:lnSpc>
                <a:spcPts val="1228"/>
              </a:lnSpc>
            </a:pPr>
            <a:r>
              <a:rPr lang="en-CA" sz="1100" dirty="0">
                <a:solidFill>
                  <a:srgbClr val="221E1F"/>
                </a:solidFill>
                <a:latin typeface="+mn-lt"/>
                <a:ea typeface="Times New Roman" panose="02020603050405020304" pitchFamily="18" charset="0"/>
                <a:cs typeface="Times New Roman" panose="02020603050405020304" pitchFamily="18" charset="0"/>
              </a:rPr>
              <a:t>To conduct a positive pressure seal check, the respirator </a:t>
            </a:r>
            <a:r>
              <a:rPr lang="en-CA" sz="1100" b="1" dirty="0">
                <a:solidFill>
                  <a:srgbClr val="221E1F"/>
                </a:solidFill>
                <a:latin typeface="+mn-lt"/>
                <a:ea typeface="Times New Roman" panose="02020603050405020304" pitchFamily="18" charset="0"/>
                <a:cs typeface="Times New Roman" panose="02020603050405020304" pitchFamily="18" charset="0"/>
              </a:rPr>
              <a:t>exhales</a:t>
            </a:r>
            <a:r>
              <a:rPr lang="en-CA" sz="1100" dirty="0">
                <a:solidFill>
                  <a:srgbClr val="221E1F"/>
                </a:solidFill>
                <a:latin typeface="+mn-lt"/>
                <a:ea typeface="Times New Roman" panose="02020603050405020304" pitchFamily="18" charset="0"/>
                <a:cs typeface="Times New Roman" panose="02020603050405020304" pitchFamily="18" charset="0"/>
              </a:rPr>
              <a:t> gently into the respirator. The fit is considered satisfactory if a slight positive pressure is being built up inside the respirator without any evidence of outward leakage of air at the seal. Examples of such evidence would be the feeling of air movement on their face along the seal of the respirator, fogging of their glasses, or a lack of pressure being built up inside the respirator.</a:t>
            </a:r>
            <a:endParaRPr lang="en-CA" sz="1100" dirty="0">
              <a:latin typeface="+mn-lt"/>
              <a:ea typeface="Times New Roman" panose="02020603050405020304" pitchFamily="18" charset="0"/>
              <a:cs typeface="Times New Roman" panose="02020603050405020304" pitchFamily="18" charset="0"/>
            </a:endParaRPr>
          </a:p>
          <a:p>
            <a:r>
              <a:rPr lang="en-US" sz="1100" dirty="0">
                <a:latin typeface="+mn-lt"/>
                <a:ea typeface="Times New Roman" panose="02020603050405020304" pitchFamily="18" charset="0"/>
              </a:rPr>
              <a:t> </a:t>
            </a:r>
            <a:endParaRPr lang="en-CA" sz="1100" dirty="0">
              <a:latin typeface="+mn-lt"/>
              <a:ea typeface="Times New Roman" panose="02020603050405020304" pitchFamily="18" charset="0"/>
            </a:endParaRPr>
          </a:p>
          <a:p>
            <a:pPr>
              <a:lnSpc>
                <a:spcPts val="1228"/>
              </a:lnSpc>
            </a:pPr>
            <a:r>
              <a:rPr lang="en-CA" sz="1100" dirty="0">
                <a:solidFill>
                  <a:srgbClr val="221E1F"/>
                </a:solidFill>
                <a:latin typeface="+mn-lt"/>
                <a:ea typeface="Times New Roman" panose="02020603050405020304" pitchFamily="18" charset="0"/>
                <a:cs typeface="Times New Roman" panose="02020603050405020304" pitchFamily="18" charset="0"/>
              </a:rPr>
              <a:t>In either seal check, if air leaks around the nose, the worker uses both hands to readjust the nosepiece by placing fingertips at the top of the metal nose clip. Slide fingertips down both sides of the metal strip to more efficiently mould the nose area to the shape of the worker’s nose. Readjust the straps along the sides of the head until a proper seal is achieved. Repeat the seal checks.</a:t>
            </a:r>
            <a:endParaRPr lang="en-CA" sz="1100" dirty="0">
              <a:latin typeface="+mn-lt"/>
              <a:ea typeface="Times New Roman" panose="02020603050405020304" pitchFamily="18" charset="0"/>
              <a:cs typeface="Times New Roman" panose="02020603050405020304" pitchFamily="18" charset="0"/>
            </a:endParaRPr>
          </a:p>
          <a:p>
            <a:r>
              <a:rPr lang="en-CA" sz="1100" dirty="0">
                <a:solidFill>
                  <a:srgbClr val="000000"/>
                </a:solidFill>
                <a:latin typeface="+mn-lt"/>
                <a:ea typeface="Times New Roman" panose="02020603050405020304" pitchFamily="18" charset="0"/>
              </a:rPr>
              <a:t> </a:t>
            </a:r>
          </a:p>
          <a:p>
            <a:pPr>
              <a:lnSpc>
                <a:spcPts val="1228"/>
              </a:lnSpc>
            </a:pPr>
            <a:r>
              <a:rPr lang="en-CA" sz="1100" dirty="0">
                <a:solidFill>
                  <a:srgbClr val="221E1F"/>
                </a:solidFill>
                <a:latin typeface="+mn-lt"/>
                <a:ea typeface="Times New Roman" panose="02020603050405020304" pitchFamily="18" charset="0"/>
              </a:rPr>
              <a:t>Not every respirator can be checked using both positive and negative pressure. Refer to the manufacturer’s instructions for conducting seal checks on any specific respirator. This information can be found on the box or individual respirator packaging.</a:t>
            </a:r>
            <a:endParaRPr lang="en-CA" sz="1100" dirty="0">
              <a:latin typeface="+mn-lt"/>
              <a:ea typeface="Times New Roman" panose="02020603050405020304" pitchFamily="18" charset="0"/>
            </a:endParaRPr>
          </a:p>
          <a:p>
            <a:r>
              <a:rPr lang="en-US" sz="1100" dirty="0">
                <a:latin typeface="+mn-lt"/>
                <a:ea typeface="Times New Roman" panose="02020603050405020304" pitchFamily="18" charset="0"/>
              </a:rPr>
              <a:t> </a:t>
            </a:r>
            <a:endParaRPr lang="en-CA" sz="1100" dirty="0">
              <a:latin typeface="+mn-lt"/>
              <a:ea typeface="Times New Roman" panose="02020603050405020304" pitchFamily="18" charset="0"/>
            </a:endParaRPr>
          </a:p>
          <a:p>
            <a:pPr marR="6471"/>
            <a:r>
              <a:rPr lang="en-GB" sz="1100" spc="-10" dirty="0">
                <a:latin typeface="+mn-lt"/>
                <a:ea typeface="Times New Roman" panose="02020603050405020304" pitchFamily="18" charset="0"/>
              </a:rPr>
              <a:t>Note: Explain the negative and positive seal checks. Demonstrate and have participants practice and receive a return demonstration of understanding. If there are no elastomeric respirators available for the testers to practice with, only demonstrate the procedure.</a:t>
            </a:r>
            <a:endParaRPr lang="en-CA" sz="1100" dirty="0">
              <a:latin typeface="+mn-lt"/>
              <a:ea typeface="Times New Roman" panose="02020603050405020304" pitchFamily="18" charset="0"/>
            </a:endParaRPr>
          </a:p>
          <a:p>
            <a:r>
              <a:rPr lang="en-US" sz="1100" dirty="0">
                <a:solidFill>
                  <a:srgbClr val="221E1F"/>
                </a:solidFill>
                <a:latin typeface="+mn-lt"/>
              </a:rPr>
              <a:t>If workers cannot achieve a proper seal due to air leakage, they may need to be fit tested for a different respirator model or size.</a:t>
            </a:r>
            <a:r>
              <a:rPr lang="en-CA" sz="1100" dirty="0">
                <a:latin typeface="+mn-lt"/>
              </a:rPr>
              <a:t> </a:t>
            </a:r>
          </a:p>
        </p:txBody>
      </p:sp>
      <p:sp>
        <p:nvSpPr>
          <p:cNvPr id="4" name="Slide Number Placeholder 3"/>
          <p:cNvSpPr>
            <a:spLocks noGrp="1"/>
          </p:cNvSpPr>
          <p:nvPr>
            <p:ph type="sldNum" sz="quarter" idx="10"/>
          </p:nvPr>
        </p:nvSpPr>
        <p:spPr/>
        <p:txBody>
          <a:bodyPr/>
          <a:lstStyle/>
          <a:p>
            <a:pPr defTabSz="931774">
              <a:defRPr/>
            </a:pPr>
            <a:fld id="{42B3FC49-9381-4F3B-A94C-E42A77C154B2}" type="slidenum">
              <a:rPr lang="en-US">
                <a:solidFill>
                  <a:prstClr val="black"/>
                </a:solidFill>
                <a:latin typeface="Calibri"/>
              </a:rPr>
              <a:pPr defTabSz="931774">
                <a:defRPr/>
              </a:pPr>
              <a:t>54</a:t>
            </a:fld>
            <a:endParaRPr lang="en-US">
              <a:solidFill>
                <a:prstClr val="black"/>
              </a:solidFill>
              <a:latin typeface="Calibri"/>
            </a:endParaRPr>
          </a:p>
        </p:txBody>
      </p:sp>
    </p:spTree>
    <p:extLst>
      <p:ext uri="{BB962C8B-B14F-4D97-AF65-F5344CB8AC3E}">
        <p14:creationId xmlns:p14="http://schemas.microsoft.com/office/powerpoint/2010/main" val="37531221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36A66-1823-6F91-8A09-04C147B78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50E88-6665-7EAE-1AAE-C99BC1F5903C}"/>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C40DE922-7E15-AE57-7B13-3F0261A197CE}"/>
              </a:ext>
            </a:extLst>
          </p:cNvPr>
          <p:cNvSpPr>
            <a:spLocks noGrp="1"/>
          </p:cNvSpPr>
          <p:nvPr>
            <p:ph type="body" idx="1"/>
          </p:nvPr>
        </p:nvSpPr>
        <p:spPr/>
        <p:txBody>
          <a:bodyPr/>
          <a:lstStyle/>
          <a:p>
            <a:pPr defTabSz="931774">
              <a:defRPr/>
            </a:pPr>
            <a:r>
              <a:rPr lang="en-US" sz="1100" dirty="0"/>
              <a:t>Fit test preparation ensures both the worker and the equipment are ready for an accurate and reliable fit test. This step confirms all required conditions are met, including proper grooming, the absence of interfering accessories, and correct respirator selection. The fit test can then be performed safely and effectively. Proper preparation helps ensure consistent results and supports the overall success of the respiratory protection program.</a:t>
            </a:r>
            <a:endParaRPr lang="en-CA" sz="1100" dirty="0"/>
          </a:p>
          <a:p>
            <a:pPr defTabSz="931774">
              <a:defRPr/>
            </a:pPr>
            <a:endParaRPr lang="en-CA" dirty="0"/>
          </a:p>
          <a:p>
            <a:pPr defTabSz="931774">
              <a:defRPr/>
            </a:pPr>
            <a:endParaRPr lang="en-CA" dirty="0"/>
          </a:p>
          <a:p>
            <a:endParaRPr lang="en-US" dirty="0"/>
          </a:p>
          <a:p>
            <a:endParaRPr lang="en-US" dirty="0"/>
          </a:p>
          <a:p>
            <a:endParaRPr lang="en-CA" dirty="0"/>
          </a:p>
          <a:p>
            <a:endParaRPr lang="en-CA" dirty="0"/>
          </a:p>
        </p:txBody>
      </p:sp>
      <p:sp>
        <p:nvSpPr>
          <p:cNvPr id="4" name="Slide Number Placeholder 3">
            <a:extLst>
              <a:ext uri="{FF2B5EF4-FFF2-40B4-BE49-F238E27FC236}">
                <a16:creationId xmlns:a16="http://schemas.microsoft.com/office/drawing/2014/main" id="{65EBBE91-75AA-1372-DBF0-1CE21696BBFD}"/>
              </a:ext>
            </a:extLst>
          </p:cNvPr>
          <p:cNvSpPr>
            <a:spLocks noGrp="1"/>
          </p:cNvSpPr>
          <p:nvPr>
            <p:ph type="sldNum" sz="quarter" idx="5"/>
          </p:nvPr>
        </p:nvSpPr>
        <p:spPr/>
        <p:txBody>
          <a:bodyPr/>
          <a:lstStyle/>
          <a:p>
            <a:fld id="{CC625B38-3B45-40DE-97CD-8C7803177BCD}" type="slidenum">
              <a:rPr lang="en-CA" smtClean="0"/>
              <a:t>55</a:t>
            </a:fld>
            <a:endParaRPr lang="en-CA"/>
          </a:p>
        </p:txBody>
      </p:sp>
    </p:spTree>
    <p:extLst>
      <p:ext uri="{BB962C8B-B14F-4D97-AF65-F5344CB8AC3E}">
        <p14:creationId xmlns:p14="http://schemas.microsoft.com/office/powerpoint/2010/main" val="33556400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2DB2C-1A7A-6AD9-8197-126097EE2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319F8-5F17-9B5F-1188-66A6DFE9FD5D}"/>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2A46B96D-2D3D-C94E-6053-A789FCC80F55}"/>
              </a:ext>
            </a:extLst>
          </p:cNvPr>
          <p:cNvSpPr>
            <a:spLocks noGrp="1"/>
          </p:cNvSpPr>
          <p:nvPr>
            <p:ph type="body" idx="1"/>
          </p:nvPr>
        </p:nvSpPr>
        <p:spPr/>
        <p:txBody>
          <a:bodyPr/>
          <a:lstStyle/>
          <a:p>
            <a:r>
              <a:rPr lang="en-US" sz="1100" dirty="0"/>
              <a:t>This is from the Respirator Fit Test Documentation form. Review the Pre-fit testing requirements on the form.</a:t>
            </a:r>
          </a:p>
          <a:p>
            <a:endParaRPr lang="en-US" dirty="0"/>
          </a:p>
          <a:p>
            <a:endParaRPr lang="en-CA" dirty="0"/>
          </a:p>
          <a:p>
            <a:endParaRPr lang="en-CA" dirty="0"/>
          </a:p>
        </p:txBody>
      </p:sp>
      <p:sp>
        <p:nvSpPr>
          <p:cNvPr id="4" name="Slide Number Placeholder 3">
            <a:extLst>
              <a:ext uri="{FF2B5EF4-FFF2-40B4-BE49-F238E27FC236}">
                <a16:creationId xmlns:a16="http://schemas.microsoft.com/office/drawing/2014/main" id="{70E903C8-BEF2-ECD4-73A6-A2EDD1493B46}"/>
              </a:ext>
            </a:extLst>
          </p:cNvPr>
          <p:cNvSpPr>
            <a:spLocks noGrp="1"/>
          </p:cNvSpPr>
          <p:nvPr>
            <p:ph type="sldNum" sz="quarter" idx="5"/>
          </p:nvPr>
        </p:nvSpPr>
        <p:spPr/>
        <p:txBody>
          <a:bodyPr/>
          <a:lstStyle/>
          <a:p>
            <a:fld id="{CC625B38-3B45-40DE-97CD-8C7803177BCD}" type="slidenum">
              <a:rPr lang="en-CA" smtClean="0"/>
              <a:t>56</a:t>
            </a:fld>
            <a:endParaRPr lang="en-CA"/>
          </a:p>
        </p:txBody>
      </p:sp>
    </p:spTree>
    <p:extLst>
      <p:ext uri="{BB962C8B-B14F-4D97-AF65-F5344CB8AC3E}">
        <p14:creationId xmlns:p14="http://schemas.microsoft.com/office/powerpoint/2010/main" val="3971305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a:spcAft>
                <a:spcPts val="611"/>
              </a:spcAft>
            </a:pPr>
            <a:r>
              <a:rPr lang="en-CA" sz="1100" dirty="0">
                <a:solidFill>
                  <a:srgbClr val="000000"/>
                </a:solidFill>
                <a:latin typeface="+mn-lt"/>
                <a:ea typeface="Times New Roman" panose="02020603050405020304" pitchFamily="18" charset="0"/>
              </a:rPr>
              <a:t>Facial hair: </a:t>
            </a:r>
            <a:r>
              <a:rPr lang="en-US" sz="1100" dirty="0">
                <a:latin typeface="+mn-lt"/>
              </a:rPr>
              <a:t>Individuals must be clean-shaven wherever the respirator seals to the face or neck. Because hair growth varies, most people should shave within the past 24 hours—preferably within 12—to ensure no hair interferes with the respirator seal, valves, or function.</a:t>
            </a:r>
            <a:r>
              <a:rPr lang="en-CA" sz="1100" dirty="0">
                <a:solidFill>
                  <a:srgbClr val="000000"/>
                </a:solidFill>
                <a:latin typeface="+mn-lt"/>
                <a:ea typeface="Times New Roman" panose="02020603050405020304" pitchFamily="18" charset="0"/>
              </a:rPr>
              <a:t> </a:t>
            </a:r>
            <a:endParaRPr lang="en-CA" sz="1100" dirty="0">
              <a:latin typeface="+mn-lt"/>
              <a:ea typeface="Times New Roman" panose="02020603050405020304" pitchFamily="18" charset="0"/>
            </a:endParaRPr>
          </a:p>
          <a:p>
            <a:r>
              <a:rPr lang="en-CA" sz="1100" dirty="0">
                <a:solidFill>
                  <a:srgbClr val="000000"/>
                </a:solidFill>
                <a:latin typeface="+mn-lt"/>
                <a:ea typeface="Times New Roman" panose="02020603050405020304" pitchFamily="18" charset="0"/>
              </a:rPr>
              <a:t>Personal conditions: </a:t>
            </a:r>
            <a:r>
              <a:rPr lang="en-US" sz="1100" dirty="0">
                <a:latin typeface="+mn-lt"/>
              </a:rPr>
              <a:t>Individuals must appear for fit testing in the same condition they will be in when using the respirator, including hairstyle and use of dentures, eyeglasses, or contact lenses. </a:t>
            </a:r>
            <a:endParaRPr lang="en-CA" sz="1100" dirty="0">
              <a:solidFill>
                <a:srgbClr val="000000"/>
              </a:solidFill>
              <a:latin typeface="+mn-lt"/>
              <a:ea typeface="Times New Roman" panose="02020603050405020304" pitchFamily="18" charset="0"/>
            </a:endParaRPr>
          </a:p>
          <a:p>
            <a:endParaRPr lang="en-CA" sz="1100" dirty="0">
              <a:latin typeface="+mn-lt"/>
              <a:ea typeface="Times New Roman" panose="02020603050405020304" pitchFamily="18" charset="0"/>
            </a:endParaRPr>
          </a:p>
          <a:p>
            <a:r>
              <a:rPr lang="en-CA" sz="1100" dirty="0">
                <a:solidFill>
                  <a:srgbClr val="000000"/>
                </a:solidFill>
                <a:latin typeface="+mn-lt"/>
                <a:ea typeface="Times New Roman" panose="02020603050405020304" pitchFamily="18" charset="0"/>
              </a:rPr>
              <a:t>Personal effects or accessories: </a:t>
            </a:r>
            <a:r>
              <a:rPr lang="en-US" sz="1100" dirty="0">
                <a:latin typeface="+mn-lt"/>
              </a:rPr>
              <a:t>Individuals must appear for fit testing without any accessories—such as head coverings, garments, or facial jewelry—that could come between the skin and the respirator’s sealing surface.</a:t>
            </a:r>
          </a:p>
          <a:p>
            <a:br>
              <a:rPr lang="en-US" sz="1100" dirty="0">
                <a:latin typeface="+mn-lt"/>
              </a:rPr>
            </a:br>
            <a:r>
              <a:rPr lang="en-US" sz="1100" dirty="0">
                <a:latin typeface="+mn-lt"/>
              </a:rPr>
              <a:t>Note: These items, as well as makeup, creams, or lotions, can interfere with proper sealing, valve function, and respirator positioning. Above information is paraphrased from the CSA Standards 9.2.2, 9.2.3, and 9.2.4.</a:t>
            </a:r>
            <a:endParaRPr lang="en-CA" sz="1100" dirty="0">
              <a:latin typeface="+mn-lt"/>
            </a:endParaRPr>
          </a:p>
          <a:p>
            <a:r>
              <a:rPr lang="en-CA" sz="11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highlight>
                  <a:srgbClr val="FFFF00"/>
                </a:highlight>
                <a:latin typeface="+mn-lt"/>
                <a:ea typeface="Times New Roman" panose="02020603050405020304" pitchFamily="18" charset="0"/>
              </a:rPr>
              <a:t>ACTION: </a:t>
            </a:r>
            <a:r>
              <a:rPr lang="en-US" sz="1100" dirty="0">
                <a:highlight>
                  <a:srgbClr val="FFFF00"/>
                </a:highlight>
                <a:latin typeface="+mn-lt"/>
                <a:ea typeface="Times New Roman" panose="02020603050405020304" pitchFamily="18" charset="0"/>
              </a:rPr>
              <a:t>Refer to the Facial Hairstyles and Filtering Facepiece Respirators document in the Forms tab.</a:t>
            </a:r>
            <a:endParaRPr lang="en-CA" sz="1100" dirty="0">
              <a:solidFill>
                <a:srgbClr val="000000"/>
              </a:solidFill>
              <a:latin typeface="+mn-lt"/>
              <a:ea typeface="Times New Roman" panose="02020603050405020304" pitchFamily="18" charset="0"/>
            </a:endParaRPr>
          </a:p>
          <a:p>
            <a:endParaRPr lang="en-CA" sz="1100" dirty="0">
              <a:latin typeface="+mn-lt"/>
            </a:endParaRPr>
          </a:p>
          <a:p>
            <a:endParaRPr lang="en-US" sz="1100" dirty="0"/>
          </a:p>
        </p:txBody>
      </p:sp>
      <p:sp>
        <p:nvSpPr>
          <p:cNvPr id="4" name="Slide Number Placeholder 3"/>
          <p:cNvSpPr>
            <a:spLocks noGrp="1"/>
          </p:cNvSpPr>
          <p:nvPr>
            <p:ph type="sldNum" sz="quarter" idx="10"/>
          </p:nvPr>
        </p:nvSpPr>
        <p:spPr/>
        <p:txBody>
          <a:bodyPr/>
          <a:lstStyle/>
          <a:p>
            <a:pPr defTabSz="931774">
              <a:defRPr/>
            </a:pPr>
            <a:fld id="{42B3FC49-9381-4F3B-A94C-E42A77C154B2}" type="slidenum">
              <a:rPr lang="en-US">
                <a:solidFill>
                  <a:prstClr val="black"/>
                </a:solidFill>
                <a:latin typeface="Calibri"/>
              </a:rPr>
              <a:pPr defTabSz="931774">
                <a:defRPr/>
              </a:pPr>
              <a:t>57</a:t>
            </a:fld>
            <a:endParaRPr lang="en-US">
              <a:solidFill>
                <a:prstClr val="black"/>
              </a:solidFill>
              <a:latin typeface="Calibri"/>
            </a:endParaRPr>
          </a:p>
        </p:txBody>
      </p:sp>
    </p:spTree>
    <p:extLst>
      <p:ext uri="{BB962C8B-B14F-4D97-AF65-F5344CB8AC3E}">
        <p14:creationId xmlns:p14="http://schemas.microsoft.com/office/powerpoint/2010/main" val="3712962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97FB9-A6A3-38B6-C4BB-7DFD35554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A71CA-17EC-9389-1118-010EA7A2660B}"/>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D819F7C7-B110-8E12-1CA1-E9F9A4C9E225}"/>
              </a:ext>
            </a:extLst>
          </p:cNvPr>
          <p:cNvSpPr>
            <a:spLocks noGrp="1"/>
          </p:cNvSpPr>
          <p:nvPr>
            <p:ph type="body" idx="1"/>
          </p:nvPr>
        </p:nvSpPr>
        <p:spPr/>
        <p:txBody>
          <a:bodyPr/>
          <a:lstStyle/>
          <a:p>
            <a:pPr defTabSz="931774">
              <a:defRPr/>
            </a:pPr>
            <a:r>
              <a:rPr lang="en-CA" sz="1100" dirty="0"/>
              <a:t>This is the full documentation form. </a:t>
            </a:r>
            <a:r>
              <a:rPr lang="en-US" sz="1100" dirty="0"/>
              <a:t> </a:t>
            </a:r>
            <a:endParaRPr lang="en-CA" sz="1100" dirty="0"/>
          </a:p>
          <a:p>
            <a:r>
              <a:rPr lang="en-US" sz="1100" dirty="0"/>
              <a:t>After the pre-fit testing has been reviewed and the worker is cleared for fit testing, the fit tester selects a respirator appropriate for the hazard, as well as the correct size and shape for the worker. Once the </a:t>
            </a:r>
            <a:r>
              <a:rPr lang="en-CA" sz="1100" dirty="0"/>
              <a:t>worker has a respirator, they must inspect it, don the respirator and perform a positive and negative seal check.</a:t>
            </a:r>
          </a:p>
          <a:p>
            <a:pPr marL="0" marR="0" lvl="0" indent="0" algn="l" defTabSz="931774" rtl="0" eaLnBrk="1" fontAlgn="auto" latinLnBrk="0" hangingPunct="1">
              <a:lnSpc>
                <a:spcPct val="100000"/>
              </a:lnSpc>
              <a:spcBef>
                <a:spcPts val="0"/>
              </a:spcBef>
              <a:spcAft>
                <a:spcPts val="0"/>
              </a:spcAft>
              <a:buClrTx/>
              <a:buSzTx/>
              <a:buFontTx/>
              <a:buNone/>
              <a:tabLst/>
              <a:defRPr/>
            </a:pPr>
            <a:br>
              <a:rPr lang="en-US" sz="1800" dirty="0">
                <a:latin typeface="Arial" panose="020B0604020202020204" pitchFamily="34" charset="0"/>
                <a:ea typeface="Times New Roman" panose="02020603050405020304" pitchFamily="18" charset="0"/>
              </a:rPr>
            </a:br>
            <a:r>
              <a:rPr lang="en-CA" sz="1800" b="1" dirty="0">
                <a:solidFill>
                  <a:srgbClr val="000000"/>
                </a:solidFill>
                <a:latin typeface="Arial" panose="020B0604020202020204" pitchFamily="34" charset="0"/>
                <a:ea typeface="Times New Roman" panose="02020603050405020304" pitchFamily="18" charset="0"/>
              </a:rPr>
              <a:t>ACTION: </a:t>
            </a:r>
            <a:r>
              <a:rPr lang="en-CA" sz="1800" dirty="0"/>
              <a:t>Review this form with the fit testers, which can be found in the Forms tab. Ensure they understand how to fill this out.</a:t>
            </a:r>
          </a:p>
          <a:p>
            <a:pPr defTabSz="931774">
              <a:defRPr/>
            </a:pPr>
            <a:endParaRPr lang="en-CA" sz="1800" b="1" dirty="0">
              <a:latin typeface="Times New Roman" panose="02020603050405020304" pitchFamily="18" charset="0"/>
              <a:ea typeface="Times New Roman" panose="02020603050405020304" pitchFamily="18" charset="0"/>
            </a:endParaRPr>
          </a:p>
        </p:txBody>
      </p:sp>
      <p:sp>
        <p:nvSpPr>
          <p:cNvPr id="4" name="Header Placeholder 3">
            <a:extLst>
              <a:ext uri="{FF2B5EF4-FFF2-40B4-BE49-F238E27FC236}">
                <a16:creationId xmlns:a16="http://schemas.microsoft.com/office/drawing/2014/main" id="{B89F82EF-EAF1-5678-6463-90F186395CF4}"/>
              </a:ext>
            </a:extLst>
          </p:cNvPr>
          <p:cNvSpPr>
            <a:spLocks noGrp="1"/>
          </p:cNvSpPr>
          <p:nvPr>
            <p:ph type="hdr" sz="quarter"/>
          </p:nvPr>
        </p:nvSpPr>
        <p:spPr/>
        <p:txBody>
          <a:bodyPr/>
          <a:lstStyle/>
          <a:p>
            <a:r>
              <a:rPr lang="en-CA"/>
              <a:t>SASWH</a:t>
            </a:r>
          </a:p>
        </p:txBody>
      </p:sp>
      <p:sp>
        <p:nvSpPr>
          <p:cNvPr id="5" name="Date Placeholder 4">
            <a:extLst>
              <a:ext uri="{FF2B5EF4-FFF2-40B4-BE49-F238E27FC236}">
                <a16:creationId xmlns:a16="http://schemas.microsoft.com/office/drawing/2014/main" id="{02329B61-822E-DA3D-AB1D-9B4E707E8331}"/>
              </a:ext>
            </a:extLst>
          </p:cNvPr>
          <p:cNvSpPr>
            <a:spLocks noGrp="1"/>
          </p:cNvSpPr>
          <p:nvPr>
            <p:ph type="dt" idx="1"/>
          </p:nvPr>
        </p:nvSpPr>
        <p:spPr/>
        <p:txBody>
          <a:bodyPr/>
          <a:lstStyle/>
          <a:p>
            <a:r>
              <a:rPr lang="en-US"/>
              <a:t>2021-05-12</a:t>
            </a:r>
            <a:endParaRPr lang="en-CA" dirty="0"/>
          </a:p>
        </p:txBody>
      </p:sp>
      <p:sp>
        <p:nvSpPr>
          <p:cNvPr id="6" name="Slide Number Placeholder 5">
            <a:extLst>
              <a:ext uri="{FF2B5EF4-FFF2-40B4-BE49-F238E27FC236}">
                <a16:creationId xmlns:a16="http://schemas.microsoft.com/office/drawing/2014/main" id="{739E5A61-4C70-5212-C91C-74C231720364}"/>
              </a:ext>
            </a:extLst>
          </p:cNvPr>
          <p:cNvSpPr>
            <a:spLocks noGrp="1"/>
          </p:cNvSpPr>
          <p:nvPr>
            <p:ph type="sldNum" sz="quarter" idx="5"/>
          </p:nvPr>
        </p:nvSpPr>
        <p:spPr/>
        <p:txBody>
          <a:bodyPr/>
          <a:lstStyle/>
          <a:p>
            <a:fld id="{3F30239F-3150-4A59-A506-5887556C8FFF}" type="slidenum">
              <a:rPr lang="en-CA" smtClean="0"/>
              <a:t>58</a:t>
            </a:fld>
            <a:endParaRPr lang="en-CA"/>
          </a:p>
        </p:txBody>
      </p:sp>
    </p:spTree>
    <p:extLst>
      <p:ext uri="{BB962C8B-B14F-4D97-AF65-F5344CB8AC3E}">
        <p14:creationId xmlns:p14="http://schemas.microsoft.com/office/powerpoint/2010/main" val="37967485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a:defRPr/>
            </a:pPr>
            <a:fld id="{04E43E29-4A4C-483E-9E2A-8C34541D1FC3}" type="slidenum">
              <a:rPr lang="en-US">
                <a:solidFill>
                  <a:prstClr val="black"/>
                </a:solidFill>
                <a:latin typeface="Calibri"/>
              </a:rPr>
              <a:pPr defTabSz="931774">
                <a:defRPr/>
              </a:pPr>
              <a:t>59</a:t>
            </a:fld>
            <a:endParaRPr lang="en-US">
              <a:solidFill>
                <a:prstClr val="black"/>
              </a:solidFill>
              <a:latin typeface="Calibri"/>
            </a:endParaRPr>
          </a:p>
        </p:txBody>
      </p:sp>
      <p:sp>
        <p:nvSpPr>
          <p:cNvPr id="208898" name="Rectangle 2"/>
          <p:cNvSpPr>
            <a:spLocks noGrp="1" noRot="1" noChangeAspect="1" noChangeArrowheads="1" noTextEdit="1"/>
          </p:cNvSpPr>
          <p:nvPr>
            <p:ph type="sldImg"/>
          </p:nvPr>
        </p:nvSpPr>
        <p:spPr>
          <a:ln/>
        </p:spPr>
        <p:txBody>
          <a:bodyPr/>
          <a:lstStyle/>
          <a:p>
            <a:endParaRPr lang="en-CA"/>
          </a:p>
        </p:txBody>
      </p:sp>
      <p:sp>
        <p:nvSpPr>
          <p:cNvPr id="208899" name="Rectangle 3"/>
          <p:cNvSpPr>
            <a:spLocks noGrp="1" noChangeArrowheads="1"/>
          </p:cNvSpPr>
          <p:nvPr>
            <p:ph type="body" idx="1"/>
          </p:nvPr>
        </p:nvSpPr>
        <p:spPr/>
        <p:txBody>
          <a:bodyPr/>
          <a:lstStyle/>
          <a:p>
            <a:pPr>
              <a:spcAft>
                <a:spcPts val="611"/>
              </a:spcAft>
            </a:pPr>
            <a:r>
              <a:rPr lang="en-CA" sz="1100" dirty="0">
                <a:solidFill>
                  <a:srgbClr val="000000"/>
                </a:solidFill>
                <a:latin typeface="+mn-lt"/>
                <a:ea typeface="Times New Roman" panose="02020603050405020304" pitchFamily="18" charset="0"/>
              </a:rPr>
              <a:t>CSA Standard CAN/CSA Z94.4-18(2023)</a:t>
            </a:r>
          </a:p>
          <a:p>
            <a:pPr>
              <a:spcAft>
                <a:spcPts val="611"/>
              </a:spcAft>
            </a:pPr>
            <a:r>
              <a:rPr lang="en-CA" sz="1100" dirty="0">
                <a:solidFill>
                  <a:srgbClr val="000000"/>
                </a:solidFill>
                <a:latin typeface="+mn-lt"/>
                <a:ea typeface="Times New Roman" panose="02020603050405020304" pitchFamily="18" charset="0"/>
              </a:rPr>
              <a:t>B.2.3.3 Comfort assessment conditions and criteria</a:t>
            </a:r>
            <a:endParaRPr lang="en-CA" sz="1100" b="1" dirty="0">
              <a:solidFill>
                <a:srgbClr val="000000"/>
              </a:solidFill>
              <a:latin typeface="+mn-lt"/>
              <a:ea typeface="Times New Roman" panose="02020603050405020304" pitchFamily="18" charset="0"/>
            </a:endParaRPr>
          </a:p>
          <a:p>
            <a:pPr>
              <a:spcAft>
                <a:spcPts val="611"/>
              </a:spcAft>
            </a:pPr>
            <a:endParaRPr lang="en-US" dirty="0"/>
          </a:p>
        </p:txBody>
      </p:sp>
    </p:spTree>
    <p:extLst>
      <p:ext uri="{BB962C8B-B14F-4D97-AF65-F5344CB8AC3E}">
        <p14:creationId xmlns:p14="http://schemas.microsoft.com/office/powerpoint/2010/main" val="159097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CA609-CAEE-4E21-8410-90CF1D614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C6F5CF-F5EC-96E5-79D8-045650C4E526}"/>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EF6C0288-D12A-8F44-ABBF-6482F24EF672}"/>
              </a:ext>
            </a:extLst>
          </p:cNvPr>
          <p:cNvSpPr>
            <a:spLocks noGrp="1"/>
          </p:cNvSpPr>
          <p:nvPr>
            <p:ph type="body" idx="1"/>
          </p:nvPr>
        </p:nvSpPr>
        <p:spPr/>
        <p:txBody>
          <a:bodyPr/>
          <a:lstStyle/>
          <a:p>
            <a:r>
              <a:rPr lang="en-US" sz="1100" dirty="0">
                <a:ea typeface="Times New Roman" panose="02020603050405020304" pitchFamily="18" charset="0"/>
              </a:rPr>
              <a:t>Instructors who are using this PowerPoint (PPT), remember this is a resource to highlight information. Use your Protocols and Resources along with this PPT. </a:t>
            </a:r>
          </a:p>
          <a:p>
            <a:endParaRPr lang="en-US" sz="1100" dirty="0">
              <a:ea typeface="Times New Roman" panose="02020603050405020304" pitchFamily="18" charset="0"/>
            </a:endParaRPr>
          </a:p>
          <a:p>
            <a:r>
              <a:rPr lang="en-US" sz="1100" dirty="0">
                <a:ea typeface="Times New Roman" panose="02020603050405020304" pitchFamily="18" charset="0"/>
              </a:rPr>
              <a:t>The fit testing process is interactive and includes:</a:t>
            </a:r>
          </a:p>
          <a:p>
            <a:pPr marL="174708" indent="-174708">
              <a:buFont typeface="Arial" panose="020B0604020202020204" pitchFamily="34" charset="0"/>
              <a:buChar char="•"/>
            </a:pPr>
            <a:r>
              <a:rPr lang="en-US" sz="1100" dirty="0">
                <a:ea typeface="Times New Roman" panose="02020603050405020304" pitchFamily="18" charset="0"/>
              </a:rPr>
              <a:t>Open and respectful discussion for everyone</a:t>
            </a:r>
            <a:endParaRPr lang="en-CA" sz="1100" dirty="0">
              <a:ea typeface="Times New Roman" panose="02020603050405020304" pitchFamily="18" charset="0"/>
            </a:endParaRPr>
          </a:p>
          <a:p>
            <a:pPr marL="174708" indent="-174708">
              <a:buSzPts val="1100"/>
              <a:buFont typeface="Arial" panose="020B0604020202020204" pitchFamily="34" charset="0"/>
              <a:buChar char="•"/>
            </a:pPr>
            <a:r>
              <a:rPr lang="en-US" sz="1100" dirty="0">
                <a:ea typeface="Times New Roman" panose="02020603050405020304" pitchFamily="18" charset="0"/>
              </a:rPr>
              <a:t>Fit tester’s clear explanation to the worker of the process and steps used in the fit testing process</a:t>
            </a:r>
            <a:endParaRPr lang="en-CA" sz="1100" dirty="0">
              <a:ea typeface="Times New Roman" panose="02020603050405020304" pitchFamily="18" charset="0"/>
            </a:endParaRPr>
          </a:p>
          <a:p>
            <a:pPr marL="174708" indent="-174708">
              <a:buSzPts val="1100"/>
              <a:buFont typeface="Arial" panose="020B0604020202020204" pitchFamily="34" charset="0"/>
              <a:buChar char="•"/>
            </a:pPr>
            <a:r>
              <a:rPr lang="en-US" sz="1100" dirty="0">
                <a:ea typeface="Times New Roman" panose="02020603050405020304" pitchFamily="18" charset="0"/>
              </a:rPr>
              <a:t>Providing adequate time for each worker being fit tested to practice and provide a return demonstration of proper donning, doffing and performing seal checks for the respirator(s)</a:t>
            </a:r>
            <a:endParaRPr lang="en-CA" sz="1100" dirty="0">
              <a:ea typeface="Times New Roman" panose="02020603050405020304" pitchFamily="18" charset="0"/>
            </a:endParaRPr>
          </a:p>
          <a:p>
            <a:pPr marL="174708" indent="-174708">
              <a:buSzPts val="1100"/>
              <a:buFont typeface="Arial" panose="020B0604020202020204" pitchFamily="34" charset="0"/>
              <a:buChar char="•"/>
            </a:pPr>
            <a:r>
              <a:rPr lang="en-US" sz="1100" dirty="0">
                <a:ea typeface="Times New Roman" panose="02020603050405020304" pitchFamily="18" charset="0"/>
              </a:rPr>
              <a:t>Providing adequate time for the worker to practice and provide return demonstration of disassembly, cleaning and reassembly of the elastomeric respirator</a:t>
            </a:r>
            <a:endParaRPr lang="en-CA" sz="1100" dirty="0">
              <a:ea typeface="Times New Roman" panose="02020603050405020304" pitchFamily="18" charset="0"/>
            </a:endParaRPr>
          </a:p>
        </p:txBody>
      </p:sp>
      <p:sp>
        <p:nvSpPr>
          <p:cNvPr id="4" name="Slide Number Placeholder 3">
            <a:extLst>
              <a:ext uri="{FF2B5EF4-FFF2-40B4-BE49-F238E27FC236}">
                <a16:creationId xmlns:a16="http://schemas.microsoft.com/office/drawing/2014/main" id="{E4CCD8A6-9733-5E3A-CD59-44B300163987}"/>
              </a:ext>
            </a:extLst>
          </p:cNvPr>
          <p:cNvSpPr>
            <a:spLocks noGrp="1"/>
          </p:cNvSpPr>
          <p:nvPr>
            <p:ph type="sldNum" sz="quarter" idx="10"/>
          </p:nvPr>
        </p:nvSpPr>
        <p:spPr/>
        <p:txBody>
          <a:bodyPr/>
          <a:lstStyle/>
          <a:p>
            <a:pPr defTabSz="931774">
              <a:defRPr/>
            </a:pPr>
            <a:fld id="{6CFAA76A-2E8C-4AA8-B375-9579D1FC200A}" type="slidenum">
              <a:rPr lang="en-CA">
                <a:solidFill>
                  <a:prstClr val="black"/>
                </a:solidFill>
                <a:latin typeface="Calibri"/>
              </a:rPr>
              <a:pPr defTabSz="931774">
                <a:defRPr/>
              </a:pPr>
              <a:t>6</a:t>
            </a:fld>
            <a:endParaRPr lang="en-CA">
              <a:solidFill>
                <a:prstClr val="black"/>
              </a:solidFill>
              <a:latin typeface="Calibri"/>
            </a:endParaRPr>
          </a:p>
        </p:txBody>
      </p:sp>
    </p:spTree>
    <p:extLst>
      <p:ext uri="{BB962C8B-B14F-4D97-AF65-F5344CB8AC3E}">
        <p14:creationId xmlns:p14="http://schemas.microsoft.com/office/powerpoint/2010/main" val="3315382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0D60D-6C6A-1A5E-A1B4-C3D8584CBEB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296EA39-6D5B-BA1F-7905-831C85C885BF}"/>
              </a:ext>
            </a:extLst>
          </p:cNvPr>
          <p:cNvSpPr>
            <a:spLocks noGrp="1" noChangeArrowheads="1"/>
          </p:cNvSpPr>
          <p:nvPr>
            <p:ph type="sldNum" sz="quarter" idx="5"/>
          </p:nvPr>
        </p:nvSpPr>
        <p:spPr>
          <a:ln/>
        </p:spPr>
        <p:txBody>
          <a:bodyPr/>
          <a:lstStyle/>
          <a:p>
            <a:pPr defTabSz="931774">
              <a:defRPr/>
            </a:pPr>
            <a:fld id="{04E43E29-4A4C-483E-9E2A-8C34541D1FC3}" type="slidenum">
              <a:rPr lang="en-US">
                <a:solidFill>
                  <a:prstClr val="black"/>
                </a:solidFill>
                <a:latin typeface="Calibri"/>
              </a:rPr>
              <a:pPr defTabSz="931774">
                <a:defRPr/>
              </a:pPr>
              <a:t>60</a:t>
            </a:fld>
            <a:endParaRPr lang="en-US">
              <a:solidFill>
                <a:prstClr val="black"/>
              </a:solidFill>
              <a:latin typeface="Calibri"/>
            </a:endParaRPr>
          </a:p>
        </p:txBody>
      </p:sp>
      <p:sp>
        <p:nvSpPr>
          <p:cNvPr id="208898" name="Rectangle 2">
            <a:extLst>
              <a:ext uri="{FF2B5EF4-FFF2-40B4-BE49-F238E27FC236}">
                <a16:creationId xmlns:a16="http://schemas.microsoft.com/office/drawing/2014/main" id="{5E704C9F-8FC0-4176-E9A4-A26F0C0897F8}"/>
              </a:ext>
            </a:extLst>
          </p:cNvPr>
          <p:cNvSpPr>
            <a:spLocks noGrp="1" noRot="1" noChangeAspect="1" noChangeArrowheads="1" noTextEdit="1"/>
          </p:cNvSpPr>
          <p:nvPr>
            <p:ph type="sldImg"/>
          </p:nvPr>
        </p:nvSpPr>
        <p:spPr>
          <a:ln/>
        </p:spPr>
        <p:txBody>
          <a:bodyPr/>
          <a:lstStyle/>
          <a:p>
            <a:endParaRPr lang="en-CA"/>
          </a:p>
        </p:txBody>
      </p:sp>
      <p:sp>
        <p:nvSpPr>
          <p:cNvPr id="208899" name="Rectangle 3">
            <a:extLst>
              <a:ext uri="{FF2B5EF4-FFF2-40B4-BE49-F238E27FC236}">
                <a16:creationId xmlns:a16="http://schemas.microsoft.com/office/drawing/2014/main" id="{D52EAEDB-3A73-9200-6E34-3B7CA019D797}"/>
              </a:ext>
            </a:extLst>
          </p:cNvPr>
          <p:cNvSpPr>
            <a:spLocks noGrp="1" noChangeArrowheads="1"/>
          </p:cNvSpPr>
          <p:nvPr>
            <p:ph type="body" idx="1"/>
          </p:nvPr>
        </p:nvSpPr>
        <p:spPr/>
        <p:txBody>
          <a:bodyPr/>
          <a:lstStyle/>
          <a:p>
            <a:r>
              <a:rPr lang="en-US" b="0" dirty="0"/>
              <a:t>Comfort assessment movements: </a:t>
            </a:r>
          </a:p>
          <a:p>
            <a:endParaRPr lang="en-US" b="0" dirty="0"/>
          </a:p>
          <a:p>
            <a:r>
              <a:rPr lang="en-US" dirty="0"/>
              <a:t>During the comfort-assessment process described in Clause B.2.3.3 or C.2.3.3, and again after the required waiting period, the worker should carry out the following movements for 3-5 seconds each:</a:t>
            </a:r>
            <a:endParaRPr lang="en-CA" dirty="0"/>
          </a:p>
          <a:p>
            <a:pPr marL="232943" indent="-232943" defTabSz="931774">
              <a:buFontTx/>
              <a:buAutoNum type="arabicPeriod"/>
              <a:defRPr/>
            </a:pPr>
            <a:r>
              <a:rPr lang="en-US" dirty="0"/>
              <a:t>Gently nod the head up and down</a:t>
            </a:r>
          </a:p>
          <a:p>
            <a:pPr marL="232943" indent="-232943" defTabSz="931774">
              <a:buFontTx/>
              <a:buAutoNum type="arabicPeriod"/>
              <a:defRPr/>
            </a:pPr>
            <a:r>
              <a:rPr lang="en-US" dirty="0"/>
              <a:t>Lean the head so the left ear moves toward the left shoulder, then repeat on the right side</a:t>
            </a:r>
            <a:endParaRPr lang="en-CA" dirty="0"/>
          </a:p>
          <a:p>
            <a:pPr defTabSz="931774">
              <a:defRPr/>
            </a:pPr>
            <a:r>
              <a:rPr lang="en-US" dirty="0"/>
              <a:t>3.   Turn the head left to right</a:t>
            </a:r>
            <a:endParaRPr lang="en-CA" dirty="0"/>
          </a:p>
          <a:p>
            <a:pPr lvl="0"/>
            <a:r>
              <a:rPr lang="en-US" dirty="0"/>
              <a:t>4.   Shake the head vigorously twice </a:t>
            </a:r>
            <a:endParaRPr lang="en-CA" dirty="0"/>
          </a:p>
          <a:p>
            <a:pPr lvl="0"/>
            <a:r>
              <a:rPr lang="en-US" dirty="0"/>
              <a:t>5.   Make various facial movements: open and close the mouth as if talking, move the jaw side to side and up and down, smile, and frown</a:t>
            </a:r>
            <a:endParaRPr lang="en-CA" dirty="0"/>
          </a:p>
        </p:txBody>
      </p:sp>
    </p:spTree>
    <p:extLst>
      <p:ext uri="{BB962C8B-B14F-4D97-AF65-F5344CB8AC3E}">
        <p14:creationId xmlns:p14="http://schemas.microsoft.com/office/powerpoint/2010/main" val="8743315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a:defRPr/>
            </a:pPr>
            <a:fld id="{04E43E29-4A4C-483E-9E2A-8C34541D1FC3}" type="slidenum">
              <a:rPr lang="en-US">
                <a:solidFill>
                  <a:prstClr val="black"/>
                </a:solidFill>
                <a:latin typeface="Calibri"/>
              </a:rPr>
              <a:pPr defTabSz="931774">
                <a:defRPr/>
              </a:pPr>
              <a:t>61</a:t>
            </a:fld>
            <a:endParaRPr lang="en-US">
              <a:solidFill>
                <a:prstClr val="black"/>
              </a:solidFill>
              <a:latin typeface="Calibri"/>
            </a:endParaRPr>
          </a:p>
        </p:txBody>
      </p:sp>
      <p:sp>
        <p:nvSpPr>
          <p:cNvPr id="208898" name="Rectangle 2"/>
          <p:cNvSpPr>
            <a:spLocks noGrp="1" noRot="1" noChangeAspect="1" noChangeArrowheads="1" noTextEdit="1"/>
          </p:cNvSpPr>
          <p:nvPr>
            <p:ph type="sldImg"/>
          </p:nvPr>
        </p:nvSpPr>
        <p:spPr>
          <a:ln/>
        </p:spPr>
        <p:txBody>
          <a:bodyPr/>
          <a:lstStyle/>
          <a:p>
            <a:endParaRPr lang="en-CA"/>
          </a:p>
        </p:txBody>
      </p:sp>
      <p:sp>
        <p:nvSpPr>
          <p:cNvPr id="208899" name="Rectangle 3"/>
          <p:cNvSpPr>
            <a:spLocks noGrp="1" noChangeArrowheads="1"/>
          </p:cNvSpPr>
          <p:nvPr>
            <p:ph type="body" idx="1"/>
          </p:nvPr>
        </p:nvSpPr>
        <p:spPr/>
        <p:txBody>
          <a:bodyPr/>
          <a:lstStyle/>
          <a:p>
            <a:pPr marL="0" algn="l" defTabSz="914400" rtl="0" eaLnBrk="1" latinLnBrk="0" hangingPunct="1"/>
            <a:r>
              <a:rPr lang="en-CA" sz="1100" kern="1200" dirty="0">
                <a:solidFill>
                  <a:schemeClr val="tx1"/>
                </a:solidFill>
                <a:latin typeface="+mn-lt"/>
                <a:ea typeface="+mn-ea"/>
                <a:cs typeface="+mn-cs"/>
              </a:rPr>
              <a:t>0 – No issues or discomfort</a:t>
            </a:r>
          </a:p>
          <a:p>
            <a:pPr marL="0" algn="l" defTabSz="914400" rtl="0" eaLnBrk="1" latinLnBrk="0" hangingPunct="1"/>
            <a:r>
              <a:rPr lang="en-CA" sz="1100" kern="1200" dirty="0">
                <a:solidFill>
                  <a:schemeClr val="tx1"/>
                </a:solidFill>
                <a:latin typeface="+mn-lt"/>
                <a:ea typeface="+mn-ea"/>
                <a:cs typeface="+mn-cs"/>
              </a:rPr>
              <a:t>1 – Minor discomfort, easily ignored</a:t>
            </a:r>
          </a:p>
          <a:p>
            <a:pPr marL="0" algn="l" defTabSz="914400" rtl="0" eaLnBrk="1" latinLnBrk="0" hangingPunct="1"/>
            <a:r>
              <a:rPr lang="en-CA" sz="1100" kern="1200" dirty="0">
                <a:solidFill>
                  <a:schemeClr val="tx1"/>
                </a:solidFill>
                <a:latin typeface="+mn-lt"/>
                <a:ea typeface="+mn-ea"/>
                <a:cs typeface="+mn-cs"/>
              </a:rPr>
              <a:t>2 – Noticeable discomfort, but still able to perform tasks</a:t>
            </a:r>
          </a:p>
          <a:p>
            <a:pPr marL="0" algn="l" defTabSz="914400" rtl="0" eaLnBrk="1" latinLnBrk="0" hangingPunct="1"/>
            <a:r>
              <a:rPr lang="en-CA" sz="1100" kern="1200" dirty="0">
                <a:solidFill>
                  <a:schemeClr val="tx1"/>
                </a:solidFill>
                <a:latin typeface="+mn-lt"/>
                <a:ea typeface="+mn-ea"/>
                <a:cs typeface="+mn-cs"/>
              </a:rPr>
              <a:t>3 – Severe discomfort, intolerable or unmanageable</a:t>
            </a:r>
          </a:p>
          <a:p>
            <a:pPr marL="0" algn="l" defTabSz="914400" rtl="0" eaLnBrk="1" latinLnBrk="0" hangingPunct="1"/>
            <a:endParaRPr lang="en-CA" sz="1100" kern="1200" dirty="0">
              <a:solidFill>
                <a:schemeClr val="tx1"/>
              </a:solidFill>
              <a:latin typeface="+mn-lt"/>
              <a:ea typeface="+mn-ea"/>
              <a:cs typeface="+mn-cs"/>
            </a:endParaRPr>
          </a:p>
          <a:p>
            <a:pPr marL="0" algn="l" defTabSz="914400" rtl="0" eaLnBrk="1" latinLnBrk="0" hangingPunct="1"/>
            <a:r>
              <a:rPr lang="en-CA" sz="1100" kern="1200" dirty="0">
                <a:solidFill>
                  <a:schemeClr val="tx1"/>
                </a:solidFill>
                <a:latin typeface="+mn-lt"/>
                <a:ea typeface="+mn-ea"/>
                <a:cs typeface="+mn-cs"/>
              </a:rPr>
              <a:t>A score of 2 should prompt the fit tester to initiate re-donning, adjust the respirator’s positioning, or consider an alternative respirator model. </a:t>
            </a:r>
          </a:p>
          <a:p>
            <a:pPr marL="0" algn="l" defTabSz="914400" rtl="0" eaLnBrk="1" latinLnBrk="0" hangingPunct="1"/>
            <a:r>
              <a:rPr lang="en-CA" sz="1100" kern="1200" dirty="0">
                <a:solidFill>
                  <a:schemeClr val="tx1"/>
                </a:solidFill>
                <a:latin typeface="+mn-lt"/>
                <a:ea typeface="+mn-ea"/>
                <a:cs typeface="+mn-cs"/>
              </a:rPr>
              <a:t>A score of 3 indicates unacceptable discomfort and requires immediate rejection of the respirator in use. If a suitable respirator cannot be identified for the specific application, an alternative form of respiratory protection must be provided in accordance with the respiratory protection program. It is important to note that a small percentage of individuals may be unable to use any tight-fitting respirator.</a:t>
            </a:r>
          </a:p>
          <a:p>
            <a:pPr marL="0" algn="l" defTabSz="914400" rtl="0" eaLnBrk="1" latinLnBrk="0" hangingPunct="1"/>
            <a:r>
              <a:rPr lang="en-US" sz="1100" kern="1200" dirty="0">
                <a:solidFill>
                  <a:schemeClr val="tx1"/>
                </a:solidFill>
                <a:latin typeface="+mn-lt"/>
                <a:ea typeface="+mn-ea"/>
                <a:cs typeface="+mn-cs"/>
              </a:rPr>
              <a:t>Redonning or repositioning a respirator doesn’t mean it’s a fit test failure. If it's required to use an alternative respirator, this means the first one is excluded. There is to be no force-fitting of a respirator.</a:t>
            </a:r>
            <a:endParaRPr lang="en-CA" sz="1100" kern="1200" dirty="0">
              <a:solidFill>
                <a:schemeClr val="tx1"/>
              </a:solidFill>
              <a:latin typeface="+mn-lt"/>
              <a:ea typeface="+mn-ea"/>
              <a:cs typeface="+mn-cs"/>
            </a:endParaRPr>
          </a:p>
          <a:p>
            <a:br>
              <a:rPr lang="en-CA" dirty="0">
                <a:solidFill>
                  <a:srgbClr val="000000"/>
                </a:solidFill>
                <a:highlight>
                  <a:srgbClr val="FFFF00"/>
                </a:highlight>
                <a:latin typeface="Arial" panose="020B0604020202020204" pitchFamily="34" charset="0"/>
                <a:ea typeface="Times New Roman" panose="02020603050405020304" pitchFamily="18" charset="0"/>
              </a:rPr>
            </a:br>
            <a:r>
              <a:rPr lang="en-CA" dirty="0">
                <a:solidFill>
                  <a:srgbClr val="000000"/>
                </a:solidFill>
                <a:highlight>
                  <a:srgbClr val="FFFF00"/>
                </a:highlight>
                <a:latin typeface="Arial" panose="020B0604020202020204" pitchFamily="34" charset="0"/>
                <a:ea typeface="Times New Roman" panose="02020603050405020304" pitchFamily="18" charset="0"/>
              </a:rPr>
              <a:t> </a:t>
            </a:r>
            <a:endParaRPr lang="en-CA" sz="1400" dirty="0">
              <a:solidFill>
                <a:srgbClr val="000000"/>
              </a:solidFill>
              <a:highlight>
                <a:srgbClr val="FFFF00"/>
              </a:highlight>
              <a:latin typeface="Calibri" panose="020F050202020403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364308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defTabSz="931774">
              <a:defRPr/>
            </a:pPr>
            <a:r>
              <a:rPr lang="en-US" sz="1100" dirty="0"/>
              <a:t>Having completed the comfort-assessment scoring, the next step is to evaluate the respirator’s fit using recognized fit-testing methods. Fit testing can be performed using either a qualitative fit test (QLFT) or a quantitative fit test (QNFT). QLFT methods rely on the worker’s sensory detection of a test agent to determine whether a suitable seal is achieved, while QNFT methods use instrumentation to measure and calculate the actual fit factor. The following sections outline the requirements and procedures for each type of test.</a:t>
            </a:r>
            <a:endParaRPr lang="en-CA" sz="1100" dirty="0"/>
          </a:p>
          <a:p>
            <a:endParaRPr lang="en-CA" dirty="0"/>
          </a:p>
        </p:txBody>
      </p:sp>
      <p:sp>
        <p:nvSpPr>
          <p:cNvPr id="4" name="Slide Number Placeholder 3"/>
          <p:cNvSpPr>
            <a:spLocks noGrp="1"/>
          </p:cNvSpPr>
          <p:nvPr>
            <p:ph type="sldNum" sz="quarter" idx="5"/>
          </p:nvPr>
        </p:nvSpPr>
        <p:spPr/>
        <p:txBody>
          <a:bodyPr/>
          <a:lstStyle/>
          <a:p>
            <a:fld id="{CC625B38-3B45-40DE-97CD-8C7803177BCD}" type="slidenum">
              <a:rPr lang="en-CA" smtClean="0"/>
              <a:t>62</a:t>
            </a:fld>
            <a:endParaRPr lang="en-CA"/>
          </a:p>
        </p:txBody>
      </p:sp>
    </p:spTree>
    <p:extLst>
      <p:ext uri="{BB962C8B-B14F-4D97-AF65-F5344CB8AC3E}">
        <p14:creationId xmlns:p14="http://schemas.microsoft.com/office/powerpoint/2010/main" val="1132827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defTabSz="931774">
              <a:defRPr/>
            </a:pPr>
            <a:r>
              <a:rPr lang="en-CA" dirty="0"/>
              <a:t>N95 respirators or half-mask respirators. This type of test relies on the worker’s sensory reaction to a test agent, which may be Saccharin or Bittrex, to determine a proper fit. </a:t>
            </a:r>
          </a:p>
          <a:p>
            <a:pPr defTabSz="931774">
              <a:defRPr/>
            </a:pPr>
            <a:r>
              <a:rPr lang="en-CA" dirty="0"/>
              <a:t>Qualitative testing is not suitable for full-face respirators or where high-hazard situations may require more precise protection.</a:t>
            </a:r>
          </a:p>
          <a:p>
            <a:endParaRPr lang="en-CA" dirty="0"/>
          </a:p>
        </p:txBody>
      </p:sp>
      <p:sp>
        <p:nvSpPr>
          <p:cNvPr id="4" name="Slide Number Placeholder 3"/>
          <p:cNvSpPr>
            <a:spLocks noGrp="1"/>
          </p:cNvSpPr>
          <p:nvPr>
            <p:ph type="sldNum" sz="quarter" idx="5"/>
          </p:nvPr>
        </p:nvSpPr>
        <p:spPr/>
        <p:txBody>
          <a:bodyPr/>
          <a:lstStyle/>
          <a:p>
            <a:fld id="{CC625B38-3B45-40DE-97CD-8C7803177BCD}" type="slidenum">
              <a:rPr lang="en-CA" smtClean="0"/>
              <a:t>63</a:t>
            </a:fld>
            <a:endParaRPr lang="en-CA"/>
          </a:p>
        </p:txBody>
      </p:sp>
    </p:spTree>
    <p:extLst>
      <p:ext uri="{BB962C8B-B14F-4D97-AF65-F5344CB8AC3E}">
        <p14:creationId xmlns:p14="http://schemas.microsoft.com/office/powerpoint/2010/main" val="25089232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sz="1100" b="0" dirty="0">
                <a:solidFill>
                  <a:srgbClr val="000000"/>
                </a:solidFill>
                <a:latin typeface="+mn-lt"/>
                <a:ea typeface="Times New Roman" panose="02020603050405020304" pitchFamily="18" charset="0"/>
              </a:rPr>
              <a:t>Explain to the fit testers that these are the steps to take prior to QLFT:</a:t>
            </a:r>
          </a:p>
          <a:p>
            <a:pPr marL="171450" indent="-171450">
              <a:buFont typeface="Arial" panose="020B0604020202020204" pitchFamily="34" charset="0"/>
              <a:buChar char="•"/>
            </a:pPr>
            <a:r>
              <a:rPr lang="en-CA" sz="1100" dirty="0">
                <a:solidFill>
                  <a:srgbClr val="000000"/>
                </a:solidFill>
                <a:latin typeface="+mn-lt"/>
                <a:ea typeface="Times New Roman" panose="02020603050405020304" pitchFamily="18" charset="0"/>
              </a:rPr>
              <a:t>Prepare all equipment (refer to manufacturer's instructions): hood, collar, solutions, gloves, hand sanitizer, pens, forms, drinking water, etc.</a:t>
            </a:r>
          </a:p>
          <a:p>
            <a:pPr marL="171450" indent="-171450">
              <a:buFont typeface="Arial" panose="020B0604020202020204" pitchFamily="34" charset="0"/>
              <a:buChar char="•"/>
            </a:pPr>
            <a:r>
              <a:rPr lang="en-CA" sz="1100" dirty="0">
                <a:solidFill>
                  <a:srgbClr val="000000"/>
                </a:solidFill>
                <a:latin typeface="+mn-lt"/>
                <a:ea typeface="Times New Roman" panose="02020603050405020304" pitchFamily="18" charset="0"/>
              </a:rPr>
              <a:t>Screening form or employer's equivalent has been completed and reviewed by the fit tester.</a:t>
            </a:r>
          </a:p>
          <a:p>
            <a:pPr marL="171450" indent="-171450">
              <a:buFont typeface="Arial" panose="020B0604020202020204" pitchFamily="34" charset="0"/>
              <a:buChar char="•"/>
            </a:pPr>
            <a:r>
              <a:rPr lang="en-CA" sz="1100" dirty="0">
                <a:solidFill>
                  <a:srgbClr val="000000"/>
                </a:solidFill>
                <a:latin typeface="+mn-lt"/>
                <a:ea typeface="Times New Roman" panose="02020603050405020304" pitchFamily="18" charset="0"/>
              </a:rPr>
              <a:t>All workers being fit tested will have the complete testing procedure explained to them before being tested. </a:t>
            </a:r>
          </a:p>
          <a:p>
            <a:pPr marL="171450" indent="-171450">
              <a:buFont typeface="Arial" panose="020B0604020202020204" pitchFamily="34" charset="0"/>
              <a:buChar char="•"/>
            </a:pPr>
            <a:r>
              <a:rPr lang="en-US" sz="1100" dirty="0">
                <a:latin typeface="+mn-lt"/>
              </a:rPr>
              <a:t>Worker is clean-shaven as per NIOSH and CSA Standard.</a:t>
            </a:r>
          </a:p>
          <a:p>
            <a:pPr marL="171450" indent="-171450">
              <a:buFont typeface="Arial" panose="020B0604020202020204" pitchFamily="34" charset="0"/>
              <a:buChar char="•"/>
            </a:pPr>
            <a:r>
              <a:rPr lang="en-CA" sz="1100" dirty="0">
                <a:solidFill>
                  <a:srgbClr val="000000"/>
                </a:solidFill>
                <a:latin typeface="+mn-lt"/>
                <a:ea typeface="Times New Roman" panose="02020603050405020304" pitchFamily="18" charset="0"/>
              </a:rPr>
              <a:t>Incorporate proper hand hygiene.</a:t>
            </a:r>
          </a:p>
          <a:p>
            <a:pPr marL="171450" indent="-171450">
              <a:buFont typeface="Arial" panose="020B0604020202020204" pitchFamily="34" charset="0"/>
              <a:buChar char="•"/>
            </a:pPr>
            <a:r>
              <a:rPr lang="en-CA" sz="1100" dirty="0">
                <a:solidFill>
                  <a:srgbClr val="000000"/>
                </a:solidFill>
                <a:latin typeface="+mn-lt"/>
                <a:ea typeface="Times New Roman" panose="02020603050405020304" pitchFamily="18" charset="0"/>
              </a:rPr>
              <a:t>Select the respirator to be used and follow the manufacturer's donning and doffing procedure. </a:t>
            </a:r>
            <a:r>
              <a:rPr lang="en-CA" sz="1100" b="0" dirty="0">
                <a:solidFill>
                  <a:srgbClr val="000000"/>
                </a:solidFill>
                <a:latin typeface="+mn-lt"/>
                <a:ea typeface="Times New Roman" panose="02020603050405020304" pitchFamily="18" charset="0"/>
              </a:rPr>
              <a:t>Ensure that the worker can demonstrate competency in the process.</a:t>
            </a:r>
          </a:p>
          <a:p>
            <a:pPr marL="171450" indent="-171450">
              <a:buFont typeface="Arial" panose="020B0604020202020204" pitchFamily="34" charset="0"/>
              <a:buChar char="•"/>
            </a:pPr>
            <a:endParaRPr lang="en-CA" sz="1100" b="1" dirty="0">
              <a:solidFill>
                <a:srgbClr val="000000"/>
              </a:solidFill>
              <a:latin typeface="+mn-lt"/>
              <a:ea typeface="Times New Roman" panose="02020603050405020304" pitchFamily="18" charset="0"/>
            </a:endParaRPr>
          </a:p>
          <a:p>
            <a:r>
              <a:rPr lang="en-CA" sz="1100" b="1" dirty="0">
                <a:solidFill>
                  <a:srgbClr val="000000"/>
                </a:solidFill>
                <a:latin typeface="+mn-lt"/>
                <a:ea typeface="Times New Roman" panose="02020603050405020304" pitchFamily="18" charset="0"/>
              </a:rPr>
              <a:t> </a:t>
            </a:r>
            <a:endParaRPr lang="en-CA" sz="1100" dirty="0">
              <a:solidFill>
                <a:srgbClr val="000000"/>
              </a:solidFill>
              <a:latin typeface="+mn-lt"/>
              <a:ea typeface="Times New Roman" panose="02020603050405020304" pitchFamily="18" charset="0"/>
            </a:endParaRPr>
          </a:p>
          <a:p>
            <a:r>
              <a:rPr lang="en-CA" sz="1800" b="1" dirty="0">
                <a:solidFill>
                  <a:srgbClr val="000000"/>
                </a:solidFill>
                <a:latin typeface="Arial" panose="020B0604020202020204" pitchFamily="34" charset="0"/>
                <a:ea typeface="Times New Roman" panose="02020603050405020304" pitchFamily="18" charset="0"/>
              </a:rPr>
              <a:t> </a:t>
            </a:r>
            <a:endParaRPr lang="en-CA" sz="1800" dirty="0">
              <a:solidFill>
                <a:srgbClr val="000000"/>
              </a:solidFill>
              <a:latin typeface="Calibri" panose="020F0502020204030204" pitchFamily="34" charset="0"/>
              <a:ea typeface="Times New Roman" panose="02020603050405020304" pitchFamily="18" charset="0"/>
            </a:endParaRPr>
          </a:p>
          <a:p>
            <a:r>
              <a:rPr lang="en-US" sz="1800" dirty="0">
                <a:latin typeface="Times New Roman" panose="02020603050405020304" pitchFamily="18" charset="0"/>
                <a:ea typeface="Times New Roman" panose="02020603050405020304" pitchFamily="18" charset="0"/>
              </a:rPr>
              <a:t> </a:t>
            </a:r>
            <a:endParaRPr lang="en-CA" sz="1800" dirty="0">
              <a:latin typeface="Times New Roman" panose="02020603050405020304" pitchFamily="18" charset="0"/>
              <a:ea typeface="Times New Roman" panose="02020603050405020304" pitchFamily="18" charset="0"/>
            </a:endParaRPr>
          </a:p>
          <a:p>
            <a:endParaRPr lang="en-CA" sz="1100" dirty="0"/>
          </a:p>
        </p:txBody>
      </p:sp>
      <p:sp>
        <p:nvSpPr>
          <p:cNvPr id="4" name="Slide Number Placeholder 3"/>
          <p:cNvSpPr>
            <a:spLocks noGrp="1"/>
          </p:cNvSpPr>
          <p:nvPr>
            <p:ph type="sldNum" sz="quarter" idx="5"/>
          </p:nvPr>
        </p:nvSpPr>
        <p:spPr/>
        <p:txBody>
          <a:bodyPr/>
          <a:lstStyle/>
          <a:p>
            <a:fld id="{CC625B38-3B45-40DE-97CD-8C7803177BCD}" type="slidenum">
              <a:rPr lang="en-CA" smtClean="0"/>
              <a:t>64</a:t>
            </a:fld>
            <a:endParaRPr lang="en-CA"/>
          </a:p>
        </p:txBody>
      </p:sp>
    </p:spTree>
    <p:extLst>
      <p:ext uri="{BB962C8B-B14F-4D97-AF65-F5344CB8AC3E}">
        <p14:creationId xmlns:p14="http://schemas.microsoft.com/office/powerpoint/2010/main" val="12357937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AA076-31E6-D574-D02B-6DA88109E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9662E-BC3A-DAAA-3A6A-94DC03628C2F}"/>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E39961C4-D9E2-6F02-EB8E-6C9D96EEE4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100" b="1" dirty="0"/>
              <a:t>ACTION: </a:t>
            </a:r>
            <a:r>
              <a:rPr lang="en-US" sz="1100" b="0" dirty="0"/>
              <a:t>Go through the QLFT Protocols in the Protocols and Resources pages 20-22. Ensure the fit testers understand how to complete the threshold sensitivity test and the fit test before proceeding.</a:t>
            </a:r>
            <a:endParaRPr lang="en-US" sz="1100" b="1" dirty="0"/>
          </a:p>
          <a:p>
            <a:pPr marL="349415" indent="-349415">
              <a:buFont typeface="Symbol" panose="05050102010706020507" pitchFamily="18" charset="2"/>
              <a:buChar char=""/>
            </a:pPr>
            <a:endParaRPr lang="en-CA" sz="1100" dirty="0">
              <a:solidFill>
                <a:srgbClr val="000000"/>
              </a:solidFill>
              <a:latin typeface="+mn-lt"/>
              <a:ea typeface="Times New Roman" panose="02020603050405020304" pitchFamily="18" charset="0"/>
            </a:endParaRPr>
          </a:p>
          <a:p>
            <a:pPr marL="349415" indent="-349415">
              <a:buFont typeface="Symbol" panose="05050102010706020507" pitchFamily="18" charset="2"/>
              <a:buChar char=""/>
            </a:pPr>
            <a:r>
              <a:rPr lang="en-CA" sz="1100" dirty="0">
                <a:solidFill>
                  <a:srgbClr val="000000"/>
                </a:solidFill>
                <a:latin typeface="+mn-lt"/>
                <a:ea typeface="Times New Roman" panose="02020603050405020304" pitchFamily="18" charset="0"/>
              </a:rPr>
              <a:t>Proceed with the threshold screening, using either bitter or sweet sensitivity solutions; this is ideally completed in a separate room from the actual fit test, if space and equipment are available to do so.</a:t>
            </a:r>
          </a:p>
          <a:p>
            <a:pPr marL="349415" indent="-349415">
              <a:buFont typeface="Symbol" panose="05050102010706020507" pitchFamily="18" charset="2"/>
              <a:buChar char=""/>
            </a:pPr>
            <a:r>
              <a:rPr lang="en-CA" sz="1100" dirty="0">
                <a:solidFill>
                  <a:srgbClr val="000000"/>
                </a:solidFill>
                <a:latin typeface="+mn-lt"/>
                <a:ea typeface="Times New Roman" panose="02020603050405020304" pitchFamily="18" charset="0"/>
              </a:rPr>
              <a:t>Fit testing for qualitative should be done in a well-ventilated room.</a:t>
            </a:r>
          </a:p>
          <a:p>
            <a:pPr marL="349415" indent="-349415">
              <a:buFont typeface="Symbol" panose="05050102010706020507" pitchFamily="18" charset="2"/>
              <a:buChar char=""/>
            </a:pPr>
            <a:r>
              <a:rPr lang="en-CA" sz="1100" dirty="0">
                <a:solidFill>
                  <a:srgbClr val="000000"/>
                </a:solidFill>
                <a:latin typeface="+mn-lt"/>
                <a:ea typeface="Times New Roman" panose="02020603050405020304" pitchFamily="18" charset="0"/>
              </a:rPr>
              <a:t>Respirator fit test documentation </a:t>
            </a:r>
            <a:r>
              <a:rPr lang="en-US" sz="1100" dirty="0">
                <a:solidFill>
                  <a:srgbClr val="000000"/>
                </a:solidFill>
                <a:latin typeface="+mn-lt"/>
                <a:ea typeface="Times New Roman" panose="02020603050405020304" pitchFamily="18" charset="0"/>
              </a:rPr>
              <a:t>or an employer's equivalent </a:t>
            </a:r>
            <a:r>
              <a:rPr lang="en-CA" sz="1100" dirty="0">
                <a:solidFill>
                  <a:srgbClr val="000000"/>
                </a:solidFill>
                <a:latin typeface="+mn-lt"/>
                <a:ea typeface="Times New Roman" panose="02020603050405020304" pitchFamily="18" charset="0"/>
              </a:rPr>
              <a:t>is started and completed as testing proceeds.</a:t>
            </a:r>
          </a:p>
          <a:p>
            <a:pPr marL="349415" indent="-349415">
              <a:buFont typeface="Symbol" panose="05050102010706020507" pitchFamily="18" charset="2"/>
              <a:buChar char=""/>
            </a:pPr>
            <a:r>
              <a:rPr lang="en-CA" sz="1100" dirty="0">
                <a:solidFill>
                  <a:srgbClr val="000000"/>
                </a:solidFill>
                <a:latin typeface="+mn-lt"/>
                <a:ea typeface="Times New Roman" panose="02020603050405020304" pitchFamily="18" charset="0"/>
              </a:rPr>
              <a:t>Proceed to the fit test. Follow the manufacturer’s instructions in the qualitative kit that is provided by the employer. As an example, a copy of the 3M’s Quick Reference Guide is found in the Forms tab.</a:t>
            </a:r>
            <a:r>
              <a:rPr lang="en-CA" sz="1100" dirty="0">
                <a:solidFill>
                  <a:srgbClr val="000000"/>
                </a:solidFill>
                <a:latin typeface="+mn-lt"/>
                <a:ea typeface="Times New Roman" panose="02020603050405020304" pitchFamily="18" charset="0"/>
                <a:cs typeface="Times New Roman" panose="02020603050405020304" pitchFamily="18" charset="0"/>
              </a:rPr>
              <a:t> </a:t>
            </a:r>
            <a:endParaRPr lang="en-CA" sz="1100" dirty="0">
              <a:solidFill>
                <a:srgbClr val="000000"/>
              </a:solidFill>
              <a:latin typeface="+mn-lt"/>
              <a:ea typeface="Times New Roman" panose="02020603050405020304" pitchFamily="18" charset="0"/>
            </a:endParaRPr>
          </a:p>
          <a:p>
            <a:pPr marL="349415" indent="-349415">
              <a:buFont typeface="Symbol" panose="05050102010706020507" pitchFamily="18" charset="2"/>
              <a:buChar char=""/>
            </a:pPr>
            <a:r>
              <a:rPr lang="en-CA" sz="1100" dirty="0">
                <a:solidFill>
                  <a:srgbClr val="000000"/>
                </a:solidFill>
                <a:latin typeface="+mn-lt"/>
                <a:ea typeface="Times New Roman" panose="02020603050405020304" pitchFamily="18" charset="0"/>
              </a:rPr>
              <a:t>Before removing the hood following a satisfactory fit test, the fit tester shall ask the test subject to break the face-to-respirator seal. Having the worker detect the test agent confirms the validity of the fit test and the effectiveness of the respirator.</a:t>
            </a:r>
            <a:r>
              <a:rPr lang="en-CA" sz="1100" dirty="0">
                <a:solidFill>
                  <a:srgbClr val="000000"/>
                </a:solidFill>
                <a:latin typeface="+mn-lt"/>
                <a:ea typeface="Times New Roman" panose="02020603050405020304" pitchFamily="18" charset="0"/>
                <a:cs typeface="Times New Roman" panose="02020603050405020304" pitchFamily="18" charset="0"/>
              </a:rPr>
              <a:t> </a:t>
            </a:r>
            <a:endParaRPr lang="en-CA" sz="1100" dirty="0">
              <a:solidFill>
                <a:srgbClr val="000000"/>
              </a:solidFill>
              <a:latin typeface="+mn-lt"/>
              <a:ea typeface="Times New Roman" panose="02020603050405020304" pitchFamily="18" charset="0"/>
            </a:endParaRPr>
          </a:p>
          <a:p>
            <a:pPr marL="349415" marR="6471" indent="-349415">
              <a:buFont typeface="Symbol" panose="05050102010706020507" pitchFamily="18" charset="2"/>
              <a:buChar char=""/>
            </a:pPr>
            <a:r>
              <a:rPr lang="en-GB" sz="1100" spc="-10" dirty="0">
                <a:latin typeface="+mn-lt"/>
                <a:ea typeface="Times New Roman" panose="02020603050405020304" pitchFamily="18" charset="0"/>
              </a:rPr>
              <a:t>The acceptable comfort validation question is asked.</a:t>
            </a:r>
            <a:endParaRPr lang="en-CA" sz="1100" dirty="0">
              <a:latin typeface="+mn-lt"/>
              <a:ea typeface="Times New Roman" panose="02020603050405020304" pitchFamily="18" charset="0"/>
            </a:endParaRPr>
          </a:p>
          <a:p>
            <a:pPr marL="349415" indent="-349415">
              <a:buFont typeface="Symbol" panose="05050102010706020507" pitchFamily="18" charset="2"/>
              <a:buChar char=""/>
            </a:pPr>
            <a:r>
              <a:rPr lang="en-CA" sz="1100" dirty="0">
                <a:solidFill>
                  <a:srgbClr val="000000"/>
                </a:solidFill>
                <a:latin typeface="+mn-lt"/>
                <a:ea typeface="Times New Roman" panose="02020603050405020304" pitchFamily="18" charset="0"/>
              </a:rPr>
              <a:t>More instruction is available in the CAN/CSA-Z94.4-18(2023), Annex B (normative), qualitative fit testing.</a:t>
            </a:r>
          </a:p>
          <a:p>
            <a:r>
              <a:rPr lang="en-CA" sz="1100" b="1" dirty="0">
                <a:solidFill>
                  <a:srgbClr val="000000"/>
                </a:solidFill>
                <a:latin typeface="+mn-lt"/>
                <a:ea typeface="Times New Roman" panose="02020603050405020304" pitchFamily="18" charset="0"/>
              </a:rPr>
              <a:t> </a:t>
            </a:r>
            <a:endParaRPr lang="en-CA" sz="1100" dirty="0">
              <a:solidFill>
                <a:srgbClr val="000000"/>
              </a:solidFill>
              <a:latin typeface="+mn-lt"/>
              <a:ea typeface="Times New Roman" panose="02020603050405020304" pitchFamily="18" charset="0"/>
            </a:endParaRPr>
          </a:p>
          <a:p>
            <a:endParaRPr lang="en-CA" sz="1100" dirty="0"/>
          </a:p>
        </p:txBody>
      </p:sp>
      <p:sp>
        <p:nvSpPr>
          <p:cNvPr id="4" name="Slide Number Placeholder 3">
            <a:extLst>
              <a:ext uri="{FF2B5EF4-FFF2-40B4-BE49-F238E27FC236}">
                <a16:creationId xmlns:a16="http://schemas.microsoft.com/office/drawing/2014/main" id="{374E00BE-CE9A-1E48-FDCE-FABDF8B09917}"/>
              </a:ext>
            </a:extLst>
          </p:cNvPr>
          <p:cNvSpPr>
            <a:spLocks noGrp="1"/>
          </p:cNvSpPr>
          <p:nvPr>
            <p:ph type="sldNum" sz="quarter" idx="5"/>
          </p:nvPr>
        </p:nvSpPr>
        <p:spPr/>
        <p:txBody>
          <a:bodyPr/>
          <a:lstStyle/>
          <a:p>
            <a:fld id="{CC625B38-3B45-40DE-97CD-8C7803177BCD}" type="slidenum">
              <a:rPr lang="en-CA" smtClean="0"/>
              <a:t>65</a:t>
            </a:fld>
            <a:endParaRPr lang="en-CA"/>
          </a:p>
        </p:txBody>
      </p:sp>
    </p:spTree>
    <p:extLst>
      <p:ext uri="{BB962C8B-B14F-4D97-AF65-F5344CB8AC3E}">
        <p14:creationId xmlns:p14="http://schemas.microsoft.com/office/powerpoint/2010/main" val="24386160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a:defRPr/>
            </a:pPr>
            <a:fld id="{A5A4DCDD-CDE6-46AB-A917-17FC02301AE4}" type="slidenum">
              <a:rPr lang="en-US">
                <a:solidFill>
                  <a:prstClr val="black"/>
                </a:solidFill>
                <a:latin typeface="Calibri"/>
              </a:rPr>
              <a:pPr defTabSz="931774">
                <a:defRPr/>
              </a:pPr>
              <a:t>66</a:t>
            </a:fld>
            <a:endParaRPr lang="en-US">
              <a:solidFill>
                <a:prstClr val="black"/>
              </a:solidFill>
              <a:latin typeface="Calibri"/>
            </a:endParaRPr>
          </a:p>
        </p:txBody>
      </p:sp>
      <p:sp>
        <p:nvSpPr>
          <p:cNvPr id="116738" name="Rectangle 2"/>
          <p:cNvSpPr>
            <a:spLocks noGrp="1" noRot="1" noChangeAspect="1" noChangeArrowheads="1" noTextEdit="1"/>
          </p:cNvSpPr>
          <p:nvPr>
            <p:ph type="sldImg"/>
          </p:nvPr>
        </p:nvSpPr>
        <p:spPr>
          <a:ln/>
        </p:spPr>
        <p:txBody>
          <a:bodyPr/>
          <a:lstStyle/>
          <a:p>
            <a:endParaRPr lang="en-CA"/>
          </a:p>
        </p:txBody>
      </p:sp>
      <p:sp>
        <p:nvSpPr>
          <p:cNvPr id="116739" name="Rectangle 3"/>
          <p:cNvSpPr>
            <a:spLocks noGrp="1" noChangeArrowheads="1"/>
          </p:cNvSpPr>
          <p:nvPr>
            <p:ph type="body" idx="1"/>
          </p:nvPr>
        </p:nvSpPr>
        <p:spPr/>
        <p:txBody>
          <a:bodyPr/>
          <a:lstStyle/>
          <a:p>
            <a:r>
              <a:rPr lang="en-US" dirty="0"/>
              <a:t>Bitrex is suggested to be the first test agent, and Saccharin is the second. When using Saccharin, ensure that the workers do not have any artificial sweetener allergies. </a:t>
            </a:r>
          </a:p>
          <a:p>
            <a:endParaRPr lang="en-US" dirty="0"/>
          </a:p>
        </p:txBody>
      </p:sp>
    </p:spTree>
    <p:extLst>
      <p:ext uri="{BB962C8B-B14F-4D97-AF65-F5344CB8AC3E}">
        <p14:creationId xmlns:p14="http://schemas.microsoft.com/office/powerpoint/2010/main" val="41773988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Self-Contained Breathing Apparatus (SCBA), gas mask, and PAPR fit testing – SASWH does not perform</a:t>
            </a:r>
          </a:p>
          <a:p>
            <a:endParaRPr lang="en-CA" dirty="0"/>
          </a:p>
        </p:txBody>
      </p:sp>
      <p:sp>
        <p:nvSpPr>
          <p:cNvPr id="4" name="Slide Number Placeholder 3"/>
          <p:cNvSpPr>
            <a:spLocks noGrp="1"/>
          </p:cNvSpPr>
          <p:nvPr>
            <p:ph type="sldNum" sz="quarter" idx="5"/>
          </p:nvPr>
        </p:nvSpPr>
        <p:spPr/>
        <p:txBody>
          <a:bodyPr/>
          <a:lstStyle/>
          <a:p>
            <a:fld id="{CC625B38-3B45-40DE-97CD-8C7803177BCD}" type="slidenum">
              <a:rPr lang="en-CA" smtClean="0"/>
              <a:t>67</a:t>
            </a:fld>
            <a:endParaRPr lang="en-CA"/>
          </a:p>
        </p:txBody>
      </p:sp>
    </p:spTree>
    <p:extLst>
      <p:ext uri="{BB962C8B-B14F-4D97-AF65-F5344CB8AC3E}">
        <p14:creationId xmlns:p14="http://schemas.microsoft.com/office/powerpoint/2010/main" val="36143419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D471F-95FB-A07D-B7CC-7BC8D6B1A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05DE9-4FE6-415F-B686-9154C97AB582}"/>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A23EDB8D-9A68-D331-6F2C-46C1AB64C09F}"/>
              </a:ext>
            </a:extLst>
          </p:cNvPr>
          <p:cNvSpPr>
            <a:spLocks noGrp="1"/>
          </p:cNvSpPr>
          <p:nvPr>
            <p:ph type="body" idx="1"/>
          </p:nvPr>
        </p:nvSpPr>
        <p:spPr/>
        <p:txBody>
          <a:bodyPr/>
          <a:lstStyle/>
          <a:p>
            <a:pPr lvl="0"/>
            <a:r>
              <a:rPr lang="en-CA" sz="1100" dirty="0"/>
              <a:t>Prepare AccuFit or PortaCount according to the manufacturer's instructions and guidelines</a:t>
            </a:r>
            <a:r>
              <a:rPr lang="en-CA" sz="1100" b="1" dirty="0"/>
              <a:t>. </a:t>
            </a:r>
            <a:r>
              <a:rPr lang="en-CA" sz="1100" dirty="0"/>
              <a:t>Ensure all necessary materials are available, including forms, pens, respirators, and hand sanitizer.</a:t>
            </a:r>
          </a:p>
          <a:p>
            <a:pPr lvl="0"/>
            <a:r>
              <a:rPr lang="en-CA" sz="1100" dirty="0"/>
              <a:t>Screening form or employer's equivalent has been completed and reviewed.</a:t>
            </a:r>
          </a:p>
          <a:p>
            <a:pPr lvl="0"/>
            <a:r>
              <a:rPr lang="en-CA" sz="1100" dirty="0"/>
              <a:t>All persons being fit tested will have the complete testing procedure explained to them prior to being tested.</a:t>
            </a:r>
          </a:p>
          <a:p>
            <a:pPr lvl="0"/>
            <a:r>
              <a:rPr lang="en-CA" sz="1100" dirty="0"/>
              <a:t>The worker is clean-shaven as per NIOSH Standard</a:t>
            </a:r>
          </a:p>
          <a:p>
            <a:pPr lvl="0"/>
            <a:r>
              <a:rPr lang="en-CA" sz="1100" dirty="0"/>
              <a:t>Incorporate proper hand hygiene. </a:t>
            </a:r>
          </a:p>
          <a:p>
            <a:endParaRPr lang="en-CA" sz="1100" dirty="0"/>
          </a:p>
        </p:txBody>
      </p:sp>
      <p:sp>
        <p:nvSpPr>
          <p:cNvPr id="4" name="Slide Number Placeholder 3">
            <a:extLst>
              <a:ext uri="{FF2B5EF4-FFF2-40B4-BE49-F238E27FC236}">
                <a16:creationId xmlns:a16="http://schemas.microsoft.com/office/drawing/2014/main" id="{8892403B-FAB0-0B7C-D908-676897AA417B}"/>
              </a:ext>
            </a:extLst>
          </p:cNvPr>
          <p:cNvSpPr>
            <a:spLocks noGrp="1"/>
          </p:cNvSpPr>
          <p:nvPr>
            <p:ph type="sldNum" sz="quarter" idx="5"/>
          </p:nvPr>
        </p:nvSpPr>
        <p:spPr/>
        <p:txBody>
          <a:bodyPr/>
          <a:lstStyle/>
          <a:p>
            <a:fld id="{CC625B38-3B45-40DE-97CD-8C7803177BCD}" type="slidenum">
              <a:rPr lang="en-CA" smtClean="0"/>
              <a:t>68</a:t>
            </a:fld>
            <a:endParaRPr lang="en-CA"/>
          </a:p>
        </p:txBody>
      </p:sp>
    </p:spTree>
    <p:extLst>
      <p:ext uri="{BB962C8B-B14F-4D97-AF65-F5344CB8AC3E}">
        <p14:creationId xmlns:p14="http://schemas.microsoft.com/office/powerpoint/2010/main" val="21327202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714B8-D9D2-6592-37D7-05FE4B3A6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E723B-0628-E0F2-CDBA-F3AC287CFBA6}"/>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458EEE59-05C2-F791-4409-3DA48C372E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ACTION: </a:t>
            </a:r>
            <a:r>
              <a:rPr lang="en-US" sz="1100" b="0" dirty="0"/>
              <a:t>Go through the QNFT Protocols in the Protocols and Resources page 23. Ensure the fit testers understand the protocols before proceeding.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lvl="0"/>
            <a:r>
              <a:rPr lang="en-CA" sz="1100" dirty="0"/>
              <a:t>Select the respirator to be used and follow the manufacturer's donning and doffing procedure. Ensure that the worker can demonstrate competency in the process.</a:t>
            </a:r>
          </a:p>
          <a:p>
            <a:pPr lvl="0"/>
            <a:r>
              <a:rPr lang="en-CA" sz="1100" dirty="0"/>
              <a:t>Respirator fit test documentation</a:t>
            </a:r>
            <a:r>
              <a:rPr lang="en-US" sz="1100" dirty="0"/>
              <a:t> or the employer's equivalent </a:t>
            </a:r>
            <a:r>
              <a:rPr lang="en-CA" sz="1100" dirty="0"/>
              <a:t>is started and completed as testing proceeds.</a:t>
            </a:r>
          </a:p>
          <a:p>
            <a:pPr lvl="0"/>
            <a:r>
              <a:rPr lang="en-GB" sz="1100" dirty="0"/>
              <a:t>Demonstrate and have participants practice and receive a return demonstration of understanding.</a:t>
            </a:r>
            <a:endParaRPr lang="en-CA" sz="1100" dirty="0"/>
          </a:p>
          <a:p>
            <a:pPr lvl="0"/>
            <a:r>
              <a:rPr lang="en-GB" sz="1100" dirty="0"/>
              <a:t>The acceptable comfort validation question is asked.</a:t>
            </a:r>
            <a:endParaRPr lang="en-CA" sz="1100" dirty="0"/>
          </a:p>
          <a:p>
            <a:endParaRPr lang="en-CA" sz="1100" dirty="0"/>
          </a:p>
        </p:txBody>
      </p:sp>
      <p:sp>
        <p:nvSpPr>
          <p:cNvPr id="4" name="Slide Number Placeholder 3">
            <a:extLst>
              <a:ext uri="{FF2B5EF4-FFF2-40B4-BE49-F238E27FC236}">
                <a16:creationId xmlns:a16="http://schemas.microsoft.com/office/drawing/2014/main" id="{92958334-CC19-5F2B-7499-61AF08AA54C7}"/>
              </a:ext>
            </a:extLst>
          </p:cNvPr>
          <p:cNvSpPr>
            <a:spLocks noGrp="1"/>
          </p:cNvSpPr>
          <p:nvPr>
            <p:ph type="sldNum" sz="quarter" idx="5"/>
          </p:nvPr>
        </p:nvSpPr>
        <p:spPr/>
        <p:txBody>
          <a:bodyPr/>
          <a:lstStyle/>
          <a:p>
            <a:fld id="{CC625B38-3B45-40DE-97CD-8C7803177BCD}" type="slidenum">
              <a:rPr lang="en-CA" smtClean="0"/>
              <a:t>69</a:t>
            </a:fld>
            <a:endParaRPr lang="en-CA"/>
          </a:p>
        </p:txBody>
      </p:sp>
    </p:spTree>
    <p:extLst>
      <p:ext uri="{BB962C8B-B14F-4D97-AF65-F5344CB8AC3E}">
        <p14:creationId xmlns:p14="http://schemas.microsoft.com/office/powerpoint/2010/main" val="216092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6E129-9C97-A0F5-C6CA-BE05E9CBE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5936B-57A1-712E-D7FB-704D5E8DC050}"/>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BB885D19-A744-545E-BCE4-6016EFA73AC9}"/>
              </a:ext>
            </a:extLst>
          </p:cNvPr>
          <p:cNvSpPr>
            <a:spLocks noGrp="1"/>
          </p:cNvSpPr>
          <p:nvPr>
            <p:ph type="body" idx="1"/>
          </p:nvPr>
        </p:nvSpPr>
        <p:spPr/>
        <p:txBody>
          <a:bodyPr/>
          <a:lstStyle/>
          <a:p>
            <a:pPr marL="174708" indent="-174708">
              <a:buFont typeface="Arial" panose="020B0604020202020204" pitchFamily="34" charset="0"/>
              <a:buChar char="•"/>
            </a:pPr>
            <a:r>
              <a:rPr lang="en-CA" sz="1100" dirty="0"/>
              <a:t>Be a worker with job duties that allow for the time to prepare for and provide fit testing</a:t>
            </a:r>
          </a:p>
          <a:p>
            <a:pPr marL="174708" indent="-174708">
              <a:buFont typeface="Arial" panose="020B0604020202020204" pitchFamily="34" charset="0"/>
              <a:buChar char="•"/>
            </a:pPr>
            <a:r>
              <a:rPr lang="en-CA" sz="1100" dirty="0"/>
              <a:t>Have the skill and ability to complete fit testing</a:t>
            </a:r>
          </a:p>
          <a:p>
            <a:pPr marL="174708" indent="-174708">
              <a:buFont typeface="Arial" panose="020B0604020202020204" pitchFamily="34" charset="0"/>
              <a:buChar char="•"/>
            </a:pPr>
            <a:r>
              <a:rPr lang="en-CA" sz="1100" dirty="0"/>
              <a:t>Have effective observation, listening and clear communication skills</a:t>
            </a:r>
          </a:p>
          <a:p>
            <a:pPr marL="174708" indent="-174708">
              <a:buFont typeface="Arial" panose="020B0604020202020204" pitchFamily="34" charset="0"/>
              <a:buChar char="•"/>
            </a:pPr>
            <a:r>
              <a:rPr lang="en-CA" sz="1100" dirty="0"/>
              <a:t>Complete the Train the Tester course. This course includes qualitative and/or quantitative fit testing methods</a:t>
            </a:r>
          </a:p>
          <a:p>
            <a:pPr marL="174708" indent="-174708">
              <a:buFont typeface="Arial" panose="020B0604020202020204" pitchFamily="34" charset="0"/>
              <a:buChar char="•"/>
            </a:pPr>
            <a:r>
              <a:rPr lang="en-US" sz="1100" dirty="0"/>
              <a:t>Deliver fit testing as outlined in the Protocols and Resources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Organization of all required documents</a:t>
            </a:r>
          </a:p>
          <a:p>
            <a:pPr marL="174708" indent="-174708">
              <a:buFont typeface="Arial" panose="020B0604020202020204" pitchFamily="34" charset="0"/>
              <a:buChar char="•"/>
            </a:pPr>
            <a:endParaRPr lang="en-CA" sz="1100" dirty="0">
              <a:ea typeface="Times New Roman" panose="02020603050405020304" pitchFamily="18" charset="0"/>
            </a:endParaRPr>
          </a:p>
        </p:txBody>
      </p:sp>
      <p:sp>
        <p:nvSpPr>
          <p:cNvPr id="4" name="Slide Number Placeholder 3">
            <a:extLst>
              <a:ext uri="{FF2B5EF4-FFF2-40B4-BE49-F238E27FC236}">
                <a16:creationId xmlns:a16="http://schemas.microsoft.com/office/drawing/2014/main" id="{6134B483-9E92-0FF2-F4A6-66B5431979C9}"/>
              </a:ext>
            </a:extLst>
          </p:cNvPr>
          <p:cNvSpPr>
            <a:spLocks noGrp="1"/>
          </p:cNvSpPr>
          <p:nvPr>
            <p:ph type="sldNum" sz="quarter" idx="10"/>
          </p:nvPr>
        </p:nvSpPr>
        <p:spPr/>
        <p:txBody>
          <a:bodyPr/>
          <a:lstStyle/>
          <a:p>
            <a:pPr defTabSz="931774">
              <a:defRPr/>
            </a:pPr>
            <a:fld id="{6CFAA76A-2E8C-4AA8-B375-9579D1FC200A}" type="slidenum">
              <a:rPr lang="en-CA">
                <a:solidFill>
                  <a:prstClr val="black"/>
                </a:solidFill>
                <a:latin typeface="Calibri"/>
              </a:rPr>
              <a:pPr defTabSz="931774">
                <a:defRPr/>
              </a:pPr>
              <a:t>7</a:t>
            </a:fld>
            <a:endParaRPr lang="en-CA">
              <a:solidFill>
                <a:prstClr val="black"/>
              </a:solidFill>
              <a:latin typeface="Calibri"/>
            </a:endParaRPr>
          </a:p>
        </p:txBody>
      </p:sp>
    </p:spTree>
    <p:extLst>
      <p:ext uri="{BB962C8B-B14F-4D97-AF65-F5344CB8AC3E}">
        <p14:creationId xmlns:p14="http://schemas.microsoft.com/office/powerpoint/2010/main" val="24669933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EB1DA-70A1-9069-A239-FE44183035B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77B1D23-294A-45D0-6317-C9E25126D2F7}"/>
              </a:ext>
            </a:extLst>
          </p:cNvPr>
          <p:cNvSpPr>
            <a:spLocks noGrp="1" noChangeArrowheads="1"/>
          </p:cNvSpPr>
          <p:nvPr>
            <p:ph type="sldNum" sz="quarter" idx="5"/>
          </p:nvPr>
        </p:nvSpPr>
        <p:spPr>
          <a:ln/>
        </p:spPr>
        <p:txBody>
          <a:bodyPr/>
          <a:lstStyle/>
          <a:p>
            <a:pPr defTabSz="931774">
              <a:defRPr/>
            </a:pPr>
            <a:fld id="{04E43E29-4A4C-483E-9E2A-8C34541D1FC3}" type="slidenum">
              <a:rPr lang="en-US">
                <a:solidFill>
                  <a:prstClr val="black"/>
                </a:solidFill>
                <a:latin typeface="Calibri"/>
              </a:rPr>
              <a:pPr defTabSz="931774">
                <a:defRPr/>
              </a:pPr>
              <a:t>70</a:t>
            </a:fld>
            <a:endParaRPr lang="en-US">
              <a:solidFill>
                <a:prstClr val="black"/>
              </a:solidFill>
              <a:latin typeface="Calibri"/>
            </a:endParaRPr>
          </a:p>
        </p:txBody>
      </p:sp>
      <p:sp>
        <p:nvSpPr>
          <p:cNvPr id="208898" name="Rectangle 2">
            <a:extLst>
              <a:ext uri="{FF2B5EF4-FFF2-40B4-BE49-F238E27FC236}">
                <a16:creationId xmlns:a16="http://schemas.microsoft.com/office/drawing/2014/main" id="{2D2EB2FE-B1C8-B57A-B4E3-86EDF7D5CE86}"/>
              </a:ext>
            </a:extLst>
          </p:cNvPr>
          <p:cNvSpPr>
            <a:spLocks noGrp="1" noRot="1" noChangeAspect="1" noChangeArrowheads="1" noTextEdit="1"/>
          </p:cNvSpPr>
          <p:nvPr>
            <p:ph type="sldImg"/>
          </p:nvPr>
        </p:nvSpPr>
        <p:spPr>
          <a:ln/>
        </p:spPr>
        <p:txBody>
          <a:bodyPr/>
          <a:lstStyle/>
          <a:p>
            <a:endParaRPr lang="en-CA"/>
          </a:p>
        </p:txBody>
      </p:sp>
      <p:sp>
        <p:nvSpPr>
          <p:cNvPr id="208899" name="Rectangle 3">
            <a:extLst>
              <a:ext uri="{FF2B5EF4-FFF2-40B4-BE49-F238E27FC236}">
                <a16:creationId xmlns:a16="http://schemas.microsoft.com/office/drawing/2014/main" id="{BB93DF64-D948-46E3-F4DE-1069F5D86668}"/>
              </a:ext>
            </a:extLst>
          </p:cNvPr>
          <p:cNvSpPr>
            <a:spLocks noGrp="1" noChangeArrowheads="1"/>
          </p:cNvSpPr>
          <p:nvPr>
            <p:ph type="body" idx="1"/>
          </p:nvPr>
        </p:nvSpPr>
        <p:spPr/>
        <p:txBody>
          <a:bodyPr/>
          <a:lstStyle/>
          <a:p>
            <a:r>
              <a:rPr lang="en-US" dirty="0"/>
              <a:t>As per slide</a:t>
            </a:r>
          </a:p>
        </p:txBody>
      </p:sp>
    </p:spTree>
    <p:extLst>
      <p:ext uri="{BB962C8B-B14F-4D97-AF65-F5344CB8AC3E}">
        <p14:creationId xmlns:p14="http://schemas.microsoft.com/office/powerpoint/2010/main" val="13502544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27417-CF1D-164D-FB18-C6D89E706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B6F80-7266-C640-B68F-1822B1C9D6E5}"/>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B3CC9D63-ADE5-F743-1AC6-7BE126AD58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Ensure the fit tester are using the Protocols and Resources 2</a:t>
            </a:r>
            <a:r>
              <a:rPr lang="en-CA" sz="1200" baseline="30000" dirty="0"/>
              <a:t>nd</a:t>
            </a:r>
            <a:r>
              <a:rPr lang="en-CA" sz="1200" dirty="0"/>
              <a:t> Edition, 2025.</a:t>
            </a:r>
            <a:endParaRPr lang="en-CA" sz="1200" dirty="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90EE54C-68F0-E3E4-301E-A6532303F7DC}"/>
              </a:ext>
            </a:extLst>
          </p:cNvPr>
          <p:cNvSpPr>
            <a:spLocks noGrp="1"/>
          </p:cNvSpPr>
          <p:nvPr>
            <p:ph type="sldNum" sz="quarter" idx="10"/>
          </p:nvPr>
        </p:nvSpPr>
        <p:spPr/>
        <p:txBody>
          <a:bodyPr/>
          <a:lstStyle/>
          <a:p>
            <a:pPr defTabSz="931774">
              <a:defRPr/>
            </a:pPr>
            <a:fld id="{42B3FC49-9381-4F3B-A94C-E42A77C154B2}" type="slidenum">
              <a:rPr lang="en-US">
                <a:solidFill>
                  <a:prstClr val="black"/>
                </a:solidFill>
                <a:latin typeface="Calibri"/>
              </a:rPr>
              <a:pPr defTabSz="931774">
                <a:defRPr/>
              </a:pPr>
              <a:t>71</a:t>
            </a:fld>
            <a:endParaRPr lang="en-US">
              <a:solidFill>
                <a:prstClr val="black"/>
              </a:solidFill>
              <a:latin typeface="Calibri"/>
            </a:endParaRPr>
          </a:p>
        </p:txBody>
      </p:sp>
    </p:spTree>
    <p:extLst>
      <p:ext uri="{BB962C8B-B14F-4D97-AF65-F5344CB8AC3E}">
        <p14:creationId xmlns:p14="http://schemas.microsoft.com/office/powerpoint/2010/main" val="22730454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AD0A4-7CFA-E672-656C-89C2E9553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F6EAD-6F06-2504-605B-84D7E6143047}"/>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95E1475B-DBF7-0940-9869-A32DE747B025}"/>
              </a:ext>
            </a:extLst>
          </p:cNvPr>
          <p:cNvSpPr>
            <a:spLocks noGrp="1"/>
          </p:cNvSpPr>
          <p:nvPr>
            <p:ph type="body" idx="1"/>
          </p:nvPr>
        </p:nvSpPr>
        <p:spPr/>
        <p:txBody>
          <a:bodyPr/>
          <a:lstStyle/>
          <a:p>
            <a:r>
              <a:rPr lang="en-US" sz="1100" dirty="0"/>
              <a:t>Maintain records of hazard assessments and respirator selection, documenting the initial and ongoing need for respirators. Update and record respirator selection whenever hazards change and retain all records as required by policy. </a:t>
            </a:r>
            <a:endParaRPr lang="en-CA" sz="1100" dirty="0"/>
          </a:p>
          <a:p>
            <a:r>
              <a:rPr lang="en-US" sz="1100" dirty="0"/>
              <a:t> </a:t>
            </a:r>
            <a:endParaRPr lang="en-CA" sz="1100" dirty="0"/>
          </a:p>
          <a:p>
            <a:r>
              <a:rPr lang="en-US" sz="1100" dirty="0"/>
              <a:t>If there is a change in the respiratory hazard, the fit testing process needs to be repeated and documented.</a:t>
            </a:r>
            <a:endParaRPr lang="en-CA" sz="1100" dirty="0"/>
          </a:p>
          <a:p>
            <a:endParaRPr lang="en-US" dirty="0"/>
          </a:p>
        </p:txBody>
      </p:sp>
      <p:sp>
        <p:nvSpPr>
          <p:cNvPr id="4" name="Slide Number Placeholder 3">
            <a:extLst>
              <a:ext uri="{FF2B5EF4-FFF2-40B4-BE49-F238E27FC236}">
                <a16:creationId xmlns:a16="http://schemas.microsoft.com/office/drawing/2014/main" id="{EF74B490-EB54-3682-F689-9635B9DF9BD1}"/>
              </a:ext>
            </a:extLst>
          </p:cNvPr>
          <p:cNvSpPr>
            <a:spLocks noGrp="1"/>
          </p:cNvSpPr>
          <p:nvPr>
            <p:ph type="sldNum" sz="quarter" idx="10"/>
          </p:nvPr>
        </p:nvSpPr>
        <p:spPr/>
        <p:txBody>
          <a:bodyPr/>
          <a:lstStyle/>
          <a:p>
            <a:pPr defTabSz="931774">
              <a:defRPr/>
            </a:pPr>
            <a:fld id="{42B3FC49-9381-4F3B-A94C-E42A77C154B2}" type="slidenum">
              <a:rPr lang="en-US">
                <a:solidFill>
                  <a:prstClr val="black"/>
                </a:solidFill>
                <a:latin typeface="Calibri"/>
              </a:rPr>
              <a:pPr defTabSz="931774">
                <a:defRPr/>
              </a:pPr>
              <a:t>72</a:t>
            </a:fld>
            <a:endParaRPr lang="en-US">
              <a:solidFill>
                <a:prstClr val="black"/>
              </a:solidFill>
              <a:latin typeface="Calibri"/>
            </a:endParaRPr>
          </a:p>
        </p:txBody>
      </p:sp>
    </p:spTree>
    <p:extLst>
      <p:ext uri="{BB962C8B-B14F-4D97-AF65-F5344CB8AC3E}">
        <p14:creationId xmlns:p14="http://schemas.microsoft.com/office/powerpoint/2010/main" val="34825364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02F4A-C483-4B5F-EF3D-21ED97C3A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DB188-34A8-8788-325C-7937C3691C1A}"/>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01A2A7A4-F600-DEEC-F4F7-C97B70F7BC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A71645-264D-BC3B-A1C5-32EE7A9471A7}"/>
              </a:ext>
            </a:extLst>
          </p:cNvPr>
          <p:cNvSpPr>
            <a:spLocks noGrp="1"/>
          </p:cNvSpPr>
          <p:nvPr>
            <p:ph type="sldNum" sz="quarter" idx="10"/>
          </p:nvPr>
        </p:nvSpPr>
        <p:spPr/>
        <p:txBody>
          <a:bodyPr/>
          <a:lstStyle/>
          <a:p>
            <a:pPr defTabSz="931774">
              <a:defRPr/>
            </a:pPr>
            <a:fld id="{42B3FC49-9381-4F3B-A94C-E42A77C154B2}" type="slidenum">
              <a:rPr lang="en-US">
                <a:solidFill>
                  <a:prstClr val="black"/>
                </a:solidFill>
                <a:latin typeface="Calibri"/>
              </a:rPr>
              <a:pPr defTabSz="931774">
                <a:defRPr/>
              </a:pPr>
              <a:t>73</a:t>
            </a:fld>
            <a:endParaRPr lang="en-US">
              <a:solidFill>
                <a:prstClr val="black"/>
              </a:solidFill>
              <a:latin typeface="Calibri"/>
            </a:endParaRPr>
          </a:p>
        </p:txBody>
      </p:sp>
    </p:spTree>
    <p:extLst>
      <p:ext uri="{BB962C8B-B14F-4D97-AF65-F5344CB8AC3E}">
        <p14:creationId xmlns:p14="http://schemas.microsoft.com/office/powerpoint/2010/main" val="41778489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8D3FA-B449-51FB-B3DC-169FC1449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F5632-2D0A-A7DF-598B-5DBDBC22E4F5}"/>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56E7097D-FE9A-04E0-119F-E94160C86D15}"/>
              </a:ext>
            </a:extLst>
          </p:cNvPr>
          <p:cNvSpPr>
            <a:spLocks noGrp="1"/>
          </p:cNvSpPr>
          <p:nvPr>
            <p:ph type="body" idx="1"/>
          </p:nvPr>
        </p:nvSpPr>
        <p:spPr/>
        <p:txBody>
          <a:bodyPr/>
          <a:lstStyle/>
          <a:p>
            <a:endParaRPr lang="en-CA" b="0" dirty="0"/>
          </a:p>
        </p:txBody>
      </p:sp>
      <p:sp>
        <p:nvSpPr>
          <p:cNvPr id="4" name="Slide Number Placeholder 3">
            <a:extLst>
              <a:ext uri="{FF2B5EF4-FFF2-40B4-BE49-F238E27FC236}">
                <a16:creationId xmlns:a16="http://schemas.microsoft.com/office/drawing/2014/main" id="{2FF13F52-5C08-29B3-7DAA-3E75ADED5F77}"/>
              </a:ext>
            </a:extLst>
          </p:cNvPr>
          <p:cNvSpPr>
            <a:spLocks noGrp="1"/>
          </p:cNvSpPr>
          <p:nvPr>
            <p:ph type="sldNum" sz="quarter" idx="5"/>
          </p:nvPr>
        </p:nvSpPr>
        <p:spPr/>
        <p:txBody>
          <a:bodyPr/>
          <a:lstStyle/>
          <a:p>
            <a:fld id="{CC625B38-3B45-40DE-97CD-8C7803177BCD}" type="slidenum">
              <a:rPr lang="en-CA" smtClean="0"/>
              <a:t>74</a:t>
            </a:fld>
            <a:endParaRPr lang="en-CA"/>
          </a:p>
        </p:txBody>
      </p:sp>
    </p:spTree>
    <p:extLst>
      <p:ext uri="{BB962C8B-B14F-4D97-AF65-F5344CB8AC3E}">
        <p14:creationId xmlns:p14="http://schemas.microsoft.com/office/powerpoint/2010/main" val="7265068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defTabSz="931774">
              <a:defRPr/>
            </a:pPr>
            <a:r>
              <a:rPr lang="en-CA" sz="1100" dirty="0"/>
              <a:t>Maintain all documentation as required by OH&amp;S Regulation, 2020, 7 - 3(5). </a:t>
            </a:r>
          </a:p>
          <a:p>
            <a:pPr defTabSz="931774">
              <a:defRPr/>
            </a:pPr>
            <a:endParaRPr lang="en-CA" sz="1100" dirty="0"/>
          </a:p>
          <a:p>
            <a:pPr defTabSz="931774">
              <a:defRPr/>
            </a:pPr>
            <a:r>
              <a:rPr lang="en-CA" sz="1100" b="1" dirty="0"/>
              <a:t>ACTION: </a:t>
            </a:r>
            <a:r>
              <a:rPr lang="en-CA" sz="1100" b="0" dirty="0"/>
              <a:t>Review Regulation 7- 3 (5) on page 5 of the Protocols and Resources.</a:t>
            </a:r>
            <a:endParaRPr lang="en-CA" sz="1100" b="1" dirty="0"/>
          </a:p>
          <a:p>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75</a:t>
            </a:fld>
            <a:endParaRPr lang="en-CA"/>
          </a:p>
        </p:txBody>
      </p:sp>
    </p:spTree>
    <p:extLst>
      <p:ext uri="{BB962C8B-B14F-4D97-AF65-F5344CB8AC3E}">
        <p14:creationId xmlns:p14="http://schemas.microsoft.com/office/powerpoint/2010/main" val="29883321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36791-B0D9-BD29-25CD-AFC3EB8AC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AEC79-A9AD-286D-2E3C-88C6395AAD6B}"/>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E3D00CFE-CCB0-036A-943E-6B8416C28D3E}"/>
              </a:ext>
            </a:extLst>
          </p:cNvPr>
          <p:cNvSpPr>
            <a:spLocks noGrp="1"/>
          </p:cNvSpPr>
          <p:nvPr>
            <p:ph type="body" idx="1"/>
          </p:nvPr>
        </p:nvSpPr>
        <p:spPr/>
        <p:txBody>
          <a:bodyPr/>
          <a:lstStyle/>
          <a:p>
            <a:r>
              <a:rPr lang="en-CA" sz="1100" b="1" dirty="0"/>
              <a:t>ACTION: </a:t>
            </a:r>
            <a:r>
              <a:rPr lang="en-CA" sz="1100" b="0" dirty="0"/>
              <a:t>In detail, go through each of the following forms:</a:t>
            </a:r>
          </a:p>
          <a:p>
            <a:pPr marL="228600" indent="-228600">
              <a:buFont typeface="+mj-lt"/>
              <a:buAutoNum type="arabicPeriod"/>
            </a:pPr>
            <a:r>
              <a:rPr lang="en-CA" sz="1100" dirty="0"/>
              <a:t>Orientation </a:t>
            </a:r>
          </a:p>
          <a:p>
            <a:pPr marL="228600" indent="-228600">
              <a:buFont typeface="+mj-lt"/>
              <a:buAutoNum type="arabicPeriod"/>
            </a:pPr>
            <a:r>
              <a:rPr lang="en-CA" sz="1100" dirty="0"/>
              <a:t>Screening form</a:t>
            </a:r>
          </a:p>
          <a:p>
            <a:pPr marL="228600" indent="-228600">
              <a:buFont typeface="+mj-lt"/>
              <a:buAutoNum type="arabicPeriod"/>
            </a:pPr>
            <a:r>
              <a:rPr lang="en-CA" sz="1100" dirty="0"/>
              <a:t>Documentation form</a:t>
            </a:r>
          </a:p>
        </p:txBody>
      </p:sp>
      <p:sp>
        <p:nvSpPr>
          <p:cNvPr id="4" name="Header Placeholder 3">
            <a:extLst>
              <a:ext uri="{FF2B5EF4-FFF2-40B4-BE49-F238E27FC236}">
                <a16:creationId xmlns:a16="http://schemas.microsoft.com/office/drawing/2014/main" id="{C9E36805-E46C-E263-2F21-7ABDBB90D38A}"/>
              </a:ext>
            </a:extLst>
          </p:cNvPr>
          <p:cNvSpPr>
            <a:spLocks noGrp="1"/>
          </p:cNvSpPr>
          <p:nvPr>
            <p:ph type="hdr" sz="quarter"/>
          </p:nvPr>
        </p:nvSpPr>
        <p:spPr/>
        <p:txBody>
          <a:bodyPr/>
          <a:lstStyle/>
          <a:p>
            <a:r>
              <a:rPr lang="en-CA"/>
              <a:t>SASWH</a:t>
            </a:r>
          </a:p>
        </p:txBody>
      </p:sp>
      <p:sp>
        <p:nvSpPr>
          <p:cNvPr id="5" name="Date Placeholder 4">
            <a:extLst>
              <a:ext uri="{FF2B5EF4-FFF2-40B4-BE49-F238E27FC236}">
                <a16:creationId xmlns:a16="http://schemas.microsoft.com/office/drawing/2014/main" id="{013841A9-9913-0A1D-D178-101E090B0B35}"/>
              </a:ext>
            </a:extLst>
          </p:cNvPr>
          <p:cNvSpPr>
            <a:spLocks noGrp="1"/>
          </p:cNvSpPr>
          <p:nvPr>
            <p:ph type="dt" idx="1"/>
          </p:nvPr>
        </p:nvSpPr>
        <p:spPr/>
        <p:txBody>
          <a:bodyPr/>
          <a:lstStyle/>
          <a:p>
            <a:r>
              <a:rPr lang="en-US"/>
              <a:t>2021-05-12</a:t>
            </a:r>
            <a:endParaRPr lang="en-CA" dirty="0"/>
          </a:p>
        </p:txBody>
      </p:sp>
      <p:sp>
        <p:nvSpPr>
          <p:cNvPr id="6" name="Slide Number Placeholder 5">
            <a:extLst>
              <a:ext uri="{FF2B5EF4-FFF2-40B4-BE49-F238E27FC236}">
                <a16:creationId xmlns:a16="http://schemas.microsoft.com/office/drawing/2014/main" id="{9F229A6C-C9D6-D400-6AE2-30B64C914A74}"/>
              </a:ext>
            </a:extLst>
          </p:cNvPr>
          <p:cNvSpPr>
            <a:spLocks noGrp="1"/>
          </p:cNvSpPr>
          <p:nvPr>
            <p:ph type="sldNum" sz="quarter" idx="5"/>
          </p:nvPr>
        </p:nvSpPr>
        <p:spPr/>
        <p:txBody>
          <a:bodyPr/>
          <a:lstStyle/>
          <a:p>
            <a:fld id="{3F30239F-3150-4A59-A506-5887556C8FFF}" type="slidenum">
              <a:rPr lang="en-CA" smtClean="0"/>
              <a:t>76</a:t>
            </a:fld>
            <a:endParaRPr lang="en-CA"/>
          </a:p>
        </p:txBody>
      </p:sp>
    </p:spTree>
    <p:extLst>
      <p:ext uri="{BB962C8B-B14F-4D97-AF65-F5344CB8AC3E}">
        <p14:creationId xmlns:p14="http://schemas.microsoft.com/office/powerpoint/2010/main" val="35383969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sz="1100" dirty="0"/>
              <a:t>Not all trainers will be using both testing methods. Fit test instructors should be trained to both types of equipment. Use your protocols and resources for fit testing procedures.</a:t>
            </a:r>
            <a:endParaRPr lang="en-CA" sz="1100" dirty="0"/>
          </a:p>
        </p:txBody>
      </p:sp>
      <p:sp>
        <p:nvSpPr>
          <p:cNvPr id="4" name="Slide Number Placeholder 3"/>
          <p:cNvSpPr>
            <a:spLocks noGrp="1"/>
          </p:cNvSpPr>
          <p:nvPr>
            <p:ph type="sldNum" sz="quarter" idx="5"/>
          </p:nvPr>
        </p:nvSpPr>
        <p:spPr/>
        <p:txBody>
          <a:bodyPr/>
          <a:lstStyle/>
          <a:p>
            <a:fld id="{CC625B38-3B45-40DE-97CD-8C7803177BCD}" type="slidenum">
              <a:rPr lang="en-CA" smtClean="0"/>
              <a:t>77</a:t>
            </a:fld>
            <a:endParaRPr lang="en-CA"/>
          </a:p>
        </p:txBody>
      </p:sp>
    </p:spTree>
    <p:extLst>
      <p:ext uri="{BB962C8B-B14F-4D97-AF65-F5344CB8AC3E}">
        <p14:creationId xmlns:p14="http://schemas.microsoft.com/office/powerpoint/2010/main" val="25929576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FADF1-BB6A-5977-A9F5-766201A35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4319B-74C5-8E0A-D462-25543412C6CE}"/>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28ABFD7B-58A7-B90C-EC9B-D5A9E91AECB5}"/>
              </a:ext>
            </a:extLst>
          </p:cNvPr>
          <p:cNvSpPr>
            <a:spLocks noGrp="1"/>
          </p:cNvSpPr>
          <p:nvPr>
            <p:ph type="body" idx="1"/>
          </p:nvPr>
        </p:nvSpPr>
        <p:spPr/>
        <p:txBody>
          <a:bodyPr/>
          <a:lstStyle/>
          <a:p>
            <a:endParaRPr lang="en-CA" dirty="0"/>
          </a:p>
        </p:txBody>
      </p:sp>
      <p:sp>
        <p:nvSpPr>
          <p:cNvPr id="4" name="Header Placeholder 3">
            <a:extLst>
              <a:ext uri="{FF2B5EF4-FFF2-40B4-BE49-F238E27FC236}">
                <a16:creationId xmlns:a16="http://schemas.microsoft.com/office/drawing/2014/main" id="{A73E0353-55CB-B4AB-94D2-72CE9037BF60}"/>
              </a:ext>
            </a:extLst>
          </p:cNvPr>
          <p:cNvSpPr>
            <a:spLocks noGrp="1"/>
          </p:cNvSpPr>
          <p:nvPr>
            <p:ph type="hdr" sz="quarter"/>
          </p:nvPr>
        </p:nvSpPr>
        <p:spPr/>
        <p:txBody>
          <a:bodyPr/>
          <a:lstStyle/>
          <a:p>
            <a:r>
              <a:rPr lang="en-CA"/>
              <a:t>SASWH</a:t>
            </a:r>
          </a:p>
        </p:txBody>
      </p:sp>
      <p:sp>
        <p:nvSpPr>
          <p:cNvPr id="5" name="Date Placeholder 4">
            <a:extLst>
              <a:ext uri="{FF2B5EF4-FFF2-40B4-BE49-F238E27FC236}">
                <a16:creationId xmlns:a16="http://schemas.microsoft.com/office/drawing/2014/main" id="{55085305-FC8A-4FE0-82B3-F11828365D89}"/>
              </a:ext>
            </a:extLst>
          </p:cNvPr>
          <p:cNvSpPr>
            <a:spLocks noGrp="1"/>
          </p:cNvSpPr>
          <p:nvPr>
            <p:ph type="dt" idx="1"/>
          </p:nvPr>
        </p:nvSpPr>
        <p:spPr/>
        <p:txBody>
          <a:bodyPr/>
          <a:lstStyle/>
          <a:p>
            <a:r>
              <a:rPr lang="en-US"/>
              <a:t>2021-05-12</a:t>
            </a:r>
            <a:endParaRPr lang="en-CA" dirty="0"/>
          </a:p>
        </p:txBody>
      </p:sp>
      <p:sp>
        <p:nvSpPr>
          <p:cNvPr id="6" name="Slide Number Placeholder 5">
            <a:extLst>
              <a:ext uri="{FF2B5EF4-FFF2-40B4-BE49-F238E27FC236}">
                <a16:creationId xmlns:a16="http://schemas.microsoft.com/office/drawing/2014/main" id="{B3AE224C-6388-9BE0-3E0C-0AC1C325D2A1}"/>
              </a:ext>
            </a:extLst>
          </p:cNvPr>
          <p:cNvSpPr>
            <a:spLocks noGrp="1"/>
          </p:cNvSpPr>
          <p:nvPr>
            <p:ph type="sldNum" sz="quarter" idx="5"/>
          </p:nvPr>
        </p:nvSpPr>
        <p:spPr/>
        <p:txBody>
          <a:bodyPr/>
          <a:lstStyle/>
          <a:p>
            <a:fld id="{3F30239F-3150-4A59-A506-5887556C8FFF}" type="slidenum">
              <a:rPr lang="en-CA" smtClean="0"/>
              <a:t>78</a:t>
            </a:fld>
            <a:endParaRPr lang="en-CA"/>
          </a:p>
        </p:txBody>
      </p:sp>
    </p:spTree>
    <p:extLst>
      <p:ext uri="{BB962C8B-B14F-4D97-AF65-F5344CB8AC3E}">
        <p14:creationId xmlns:p14="http://schemas.microsoft.com/office/powerpoint/2010/main" val="7665076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EAC60-5C93-2CE7-EDFE-B4BCFE050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F01A8-7E4F-08E0-7559-AC5397A07703}"/>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0CD29332-C267-85FC-C37A-9353E5170B33}"/>
              </a:ext>
            </a:extLst>
          </p:cNvPr>
          <p:cNvSpPr>
            <a:spLocks noGrp="1"/>
          </p:cNvSpPr>
          <p:nvPr>
            <p:ph type="body" idx="1"/>
          </p:nvPr>
        </p:nvSpPr>
        <p:spPr/>
        <p:txBody>
          <a:bodyPr/>
          <a:lstStyle/>
          <a:p>
            <a:endParaRPr lang="en-CA" dirty="0"/>
          </a:p>
        </p:txBody>
      </p:sp>
      <p:sp>
        <p:nvSpPr>
          <p:cNvPr id="4" name="Header Placeholder 3">
            <a:extLst>
              <a:ext uri="{FF2B5EF4-FFF2-40B4-BE49-F238E27FC236}">
                <a16:creationId xmlns:a16="http://schemas.microsoft.com/office/drawing/2014/main" id="{9F781583-C04B-6339-3767-4B912F80A543}"/>
              </a:ext>
            </a:extLst>
          </p:cNvPr>
          <p:cNvSpPr>
            <a:spLocks noGrp="1"/>
          </p:cNvSpPr>
          <p:nvPr>
            <p:ph type="hdr" sz="quarter"/>
          </p:nvPr>
        </p:nvSpPr>
        <p:spPr/>
        <p:txBody>
          <a:bodyPr/>
          <a:lstStyle/>
          <a:p>
            <a:r>
              <a:rPr lang="en-CA"/>
              <a:t>SASWH</a:t>
            </a:r>
          </a:p>
        </p:txBody>
      </p:sp>
      <p:sp>
        <p:nvSpPr>
          <p:cNvPr id="5" name="Date Placeholder 4">
            <a:extLst>
              <a:ext uri="{FF2B5EF4-FFF2-40B4-BE49-F238E27FC236}">
                <a16:creationId xmlns:a16="http://schemas.microsoft.com/office/drawing/2014/main" id="{3EDE0D4E-8B6A-AC76-F760-8E67F7CD5EAD}"/>
              </a:ext>
            </a:extLst>
          </p:cNvPr>
          <p:cNvSpPr>
            <a:spLocks noGrp="1"/>
          </p:cNvSpPr>
          <p:nvPr>
            <p:ph type="dt" idx="1"/>
          </p:nvPr>
        </p:nvSpPr>
        <p:spPr/>
        <p:txBody>
          <a:bodyPr/>
          <a:lstStyle/>
          <a:p>
            <a:r>
              <a:rPr lang="en-US"/>
              <a:t>2021-05-12</a:t>
            </a:r>
            <a:endParaRPr lang="en-CA" dirty="0"/>
          </a:p>
        </p:txBody>
      </p:sp>
      <p:sp>
        <p:nvSpPr>
          <p:cNvPr id="6" name="Slide Number Placeholder 5">
            <a:extLst>
              <a:ext uri="{FF2B5EF4-FFF2-40B4-BE49-F238E27FC236}">
                <a16:creationId xmlns:a16="http://schemas.microsoft.com/office/drawing/2014/main" id="{E6EB5DAF-E280-3E3F-4C45-FA3D5F9E9863}"/>
              </a:ext>
            </a:extLst>
          </p:cNvPr>
          <p:cNvSpPr>
            <a:spLocks noGrp="1"/>
          </p:cNvSpPr>
          <p:nvPr>
            <p:ph type="sldNum" sz="quarter" idx="5"/>
          </p:nvPr>
        </p:nvSpPr>
        <p:spPr/>
        <p:txBody>
          <a:bodyPr/>
          <a:lstStyle/>
          <a:p>
            <a:fld id="{3F30239F-3150-4A59-A506-5887556C8FFF}" type="slidenum">
              <a:rPr lang="en-CA" smtClean="0"/>
              <a:t>79</a:t>
            </a:fld>
            <a:endParaRPr lang="en-CA"/>
          </a:p>
        </p:txBody>
      </p:sp>
    </p:spTree>
    <p:extLst>
      <p:ext uri="{BB962C8B-B14F-4D97-AF65-F5344CB8AC3E}">
        <p14:creationId xmlns:p14="http://schemas.microsoft.com/office/powerpoint/2010/main" val="121949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dirty="0"/>
              <a:t>When taught as intended, fit testing meets the definition of train as stated in the Saskatchewan Employment Act (SEA) Interpretation 3-1(1)(ff)“train”</a:t>
            </a:r>
          </a:p>
          <a:p>
            <a:endParaRPr lang="en-CA" dirty="0"/>
          </a:p>
          <a:p>
            <a:endParaRPr lang="en-CA" dirty="0"/>
          </a:p>
        </p:txBody>
      </p:sp>
      <p:sp>
        <p:nvSpPr>
          <p:cNvPr id="4" name="Header Placeholder 3"/>
          <p:cNvSpPr>
            <a:spLocks noGrp="1"/>
          </p:cNvSpPr>
          <p:nvPr>
            <p:ph type="hdr" sz="quarter"/>
          </p:nvPr>
        </p:nvSpPr>
        <p:spPr/>
        <p:txBody>
          <a:bodyPr/>
          <a:lstStyle/>
          <a:p>
            <a:pPr defTabSz="931774">
              <a:defRPr/>
            </a:pPr>
            <a:r>
              <a:rPr lang="en-CA">
                <a:solidFill>
                  <a:prstClr val="black"/>
                </a:solidFill>
                <a:latin typeface="Calibri"/>
              </a:rPr>
              <a:t>SASWH</a:t>
            </a:r>
          </a:p>
        </p:txBody>
      </p:sp>
      <p:sp>
        <p:nvSpPr>
          <p:cNvPr id="5" name="Date Placeholder 4"/>
          <p:cNvSpPr>
            <a:spLocks noGrp="1"/>
          </p:cNvSpPr>
          <p:nvPr>
            <p:ph type="dt" idx="1"/>
          </p:nvPr>
        </p:nvSpPr>
        <p:spPr/>
        <p:txBody>
          <a:bodyPr/>
          <a:lstStyle/>
          <a:p>
            <a:pPr defTabSz="931774">
              <a:defRPr/>
            </a:pPr>
            <a:r>
              <a:rPr lang="en-US">
                <a:solidFill>
                  <a:prstClr val="black"/>
                </a:solidFill>
                <a:latin typeface="Calibri"/>
              </a:rPr>
              <a:t>2021-05-12</a:t>
            </a:r>
            <a:endParaRPr lang="en-CA" dirty="0">
              <a:solidFill>
                <a:prstClr val="black"/>
              </a:solidFill>
              <a:latin typeface="Calibri"/>
            </a:endParaRPr>
          </a:p>
        </p:txBody>
      </p:sp>
      <p:sp>
        <p:nvSpPr>
          <p:cNvPr id="6" name="Slide Number Placeholder 5"/>
          <p:cNvSpPr>
            <a:spLocks noGrp="1"/>
          </p:cNvSpPr>
          <p:nvPr>
            <p:ph type="sldNum" sz="quarter" idx="5"/>
          </p:nvPr>
        </p:nvSpPr>
        <p:spPr/>
        <p:txBody>
          <a:bodyPr/>
          <a:lstStyle/>
          <a:p>
            <a:pPr defTabSz="931774">
              <a:defRPr/>
            </a:pPr>
            <a:fld id="{3F30239F-3150-4A59-A506-5887556C8FFF}" type="slidenum">
              <a:rPr lang="en-CA">
                <a:solidFill>
                  <a:prstClr val="black"/>
                </a:solidFill>
                <a:latin typeface="Calibri"/>
              </a:rPr>
              <a:pPr defTabSz="931774">
                <a:defRPr/>
              </a:pPr>
              <a:t>8</a:t>
            </a:fld>
            <a:endParaRPr lang="en-CA">
              <a:solidFill>
                <a:prstClr val="black"/>
              </a:solidFill>
              <a:latin typeface="Calibri"/>
            </a:endParaRPr>
          </a:p>
        </p:txBody>
      </p:sp>
    </p:spTree>
    <p:extLst>
      <p:ext uri="{BB962C8B-B14F-4D97-AF65-F5344CB8AC3E}">
        <p14:creationId xmlns:p14="http://schemas.microsoft.com/office/powerpoint/2010/main" val="40617964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625B38-3B45-40DE-97CD-8C7803177BCD}" type="slidenum">
              <a:rPr lang="en-CA" smtClean="0"/>
              <a:t>80</a:t>
            </a:fld>
            <a:endParaRPr lang="en-CA"/>
          </a:p>
        </p:txBody>
      </p:sp>
    </p:spTree>
    <p:extLst>
      <p:ext uri="{BB962C8B-B14F-4D97-AF65-F5344CB8AC3E}">
        <p14:creationId xmlns:p14="http://schemas.microsoft.com/office/powerpoint/2010/main" val="169037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60C0C-B615-5139-1AF5-B96D20DD8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3FF74-C161-F94C-79BA-5511847B2E5E}"/>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593275CA-49C5-9B73-362B-55432F8E3763}"/>
              </a:ext>
            </a:extLst>
          </p:cNvPr>
          <p:cNvSpPr>
            <a:spLocks noGrp="1"/>
          </p:cNvSpPr>
          <p:nvPr>
            <p:ph type="body" idx="1"/>
          </p:nvPr>
        </p:nvSpPr>
        <p:spPr/>
        <p:txBody>
          <a:bodyPr/>
          <a:lstStyle/>
          <a:p>
            <a:r>
              <a:rPr lang="en-CA" sz="1100" dirty="0"/>
              <a:t>All SASWH-approved fit testers have access to resources through our semi-secure site. </a:t>
            </a:r>
          </a:p>
          <a:p>
            <a:endParaRPr lang="en-CA" sz="1100" dirty="0"/>
          </a:p>
          <a:p>
            <a:pPr>
              <a:spcAft>
                <a:spcPts val="611"/>
              </a:spcAft>
            </a:pPr>
            <a:r>
              <a:rPr lang="en-US" sz="1100" dirty="0">
                <a:ea typeface="Times New Roman" panose="02020603050405020304" pitchFamily="18" charset="0"/>
              </a:rPr>
              <a:t>Fit Testers approved by SASWH have access to resources such as a PowerPoint for orientation and forms referenced in this material. Visit www.saswh.ca and Login/Register with the following username and password (case sensitive):</a:t>
            </a:r>
            <a:endParaRPr lang="en-CA" sz="1100" dirty="0">
              <a:ea typeface="Times New Roman" panose="02020603050405020304" pitchFamily="18" charset="0"/>
            </a:endParaRPr>
          </a:p>
          <a:p>
            <a:pPr marL="349415" indent="-349415">
              <a:buSzPts val="1100"/>
              <a:buFont typeface="Wingdings" panose="05000000000000000000" pitchFamily="2" charset="2"/>
              <a:buChar char=""/>
            </a:pPr>
            <a:r>
              <a:rPr lang="en-US" sz="1100" dirty="0">
                <a:ea typeface="Times New Roman" panose="02020603050405020304" pitchFamily="18" charset="0"/>
              </a:rPr>
              <a:t>username: RFT1</a:t>
            </a:r>
            <a:endParaRPr lang="en-CA" sz="1100" dirty="0">
              <a:ea typeface="Times New Roman" panose="02020603050405020304" pitchFamily="18" charset="0"/>
            </a:endParaRPr>
          </a:p>
          <a:p>
            <a:pPr marL="349415" marR="0" lvl="0" indent="-349415" algn="l" defTabSz="914400" rtl="0" eaLnBrk="1" fontAlgn="auto" latinLnBrk="0" hangingPunct="1">
              <a:lnSpc>
                <a:spcPct val="100000"/>
              </a:lnSpc>
              <a:spcBef>
                <a:spcPts val="0"/>
              </a:spcBef>
              <a:spcAft>
                <a:spcPts val="0"/>
              </a:spcAft>
              <a:buClrTx/>
              <a:buSzPts val="1100"/>
              <a:buFont typeface="Wingdings" panose="05000000000000000000" pitchFamily="2" charset="2"/>
              <a:buChar char=""/>
              <a:tabLst/>
              <a:defRPr/>
            </a:pPr>
            <a:r>
              <a:rPr lang="en-CA" sz="1200" kern="1200" dirty="0">
                <a:solidFill>
                  <a:schemeClr val="tx1"/>
                </a:solidFill>
                <a:effectLst/>
                <a:latin typeface="+mn-lt"/>
                <a:ea typeface="+mn-ea"/>
                <a:cs typeface="+mn-cs"/>
              </a:rPr>
              <a:t>password: RFT2025Testers!</a:t>
            </a:r>
          </a:p>
          <a:p>
            <a:pPr marL="349415" indent="-349415">
              <a:buSzPts val="1100"/>
              <a:buFont typeface="Wingdings" panose="05000000000000000000" pitchFamily="2" charset="2"/>
              <a:buChar char=""/>
            </a:pPr>
            <a:endParaRPr lang="en-CA" sz="1100" dirty="0">
              <a:ea typeface="Times New Roman" panose="02020603050405020304" pitchFamily="18" charset="0"/>
            </a:endParaRPr>
          </a:p>
          <a:p>
            <a:r>
              <a:rPr lang="en-CA" sz="1100" i="1" dirty="0"/>
              <a:t> </a:t>
            </a:r>
          </a:p>
          <a:p>
            <a:r>
              <a:rPr lang="en-CA" sz="1100" dirty="0"/>
              <a:t>Go to SASWH.ca and log in to the semi-secure area.</a:t>
            </a:r>
          </a:p>
          <a:p>
            <a:pPr marL="174708" indent="-174708">
              <a:buFont typeface="Arial" panose="020B0604020202020204" pitchFamily="34" charset="0"/>
              <a:buChar char="•"/>
            </a:pPr>
            <a:r>
              <a:rPr lang="en-CA" sz="1100" dirty="0"/>
              <a:t>Blue login box at the top stating “only for approved fit testers.”</a:t>
            </a:r>
          </a:p>
          <a:p>
            <a:pPr marL="174708" indent="-174708">
              <a:buFont typeface="Arial" panose="020B0604020202020204" pitchFamily="34" charset="0"/>
              <a:buChar char="•"/>
            </a:pPr>
            <a:endParaRPr lang="en-CA" sz="1100" dirty="0"/>
          </a:p>
          <a:p>
            <a:r>
              <a:rPr lang="en-US" sz="1100" b="1" dirty="0"/>
              <a:t>SASWH’s Approved Fit Tester Instructors</a:t>
            </a:r>
            <a:endParaRPr lang="en-CA" sz="1100" dirty="0"/>
          </a:p>
          <a:p>
            <a:r>
              <a:rPr lang="en-US" sz="1100" b="1" dirty="0"/>
              <a:t> </a:t>
            </a:r>
            <a:endParaRPr lang="en-CA" sz="1100" dirty="0"/>
          </a:p>
          <a:p>
            <a:r>
              <a:rPr lang="en-US" sz="1100" dirty="0"/>
              <a:t>SASWH’s approved fit tester instructors are high-profile leads and are approved to teach SASWH’s Respirator Fit Testing Train the Tester (TTT), tester re-certification sessions, and perform worker fit testing. To become a SASWH fit tester instructor, candidates will:</a:t>
            </a:r>
            <a:endParaRPr lang="en-CA" sz="1100" dirty="0"/>
          </a:p>
          <a:p>
            <a:pPr marL="174708" indent="-174708">
              <a:buFont typeface="Arial" panose="020B0604020202020204" pitchFamily="34" charset="0"/>
              <a:buChar char="•"/>
            </a:pPr>
            <a:r>
              <a:rPr lang="en-US" sz="1100" dirty="0"/>
              <a:t>Be approved by SASWH as an instructor</a:t>
            </a:r>
          </a:p>
          <a:p>
            <a:pPr marL="174708" indent="-174708">
              <a:buFont typeface="Arial" panose="020B0604020202020204" pitchFamily="34" charset="0"/>
              <a:buChar char="•"/>
            </a:pPr>
            <a:r>
              <a:rPr lang="en-CA" sz="1100" dirty="0"/>
              <a:t>Complete SASWH’s online education course for fit testing</a:t>
            </a:r>
          </a:p>
          <a:p>
            <a:pPr marL="174708" indent="-174708">
              <a:buFont typeface="Arial" panose="020B0604020202020204" pitchFamily="34" charset="0"/>
              <a:buChar char="•"/>
            </a:pPr>
            <a:r>
              <a:rPr lang="en-US" sz="1100" dirty="0"/>
              <a:t>Have job duties that allow for the time to prepare for and provide the train the tester and general fit testing sessions, and to support and follow up with testers and workers</a:t>
            </a:r>
          </a:p>
          <a:p>
            <a:pPr marL="174708" indent="-174708">
              <a:buFont typeface="Arial" panose="020B0604020202020204" pitchFamily="34" charset="0"/>
              <a:buChar char="•"/>
            </a:pPr>
            <a:r>
              <a:rPr lang="en-US" sz="1100" dirty="0"/>
              <a:t>Have effective skills in facilitation, listening and clear communication</a:t>
            </a:r>
          </a:p>
          <a:p>
            <a:pPr marL="174708" indent="-174708">
              <a:buFont typeface="Arial" panose="020B0604020202020204" pitchFamily="34" charset="0"/>
              <a:buChar char="•"/>
            </a:pPr>
            <a:r>
              <a:rPr lang="en-US" sz="1100" dirty="0"/>
              <a:t>Have a solid understanding of the SASWH Fit Testing material layout and intent to assist others with locating information and applying the content to situations</a:t>
            </a:r>
          </a:p>
          <a:p>
            <a:pPr marL="174708" indent="-174708">
              <a:buFont typeface="Arial" panose="020B0604020202020204" pitchFamily="34" charset="0"/>
              <a:buChar char="•"/>
            </a:pPr>
            <a:r>
              <a:rPr lang="en-US" sz="1100" dirty="0"/>
              <a:t>Support the standards of SASWH’s Fit Testing program as it applies to the fit testing process, and Saskatchewan’s Occupational Health &amp; Safety legislation as it pertains to fit testing</a:t>
            </a:r>
          </a:p>
          <a:p>
            <a:pPr marL="174708" indent="-174708">
              <a:buFont typeface="Arial" panose="020B0604020202020204" pitchFamily="34" charset="0"/>
              <a:buChar char="•"/>
            </a:pPr>
            <a:r>
              <a:rPr lang="en-US" sz="1100" dirty="0"/>
              <a:t>Have the ability to track testers approved (e.g., in an Excel spreadsheet or database), notify testers appropriately of required re-approval, and communicate program enhancements to aid in ensuring all testers utilize the current program materials/resources</a:t>
            </a:r>
          </a:p>
          <a:p>
            <a:pPr marL="174708" indent="-174708">
              <a:buFont typeface="Arial" panose="020B0604020202020204" pitchFamily="34" charset="0"/>
              <a:buChar char="•"/>
            </a:pPr>
            <a:endParaRPr lang="en-US" sz="1100" dirty="0"/>
          </a:p>
          <a:p>
            <a:pPr marL="0" indent="0">
              <a:buFont typeface="Arial" panose="020B0604020202020204" pitchFamily="34" charset="0"/>
              <a:buNone/>
            </a:pPr>
            <a:r>
              <a:rPr lang="en-US" sz="1100" dirty="0"/>
              <a:t>The following are the RFT instructor qualification procedures:</a:t>
            </a:r>
          </a:p>
          <a:p>
            <a:pPr marL="171450" lvl="0" indent="-171450">
              <a:buFont typeface="Arial" panose="020B0604020202020204" pitchFamily="34" charset="0"/>
              <a:buChar char="•"/>
            </a:pPr>
            <a:r>
              <a:rPr lang="en-CA" sz="1100" dirty="0"/>
              <a:t>Must be a current fit tester with knowledge and experience of fit testing SASWH's RFT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t>Instructor co-teach x 2 (minimum) with an approved SASWH instructor.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t>Once the RFT instructor deems the instructor candidate competent, SASWH is contacted to observe a TTT for final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t>Instructor candidates are</a:t>
            </a:r>
            <a:r>
              <a:rPr lang="en-US" sz="1100" dirty="0"/>
              <a:t> observed doing a Train the Tester course by an SASWH RFT instructor to obtain instructor status. </a:t>
            </a:r>
            <a:endParaRPr lang="en-CA" sz="1100" dirty="0"/>
          </a:p>
          <a:p>
            <a:pPr marL="171450" lvl="0" indent="-171450">
              <a:buFont typeface="Arial" panose="020B0604020202020204" pitchFamily="34" charset="0"/>
              <a:buChar char="•"/>
            </a:pPr>
            <a:r>
              <a:rPr lang="en-CA" sz="1100" dirty="0"/>
              <a:t>Competency is required in all areas to be approved.</a:t>
            </a:r>
          </a:p>
          <a:p>
            <a:pPr marL="171450" lvl="0" indent="-171450">
              <a:buFont typeface="Arial" panose="020B0604020202020204" pitchFamily="34" charset="0"/>
              <a:buChar char="•"/>
            </a:pPr>
            <a:r>
              <a:rPr lang="en-CA" sz="1100" dirty="0"/>
              <a:t>Congratulations! A qualified instructor will be added to the instructor database and the provincial instructor group</a:t>
            </a:r>
          </a:p>
          <a:p>
            <a:pPr marL="174708" indent="-174708">
              <a:buFont typeface="Arial" panose="020B0604020202020204" pitchFamily="34" charset="0"/>
              <a:buChar char="•"/>
            </a:pPr>
            <a:endParaRPr lang="en-CA" sz="1100" dirty="0"/>
          </a:p>
          <a:p>
            <a:r>
              <a:rPr lang="en-US" sz="1100" dirty="0"/>
              <a:t> To maintain an instructor status, the instructor must:</a:t>
            </a:r>
            <a:endParaRPr lang="en-CA" sz="1100" dirty="0"/>
          </a:p>
          <a:p>
            <a:pPr marL="174708" indent="-174708">
              <a:buFont typeface="Arial" panose="020B0604020202020204" pitchFamily="34" charset="0"/>
              <a:buChar char="•"/>
            </a:pPr>
            <a:r>
              <a:rPr lang="en-US" sz="1100" dirty="0"/>
              <a:t>Attend at least one provincial SASWH Fit Testing instructor meeting each year</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Teach/co-teach a TTT or fit tester recertification session at least once a year, and</a:t>
            </a:r>
          </a:p>
          <a:p>
            <a:pPr marL="174708" indent="-174708">
              <a:buFont typeface="Arial" panose="020B0604020202020204" pitchFamily="34" charset="0"/>
              <a:buChar char="•"/>
            </a:pPr>
            <a:r>
              <a:rPr lang="en-US" sz="1100" dirty="0"/>
              <a:t>Teach/co-teach a fit testing session for a minimum of 5 workers each year.</a:t>
            </a:r>
          </a:p>
          <a:p>
            <a:pPr marL="0" indent="0">
              <a:buFont typeface="Arial" panose="020B0604020202020204" pitchFamily="34" charset="0"/>
              <a:buNone/>
            </a:pPr>
            <a:endParaRPr lang="en-CA" sz="1100" dirty="0"/>
          </a:p>
          <a:p>
            <a:pPr>
              <a:spcAft>
                <a:spcPts val="611"/>
              </a:spcAft>
            </a:pPr>
            <a:r>
              <a:rPr lang="en-US" sz="1100" dirty="0">
                <a:ea typeface="Times New Roman" panose="02020603050405020304" pitchFamily="18" charset="0"/>
              </a:rPr>
              <a:t>RFT Instructors approved by SASWH have access to resources such as a PowerPoint for orientation and forms referenced in this material. Visit www.saswh.ca and Login/Register with the following username and password (case sensitive):</a:t>
            </a:r>
            <a:endParaRPr lang="en-CA" sz="1100" dirty="0">
              <a:ea typeface="Times New Roman" panose="02020603050405020304" pitchFamily="18" charset="0"/>
            </a:endParaRPr>
          </a:p>
          <a:p>
            <a:pPr marL="349415" indent="-349415">
              <a:buSzPts val="1100"/>
              <a:buFont typeface="Wingdings" panose="05000000000000000000" pitchFamily="2" charset="2"/>
              <a:buChar char=""/>
            </a:pPr>
            <a:r>
              <a:rPr lang="en-US" sz="1100" dirty="0">
                <a:ea typeface="Times New Roman" panose="02020603050405020304" pitchFamily="18" charset="0"/>
              </a:rPr>
              <a:t>username: RFT3</a:t>
            </a:r>
            <a:endParaRPr lang="en-CA" sz="1100" dirty="0">
              <a:ea typeface="Times New Roman" panose="02020603050405020304" pitchFamily="18" charset="0"/>
            </a:endParaRPr>
          </a:p>
          <a:p>
            <a:pPr marL="349415" indent="-349415">
              <a:buSzPts val="1100"/>
              <a:buFont typeface="Wingdings" panose="05000000000000000000" pitchFamily="2" charset="2"/>
              <a:buChar char=""/>
            </a:pPr>
            <a:r>
              <a:rPr lang="en-US" sz="1100" dirty="0">
                <a:ea typeface="Times New Roman" panose="02020603050405020304" pitchFamily="18" charset="0"/>
              </a:rPr>
              <a:t>password: </a:t>
            </a:r>
            <a:r>
              <a:rPr lang="en-CA" sz="1200" kern="1200" dirty="0">
                <a:solidFill>
                  <a:schemeClr val="tx1"/>
                </a:solidFill>
                <a:effectLst/>
                <a:latin typeface="+mn-lt"/>
                <a:ea typeface="+mn-ea"/>
                <a:cs typeface="+mn-cs"/>
              </a:rPr>
              <a:t>Instructors2025RFT!</a:t>
            </a:r>
            <a:endParaRPr lang="en-CA" sz="1100" dirty="0"/>
          </a:p>
          <a:p>
            <a:endParaRPr lang="en-CA" sz="1800" dirty="0"/>
          </a:p>
        </p:txBody>
      </p:sp>
      <p:sp>
        <p:nvSpPr>
          <p:cNvPr id="4" name="Header Placeholder 3">
            <a:extLst>
              <a:ext uri="{FF2B5EF4-FFF2-40B4-BE49-F238E27FC236}">
                <a16:creationId xmlns:a16="http://schemas.microsoft.com/office/drawing/2014/main" id="{271E7DF6-558D-FE5C-E6A3-2857E54E1B04}"/>
              </a:ext>
            </a:extLst>
          </p:cNvPr>
          <p:cNvSpPr>
            <a:spLocks noGrp="1"/>
          </p:cNvSpPr>
          <p:nvPr>
            <p:ph type="hdr" sz="quarter"/>
          </p:nvPr>
        </p:nvSpPr>
        <p:spPr/>
        <p:txBody>
          <a:bodyPr/>
          <a:lstStyle/>
          <a:p>
            <a:pPr defTabSz="931774">
              <a:defRPr/>
            </a:pPr>
            <a:r>
              <a:rPr lang="en-CA">
                <a:solidFill>
                  <a:prstClr val="black"/>
                </a:solidFill>
                <a:latin typeface="Calibri"/>
              </a:rPr>
              <a:t>SASWH</a:t>
            </a:r>
          </a:p>
        </p:txBody>
      </p:sp>
      <p:sp>
        <p:nvSpPr>
          <p:cNvPr id="5" name="Date Placeholder 4">
            <a:extLst>
              <a:ext uri="{FF2B5EF4-FFF2-40B4-BE49-F238E27FC236}">
                <a16:creationId xmlns:a16="http://schemas.microsoft.com/office/drawing/2014/main" id="{C9045F49-1625-9D3D-2929-789CEBDDC98D}"/>
              </a:ext>
            </a:extLst>
          </p:cNvPr>
          <p:cNvSpPr>
            <a:spLocks noGrp="1"/>
          </p:cNvSpPr>
          <p:nvPr>
            <p:ph type="dt" idx="1"/>
          </p:nvPr>
        </p:nvSpPr>
        <p:spPr/>
        <p:txBody>
          <a:bodyPr/>
          <a:lstStyle/>
          <a:p>
            <a:pPr defTabSz="931774">
              <a:defRPr/>
            </a:pPr>
            <a:r>
              <a:rPr lang="en-US">
                <a:solidFill>
                  <a:prstClr val="black"/>
                </a:solidFill>
                <a:latin typeface="Calibri"/>
              </a:rPr>
              <a:t>2021-05-12</a:t>
            </a:r>
            <a:endParaRPr lang="en-CA" dirty="0">
              <a:solidFill>
                <a:prstClr val="black"/>
              </a:solidFill>
              <a:latin typeface="Calibri"/>
            </a:endParaRPr>
          </a:p>
        </p:txBody>
      </p:sp>
      <p:sp>
        <p:nvSpPr>
          <p:cNvPr id="6" name="Slide Number Placeholder 5">
            <a:extLst>
              <a:ext uri="{FF2B5EF4-FFF2-40B4-BE49-F238E27FC236}">
                <a16:creationId xmlns:a16="http://schemas.microsoft.com/office/drawing/2014/main" id="{9AFD6099-2A56-63CF-A4CA-8CC9F28AA6FC}"/>
              </a:ext>
            </a:extLst>
          </p:cNvPr>
          <p:cNvSpPr>
            <a:spLocks noGrp="1"/>
          </p:cNvSpPr>
          <p:nvPr>
            <p:ph type="sldNum" sz="quarter" idx="5"/>
          </p:nvPr>
        </p:nvSpPr>
        <p:spPr/>
        <p:txBody>
          <a:bodyPr/>
          <a:lstStyle/>
          <a:p>
            <a:pPr defTabSz="931774">
              <a:defRPr/>
            </a:pPr>
            <a:fld id="{3F30239F-3150-4A59-A506-5887556C8FFF}" type="slidenum">
              <a:rPr lang="en-CA">
                <a:solidFill>
                  <a:prstClr val="black"/>
                </a:solidFill>
                <a:latin typeface="Calibri"/>
              </a:rPr>
              <a:pPr defTabSz="931774">
                <a:defRPr/>
              </a:pPr>
              <a:t>9</a:t>
            </a:fld>
            <a:endParaRPr lang="en-CA">
              <a:solidFill>
                <a:prstClr val="black"/>
              </a:solidFill>
              <a:latin typeface="Calibri"/>
            </a:endParaRPr>
          </a:p>
        </p:txBody>
      </p:sp>
    </p:spTree>
    <p:extLst>
      <p:ext uri="{BB962C8B-B14F-4D97-AF65-F5344CB8AC3E}">
        <p14:creationId xmlns:p14="http://schemas.microsoft.com/office/powerpoint/2010/main" val="341974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4C2C7A-53C0-4D3E-AAA7-5A9982145EA5}" type="datetime1">
              <a:rPr lang="en-CA" smtClean="0"/>
              <a:t>2026-02-24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11395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28AF7F-4D53-4475-AEE7-031BBF08B4CA}" type="datetime1">
              <a:rPr lang="en-CA" smtClean="0"/>
              <a:t>2026-02-24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75393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7E789C-9298-4B09-8F62-33FCC4DE2BB2}" type="datetime1">
              <a:rPr lang="en-CA" smtClean="0"/>
              <a:t>2026-02-24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88584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3107494-5E3D-48FC-88A8-3EE4E879F373}"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15736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D09669A-E7DD-4ABF-8230-35011939D5DF}"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4044228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13C131-30F4-4718-A3B2-E4CCF803B9D4}"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32745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FD03066-3463-4017-BEB0-688049DC98DA}" type="datetime1">
              <a:rPr lang="en-CA" smtClean="0"/>
              <a:t>2026-02-24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16322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4FF7CCE-7451-475B-BAD1-58CB5E3CC99A}" type="datetime1">
              <a:rPr lang="en-CA" smtClean="0"/>
              <a:t>2026-02-24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82122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C28BD79-4CA0-4BB1-AD8A-E33EAB614F40}" type="datetime1">
              <a:rPr lang="en-CA" smtClean="0"/>
              <a:t>2026-02-24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424742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1AC5E-51EE-4431-831B-422E8B320F80}" type="datetime1">
              <a:rPr lang="en-CA" smtClean="0"/>
              <a:t>2026-02-24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27320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F6659-DF87-4A3A-9D1C-84C5DC1743C9}" type="datetime1">
              <a:rPr lang="en-CA" smtClean="0"/>
              <a:t>2026-02-24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5088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11B854-42FC-4948-B1BE-5EE0C10903D1}" type="datetime1">
              <a:rPr lang="en-CA" smtClean="0"/>
              <a:t>2026-02-24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2260696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C6CD41-A61A-4BE2-A63D-241D4FD97EC1}" type="datetime1">
              <a:rPr lang="en-CA" smtClean="0"/>
              <a:t>2026-02-24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689249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70093F8-3B7B-45D2-8B9B-FEE1A0392B77}"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344568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7B56261-34A0-4826-9B56-43F41C64EF2D}"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452165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5C9E8E8-743B-47EE-B9FD-E5827B212327}" type="datetime1">
              <a:rPr lang="en-CA" smtClean="0"/>
              <a:t>2026-02-24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948476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633DD43E-6A40-479F-8E44-2D654E328213}"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32" y="5756296"/>
            <a:ext cx="4167195" cy="1080000"/>
          </a:xfrm>
          <a:prstGeom prst="rect">
            <a:avLst/>
          </a:prstGeom>
        </p:spPr>
      </p:pic>
    </p:spTree>
    <p:extLst>
      <p:ext uri="{BB962C8B-B14F-4D97-AF65-F5344CB8AC3E}">
        <p14:creationId xmlns:p14="http://schemas.microsoft.com/office/powerpoint/2010/main" val="2833552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4F2BAA2-0E5A-4D2C-8182-15A169C5F8F1}"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32" y="5586163"/>
            <a:ext cx="4167200" cy="1080000"/>
          </a:xfrm>
          <a:prstGeom prst="rect">
            <a:avLst/>
          </a:prstGeom>
        </p:spPr>
      </p:pic>
    </p:spTree>
    <p:extLst>
      <p:ext uri="{BB962C8B-B14F-4D97-AF65-F5344CB8AC3E}">
        <p14:creationId xmlns:p14="http://schemas.microsoft.com/office/powerpoint/2010/main" val="4193786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D0129-80FC-433B-8B7C-4321382543EE}"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538686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E543C21-A601-4C3D-9814-BB12BF168301}" type="datetime1">
              <a:rPr lang="en-CA" smtClean="0"/>
              <a:t>2026-02-24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106819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1B6315A-7091-4577-A013-3211D2C97564}" type="datetime1">
              <a:rPr lang="en-CA" smtClean="0"/>
              <a:t>2026-02-24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4221882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18BFE6B-05CE-4D58-A3D4-581B04E482AF}" type="datetime1">
              <a:rPr lang="en-CA" smtClean="0"/>
              <a:t>2026-02-24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46876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6D128D-4FD9-4066-847C-DD78738B3AF4}" type="datetime1">
              <a:rPr lang="en-CA" smtClean="0"/>
              <a:t>2026-02-24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4225906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DAFA5-E3F2-48CE-A380-1AC8EADB2659}" type="datetime1">
              <a:rPr lang="en-CA" smtClean="0"/>
              <a:t>2026-02-24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4033615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7E935F-4789-4424-BB76-2E1B1028399C}" type="datetime1">
              <a:rPr lang="en-CA" smtClean="0"/>
              <a:t>2026-02-24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05056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0645C-E227-49C8-BE88-102D4D0817EC}" type="datetime1">
              <a:rPr lang="en-CA" smtClean="0"/>
              <a:t>2026-02-24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036027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A6AABFA-3618-4C85-BCBD-6E4FADA19C6E}"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191603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99D3CB0-47EC-4CA1-82E6-1892A98AB7EB}"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10748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B816E35-0CBB-427B-898E-F504365A6AC7}" type="datetime1">
              <a:rPr lang="en-CA" smtClean="0"/>
              <a:t>2026-02-24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977552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asic bullet">
    <p:spTree>
      <p:nvGrpSpPr>
        <p:cNvPr id="1" name=""/>
        <p:cNvGrpSpPr/>
        <p:nvPr/>
      </p:nvGrpSpPr>
      <p:grpSpPr>
        <a:xfrm>
          <a:off x="0" y="0"/>
          <a:ext cx="0" cy="0"/>
          <a:chOff x="0" y="0"/>
          <a:chExt cx="0" cy="0"/>
        </a:xfrm>
      </p:grpSpPr>
      <p:sp>
        <p:nvSpPr>
          <p:cNvPr id="4" name="Slide Number Placeholder 6"/>
          <p:cNvSpPr txBox="1">
            <a:spLocks noGrp="1"/>
          </p:cNvSpPr>
          <p:nvPr userDrawn="1"/>
        </p:nvSpPr>
        <p:spPr bwMode="auto">
          <a:xfrm>
            <a:off x="7239000" y="6181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25000"/>
              </a:lnSpc>
              <a:defRPr sz="2400">
                <a:solidFill>
                  <a:schemeClr val="tx1"/>
                </a:solidFill>
                <a:latin typeface="Arial" pitchFamily="34" charset="0"/>
                <a:ea typeface="ヒラギノ角ゴ Pro W3" pitchFamily="-80" charset="-128"/>
              </a:defRPr>
            </a:lvl1pPr>
            <a:lvl2pPr marL="742950" indent="-285750">
              <a:spcBef>
                <a:spcPct val="20000"/>
              </a:spcBef>
              <a:defRPr sz="2400">
                <a:solidFill>
                  <a:schemeClr val="tx1"/>
                </a:solidFill>
                <a:latin typeface="Arial" pitchFamily="34" charset="0"/>
                <a:ea typeface="ヒラギノ角ゴ Pro W3" pitchFamily="-80" charset="-128"/>
              </a:defRPr>
            </a:lvl2pPr>
            <a:lvl3pPr marL="1143000" indent="-228600">
              <a:spcBef>
                <a:spcPct val="20000"/>
              </a:spcBef>
              <a:buChar char="•"/>
              <a:defRPr sz="2400">
                <a:solidFill>
                  <a:schemeClr val="tx1"/>
                </a:solidFill>
                <a:latin typeface="Arial" pitchFamily="34" charset="0"/>
                <a:ea typeface="ヒラギノ角ゴ Pro W3" pitchFamily="-80" charset="-128"/>
              </a:defRPr>
            </a:lvl3pPr>
            <a:lvl4pPr marL="1600200" indent="-228600">
              <a:spcBef>
                <a:spcPct val="20000"/>
              </a:spcBef>
              <a:buChar char="–"/>
              <a:defRPr sz="2000">
                <a:solidFill>
                  <a:schemeClr val="tx1"/>
                </a:solidFill>
                <a:latin typeface="Arial" pitchFamily="34" charset="0"/>
                <a:ea typeface="ヒラギノ角ゴ Pro W3" pitchFamily="-80" charset="-128"/>
              </a:defRPr>
            </a:lvl4pPr>
            <a:lvl5pPr marL="2057400" indent="-228600">
              <a:spcBef>
                <a:spcPct val="20000"/>
              </a:spcBef>
              <a:buChar char="»"/>
              <a:defRPr sz="2000">
                <a:solidFill>
                  <a:schemeClr val="tx1"/>
                </a:solidFill>
                <a:latin typeface="Arial" pitchFamily="34" charset="0"/>
                <a:ea typeface="ヒラギノ角ゴ Pro W3" pitchFamily="-8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8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8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8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80" charset="-128"/>
              </a:defRPr>
            </a:lvl9pPr>
          </a:lstStyle>
          <a:p>
            <a:pPr algn="r" eaLnBrk="1" hangingPunct="1">
              <a:lnSpc>
                <a:spcPct val="100000"/>
              </a:lnSpc>
            </a:pPr>
            <a:fld id="{DB698125-A952-471E-9D70-2257E71AA0A9}" type="slidenum">
              <a:rPr lang="en-US" altLang="en-US" sz="1400" b="0">
                <a:latin typeface="Tahoma" pitchFamily="34" charset="0"/>
              </a:rPr>
              <a:pPr algn="r" eaLnBrk="1" hangingPunct="1">
                <a:lnSpc>
                  <a:spcPct val="100000"/>
                </a:lnSpc>
              </a:pPr>
              <a:t>‹#›</a:t>
            </a:fld>
            <a:endParaRPr lang="en-US" altLang="en-US" sz="1400" b="0" dirty="0">
              <a:latin typeface="Tahoma" pitchFamily="34" charset="0"/>
            </a:endParaRPr>
          </a:p>
        </p:txBody>
      </p:sp>
      <p:sp>
        <p:nvSpPr>
          <p:cNvPr id="5" name="Title 1"/>
          <p:cNvSpPr>
            <a:spLocks noGrp="1"/>
          </p:cNvSpPr>
          <p:nvPr>
            <p:ph type="title"/>
          </p:nvPr>
        </p:nvSpPr>
        <p:spPr>
          <a:xfrm>
            <a:off x="838200" y="762000"/>
            <a:ext cx="7543800" cy="685800"/>
          </a:xfrm>
          <a:prstGeom prst="rect">
            <a:avLst/>
          </a:prstGeom>
        </p:spPr>
        <p:txBody>
          <a:bodyPr anchor="ctr"/>
          <a:lstStyle/>
          <a:p>
            <a:r>
              <a:rPr lang="en-US" dirty="0"/>
              <a:t>Click to edit Master title style</a:t>
            </a:r>
            <a:endParaRPr lang="en-CA" dirty="0"/>
          </a:p>
        </p:txBody>
      </p:sp>
      <p:sp>
        <p:nvSpPr>
          <p:cNvPr id="6" name="Text Placeholder 9"/>
          <p:cNvSpPr>
            <a:spLocks noGrp="1"/>
          </p:cNvSpPr>
          <p:nvPr>
            <p:ph type="body" sz="quarter" idx="10"/>
          </p:nvPr>
        </p:nvSpPr>
        <p:spPr>
          <a:xfrm>
            <a:off x="838200" y="1828800"/>
            <a:ext cx="7543800" cy="3962400"/>
          </a:xfrm>
          <a:prstGeom prst="rect">
            <a:avLst/>
          </a:prstGeom>
        </p:spPr>
        <p:txBody>
          <a:bodyPr/>
          <a:lstStyle>
            <a:lvl1pPr marL="266700" indent="-266700">
              <a:lnSpc>
                <a:spcPct val="100000"/>
              </a:lnSpc>
              <a:spcBef>
                <a:spcPts val="0"/>
              </a:spcBef>
              <a:spcAft>
                <a:spcPts val="2400"/>
              </a:spcAft>
              <a:buFont typeface="Arial" panose="020B0604020202020204" pitchFamily="34" charset="0"/>
              <a:buChar char="•"/>
              <a:defRPr b="0">
                <a:latin typeface="Franklin Gothic Book" panose="020B0503020102020204" pitchFamily="34" charset="0"/>
              </a:defRPr>
            </a:lvl1pPr>
            <a:lvl2pPr marL="449263" indent="-266700">
              <a:lnSpc>
                <a:spcPct val="100000"/>
              </a:lnSpc>
              <a:spcBef>
                <a:spcPts val="0"/>
              </a:spcBef>
              <a:spcAft>
                <a:spcPts val="2400"/>
              </a:spcAft>
              <a:buFont typeface="Franklin Gothic Book" panose="020B0503020102020204" pitchFamily="34" charset="0"/>
              <a:buChar char="−"/>
              <a:defRPr sz="2300" b="0">
                <a:latin typeface="Franklin Gothic Book" panose="020B0503020102020204" pitchFamily="34" charset="0"/>
              </a:defRPr>
            </a:lvl2pPr>
            <a:lvl3pPr marL="808038" indent="-358775">
              <a:lnSpc>
                <a:spcPct val="100000"/>
              </a:lnSpc>
              <a:spcBef>
                <a:spcPts val="0"/>
              </a:spcBef>
              <a:spcAft>
                <a:spcPts val="2400"/>
              </a:spcAft>
              <a:buFont typeface="Franklin Gothic Book" panose="020B0503020102020204" pitchFamily="34" charset="0"/>
              <a:buChar char="▪"/>
              <a:defRPr sz="2200" b="0">
                <a:latin typeface="Franklin Gothic Book" panose="020B0503020102020204" pitchFamily="34" charset="0"/>
              </a:defRPr>
            </a:lvl3pPr>
            <a:lvl4pPr marL="1074738" indent="-266700">
              <a:lnSpc>
                <a:spcPct val="100000"/>
              </a:lnSpc>
              <a:spcBef>
                <a:spcPts val="0"/>
              </a:spcBef>
              <a:spcAft>
                <a:spcPts val="2400"/>
              </a:spcAft>
              <a:buFont typeface="Franklin Gothic Book" panose="020B0503020102020204" pitchFamily="34" charset="0"/>
              <a:buChar char="◦"/>
              <a:defRPr sz="2100" b="0">
                <a:latin typeface="Franklin Gothic Book" panose="020B0503020102020204" pitchFamily="34" charset="0"/>
              </a:defRPr>
            </a:lvl4pPr>
            <a:lvl5pPr marL="1341438" indent="-266700">
              <a:lnSpc>
                <a:spcPct val="100000"/>
              </a:lnSpc>
              <a:spcBef>
                <a:spcPts val="0"/>
              </a:spcBef>
              <a:spcAft>
                <a:spcPts val="2400"/>
              </a:spcAft>
              <a:buFont typeface="Franklin Gothic Book" panose="020B0503020102020204" pitchFamily="34" charset="0"/>
              <a:buChar char="»"/>
              <a:defRPr b="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395968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71A33C5-7CED-4400-8D40-982E75C4CCE1}"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32" y="5756296"/>
            <a:ext cx="4167195" cy="1080000"/>
          </a:xfrm>
          <a:prstGeom prst="rect">
            <a:avLst/>
          </a:prstGeom>
        </p:spPr>
      </p:pic>
    </p:spTree>
    <p:extLst>
      <p:ext uri="{BB962C8B-B14F-4D97-AF65-F5344CB8AC3E}">
        <p14:creationId xmlns:p14="http://schemas.microsoft.com/office/powerpoint/2010/main" val="1006690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991CAA9-7D99-43EF-972D-7A3C6F762553}"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32" y="5586163"/>
            <a:ext cx="4167200" cy="1080000"/>
          </a:xfrm>
          <a:prstGeom prst="rect">
            <a:avLst/>
          </a:prstGeom>
        </p:spPr>
      </p:pic>
    </p:spTree>
    <p:extLst>
      <p:ext uri="{BB962C8B-B14F-4D97-AF65-F5344CB8AC3E}">
        <p14:creationId xmlns:p14="http://schemas.microsoft.com/office/powerpoint/2010/main" val="2538311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A945E1-F57B-430B-A655-66760F82F479}"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08745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02C67C9-9A75-4CD7-BF20-D8F1F38BFC79}" type="datetime1">
              <a:rPr lang="en-CA" smtClean="0"/>
              <a:t>2026-02-24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4053591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FA918DF-13A4-49B6-9D1F-61B472A305FB}" type="datetime1">
              <a:rPr lang="en-CA" smtClean="0"/>
              <a:t>2026-02-24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384404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6B8667E-CEE5-48BB-91C7-F51DFFCBC5B7}" type="datetime1">
              <a:rPr lang="en-CA" smtClean="0"/>
              <a:t>2026-02-24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12387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5A34E66-88DD-4205-875D-50B101D5D779}" type="datetime1">
              <a:rPr lang="en-CA" smtClean="0"/>
              <a:t>2026-02-24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016623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0DF3A-3D6A-4D58-A921-3450C8937DD2}" type="datetime1">
              <a:rPr lang="en-CA" smtClean="0"/>
              <a:t>2026-02-24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161086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021E2-B6E5-4EE6-B57F-93BF8DA84F2C}" type="datetime1">
              <a:rPr lang="en-CA" smtClean="0"/>
              <a:t>2026-02-24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058652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308563-DDDC-42E5-A794-6B6C9C6D7575}" type="datetime1">
              <a:rPr lang="en-CA" smtClean="0"/>
              <a:t>2026-02-24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1714807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B0FA76C-A5FE-4BB0-9137-837A49D8299B}"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09446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7A28B26-CB4A-46E0-B2A7-CD72176B959F}" type="datetime1">
              <a:rPr lang="en-CA" smtClean="0"/>
              <a:t>2026-02-24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093877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4E308BA-A31B-4543-8C45-18DBEAADD11B}" type="datetime1">
              <a:rPr lang="en-CA" smtClean="0"/>
              <a:t>2026-02-24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41586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805EE3-8061-453F-8DF8-EE0E13A7B93F}" type="datetime1">
              <a:rPr lang="en-CA" smtClean="0"/>
              <a:t>2026-02-24</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133604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751F6B7-66C6-4C28-BF35-24317FB744A2}" type="datetime1">
              <a:rPr lang="en-CA" smtClean="0"/>
              <a:t>2026-02-24</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180364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AAB450E-CAD1-4DBC-883E-1524A5A7429A}" type="datetime1">
              <a:rPr lang="en-CA" smtClean="0"/>
              <a:t>2026-02-24</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215401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9390063-C237-4288-8007-FA5B520A8179}" type="datetime1">
              <a:rPr lang="en-CA" smtClean="0"/>
              <a:t>2026-02-24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291553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D0CB9B-98A3-4CA6-9376-43CCBD516648}" type="datetime1">
              <a:rPr lang="en-CA" smtClean="0"/>
              <a:t>2026-02-24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228445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79F7-1551-41A5-B553-ACDB28A51FF3}" type="slidenum">
              <a:rPr lang="en-CA" smtClean="0"/>
              <a:t>‹#›</a:t>
            </a:fld>
            <a:endParaRPr lang="en-CA"/>
          </a:p>
        </p:txBody>
      </p:sp>
      <p:pic>
        <p:nvPicPr>
          <p:cNvPr id="15" name="Picture 3" descr="W:\SASWH\SASWH Operations\Communications\2012\Letterhead Templates\LetterheadImag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39237"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94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2208A-3CF3-470C-989C-A4B3DC898CF7}" type="datetime1">
              <a:rPr lang="en-CA" smtClean="0"/>
              <a:t>2026-02-24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t>‹#›</a:t>
            </a:fld>
            <a:endParaRPr lang="en-CA"/>
          </a:p>
        </p:txBody>
      </p:sp>
    </p:spTree>
    <p:extLst>
      <p:ext uri="{BB962C8B-B14F-4D97-AF65-F5344CB8AC3E}">
        <p14:creationId xmlns:p14="http://schemas.microsoft.com/office/powerpoint/2010/main" val="424716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AEF44-7E10-4C11-8414-8BB309B93E77}" type="datetime1">
              <a:rPr lang="en-CA" smtClean="0"/>
              <a:t>2026-02-24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t>‹#›</a:t>
            </a:fld>
            <a:endParaRPr lang="en-CA"/>
          </a:p>
        </p:txBody>
      </p:sp>
    </p:spTree>
    <p:extLst>
      <p:ext uri="{BB962C8B-B14F-4D97-AF65-F5344CB8AC3E}">
        <p14:creationId xmlns:p14="http://schemas.microsoft.com/office/powerpoint/2010/main" val="26535986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0DD6E-F239-4268-9A27-ABF01D3F40F9}" type="datetime1">
              <a:rPr lang="en-CA" smtClean="0"/>
              <a:t>2026-02-24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t>‹#›</a:t>
            </a:fld>
            <a:endParaRPr lang="en-CA"/>
          </a:p>
        </p:txBody>
      </p:sp>
    </p:spTree>
    <p:extLst>
      <p:ext uri="{BB962C8B-B14F-4D97-AF65-F5344CB8AC3E}">
        <p14:creationId xmlns:p14="http://schemas.microsoft.com/office/powerpoint/2010/main" val="15150425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5.tiff"/><Relationship Id="rId4" Type="http://schemas.openxmlformats.org/officeDocument/2006/relationships/diagramData" Target="../diagrams/data3.xml"/><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1.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5.tiff"/><Relationship Id="rId4" Type="http://schemas.openxmlformats.org/officeDocument/2006/relationships/diagramData" Target="../diagrams/data4.xml"/><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5.tiff"/><Relationship Id="rId5" Type="http://schemas.openxmlformats.org/officeDocument/2006/relationships/image" Target="../media/image3.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5.tiff"/><Relationship Id="rId5" Type="http://schemas.openxmlformats.org/officeDocument/2006/relationships/image" Target="../media/image3.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5.tiff"/><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tif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6.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5.tiff"/><Relationship Id="rId4" Type="http://schemas.openxmlformats.org/officeDocument/2006/relationships/diagramData" Target="../diagrams/data5.xml"/><Relationship Id="rId9"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image" Target="../media/image5.tiff"/><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9.xml"/><Relationship Id="rId5" Type="http://schemas.openxmlformats.org/officeDocument/2006/relationships/image" Target="../media/image5.tiff"/><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9.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5.tiff"/><Relationship Id="rId4" Type="http://schemas.openxmlformats.org/officeDocument/2006/relationships/diagramData" Target="../diagrams/data6.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0.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5.tiff"/><Relationship Id="rId4" Type="http://schemas.openxmlformats.org/officeDocument/2006/relationships/diagramData" Target="../diagrams/data7.xml"/><Relationship Id="rId9"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5.tiff"/><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2.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5.tiff"/><Relationship Id="rId4" Type="http://schemas.openxmlformats.org/officeDocument/2006/relationships/diagramData" Target="../diagrams/data8.xml"/><Relationship Id="rId9"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5.tiff"/><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jpeg"/><Relationship Id="rId4" Type="http://schemas.openxmlformats.org/officeDocument/2006/relationships/image" Target="../media/image5.tiff"/></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5.xml"/><Relationship Id="rId7" Type="http://schemas.openxmlformats.org/officeDocument/2006/relationships/diagramColors" Target="../diagrams/colors9.xml"/><Relationship Id="rId2" Type="http://schemas.openxmlformats.org/officeDocument/2006/relationships/slideLayout" Target="../slideLayouts/slideLayout18.xml"/><Relationship Id="rId1" Type="http://schemas.openxmlformats.org/officeDocument/2006/relationships/tags" Target="../tags/tag26.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5.tiff"/><Relationship Id="rId4" Type="http://schemas.openxmlformats.org/officeDocument/2006/relationships/diagramData" Target="../diagrams/data9.xml"/><Relationship Id="rId9"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5.tiff"/><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5.tiff"/><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8.xml"/><Relationship Id="rId1" Type="http://schemas.openxmlformats.org/officeDocument/2006/relationships/tags" Target="../tags/tag29.xml"/><Relationship Id="rId5" Type="http://schemas.openxmlformats.org/officeDocument/2006/relationships/image" Target="../media/image5.tiff"/><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5.tif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6.png"/><Relationship Id="rId5" Type="http://schemas.openxmlformats.org/officeDocument/2006/relationships/image" Target="../media/image5.tiff"/><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1.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8.png"/><Relationship Id="rId5" Type="http://schemas.openxmlformats.org/officeDocument/2006/relationships/image" Target="../media/image5.tiff"/><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9.png"/><Relationship Id="rId2" Type="http://schemas.openxmlformats.org/officeDocument/2006/relationships/slideLayout" Target="../slideLayouts/slideLayout38.xml"/><Relationship Id="rId1" Type="http://schemas.openxmlformats.org/officeDocument/2006/relationships/tags" Target="../tags/tag33.xml"/><Relationship Id="rId6" Type="http://schemas.openxmlformats.org/officeDocument/2006/relationships/image" Target="../media/image28.png"/><Relationship Id="rId5" Type="http://schemas.openxmlformats.org/officeDocument/2006/relationships/image" Target="../media/image5.tiff"/><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5.tiff"/><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3.jpe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5.tiff"/><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3.jpeg"/><Relationship Id="rId5" Type="http://schemas.openxmlformats.org/officeDocument/2006/relationships/image" Target="../media/image30.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5.tiff"/><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36.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5.tif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5.tiff"/><Relationship Id="rId5" Type="http://schemas.openxmlformats.org/officeDocument/2006/relationships/image" Target="../media/image39.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5.tiff"/><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39.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diagramQuickStyle" Target="../diagrams/quickStyle10.xml"/><Relationship Id="rId11" Type="http://schemas.openxmlformats.org/officeDocument/2006/relationships/image" Target="../media/image32.png"/><Relationship Id="rId5" Type="http://schemas.openxmlformats.org/officeDocument/2006/relationships/diagramLayout" Target="../diagrams/layout10.xml"/><Relationship Id="rId10" Type="http://schemas.openxmlformats.org/officeDocument/2006/relationships/image" Target="../media/image5.tiff"/><Relationship Id="rId4" Type="http://schemas.openxmlformats.org/officeDocument/2006/relationships/diagramData" Target="../diagrams/data10.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tiff"/><Relationship Id="rId4" Type="http://schemas.openxmlformats.org/officeDocument/2006/relationships/diagramData" Target="../diagrams/data1.xml"/><Relationship Id="rId9" Type="http://schemas.openxmlformats.org/officeDocument/2006/relationships/image" Target="../media/image3.jpeg"/></Relationships>
</file>

<file path=ppt/slides/_rels/slide4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40.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diagramQuickStyle" Target="../diagrams/quickStyle11.xml"/><Relationship Id="rId11" Type="http://schemas.openxmlformats.org/officeDocument/2006/relationships/image" Target="../media/image30.png"/><Relationship Id="rId5" Type="http://schemas.openxmlformats.org/officeDocument/2006/relationships/diagramLayout" Target="../diagrams/layout11.xml"/><Relationship Id="rId10" Type="http://schemas.openxmlformats.org/officeDocument/2006/relationships/image" Target="../media/image5.tiff"/><Relationship Id="rId4" Type="http://schemas.openxmlformats.org/officeDocument/2006/relationships/diagramData" Target="../diagrams/data11.xml"/><Relationship Id="rId9"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5.tiff"/><Relationship Id="rId5" Type="http://schemas.openxmlformats.org/officeDocument/2006/relationships/image" Target="../media/image3.jpeg"/><Relationship Id="rId4" Type="http://schemas.openxmlformats.org/officeDocument/2006/relationships/image" Target="../media/image40.jfi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5.tiff"/><Relationship Id="rId5" Type="http://schemas.openxmlformats.org/officeDocument/2006/relationships/image" Target="../media/image3.jpe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5.tiff"/><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5.tiff"/><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45.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5.tiff"/><Relationship Id="rId4" Type="http://schemas.openxmlformats.org/officeDocument/2006/relationships/diagramData" Target="../diagrams/data12.xml"/><Relationship Id="rId9"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42.png"/><Relationship Id="rId5" Type="http://schemas.openxmlformats.org/officeDocument/2006/relationships/image" Target="../media/image5.tiff"/><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48.xml"/><Relationship Id="rId5" Type="http://schemas.openxmlformats.org/officeDocument/2006/relationships/image" Target="../media/image42.pn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48.xml"/><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5.tif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tif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notesSlide" Target="../notesSlides/notesSlide50.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52.xml"/><Relationship Id="rId6" Type="http://schemas.openxmlformats.org/officeDocument/2006/relationships/image" Target="../media/image49.png"/><Relationship Id="rId5" Type="http://schemas.openxmlformats.org/officeDocument/2006/relationships/image" Target="../media/image5.tiff"/><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53.xml"/><Relationship Id="rId6" Type="http://schemas.openxmlformats.org/officeDocument/2006/relationships/image" Target="../media/image50.png"/><Relationship Id="rId5" Type="http://schemas.openxmlformats.org/officeDocument/2006/relationships/image" Target="../media/image5.tiff"/><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54.xml"/><Relationship Id="rId6" Type="http://schemas.openxmlformats.org/officeDocument/2006/relationships/image" Target="../media/image51.png"/><Relationship Id="rId5" Type="http://schemas.openxmlformats.org/officeDocument/2006/relationships/image" Target="../media/image5.tiff"/><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5.tiff"/><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5.tiff"/><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5.tiff"/><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57.xml"/><Relationship Id="rId7" Type="http://schemas.openxmlformats.org/officeDocument/2006/relationships/diagramColors" Target="../diagrams/colors14.xml"/><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5.tiff"/><Relationship Id="rId4" Type="http://schemas.openxmlformats.org/officeDocument/2006/relationships/diagramData" Target="../diagrams/data14.xml"/><Relationship Id="rId9"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53.png"/><Relationship Id="rId2" Type="http://schemas.openxmlformats.org/officeDocument/2006/relationships/slideLayout" Target="../slideLayouts/slideLayout13.xml"/><Relationship Id="rId1" Type="http://schemas.openxmlformats.org/officeDocument/2006/relationships/tags" Target="../tags/tag59.xml"/><Relationship Id="rId6" Type="http://schemas.openxmlformats.org/officeDocument/2006/relationships/image" Target="../media/image5.tiff"/><Relationship Id="rId5" Type="http://schemas.openxmlformats.org/officeDocument/2006/relationships/image" Target="../media/image52.pn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59.xml"/><Relationship Id="rId7" Type="http://schemas.openxmlformats.org/officeDocument/2006/relationships/diagramColors" Target="../diagrams/colors15.xml"/><Relationship Id="rId2" Type="http://schemas.openxmlformats.org/officeDocument/2006/relationships/slideLayout" Target="../slideLayouts/slideLayout8.xml"/><Relationship Id="rId1" Type="http://schemas.openxmlformats.org/officeDocument/2006/relationships/tags" Target="../tags/tag60.x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openxmlformats.org/officeDocument/2006/relationships/image" Target="../media/image5.tiff"/><Relationship Id="rId4" Type="http://schemas.openxmlformats.org/officeDocument/2006/relationships/diagramData" Target="../diagrams/data15.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5.tiff"/><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xml"/><Relationship Id="rId1" Type="http://schemas.openxmlformats.org/officeDocument/2006/relationships/tags" Target="../tags/tag61.xml"/><Relationship Id="rId5" Type="http://schemas.openxmlformats.org/officeDocument/2006/relationships/image" Target="../media/image5.tiff"/><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notesSlide" Target="../notesSlides/notesSlide61.xml"/><Relationship Id="rId7" Type="http://schemas.openxmlformats.org/officeDocument/2006/relationships/diagramQuickStyle" Target="../diagrams/quickStyle16.xml"/><Relationship Id="rId2" Type="http://schemas.openxmlformats.org/officeDocument/2006/relationships/slideLayout" Target="../slideLayouts/slideLayout8.xml"/><Relationship Id="rId1" Type="http://schemas.openxmlformats.org/officeDocument/2006/relationships/tags" Target="../tags/tag62.xml"/><Relationship Id="rId6" Type="http://schemas.openxmlformats.org/officeDocument/2006/relationships/diagramLayout" Target="../diagrams/layout16.xml"/><Relationship Id="rId5" Type="http://schemas.openxmlformats.org/officeDocument/2006/relationships/diagramData" Target="../diagrams/data16.xml"/><Relationship Id="rId10" Type="http://schemas.openxmlformats.org/officeDocument/2006/relationships/image" Target="../media/image5.tiff"/><Relationship Id="rId4" Type="http://schemas.openxmlformats.org/officeDocument/2006/relationships/image" Target="../media/image3.jpeg"/><Relationship Id="rId9" Type="http://schemas.microsoft.com/office/2007/relationships/diagramDrawing" Target="../diagrams/drawing16.xml"/></Relationships>
</file>

<file path=ppt/slides/_rels/slide6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62.xml"/><Relationship Id="rId7" Type="http://schemas.openxmlformats.org/officeDocument/2006/relationships/diagramColors" Target="../diagrams/colors17.xml"/><Relationship Id="rId12" Type="http://schemas.openxmlformats.org/officeDocument/2006/relationships/image" Target="../media/image5.tiff"/><Relationship Id="rId2" Type="http://schemas.openxmlformats.org/officeDocument/2006/relationships/slideLayout" Target="../slideLayouts/slideLayout8.xml"/><Relationship Id="rId1" Type="http://schemas.openxmlformats.org/officeDocument/2006/relationships/tags" Target="../tags/tag63.xml"/><Relationship Id="rId6" Type="http://schemas.openxmlformats.org/officeDocument/2006/relationships/diagramQuickStyle" Target="../diagrams/quickStyle17.xml"/><Relationship Id="rId11" Type="http://schemas.openxmlformats.org/officeDocument/2006/relationships/image" Target="../media/image3.jpeg"/><Relationship Id="rId5" Type="http://schemas.openxmlformats.org/officeDocument/2006/relationships/diagramLayout" Target="../diagrams/layout17.xml"/><Relationship Id="rId10" Type="http://schemas.openxmlformats.org/officeDocument/2006/relationships/image" Target="../media/image55.png"/><Relationship Id="rId4" Type="http://schemas.openxmlformats.org/officeDocument/2006/relationships/diagramData" Target="../diagrams/data17.xml"/><Relationship Id="rId9" Type="http://schemas.openxmlformats.org/officeDocument/2006/relationships/image" Target="../media/image54.png"/></Relationships>
</file>

<file path=ppt/slides/_rels/slide6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63.xml"/><Relationship Id="rId7"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3.jpeg"/></Relationships>
</file>

<file path=ppt/slides/_rels/slide6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64.xml"/><Relationship Id="rId7" Type="http://schemas.openxmlformats.org/officeDocument/2006/relationships/diagramColors" Target="../diagrams/colors19.xml"/><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diagramQuickStyle" Target="../diagrams/quickStyle19.xml"/><Relationship Id="rId5" Type="http://schemas.openxmlformats.org/officeDocument/2006/relationships/diagramLayout" Target="../diagrams/layout19.xml"/><Relationship Id="rId10" Type="http://schemas.openxmlformats.org/officeDocument/2006/relationships/image" Target="../media/image3.jpeg"/><Relationship Id="rId4" Type="http://schemas.openxmlformats.org/officeDocument/2006/relationships/diagramData" Target="../diagrams/data19.xml"/><Relationship Id="rId9" Type="http://schemas.openxmlformats.org/officeDocument/2006/relationships/image" Target="../media/image5.tiff"/></Relationships>
</file>

<file path=ppt/slides/_rels/slide65.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65.xml"/><Relationship Id="rId7" Type="http://schemas.openxmlformats.org/officeDocument/2006/relationships/diagramColors" Target="../diagrams/colors20.xm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diagramQuickStyle" Target="../diagrams/quickStyle20.xml"/><Relationship Id="rId5" Type="http://schemas.openxmlformats.org/officeDocument/2006/relationships/diagramLayout" Target="../diagrams/layout20.xml"/><Relationship Id="rId10" Type="http://schemas.openxmlformats.org/officeDocument/2006/relationships/image" Target="../media/image3.jpeg"/><Relationship Id="rId4" Type="http://schemas.openxmlformats.org/officeDocument/2006/relationships/diagramData" Target="../diagrams/data20.xml"/><Relationship Id="rId9" Type="http://schemas.openxmlformats.org/officeDocument/2006/relationships/image" Target="../media/image5.tif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5.tiff"/><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67.xml"/><Relationship Id="rId7" Type="http://schemas.openxmlformats.org/officeDocument/2006/relationships/diagramColors" Target="../diagrams/colors21.xml"/><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3.jpeg"/></Relationships>
</file>

<file path=ppt/slides/_rels/slide68.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68.xml"/><Relationship Id="rId7" Type="http://schemas.openxmlformats.org/officeDocument/2006/relationships/diagramColors" Target="../diagrams/colors22.xm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diagramQuickStyle" Target="../diagrams/quickStyle22.xml"/><Relationship Id="rId5" Type="http://schemas.openxmlformats.org/officeDocument/2006/relationships/diagramLayout" Target="../diagrams/layout22.xml"/><Relationship Id="rId10" Type="http://schemas.openxmlformats.org/officeDocument/2006/relationships/image" Target="../media/image3.jpeg"/><Relationship Id="rId4" Type="http://schemas.openxmlformats.org/officeDocument/2006/relationships/diagramData" Target="../diagrams/data22.xml"/><Relationship Id="rId9" Type="http://schemas.openxmlformats.org/officeDocument/2006/relationships/image" Target="../media/image5.tiff"/></Relationships>
</file>

<file path=ppt/slides/_rels/slide69.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notesSlide" Target="../notesSlides/notesSlide69.xml"/><Relationship Id="rId7" Type="http://schemas.openxmlformats.org/officeDocument/2006/relationships/diagramColors" Target="../diagrams/colors23.xm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diagramQuickStyle" Target="../diagrams/quickStyle23.xml"/><Relationship Id="rId5" Type="http://schemas.openxmlformats.org/officeDocument/2006/relationships/diagramLayout" Target="../diagrams/layout23.xml"/><Relationship Id="rId10" Type="http://schemas.openxmlformats.org/officeDocument/2006/relationships/image" Target="../media/image3.jpeg"/><Relationship Id="rId4" Type="http://schemas.openxmlformats.org/officeDocument/2006/relationships/diagramData" Target="../diagrams/data23.xml"/><Relationship Id="rId9"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5.tiff"/><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8.xml"/><Relationship Id="rId1" Type="http://schemas.openxmlformats.org/officeDocument/2006/relationships/tags" Target="../tags/tag71.xml"/><Relationship Id="rId5" Type="http://schemas.openxmlformats.org/officeDocument/2006/relationships/image" Target="../media/image5.tiff"/><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7.xml"/><Relationship Id="rId1" Type="http://schemas.openxmlformats.org/officeDocument/2006/relationships/tags" Target="../tags/tag72.xml"/><Relationship Id="rId5" Type="http://schemas.openxmlformats.org/officeDocument/2006/relationships/image" Target="../media/image5.tiff"/><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7.xml"/><Relationship Id="rId1" Type="http://schemas.openxmlformats.org/officeDocument/2006/relationships/tags" Target="../tags/tag73.xml"/><Relationship Id="rId5" Type="http://schemas.openxmlformats.org/officeDocument/2006/relationships/image" Target="../media/image5.tiff"/><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7.xml"/><Relationship Id="rId1" Type="http://schemas.openxmlformats.org/officeDocument/2006/relationships/tags" Target="../tags/tag74.xml"/><Relationship Id="rId5" Type="http://schemas.openxmlformats.org/officeDocument/2006/relationships/image" Target="../media/image5.tiff"/><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notesSlide" Target="../notesSlides/notesSlide74.xml"/><Relationship Id="rId7" Type="http://schemas.openxmlformats.org/officeDocument/2006/relationships/diagramQuickStyle" Target="../diagrams/quickStyle24.xml"/><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diagramLayout" Target="../diagrams/layout24.xml"/><Relationship Id="rId5" Type="http://schemas.openxmlformats.org/officeDocument/2006/relationships/diagramData" Target="../diagrams/data24.xml"/><Relationship Id="rId10" Type="http://schemas.openxmlformats.org/officeDocument/2006/relationships/image" Target="../media/image5.tiff"/><Relationship Id="rId4" Type="http://schemas.openxmlformats.org/officeDocument/2006/relationships/image" Target="../media/image3.jpeg"/><Relationship Id="rId9" Type="http://schemas.microsoft.com/office/2007/relationships/diagramDrawing" Target="../diagrams/drawing2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5.tiff"/><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notesSlide" Target="../notesSlides/notesSlide76.xml"/><Relationship Id="rId7" Type="http://schemas.openxmlformats.org/officeDocument/2006/relationships/diagramColors" Target="../diagrams/colors25.xml"/><Relationship Id="rId2"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diagramQuickStyle" Target="../diagrams/quickStyle25.xml"/><Relationship Id="rId5" Type="http://schemas.openxmlformats.org/officeDocument/2006/relationships/diagramLayout" Target="../diagrams/layout25.xml"/><Relationship Id="rId10" Type="http://schemas.openxmlformats.org/officeDocument/2006/relationships/image" Target="../media/image5.tiff"/><Relationship Id="rId4" Type="http://schemas.openxmlformats.org/officeDocument/2006/relationships/diagramData" Target="../diagrams/data25.xml"/><Relationship Id="rId9" Type="http://schemas.openxmlformats.org/officeDocument/2006/relationships/image" Target="../media/image3.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5.tiff"/><Relationship Id="rId2" Type="http://schemas.openxmlformats.org/officeDocument/2006/relationships/slideLayout" Target="../slideLayouts/slideLayout2.xml"/><Relationship Id="rId1" Type="http://schemas.openxmlformats.org/officeDocument/2006/relationships/tags" Target="../tags/tag78.xml"/><Relationship Id="rId6" Type="http://schemas.openxmlformats.org/officeDocument/2006/relationships/image" Target="../media/image3.jpeg"/><Relationship Id="rId5" Type="http://schemas.openxmlformats.org/officeDocument/2006/relationships/image" Target="../media/image55.png"/><Relationship Id="rId4" Type="http://schemas.openxmlformats.org/officeDocument/2006/relationships/image" Target="../media/image54.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5.tiff"/><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0.xml"/><Relationship Id="rId5" Type="http://schemas.openxmlformats.org/officeDocument/2006/relationships/image" Target="../media/image5.tiff"/><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tiff"/><Relationship Id="rId4" Type="http://schemas.openxmlformats.org/officeDocument/2006/relationships/diagramData" Target="../diagrams/data2.xml"/><Relationship Id="rId9"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5.tiff"/><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image" Target="../media/image3.jpeg"/><Relationship Id="rId5" Type="http://schemas.openxmlformats.org/officeDocument/2006/relationships/hyperlink" Target="http://www.saswh.ca/" TargetMode="External"/><Relationship Id="rId4" Type="http://schemas.openxmlformats.org/officeDocument/2006/relationships/hyperlink" Target="mailto:info@saswh.ca"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5.tiff"/><Relationship Id="rId5" Type="http://schemas.openxmlformats.org/officeDocument/2006/relationships/image" Target="../media/image3.jpeg"/><Relationship Id="rId4" Type="http://schemas.openxmlformats.org/officeDocument/2006/relationships/hyperlink" Target="http://www.saswh.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936"/>
            <a:ext cx="7772400" cy="2736304"/>
          </a:xfrm>
        </p:spPr>
        <p:txBody>
          <a:bodyPr>
            <a:normAutofit fontScale="90000"/>
          </a:bodyPr>
          <a:lstStyle/>
          <a:p>
            <a:pPr lvl="0">
              <a:spcBef>
                <a:spcPct val="20000"/>
              </a:spcBef>
              <a:defRPr/>
            </a:pPr>
            <a:r>
              <a:rPr lang="en-US" b="1" dirty="0">
                <a:solidFill>
                  <a:prstClr val="black"/>
                </a:solidFill>
                <a:cs typeface="Arial" pitchFamily="34" charset="0"/>
              </a:rPr>
              <a:t>Respiratory Fit Testing</a:t>
            </a:r>
            <a:br>
              <a:rPr lang="en-US" b="1" dirty="0">
                <a:solidFill>
                  <a:prstClr val="black"/>
                </a:solidFill>
                <a:cs typeface="Arial" pitchFamily="34" charset="0"/>
              </a:rPr>
            </a:br>
            <a:r>
              <a:rPr lang="en-US" b="1" dirty="0">
                <a:solidFill>
                  <a:prstClr val="black"/>
                </a:solidFill>
                <a:cs typeface="Arial" pitchFamily="34" charset="0"/>
              </a:rPr>
              <a:t>Train the Tester</a:t>
            </a:r>
            <a:br>
              <a:rPr lang="en-US" b="1" dirty="0">
                <a:solidFill>
                  <a:prstClr val="black"/>
                </a:solidFill>
                <a:cs typeface="Arial" pitchFamily="34" charset="0"/>
              </a:rPr>
            </a:br>
            <a:r>
              <a:rPr lang="en-US" sz="2000" b="1" dirty="0">
                <a:solidFill>
                  <a:prstClr val="black"/>
                </a:solidFill>
                <a:cs typeface="Arial" pitchFamily="34" charset="0"/>
              </a:rPr>
              <a:t>2025</a:t>
            </a:r>
            <a:br>
              <a:rPr lang="en-US" sz="2000" b="1" dirty="0">
                <a:solidFill>
                  <a:prstClr val="black"/>
                </a:solidFill>
                <a:cs typeface="Arial" pitchFamily="34" charset="0"/>
              </a:rPr>
            </a:br>
            <a:br>
              <a:rPr lang="en-CA" b="1" dirty="0"/>
            </a:br>
            <a:endParaRPr lang="en-CA" b="1" dirty="0"/>
          </a:p>
        </p:txBody>
      </p:sp>
      <p:pic>
        <p:nvPicPr>
          <p:cNvPr id="5" name="Picture 2" descr="Safe Work Background No Logos">
            <a:extLst>
              <a:ext uri="{FF2B5EF4-FFF2-40B4-BE49-F238E27FC236}">
                <a16:creationId xmlns:a16="http://schemas.microsoft.com/office/drawing/2014/main" id="{1EC69120-5982-913F-726B-FBB155C71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1987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7" descr="A green and white logo&#10;&#10;AI-generated content may be incorrect.">
            <a:extLst>
              <a:ext uri="{FF2B5EF4-FFF2-40B4-BE49-F238E27FC236}">
                <a16:creationId xmlns:a16="http://schemas.microsoft.com/office/drawing/2014/main" id="{1FB90DA0-238B-F57E-030D-5508246E2F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990605" cy="1214528"/>
          </a:xfrm>
          <a:prstGeom prst="rect">
            <a:avLst/>
          </a:prstGeom>
        </p:spPr>
      </p:pic>
      <p:pic>
        <p:nvPicPr>
          <p:cNvPr id="4" name="Picture 3">
            <a:extLst>
              <a:ext uri="{FF2B5EF4-FFF2-40B4-BE49-F238E27FC236}">
                <a16:creationId xmlns:a16="http://schemas.microsoft.com/office/drawing/2014/main" id="{395A16B2-257A-4AC5-DD6E-A42369D9B0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0341" y="6093296"/>
            <a:ext cx="3871039" cy="424934"/>
          </a:xfrm>
          <a:prstGeom prst="rect">
            <a:avLst/>
          </a:prstGeom>
        </p:spPr>
      </p:pic>
    </p:spTree>
    <p:custDataLst>
      <p:tags r:id="rId1"/>
    </p:custDataLst>
    <p:extLst>
      <p:ext uri="{BB962C8B-B14F-4D97-AF65-F5344CB8AC3E}">
        <p14:creationId xmlns:p14="http://schemas.microsoft.com/office/powerpoint/2010/main" val="181601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61"/>
            <a:ext cx="8229600" cy="1143000"/>
          </a:xfrm>
        </p:spPr>
        <p:txBody>
          <a:bodyPr>
            <a:normAutofit/>
          </a:bodyPr>
          <a:lstStyle/>
          <a:p>
            <a:r>
              <a:rPr lang="en-CA" sz="3600" b="1" dirty="0"/>
              <a:t>Re-approval</a:t>
            </a:r>
          </a:p>
        </p:txBody>
      </p:sp>
      <p:graphicFrame>
        <p:nvGraphicFramePr>
          <p:cNvPr id="5" name="Content Placeholder 2">
            <a:extLst>
              <a:ext uri="{FF2B5EF4-FFF2-40B4-BE49-F238E27FC236}">
                <a16:creationId xmlns:a16="http://schemas.microsoft.com/office/drawing/2014/main" id="{244D5608-4395-B637-5D1E-103F57DBB9EF}"/>
              </a:ext>
            </a:extLst>
          </p:cNvPr>
          <p:cNvGraphicFramePr>
            <a:graphicFrameLocks noGrp="1"/>
          </p:cNvGraphicFramePr>
          <p:nvPr>
            <p:ph idx="1"/>
            <p:extLst>
              <p:ext uri="{D42A27DB-BD31-4B8C-83A1-F6EECF244321}">
                <p14:modId xmlns:p14="http://schemas.microsoft.com/office/powerpoint/2010/main" val="2316264656"/>
              </p:ext>
            </p:extLst>
          </p:nvPr>
        </p:nvGraphicFramePr>
        <p:xfrm>
          <a:off x="446693" y="1484784"/>
          <a:ext cx="8229600" cy="4137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Safe Work Background No Logos">
            <a:extLst>
              <a:ext uri="{FF2B5EF4-FFF2-40B4-BE49-F238E27FC236}">
                <a16:creationId xmlns:a16="http://schemas.microsoft.com/office/drawing/2014/main" id="{40DF0A52-F149-676A-07B0-501EA05D77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2530B632-D709-2727-205F-EFAB7862561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394647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3797-7AE8-1AE0-3193-EC1596CBCFE8}"/>
              </a:ext>
            </a:extLst>
          </p:cNvPr>
          <p:cNvSpPr>
            <a:spLocks noGrp="1"/>
          </p:cNvSpPr>
          <p:nvPr>
            <p:ph type="title"/>
          </p:nvPr>
        </p:nvSpPr>
        <p:spPr>
          <a:xfrm>
            <a:off x="461789" y="759296"/>
            <a:ext cx="8229600" cy="1143000"/>
          </a:xfrm>
        </p:spPr>
        <p:txBody>
          <a:bodyPr>
            <a:normAutofit/>
          </a:bodyPr>
          <a:lstStyle/>
          <a:p>
            <a:r>
              <a:rPr lang="en-CA" sz="3600" b="1" dirty="0"/>
              <a:t>Supplies for Fit Testing</a:t>
            </a:r>
          </a:p>
        </p:txBody>
      </p:sp>
      <p:graphicFrame>
        <p:nvGraphicFramePr>
          <p:cNvPr id="5" name="Content Placeholder 2">
            <a:extLst>
              <a:ext uri="{FF2B5EF4-FFF2-40B4-BE49-F238E27FC236}">
                <a16:creationId xmlns:a16="http://schemas.microsoft.com/office/drawing/2014/main" id="{EF322895-FE89-4C08-326C-AF67F5180731}"/>
              </a:ext>
            </a:extLst>
          </p:cNvPr>
          <p:cNvGraphicFramePr>
            <a:graphicFrameLocks noGrp="1"/>
          </p:cNvGraphicFramePr>
          <p:nvPr>
            <p:ph idx="1"/>
            <p:extLst>
              <p:ext uri="{D42A27DB-BD31-4B8C-83A1-F6EECF244321}">
                <p14:modId xmlns:p14="http://schemas.microsoft.com/office/powerpoint/2010/main" val="35268779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Safe Work Background No Logos">
            <a:extLst>
              <a:ext uri="{FF2B5EF4-FFF2-40B4-BE49-F238E27FC236}">
                <a16:creationId xmlns:a16="http://schemas.microsoft.com/office/drawing/2014/main" id="{3A269624-EE0D-68B7-1C92-7718B4E10E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20E4AE73-227C-F669-2056-FBF908162C5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157559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97D7-C768-F8A0-4C8B-4FE50AEE6EE4}"/>
              </a:ext>
            </a:extLst>
          </p:cNvPr>
          <p:cNvSpPr>
            <a:spLocks noGrp="1"/>
          </p:cNvSpPr>
          <p:nvPr>
            <p:ph type="title"/>
          </p:nvPr>
        </p:nvSpPr>
        <p:spPr/>
        <p:txBody>
          <a:bodyPr>
            <a:normAutofit/>
          </a:bodyPr>
          <a:lstStyle/>
          <a:p>
            <a:r>
              <a:rPr lang="en-CA" sz="3600" b="1" dirty="0"/>
              <a:t>Risk Assessments</a:t>
            </a:r>
          </a:p>
        </p:txBody>
      </p:sp>
      <p:sp>
        <p:nvSpPr>
          <p:cNvPr id="3" name="Content Placeholder 2">
            <a:extLst>
              <a:ext uri="{FF2B5EF4-FFF2-40B4-BE49-F238E27FC236}">
                <a16:creationId xmlns:a16="http://schemas.microsoft.com/office/drawing/2014/main" id="{BBB4AF5F-19D3-1892-50A6-095B4C30F81A}"/>
              </a:ext>
            </a:extLst>
          </p:cNvPr>
          <p:cNvSpPr>
            <a:spLocks noGrp="1"/>
          </p:cNvSpPr>
          <p:nvPr>
            <p:ph idx="1"/>
          </p:nvPr>
        </p:nvSpPr>
        <p:spPr>
          <a:xfrm>
            <a:off x="358281" y="1441644"/>
            <a:ext cx="5050904" cy="4525963"/>
          </a:xfrm>
        </p:spPr>
        <p:txBody>
          <a:bodyPr>
            <a:noAutofit/>
          </a:bodyPr>
          <a:lstStyle/>
          <a:p>
            <a:pPr marL="0" indent="0">
              <a:lnSpc>
                <a:spcPct val="90000"/>
              </a:lnSpc>
              <a:spcBef>
                <a:spcPts val="0"/>
              </a:spcBef>
              <a:spcAft>
                <a:spcPts val="1200"/>
              </a:spcAft>
              <a:buNone/>
            </a:pPr>
            <a:r>
              <a:rPr lang="en-CA" sz="1800" b="1" i="1" dirty="0"/>
              <a:t>Self-risk assessment:</a:t>
            </a:r>
          </a:p>
          <a:p>
            <a:pPr lvl="1">
              <a:lnSpc>
                <a:spcPct val="90000"/>
              </a:lnSpc>
              <a:spcAft>
                <a:spcPts val="600"/>
              </a:spcAft>
              <a:buFont typeface="Arial" panose="020B0604020202020204" pitchFamily="34" charset="0"/>
              <a:buChar char="•"/>
            </a:pPr>
            <a:r>
              <a:rPr lang="en-CA" sz="1800" dirty="0"/>
              <a:t>Consider if the fit tester is not able to perform the fit testing process on the day of training, or if a second fit tester is needed</a:t>
            </a:r>
          </a:p>
          <a:p>
            <a:pPr lvl="1">
              <a:lnSpc>
                <a:spcPct val="90000"/>
              </a:lnSpc>
              <a:spcAft>
                <a:spcPts val="600"/>
              </a:spcAft>
              <a:buFont typeface="Arial" panose="020B0604020202020204" pitchFamily="34" charset="0"/>
              <a:buChar char="•"/>
            </a:pPr>
            <a:r>
              <a:rPr lang="en-CA" sz="1800" dirty="0"/>
              <a:t>Assess communication skills to ensure participants understand the information fit testers are providing</a:t>
            </a:r>
          </a:p>
          <a:p>
            <a:pPr lvl="1">
              <a:lnSpc>
                <a:spcPct val="90000"/>
              </a:lnSpc>
              <a:spcAft>
                <a:spcPts val="600"/>
              </a:spcAft>
              <a:buFont typeface="Arial" panose="020B0604020202020204" pitchFamily="34" charset="0"/>
              <a:buChar char="•"/>
            </a:pPr>
            <a:r>
              <a:rPr lang="en-CA" sz="1800" dirty="0"/>
              <a:t>Consider your own sensitivity to </a:t>
            </a:r>
            <a:r>
              <a:rPr lang="en-CA" sz="1800" dirty="0" err="1"/>
              <a:t>Bitrex</a:t>
            </a:r>
            <a:r>
              <a:rPr lang="en-CA" sz="1800" dirty="0"/>
              <a:t> or Saccharin. (when using the qualitative method)</a:t>
            </a:r>
          </a:p>
          <a:p>
            <a:pPr lvl="1">
              <a:lnSpc>
                <a:spcPct val="90000"/>
              </a:lnSpc>
              <a:spcAft>
                <a:spcPts val="600"/>
              </a:spcAft>
              <a:buFont typeface="Arial" panose="020B0604020202020204" pitchFamily="34" charset="0"/>
              <a:buChar char="•"/>
            </a:pPr>
            <a:r>
              <a:rPr lang="en-CA" sz="1800" dirty="0"/>
              <a:t>Is the fit tester equipped to handle an adverse reaction?</a:t>
            </a:r>
          </a:p>
          <a:p>
            <a:pPr lvl="2">
              <a:lnSpc>
                <a:spcPct val="90000"/>
              </a:lnSpc>
              <a:spcAft>
                <a:spcPts val="600"/>
              </a:spcAft>
            </a:pPr>
            <a:r>
              <a:rPr lang="en-CA" sz="1800" dirty="0"/>
              <a:t>Who would the fit tester connect with if an adverse reaction occurs?</a:t>
            </a:r>
          </a:p>
          <a:p>
            <a:pPr lvl="2">
              <a:lnSpc>
                <a:spcPct val="90000"/>
              </a:lnSpc>
              <a:spcAft>
                <a:spcPts val="600"/>
              </a:spcAft>
            </a:pPr>
            <a:r>
              <a:rPr lang="en-CA" sz="1800" dirty="0"/>
              <a:t>What is the emergency protocol?</a:t>
            </a:r>
          </a:p>
        </p:txBody>
      </p:sp>
      <p:pic>
        <p:nvPicPr>
          <p:cNvPr id="4" name="Content Placeholder 3">
            <a:extLst>
              <a:ext uri="{FF2B5EF4-FFF2-40B4-BE49-F238E27FC236}">
                <a16:creationId xmlns:a16="http://schemas.microsoft.com/office/drawing/2014/main" id="{B63B3603-3463-439B-2A7E-CFC4870369F1}"/>
              </a:ext>
            </a:extLst>
          </p:cNvPr>
          <p:cNvPicPr>
            <a:picLocks noGrp="1" noChangeAspect="1"/>
          </p:cNvPicPr>
          <p:nvPr>
            <p:ph sz="half" idx="4294967295"/>
          </p:nvPr>
        </p:nvPicPr>
        <p:blipFill>
          <a:blip r:embed="rId4"/>
          <a:srcRect t="528" r="-4" b="6452"/>
          <a:stretch/>
        </p:blipFill>
        <p:spPr>
          <a:xfrm>
            <a:off x="5409185" y="1611866"/>
            <a:ext cx="3734815" cy="4185518"/>
          </a:xfrm>
          <a:prstGeom prst="rect">
            <a:avLst/>
          </a:prstGeom>
          <a:noFill/>
        </p:spPr>
      </p:pic>
      <p:pic>
        <p:nvPicPr>
          <p:cNvPr id="8" name="Picture 2" descr="Safe Work Background No Logos">
            <a:extLst>
              <a:ext uri="{FF2B5EF4-FFF2-40B4-BE49-F238E27FC236}">
                <a16:creationId xmlns:a16="http://schemas.microsoft.com/office/drawing/2014/main" id="{49FB405E-CED6-82C2-9667-4DF848A961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a:extLst>
              <a:ext uri="{FF2B5EF4-FFF2-40B4-BE49-F238E27FC236}">
                <a16:creationId xmlns:a16="http://schemas.microsoft.com/office/drawing/2014/main" id="{FDC34FF0-881C-3246-F502-F3C1C2B082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479622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DE547F1-0A7F-ECF4-1AF1-EFC493DA8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EA7E1-412C-45EB-949D-A12F5737FF27}"/>
              </a:ext>
            </a:extLst>
          </p:cNvPr>
          <p:cNvSpPr>
            <a:spLocks noGrp="1"/>
          </p:cNvSpPr>
          <p:nvPr>
            <p:ph type="title"/>
          </p:nvPr>
        </p:nvSpPr>
        <p:spPr>
          <a:xfrm>
            <a:off x="457200" y="798513"/>
            <a:ext cx="8229600" cy="1143000"/>
          </a:xfrm>
        </p:spPr>
        <p:txBody>
          <a:bodyPr>
            <a:normAutofit/>
          </a:bodyPr>
          <a:lstStyle/>
          <a:p>
            <a:r>
              <a:rPr lang="en-CA" sz="3600" b="1" dirty="0"/>
              <a:t>Risk Assessments</a:t>
            </a:r>
          </a:p>
        </p:txBody>
      </p:sp>
      <p:sp>
        <p:nvSpPr>
          <p:cNvPr id="3" name="Content Placeholder 2">
            <a:extLst>
              <a:ext uri="{FF2B5EF4-FFF2-40B4-BE49-F238E27FC236}">
                <a16:creationId xmlns:a16="http://schemas.microsoft.com/office/drawing/2014/main" id="{0D4B3A4C-A42A-8BE1-1E54-54EAF9F24ACD}"/>
              </a:ext>
            </a:extLst>
          </p:cNvPr>
          <p:cNvSpPr>
            <a:spLocks noGrp="1"/>
          </p:cNvSpPr>
          <p:nvPr>
            <p:ph sz="half" idx="1"/>
          </p:nvPr>
        </p:nvSpPr>
        <p:spPr>
          <a:xfrm>
            <a:off x="457200" y="1600200"/>
            <a:ext cx="4038600" cy="3732088"/>
          </a:xfrm>
        </p:spPr>
        <p:txBody>
          <a:bodyPr>
            <a:normAutofit/>
          </a:bodyPr>
          <a:lstStyle/>
          <a:p>
            <a:pPr marL="0" indent="0">
              <a:lnSpc>
                <a:spcPct val="90000"/>
              </a:lnSpc>
              <a:spcBef>
                <a:spcPts val="0"/>
              </a:spcBef>
              <a:spcAft>
                <a:spcPts val="1200"/>
              </a:spcAft>
              <a:buNone/>
            </a:pPr>
            <a:r>
              <a:rPr lang="en-CA" sz="2200" b="1" i="1" dirty="0"/>
              <a:t>Equipment risk assessment:</a:t>
            </a:r>
          </a:p>
          <a:p>
            <a:pPr lvl="1">
              <a:lnSpc>
                <a:spcPct val="90000"/>
              </a:lnSpc>
              <a:spcAft>
                <a:spcPts val="600"/>
              </a:spcAft>
              <a:buFont typeface="Arial" panose="020B0604020202020204" pitchFamily="34" charset="0"/>
              <a:buChar char="•"/>
            </a:pPr>
            <a:r>
              <a:rPr lang="en-CA" sz="2200" dirty="0"/>
              <a:t>Ensure equipment has been maintained according to the manufacturer’s guidelines</a:t>
            </a:r>
          </a:p>
          <a:p>
            <a:pPr lvl="1">
              <a:lnSpc>
                <a:spcPct val="90000"/>
              </a:lnSpc>
              <a:spcAft>
                <a:spcPts val="600"/>
              </a:spcAft>
              <a:buFont typeface="Arial" panose="020B0604020202020204" pitchFamily="34" charset="0"/>
              <a:buChar char="•"/>
            </a:pPr>
            <a:r>
              <a:rPr lang="en-CA" sz="2200" dirty="0"/>
              <a:t>Check for loose chair legs, table legs, and frayed extension cords to ensure these items do not pose a risk of injury</a:t>
            </a:r>
          </a:p>
        </p:txBody>
      </p:sp>
      <p:pic>
        <p:nvPicPr>
          <p:cNvPr id="9" name="Content Placeholder 8">
            <a:extLst>
              <a:ext uri="{FF2B5EF4-FFF2-40B4-BE49-F238E27FC236}">
                <a16:creationId xmlns:a16="http://schemas.microsoft.com/office/drawing/2014/main" id="{BED42DD2-2EA1-8EDC-2F8B-2FECEB33983A}"/>
              </a:ext>
            </a:extLst>
          </p:cNvPr>
          <p:cNvPicPr>
            <a:picLocks noGrp="1" noChangeAspect="1"/>
          </p:cNvPicPr>
          <p:nvPr>
            <p:ph sz="half" idx="2"/>
          </p:nvPr>
        </p:nvPicPr>
        <p:blipFill>
          <a:blip r:embed="rId4"/>
          <a:srcRect l="4980" r="5788" b="1"/>
          <a:stretch/>
        </p:blipFill>
        <p:spPr>
          <a:xfrm>
            <a:off x="4648200" y="1600200"/>
            <a:ext cx="4038600" cy="4525963"/>
          </a:xfrm>
          <a:prstGeom prst="rect">
            <a:avLst/>
          </a:prstGeom>
          <a:noFill/>
        </p:spPr>
      </p:pic>
      <p:pic>
        <p:nvPicPr>
          <p:cNvPr id="6" name="Picture 2" descr="Safe Work Background No Logos">
            <a:extLst>
              <a:ext uri="{FF2B5EF4-FFF2-40B4-BE49-F238E27FC236}">
                <a16:creationId xmlns:a16="http://schemas.microsoft.com/office/drawing/2014/main" id="{C7BE24DE-678C-E56D-9735-B5BE001E5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5B421A7D-B00C-267A-F96C-77DFBEAB37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1860126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66D61AA-6C62-F19C-87A6-9B1C9773D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5D6E7-745C-D5CD-7ED6-72510667FA3A}"/>
              </a:ext>
            </a:extLst>
          </p:cNvPr>
          <p:cNvSpPr>
            <a:spLocks noGrp="1"/>
          </p:cNvSpPr>
          <p:nvPr>
            <p:ph type="title"/>
          </p:nvPr>
        </p:nvSpPr>
        <p:spPr>
          <a:xfrm>
            <a:off x="457200" y="655633"/>
            <a:ext cx="8229600" cy="1143000"/>
          </a:xfrm>
        </p:spPr>
        <p:txBody>
          <a:bodyPr>
            <a:normAutofit/>
          </a:bodyPr>
          <a:lstStyle/>
          <a:p>
            <a:r>
              <a:rPr lang="en-CA" sz="3600" b="1" dirty="0"/>
              <a:t>Risk Assessments</a:t>
            </a:r>
          </a:p>
        </p:txBody>
      </p:sp>
      <p:sp>
        <p:nvSpPr>
          <p:cNvPr id="3" name="Content Placeholder 2">
            <a:extLst>
              <a:ext uri="{FF2B5EF4-FFF2-40B4-BE49-F238E27FC236}">
                <a16:creationId xmlns:a16="http://schemas.microsoft.com/office/drawing/2014/main" id="{5F4B994E-AF86-D393-CD56-6E504D72BE4B}"/>
              </a:ext>
            </a:extLst>
          </p:cNvPr>
          <p:cNvSpPr>
            <a:spLocks noGrp="1"/>
          </p:cNvSpPr>
          <p:nvPr>
            <p:ph idx="1"/>
          </p:nvPr>
        </p:nvSpPr>
        <p:spPr>
          <a:xfrm>
            <a:off x="457200" y="2012949"/>
            <a:ext cx="8229600" cy="4525963"/>
          </a:xfrm>
        </p:spPr>
        <p:txBody>
          <a:bodyPr>
            <a:normAutofit/>
          </a:bodyPr>
          <a:lstStyle/>
          <a:p>
            <a:pPr marL="0" indent="0">
              <a:lnSpc>
                <a:spcPct val="90000"/>
              </a:lnSpc>
              <a:spcBef>
                <a:spcPts val="0"/>
              </a:spcBef>
              <a:spcAft>
                <a:spcPts val="1200"/>
              </a:spcAft>
              <a:buNone/>
            </a:pPr>
            <a:r>
              <a:rPr lang="en-CA" sz="2400" b="1" i="1" dirty="0"/>
              <a:t>Environment risk assessment:</a:t>
            </a:r>
          </a:p>
          <a:p>
            <a:pPr lvl="1">
              <a:lnSpc>
                <a:spcPct val="90000"/>
              </a:lnSpc>
              <a:spcBef>
                <a:spcPts val="0"/>
              </a:spcBef>
              <a:spcAft>
                <a:spcPts val="600"/>
              </a:spcAft>
              <a:buFont typeface="Arial" panose="020B0604020202020204" pitchFamily="34" charset="0"/>
              <a:buChar char="•"/>
            </a:pPr>
            <a:r>
              <a:rPr lang="en-CA" sz="2400" dirty="0"/>
              <a:t>Consider loose tile/carpet and ensure burnt out lightbulbs are repaired</a:t>
            </a:r>
          </a:p>
          <a:p>
            <a:pPr lvl="1">
              <a:lnSpc>
                <a:spcPct val="90000"/>
              </a:lnSpc>
              <a:spcBef>
                <a:spcPts val="0"/>
              </a:spcBef>
              <a:spcAft>
                <a:spcPts val="600"/>
              </a:spcAft>
              <a:buFont typeface="Arial" panose="020B0604020202020204" pitchFamily="34" charset="0"/>
              <a:buChar char="•"/>
            </a:pPr>
            <a:r>
              <a:rPr lang="en-CA" sz="2400" dirty="0"/>
              <a:t>Consider proximity to hazards, violence, excessive noise, odours, and building access/exits</a:t>
            </a:r>
          </a:p>
          <a:p>
            <a:pPr lvl="1">
              <a:lnSpc>
                <a:spcPct val="90000"/>
              </a:lnSpc>
              <a:spcBef>
                <a:spcPts val="0"/>
              </a:spcBef>
              <a:spcAft>
                <a:spcPts val="600"/>
              </a:spcAft>
              <a:buFont typeface="Arial" panose="020B0604020202020204" pitchFamily="34" charset="0"/>
              <a:buChar char="•"/>
            </a:pPr>
            <a:r>
              <a:rPr lang="en-CA" sz="2400" b="1" dirty="0"/>
              <a:t>For qualitative testing</a:t>
            </a:r>
            <a:r>
              <a:rPr lang="en-CA" sz="2400" dirty="0"/>
              <a:t>: rooms are to be well ventilated</a:t>
            </a:r>
          </a:p>
          <a:p>
            <a:pPr lvl="1">
              <a:lnSpc>
                <a:spcPct val="90000"/>
              </a:lnSpc>
              <a:spcBef>
                <a:spcPts val="0"/>
              </a:spcBef>
              <a:spcAft>
                <a:spcPts val="600"/>
              </a:spcAft>
              <a:buFont typeface="Arial" panose="020B0604020202020204" pitchFamily="34" charset="0"/>
              <a:buChar char="•"/>
            </a:pPr>
            <a:r>
              <a:rPr lang="en-CA" sz="2400" b="1" dirty="0"/>
              <a:t>For quantitative testing</a:t>
            </a:r>
            <a:r>
              <a:rPr lang="en-CA" sz="2400" dirty="0"/>
              <a:t>: a smaller room may be better for the count of air particulates</a:t>
            </a:r>
          </a:p>
        </p:txBody>
      </p:sp>
      <p:pic>
        <p:nvPicPr>
          <p:cNvPr id="6" name="Picture 2" descr="Safe Work Background No Logos">
            <a:extLst>
              <a:ext uri="{FF2B5EF4-FFF2-40B4-BE49-F238E27FC236}">
                <a16:creationId xmlns:a16="http://schemas.microsoft.com/office/drawing/2014/main" id="{8C9940B1-C480-AC75-3043-00F0C6D6F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D139E82E-C058-D669-3CBF-1CCE2A3D9A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20858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5DB723B-AE79-532B-AE7A-F8C02C1E7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B1565-3F7A-E5FA-D802-3662DEBDFB70}"/>
              </a:ext>
            </a:extLst>
          </p:cNvPr>
          <p:cNvSpPr>
            <a:spLocks noGrp="1"/>
          </p:cNvSpPr>
          <p:nvPr>
            <p:ph type="title"/>
          </p:nvPr>
        </p:nvSpPr>
        <p:spPr>
          <a:xfrm>
            <a:off x="457200" y="647592"/>
            <a:ext cx="8229600" cy="1143000"/>
          </a:xfrm>
        </p:spPr>
        <p:txBody>
          <a:bodyPr>
            <a:normAutofit/>
          </a:bodyPr>
          <a:lstStyle/>
          <a:p>
            <a:r>
              <a:rPr lang="en-CA" sz="3600" b="1" dirty="0"/>
              <a:t>Risk Assessments</a:t>
            </a:r>
          </a:p>
        </p:txBody>
      </p:sp>
      <p:sp>
        <p:nvSpPr>
          <p:cNvPr id="3" name="Content Placeholder 2">
            <a:extLst>
              <a:ext uri="{FF2B5EF4-FFF2-40B4-BE49-F238E27FC236}">
                <a16:creationId xmlns:a16="http://schemas.microsoft.com/office/drawing/2014/main" id="{7BF7A385-E763-BC84-5CB1-642BD55D5535}"/>
              </a:ext>
            </a:extLst>
          </p:cNvPr>
          <p:cNvSpPr>
            <a:spLocks noGrp="1"/>
          </p:cNvSpPr>
          <p:nvPr>
            <p:ph idx="1"/>
          </p:nvPr>
        </p:nvSpPr>
        <p:spPr>
          <a:xfrm>
            <a:off x="466948" y="1777946"/>
            <a:ext cx="8229600" cy="4525963"/>
          </a:xfrm>
        </p:spPr>
        <p:txBody>
          <a:bodyPr>
            <a:normAutofit/>
          </a:bodyPr>
          <a:lstStyle/>
          <a:p>
            <a:pPr marL="0" indent="0">
              <a:spcBef>
                <a:spcPts val="0"/>
              </a:spcBef>
              <a:spcAft>
                <a:spcPts val="1200"/>
              </a:spcAft>
              <a:buNone/>
            </a:pPr>
            <a:r>
              <a:rPr lang="en-CA" sz="2800" b="1" i="1" dirty="0"/>
              <a:t>Object (and task) risk assessment:</a:t>
            </a:r>
          </a:p>
          <a:p>
            <a:pPr lvl="1">
              <a:spcBef>
                <a:spcPts val="0"/>
              </a:spcBef>
              <a:spcAft>
                <a:spcPts val="600"/>
              </a:spcAft>
              <a:buFont typeface="Arial" panose="020B0604020202020204" pitchFamily="34" charset="0"/>
              <a:buChar char="•"/>
            </a:pPr>
            <a:r>
              <a:rPr lang="en-CA" dirty="0"/>
              <a:t>Weight of the objects</a:t>
            </a:r>
          </a:p>
          <a:p>
            <a:pPr lvl="1">
              <a:spcBef>
                <a:spcPts val="0"/>
              </a:spcBef>
              <a:spcAft>
                <a:spcPts val="600"/>
              </a:spcAft>
              <a:buFont typeface="Arial" panose="020B0604020202020204" pitchFamily="34" charset="0"/>
              <a:buChar char="•"/>
            </a:pPr>
            <a:r>
              <a:rPr lang="en-CA" dirty="0"/>
              <a:t>Sharp edges</a:t>
            </a:r>
          </a:p>
          <a:p>
            <a:pPr lvl="1">
              <a:spcBef>
                <a:spcPts val="0"/>
              </a:spcBef>
              <a:spcAft>
                <a:spcPts val="600"/>
              </a:spcAft>
              <a:buFont typeface="Arial" panose="020B0604020202020204" pitchFamily="34" charset="0"/>
              <a:buChar char="•"/>
            </a:pPr>
            <a:r>
              <a:rPr lang="en-CA" dirty="0"/>
              <a:t>Safely accessible</a:t>
            </a:r>
          </a:p>
          <a:p>
            <a:pPr lvl="1">
              <a:spcBef>
                <a:spcPts val="0"/>
              </a:spcBef>
              <a:spcAft>
                <a:spcPts val="600"/>
              </a:spcAft>
              <a:buFont typeface="Arial" panose="020B0604020202020204" pitchFamily="34" charset="0"/>
              <a:buChar char="•"/>
            </a:pPr>
            <a:r>
              <a:rPr lang="en-CA" dirty="0"/>
              <a:t>Appropriate handles </a:t>
            </a:r>
          </a:p>
        </p:txBody>
      </p:sp>
      <p:pic>
        <p:nvPicPr>
          <p:cNvPr id="6" name="Picture 2" descr="Safe Work Background No Logos">
            <a:extLst>
              <a:ext uri="{FF2B5EF4-FFF2-40B4-BE49-F238E27FC236}">
                <a16:creationId xmlns:a16="http://schemas.microsoft.com/office/drawing/2014/main" id="{911B7068-DE2E-B055-D29D-ED4D14B46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81"/>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1BF17176-9590-F3E0-16D0-B775EAE02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00625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D406-4881-74F2-65D5-A31B63EB3059}"/>
              </a:ext>
            </a:extLst>
          </p:cNvPr>
          <p:cNvSpPr>
            <a:spLocks noGrp="1"/>
          </p:cNvSpPr>
          <p:nvPr>
            <p:ph type="title"/>
          </p:nvPr>
        </p:nvSpPr>
        <p:spPr>
          <a:xfrm>
            <a:off x="457200" y="731837"/>
            <a:ext cx="8229600" cy="1143000"/>
          </a:xfrm>
        </p:spPr>
        <p:txBody>
          <a:bodyPr>
            <a:normAutofit/>
          </a:bodyPr>
          <a:lstStyle/>
          <a:p>
            <a:pPr>
              <a:lnSpc>
                <a:spcPct val="90000"/>
              </a:lnSpc>
            </a:pPr>
            <a:r>
              <a:rPr lang="en-CA" sz="3600" b="1" dirty="0"/>
              <a:t>Reporting, documenting, and communicating identified risks</a:t>
            </a:r>
          </a:p>
        </p:txBody>
      </p:sp>
      <p:graphicFrame>
        <p:nvGraphicFramePr>
          <p:cNvPr id="5" name="Content Placeholder 2">
            <a:extLst>
              <a:ext uri="{FF2B5EF4-FFF2-40B4-BE49-F238E27FC236}">
                <a16:creationId xmlns:a16="http://schemas.microsoft.com/office/drawing/2014/main" id="{973F454C-8008-087C-332C-D6CAF98206C5}"/>
              </a:ext>
            </a:extLst>
          </p:cNvPr>
          <p:cNvGraphicFramePr>
            <a:graphicFrameLocks noGrp="1"/>
          </p:cNvGraphicFramePr>
          <p:nvPr>
            <p:ph idx="1"/>
            <p:extLst>
              <p:ext uri="{D42A27DB-BD31-4B8C-83A1-F6EECF244321}">
                <p14:modId xmlns:p14="http://schemas.microsoft.com/office/powerpoint/2010/main" val="5399635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Safe Work Background No Logos">
            <a:extLst>
              <a:ext uri="{FF2B5EF4-FFF2-40B4-BE49-F238E27FC236}">
                <a16:creationId xmlns:a16="http://schemas.microsoft.com/office/drawing/2014/main" id="{BAEE0516-E16B-F74F-BE82-86CF71DBB1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FDAAFD99-BA77-3C79-285E-EBE4799458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863746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57E4-CAFD-DA6E-601E-C7D38C435EAC}"/>
              </a:ext>
            </a:extLst>
          </p:cNvPr>
          <p:cNvSpPr>
            <a:spLocks noGrp="1"/>
          </p:cNvSpPr>
          <p:nvPr>
            <p:ph type="title"/>
          </p:nvPr>
        </p:nvSpPr>
        <p:spPr>
          <a:xfrm>
            <a:off x="457200" y="731837"/>
            <a:ext cx="8229600" cy="1143000"/>
          </a:xfrm>
        </p:spPr>
        <p:txBody>
          <a:bodyPr>
            <a:normAutofit fontScale="90000"/>
          </a:bodyPr>
          <a:lstStyle/>
          <a:p>
            <a:r>
              <a:rPr lang="en-CA" b="1" dirty="0"/>
              <a:t>Legislation</a:t>
            </a:r>
            <a:r>
              <a:rPr lang="en-CA" dirty="0"/>
              <a:t> </a:t>
            </a:r>
            <a:br>
              <a:rPr lang="en-CA" dirty="0"/>
            </a:br>
            <a:endParaRPr lang="en-CA" dirty="0"/>
          </a:p>
        </p:txBody>
      </p:sp>
      <p:sp>
        <p:nvSpPr>
          <p:cNvPr id="3" name="Content Placeholder 2">
            <a:extLst>
              <a:ext uri="{FF2B5EF4-FFF2-40B4-BE49-F238E27FC236}">
                <a16:creationId xmlns:a16="http://schemas.microsoft.com/office/drawing/2014/main" id="{8AC95E66-B645-0739-80A4-5599E95DF3B1}"/>
              </a:ext>
            </a:extLst>
          </p:cNvPr>
          <p:cNvSpPr>
            <a:spLocks noGrp="1"/>
          </p:cNvSpPr>
          <p:nvPr>
            <p:ph idx="1"/>
          </p:nvPr>
        </p:nvSpPr>
        <p:spPr/>
        <p:txBody>
          <a:bodyPr>
            <a:normAutofit lnSpcReduction="10000"/>
          </a:bodyPr>
          <a:lstStyle/>
          <a:p>
            <a:pPr marL="0" indent="0">
              <a:buNone/>
            </a:pPr>
            <a:r>
              <a:rPr lang="en-US" dirty="0"/>
              <a:t>OH&amp;S legislation that applies to RFT includes:</a:t>
            </a:r>
          </a:p>
          <a:p>
            <a:r>
              <a:rPr lang="en-US" sz="2600" i="1" dirty="0"/>
              <a:t>The Occupational Health and Safety (OH&amp;S) Regulations, 2020</a:t>
            </a:r>
            <a:endParaRPr lang="en-CA" sz="2600" dirty="0"/>
          </a:p>
          <a:p>
            <a:pPr lvl="1"/>
            <a:r>
              <a:rPr lang="en-CA" sz="2200" i="1" dirty="0"/>
              <a:t>General duties of employers, 3‑1 </a:t>
            </a:r>
          </a:p>
          <a:p>
            <a:pPr lvl="1"/>
            <a:r>
              <a:rPr lang="en-CA" sz="2200" i="1" dirty="0"/>
              <a:t>Occupational health and safety program, 3‑11</a:t>
            </a:r>
          </a:p>
          <a:p>
            <a:pPr lvl="1"/>
            <a:r>
              <a:rPr lang="en-CA" sz="2200" i="1" dirty="0"/>
              <a:t>Part 7, Personal Protective Equipment, Use of equipment required, 7‑1</a:t>
            </a:r>
          </a:p>
          <a:p>
            <a:pPr lvl="1"/>
            <a:r>
              <a:rPr lang="en-CA" sz="2200" i="1" dirty="0"/>
              <a:t>General responsibilities, 7‑2</a:t>
            </a:r>
          </a:p>
          <a:p>
            <a:pPr lvl="1"/>
            <a:r>
              <a:rPr lang="en-CA" sz="2200" i="1" dirty="0"/>
              <a:t>Respiratory protective devices, 7‑3</a:t>
            </a:r>
          </a:p>
          <a:p>
            <a:pPr lvl="1"/>
            <a:r>
              <a:rPr lang="en-CA" sz="2200" i="1" dirty="0"/>
              <a:t>Purging and ventilating of unsafe atmosphere, 18‑8</a:t>
            </a:r>
          </a:p>
          <a:p>
            <a:pPr lvl="1"/>
            <a:r>
              <a:rPr lang="en-CA" sz="2200" i="1" dirty="0"/>
              <a:t>Respiratory protective devices, 21‑8 </a:t>
            </a:r>
          </a:p>
          <a:p>
            <a:endParaRPr lang="en-CA" b="1" i="1" dirty="0"/>
          </a:p>
          <a:p>
            <a:endParaRPr lang="en-CA" i="1" dirty="0"/>
          </a:p>
          <a:p>
            <a:endParaRPr lang="en-CA" i="1" dirty="0"/>
          </a:p>
          <a:p>
            <a:endParaRPr lang="en-CA" dirty="0"/>
          </a:p>
        </p:txBody>
      </p:sp>
      <p:pic>
        <p:nvPicPr>
          <p:cNvPr id="5" name="Picture 2" descr="Safe Work Background No Logos">
            <a:extLst>
              <a:ext uri="{FF2B5EF4-FFF2-40B4-BE49-F238E27FC236}">
                <a16:creationId xmlns:a16="http://schemas.microsoft.com/office/drawing/2014/main" id="{703D2F5E-E991-63ED-611E-579E5CCEF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81"/>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a:extLst>
              <a:ext uri="{FF2B5EF4-FFF2-40B4-BE49-F238E27FC236}">
                <a16:creationId xmlns:a16="http://schemas.microsoft.com/office/drawing/2014/main" id="{C7C7881A-D395-EF0B-11D0-11C6CCD500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5841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A7F4-DA9C-99B8-9215-9387BA1D9ABA}"/>
              </a:ext>
            </a:extLst>
          </p:cNvPr>
          <p:cNvSpPr>
            <a:spLocks noGrp="1"/>
          </p:cNvSpPr>
          <p:nvPr>
            <p:ph type="title"/>
          </p:nvPr>
        </p:nvSpPr>
        <p:spPr>
          <a:xfrm>
            <a:off x="457200" y="897947"/>
            <a:ext cx="8229600" cy="1284953"/>
          </a:xfrm>
        </p:spPr>
        <p:txBody>
          <a:bodyPr>
            <a:normAutofit fontScale="90000"/>
          </a:bodyPr>
          <a:lstStyle/>
          <a:p>
            <a:r>
              <a:rPr lang="en-CA" b="1" dirty="0"/>
              <a:t>Introduction to Fit Testing</a:t>
            </a:r>
            <a:br>
              <a:rPr lang="en-CA" b="1" dirty="0"/>
            </a:br>
            <a:r>
              <a:rPr lang="en-US" sz="3600" dirty="0">
                <a:solidFill>
                  <a:prstClr val="black"/>
                </a:solidFill>
                <a:ea typeface="Times New Roman" panose="02020603050405020304" pitchFamily="18" charset="0"/>
              </a:rPr>
              <a:t>The potential of air quality hazards exists.</a:t>
            </a:r>
            <a:br>
              <a:rPr lang="en-US" dirty="0">
                <a:solidFill>
                  <a:prstClr val="black"/>
                </a:solidFill>
                <a:ea typeface="Times New Roman" panose="02020603050405020304" pitchFamily="18" charset="0"/>
              </a:rPr>
            </a:br>
            <a:endParaRPr lang="en-CA" b="1" dirty="0"/>
          </a:p>
        </p:txBody>
      </p:sp>
      <p:sp>
        <p:nvSpPr>
          <p:cNvPr id="3" name="Content Placeholder 2">
            <a:extLst>
              <a:ext uri="{FF2B5EF4-FFF2-40B4-BE49-F238E27FC236}">
                <a16:creationId xmlns:a16="http://schemas.microsoft.com/office/drawing/2014/main" id="{D5C0923F-686C-7278-737A-481C368FDA18}"/>
              </a:ext>
            </a:extLst>
          </p:cNvPr>
          <p:cNvSpPr>
            <a:spLocks noGrp="1"/>
          </p:cNvSpPr>
          <p:nvPr>
            <p:ph idx="1"/>
          </p:nvPr>
        </p:nvSpPr>
        <p:spPr>
          <a:xfrm>
            <a:off x="786408" y="2793677"/>
            <a:ext cx="7571184" cy="3762848"/>
          </a:xfrm>
        </p:spPr>
        <p:txBody>
          <a:bodyPr>
            <a:normAutofit/>
          </a:bodyPr>
          <a:lstStyle/>
          <a:p>
            <a:r>
              <a:rPr lang="en-US" dirty="0">
                <a:solidFill>
                  <a:prstClr val="black"/>
                </a:solidFill>
                <a:ea typeface="Times New Roman" panose="02020603050405020304" pitchFamily="18" charset="0"/>
              </a:rPr>
              <a:t>Complete hazard assessments and eliminate the hazards whenever possible</a:t>
            </a:r>
          </a:p>
          <a:p>
            <a:r>
              <a:rPr lang="en-US" dirty="0">
                <a:solidFill>
                  <a:prstClr val="black"/>
                </a:solidFill>
                <a:ea typeface="Times New Roman" panose="02020603050405020304" pitchFamily="18" charset="0"/>
              </a:rPr>
              <a:t>When other controls are not possible, </a:t>
            </a:r>
            <a:r>
              <a:rPr lang="en-US" dirty="0"/>
              <a:t>provide appropriate Personal Protective Equipment (PPE)</a:t>
            </a:r>
          </a:p>
          <a:p>
            <a:r>
              <a:rPr lang="en-US" dirty="0"/>
              <a:t>Ensure workers are properly trained to correctly use PPE</a:t>
            </a:r>
            <a:endParaRPr lang="en-CA" dirty="0"/>
          </a:p>
        </p:txBody>
      </p:sp>
      <p:pic>
        <p:nvPicPr>
          <p:cNvPr id="5" name="Picture 2" descr="Safe Work Background No Logos">
            <a:extLst>
              <a:ext uri="{FF2B5EF4-FFF2-40B4-BE49-F238E27FC236}">
                <a16:creationId xmlns:a16="http://schemas.microsoft.com/office/drawing/2014/main" id="{58F381D3-7500-D863-C538-92CB454D0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Box 9">
            <a:extLst>
              <a:ext uri="{FF2B5EF4-FFF2-40B4-BE49-F238E27FC236}">
                <a16:creationId xmlns:a16="http://schemas.microsoft.com/office/drawing/2014/main" id="{3A7A477E-22B7-D568-68B3-914C44C6406A}"/>
              </a:ext>
            </a:extLst>
          </p:cNvPr>
          <p:cNvSpPr txBox="1"/>
          <p:nvPr/>
        </p:nvSpPr>
        <p:spPr>
          <a:xfrm>
            <a:off x="786408" y="2182034"/>
            <a:ext cx="4392488" cy="584775"/>
          </a:xfrm>
          <a:prstGeom prst="rect">
            <a:avLst/>
          </a:prstGeom>
          <a:noFill/>
        </p:spPr>
        <p:txBody>
          <a:bodyPr wrap="square" rtlCol="0">
            <a:spAutoFit/>
          </a:bodyPr>
          <a:lstStyle/>
          <a:p>
            <a:r>
              <a:rPr lang="en-US" sz="3200" dirty="0">
                <a:solidFill>
                  <a:prstClr val="black"/>
                </a:solidFill>
                <a:ea typeface="Times New Roman" panose="02020603050405020304" pitchFamily="18" charset="0"/>
              </a:rPr>
              <a:t>Employers must:</a:t>
            </a:r>
            <a:endParaRPr lang="en-CA" sz="3200" dirty="0"/>
          </a:p>
        </p:txBody>
      </p:sp>
      <p:pic>
        <p:nvPicPr>
          <p:cNvPr id="11" name="Picture 10">
            <a:extLst>
              <a:ext uri="{FF2B5EF4-FFF2-40B4-BE49-F238E27FC236}">
                <a16:creationId xmlns:a16="http://schemas.microsoft.com/office/drawing/2014/main" id="{DE08B0C6-FEB4-83DC-F3A8-E1101B2EC3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494537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589111"/>
            <a:ext cx="8229600" cy="1426170"/>
          </a:xfrm>
        </p:spPr>
        <p:txBody>
          <a:bodyPr>
            <a:normAutofit/>
          </a:bodyPr>
          <a:lstStyle/>
          <a:p>
            <a:r>
              <a:rPr lang="en-CA" sz="3600" b="1" dirty="0"/>
              <a:t>Learning Outcomes</a:t>
            </a:r>
          </a:p>
        </p:txBody>
      </p:sp>
      <p:graphicFrame>
        <p:nvGraphicFramePr>
          <p:cNvPr id="5" name="Content Placeholder 2">
            <a:extLst>
              <a:ext uri="{FF2B5EF4-FFF2-40B4-BE49-F238E27FC236}">
                <a16:creationId xmlns:a16="http://schemas.microsoft.com/office/drawing/2014/main" id="{9B22C98F-C0E9-B963-ECB7-A70FC1726A13}"/>
              </a:ext>
            </a:extLst>
          </p:cNvPr>
          <p:cNvGraphicFramePr>
            <a:graphicFrameLocks noGrp="1"/>
          </p:cNvGraphicFramePr>
          <p:nvPr>
            <p:ph idx="1"/>
            <p:extLst>
              <p:ext uri="{D42A27DB-BD31-4B8C-83A1-F6EECF244321}">
                <p14:modId xmlns:p14="http://schemas.microsoft.com/office/powerpoint/2010/main" val="3548410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Safe Work Background No Logos">
            <a:extLst>
              <a:ext uri="{FF2B5EF4-FFF2-40B4-BE49-F238E27FC236}">
                <a16:creationId xmlns:a16="http://schemas.microsoft.com/office/drawing/2014/main" id="{5EDEF56D-A971-85DE-6475-27A6E6D737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8331"/>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F9150382-7CC2-3375-35AC-ABBA699FEC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36028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1B4B1-6CA0-FF63-DB38-19A90E88BB1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DE6B1D-9C96-36DF-42D6-1680DB6DB8C3}"/>
              </a:ext>
            </a:extLst>
          </p:cNvPr>
          <p:cNvSpPr>
            <a:spLocks noGrp="1"/>
          </p:cNvSpPr>
          <p:nvPr>
            <p:ph idx="1"/>
          </p:nvPr>
        </p:nvSpPr>
        <p:spPr>
          <a:xfrm>
            <a:off x="1835696" y="2716560"/>
            <a:ext cx="6264696" cy="1944216"/>
          </a:xfrm>
        </p:spPr>
        <p:txBody>
          <a:bodyPr anchor="ctr">
            <a:noAutofit/>
          </a:bodyPr>
          <a:lstStyle/>
          <a:p>
            <a:pPr marL="0" indent="0">
              <a:buNone/>
            </a:pPr>
            <a:r>
              <a:rPr lang="en-US" sz="1800" b="1" dirty="0"/>
              <a:t>Our Vision</a:t>
            </a:r>
            <a:endParaRPr lang="en-US" sz="1800" dirty="0"/>
          </a:p>
          <a:p>
            <a:r>
              <a:rPr lang="en-US" sz="1800" i="1" dirty="0"/>
              <a:t>Workplace health and safety: a priority for all.</a:t>
            </a:r>
            <a:endParaRPr lang="en-US" sz="1800" dirty="0"/>
          </a:p>
          <a:p>
            <a:pPr marL="0" indent="0">
              <a:buNone/>
            </a:pPr>
            <a:r>
              <a:rPr lang="en-US" sz="1800" b="1" dirty="0"/>
              <a:t>Our Mission</a:t>
            </a:r>
            <a:endParaRPr lang="en-US" sz="1800" dirty="0"/>
          </a:p>
          <a:p>
            <a:r>
              <a:rPr lang="en-US" sz="1800" dirty="0"/>
              <a:t>To guide the health related industry in the elimination of workplace illness and injury.</a:t>
            </a:r>
          </a:p>
        </p:txBody>
      </p:sp>
      <p:pic>
        <p:nvPicPr>
          <p:cNvPr id="4" name="Picture 3">
            <a:extLst>
              <a:ext uri="{FF2B5EF4-FFF2-40B4-BE49-F238E27FC236}">
                <a16:creationId xmlns:a16="http://schemas.microsoft.com/office/drawing/2014/main" id="{75C2B3A2-01F4-7D1B-A43F-4944B92076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5" name="Picture 2" descr="Safe Work Background No Logos">
            <a:extLst>
              <a:ext uri="{FF2B5EF4-FFF2-40B4-BE49-F238E27FC236}">
                <a16:creationId xmlns:a16="http://schemas.microsoft.com/office/drawing/2014/main" id="{FBFD73FC-0737-4DA9-A797-3583132472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a:extLst>
              <a:ext uri="{FF2B5EF4-FFF2-40B4-BE49-F238E27FC236}">
                <a16:creationId xmlns:a16="http://schemas.microsoft.com/office/drawing/2014/main" id="{00F056E1-206E-A146-7D17-74ED54AAA92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4962" y="1268760"/>
            <a:ext cx="5934075" cy="1447800"/>
          </a:xfrm>
          <a:prstGeom prst="rect">
            <a:avLst/>
          </a:prstGeom>
          <a:noFill/>
          <a:ln>
            <a:noFill/>
          </a:ln>
        </p:spPr>
      </p:pic>
    </p:spTree>
    <p:custDataLst>
      <p:tags r:id="rId1"/>
    </p:custDataLst>
    <p:extLst>
      <p:ext uri="{BB962C8B-B14F-4D97-AF65-F5344CB8AC3E}">
        <p14:creationId xmlns:p14="http://schemas.microsoft.com/office/powerpoint/2010/main" val="1024787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258A-6372-AE99-EADE-4E76757837CB}"/>
              </a:ext>
            </a:extLst>
          </p:cNvPr>
          <p:cNvSpPr>
            <a:spLocks noGrp="1"/>
          </p:cNvSpPr>
          <p:nvPr>
            <p:ph type="title"/>
          </p:nvPr>
        </p:nvSpPr>
        <p:spPr>
          <a:xfrm>
            <a:off x="457200" y="776985"/>
            <a:ext cx="8229600" cy="1224136"/>
          </a:xfrm>
        </p:spPr>
        <p:txBody>
          <a:bodyPr/>
          <a:lstStyle/>
          <a:p>
            <a:r>
              <a:rPr lang="en-CA" sz="3600" b="1" dirty="0"/>
              <a:t>Three Rights of Workers</a:t>
            </a:r>
          </a:p>
        </p:txBody>
      </p:sp>
      <p:graphicFrame>
        <p:nvGraphicFramePr>
          <p:cNvPr id="4" name="Content Placeholder 3">
            <a:extLst>
              <a:ext uri="{FF2B5EF4-FFF2-40B4-BE49-F238E27FC236}">
                <a16:creationId xmlns:a16="http://schemas.microsoft.com/office/drawing/2014/main" id="{46644F89-50CF-BE32-1586-B185A92260AE}"/>
              </a:ext>
            </a:extLst>
          </p:cNvPr>
          <p:cNvGraphicFramePr>
            <a:graphicFrameLocks noGrp="1"/>
          </p:cNvGraphicFramePr>
          <p:nvPr>
            <p:ph idx="1"/>
            <p:extLst>
              <p:ext uri="{D42A27DB-BD31-4B8C-83A1-F6EECF244321}">
                <p14:modId xmlns:p14="http://schemas.microsoft.com/office/powerpoint/2010/main" val="1748874198"/>
              </p:ext>
            </p:extLst>
          </p:nvPr>
        </p:nvGraphicFramePr>
        <p:xfrm>
          <a:off x="457200" y="1772816"/>
          <a:ext cx="8229600" cy="4005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Safe Work Background No Logos">
            <a:extLst>
              <a:ext uri="{FF2B5EF4-FFF2-40B4-BE49-F238E27FC236}">
                <a16:creationId xmlns:a16="http://schemas.microsoft.com/office/drawing/2014/main" id="{31D23B12-A250-18A2-4F3D-4F300A321D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FEBFBBCB-5FAC-8377-4DB2-B9D7CF4047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690939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759296"/>
            <a:ext cx="8229600" cy="1143000"/>
          </a:xfrm>
        </p:spPr>
        <p:txBody>
          <a:bodyPr>
            <a:normAutofit/>
          </a:bodyPr>
          <a:lstStyle/>
          <a:p>
            <a:r>
              <a:rPr lang="en-US" sz="3600" b="1" dirty="0"/>
              <a:t>Purpose of Fit Testing</a:t>
            </a:r>
          </a:p>
        </p:txBody>
      </p:sp>
      <p:grpSp>
        <p:nvGrpSpPr>
          <p:cNvPr id="4" name="Group 3">
            <a:extLst>
              <a:ext uri="{FF2B5EF4-FFF2-40B4-BE49-F238E27FC236}">
                <a16:creationId xmlns:a16="http://schemas.microsoft.com/office/drawing/2014/main" id="{FE6FDD0D-B0C5-070D-9078-427272E72057}"/>
              </a:ext>
            </a:extLst>
          </p:cNvPr>
          <p:cNvGrpSpPr/>
          <p:nvPr/>
        </p:nvGrpSpPr>
        <p:grpSpPr>
          <a:xfrm>
            <a:off x="374663" y="2382579"/>
            <a:ext cx="8468651" cy="2065598"/>
            <a:chOff x="374663" y="2382579"/>
            <a:chExt cx="8468651" cy="2065598"/>
          </a:xfrm>
        </p:grpSpPr>
        <p:sp>
          <p:nvSpPr>
            <p:cNvPr id="6" name="Oval 5">
              <a:extLst>
                <a:ext uri="{FF2B5EF4-FFF2-40B4-BE49-F238E27FC236}">
                  <a16:creationId xmlns:a16="http://schemas.microsoft.com/office/drawing/2014/main" id="{25D64040-8E4D-9A68-1880-EA03BC8D3D73}"/>
                </a:ext>
              </a:extLst>
            </p:cNvPr>
            <p:cNvSpPr/>
            <p:nvPr/>
          </p:nvSpPr>
          <p:spPr>
            <a:xfrm>
              <a:off x="6777967" y="2382724"/>
              <a:ext cx="2065347" cy="20654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a:p>
          </p:txBody>
        </p:sp>
        <p:sp>
          <p:nvSpPr>
            <p:cNvPr id="7" name="Freeform: Shape 6">
              <a:extLst>
                <a:ext uri="{FF2B5EF4-FFF2-40B4-BE49-F238E27FC236}">
                  <a16:creationId xmlns:a16="http://schemas.microsoft.com/office/drawing/2014/main" id="{EB49E38A-7931-F336-A252-41E49C852B2F}"/>
                </a:ext>
              </a:extLst>
            </p:cNvPr>
            <p:cNvSpPr/>
            <p:nvPr/>
          </p:nvSpPr>
          <p:spPr>
            <a:xfrm>
              <a:off x="6847048" y="2451585"/>
              <a:ext cx="1928071" cy="1927732"/>
            </a:xfrm>
            <a:custGeom>
              <a:avLst/>
              <a:gdLst>
                <a:gd name="csX0" fmla="*/ 0 w 1928071"/>
                <a:gd name="csY0" fmla="*/ 963866 h 1927732"/>
                <a:gd name="csX1" fmla="*/ 964036 w 1928071"/>
                <a:gd name="csY1" fmla="*/ 0 h 1927732"/>
                <a:gd name="csX2" fmla="*/ 1928072 w 1928071"/>
                <a:gd name="csY2" fmla="*/ 963866 h 1927732"/>
                <a:gd name="csX3" fmla="*/ 964036 w 1928071"/>
                <a:gd name="csY3" fmla="*/ 1927732 h 1927732"/>
                <a:gd name="csX4" fmla="*/ 0 w 1928071"/>
                <a:gd name="csY4" fmla="*/ 963866 h 1927732"/>
              </a:gdLst>
              <a:ahLst/>
              <a:cxnLst>
                <a:cxn ang="0">
                  <a:pos x="csX0" y="csY0"/>
                </a:cxn>
                <a:cxn ang="0">
                  <a:pos x="csX1" y="csY1"/>
                </a:cxn>
                <a:cxn ang="0">
                  <a:pos x="csX2" y="csY2"/>
                </a:cxn>
                <a:cxn ang="0">
                  <a:pos x="csX3" y="csY3"/>
                </a:cxn>
                <a:cxn ang="0">
                  <a:pos x="csX4" y="csY4"/>
                </a:cxn>
              </a:cxnLst>
              <a:rect l="l" t="t" r="r" b="b"/>
              <a:pathLst>
                <a:path w="1928071" h="1927732">
                  <a:moveTo>
                    <a:pt x="0" y="963866"/>
                  </a:moveTo>
                  <a:cubicBezTo>
                    <a:pt x="0" y="431538"/>
                    <a:pt x="431614" y="0"/>
                    <a:pt x="964036" y="0"/>
                  </a:cubicBezTo>
                  <a:cubicBezTo>
                    <a:pt x="1496458" y="0"/>
                    <a:pt x="1928072" y="431538"/>
                    <a:pt x="1928072" y="963866"/>
                  </a:cubicBezTo>
                  <a:cubicBezTo>
                    <a:pt x="1928072" y="1496194"/>
                    <a:pt x="1496458" y="1927732"/>
                    <a:pt x="964036" y="1927732"/>
                  </a:cubicBezTo>
                  <a:cubicBezTo>
                    <a:pt x="431614" y="1927732"/>
                    <a:pt x="0" y="1496194"/>
                    <a:pt x="0" y="96386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1949" tIns="291952" rIns="291949" bIns="291952" numCol="1" spcCol="1270" anchor="ctr" anchorCtr="0">
              <a:noAutofit/>
            </a:bodyPr>
            <a:lstStyle/>
            <a:p>
              <a:pPr marL="0" lvl="0" indent="0" algn="ctr" defTabSz="577850">
                <a:lnSpc>
                  <a:spcPct val="90000"/>
                </a:lnSpc>
                <a:spcBef>
                  <a:spcPct val="0"/>
                </a:spcBef>
                <a:spcAft>
                  <a:spcPct val="35000"/>
                </a:spcAft>
                <a:buNone/>
              </a:pPr>
              <a:r>
                <a:rPr lang="en-US" sz="1300" b="0" i="0" kern="1200" baseline="0" dirty="0"/>
                <a:t>No worker shall use or be assigned to use a tight-fitting respirator until a satisfactory fit has been verified by a qualitative or quantitative fit test.</a:t>
              </a:r>
              <a:endParaRPr lang="en-CA" sz="1300" b="0" kern="1200" dirty="0"/>
            </a:p>
          </p:txBody>
        </p:sp>
        <p:sp>
          <p:nvSpPr>
            <p:cNvPr id="8" name="Teardrop 7">
              <a:extLst>
                <a:ext uri="{FF2B5EF4-FFF2-40B4-BE49-F238E27FC236}">
                  <a16:creationId xmlns:a16="http://schemas.microsoft.com/office/drawing/2014/main" id="{8B8EA726-92FD-F38A-1CFE-D52E18E5F0D2}"/>
                </a:ext>
              </a:extLst>
            </p:cNvPr>
            <p:cNvSpPr/>
            <p:nvPr/>
          </p:nvSpPr>
          <p:spPr>
            <a:xfrm rot="2700000">
              <a:off x="4634664" y="2382579"/>
              <a:ext cx="2065381" cy="2065381"/>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a:p>
          </p:txBody>
        </p:sp>
        <p:sp>
          <p:nvSpPr>
            <p:cNvPr id="9" name="Freeform: Shape 8">
              <a:extLst>
                <a:ext uri="{FF2B5EF4-FFF2-40B4-BE49-F238E27FC236}">
                  <a16:creationId xmlns:a16="http://schemas.microsoft.com/office/drawing/2014/main" id="{70A840B1-150D-D71E-E432-139A47AD874A}"/>
                </a:ext>
              </a:extLst>
            </p:cNvPr>
            <p:cNvSpPr/>
            <p:nvPr/>
          </p:nvSpPr>
          <p:spPr>
            <a:xfrm>
              <a:off x="4712619" y="2451585"/>
              <a:ext cx="1928071" cy="1927732"/>
            </a:xfrm>
            <a:custGeom>
              <a:avLst/>
              <a:gdLst>
                <a:gd name="csX0" fmla="*/ 0 w 1928071"/>
                <a:gd name="csY0" fmla="*/ 963866 h 1927732"/>
                <a:gd name="csX1" fmla="*/ 964036 w 1928071"/>
                <a:gd name="csY1" fmla="*/ 0 h 1927732"/>
                <a:gd name="csX2" fmla="*/ 1928072 w 1928071"/>
                <a:gd name="csY2" fmla="*/ 963866 h 1927732"/>
                <a:gd name="csX3" fmla="*/ 964036 w 1928071"/>
                <a:gd name="csY3" fmla="*/ 1927732 h 1927732"/>
                <a:gd name="csX4" fmla="*/ 0 w 1928071"/>
                <a:gd name="csY4" fmla="*/ 963866 h 1927732"/>
              </a:gdLst>
              <a:ahLst/>
              <a:cxnLst>
                <a:cxn ang="0">
                  <a:pos x="csX0" y="csY0"/>
                </a:cxn>
                <a:cxn ang="0">
                  <a:pos x="csX1" y="csY1"/>
                </a:cxn>
                <a:cxn ang="0">
                  <a:pos x="csX2" y="csY2"/>
                </a:cxn>
                <a:cxn ang="0">
                  <a:pos x="csX3" y="csY3"/>
                </a:cxn>
                <a:cxn ang="0">
                  <a:pos x="csX4" y="csY4"/>
                </a:cxn>
              </a:cxnLst>
              <a:rect l="l" t="t" r="r" b="b"/>
              <a:pathLst>
                <a:path w="1928071" h="1927732">
                  <a:moveTo>
                    <a:pt x="0" y="963866"/>
                  </a:moveTo>
                  <a:cubicBezTo>
                    <a:pt x="0" y="431538"/>
                    <a:pt x="431614" y="0"/>
                    <a:pt x="964036" y="0"/>
                  </a:cubicBezTo>
                  <a:cubicBezTo>
                    <a:pt x="1496458" y="0"/>
                    <a:pt x="1928072" y="431538"/>
                    <a:pt x="1928072" y="963866"/>
                  </a:cubicBezTo>
                  <a:cubicBezTo>
                    <a:pt x="1928072" y="1496194"/>
                    <a:pt x="1496458" y="1927732"/>
                    <a:pt x="964036" y="1927732"/>
                  </a:cubicBezTo>
                  <a:cubicBezTo>
                    <a:pt x="431614" y="1927732"/>
                    <a:pt x="0" y="1496194"/>
                    <a:pt x="0" y="96386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1949" tIns="291952" rIns="291949" bIns="291952" numCol="1" spcCol="1270" anchor="ctr" anchorCtr="0">
              <a:noAutofit/>
            </a:bodyPr>
            <a:lstStyle/>
            <a:p>
              <a:pPr marL="0" lvl="0" indent="0" algn="ctr" defTabSz="577850">
                <a:lnSpc>
                  <a:spcPct val="90000"/>
                </a:lnSpc>
                <a:spcBef>
                  <a:spcPct val="0"/>
                </a:spcBef>
                <a:spcAft>
                  <a:spcPct val="35000"/>
                </a:spcAft>
                <a:buNone/>
              </a:pPr>
              <a:r>
                <a:rPr lang="en-CA" sz="1300" kern="1200" dirty="0"/>
                <a:t>Verify a</a:t>
              </a:r>
              <a:r>
                <a:rPr lang="en-CA" sz="1300" dirty="0"/>
                <a:t> worker</a:t>
              </a:r>
              <a:r>
                <a:rPr lang="en-CA" sz="1300" kern="1200" dirty="0"/>
                <a:t>’s competency in donning &amp; doffing the respirator. Have the worker perform a seal check.</a:t>
              </a:r>
            </a:p>
          </p:txBody>
        </p:sp>
        <p:sp>
          <p:nvSpPr>
            <p:cNvPr id="10" name="Teardrop 9">
              <a:extLst>
                <a:ext uri="{FF2B5EF4-FFF2-40B4-BE49-F238E27FC236}">
                  <a16:creationId xmlns:a16="http://schemas.microsoft.com/office/drawing/2014/main" id="{CDF75F57-FBD7-E598-26F4-4C8C8136F73C}"/>
                </a:ext>
              </a:extLst>
            </p:cNvPr>
            <p:cNvSpPr/>
            <p:nvPr/>
          </p:nvSpPr>
          <p:spPr>
            <a:xfrm rot="2700000">
              <a:off x="2509092" y="2382579"/>
              <a:ext cx="2065381" cy="2065381"/>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a:p>
          </p:txBody>
        </p:sp>
        <p:sp>
          <p:nvSpPr>
            <p:cNvPr id="11" name="Freeform: Shape 10">
              <a:extLst>
                <a:ext uri="{FF2B5EF4-FFF2-40B4-BE49-F238E27FC236}">
                  <a16:creationId xmlns:a16="http://schemas.microsoft.com/office/drawing/2014/main" id="{5EB06ADD-7B0B-93BA-9891-4BC2E7675BBC}"/>
                </a:ext>
              </a:extLst>
            </p:cNvPr>
            <p:cNvSpPr/>
            <p:nvPr/>
          </p:nvSpPr>
          <p:spPr>
            <a:xfrm>
              <a:off x="2578190" y="2451585"/>
              <a:ext cx="1928071" cy="1927732"/>
            </a:xfrm>
            <a:custGeom>
              <a:avLst/>
              <a:gdLst>
                <a:gd name="csX0" fmla="*/ 0 w 1928071"/>
                <a:gd name="csY0" fmla="*/ 963866 h 1927732"/>
                <a:gd name="csX1" fmla="*/ 964036 w 1928071"/>
                <a:gd name="csY1" fmla="*/ 0 h 1927732"/>
                <a:gd name="csX2" fmla="*/ 1928072 w 1928071"/>
                <a:gd name="csY2" fmla="*/ 963866 h 1927732"/>
                <a:gd name="csX3" fmla="*/ 964036 w 1928071"/>
                <a:gd name="csY3" fmla="*/ 1927732 h 1927732"/>
                <a:gd name="csX4" fmla="*/ 0 w 1928071"/>
                <a:gd name="csY4" fmla="*/ 963866 h 1927732"/>
              </a:gdLst>
              <a:ahLst/>
              <a:cxnLst>
                <a:cxn ang="0">
                  <a:pos x="csX0" y="csY0"/>
                </a:cxn>
                <a:cxn ang="0">
                  <a:pos x="csX1" y="csY1"/>
                </a:cxn>
                <a:cxn ang="0">
                  <a:pos x="csX2" y="csY2"/>
                </a:cxn>
                <a:cxn ang="0">
                  <a:pos x="csX3" y="csY3"/>
                </a:cxn>
                <a:cxn ang="0">
                  <a:pos x="csX4" y="csY4"/>
                </a:cxn>
              </a:cxnLst>
              <a:rect l="l" t="t" r="r" b="b"/>
              <a:pathLst>
                <a:path w="1928071" h="1927732">
                  <a:moveTo>
                    <a:pt x="0" y="963866"/>
                  </a:moveTo>
                  <a:cubicBezTo>
                    <a:pt x="0" y="431538"/>
                    <a:pt x="431614" y="0"/>
                    <a:pt x="964036" y="0"/>
                  </a:cubicBezTo>
                  <a:cubicBezTo>
                    <a:pt x="1496458" y="0"/>
                    <a:pt x="1928072" y="431538"/>
                    <a:pt x="1928072" y="963866"/>
                  </a:cubicBezTo>
                  <a:cubicBezTo>
                    <a:pt x="1928072" y="1496194"/>
                    <a:pt x="1496458" y="1927732"/>
                    <a:pt x="964036" y="1927732"/>
                  </a:cubicBezTo>
                  <a:cubicBezTo>
                    <a:pt x="431614" y="1927732"/>
                    <a:pt x="0" y="1496194"/>
                    <a:pt x="0" y="96386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1949" tIns="291952" rIns="291949" bIns="291952" numCol="1" spcCol="1270" anchor="ctr" anchorCtr="0">
              <a:noAutofit/>
            </a:bodyPr>
            <a:lstStyle/>
            <a:p>
              <a:pPr marL="0" lvl="0" indent="0" algn="ctr" defTabSz="577850">
                <a:lnSpc>
                  <a:spcPct val="90000"/>
                </a:lnSpc>
                <a:spcBef>
                  <a:spcPct val="0"/>
                </a:spcBef>
                <a:spcAft>
                  <a:spcPct val="35000"/>
                </a:spcAft>
                <a:buNone/>
              </a:pPr>
              <a:r>
                <a:rPr lang="en-US" sz="1300" b="0" i="0" kern="1200" baseline="0" dirty="0"/>
                <a:t>Confirm a worker’s ability to inspect the respirator. </a:t>
              </a:r>
              <a:endParaRPr lang="en-CA" sz="1300" kern="1200" dirty="0"/>
            </a:p>
          </p:txBody>
        </p:sp>
        <p:sp>
          <p:nvSpPr>
            <p:cNvPr id="12" name="Teardrop 11">
              <a:extLst>
                <a:ext uri="{FF2B5EF4-FFF2-40B4-BE49-F238E27FC236}">
                  <a16:creationId xmlns:a16="http://schemas.microsoft.com/office/drawing/2014/main" id="{C048DD17-971A-FA94-0CD4-A2523D16BAAA}"/>
                </a:ext>
              </a:extLst>
            </p:cNvPr>
            <p:cNvSpPr/>
            <p:nvPr/>
          </p:nvSpPr>
          <p:spPr>
            <a:xfrm rot="2700000">
              <a:off x="374663" y="2382579"/>
              <a:ext cx="2065381" cy="2065381"/>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a:p>
          </p:txBody>
        </p:sp>
        <p:sp>
          <p:nvSpPr>
            <p:cNvPr id="13" name="Freeform: Shape 12">
              <a:extLst>
                <a:ext uri="{FF2B5EF4-FFF2-40B4-BE49-F238E27FC236}">
                  <a16:creationId xmlns:a16="http://schemas.microsoft.com/office/drawing/2014/main" id="{DAE9CB16-67D5-55FF-82DC-7901D5F12990}"/>
                </a:ext>
              </a:extLst>
            </p:cNvPr>
            <p:cNvSpPr/>
            <p:nvPr/>
          </p:nvSpPr>
          <p:spPr>
            <a:xfrm>
              <a:off x="443761" y="2451585"/>
              <a:ext cx="1928071" cy="1927732"/>
            </a:xfrm>
            <a:custGeom>
              <a:avLst/>
              <a:gdLst>
                <a:gd name="csX0" fmla="*/ 0 w 1928071"/>
                <a:gd name="csY0" fmla="*/ 963866 h 1927732"/>
                <a:gd name="csX1" fmla="*/ 964036 w 1928071"/>
                <a:gd name="csY1" fmla="*/ 0 h 1927732"/>
                <a:gd name="csX2" fmla="*/ 1928072 w 1928071"/>
                <a:gd name="csY2" fmla="*/ 963866 h 1927732"/>
                <a:gd name="csX3" fmla="*/ 964036 w 1928071"/>
                <a:gd name="csY3" fmla="*/ 1927732 h 1927732"/>
                <a:gd name="csX4" fmla="*/ 0 w 1928071"/>
                <a:gd name="csY4" fmla="*/ 963866 h 1927732"/>
              </a:gdLst>
              <a:ahLst/>
              <a:cxnLst>
                <a:cxn ang="0">
                  <a:pos x="csX0" y="csY0"/>
                </a:cxn>
                <a:cxn ang="0">
                  <a:pos x="csX1" y="csY1"/>
                </a:cxn>
                <a:cxn ang="0">
                  <a:pos x="csX2" y="csY2"/>
                </a:cxn>
                <a:cxn ang="0">
                  <a:pos x="csX3" y="csY3"/>
                </a:cxn>
                <a:cxn ang="0">
                  <a:pos x="csX4" y="csY4"/>
                </a:cxn>
              </a:cxnLst>
              <a:rect l="l" t="t" r="r" b="b"/>
              <a:pathLst>
                <a:path w="1928071" h="1927732">
                  <a:moveTo>
                    <a:pt x="0" y="963866"/>
                  </a:moveTo>
                  <a:cubicBezTo>
                    <a:pt x="0" y="431538"/>
                    <a:pt x="431614" y="0"/>
                    <a:pt x="964036" y="0"/>
                  </a:cubicBezTo>
                  <a:cubicBezTo>
                    <a:pt x="1496458" y="0"/>
                    <a:pt x="1928072" y="431538"/>
                    <a:pt x="1928072" y="963866"/>
                  </a:cubicBezTo>
                  <a:cubicBezTo>
                    <a:pt x="1928072" y="1496194"/>
                    <a:pt x="1496458" y="1927732"/>
                    <a:pt x="964036" y="1927732"/>
                  </a:cubicBezTo>
                  <a:cubicBezTo>
                    <a:pt x="431614" y="1927732"/>
                    <a:pt x="0" y="1496194"/>
                    <a:pt x="0" y="96386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1949" tIns="291952" rIns="291949" bIns="291952" numCol="1" spcCol="1270" anchor="ctr" anchorCtr="0">
              <a:noAutofit/>
            </a:bodyPr>
            <a:lstStyle/>
            <a:p>
              <a:pPr marL="0" lvl="0" indent="0" algn="ctr" defTabSz="577850">
                <a:lnSpc>
                  <a:spcPct val="90000"/>
                </a:lnSpc>
                <a:spcBef>
                  <a:spcPct val="0"/>
                </a:spcBef>
                <a:spcAft>
                  <a:spcPct val="35000"/>
                </a:spcAft>
                <a:buNone/>
              </a:pPr>
              <a:r>
                <a:rPr lang="en-US" sz="1300" b="0" i="0" kern="1200" baseline="0" dirty="0"/>
                <a:t>Orientation completed. Verify a </a:t>
              </a:r>
              <a:r>
                <a:rPr lang="en-US" sz="1300" dirty="0"/>
                <a:t>worker</a:t>
              </a:r>
              <a:r>
                <a:rPr lang="en-US" sz="1300" b="0" i="0" kern="1200" baseline="0" dirty="0"/>
                <a:t>’s comfort and ability to obtain an effective seal for a tight-fitting respirator. </a:t>
              </a:r>
              <a:endParaRPr lang="en-CA" sz="1300" kern="1200" dirty="0"/>
            </a:p>
          </p:txBody>
        </p:sp>
      </p:grpSp>
      <p:pic>
        <p:nvPicPr>
          <p:cNvPr id="5" name="Picture 2" descr="Safe Work Background No Logos">
            <a:extLst>
              <a:ext uri="{FF2B5EF4-FFF2-40B4-BE49-F238E27FC236}">
                <a16:creationId xmlns:a16="http://schemas.microsoft.com/office/drawing/2014/main" id="{D3C53D8A-30ED-BC5B-B7EE-DFEDB7210A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Picture 1">
            <a:extLst>
              <a:ext uri="{FF2B5EF4-FFF2-40B4-BE49-F238E27FC236}">
                <a16:creationId xmlns:a16="http://schemas.microsoft.com/office/drawing/2014/main" id="{F325F35E-259C-E12A-C208-6983FF56CB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369837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37D1-F3E5-559A-4DC1-5C65D06A3B28}"/>
              </a:ext>
            </a:extLst>
          </p:cNvPr>
          <p:cNvSpPr>
            <a:spLocks noGrp="1"/>
          </p:cNvSpPr>
          <p:nvPr>
            <p:ph type="title"/>
          </p:nvPr>
        </p:nvSpPr>
        <p:spPr>
          <a:xfrm>
            <a:off x="457200" y="730027"/>
            <a:ext cx="8229600" cy="1143000"/>
          </a:xfrm>
        </p:spPr>
        <p:txBody>
          <a:bodyPr>
            <a:normAutofit/>
          </a:bodyPr>
          <a:lstStyle/>
          <a:p>
            <a:r>
              <a:rPr lang="en-CA" sz="3600" b="1" dirty="0"/>
              <a:t>Legislation and the CSA Standards</a:t>
            </a:r>
          </a:p>
        </p:txBody>
      </p:sp>
      <p:graphicFrame>
        <p:nvGraphicFramePr>
          <p:cNvPr id="5" name="Content Placeholder 2">
            <a:extLst>
              <a:ext uri="{FF2B5EF4-FFF2-40B4-BE49-F238E27FC236}">
                <a16:creationId xmlns:a16="http://schemas.microsoft.com/office/drawing/2014/main" id="{4F367BAB-3DC4-5A71-9A40-25491AAEABFD}"/>
              </a:ext>
            </a:extLst>
          </p:cNvPr>
          <p:cNvGraphicFramePr>
            <a:graphicFrameLocks noGrp="1"/>
          </p:cNvGraphicFramePr>
          <p:nvPr>
            <p:ph idx="1"/>
            <p:extLst>
              <p:ext uri="{D42A27DB-BD31-4B8C-83A1-F6EECF244321}">
                <p14:modId xmlns:p14="http://schemas.microsoft.com/office/powerpoint/2010/main" val="1649363364"/>
              </p:ext>
            </p:extLst>
          </p:nvPr>
        </p:nvGraphicFramePr>
        <p:xfrm>
          <a:off x="930424" y="1996629"/>
          <a:ext cx="7283152" cy="338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Safe Work Background No Logos">
            <a:extLst>
              <a:ext uri="{FF2B5EF4-FFF2-40B4-BE49-F238E27FC236}">
                <a16:creationId xmlns:a16="http://schemas.microsoft.com/office/drawing/2014/main" id="{44A156E2-162D-B434-0A45-1010F2D996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FB661532-1CFC-88DA-9796-9E51AD119C7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843396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8276-6C02-E54D-6AB7-9F661D304746}"/>
              </a:ext>
            </a:extLst>
          </p:cNvPr>
          <p:cNvSpPr>
            <a:spLocks noGrp="1"/>
          </p:cNvSpPr>
          <p:nvPr>
            <p:ph type="title"/>
          </p:nvPr>
        </p:nvSpPr>
        <p:spPr>
          <a:xfrm>
            <a:off x="457200" y="621727"/>
            <a:ext cx="8229600" cy="1143000"/>
          </a:xfrm>
        </p:spPr>
        <p:txBody>
          <a:bodyPr/>
          <a:lstStyle/>
          <a:p>
            <a:r>
              <a:rPr lang="en-CA" b="1" dirty="0"/>
              <a:t>Roles and Responsibilities</a:t>
            </a:r>
          </a:p>
        </p:txBody>
      </p:sp>
      <p:sp>
        <p:nvSpPr>
          <p:cNvPr id="3" name="Content Placeholder 2">
            <a:extLst>
              <a:ext uri="{FF2B5EF4-FFF2-40B4-BE49-F238E27FC236}">
                <a16:creationId xmlns:a16="http://schemas.microsoft.com/office/drawing/2014/main" id="{C3EADE41-2AC2-BAD6-62EA-A408A1884BB9}"/>
              </a:ext>
            </a:extLst>
          </p:cNvPr>
          <p:cNvSpPr>
            <a:spLocks noGrp="1"/>
          </p:cNvSpPr>
          <p:nvPr>
            <p:ph idx="1"/>
          </p:nvPr>
        </p:nvSpPr>
        <p:spPr>
          <a:xfrm>
            <a:off x="488919" y="1592309"/>
            <a:ext cx="8205991" cy="4817422"/>
          </a:xfrm>
        </p:spPr>
        <p:txBody>
          <a:bodyPr/>
          <a:lstStyle/>
          <a:p>
            <a:pPr marL="0" indent="0">
              <a:buNone/>
            </a:pPr>
            <a:r>
              <a:rPr lang="en-CA" sz="2800" b="1" dirty="0"/>
              <a:t>Respirator fit tester</a:t>
            </a:r>
            <a:r>
              <a:rPr lang="en-CA" sz="2800" dirty="0"/>
              <a:t>:</a:t>
            </a:r>
          </a:p>
          <a:p>
            <a:r>
              <a:rPr lang="en-US" sz="2800" dirty="0"/>
              <a:t>Conduct hands-on respirator fit testing and worker training</a:t>
            </a:r>
          </a:p>
          <a:p>
            <a:r>
              <a:rPr lang="en-US" sz="2800" dirty="0"/>
              <a:t>Follow all protocols outlined in the respiratory fit-testing program</a:t>
            </a:r>
          </a:p>
          <a:p>
            <a:endParaRPr lang="en-CA" sz="2800" dirty="0"/>
          </a:p>
          <a:p>
            <a:pPr marL="0" indent="0">
              <a:buNone/>
            </a:pPr>
            <a:r>
              <a:rPr lang="en-CA" sz="2800" b="1" dirty="0"/>
              <a:t>Worker responsibilities:</a:t>
            </a:r>
          </a:p>
          <a:p>
            <a:r>
              <a:rPr lang="en-CA" sz="2800" dirty="0"/>
              <a:t>Use the PPE provided by the employer</a:t>
            </a:r>
          </a:p>
          <a:p>
            <a:r>
              <a:rPr lang="en-CA" sz="2800" dirty="0"/>
              <a:t>Take reasonable care to prevent damage to the PPE</a:t>
            </a:r>
          </a:p>
          <a:p>
            <a:pPr marL="0" indent="0">
              <a:buNone/>
            </a:pPr>
            <a:endParaRPr lang="en-CA" dirty="0"/>
          </a:p>
        </p:txBody>
      </p:sp>
      <p:pic>
        <p:nvPicPr>
          <p:cNvPr id="5" name="Picture 2" descr="Safe Work Background No Logos">
            <a:extLst>
              <a:ext uri="{FF2B5EF4-FFF2-40B4-BE49-F238E27FC236}">
                <a16:creationId xmlns:a16="http://schemas.microsoft.com/office/drawing/2014/main" id="{B195FB0F-D17D-F756-82C4-09CDBC9BA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a:extLst>
              <a:ext uri="{FF2B5EF4-FFF2-40B4-BE49-F238E27FC236}">
                <a16:creationId xmlns:a16="http://schemas.microsoft.com/office/drawing/2014/main" id="{7FBEA79F-E719-3D05-A247-106D626703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1814295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1E2D9-DB8F-A534-D6E1-E7DDCA6CFED2}"/>
              </a:ext>
            </a:extLst>
          </p:cNvPr>
          <p:cNvSpPr>
            <a:spLocks noGrp="1"/>
          </p:cNvSpPr>
          <p:nvPr>
            <p:ph type="title"/>
          </p:nvPr>
        </p:nvSpPr>
        <p:spPr>
          <a:xfrm>
            <a:off x="457200" y="487766"/>
            <a:ext cx="8229600" cy="994122"/>
          </a:xfrm>
        </p:spPr>
        <p:txBody>
          <a:bodyPr>
            <a:normAutofit/>
          </a:bodyPr>
          <a:lstStyle/>
          <a:p>
            <a:r>
              <a:rPr lang="en-US" sz="2700" b="1" dirty="0"/>
              <a:t>CSA Standard - CAN/CSA-Z94.4-18 (R2023) </a:t>
            </a:r>
            <a:br>
              <a:rPr lang="en-CA" dirty="0"/>
            </a:br>
            <a:r>
              <a:rPr lang="en-US" sz="2000" b="1" dirty="0"/>
              <a:t>A respiratory protection program shall consist of the following components</a:t>
            </a:r>
            <a:r>
              <a:rPr lang="en-US" sz="2000" dirty="0"/>
              <a:t>:</a:t>
            </a:r>
          </a:p>
          <a:p>
            <a:endParaRPr lang="en-CA" dirty="0"/>
          </a:p>
        </p:txBody>
      </p:sp>
      <p:graphicFrame>
        <p:nvGraphicFramePr>
          <p:cNvPr id="4" name="Table 4">
            <a:extLst>
              <a:ext uri="{FF2B5EF4-FFF2-40B4-BE49-F238E27FC236}">
                <a16:creationId xmlns:a16="http://schemas.microsoft.com/office/drawing/2014/main" id="{24B26BAB-0D4F-9D39-6C3F-42D73F8CE8E1}"/>
              </a:ext>
            </a:extLst>
          </p:cNvPr>
          <p:cNvGraphicFramePr>
            <a:graphicFrameLocks noGrp="1"/>
          </p:cNvGraphicFramePr>
          <p:nvPr>
            <p:extLst>
              <p:ext uri="{D42A27DB-BD31-4B8C-83A1-F6EECF244321}">
                <p14:modId xmlns:p14="http://schemas.microsoft.com/office/powerpoint/2010/main" val="261450663"/>
              </p:ext>
            </p:extLst>
          </p:nvPr>
        </p:nvGraphicFramePr>
        <p:xfrm>
          <a:off x="573696" y="1313154"/>
          <a:ext cx="7996608" cy="4908046"/>
        </p:xfrm>
        <a:graphic>
          <a:graphicData uri="http://schemas.openxmlformats.org/drawingml/2006/table">
            <a:tbl>
              <a:tblPr firstRow="1" bandRow="1">
                <a:noFill/>
                <a:tableStyleId>{F5AB1C69-6EDB-4FF4-983F-18BD219EF322}</a:tableStyleId>
              </a:tblPr>
              <a:tblGrid>
                <a:gridCol w="3998304">
                  <a:extLst>
                    <a:ext uri="{9D8B030D-6E8A-4147-A177-3AD203B41FA5}">
                      <a16:colId xmlns:a16="http://schemas.microsoft.com/office/drawing/2014/main" val="2621910047"/>
                    </a:ext>
                  </a:extLst>
                </a:gridCol>
                <a:gridCol w="3998304">
                  <a:extLst>
                    <a:ext uri="{9D8B030D-6E8A-4147-A177-3AD203B41FA5}">
                      <a16:colId xmlns:a16="http://schemas.microsoft.com/office/drawing/2014/main" val="3104260858"/>
                    </a:ext>
                  </a:extLst>
                </a:gridCol>
              </a:tblGrid>
              <a:tr h="283149">
                <a:tc>
                  <a:txBody>
                    <a:bodyPr/>
                    <a:lstStyle/>
                    <a:p>
                      <a:r>
                        <a:rPr lang="en-CA" sz="1100" b="0" cap="none" spc="60" dirty="0">
                          <a:solidFill>
                            <a:schemeClr val="bg1"/>
                          </a:solidFill>
                        </a:rPr>
                        <a:t>CAN/CSA-Z94.4-18</a:t>
                      </a:r>
                    </a:p>
                  </a:txBody>
                  <a:tcPr marL="62370" marR="62370" marT="62370" marB="31185" anchor="ctr">
                    <a:lnL w="12700" cmpd="sng">
                      <a:noFill/>
                    </a:lnL>
                    <a:lnR w="12700" cmpd="sng">
                      <a:noFill/>
                    </a:lnR>
                    <a:lnT w="19050" cap="flat" cmpd="sng" algn="ctr">
                      <a:noFill/>
                      <a:prstDash val="solid"/>
                    </a:lnT>
                    <a:lnB w="38100" cmpd="sng">
                      <a:noFill/>
                    </a:lnB>
                    <a:solidFill>
                      <a:schemeClr val="accent1"/>
                    </a:solidFill>
                  </a:tcPr>
                </a:tc>
                <a:tc>
                  <a:txBody>
                    <a:bodyPr/>
                    <a:lstStyle/>
                    <a:p>
                      <a:r>
                        <a:rPr lang="en-CA" sz="1100" b="0" cap="none" spc="60">
                          <a:solidFill>
                            <a:schemeClr val="bg1"/>
                          </a:solidFill>
                        </a:rPr>
                        <a:t>Aligned with OH&amp;S Regulations, 2020</a:t>
                      </a:r>
                    </a:p>
                  </a:txBody>
                  <a:tcPr marL="62370" marR="62370" marT="62370" marB="31185"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4115467021"/>
                  </a:ext>
                </a:extLst>
              </a:tr>
              <a:tr h="583159">
                <a:tc>
                  <a:txBody>
                    <a:bodyPr/>
                    <a:lstStyle/>
                    <a:p>
                      <a:r>
                        <a:rPr lang="en-CA" sz="1000" cap="none" spc="0" dirty="0">
                          <a:solidFill>
                            <a:schemeClr val="tx1"/>
                          </a:solidFill>
                        </a:rPr>
                        <a:t>Roles and responsibilities: Clause 5</a:t>
                      </a:r>
                    </a:p>
                  </a:txBody>
                  <a:tcPr marL="62370" marR="62370" marT="62370" marB="31185">
                    <a:lnL w="12700" cmpd="sng">
                      <a:noFill/>
                      <a:prstDash val="solid"/>
                    </a:lnL>
                    <a:lnR w="12700" cmpd="sng">
                      <a:noFill/>
                      <a:prstDash val="solid"/>
                    </a:lnR>
                    <a:lnT w="38100" cmpd="sng">
                      <a:noFill/>
                    </a:lnT>
                    <a:lnB w="12700" cap="flat" cmpd="sng" algn="ctr">
                      <a:noFill/>
                      <a:prstDash val="solid"/>
                    </a:lnB>
                    <a:noFill/>
                  </a:tcPr>
                </a:tc>
                <a:tc>
                  <a:txBody>
                    <a:bodyPr/>
                    <a:lstStyle/>
                    <a:p>
                      <a:r>
                        <a:rPr lang="en-CA" sz="1000" cap="none" spc="0">
                          <a:solidFill>
                            <a:schemeClr val="tx1"/>
                          </a:solidFill>
                        </a:rPr>
                        <a:t>General duties of employers: 3-1</a:t>
                      </a:r>
                    </a:p>
                    <a:p>
                      <a:r>
                        <a:rPr lang="en-CA" sz="1000" cap="none" spc="0">
                          <a:solidFill>
                            <a:schemeClr val="tx1"/>
                          </a:solidFill>
                        </a:rPr>
                        <a:t>General duties of workers: 3-2</a:t>
                      </a:r>
                    </a:p>
                    <a:p>
                      <a:r>
                        <a:rPr lang="en-CA" sz="1000" cap="none" spc="0">
                          <a:solidFill>
                            <a:schemeClr val="tx1"/>
                          </a:solidFill>
                        </a:rPr>
                        <a:t>Supervision of work: 3-6</a:t>
                      </a:r>
                    </a:p>
                  </a:txBody>
                  <a:tcPr marL="62370" marR="62370" marT="62370" marB="31185">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543868904"/>
                  </a:ext>
                </a:extLst>
              </a:tr>
              <a:tr h="471543">
                <a:tc>
                  <a:txBody>
                    <a:bodyPr/>
                    <a:lstStyle/>
                    <a:p>
                      <a:r>
                        <a:rPr lang="en-CA" sz="1000" cap="none" spc="0">
                          <a:solidFill>
                            <a:schemeClr val="tx1"/>
                          </a:solidFill>
                        </a:rPr>
                        <a:t>Hazard assessment: Clause 6</a:t>
                      </a:r>
                    </a:p>
                  </a:txBody>
                  <a:tcPr marL="62370" marR="62370" marT="62370" marB="3118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CA" sz="1000" cap="none" spc="0" dirty="0">
                          <a:solidFill>
                            <a:schemeClr val="tx1"/>
                          </a:solidFill>
                        </a:rPr>
                        <a:t>Exposure control plan: 6-22</a:t>
                      </a:r>
                    </a:p>
                    <a:p>
                      <a:r>
                        <a:rPr lang="en-CA" sz="1000" cap="none" spc="0" dirty="0">
                          <a:solidFill>
                            <a:schemeClr val="tx1"/>
                          </a:solidFill>
                        </a:rPr>
                        <a:t>Occupational Health and Safety program: 3-11</a:t>
                      </a:r>
                    </a:p>
                  </a:txBody>
                  <a:tcPr marL="62370" marR="62370" marT="62370" marB="3118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191225180"/>
                  </a:ext>
                </a:extLst>
              </a:tr>
              <a:tr h="452172">
                <a:tc>
                  <a:txBody>
                    <a:bodyPr/>
                    <a:lstStyle/>
                    <a:p>
                      <a:r>
                        <a:rPr lang="en-CA" sz="1000" cap="none" spc="0" dirty="0">
                          <a:solidFill>
                            <a:schemeClr val="tx1"/>
                          </a:solidFill>
                        </a:rPr>
                        <a:t>Respirator selection: Clause 7</a:t>
                      </a:r>
                    </a:p>
                  </a:txBody>
                  <a:tcPr marL="62370" marR="62370" marT="62370" marB="31185">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CA" sz="1000" cap="none" spc="0" dirty="0">
                          <a:solidFill>
                            <a:schemeClr val="tx1"/>
                          </a:solidFill>
                        </a:rPr>
                        <a:t>Respiratory protective devices: 7-3, 21-8</a:t>
                      </a:r>
                    </a:p>
                  </a:txBody>
                  <a:tcPr marL="62370" marR="62370" marT="62370" marB="31185">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89611913"/>
                  </a:ext>
                </a:extLst>
              </a:tr>
              <a:tr h="583159">
                <a:tc>
                  <a:txBody>
                    <a:bodyPr/>
                    <a:lstStyle/>
                    <a:p>
                      <a:r>
                        <a:rPr lang="en-CA" sz="1000" cap="none" spc="0">
                          <a:solidFill>
                            <a:schemeClr val="tx1"/>
                          </a:solidFill>
                        </a:rPr>
                        <a:t>Training: Clause 8</a:t>
                      </a:r>
                    </a:p>
                  </a:txBody>
                  <a:tcPr marL="62370" marR="62370" marT="62370" marB="3118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CA" sz="1000" cap="none" spc="0" dirty="0">
                          <a:solidFill>
                            <a:schemeClr val="tx1"/>
                          </a:solidFill>
                        </a:rPr>
                        <a:t>General responsibilities: 7-2</a:t>
                      </a:r>
                    </a:p>
                    <a:p>
                      <a:r>
                        <a:rPr lang="en-CA" sz="1000" cap="none" spc="0" dirty="0">
                          <a:solidFill>
                            <a:schemeClr val="tx1"/>
                          </a:solidFill>
                        </a:rPr>
                        <a:t>General duties of employers: 21-1</a:t>
                      </a:r>
                    </a:p>
                    <a:p>
                      <a:r>
                        <a:rPr lang="en-CA" sz="1000" cap="none" spc="0" dirty="0">
                          <a:solidFill>
                            <a:schemeClr val="tx1"/>
                          </a:solidFill>
                        </a:rPr>
                        <a:t>Training of workers: 3-8</a:t>
                      </a:r>
                    </a:p>
                  </a:txBody>
                  <a:tcPr marL="62370" marR="62370" marT="62370" marB="3118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97113332"/>
                  </a:ext>
                </a:extLst>
              </a:tr>
              <a:tr h="421792">
                <a:tc>
                  <a:txBody>
                    <a:bodyPr/>
                    <a:lstStyle/>
                    <a:p>
                      <a:r>
                        <a:rPr lang="en-CA" sz="1000" cap="none" spc="0">
                          <a:solidFill>
                            <a:schemeClr val="tx1"/>
                          </a:solidFill>
                        </a:rPr>
                        <a:t>Respirator fit testing: Clause 9</a:t>
                      </a:r>
                    </a:p>
                  </a:txBody>
                  <a:tcPr marL="62370" marR="62370" marT="62370" marB="31185">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CA" sz="1000" cap="none" spc="0">
                          <a:solidFill>
                            <a:schemeClr val="tx1"/>
                          </a:solidFill>
                        </a:rPr>
                        <a:t>General responsibilities: 7-2</a:t>
                      </a:r>
                    </a:p>
                    <a:p>
                      <a:r>
                        <a:rPr lang="en-CA" sz="1000" cap="none" spc="0">
                          <a:solidFill>
                            <a:schemeClr val="tx1"/>
                          </a:solidFill>
                        </a:rPr>
                        <a:t>Respiratory protective devices: 7-3</a:t>
                      </a:r>
                    </a:p>
                  </a:txBody>
                  <a:tcPr marL="62370" marR="62370" marT="62370" marB="31185">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137641489"/>
                  </a:ext>
                </a:extLst>
              </a:tr>
              <a:tr h="262481">
                <a:tc>
                  <a:txBody>
                    <a:bodyPr/>
                    <a:lstStyle/>
                    <a:p>
                      <a:r>
                        <a:rPr lang="en-CA" sz="1000" cap="none" spc="0">
                          <a:solidFill>
                            <a:schemeClr val="tx1"/>
                          </a:solidFill>
                        </a:rPr>
                        <a:t>Use of respirators: Clause 10</a:t>
                      </a:r>
                    </a:p>
                  </a:txBody>
                  <a:tcPr marL="62370" marR="62370" marT="62370" marB="3118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CA" sz="1000" cap="none" spc="0">
                          <a:solidFill>
                            <a:schemeClr val="tx1"/>
                          </a:solidFill>
                        </a:rPr>
                        <a:t>General responsibilities: 7-2</a:t>
                      </a:r>
                    </a:p>
                  </a:txBody>
                  <a:tcPr marL="62370" marR="62370" marT="62370" marB="3118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59032195"/>
                  </a:ext>
                </a:extLst>
              </a:tr>
              <a:tr h="744526">
                <a:tc>
                  <a:txBody>
                    <a:bodyPr/>
                    <a:lstStyle/>
                    <a:p>
                      <a:r>
                        <a:rPr lang="en-CA" sz="1000" cap="none" spc="0">
                          <a:solidFill>
                            <a:schemeClr val="tx1"/>
                          </a:solidFill>
                        </a:rPr>
                        <a:t>Cleaning, inspection, maintenance and storage of respirators: Clause 11</a:t>
                      </a:r>
                    </a:p>
                  </a:txBody>
                  <a:tcPr marL="62370" marR="62370" marT="62370" marB="31185">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CA" sz="1000" cap="none" spc="0" dirty="0">
                          <a:solidFill>
                            <a:schemeClr val="tx1"/>
                          </a:solidFill>
                        </a:rPr>
                        <a:t>Exposure control plan: 6-22</a:t>
                      </a:r>
                    </a:p>
                    <a:p>
                      <a:r>
                        <a:rPr lang="en-CA" sz="1000" cap="none" spc="0" dirty="0">
                          <a:solidFill>
                            <a:schemeClr val="tx1"/>
                          </a:solidFill>
                        </a:rPr>
                        <a:t>General responsibilities: 7-2</a:t>
                      </a:r>
                    </a:p>
                    <a:p>
                      <a:r>
                        <a:rPr lang="en-CA" sz="1000" cap="none" spc="0" dirty="0">
                          <a:solidFill>
                            <a:schemeClr val="tx1"/>
                          </a:solidFill>
                        </a:rPr>
                        <a:t>Respiratory protective devices: 7-3</a:t>
                      </a:r>
                    </a:p>
                    <a:p>
                      <a:r>
                        <a:rPr lang="en-CA" sz="1000" cap="none" spc="0" dirty="0">
                          <a:solidFill>
                            <a:schemeClr val="tx1"/>
                          </a:solidFill>
                        </a:rPr>
                        <a:t>Inspection of respiratory protective devices: 7-4</a:t>
                      </a:r>
                    </a:p>
                  </a:txBody>
                  <a:tcPr marL="62370" marR="62370" marT="62370" marB="31185">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359345994"/>
                  </a:ext>
                </a:extLst>
              </a:tr>
              <a:tr h="262481">
                <a:tc>
                  <a:txBody>
                    <a:bodyPr/>
                    <a:lstStyle/>
                    <a:p>
                      <a:r>
                        <a:rPr lang="en-CA" sz="1000" cap="none" spc="0">
                          <a:solidFill>
                            <a:schemeClr val="tx1"/>
                          </a:solidFill>
                        </a:rPr>
                        <a:t>Health surveillance: Clause 12</a:t>
                      </a:r>
                    </a:p>
                  </a:txBody>
                  <a:tcPr marL="62370" marR="62370" marT="62370" marB="3118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CA" sz="1000" cap="none" spc="0">
                          <a:solidFill>
                            <a:schemeClr val="tx1"/>
                          </a:solidFill>
                        </a:rPr>
                        <a:t>Respiratory protective devices: 7-3</a:t>
                      </a:r>
                    </a:p>
                  </a:txBody>
                  <a:tcPr marL="62370" marR="62370" marT="62370" marB="3118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15835240"/>
                  </a:ext>
                </a:extLst>
              </a:tr>
              <a:tr h="421792">
                <a:tc>
                  <a:txBody>
                    <a:bodyPr/>
                    <a:lstStyle/>
                    <a:p>
                      <a:r>
                        <a:rPr lang="en-CA" sz="1000" cap="none" spc="0">
                          <a:solidFill>
                            <a:schemeClr val="tx1"/>
                          </a:solidFill>
                        </a:rPr>
                        <a:t>Program evaluation: Clause 13</a:t>
                      </a:r>
                    </a:p>
                  </a:txBody>
                  <a:tcPr marL="62370" marR="62370" marT="62370" marB="31185">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CA" sz="1000" cap="none" spc="0">
                          <a:solidFill>
                            <a:schemeClr val="tx1"/>
                          </a:solidFill>
                        </a:rPr>
                        <a:t>Exposure control plan: 6-22</a:t>
                      </a:r>
                    </a:p>
                    <a:p>
                      <a:r>
                        <a:rPr lang="en-CA" sz="1000" cap="none" spc="0">
                          <a:solidFill>
                            <a:schemeClr val="tx1"/>
                          </a:solidFill>
                        </a:rPr>
                        <a:t>General duties of employers: 21-1</a:t>
                      </a:r>
                    </a:p>
                  </a:txBody>
                  <a:tcPr marL="62370" marR="62370" marT="62370" marB="31185">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902193228"/>
                  </a:ext>
                </a:extLst>
              </a:tr>
              <a:tr h="421792">
                <a:tc>
                  <a:txBody>
                    <a:bodyPr/>
                    <a:lstStyle/>
                    <a:p>
                      <a:r>
                        <a:rPr lang="en-CA" sz="1000" cap="none" spc="0" dirty="0">
                          <a:solidFill>
                            <a:schemeClr val="tx1"/>
                          </a:solidFill>
                        </a:rPr>
                        <a:t>Recordkeeping: Clause 14</a:t>
                      </a:r>
                    </a:p>
                  </a:txBody>
                  <a:tcPr marL="62370" marR="62370" marT="62370" marB="3118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CA" sz="1000" cap="none" spc="0" dirty="0">
                          <a:solidFill>
                            <a:schemeClr val="tx1"/>
                          </a:solidFill>
                        </a:rPr>
                        <a:t>Occupational health and safety program: 3-11</a:t>
                      </a:r>
                    </a:p>
                    <a:p>
                      <a:r>
                        <a:rPr lang="en-CA" sz="1000" cap="none" spc="0" dirty="0">
                          <a:solidFill>
                            <a:schemeClr val="tx1"/>
                          </a:solidFill>
                        </a:rPr>
                        <a:t>Respiratory protective devices: 7-3</a:t>
                      </a:r>
                    </a:p>
                  </a:txBody>
                  <a:tcPr marL="62370" marR="62370" marT="62370" marB="3118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86932928"/>
                  </a:ext>
                </a:extLst>
              </a:tr>
            </a:tbl>
          </a:graphicData>
        </a:graphic>
      </p:graphicFrame>
      <p:pic>
        <p:nvPicPr>
          <p:cNvPr id="2" name="Picture 1">
            <a:extLst>
              <a:ext uri="{FF2B5EF4-FFF2-40B4-BE49-F238E27FC236}">
                <a16:creationId xmlns:a16="http://schemas.microsoft.com/office/drawing/2014/main" id="{9E1F8B6A-D4FE-C152-560E-E91CA085A0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6" name="Picture 2" descr="Safe Work Background No Logos">
            <a:extLst>
              <a:ext uri="{FF2B5EF4-FFF2-40B4-BE49-F238E27FC236}">
                <a16:creationId xmlns:a16="http://schemas.microsoft.com/office/drawing/2014/main" id="{CF42459F-907A-66D0-B227-D5FAE844A5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1785231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rot="10800000" flipV="1">
            <a:off x="89756" y="829581"/>
            <a:ext cx="9144000" cy="648071"/>
          </a:xfrm>
          <a:prstGeom prst="rect">
            <a:avLst/>
          </a:prstGeom>
        </p:spPr>
        <p:txBody>
          <a:bodyPr vert="horz" lIns="91440" tIns="45720" rIns="91440" bIns="45720" rtlCol="0" anchor="b">
            <a:normAutofit fontScale="90000"/>
          </a:bodyPr>
          <a:lstStyle/>
          <a:p>
            <a:pPr algn="ctr"/>
            <a:br>
              <a:rPr lang="en-US" dirty="0"/>
            </a:br>
            <a:r>
              <a:rPr lang="en-US" sz="4000" b="1" dirty="0"/>
              <a:t>Training </a:t>
            </a:r>
            <a:endParaRPr lang="en-CA" sz="4900" b="1" dirty="0"/>
          </a:p>
        </p:txBody>
      </p:sp>
      <p:graphicFrame>
        <p:nvGraphicFramePr>
          <p:cNvPr id="2" name="Diagram 1">
            <a:extLst>
              <a:ext uri="{FF2B5EF4-FFF2-40B4-BE49-F238E27FC236}">
                <a16:creationId xmlns:a16="http://schemas.microsoft.com/office/drawing/2014/main" id="{B33B069E-2195-2D5D-4DD4-5E11B1F069A5}"/>
              </a:ext>
            </a:extLst>
          </p:cNvPr>
          <p:cNvGraphicFramePr/>
          <p:nvPr>
            <p:extLst>
              <p:ext uri="{D42A27DB-BD31-4B8C-83A1-F6EECF244321}">
                <p14:modId xmlns:p14="http://schemas.microsoft.com/office/powerpoint/2010/main" val="2429287520"/>
              </p:ext>
            </p:extLst>
          </p:nvPr>
        </p:nvGraphicFramePr>
        <p:xfrm>
          <a:off x="472382" y="1700808"/>
          <a:ext cx="8199236" cy="4207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Safe Work Background No Logos">
            <a:extLst>
              <a:ext uri="{FF2B5EF4-FFF2-40B4-BE49-F238E27FC236}">
                <a16:creationId xmlns:a16="http://schemas.microsoft.com/office/drawing/2014/main" id="{1183914E-8617-CAE8-1A71-B0BBAFB925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3CC99142-BC4A-591F-139B-64D53408FC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680791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D8A675-4326-6F0F-74EB-76426D9B736A}"/>
            </a:ext>
          </a:extLst>
        </p:cNvPr>
        <p:cNvGrpSpPr/>
        <p:nvPr/>
      </p:nvGrpSpPr>
      <p:grpSpPr>
        <a:xfrm>
          <a:off x="0" y="0"/>
          <a:ext cx="0" cy="0"/>
          <a:chOff x="0" y="0"/>
          <a:chExt cx="0" cy="0"/>
        </a:xfrm>
      </p:grpSpPr>
      <p:sp>
        <p:nvSpPr>
          <p:cNvPr id="145410" name="Rectangle 2">
            <a:extLst>
              <a:ext uri="{FF2B5EF4-FFF2-40B4-BE49-F238E27FC236}">
                <a16:creationId xmlns:a16="http://schemas.microsoft.com/office/drawing/2014/main" id="{00C0DA2B-7423-4083-CCF9-7644772FF1CC}"/>
              </a:ext>
            </a:extLst>
          </p:cNvPr>
          <p:cNvSpPr>
            <a:spLocks noGrp="1" noChangeArrowheads="1"/>
          </p:cNvSpPr>
          <p:nvPr>
            <p:ph type="title"/>
          </p:nvPr>
        </p:nvSpPr>
        <p:spPr>
          <a:xfrm>
            <a:off x="457200" y="672749"/>
            <a:ext cx="8229600" cy="1143000"/>
          </a:xfrm>
        </p:spPr>
        <p:txBody>
          <a:bodyPr vert="horz" lIns="91440" tIns="45720" rIns="91440" bIns="45720" rtlCol="0">
            <a:normAutofit/>
          </a:bodyPr>
          <a:lstStyle/>
          <a:p>
            <a:r>
              <a:rPr lang="en-US" sz="3600" b="1" dirty="0"/>
              <a:t>Hazard Assessment</a:t>
            </a:r>
          </a:p>
        </p:txBody>
      </p:sp>
      <p:sp>
        <p:nvSpPr>
          <p:cNvPr id="2" name="Rectangle 1">
            <a:extLst>
              <a:ext uri="{FF2B5EF4-FFF2-40B4-BE49-F238E27FC236}">
                <a16:creationId xmlns:a16="http://schemas.microsoft.com/office/drawing/2014/main" id="{F9506670-04ED-4C7D-AA2F-9B57F1A14EC2}"/>
              </a:ext>
            </a:extLst>
          </p:cNvPr>
          <p:cNvSpPr/>
          <p:nvPr/>
        </p:nvSpPr>
        <p:spPr>
          <a:xfrm>
            <a:off x="457200" y="1556792"/>
            <a:ext cx="8229600" cy="3845197"/>
          </a:xfrm>
          <a:prstGeom prst="rect">
            <a:avLst/>
          </a:prstGeom>
          <a:solidFill>
            <a:schemeClr val="bg1"/>
          </a:solidFill>
        </p:spPr>
        <p:txBody>
          <a:bodyPr vert="horz" lIns="91440" tIns="45720" rIns="91440" bIns="45720" rtlCol="0">
            <a:normAutofit/>
          </a:bodyPr>
          <a:lstStyle/>
          <a:p>
            <a:pPr marR="0" lvl="0" fontAlgn="auto">
              <a:lnSpc>
                <a:spcPct val="90000"/>
              </a:lnSpc>
              <a:spcBef>
                <a:spcPct val="20000"/>
              </a:spcBef>
              <a:spcAft>
                <a:spcPts val="0"/>
              </a:spcAft>
              <a:buClrTx/>
              <a:buSzTx/>
              <a:tabLst/>
              <a:defRPr/>
            </a:pPr>
            <a:r>
              <a:rPr lang="en-US" sz="2400" dirty="0"/>
              <a:t>Before fit testing begins, it is important to understand what respiratory hazards may be present in the workplace. </a:t>
            </a:r>
            <a:endParaRPr kumimoji="0" lang="en-US" sz="2400" b="1" i="0" u="none" strike="noStrike" cap="none" spc="0" normalizeH="0" baseline="0" noProof="0" dirty="0">
              <a:ln>
                <a:noFill/>
              </a:ln>
              <a:effectLst/>
              <a:uLnTx/>
              <a:uFillTx/>
            </a:endParaRPr>
          </a:p>
          <a:p>
            <a:pPr marR="0" lvl="0" fontAlgn="auto">
              <a:lnSpc>
                <a:spcPct val="90000"/>
              </a:lnSpc>
              <a:spcBef>
                <a:spcPct val="20000"/>
              </a:spcBef>
              <a:spcAft>
                <a:spcPts val="0"/>
              </a:spcAft>
              <a:buClrTx/>
              <a:buSzTx/>
              <a:tabLst/>
              <a:defRPr/>
            </a:pPr>
            <a:endParaRPr kumimoji="0" lang="en-US" sz="2400" b="1" i="0" u="none" strike="noStrike" cap="none" spc="0" normalizeH="0" baseline="0" noProof="0" dirty="0">
              <a:ln>
                <a:noFill/>
              </a:ln>
              <a:effectLst/>
              <a:uLnTx/>
              <a:uFillTx/>
            </a:endParaRPr>
          </a:p>
          <a:p>
            <a:pPr marR="0" lvl="0" fontAlgn="auto">
              <a:lnSpc>
                <a:spcPct val="90000"/>
              </a:lnSpc>
              <a:spcBef>
                <a:spcPct val="20000"/>
              </a:spcBef>
              <a:spcAft>
                <a:spcPts val="0"/>
              </a:spcAft>
              <a:buClrTx/>
              <a:buSzTx/>
              <a:tabLst/>
              <a:defRPr/>
            </a:pPr>
            <a:r>
              <a:rPr kumimoji="0" lang="en-US" sz="2400" b="1" i="0" u="none" strike="noStrike" cap="none" spc="0" normalizeH="0" baseline="0" noProof="0" dirty="0">
                <a:ln>
                  <a:noFill/>
                </a:ln>
                <a:effectLst/>
                <a:uLnTx/>
                <a:uFillTx/>
              </a:rPr>
              <a:t>There are </a:t>
            </a:r>
            <a:r>
              <a:rPr lang="en-US" sz="2400" b="1" dirty="0"/>
              <a:t>two main </a:t>
            </a:r>
            <a:r>
              <a:rPr kumimoji="0" lang="en-US" sz="2400" b="1" i="0" u="none" strike="noStrike" cap="none" spc="0" normalizeH="0" baseline="0" noProof="0" dirty="0">
                <a:ln>
                  <a:noFill/>
                </a:ln>
                <a:effectLst/>
                <a:uLnTx/>
                <a:uFillTx/>
              </a:rPr>
              <a:t>types of respiratory </a:t>
            </a:r>
            <a:r>
              <a:rPr lang="en-US" sz="2400" b="1" dirty="0"/>
              <a:t>h</a:t>
            </a:r>
            <a:r>
              <a:rPr kumimoji="0" lang="en-US" sz="2400" b="1" i="0" u="none" strike="noStrike" cap="none" spc="0" normalizeH="0" baseline="0" noProof="0" dirty="0" err="1">
                <a:ln>
                  <a:noFill/>
                </a:ln>
                <a:effectLst/>
                <a:uLnTx/>
                <a:uFillTx/>
              </a:rPr>
              <a:t>azards</a:t>
            </a:r>
            <a:r>
              <a:rPr kumimoji="0" lang="en-US" sz="2400" b="1" i="0" u="none" strike="noStrike" cap="none" spc="0" normalizeH="0" baseline="0" noProof="0" dirty="0">
                <a:ln>
                  <a:noFill/>
                </a:ln>
                <a:effectLst/>
                <a:uLnTx/>
                <a:uFillTx/>
              </a:rPr>
              <a:t> in the workplace:</a:t>
            </a:r>
          </a:p>
          <a:p>
            <a:pPr marL="342900" marR="0" lvl="0" indent="-342900" fontAlgn="auto">
              <a:lnSpc>
                <a:spcPct val="90000"/>
              </a:lnSpc>
              <a:spcBef>
                <a:spcPct val="20000"/>
              </a:spcBef>
              <a:spcAft>
                <a:spcPts val="0"/>
              </a:spcAft>
              <a:buClrTx/>
              <a:buSzTx/>
              <a:buFont typeface="Arial" pitchFamily="34" charset="0"/>
              <a:buChar char="•"/>
              <a:tabLst/>
              <a:defRPr/>
            </a:pPr>
            <a:endParaRPr kumimoji="0" lang="en-US" sz="2400" b="1" i="0" u="none" strike="noStrike" cap="none" spc="0" normalizeH="0" baseline="0" noProof="0" dirty="0">
              <a:ln>
                <a:noFill/>
              </a:ln>
              <a:effectLst/>
              <a:uLnTx/>
              <a:uFillTx/>
            </a:endParaRPr>
          </a:p>
          <a:p>
            <a:pPr>
              <a:lnSpc>
                <a:spcPct val="90000"/>
              </a:lnSpc>
              <a:spcBef>
                <a:spcPct val="20000"/>
              </a:spcBef>
              <a:defRPr/>
            </a:pPr>
            <a:r>
              <a:rPr kumimoji="0" lang="en-US" sz="2400" i="0" u="none" strike="noStrike" cap="none" spc="0" normalizeH="0" baseline="0" noProof="0" dirty="0">
                <a:ln>
                  <a:noFill/>
                </a:ln>
                <a:effectLst/>
                <a:uLnTx/>
                <a:uFillTx/>
              </a:rPr>
              <a:t>1. Unsafe atmospheres</a:t>
            </a:r>
          </a:p>
          <a:p>
            <a:pPr>
              <a:lnSpc>
                <a:spcPct val="90000"/>
              </a:lnSpc>
              <a:spcBef>
                <a:spcPct val="20000"/>
              </a:spcBef>
              <a:defRPr/>
            </a:pPr>
            <a:r>
              <a:rPr lang="en-US" sz="2400" i="1" dirty="0"/>
              <a:t>	</a:t>
            </a:r>
            <a:endParaRPr lang="en-US" sz="2400" dirty="0"/>
          </a:p>
          <a:p>
            <a:pPr marR="0" lvl="0" fontAlgn="auto">
              <a:lnSpc>
                <a:spcPct val="90000"/>
              </a:lnSpc>
              <a:spcBef>
                <a:spcPct val="20000"/>
              </a:spcBef>
              <a:spcAft>
                <a:spcPts val="0"/>
              </a:spcAft>
              <a:buClrTx/>
              <a:buSzTx/>
              <a:tabLst/>
              <a:defRPr/>
            </a:pPr>
            <a:r>
              <a:rPr lang="en-US" sz="2400" dirty="0"/>
              <a:t>2. Airborne Contaminants</a:t>
            </a:r>
            <a:endParaRPr kumimoji="0" lang="en-US" sz="2400" i="0" u="none" strike="noStrike" cap="none" spc="0" normalizeH="0" baseline="0" noProof="0" dirty="0">
              <a:ln>
                <a:noFill/>
              </a:ln>
              <a:effectLst/>
              <a:uLnTx/>
              <a:uFillTx/>
            </a:endParaRPr>
          </a:p>
          <a:p>
            <a:pPr marL="342900" marR="0" lvl="0" indent="-342900" fontAlgn="auto">
              <a:lnSpc>
                <a:spcPct val="90000"/>
              </a:lnSpc>
              <a:spcBef>
                <a:spcPct val="20000"/>
              </a:spcBef>
              <a:spcAft>
                <a:spcPts val="0"/>
              </a:spcAft>
              <a:buClrTx/>
              <a:buSzTx/>
              <a:buFont typeface="Arial" pitchFamily="34" charset="0"/>
              <a:buChar char="•"/>
              <a:tabLst/>
              <a:defRPr/>
            </a:pPr>
            <a:endParaRPr kumimoji="0" lang="en-US" sz="2000" b="0" i="0" u="none" strike="noStrike" cap="none" spc="0" normalizeH="0" baseline="0" noProof="0" dirty="0">
              <a:ln>
                <a:noFill/>
              </a:ln>
              <a:effectLst/>
              <a:uLnTx/>
              <a:uFillTx/>
            </a:endParaRPr>
          </a:p>
          <a:p>
            <a:pPr marR="0" lvl="0" fontAlgn="auto">
              <a:lnSpc>
                <a:spcPct val="90000"/>
              </a:lnSpc>
              <a:spcBef>
                <a:spcPct val="20000"/>
              </a:spcBef>
              <a:spcAft>
                <a:spcPts val="0"/>
              </a:spcAft>
              <a:buClrTx/>
              <a:buSzTx/>
              <a:tabLst/>
              <a:defRPr/>
            </a:pPr>
            <a:endParaRPr lang="en-US" sz="2000" dirty="0"/>
          </a:p>
        </p:txBody>
      </p:sp>
      <p:pic>
        <p:nvPicPr>
          <p:cNvPr id="5" name="Picture 2" descr="Safe Work Background No Logos">
            <a:extLst>
              <a:ext uri="{FF2B5EF4-FFF2-40B4-BE49-F238E27FC236}">
                <a16:creationId xmlns:a16="http://schemas.microsoft.com/office/drawing/2014/main" id="{5D20F48C-271F-63EC-58C6-3A2276999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C7878729-EBC8-A032-D879-B1175CC621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1968606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883567"/>
            <a:ext cx="8229600" cy="1143000"/>
          </a:xfrm>
          <a:noFill/>
        </p:spPr>
        <p:txBody>
          <a:bodyPr vert="horz" lIns="91440" tIns="45720" rIns="91440" bIns="45720" rtlCol="0">
            <a:normAutofit/>
          </a:bodyPr>
          <a:lstStyle/>
          <a:p>
            <a:r>
              <a:rPr lang="en-US" sz="3600" b="1" dirty="0"/>
              <a:t>Hazard Assessment</a:t>
            </a:r>
          </a:p>
        </p:txBody>
      </p:sp>
      <p:sp useBgFill="1">
        <p:nvSpPr>
          <p:cNvPr id="2" name="Rectangle 1"/>
          <p:cNvSpPr/>
          <p:nvPr/>
        </p:nvSpPr>
        <p:spPr>
          <a:xfrm>
            <a:off x="457200" y="2026567"/>
            <a:ext cx="8229600" cy="3672408"/>
          </a:xfrm>
          <a:prstGeom prst="rect">
            <a:avLst/>
          </a:prstGeom>
          <a:ln w="53975" cmpd="thickThin">
            <a:solidFill>
              <a:srgbClr val="FF0000"/>
            </a:solidFill>
          </a:ln>
        </p:spPr>
        <p:txBody>
          <a:bodyPr vert="horz" lIns="91440" tIns="45720" rIns="91440" bIns="45720" rtlCol="0">
            <a:normAutofit/>
          </a:bodyPr>
          <a:lstStyle/>
          <a:p>
            <a:pPr marL="342900" marR="0" lvl="0" indent="-342900" fontAlgn="auto">
              <a:lnSpc>
                <a:spcPct val="90000"/>
              </a:lnSpc>
              <a:spcBef>
                <a:spcPct val="20000"/>
              </a:spcBef>
              <a:spcAft>
                <a:spcPts val="0"/>
              </a:spcAft>
              <a:buClrTx/>
              <a:buSzTx/>
              <a:buFont typeface="Arial" pitchFamily="34" charset="0"/>
              <a:buChar char="•"/>
              <a:tabLst/>
              <a:defRPr/>
            </a:pPr>
            <a:endParaRPr kumimoji="0" lang="en-US" sz="2400" i="0" u="none" strike="noStrike" cap="none" spc="0" normalizeH="0" baseline="0" noProof="0" dirty="0">
              <a:ln>
                <a:noFill/>
              </a:ln>
              <a:effectLst/>
              <a:uLnTx/>
              <a:uFillTx/>
            </a:endParaRPr>
          </a:p>
          <a:p>
            <a:pPr marL="342900" marR="0" lvl="0" indent="-342900" fontAlgn="auto">
              <a:lnSpc>
                <a:spcPct val="90000"/>
              </a:lnSpc>
              <a:spcBef>
                <a:spcPct val="20000"/>
              </a:spcBef>
              <a:spcAft>
                <a:spcPts val="0"/>
              </a:spcAft>
              <a:buClrTx/>
              <a:buSzTx/>
              <a:buFont typeface="Arial" pitchFamily="34" charset="0"/>
              <a:buChar char="•"/>
              <a:tabLst/>
              <a:defRPr/>
            </a:pPr>
            <a:r>
              <a:rPr kumimoji="0" lang="en-US" sz="2400" i="0" u="none" strike="noStrike" cap="none" spc="0" normalizeH="0" baseline="0" noProof="0" dirty="0">
                <a:ln>
                  <a:noFill/>
                </a:ln>
                <a:effectLst/>
                <a:uLnTx/>
                <a:uFillTx/>
              </a:rPr>
              <a:t>None of the respirators covered in SASWH’s fit testing session provide protection in unsafe atmospheres</a:t>
            </a:r>
          </a:p>
          <a:p>
            <a:pPr marL="342900" marR="0" lvl="0" indent="-342900" fontAlgn="auto">
              <a:lnSpc>
                <a:spcPct val="90000"/>
              </a:lnSpc>
              <a:spcBef>
                <a:spcPct val="20000"/>
              </a:spcBef>
              <a:spcAft>
                <a:spcPts val="0"/>
              </a:spcAft>
              <a:buClrTx/>
              <a:buSzTx/>
              <a:buFont typeface="Arial" pitchFamily="34" charset="0"/>
              <a:buChar char="•"/>
              <a:tabLst/>
              <a:defRPr/>
            </a:pPr>
            <a:r>
              <a:rPr lang="en-US" sz="2400" dirty="0"/>
              <a:t>All confined spaces are considered hazardous until proven not to be</a:t>
            </a:r>
          </a:p>
          <a:p>
            <a:pPr marL="342900" marR="0" lvl="0" indent="-342900" fontAlgn="auto">
              <a:lnSpc>
                <a:spcPct val="90000"/>
              </a:lnSpc>
              <a:spcBef>
                <a:spcPct val="20000"/>
              </a:spcBef>
              <a:spcAft>
                <a:spcPts val="0"/>
              </a:spcAft>
              <a:buClrTx/>
              <a:buSzTx/>
              <a:buFont typeface="Arial" pitchFamily="34" charset="0"/>
              <a:buChar char="•"/>
              <a:tabLst/>
              <a:defRPr/>
            </a:pPr>
            <a:r>
              <a:rPr lang="en-US" sz="2400" dirty="0"/>
              <a:t>Always check with your supervisor regarding entering an unsafe atmosphere</a:t>
            </a:r>
            <a:endParaRPr lang="en-US" sz="2700" dirty="0"/>
          </a:p>
        </p:txBody>
      </p:sp>
      <p:pic>
        <p:nvPicPr>
          <p:cNvPr id="5" name="Picture 2" descr="Safe Work Background No Logos">
            <a:extLst>
              <a:ext uri="{FF2B5EF4-FFF2-40B4-BE49-F238E27FC236}">
                <a16:creationId xmlns:a16="http://schemas.microsoft.com/office/drawing/2014/main" id="{98F63279-E946-F0E4-2AAF-2FCE000E8E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83AB275B-B44B-11A6-0BB4-B5FAAF5FF5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932948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5636CA36-12C9-5006-D2AC-53AC102AA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A5AB1-CDA9-888F-D468-62DE9B4114E9}"/>
              </a:ext>
            </a:extLst>
          </p:cNvPr>
          <p:cNvSpPr>
            <a:spLocks noGrp="1"/>
          </p:cNvSpPr>
          <p:nvPr>
            <p:ph type="title"/>
          </p:nvPr>
        </p:nvSpPr>
        <p:spPr>
          <a:xfrm>
            <a:off x="457200" y="852214"/>
            <a:ext cx="8229600" cy="1143000"/>
          </a:xfrm>
        </p:spPr>
        <p:txBody>
          <a:bodyPr>
            <a:normAutofit/>
          </a:bodyPr>
          <a:lstStyle/>
          <a:p>
            <a:r>
              <a:rPr lang="en-CA" sz="3600" b="1" dirty="0"/>
              <a:t>Controlling respiratory hazards</a:t>
            </a:r>
          </a:p>
        </p:txBody>
      </p:sp>
      <p:sp>
        <p:nvSpPr>
          <p:cNvPr id="3" name="Content Placeholder 2">
            <a:extLst>
              <a:ext uri="{FF2B5EF4-FFF2-40B4-BE49-F238E27FC236}">
                <a16:creationId xmlns:a16="http://schemas.microsoft.com/office/drawing/2014/main" id="{829A20C7-57BF-1D78-998B-F608CD974964}"/>
              </a:ext>
            </a:extLst>
          </p:cNvPr>
          <p:cNvSpPr>
            <a:spLocks noGrp="1"/>
          </p:cNvSpPr>
          <p:nvPr>
            <p:ph idx="1"/>
          </p:nvPr>
        </p:nvSpPr>
        <p:spPr>
          <a:xfrm>
            <a:off x="457200" y="2853854"/>
            <a:ext cx="8229600" cy="2033067"/>
          </a:xfrm>
        </p:spPr>
        <p:txBody>
          <a:bodyPr>
            <a:normAutofit/>
          </a:bodyPr>
          <a:lstStyle/>
          <a:p>
            <a:pPr marL="0" indent="0">
              <a:buNone/>
            </a:pPr>
            <a:r>
              <a:rPr lang="en-US" dirty="0">
                <a:ea typeface="Times New Roman" panose="02020603050405020304" pitchFamily="18" charset="0"/>
              </a:rPr>
              <a:t>Employers are to implement engineering, administrative and lastly PPE to control hazards and protect employees from workplace hazards.</a:t>
            </a:r>
          </a:p>
          <a:p>
            <a:pPr marL="0" indent="0">
              <a:buNone/>
            </a:pPr>
            <a:endParaRPr lang="en-CA" i="1" dirty="0"/>
          </a:p>
        </p:txBody>
      </p:sp>
      <p:pic>
        <p:nvPicPr>
          <p:cNvPr id="6" name="Picture 2" descr="Safe Work Background No Logos">
            <a:extLst>
              <a:ext uri="{FF2B5EF4-FFF2-40B4-BE49-F238E27FC236}">
                <a16:creationId xmlns:a16="http://schemas.microsoft.com/office/drawing/2014/main" id="{5E78F092-0F1A-0996-4008-4487CC5C26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81"/>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D93B17AD-BBA3-1950-AC25-B6C3DABDC4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49797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2262-F071-4EBD-A070-9268A7BA3EDC}"/>
              </a:ext>
            </a:extLst>
          </p:cNvPr>
          <p:cNvSpPr>
            <a:spLocks noGrp="1"/>
          </p:cNvSpPr>
          <p:nvPr>
            <p:ph type="title"/>
          </p:nvPr>
        </p:nvSpPr>
        <p:spPr>
          <a:xfrm>
            <a:off x="457200" y="899725"/>
            <a:ext cx="8229600" cy="778098"/>
          </a:xfrm>
        </p:spPr>
        <p:txBody>
          <a:bodyPr/>
          <a:lstStyle/>
          <a:p>
            <a:r>
              <a:rPr lang="en-US" sz="3600" b="1" dirty="0">
                <a:effectLst/>
                <a:ea typeface="Times New Roman" panose="02020603050405020304" pitchFamily="18" charset="0"/>
                <a:cs typeface="Calibri Light" panose="020F0302020204030204" pitchFamily="34" charset="0"/>
              </a:rPr>
              <a:t>Four basic groupings of respirators </a:t>
            </a:r>
            <a:r>
              <a:rPr lang="en-US" sz="3600" dirty="0">
                <a:effectLst/>
                <a:ea typeface="Times New Roman" panose="02020603050405020304" pitchFamily="18" charset="0"/>
                <a:cs typeface="Calibri Light" panose="020F0302020204030204" pitchFamily="34" charset="0"/>
              </a:rPr>
              <a:t> </a:t>
            </a:r>
            <a:br>
              <a:rPr lang="en-US" sz="3600" dirty="0">
                <a:effectLst/>
                <a:ea typeface="Times New Roman" panose="02020603050405020304" pitchFamily="18" charset="0"/>
                <a:cs typeface="Calibri Light" panose="020F0302020204030204" pitchFamily="34" charset="0"/>
              </a:rPr>
            </a:br>
            <a:endParaRPr lang="en-CA" sz="7200" b="1" dirty="0">
              <a:cs typeface="Calibri Light" panose="020F0302020204030204" pitchFamily="34" charset="0"/>
            </a:endParaRPr>
          </a:p>
        </p:txBody>
      </p:sp>
      <p:sp>
        <p:nvSpPr>
          <p:cNvPr id="3" name="Content Placeholder 2">
            <a:extLst>
              <a:ext uri="{FF2B5EF4-FFF2-40B4-BE49-F238E27FC236}">
                <a16:creationId xmlns:a16="http://schemas.microsoft.com/office/drawing/2014/main" id="{EEB4648F-078C-F0A5-6651-1EFE496F8426}"/>
              </a:ext>
            </a:extLst>
          </p:cNvPr>
          <p:cNvSpPr>
            <a:spLocks noGrp="1"/>
          </p:cNvSpPr>
          <p:nvPr>
            <p:ph idx="1"/>
          </p:nvPr>
        </p:nvSpPr>
        <p:spPr>
          <a:xfrm>
            <a:off x="436925" y="1916832"/>
            <a:ext cx="7859216" cy="3501393"/>
          </a:xfrm>
        </p:spPr>
        <p:txBody>
          <a:bodyPr/>
          <a:lstStyle/>
          <a:p>
            <a:pPr marL="514350" indent="-514350">
              <a:buFont typeface="+mj-lt"/>
              <a:buAutoNum type="arabicPeriod"/>
            </a:pPr>
            <a:r>
              <a:rPr lang="en-US" dirty="0">
                <a:ea typeface="Times New Roman" panose="02020603050405020304" pitchFamily="18" charset="0"/>
              </a:rPr>
              <a:t>Atmosphere-supplying respirators </a:t>
            </a:r>
          </a:p>
          <a:p>
            <a:pPr marL="514350" indent="-514350">
              <a:buFont typeface="+mj-lt"/>
              <a:buAutoNum type="arabicPeriod"/>
            </a:pPr>
            <a:r>
              <a:rPr lang="en-US" b="1" dirty="0">
                <a:ea typeface="Times New Roman" panose="02020603050405020304" pitchFamily="18" charset="0"/>
              </a:rPr>
              <a:t>Air purifying respirators (APR), non-powered </a:t>
            </a:r>
            <a:r>
              <a:rPr lang="en-US" dirty="0">
                <a:ea typeface="Times New Roman" panose="02020603050405020304" pitchFamily="18" charset="0"/>
              </a:rPr>
              <a:t>and powered (PAPR) </a:t>
            </a:r>
          </a:p>
          <a:p>
            <a:pPr marL="514350" indent="-514350">
              <a:buFont typeface="+mj-lt"/>
              <a:buAutoNum type="arabicPeriod"/>
            </a:pPr>
            <a:r>
              <a:rPr lang="en-US" dirty="0">
                <a:ea typeface="Times New Roman" panose="02020603050405020304" pitchFamily="18" charset="0"/>
              </a:rPr>
              <a:t>Combination respirators – both atmosphere-supplying and air-purifying</a:t>
            </a:r>
          </a:p>
          <a:p>
            <a:pPr marL="514350" indent="-514350">
              <a:buFont typeface="+mj-lt"/>
              <a:buAutoNum type="arabicPeriod"/>
            </a:pPr>
            <a:r>
              <a:rPr lang="en-US" dirty="0">
                <a:ea typeface="Times New Roman" panose="02020603050405020304" pitchFamily="18" charset="0"/>
              </a:rPr>
              <a:t>Escape-only respirators (atmosphere-supplying or air-purifying)</a:t>
            </a:r>
            <a:endParaRPr lang="en-CA" dirty="0">
              <a:ea typeface="Times New Roman" panose="02020603050405020304" pitchFamily="18" charset="0"/>
            </a:endParaRPr>
          </a:p>
          <a:p>
            <a:pPr marL="514350" indent="-514350">
              <a:buFont typeface="+mj-lt"/>
              <a:buAutoNum type="arabicPeriod"/>
            </a:pPr>
            <a:endParaRPr lang="en-CA" dirty="0"/>
          </a:p>
        </p:txBody>
      </p:sp>
      <p:pic>
        <p:nvPicPr>
          <p:cNvPr id="6" name="Picture 2" descr="Safe Work Background No Logos">
            <a:extLst>
              <a:ext uri="{FF2B5EF4-FFF2-40B4-BE49-F238E27FC236}">
                <a16:creationId xmlns:a16="http://schemas.microsoft.com/office/drawing/2014/main" id="{B1026326-9DCF-4EB5-1C61-E5634B500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A21D24F0-2953-1DBF-99AF-B11C6A0CDE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424376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ne buffalo in a field">
            <a:extLst>
              <a:ext uri="{FF2B5EF4-FFF2-40B4-BE49-F238E27FC236}">
                <a16:creationId xmlns:a16="http://schemas.microsoft.com/office/drawing/2014/main" id="{7845DDE7-7B36-8951-EABF-9D2954E47745}"/>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316"/>
            <a:ext cx="9144000" cy="6858000"/>
          </a:xfrm>
          <a:prstGeom prst="rect">
            <a:avLst/>
          </a:prstGeom>
        </p:spPr>
      </p:pic>
      <p:sp>
        <p:nvSpPr>
          <p:cNvPr id="3" name="Title 2"/>
          <p:cNvSpPr>
            <a:spLocks noGrp="1"/>
          </p:cNvSpPr>
          <p:nvPr>
            <p:ph type="title"/>
          </p:nvPr>
        </p:nvSpPr>
        <p:spPr>
          <a:xfrm>
            <a:off x="938889" y="99444"/>
            <a:ext cx="7266222" cy="1270795"/>
          </a:xfrm>
        </p:spPr>
        <p:txBody>
          <a:bodyPr anchor="b">
            <a:normAutofit/>
          </a:bodyPr>
          <a:lstStyle/>
          <a:p>
            <a:r>
              <a:rPr lang="en-US" sz="3600" b="1" dirty="0">
                <a:latin typeface="Arial" panose="020B0604020202020204" pitchFamily="34" charset="0"/>
                <a:cs typeface="Arial" panose="020B0604020202020204" pitchFamily="34" charset="0"/>
              </a:rPr>
              <a:t>Land Acknowledgement</a:t>
            </a:r>
          </a:p>
        </p:txBody>
      </p:sp>
      <p:sp>
        <p:nvSpPr>
          <p:cNvPr id="2" name="Content Placeholder 1"/>
          <p:cNvSpPr>
            <a:spLocks noGrp="1"/>
          </p:cNvSpPr>
          <p:nvPr>
            <p:ph idx="1"/>
          </p:nvPr>
        </p:nvSpPr>
        <p:spPr>
          <a:xfrm>
            <a:off x="1439652" y="1124744"/>
            <a:ext cx="6588732" cy="3507173"/>
          </a:xfrm>
        </p:spPr>
        <p:txBody>
          <a:bodyPr anchor="ctr">
            <a:noAutofit/>
          </a:bodyPr>
          <a:lstStyle/>
          <a:p>
            <a:pPr marL="0" marR="374015" indent="0">
              <a:spcBef>
                <a:spcPts val="15"/>
              </a:spcBef>
              <a:spcAft>
                <a:spcPts val="0"/>
              </a:spcAft>
              <a:buNone/>
            </a:pPr>
            <a:endParaRPr lang="en-US" sz="1800" dirty="0">
              <a:latin typeface="Arial" panose="020B0604020202020204" pitchFamily="34" charset="0"/>
              <a:ea typeface="Arial" panose="020B0604020202020204" pitchFamily="34" charset="0"/>
            </a:endParaRPr>
          </a:p>
          <a:p>
            <a:pPr marL="0" marR="374015" indent="0" algn="ctr">
              <a:spcBef>
                <a:spcPts val="15"/>
              </a:spcBef>
              <a:buNone/>
            </a:pPr>
            <a:r>
              <a:rPr lang="en-US" sz="1800" dirty="0">
                <a:latin typeface="Arial" panose="020B0604020202020204" pitchFamily="34" charset="0"/>
                <a:ea typeface="Arial" panose="020B0604020202020204" pitchFamily="34" charset="0"/>
              </a:rPr>
              <a:t>We are on Treaty 2, 4, 5, 6, 8, and 10 Territory and the Homeland of the Métis.</a:t>
            </a:r>
          </a:p>
          <a:p>
            <a:pPr marL="0" marR="374015" indent="0" algn="ctr">
              <a:spcBef>
                <a:spcPts val="15"/>
              </a:spcBef>
              <a:buNone/>
            </a:pPr>
            <a:endParaRPr lang="en-US" sz="1800" dirty="0">
              <a:latin typeface="Arial" panose="020B0604020202020204" pitchFamily="34" charset="0"/>
              <a:ea typeface="Arial" panose="020B0604020202020204" pitchFamily="34" charset="0"/>
            </a:endParaRPr>
          </a:p>
          <a:p>
            <a:pPr marL="0" marR="374015" indent="0" algn="ctr">
              <a:spcBef>
                <a:spcPts val="15"/>
              </a:spcBef>
              <a:spcAft>
                <a:spcPts val="0"/>
              </a:spcAft>
              <a:buNone/>
            </a:pPr>
            <a:r>
              <a:rPr lang="en-US" sz="1800" dirty="0">
                <a:latin typeface="Arial" panose="020B0604020202020204" pitchFamily="34" charset="0"/>
                <a:ea typeface="Arial" panose="020B0604020202020204" pitchFamily="34" charset="0"/>
              </a:rPr>
              <a:t>We respect and </a:t>
            </a:r>
            <a:r>
              <a:rPr lang="en-US" sz="1800" dirty="0" err="1">
                <a:latin typeface="Arial" panose="020B0604020202020204" pitchFamily="34" charset="0"/>
                <a:ea typeface="Arial" panose="020B0604020202020204" pitchFamily="34" charset="0"/>
              </a:rPr>
              <a:t>honour</a:t>
            </a:r>
            <a:r>
              <a:rPr lang="en-US" sz="1800" dirty="0">
                <a:latin typeface="Arial" panose="020B0604020202020204" pitchFamily="34" charset="0"/>
                <a:ea typeface="Arial" panose="020B0604020202020204" pitchFamily="34" charset="0"/>
              </a:rPr>
              <a:t> the Treaties that were made on all territories, we acknowledge the harms and mistakes of the past, and we are committed to move forward in partnership with Indigenous Nations in the spirit of reconciliation and collaboration.</a:t>
            </a:r>
            <a:endParaRPr lang="en-CA" sz="1800" dirty="0">
              <a:latin typeface="Arial" panose="020B0604020202020204" pitchFamily="34" charset="0"/>
              <a:ea typeface="Arial" panose="020B0604020202020204" pitchFamily="34" charset="0"/>
            </a:endParaRPr>
          </a:p>
          <a:p>
            <a:pPr lvl="1" eaLnBrk="1" hangingPunct="1">
              <a:spcBef>
                <a:spcPts val="1200"/>
              </a:spcBef>
            </a:pPr>
            <a:endParaRPr lang="en-US" altLang="en-US" sz="1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0245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25AEAD-68C9-4841-682F-42D26FBFBE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224B34-BFCA-FCD4-E2AD-D54E135944F1}"/>
              </a:ext>
            </a:extLst>
          </p:cNvPr>
          <p:cNvSpPr>
            <a:spLocks noGrp="1"/>
          </p:cNvSpPr>
          <p:nvPr>
            <p:ph idx="1"/>
          </p:nvPr>
        </p:nvSpPr>
        <p:spPr>
          <a:xfrm>
            <a:off x="542132" y="2132856"/>
            <a:ext cx="7859216" cy="4934292"/>
          </a:xfrm>
        </p:spPr>
        <p:txBody>
          <a:bodyPr/>
          <a:lstStyle/>
          <a:p>
            <a:pPr>
              <a:buNone/>
            </a:pPr>
            <a:r>
              <a:rPr lang="en-US" sz="2400" dirty="0">
                <a:effectLst/>
                <a:ea typeface="Times New Roman" panose="02020603050405020304" pitchFamily="18" charset="0"/>
              </a:rPr>
              <a:t>There are two </a:t>
            </a:r>
            <a:r>
              <a:rPr lang="en-US" sz="2400" b="1" dirty="0">
                <a:effectLst/>
                <a:ea typeface="Times New Roman" panose="02020603050405020304" pitchFamily="18" charset="0"/>
              </a:rPr>
              <a:t>types</a:t>
            </a:r>
            <a:r>
              <a:rPr lang="en-US" sz="2400" dirty="0">
                <a:effectLst/>
                <a:ea typeface="Times New Roman" panose="02020603050405020304" pitchFamily="18" charset="0"/>
              </a:rPr>
              <a:t> of powered air-purifying respirators (PAPR):</a:t>
            </a:r>
          </a:p>
          <a:p>
            <a:pPr>
              <a:buNone/>
            </a:pPr>
            <a:endParaRPr lang="en-CA" sz="2400" dirty="0">
              <a:effectLst/>
              <a:ea typeface="Times New Roman" panose="02020603050405020304" pitchFamily="18" charset="0"/>
            </a:endParaRPr>
          </a:p>
          <a:p>
            <a:pPr>
              <a:buFont typeface="Wingdings" panose="05000000000000000000" pitchFamily="2" charset="2"/>
              <a:buChar char="§"/>
            </a:pPr>
            <a:r>
              <a:rPr lang="en-US" sz="2400" dirty="0">
                <a:ea typeface="Times New Roman" panose="02020603050405020304" pitchFamily="18" charset="0"/>
              </a:rPr>
              <a:t>T</a:t>
            </a:r>
            <a:r>
              <a:rPr lang="en-US" sz="2400" dirty="0">
                <a:effectLst/>
                <a:ea typeface="Times New Roman" panose="02020603050405020304" pitchFamily="18" charset="0"/>
              </a:rPr>
              <a:t>ight seal, which requires fit testing</a:t>
            </a:r>
          </a:p>
          <a:p>
            <a:pPr>
              <a:buFont typeface="Wingdings" panose="05000000000000000000" pitchFamily="2" charset="2"/>
              <a:buChar char="§"/>
            </a:pPr>
            <a:endParaRPr lang="en-US" sz="2400" dirty="0">
              <a:ea typeface="Times New Roman" panose="02020603050405020304" pitchFamily="18" charset="0"/>
            </a:endParaRPr>
          </a:p>
          <a:p>
            <a:pPr>
              <a:buFont typeface="Wingdings" panose="05000000000000000000" pitchFamily="2" charset="2"/>
              <a:buChar char="§"/>
            </a:pPr>
            <a:r>
              <a:rPr lang="en-US" sz="2400" dirty="0">
                <a:effectLst/>
                <a:ea typeface="Times New Roman" panose="02020603050405020304" pitchFamily="18" charset="0"/>
              </a:rPr>
              <a:t>Loose hood does not require fit testing</a:t>
            </a:r>
            <a:endParaRPr lang="en-CA" sz="2400" dirty="0">
              <a:effectLst/>
              <a:ea typeface="Times New Roman" panose="02020603050405020304" pitchFamily="18" charset="0"/>
            </a:endParaRPr>
          </a:p>
          <a:p>
            <a:pPr>
              <a:buNone/>
            </a:pPr>
            <a:r>
              <a:rPr lang="en-US" sz="2400" dirty="0">
                <a:effectLst/>
                <a:ea typeface="Times New Roman" panose="02020603050405020304" pitchFamily="18" charset="0"/>
              </a:rPr>
              <a:t> </a:t>
            </a:r>
            <a:endParaRPr lang="en-CA" sz="2400" dirty="0">
              <a:effectLst/>
              <a:ea typeface="Times New Roman" panose="02020603050405020304" pitchFamily="18" charset="0"/>
            </a:endParaRPr>
          </a:p>
        </p:txBody>
      </p:sp>
      <p:pic>
        <p:nvPicPr>
          <p:cNvPr id="6" name="Picture 2" descr="Safe Work Background No Logos">
            <a:extLst>
              <a:ext uri="{FF2B5EF4-FFF2-40B4-BE49-F238E27FC236}">
                <a16:creationId xmlns:a16="http://schemas.microsoft.com/office/drawing/2014/main" id="{D69EF736-0E73-84FA-C44B-C285F7A70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a:extLst>
              <a:ext uri="{FF2B5EF4-FFF2-40B4-BE49-F238E27FC236}">
                <a16:creationId xmlns:a16="http://schemas.microsoft.com/office/drawing/2014/main" id="{1B86A215-E767-4129-CF13-31B9EBAD2834}"/>
              </a:ext>
            </a:extLst>
          </p:cNvPr>
          <p:cNvSpPr txBox="1"/>
          <p:nvPr/>
        </p:nvSpPr>
        <p:spPr>
          <a:xfrm>
            <a:off x="1295636" y="836712"/>
            <a:ext cx="6552728" cy="1200329"/>
          </a:xfrm>
          <a:prstGeom prst="rect">
            <a:avLst/>
          </a:prstGeom>
          <a:noFill/>
        </p:spPr>
        <p:txBody>
          <a:bodyPr wrap="square" rtlCol="0">
            <a:spAutoFit/>
          </a:bodyPr>
          <a:lstStyle/>
          <a:p>
            <a:pPr algn="ctr"/>
            <a:r>
              <a:rPr lang="en-CA" sz="3600" b="1" dirty="0"/>
              <a:t>Powered Air-purifying </a:t>
            </a:r>
            <a:r>
              <a:rPr lang="en-US" sz="3600" b="1" dirty="0"/>
              <a:t>Respirators (PAPR)</a:t>
            </a:r>
            <a:endParaRPr lang="en-CA" sz="3600" b="1" dirty="0"/>
          </a:p>
        </p:txBody>
      </p:sp>
      <p:pic>
        <p:nvPicPr>
          <p:cNvPr id="2" name="Picture 1">
            <a:extLst>
              <a:ext uri="{FF2B5EF4-FFF2-40B4-BE49-F238E27FC236}">
                <a16:creationId xmlns:a16="http://schemas.microsoft.com/office/drawing/2014/main" id="{9EB1C3A7-285E-1958-2F49-7693398802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1032" name="Picture 8">
            <a:extLst>
              <a:ext uri="{FF2B5EF4-FFF2-40B4-BE49-F238E27FC236}">
                <a16:creationId xmlns:a16="http://schemas.microsoft.com/office/drawing/2014/main" id="{9822CE5D-AE08-25CD-0567-A88EBF481C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744" y="4600002"/>
            <a:ext cx="1936291" cy="15839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1 PAPR (Powered Air Purifying Respirator) | MSA Safety | Canada">
            <a:extLst>
              <a:ext uri="{FF2B5EF4-FFF2-40B4-BE49-F238E27FC236}">
                <a16:creationId xmlns:a16="http://schemas.microsoft.com/office/drawing/2014/main" id="{A6095BA8-F69B-87A3-D942-34E2658F05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2838046"/>
            <a:ext cx="1450851" cy="14508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7471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9A2E9E0-CDF4-60E8-70B6-963D5287A2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78DD6-4669-1494-15E2-63919DD7361F}"/>
              </a:ext>
            </a:extLst>
          </p:cNvPr>
          <p:cNvSpPr>
            <a:spLocks noGrp="1"/>
          </p:cNvSpPr>
          <p:nvPr>
            <p:ph idx="1"/>
          </p:nvPr>
        </p:nvSpPr>
        <p:spPr>
          <a:xfrm>
            <a:off x="606388" y="1340768"/>
            <a:ext cx="7859216" cy="5319574"/>
          </a:xfrm>
        </p:spPr>
        <p:txBody>
          <a:bodyPr/>
          <a:lstStyle/>
          <a:p>
            <a:pPr>
              <a:buNone/>
            </a:pPr>
            <a:r>
              <a:rPr lang="en-US" sz="2400" dirty="0">
                <a:effectLst/>
                <a:ea typeface="Times New Roman" panose="02020603050405020304" pitchFamily="18" charset="0"/>
              </a:rPr>
              <a:t> </a:t>
            </a:r>
            <a:endParaRPr lang="en-CA" sz="2400" dirty="0">
              <a:effectLst/>
              <a:ea typeface="Times New Roman" panose="02020603050405020304" pitchFamily="18" charset="0"/>
            </a:endParaRPr>
          </a:p>
          <a:p>
            <a:pPr>
              <a:buNone/>
            </a:pPr>
            <a:r>
              <a:rPr lang="en-US" sz="2400" dirty="0">
                <a:effectLst/>
                <a:ea typeface="Times New Roman" panose="02020603050405020304" pitchFamily="18" charset="0"/>
              </a:rPr>
              <a:t>There are several </a:t>
            </a:r>
            <a:r>
              <a:rPr lang="en-US" sz="2400" b="1" dirty="0">
                <a:effectLst/>
                <a:ea typeface="Times New Roman" panose="02020603050405020304" pitchFamily="18" charset="0"/>
              </a:rPr>
              <a:t>styles</a:t>
            </a:r>
            <a:r>
              <a:rPr lang="en-US" sz="2400" dirty="0">
                <a:effectLst/>
                <a:ea typeface="Times New Roman" panose="02020603050405020304" pitchFamily="18" charset="0"/>
              </a:rPr>
              <a:t> of air-purifying respirators:</a:t>
            </a:r>
            <a:endParaRPr lang="en-CA" sz="2400" dirty="0">
              <a:ea typeface="Times New Roman" panose="02020603050405020304" pitchFamily="18" charset="0"/>
            </a:endParaRPr>
          </a:p>
          <a:p>
            <a:pPr>
              <a:buFont typeface="Wingdings" panose="05000000000000000000" pitchFamily="2" charset="2"/>
              <a:buChar char="§"/>
            </a:pPr>
            <a:r>
              <a:rPr lang="en-US" sz="2400" dirty="0">
                <a:ea typeface="Times New Roman" panose="02020603050405020304" pitchFamily="18" charset="0"/>
              </a:rPr>
              <a:t>N</a:t>
            </a:r>
            <a:r>
              <a:rPr lang="en-US" sz="2400" dirty="0">
                <a:effectLst/>
                <a:ea typeface="Times New Roman" panose="02020603050405020304" pitchFamily="18" charset="0"/>
              </a:rPr>
              <a:t>on-powered air-purifying:</a:t>
            </a:r>
          </a:p>
          <a:p>
            <a:pPr>
              <a:buFont typeface="Wingdings" panose="05000000000000000000" pitchFamily="2" charset="2"/>
              <a:buChar char="§"/>
            </a:pPr>
            <a:endParaRPr lang="en-US" sz="2400" dirty="0">
              <a:effectLst/>
              <a:ea typeface="Times New Roman" panose="02020603050405020304" pitchFamily="18" charset="0"/>
            </a:endParaRPr>
          </a:p>
          <a:p>
            <a:pPr marL="685800" lvl="1">
              <a:buSzPts val="1100"/>
            </a:pPr>
            <a:r>
              <a:rPr lang="en-US" sz="2400" dirty="0">
                <a:ea typeface="Times New Roman" panose="02020603050405020304" pitchFamily="18" charset="0"/>
              </a:rPr>
              <a:t>Disposable respirators</a:t>
            </a:r>
          </a:p>
          <a:p>
            <a:pPr marL="685800" lvl="1">
              <a:buSzPts val="1100"/>
            </a:pPr>
            <a:endParaRPr lang="en-CA" sz="2400" dirty="0">
              <a:ea typeface="Times New Roman" panose="02020603050405020304" pitchFamily="18" charset="0"/>
            </a:endParaRPr>
          </a:p>
          <a:p>
            <a:pPr marL="685800" lvl="1">
              <a:buSzPts val="1100"/>
            </a:pPr>
            <a:r>
              <a:rPr lang="en-US" sz="2400" dirty="0">
                <a:ea typeface="Times New Roman" panose="02020603050405020304" pitchFamily="18" charset="0"/>
              </a:rPr>
              <a:t>Half-face respirator just covers the nose and mouth area</a:t>
            </a:r>
          </a:p>
          <a:p>
            <a:pPr marL="685800" lvl="1">
              <a:buSzPts val="1100"/>
            </a:pPr>
            <a:endParaRPr lang="en-CA" sz="2400" dirty="0">
              <a:ea typeface="Times New Roman" panose="02020603050405020304" pitchFamily="18" charset="0"/>
            </a:endParaRPr>
          </a:p>
          <a:p>
            <a:pPr marL="685800" lvl="1">
              <a:buSzPts val="1100"/>
            </a:pPr>
            <a:endParaRPr lang="en-US" sz="2400" dirty="0">
              <a:ea typeface="Times New Roman" panose="02020603050405020304" pitchFamily="18" charset="0"/>
            </a:endParaRPr>
          </a:p>
          <a:p>
            <a:pPr marL="685800" lvl="1">
              <a:buSzPts val="1100"/>
            </a:pPr>
            <a:r>
              <a:rPr lang="en-US" sz="2400" dirty="0">
                <a:ea typeface="Times New Roman" panose="02020603050405020304" pitchFamily="18" charset="0"/>
              </a:rPr>
              <a:t>Full-face respirator covers the nose, mouth and eyes</a:t>
            </a:r>
          </a:p>
        </p:txBody>
      </p:sp>
      <p:pic>
        <p:nvPicPr>
          <p:cNvPr id="6" name="Picture 2" descr="Safe Work Background No Logos">
            <a:extLst>
              <a:ext uri="{FF2B5EF4-FFF2-40B4-BE49-F238E27FC236}">
                <a16:creationId xmlns:a16="http://schemas.microsoft.com/office/drawing/2014/main" id="{53550D44-1EEC-197E-38B6-773923426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a:extLst>
              <a:ext uri="{FF2B5EF4-FFF2-40B4-BE49-F238E27FC236}">
                <a16:creationId xmlns:a16="http://schemas.microsoft.com/office/drawing/2014/main" id="{5CB15874-DB78-7BDF-9F38-6315EB1BEACC}"/>
              </a:ext>
            </a:extLst>
          </p:cNvPr>
          <p:cNvSpPr txBox="1"/>
          <p:nvPr/>
        </p:nvSpPr>
        <p:spPr>
          <a:xfrm>
            <a:off x="1259632" y="843072"/>
            <a:ext cx="6552728" cy="646331"/>
          </a:xfrm>
          <a:prstGeom prst="rect">
            <a:avLst/>
          </a:prstGeom>
          <a:noFill/>
        </p:spPr>
        <p:txBody>
          <a:bodyPr wrap="square" rtlCol="0">
            <a:spAutoFit/>
          </a:bodyPr>
          <a:lstStyle/>
          <a:p>
            <a:pPr algn="ctr"/>
            <a:r>
              <a:rPr lang="en-CA" sz="3600" b="1" dirty="0"/>
              <a:t>Air-purifying </a:t>
            </a:r>
            <a:r>
              <a:rPr lang="en-US" sz="3600" b="1" dirty="0"/>
              <a:t>Respirators (APR)</a:t>
            </a:r>
            <a:endParaRPr lang="en-CA" sz="3600" b="1" dirty="0"/>
          </a:p>
        </p:txBody>
      </p:sp>
      <p:pic>
        <p:nvPicPr>
          <p:cNvPr id="2" name="Picture 1">
            <a:extLst>
              <a:ext uri="{FF2B5EF4-FFF2-40B4-BE49-F238E27FC236}">
                <a16:creationId xmlns:a16="http://schemas.microsoft.com/office/drawing/2014/main" id="{C66E532A-01DD-2959-D3A8-201DA5CA77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5" name="Picture 4" descr="A close-up of a face mask&#10;&#10;AI-generated content may be incorrect.">
            <a:extLst>
              <a:ext uri="{FF2B5EF4-FFF2-40B4-BE49-F238E27FC236}">
                <a16:creationId xmlns:a16="http://schemas.microsoft.com/office/drawing/2014/main" id="{72A753C6-210A-8ACD-8DAB-6FF0CEFB53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0276" y="2832701"/>
            <a:ext cx="1044117" cy="1030656"/>
          </a:xfrm>
          <a:prstGeom prst="rect">
            <a:avLst/>
          </a:prstGeom>
        </p:spPr>
      </p:pic>
      <p:pic>
        <p:nvPicPr>
          <p:cNvPr id="7" name="Content Placeholder 7" descr="A close-up of a respirator&#10;&#10;AI-generated content may be incorrect.">
            <a:extLst>
              <a:ext uri="{FF2B5EF4-FFF2-40B4-BE49-F238E27FC236}">
                <a16:creationId xmlns:a16="http://schemas.microsoft.com/office/drawing/2014/main" id="{FDB95D21-3F13-A32B-BAAF-A55150AADF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1680" y="4336429"/>
            <a:ext cx="1584176" cy="1036787"/>
          </a:xfrm>
          <a:prstGeom prst="rect">
            <a:avLst/>
          </a:prstGeom>
        </p:spPr>
      </p:pic>
      <p:pic>
        <p:nvPicPr>
          <p:cNvPr id="8" name="Picture 7">
            <a:extLst>
              <a:ext uri="{FF2B5EF4-FFF2-40B4-BE49-F238E27FC236}">
                <a16:creationId xmlns:a16="http://schemas.microsoft.com/office/drawing/2014/main" id="{E9892843-30C1-E8BE-AD9E-F76D58FB6508}"/>
              </a:ext>
            </a:extLst>
          </p:cNvPr>
          <p:cNvPicPr>
            <a:picLocks noChangeAspect="1"/>
          </p:cNvPicPr>
          <p:nvPr/>
        </p:nvPicPr>
        <p:blipFill>
          <a:blip r:embed="rId8"/>
          <a:stretch>
            <a:fillRect/>
          </a:stretch>
        </p:blipFill>
        <p:spPr>
          <a:xfrm>
            <a:off x="3641494" y="5721361"/>
            <a:ext cx="936104" cy="1031902"/>
          </a:xfrm>
          <a:prstGeom prst="rect">
            <a:avLst/>
          </a:prstGeom>
        </p:spPr>
      </p:pic>
    </p:spTree>
    <p:custDataLst>
      <p:tags r:id="rId1"/>
    </p:custDataLst>
    <p:extLst>
      <p:ext uri="{BB962C8B-B14F-4D97-AF65-F5344CB8AC3E}">
        <p14:creationId xmlns:p14="http://schemas.microsoft.com/office/powerpoint/2010/main" val="1537266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EFB8A2E-B182-82A7-58C3-39693B25D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5DF82-437A-CF54-7C56-6C0833415A22}"/>
              </a:ext>
            </a:extLst>
          </p:cNvPr>
          <p:cNvSpPr>
            <a:spLocks noGrp="1"/>
          </p:cNvSpPr>
          <p:nvPr>
            <p:ph type="title"/>
          </p:nvPr>
        </p:nvSpPr>
        <p:spPr>
          <a:xfrm>
            <a:off x="457200" y="852214"/>
            <a:ext cx="8229600" cy="1143000"/>
          </a:xfrm>
        </p:spPr>
        <p:txBody>
          <a:bodyPr>
            <a:normAutofit/>
          </a:bodyPr>
          <a:lstStyle/>
          <a:p>
            <a:r>
              <a:rPr lang="en-CA" sz="3600" b="1" dirty="0"/>
              <a:t>Air-purifying Respirators</a:t>
            </a:r>
          </a:p>
        </p:txBody>
      </p:sp>
      <p:sp>
        <p:nvSpPr>
          <p:cNvPr id="3" name="Content Placeholder 2">
            <a:extLst>
              <a:ext uri="{FF2B5EF4-FFF2-40B4-BE49-F238E27FC236}">
                <a16:creationId xmlns:a16="http://schemas.microsoft.com/office/drawing/2014/main" id="{506620F8-D8E7-2FC6-BF6A-09E3F406E7A9}"/>
              </a:ext>
            </a:extLst>
          </p:cNvPr>
          <p:cNvSpPr>
            <a:spLocks noGrp="1"/>
          </p:cNvSpPr>
          <p:nvPr>
            <p:ph idx="1"/>
          </p:nvPr>
        </p:nvSpPr>
        <p:spPr>
          <a:xfrm>
            <a:off x="457200" y="2312800"/>
            <a:ext cx="8229600" cy="3348448"/>
          </a:xfrm>
        </p:spPr>
        <p:txBody>
          <a:bodyPr>
            <a:normAutofit fontScale="92500" lnSpcReduction="10000"/>
          </a:bodyPr>
          <a:lstStyle/>
          <a:p>
            <a:pPr marL="0" indent="0">
              <a:buNone/>
            </a:pPr>
            <a:r>
              <a:rPr lang="en-CA" dirty="0"/>
              <a:t>The PPE used to protect the worker from air-borne contaminants is an air-purifying respirator. There are two types of air purifying respirators: </a:t>
            </a:r>
          </a:p>
          <a:p>
            <a:pPr marL="0" indent="0">
              <a:buNone/>
            </a:pPr>
            <a:endParaRPr lang="en-CA" dirty="0"/>
          </a:p>
          <a:p>
            <a:r>
              <a:rPr lang="en-CA" dirty="0"/>
              <a:t>Disposable </a:t>
            </a:r>
          </a:p>
          <a:p>
            <a:endParaRPr lang="en-CA" dirty="0"/>
          </a:p>
          <a:p>
            <a:r>
              <a:rPr lang="en-CA" dirty="0"/>
              <a:t>Elastomeric</a:t>
            </a:r>
          </a:p>
        </p:txBody>
      </p:sp>
      <p:pic>
        <p:nvPicPr>
          <p:cNvPr id="6" name="Picture 2" descr="Safe Work Background No Logos">
            <a:extLst>
              <a:ext uri="{FF2B5EF4-FFF2-40B4-BE49-F238E27FC236}">
                <a16:creationId xmlns:a16="http://schemas.microsoft.com/office/drawing/2014/main" id="{396D563E-8F69-D0EB-FC79-5D0789097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81"/>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356D155D-7168-2F04-10D6-F0EE4E9639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5" name="Picture 4" descr="A close-up of a face mask&#10;&#10;AI-generated content may be incorrect.">
            <a:extLst>
              <a:ext uri="{FF2B5EF4-FFF2-40B4-BE49-F238E27FC236}">
                <a16:creationId xmlns:a16="http://schemas.microsoft.com/office/drawing/2014/main" id="{72AC681D-E504-4BB5-4307-53AD9F7163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835" y="3652522"/>
            <a:ext cx="1368152" cy="1350513"/>
          </a:xfrm>
          <a:prstGeom prst="rect">
            <a:avLst/>
          </a:prstGeom>
        </p:spPr>
      </p:pic>
      <p:pic>
        <p:nvPicPr>
          <p:cNvPr id="7" name="Content Placeholder 7" descr="A close-up of a respirator&#10;&#10;AI-generated content may be incorrect.">
            <a:extLst>
              <a:ext uri="{FF2B5EF4-FFF2-40B4-BE49-F238E27FC236}">
                <a16:creationId xmlns:a16="http://schemas.microsoft.com/office/drawing/2014/main" id="{4DB56D27-9165-4483-6195-45375633CA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612" y="4881597"/>
            <a:ext cx="2118597" cy="1386547"/>
          </a:xfrm>
          <a:prstGeom prst="rect">
            <a:avLst/>
          </a:prstGeom>
        </p:spPr>
      </p:pic>
    </p:spTree>
    <p:custDataLst>
      <p:tags r:id="rId1"/>
    </p:custDataLst>
    <p:extLst>
      <p:ext uri="{BB962C8B-B14F-4D97-AF65-F5344CB8AC3E}">
        <p14:creationId xmlns:p14="http://schemas.microsoft.com/office/powerpoint/2010/main" val="3078507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1608" y="625027"/>
            <a:ext cx="8229600" cy="1143000"/>
          </a:xfrm>
        </p:spPr>
        <p:txBody>
          <a:bodyPr>
            <a:noAutofit/>
          </a:bodyPr>
          <a:lstStyle/>
          <a:p>
            <a:br>
              <a:rPr lang="en-CA" sz="3600" b="1" i="1" dirty="0"/>
            </a:br>
            <a:r>
              <a:rPr lang="en-US" sz="3600" b="1" dirty="0"/>
              <a:t>Respirator Selection</a:t>
            </a:r>
          </a:p>
        </p:txBody>
      </p:sp>
      <p:sp>
        <p:nvSpPr>
          <p:cNvPr id="2" name="Rectangle 1"/>
          <p:cNvSpPr/>
          <p:nvPr/>
        </p:nvSpPr>
        <p:spPr>
          <a:xfrm>
            <a:off x="843485" y="2295083"/>
            <a:ext cx="4117423" cy="3312368"/>
          </a:xfrm>
          <a:prstGeom prst="rect">
            <a:avLst/>
          </a:prstGeom>
        </p:spPr>
        <p:txBody>
          <a:bodyPr>
            <a:normAutofit lnSpcReduction="10000"/>
          </a:bodyPr>
          <a:lstStyle/>
          <a:p>
            <a:pPr marR="0" lvl="0" fontAlgn="auto">
              <a:lnSpc>
                <a:spcPct val="90000"/>
              </a:lnSpc>
              <a:spcBef>
                <a:spcPct val="20000"/>
              </a:spcBef>
              <a:spcAft>
                <a:spcPts val="0"/>
              </a:spcAft>
              <a:buClrTx/>
              <a:buSzTx/>
              <a:tabLst/>
              <a:defRPr/>
            </a:pPr>
            <a:r>
              <a:rPr kumimoji="0" lang="en-US" sz="2400" b="1" i="0" u="none" strike="noStrike" cap="none" spc="0" normalizeH="0" baseline="0" noProof="0" dirty="0">
                <a:ln>
                  <a:noFill/>
                </a:ln>
                <a:effectLst/>
                <a:uLnTx/>
                <a:uFillTx/>
              </a:rPr>
              <a:t>Disposable:</a:t>
            </a:r>
          </a:p>
          <a:p>
            <a:pPr marL="342900" marR="0" lvl="0" indent="-342900" fontAlgn="auto">
              <a:lnSpc>
                <a:spcPct val="90000"/>
              </a:lnSpc>
              <a:spcBef>
                <a:spcPct val="20000"/>
              </a:spcBef>
              <a:spcAft>
                <a:spcPts val="0"/>
              </a:spcAft>
              <a:buClrTx/>
              <a:buSzTx/>
              <a:buFont typeface="Arial" pitchFamily="34" charset="0"/>
              <a:buChar char="•"/>
              <a:tabLst/>
              <a:defRPr/>
            </a:pPr>
            <a:endParaRPr kumimoji="0" lang="en-US" sz="2400" b="1" i="0" u="none" strike="noStrike" cap="none" spc="0" normalizeH="0" baseline="0" noProof="0" dirty="0">
              <a:ln>
                <a:noFill/>
              </a:ln>
              <a:effectLst/>
              <a:uLnTx/>
              <a:uFillTx/>
            </a:endParaRPr>
          </a:p>
          <a:p>
            <a:pPr marL="342900" marR="0" lvl="1" indent="-342900" fontAlgn="auto">
              <a:lnSpc>
                <a:spcPct val="90000"/>
              </a:lnSpc>
              <a:spcBef>
                <a:spcPct val="20000"/>
              </a:spcBef>
              <a:spcAft>
                <a:spcPts val="600"/>
              </a:spcAft>
              <a:buClrTx/>
              <a:buSzTx/>
              <a:buFont typeface="Arial" pitchFamily="34" charset="0"/>
              <a:buChar char="•"/>
              <a:tabLst/>
              <a:defRPr/>
            </a:pPr>
            <a:r>
              <a:rPr lang="en-US" sz="2400" dirty="0"/>
              <a:t>Single use</a:t>
            </a:r>
            <a:endParaRPr kumimoji="0" lang="en-US" sz="2400" b="0" i="0" u="none" strike="noStrike" cap="none" spc="0" normalizeH="0" baseline="0" noProof="0" dirty="0">
              <a:ln>
                <a:noFill/>
              </a:ln>
              <a:effectLst/>
              <a:uLnTx/>
              <a:uFillTx/>
            </a:endParaRPr>
          </a:p>
          <a:p>
            <a:pPr marL="342900" marR="0" lvl="1" indent="-342900" fontAlgn="auto">
              <a:lnSpc>
                <a:spcPct val="90000"/>
              </a:lnSpc>
              <a:spcBef>
                <a:spcPct val="20000"/>
              </a:spcBef>
              <a:spcAft>
                <a:spcPts val="600"/>
              </a:spcAft>
              <a:buClrTx/>
              <a:buSzTx/>
              <a:buFont typeface="Arial" pitchFamily="34" charset="0"/>
              <a:buChar char="•"/>
              <a:tabLst/>
              <a:defRPr/>
            </a:pPr>
            <a:r>
              <a:rPr kumimoji="0" lang="en-US" sz="2400" b="0" i="0" u="none" strike="noStrike" cap="none" spc="0" normalizeH="0" baseline="0" noProof="0" dirty="0">
                <a:ln>
                  <a:noFill/>
                </a:ln>
                <a:effectLst/>
                <a:uLnTx/>
                <a:uFillTx/>
              </a:rPr>
              <a:t>Cloth like </a:t>
            </a:r>
            <a:r>
              <a:rPr kumimoji="0" lang="en-US" sz="2400" b="0" i="0" u="none" strike="noStrike" cap="none" spc="0" normalizeH="0" baseline="0" noProof="0" dirty="0" err="1">
                <a:ln>
                  <a:noFill/>
                </a:ln>
                <a:effectLst/>
                <a:uLnTx/>
                <a:uFillTx/>
              </a:rPr>
              <a:t>fibres</a:t>
            </a:r>
            <a:endParaRPr kumimoji="0" lang="en-US" sz="2400" b="0" i="0" u="none" strike="noStrike" cap="none" spc="0" normalizeH="0" baseline="0" noProof="0" dirty="0">
              <a:ln>
                <a:noFill/>
              </a:ln>
              <a:effectLst/>
              <a:uLnTx/>
              <a:uFillTx/>
            </a:endParaRPr>
          </a:p>
          <a:p>
            <a:pPr marL="342900" marR="0" lvl="1" indent="-342900" fontAlgn="auto">
              <a:lnSpc>
                <a:spcPct val="90000"/>
              </a:lnSpc>
              <a:spcBef>
                <a:spcPct val="20000"/>
              </a:spcBef>
              <a:spcAft>
                <a:spcPts val="600"/>
              </a:spcAft>
              <a:buClrTx/>
              <a:buSzTx/>
              <a:buFont typeface="Arial" pitchFamily="34" charset="0"/>
              <a:buChar char="•"/>
              <a:tabLst/>
              <a:defRPr/>
            </a:pPr>
            <a:r>
              <a:rPr lang="en-US" sz="2400" dirty="0"/>
              <a:t>Must be NIOSH/CSA approved</a:t>
            </a:r>
          </a:p>
          <a:p>
            <a:pPr marL="342900" marR="0" lvl="1" indent="-342900" fontAlgn="auto">
              <a:lnSpc>
                <a:spcPct val="90000"/>
              </a:lnSpc>
              <a:spcBef>
                <a:spcPct val="20000"/>
              </a:spcBef>
              <a:spcAft>
                <a:spcPts val="600"/>
              </a:spcAft>
              <a:buClrTx/>
              <a:buSzTx/>
              <a:buFont typeface="Arial" pitchFamily="34" charset="0"/>
              <a:buChar char="•"/>
              <a:tabLst/>
              <a:defRPr/>
            </a:pPr>
            <a:endParaRPr kumimoji="0" lang="en-US" sz="2400" b="0" i="0" u="none" strike="noStrike" cap="none" spc="0" normalizeH="0" baseline="0" noProof="0" dirty="0">
              <a:ln>
                <a:noFill/>
              </a:ln>
              <a:effectLst/>
              <a:uLnTx/>
              <a:uFillTx/>
            </a:endParaRPr>
          </a:p>
          <a:p>
            <a:pPr marL="0" marR="0" lvl="1" fontAlgn="auto">
              <a:lnSpc>
                <a:spcPct val="90000"/>
              </a:lnSpc>
              <a:spcBef>
                <a:spcPct val="20000"/>
              </a:spcBef>
              <a:spcAft>
                <a:spcPts val="600"/>
              </a:spcAft>
              <a:buClrTx/>
              <a:buSzTx/>
              <a:tabLst/>
              <a:defRPr/>
            </a:pPr>
            <a:r>
              <a:rPr kumimoji="0" lang="en-US" sz="2400" b="0" i="0" u="none" strike="noStrike" cap="none" spc="0" normalizeH="0" baseline="0" noProof="0" dirty="0">
                <a:ln>
                  <a:noFill/>
                </a:ln>
                <a:effectLst/>
                <a:uLnTx/>
                <a:uFillTx/>
              </a:rPr>
              <a:t>Example: N95 Particulate </a:t>
            </a:r>
          </a:p>
        </p:txBody>
      </p:sp>
      <p:pic>
        <p:nvPicPr>
          <p:cNvPr id="6" name="Content Placeholder 3">
            <a:extLst>
              <a:ext uri="{FF2B5EF4-FFF2-40B4-BE49-F238E27FC236}">
                <a16:creationId xmlns:a16="http://schemas.microsoft.com/office/drawing/2014/main" id="{0AB329F2-2F96-3E4C-AE90-FC35E790FCFF}"/>
              </a:ext>
            </a:extLst>
          </p:cNvPr>
          <p:cNvPicPr>
            <a:picLocks noChangeAspect="1"/>
          </p:cNvPicPr>
          <p:nvPr/>
        </p:nvPicPr>
        <p:blipFill>
          <a:blip r:embed="rId4"/>
          <a:stretch>
            <a:fillRect/>
          </a:stretch>
        </p:blipFill>
        <p:spPr>
          <a:xfrm>
            <a:off x="6565819" y="3573016"/>
            <a:ext cx="2012032" cy="2112061"/>
          </a:xfrm>
          <a:prstGeom prst="rect">
            <a:avLst/>
          </a:prstGeom>
        </p:spPr>
      </p:pic>
      <p:pic>
        <p:nvPicPr>
          <p:cNvPr id="7" name="Picture 6">
            <a:extLst>
              <a:ext uri="{FF2B5EF4-FFF2-40B4-BE49-F238E27FC236}">
                <a16:creationId xmlns:a16="http://schemas.microsoft.com/office/drawing/2014/main" id="{72AC681D-E504-4BB5-4307-53AD9F7163D0}"/>
              </a:ext>
            </a:extLst>
          </p:cNvPr>
          <p:cNvPicPr>
            <a:picLocks noChangeAspect="1"/>
          </p:cNvPicPr>
          <p:nvPr/>
        </p:nvPicPr>
        <p:blipFill>
          <a:blip r:embed="rId5"/>
          <a:stretch>
            <a:fillRect/>
          </a:stretch>
        </p:blipFill>
        <p:spPr>
          <a:xfrm>
            <a:off x="4960908" y="2070188"/>
            <a:ext cx="1904360" cy="1881079"/>
          </a:xfrm>
          <a:prstGeom prst="rect">
            <a:avLst/>
          </a:prstGeom>
        </p:spPr>
      </p:pic>
      <p:pic>
        <p:nvPicPr>
          <p:cNvPr id="9" name="Picture 2" descr="Safe Work Background No Logos">
            <a:extLst>
              <a:ext uri="{FF2B5EF4-FFF2-40B4-BE49-F238E27FC236}">
                <a16:creationId xmlns:a16="http://schemas.microsoft.com/office/drawing/2014/main" id="{92B1E15B-3AB1-75D8-F5CF-1A84D11DF5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7BD2E265-0DA5-76D5-6C07-07936EE611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79931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58761"/>
            <a:ext cx="8229600" cy="1143000"/>
          </a:xfrm>
        </p:spPr>
        <p:txBody>
          <a:bodyPr>
            <a:noAutofit/>
          </a:bodyPr>
          <a:lstStyle/>
          <a:p>
            <a:br>
              <a:rPr lang="en-CA" sz="3600" b="1" i="1" dirty="0"/>
            </a:br>
            <a:r>
              <a:rPr lang="en-US" sz="3600" b="1" dirty="0"/>
              <a:t>Respirator Selection</a:t>
            </a:r>
          </a:p>
        </p:txBody>
      </p:sp>
      <p:sp>
        <p:nvSpPr>
          <p:cNvPr id="137221" name="Rectangle 5"/>
          <p:cNvSpPr>
            <a:spLocks noGrp="1" noChangeArrowheads="1"/>
          </p:cNvSpPr>
          <p:nvPr>
            <p:ph sz="half" idx="1"/>
          </p:nvPr>
        </p:nvSpPr>
        <p:spPr>
          <a:xfrm>
            <a:off x="457200" y="1600200"/>
            <a:ext cx="4038600" cy="4525963"/>
          </a:xfrm>
        </p:spPr>
        <p:txBody>
          <a:bodyPr>
            <a:normAutofit/>
          </a:bodyPr>
          <a:lstStyle/>
          <a:p>
            <a:pPr>
              <a:buFont typeface="Arial" pitchFamily="34" charset="0"/>
              <a:buNone/>
            </a:pPr>
            <a:endParaRPr lang="en-US"/>
          </a:p>
          <a:p>
            <a:endParaRPr lang="en-US"/>
          </a:p>
        </p:txBody>
      </p:sp>
      <p:sp>
        <p:nvSpPr>
          <p:cNvPr id="2" name="Rectangle 1"/>
          <p:cNvSpPr/>
          <p:nvPr/>
        </p:nvSpPr>
        <p:spPr>
          <a:xfrm>
            <a:off x="4591627" y="2060848"/>
            <a:ext cx="4095173" cy="4065315"/>
          </a:xfrm>
          <a:prstGeom prst="rect">
            <a:avLst/>
          </a:prstGeom>
        </p:spPr>
        <p:txBody>
          <a:bodyPr>
            <a:normAutofit lnSpcReduction="10000"/>
          </a:bodyPr>
          <a:lstStyle/>
          <a:p>
            <a:pPr marR="0" lvl="0" fontAlgn="auto">
              <a:lnSpc>
                <a:spcPct val="90000"/>
              </a:lnSpc>
              <a:spcBef>
                <a:spcPct val="20000"/>
              </a:spcBef>
              <a:spcAft>
                <a:spcPts val="0"/>
              </a:spcAft>
              <a:buClrTx/>
              <a:buSzTx/>
              <a:tabLst/>
              <a:defRPr/>
            </a:pPr>
            <a:r>
              <a:rPr kumimoji="0" lang="en-US" sz="2800" b="1" i="0" u="none" strike="noStrike" cap="none" spc="0" normalizeH="0" baseline="0" noProof="0" dirty="0">
                <a:ln>
                  <a:noFill/>
                </a:ln>
                <a:effectLst/>
                <a:uLnTx/>
                <a:uFillTx/>
              </a:rPr>
              <a:t>Elastomeric</a:t>
            </a:r>
          </a:p>
          <a:p>
            <a:pPr marL="342900" marR="0" lvl="0" indent="-342900" fontAlgn="auto">
              <a:lnSpc>
                <a:spcPct val="90000"/>
              </a:lnSpc>
              <a:spcBef>
                <a:spcPct val="20000"/>
              </a:spcBef>
              <a:spcAft>
                <a:spcPts val="0"/>
              </a:spcAft>
              <a:buClrTx/>
              <a:buSzTx/>
              <a:buFont typeface="Arial" pitchFamily="34" charset="0"/>
              <a:buChar char="•"/>
              <a:tabLst/>
              <a:defRPr/>
            </a:pPr>
            <a:endParaRPr kumimoji="0" lang="en-US" sz="2000" b="1" i="0" u="none" strike="noStrike" cap="none" spc="0" normalizeH="0" baseline="0" noProof="0" dirty="0">
              <a:ln>
                <a:noFill/>
              </a:ln>
              <a:effectLst/>
              <a:uLnTx/>
              <a:uFillTx/>
            </a:endParaRPr>
          </a:p>
          <a:p>
            <a:pPr marL="342900" marR="0" lvl="1" indent="-342900" fontAlgn="auto">
              <a:lnSpc>
                <a:spcPct val="90000"/>
              </a:lnSpc>
              <a:spcBef>
                <a:spcPct val="20000"/>
              </a:spcBef>
              <a:spcAft>
                <a:spcPts val="600"/>
              </a:spcAft>
              <a:buClrTx/>
              <a:buSzTx/>
              <a:buFont typeface="Arial" pitchFamily="34" charset="0"/>
              <a:buChar char="•"/>
              <a:tabLst/>
              <a:defRPr/>
            </a:pPr>
            <a:r>
              <a:rPr lang="en-US" sz="2400" dirty="0"/>
              <a:t>Re-useable</a:t>
            </a:r>
            <a:endParaRPr kumimoji="0" lang="en-US" sz="2400" b="0" i="0" u="none" strike="noStrike" cap="none" spc="0" normalizeH="0" baseline="0" noProof="0" dirty="0">
              <a:ln>
                <a:noFill/>
              </a:ln>
              <a:effectLst/>
              <a:uLnTx/>
              <a:uFillTx/>
            </a:endParaRPr>
          </a:p>
          <a:p>
            <a:pPr marL="342900" marR="0" lvl="1" indent="-342900" fontAlgn="auto">
              <a:lnSpc>
                <a:spcPct val="90000"/>
              </a:lnSpc>
              <a:spcBef>
                <a:spcPct val="20000"/>
              </a:spcBef>
              <a:spcAft>
                <a:spcPts val="600"/>
              </a:spcAft>
              <a:buClrTx/>
              <a:buSzTx/>
              <a:buFont typeface="Arial" pitchFamily="34" charset="0"/>
              <a:buChar char="•"/>
              <a:tabLst/>
              <a:defRPr/>
            </a:pPr>
            <a:r>
              <a:rPr kumimoji="0" lang="en-US" sz="2400" b="0" i="0" u="none" strike="noStrike" cap="none" spc="0" normalizeH="0" baseline="0" noProof="0" dirty="0">
                <a:ln>
                  <a:noFill/>
                </a:ln>
                <a:effectLst/>
                <a:uLnTx/>
                <a:uFillTx/>
              </a:rPr>
              <a:t>Requires cleaning and maintenance</a:t>
            </a:r>
          </a:p>
          <a:p>
            <a:pPr marL="342900" marR="0" lvl="1" indent="-342900" fontAlgn="auto">
              <a:lnSpc>
                <a:spcPct val="90000"/>
              </a:lnSpc>
              <a:spcBef>
                <a:spcPct val="20000"/>
              </a:spcBef>
              <a:spcAft>
                <a:spcPts val="600"/>
              </a:spcAft>
              <a:buClrTx/>
              <a:buSzTx/>
              <a:buFont typeface="Arial" pitchFamily="34" charset="0"/>
              <a:buChar char="•"/>
              <a:tabLst/>
              <a:defRPr/>
            </a:pPr>
            <a:r>
              <a:rPr kumimoji="0" lang="en-US" sz="2400" b="0" i="0" u="none" strike="noStrike" cap="none" spc="0" normalizeH="0" baseline="0" noProof="0" dirty="0">
                <a:ln>
                  <a:noFill/>
                </a:ln>
                <a:effectLst/>
                <a:uLnTx/>
                <a:uFillTx/>
              </a:rPr>
              <a:t>Rubberized components</a:t>
            </a:r>
          </a:p>
          <a:p>
            <a:pPr marL="342900" marR="0" lvl="1" indent="-342900" fontAlgn="auto">
              <a:lnSpc>
                <a:spcPct val="90000"/>
              </a:lnSpc>
              <a:spcBef>
                <a:spcPct val="20000"/>
              </a:spcBef>
              <a:spcAft>
                <a:spcPts val="600"/>
              </a:spcAft>
              <a:buClrTx/>
              <a:buSzTx/>
              <a:buFont typeface="Arial" pitchFamily="34" charset="0"/>
              <a:buChar char="•"/>
              <a:tabLst/>
              <a:defRPr/>
            </a:pPr>
            <a:r>
              <a:rPr kumimoji="0" lang="en-US" sz="2400" b="0" i="0" u="none" strike="noStrike" cap="none" spc="0" normalizeH="0" baseline="0" noProof="0" dirty="0">
                <a:ln>
                  <a:noFill/>
                </a:ln>
                <a:effectLst/>
                <a:uLnTx/>
                <a:uFillTx/>
              </a:rPr>
              <a:t>Different cartridges/filters to match the type of hazard </a:t>
            </a:r>
          </a:p>
          <a:p>
            <a:pPr marL="342900" marR="0" lvl="1" indent="-342900" fontAlgn="auto">
              <a:lnSpc>
                <a:spcPct val="90000"/>
              </a:lnSpc>
              <a:spcBef>
                <a:spcPct val="20000"/>
              </a:spcBef>
              <a:spcAft>
                <a:spcPts val="600"/>
              </a:spcAft>
              <a:buClrTx/>
              <a:buSzTx/>
              <a:buFont typeface="Arial" pitchFamily="34" charset="0"/>
              <a:buChar char="•"/>
              <a:tabLst/>
              <a:defRPr/>
            </a:pPr>
            <a:r>
              <a:rPr lang="en-US" sz="2400" dirty="0"/>
              <a:t>Cartridges/filters must be NIOSH approved</a:t>
            </a:r>
          </a:p>
        </p:txBody>
      </p:sp>
      <p:pic>
        <p:nvPicPr>
          <p:cNvPr id="3" name="Content Placeholder 7">
            <a:extLst>
              <a:ext uri="{FF2B5EF4-FFF2-40B4-BE49-F238E27FC236}">
                <a16:creationId xmlns:a16="http://schemas.microsoft.com/office/drawing/2014/main" id="{4DB56D27-9165-4483-6195-45375633CA10}"/>
              </a:ext>
            </a:extLst>
          </p:cNvPr>
          <p:cNvPicPr>
            <a:picLocks noGrp="1" noChangeAspect="1"/>
          </p:cNvPicPr>
          <p:nvPr>
            <p:ph sz="half" idx="2"/>
          </p:nvPr>
        </p:nvPicPr>
        <p:blipFill>
          <a:blip r:embed="rId4"/>
          <a:stretch>
            <a:fillRect/>
          </a:stretch>
        </p:blipFill>
        <p:spPr>
          <a:xfrm>
            <a:off x="1534456" y="1543608"/>
            <a:ext cx="2749034" cy="1800200"/>
          </a:xfrm>
          <a:prstGeom prst="rect">
            <a:avLst/>
          </a:prstGeom>
        </p:spPr>
      </p:pic>
      <p:pic>
        <p:nvPicPr>
          <p:cNvPr id="4" name="Picture 3">
            <a:extLst>
              <a:ext uri="{FF2B5EF4-FFF2-40B4-BE49-F238E27FC236}">
                <a16:creationId xmlns:a16="http://schemas.microsoft.com/office/drawing/2014/main" id="{B469DFE9-CB33-5FDD-C468-08DA50858693}"/>
              </a:ext>
            </a:extLst>
          </p:cNvPr>
          <p:cNvPicPr>
            <a:picLocks noChangeAspect="1"/>
          </p:cNvPicPr>
          <p:nvPr/>
        </p:nvPicPr>
        <p:blipFill>
          <a:blip r:embed="rId5"/>
          <a:stretch>
            <a:fillRect/>
          </a:stretch>
        </p:blipFill>
        <p:spPr>
          <a:xfrm>
            <a:off x="755576" y="3485655"/>
            <a:ext cx="2300547" cy="2535977"/>
          </a:xfrm>
          <a:prstGeom prst="rect">
            <a:avLst/>
          </a:prstGeom>
        </p:spPr>
      </p:pic>
      <p:pic>
        <p:nvPicPr>
          <p:cNvPr id="7" name="Picture 2" descr="Safe Work Background No Logos">
            <a:extLst>
              <a:ext uri="{FF2B5EF4-FFF2-40B4-BE49-F238E27FC236}">
                <a16:creationId xmlns:a16="http://schemas.microsoft.com/office/drawing/2014/main" id="{C3227594-56FE-0E81-BBE9-2341E823A1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a:extLst>
              <a:ext uri="{FF2B5EF4-FFF2-40B4-BE49-F238E27FC236}">
                <a16:creationId xmlns:a16="http://schemas.microsoft.com/office/drawing/2014/main" id="{A4C65004-3661-6E7A-C28A-725154729C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1234001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6107" y="1811947"/>
            <a:ext cx="2232248" cy="20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1843" y="2452053"/>
            <a:ext cx="4966595"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200" b="1"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lvl="1">
              <a:defRPr/>
            </a:pPr>
            <a:r>
              <a:rPr lang="en-US" sz="4400" dirty="0"/>
              <a:t>Particulate filters</a:t>
            </a:r>
          </a:p>
        </p:txBody>
      </p:sp>
      <p:sp>
        <p:nvSpPr>
          <p:cNvPr id="8" name="Title 7">
            <a:extLst>
              <a:ext uri="{FF2B5EF4-FFF2-40B4-BE49-F238E27FC236}">
                <a16:creationId xmlns:a16="http://schemas.microsoft.com/office/drawing/2014/main" id="{16F0D5A5-E38D-40C1-DD5B-60F7FC3464F2}"/>
              </a:ext>
            </a:extLst>
          </p:cNvPr>
          <p:cNvSpPr>
            <a:spLocks noGrp="1"/>
          </p:cNvSpPr>
          <p:nvPr>
            <p:ph type="title"/>
          </p:nvPr>
        </p:nvSpPr>
        <p:spPr>
          <a:xfrm>
            <a:off x="421843" y="723759"/>
            <a:ext cx="8229600" cy="1143000"/>
          </a:xfrm>
        </p:spPr>
        <p:txBody>
          <a:bodyPr/>
          <a:lstStyle/>
          <a:p>
            <a:r>
              <a:rPr lang="en-US" sz="3600" b="1" dirty="0"/>
              <a:t>Elastomeric respirators use two main types of protection:</a:t>
            </a:r>
            <a:endParaRPr lang="en-CA" sz="3600" b="1" dirty="0"/>
          </a:p>
        </p:txBody>
      </p:sp>
      <p:pic>
        <p:nvPicPr>
          <p:cNvPr id="9" name="Picture 2" descr="Safe Work Background No Logos">
            <a:extLst>
              <a:ext uri="{FF2B5EF4-FFF2-40B4-BE49-F238E27FC236}">
                <a16:creationId xmlns:a16="http://schemas.microsoft.com/office/drawing/2014/main" id="{712E2847-4C96-96CC-452D-F1399C8860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146" name="Picture 2" descr="Paint Respirator Mask Respirator Mask With Filters - Reusable Elastomeric  Respirators Gas Gas Masks Survival Nuclear And Chemical Military Grade">
            <a:extLst>
              <a:ext uri="{FF2B5EF4-FFF2-40B4-BE49-F238E27FC236}">
                <a16:creationId xmlns:a16="http://schemas.microsoft.com/office/drawing/2014/main" id="{53C82363-4A30-6F8C-9F3E-C96628A6E1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2985" y="3817484"/>
            <a:ext cx="2586243" cy="245929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12C5BDD-1EC5-D869-B4AD-F823AEF81344}"/>
              </a:ext>
            </a:extLst>
          </p:cNvPr>
          <p:cNvSpPr/>
          <p:nvPr/>
        </p:nvSpPr>
        <p:spPr>
          <a:xfrm>
            <a:off x="489274" y="4360573"/>
            <a:ext cx="4966595" cy="769441"/>
          </a:xfrm>
          <a:prstGeom prst="rect">
            <a:avLst/>
          </a:prstGeom>
        </p:spPr>
        <p:txBody>
          <a:bodyPr wrap="square">
            <a:spAutoFit/>
          </a:bodyPr>
          <a:lstStyle/>
          <a:p>
            <a:pPr lvl="1">
              <a:defRPr/>
            </a:pPr>
            <a:r>
              <a:rPr lang="en-US" sz="4400" dirty="0"/>
              <a:t>Cartridges</a:t>
            </a:r>
            <a:endParaRPr kumimoji="0" lang="en-US" sz="44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id="{B0B80126-6752-19AD-3ACA-E9756616FA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626493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0868F86B-15F9-F8B1-8C3B-F6456FD041B6}"/>
            </a:ext>
          </a:extLst>
        </p:cNvPr>
        <p:cNvGrpSpPr/>
        <p:nvPr/>
      </p:nvGrpSpPr>
      <p:grpSpPr>
        <a:xfrm>
          <a:off x="0" y="0"/>
          <a:ext cx="0" cy="0"/>
          <a:chOff x="0" y="0"/>
          <a:chExt cx="0" cy="0"/>
        </a:xfrm>
      </p:grpSpPr>
      <p:pic>
        <p:nvPicPr>
          <p:cNvPr id="8195" name="Picture 3">
            <a:extLst>
              <a:ext uri="{FF2B5EF4-FFF2-40B4-BE49-F238E27FC236}">
                <a16:creationId xmlns:a16="http://schemas.microsoft.com/office/drawing/2014/main" id="{BB427C69-A9CA-992B-6FA8-1249E29CD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12" y="4497240"/>
            <a:ext cx="2232248" cy="20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AF74DADC-12A9-0AF2-3A0B-CA247500ADDC}"/>
              </a:ext>
            </a:extLst>
          </p:cNvPr>
          <p:cNvSpPr/>
          <p:nvPr/>
        </p:nvSpPr>
        <p:spPr>
          <a:xfrm>
            <a:off x="1474789" y="1474619"/>
            <a:ext cx="4298702" cy="3908762"/>
          </a:xfrm>
          <a:prstGeom prst="rect">
            <a:avLst/>
          </a:prstGeom>
        </p:spPr>
        <p:txBody>
          <a:bodyPr wrap="square">
            <a:spAutoFit/>
          </a:bodyPr>
          <a:lstStyle/>
          <a:p>
            <a:pPr marL="914400" lvl="1" indent="-4572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ea typeface="+mn-ea"/>
                <a:cs typeface="Times New Roman" panose="02020603050405020304" pitchFamily="18" charset="0"/>
              </a:rPr>
              <a:t>Remove particles from the air that is breathed through them</a:t>
            </a:r>
          </a:p>
          <a:p>
            <a:pPr marL="914400" lvl="1" indent="-457200">
              <a:buFont typeface="Arial" panose="020B0604020202020204" pitchFamily="34" charset="0"/>
              <a:buChar char="•"/>
              <a:defRPr/>
            </a:pPr>
            <a:endParaRPr kumimoji="0" lang="en-US" sz="28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914400" lvl="1" indent="-457200">
              <a:buFont typeface="Arial" panose="020B0604020202020204" pitchFamily="34" charset="0"/>
              <a:buChar char="•"/>
              <a:defRPr/>
            </a:pPr>
            <a:r>
              <a:rPr lang="en-US" sz="2800" dirty="0">
                <a:solidFill>
                  <a:prstClr val="black"/>
                </a:solidFill>
                <a:cs typeface="Times New Roman" panose="02020603050405020304" pitchFamily="18" charset="0"/>
              </a:rPr>
              <a:t>Different filters are specific to the type of hazard</a:t>
            </a:r>
            <a:endParaRPr kumimoji="0" lang="en-US" sz="28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914400" lvl="1" indent="-457200">
              <a:buFont typeface="Arial" panose="020B0604020202020204" pitchFamily="34" charset="0"/>
              <a:buChar char="•"/>
              <a:defRPr/>
            </a:pPr>
            <a:endParaRPr kumimoji="0" lang="en-US" sz="24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1400BA5B-BB74-FDB0-3BF5-4272ACF523B9}"/>
              </a:ext>
            </a:extLst>
          </p:cNvPr>
          <p:cNvPicPr>
            <a:picLocks noChangeAspect="1"/>
          </p:cNvPicPr>
          <p:nvPr/>
        </p:nvPicPr>
        <p:blipFill>
          <a:blip r:embed="rId5"/>
          <a:stretch>
            <a:fillRect/>
          </a:stretch>
        </p:blipFill>
        <p:spPr>
          <a:xfrm>
            <a:off x="6826437" y="1741786"/>
            <a:ext cx="1656184" cy="864096"/>
          </a:xfrm>
          <a:prstGeom prst="rect">
            <a:avLst/>
          </a:prstGeom>
        </p:spPr>
      </p:pic>
      <p:pic>
        <p:nvPicPr>
          <p:cNvPr id="5" name="Picture 4">
            <a:extLst>
              <a:ext uri="{FF2B5EF4-FFF2-40B4-BE49-F238E27FC236}">
                <a16:creationId xmlns:a16="http://schemas.microsoft.com/office/drawing/2014/main" id="{C2F65B0B-9FDC-8446-80F3-0082ABB5CBAB}"/>
              </a:ext>
            </a:extLst>
          </p:cNvPr>
          <p:cNvPicPr>
            <a:picLocks noChangeAspect="1"/>
          </p:cNvPicPr>
          <p:nvPr/>
        </p:nvPicPr>
        <p:blipFill>
          <a:blip r:embed="rId6"/>
          <a:stretch>
            <a:fillRect/>
          </a:stretch>
        </p:blipFill>
        <p:spPr>
          <a:xfrm>
            <a:off x="6019800" y="3079658"/>
            <a:ext cx="1656184" cy="1429463"/>
          </a:xfrm>
          <a:prstGeom prst="rect">
            <a:avLst/>
          </a:prstGeom>
        </p:spPr>
      </p:pic>
      <p:pic>
        <p:nvPicPr>
          <p:cNvPr id="6" name="Picture 5">
            <a:extLst>
              <a:ext uri="{FF2B5EF4-FFF2-40B4-BE49-F238E27FC236}">
                <a16:creationId xmlns:a16="http://schemas.microsoft.com/office/drawing/2014/main" id="{DA97FE6D-6ECF-6409-EE78-93E92C88F589}"/>
              </a:ext>
            </a:extLst>
          </p:cNvPr>
          <p:cNvPicPr>
            <a:picLocks noChangeAspect="1"/>
          </p:cNvPicPr>
          <p:nvPr/>
        </p:nvPicPr>
        <p:blipFill>
          <a:blip r:embed="rId7"/>
          <a:stretch>
            <a:fillRect/>
          </a:stretch>
        </p:blipFill>
        <p:spPr>
          <a:xfrm>
            <a:off x="7647318" y="3894528"/>
            <a:ext cx="1147470" cy="1205424"/>
          </a:xfrm>
          <a:prstGeom prst="rect">
            <a:avLst/>
          </a:prstGeom>
        </p:spPr>
      </p:pic>
      <p:sp>
        <p:nvSpPr>
          <p:cNvPr id="8" name="Title 7">
            <a:extLst>
              <a:ext uri="{FF2B5EF4-FFF2-40B4-BE49-F238E27FC236}">
                <a16:creationId xmlns:a16="http://schemas.microsoft.com/office/drawing/2014/main" id="{FF5296ED-666E-E4CB-B277-892990C67A39}"/>
              </a:ext>
            </a:extLst>
          </p:cNvPr>
          <p:cNvSpPr>
            <a:spLocks noGrp="1"/>
          </p:cNvSpPr>
          <p:nvPr>
            <p:ph type="title"/>
          </p:nvPr>
        </p:nvSpPr>
        <p:spPr>
          <a:xfrm>
            <a:off x="421843" y="723759"/>
            <a:ext cx="8229600" cy="1143000"/>
          </a:xfrm>
        </p:spPr>
        <p:txBody>
          <a:bodyPr/>
          <a:lstStyle/>
          <a:p>
            <a:r>
              <a:rPr lang="en-US" sz="3600" b="1" dirty="0"/>
              <a:t>Particulate Filters</a:t>
            </a:r>
            <a:endParaRPr lang="en-CA" sz="3600" b="1" dirty="0"/>
          </a:p>
        </p:txBody>
      </p:sp>
      <p:pic>
        <p:nvPicPr>
          <p:cNvPr id="9" name="Picture 2" descr="Safe Work Background No Logos">
            <a:extLst>
              <a:ext uri="{FF2B5EF4-FFF2-40B4-BE49-F238E27FC236}">
                <a16:creationId xmlns:a16="http://schemas.microsoft.com/office/drawing/2014/main" id="{01EE0F7F-34FB-5E94-A835-90C43D77B2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72D9D5B8-8E62-2D9E-C7BE-9236934DA1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1535682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BC09-BF69-A5FA-95AF-4D552A46D971}"/>
              </a:ext>
            </a:extLst>
          </p:cNvPr>
          <p:cNvSpPr>
            <a:spLocks noGrp="1"/>
          </p:cNvSpPr>
          <p:nvPr>
            <p:ph type="title"/>
          </p:nvPr>
        </p:nvSpPr>
        <p:spPr>
          <a:xfrm>
            <a:off x="457200" y="710907"/>
            <a:ext cx="8229600" cy="1143000"/>
          </a:xfrm>
        </p:spPr>
        <p:txBody>
          <a:bodyPr/>
          <a:lstStyle/>
          <a:p>
            <a:r>
              <a:rPr lang="en-CA" sz="3600" b="1" dirty="0"/>
              <a:t>Gas/Vapour Cartridges</a:t>
            </a:r>
            <a:endParaRPr lang="en-CA" sz="3600" dirty="0"/>
          </a:p>
        </p:txBody>
      </p:sp>
      <p:sp>
        <p:nvSpPr>
          <p:cNvPr id="3" name="Content Placeholder 2">
            <a:extLst>
              <a:ext uri="{FF2B5EF4-FFF2-40B4-BE49-F238E27FC236}">
                <a16:creationId xmlns:a16="http://schemas.microsoft.com/office/drawing/2014/main" id="{9F416099-3AB6-C2C4-A1CE-5225DFEBEE24}"/>
              </a:ext>
            </a:extLst>
          </p:cNvPr>
          <p:cNvSpPr>
            <a:spLocks noGrp="1"/>
          </p:cNvSpPr>
          <p:nvPr>
            <p:ph idx="1"/>
          </p:nvPr>
        </p:nvSpPr>
        <p:spPr>
          <a:xfrm>
            <a:off x="490772" y="2098824"/>
            <a:ext cx="8229600" cy="2589825"/>
          </a:xfrm>
        </p:spPr>
        <p:txBody>
          <a:bodyPr/>
          <a:lstStyle/>
          <a:p>
            <a:pPr marL="171450" indent="-171450"/>
            <a:r>
              <a:rPr lang="en-CA" dirty="0"/>
              <a:t>Protects from harmful gases and chemical vapours</a:t>
            </a:r>
          </a:p>
          <a:p>
            <a:pPr marL="171450" lvl="0" indent="-171450">
              <a:spcBef>
                <a:spcPts val="0"/>
              </a:spcBef>
              <a:defRPr/>
            </a:pPr>
            <a:r>
              <a:rPr lang="en-US" dirty="0"/>
              <a:t>Different cartridges are specific to the type of hazard</a:t>
            </a:r>
          </a:p>
        </p:txBody>
      </p:sp>
      <p:pic>
        <p:nvPicPr>
          <p:cNvPr id="9" name="Picture 2" descr="Safe Work Background No Logos">
            <a:extLst>
              <a:ext uri="{FF2B5EF4-FFF2-40B4-BE49-F238E27FC236}">
                <a16:creationId xmlns:a16="http://schemas.microsoft.com/office/drawing/2014/main" id="{D006518D-DDB6-6447-DB70-7355AEFBC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170" name="Picture 2" descr="Image S-20346_1">
            <a:extLst>
              <a:ext uri="{FF2B5EF4-FFF2-40B4-BE49-F238E27FC236}">
                <a16:creationId xmlns:a16="http://schemas.microsoft.com/office/drawing/2014/main" id="{614B1E9C-04FF-26AF-E17C-92FB7C6702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789040"/>
            <a:ext cx="2120294" cy="21202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DCAAC4D-0AA9-834C-1783-8E7CE68660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563501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E555735-C9BD-F74B-532E-A6FC0D37A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605F4-3472-084F-0009-85DF8BF4DDB6}"/>
              </a:ext>
            </a:extLst>
          </p:cNvPr>
          <p:cNvSpPr>
            <a:spLocks noGrp="1"/>
          </p:cNvSpPr>
          <p:nvPr>
            <p:ph type="title"/>
          </p:nvPr>
        </p:nvSpPr>
        <p:spPr>
          <a:xfrm>
            <a:off x="457200" y="899725"/>
            <a:ext cx="8229600" cy="778098"/>
          </a:xfrm>
        </p:spPr>
        <p:txBody>
          <a:bodyPr/>
          <a:lstStyle/>
          <a:p>
            <a:r>
              <a:rPr lang="en-US" sz="3600" b="1" dirty="0"/>
              <a:t>Filter Ratings and Efficiency</a:t>
            </a:r>
            <a:endParaRPr lang="en-CA" sz="3600" b="1" dirty="0"/>
          </a:p>
        </p:txBody>
      </p:sp>
      <p:sp>
        <p:nvSpPr>
          <p:cNvPr id="3" name="Content Placeholder 2">
            <a:extLst>
              <a:ext uri="{FF2B5EF4-FFF2-40B4-BE49-F238E27FC236}">
                <a16:creationId xmlns:a16="http://schemas.microsoft.com/office/drawing/2014/main" id="{FDFB9DD3-4F7F-8DDA-A1E6-A777C6BE3525}"/>
              </a:ext>
            </a:extLst>
          </p:cNvPr>
          <p:cNvSpPr>
            <a:spLocks noGrp="1"/>
          </p:cNvSpPr>
          <p:nvPr>
            <p:ph idx="1"/>
          </p:nvPr>
        </p:nvSpPr>
        <p:spPr>
          <a:xfrm>
            <a:off x="457200" y="1628800"/>
            <a:ext cx="7859216" cy="4464495"/>
          </a:xfrm>
        </p:spPr>
        <p:txBody>
          <a:bodyPr/>
          <a:lstStyle/>
          <a:p>
            <a:pPr marL="0" lvl="0" indent="0">
              <a:spcBef>
                <a:spcPts val="0"/>
              </a:spcBef>
              <a:buNone/>
              <a:defRPr/>
            </a:pPr>
            <a:r>
              <a:rPr lang="en-US" sz="1800" b="1" dirty="0">
                <a:solidFill>
                  <a:prstClr val="black"/>
                </a:solidFill>
                <a:cs typeface="Times New Roman" panose="02020603050405020304" pitchFamily="18" charset="0"/>
              </a:rPr>
              <a:t>95 -</a:t>
            </a:r>
            <a:r>
              <a:rPr lang="en-US" sz="1800" dirty="0">
                <a:solidFill>
                  <a:prstClr val="black"/>
                </a:solidFill>
                <a:cs typeface="Times New Roman" panose="02020603050405020304" pitchFamily="18" charset="0"/>
              </a:rPr>
              <a:t> Filters out 95% of particulate matter 0.3 microns in size</a:t>
            </a:r>
          </a:p>
          <a:p>
            <a:pPr marL="0" lvl="0" indent="0">
              <a:spcBef>
                <a:spcPts val="0"/>
              </a:spcBef>
              <a:buNone/>
              <a:defRPr/>
            </a:pPr>
            <a:endParaRPr lang="en-US" sz="1800" b="1" dirty="0">
              <a:solidFill>
                <a:prstClr val="black"/>
              </a:solidFill>
              <a:cs typeface="Times New Roman" panose="02020603050405020304" pitchFamily="18" charset="0"/>
            </a:endParaRPr>
          </a:p>
          <a:p>
            <a:pPr marL="0" lvl="0" indent="0">
              <a:spcBef>
                <a:spcPts val="0"/>
              </a:spcBef>
              <a:buNone/>
              <a:defRPr/>
            </a:pPr>
            <a:r>
              <a:rPr lang="en-US" sz="1800" b="1" dirty="0">
                <a:solidFill>
                  <a:prstClr val="black"/>
                </a:solidFill>
                <a:cs typeface="Times New Roman" panose="02020603050405020304" pitchFamily="18" charset="0"/>
              </a:rPr>
              <a:t>99 -</a:t>
            </a:r>
            <a:r>
              <a:rPr lang="en-US" sz="1800" dirty="0">
                <a:solidFill>
                  <a:prstClr val="black"/>
                </a:solidFill>
                <a:cs typeface="Times New Roman" panose="02020603050405020304" pitchFamily="18" charset="0"/>
              </a:rPr>
              <a:t> Filters out 99% of particulate matter 0.3 microns in size 	</a:t>
            </a:r>
          </a:p>
          <a:p>
            <a:pPr marL="0" lvl="0" indent="0">
              <a:spcBef>
                <a:spcPts val="0"/>
              </a:spcBef>
              <a:buNone/>
              <a:defRPr/>
            </a:pPr>
            <a:endParaRPr lang="en-US" sz="1800" b="1" dirty="0">
              <a:solidFill>
                <a:prstClr val="black"/>
              </a:solidFill>
              <a:cs typeface="Times New Roman" panose="02020603050405020304" pitchFamily="18" charset="0"/>
            </a:endParaRPr>
          </a:p>
          <a:p>
            <a:pPr marL="0" lvl="0" indent="0">
              <a:spcBef>
                <a:spcPts val="0"/>
              </a:spcBef>
              <a:buNone/>
              <a:defRPr/>
            </a:pPr>
            <a:r>
              <a:rPr lang="en-US" sz="1800" b="1" dirty="0">
                <a:solidFill>
                  <a:prstClr val="black"/>
                </a:solidFill>
                <a:cs typeface="Times New Roman" panose="02020603050405020304" pitchFamily="18" charset="0"/>
              </a:rPr>
              <a:t>100 -</a:t>
            </a:r>
            <a:r>
              <a:rPr lang="en-US" sz="1800" dirty="0">
                <a:solidFill>
                  <a:prstClr val="black"/>
                </a:solidFill>
                <a:cs typeface="Times New Roman" panose="02020603050405020304" pitchFamily="18" charset="0"/>
              </a:rPr>
              <a:t> Filters out 99.7% of particulate matter 0.3 microns in size </a:t>
            </a:r>
          </a:p>
          <a:p>
            <a:pPr marL="0" lvl="0" indent="0">
              <a:spcBef>
                <a:spcPts val="0"/>
              </a:spcBef>
              <a:buNone/>
              <a:defRPr/>
            </a:pPr>
            <a:endParaRPr kumimoji="0" lang="en-US" sz="1800" b="1"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0" lvl="0" indent="0">
              <a:spcBef>
                <a:spcPts val="0"/>
              </a:spcBef>
              <a:buNone/>
              <a:defRPr/>
            </a:pPr>
            <a:r>
              <a:rPr kumimoji="0" lang="en-US" sz="1800" b="1" i="0" u="none" strike="noStrike" kern="1200" cap="none" spc="0" normalizeH="0" baseline="0" noProof="0" dirty="0">
                <a:ln>
                  <a:noFill/>
                </a:ln>
                <a:solidFill>
                  <a:prstClr val="black"/>
                </a:solidFill>
                <a:effectLst/>
                <a:uLnTx/>
                <a:uFillTx/>
                <a:ea typeface="+mn-ea"/>
                <a:cs typeface="Times New Roman" panose="02020603050405020304" pitchFamily="18" charset="0"/>
              </a:rPr>
              <a:t>N -</a:t>
            </a:r>
            <a:r>
              <a:rPr kumimoji="0" lang="en-US" sz="1800" b="0" i="0" u="none" strike="noStrike" kern="1200" cap="none" spc="0" normalizeH="0" baseline="0" noProof="0" dirty="0">
                <a:ln>
                  <a:noFill/>
                </a:ln>
                <a:solidFill>
                  <a:prstClr val="black"/>
                </a:solidFill>
                <a:effectLst/>
                <a:uLnTx/>
                <a:uFillTx/>
                <a:ea typeface="+mn-ea"/>
                <a:cs typeface="Times New Roman" panose="02020603050405020304" pitchFamily="18" charset="0"/>
              </a:rPr>
              <a:t> Not resistant to oil; therefore, not suitable for atmospheres that may contain oil</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800" b="1" i="0" u="none" strike="noStrike" kern="1200" cap="none" spc="0" normalizeH="0" baseline="0" noProof="0" dirty="0">
                <a:ln>
                  <a:noFill/>
                </a:ln>
                <a:solidFill>
                  <a:prstClr val="black"/>
                </a:solidFill>
                <a:effectLst/>
                <a:uLnTx/>
                <a:uFillTx/>
                <a:ea typeface="+mn-ea"/>
                <a:cs typeface="Times New Roman" panose="02020603050405020304" pitchFamily="18" charset="0"/>
              </a:rPr>
              <a:t>R - </a:t>
            </a:r>
            <a:r>
              <a:rPr kumimoji="0" lang="en-US" sz="1800" b="0" i="0" u="none" strike="noStrike" kern="1200" cap="none" spc="0" normalizeH="0" baseline="0" noProof="0" dirty="0">
                <a:ln>
                  <a:noFill/>
                </a:ln>
                <a:solidFill>
                  <a:prstClr val="black"/>
                </a:solidFill>
                <a:effectLst/>
                <a:uLnTx/>
                <a:uFillTx/>
                <a:ea typeface="+mn-ea"/>
                <a:cs typeface="Times New Roman" panose="02020603050405020304" pitchFamily="18" charset="0"/>
              </a:rPr>
              <a:t>Resistant to oil; therefore, can be used in oily atmospheres</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800" b="1" i="0" u="none" strike="noStrike" kern="1200" cap="none" spc="0" normalizeH="0" baseline="0" noProof="0" dirty="0">
                <a:ln>
                  <a:noFill/>
                </a:ln>
                <a:solidFill>
                  <a:prstClr val="black"/>
                </a:solidFill>
                <a:effectLst/>
                <a:uLnTx/>
                <a:uFillTx/>
                <a:ea typeface="+mn-ea"/>
                <a:cs typeface="Times New Roman" panose="02020603050405020304" pitchFamily="18" charset="0"/>
              </a:rPr>
              <a:t>P –</a:t>
            </a:r>
            <a:r>
              <a:rPr kumimoji="0" lang="en-US" sz="1800" b="0" i="0" u="none" strike="noStrike" kern="1200" cap="none" spc="0" normalizeH="0" baseline="0" noProof="0" dirty="0">
                <a:ln>
                  <a:noFill/>
                </a:ln>
                <a:solidFill>
                  <a:prstClr val="black"/>
                </a:solidFill>
                <a:effectLst/>
                <a:uLnTx/>
                <a:uFillTx/>
                <a:ea typeface="+mn-ea"/>
                <a:cs typeface="Times New Roman" panose="02020603050405020304" pitchFamily="18" charset="0"/>
              </a:rPr>
              <a:t> Proofed for oil; suitable for any particulate and oily atmospheres (P100 filters out 99.7 % of 0.3 microns in size)</a:t>
            </a:r>
            <a:endParaRPr kumimoji="0" lang="en-CA" sz="18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r>
              <a:rPr lang="en-US" sz="1800" dirty="0">
                <a:solidFill>
                  <a:prstClr val="black"/>
                </a:solidFill>
                <a:cs typeface="Times New Roman" panose="02020603050405020304" pitchFamily="18" charset="0"/>
              </a:rPr>
              <a:t>For example, N95: the respirator is not resistant to oil, and it filters out 95 percent of particulate matter 0.3 microns in size</a:t>
            </a:r>
            <a:endParaRPr lang="en-CA" dirty="0"/>
          </a:p>
        </p:txBody>
      </p:sp>
      <p:pic>
        <p:nvPicPr>
          <p:cNvPr id="6" name="Picture 2" descr="Safe Work Background No Logos">
            <a:extLst>
              <a:ext uri="{FF2B5EF4-FFF2-40B4-BE49-F238E27FC236}">
                <a16:creationId xmlns:a16="http://schemas.microsoft.com/office/drawing/2014/main" id="{2E232848-D4EB-787B-7C51-C94D9734B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441F41D2-8723-F5D4-3707-2783C83FF7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1741685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57200" y="721569"/>
            <a:ext cx="8229600" cy="1008112"/>
          </a:xfrm>
        </p:spPr>
        <p:txBody>
          <a:bodyPr>
            <a:normAutofit/>
          </a:bodyPr>
          <a:lstStyle/>
          <a:p>
            <a:pPr algn="ctr"/>
            <a:r>
              <a:rPr lang="en-US" sz="3600" b="1" dirty="0">
                <a:latin typeface="+mn-lt"/>
                <a:cs typeface="Times New Roman" panose="02020603050405020304" pitchFamily="18" charset="0"/>
              </a:rPr>
              <a:t>Disposable Respirators</a:t>
            </a:r>
          </a:p>
        </p:txBody>
      </p:sp>
      <p:graphicFrame>
        <p:nvGraphicFramePr>
          <p:cNvPr id="3" name="Diagram 2">
            <a:extLst>
              <a:ext uri="{FF2B5EF4-FFF2-40B4-BE49-F238E27FC236}">
                <a16:creationId xmlns:a16="http://schemas.microsoft.com/office/drawing/2014/main" id="{CE95B2DF-4B75-E85D-714D-966E7D125922}"/>
              </a:ext>
            </a:extLst>
          </p:cNvPr>
          <p:cNvGraphicFramePr/>
          <p:nvPr>
            <p:extLst>
              <p:ext uri="{D42A27DB-BD31-4B8C-83A1-F6EECF244321}">
                <p14:modId xmlns:p14="http://schemas.microsoft.com/office/powerpoint/2010/main" val="1308087651"/>
              </p:ext>
            </p:extLst>
          </p:nvPr>
        </p:nvGraphicFramePr>
        <p:xfrm>
          <a:off x="966428" y="1844825"/>
          <a:ext cx="7211144" cy="39604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Safe Work Background No Logos">
            <a:extLst>
              <a:ext uri="{FF2B5EF4-FFF2-40B4-BE49-F238E27FC236}">
                <a16:creationId xmlns:a16="http://schemas.microsoft.com/office/drawing/2014/main" id="{10E289F5-9379-8726-9FB3-5EBEFED985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Picture 1">
            <a:extLst>
              <a:ext uri="{FF2B5EF4-FFF2-40B4-BE49-F238E27FC236}">
                <a16:creationId xmlns:a16="http://schemas.microsoft.com/office/drawing/2014/main" id="{982BB542-2FAA-B005-29D6-ACFA584E22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6" name="Picture 5">
            <a:extLst>
              <a:ext uri="{FF2B5EF4-FFF2-40B4-BE49-F238E27FC236}">
                <a16:creationId xmlns:a16="http://schemas.microsoft.com/office/drawing/2014/main" id="{FF725AF7-3EC6-5D2D-3182-F66292689E87}"/>
              </a:ext>
            </a:extLst>
          </p:cNvPr>
          <p:cNvPicPr>
            <a:picLocks noChangeAspect="1"/>
          </p:cNvPicPr>
          <p:nvPr/>
        </p:nvPicPr>
        <p:blipFill>
          <a:blip r:embed="rId11"/>
          <a:stretch>
            <a:fillRect/>
          </a:stretch>
        </p:blipFill>
        <p:spPr>
          <a:xfrm>
            <a:off x="7092280" y="683593"/>
            <a:ext cx="1476420" cy="1458371"/>
          </a:xfrm>
          <a:prstGeom prst="rect">
            <a:avLst/>
          </a:prstGeom>
        </p:spPr>
      </p:pic>
      <p:sp>
        <p:nvSpPr>
          <p:cNvPr id="4" name="TextBox 3">
            <a:extLst>
              <a:ext uri="{FF2B5EF4-FFF2-40B4-BE49-F238E27FC236}">
                <a16:creationId xmlns:a16="http://schemas.microsoft.com/office/drawing/2014/main" id="{F0F2CDF4-EE93-1A5D-CB55-652078689425}"/>
              </a:ext>
            </a:extLst>
          </p:cNvPr>
          <p:cNvSpPr txBox="1"/>
          <p:nvPr/>
        </p:nvSpPr>
        <p:spPr>
          <a:xfrm>
            <a:off x="3897205" y="4716037"/>
            <a:ext cx="4250621" cy="584775"/>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Times New Roman" panose="02020603050405020304" pitchFamily="18" charset="0"/>
              </a:rPr>
              <a:t>Breakthrough is a poor and dangerous method of establishing change out timings</a:t>
            </a:r>
          </a:p>
        </p:txBody>
      </p:sp>
    </p:spTree>
    <p:custDataLst>
      <p:tags r:id="rId1"/>
    </p:custDataLst>
    <p:extLst>
      <p:ext uri="{BB962C8B-B14F-4D97-AF65-F5344CB8AC3E}">
        <p14:creationId xmlns:p14="http://schemas.microsoft.com/office/powerpoint/2010/main" val="238696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70336" y="614464"/>
            <a:ext cx="8229600" cy="1143000"/>
          </a:xfrm>
        </p:spPr>
        <p:txBody>
          <a:bodyPr vert="horz" lIns="91440" tIns="45720" rIns="91440" bIns="45720" rtlCol="0" anchor="ctr">
            <a:normAutofit/>
          </a:bodyPr>
          <a:lstStyle/>
          <a:p>
            <a:r>
              <a:rPr lang="en-US" sz="3600" b="1" dirty="0">
                <a:latin typeface="Arial" panose="020B0604020202020204" pitchFamily="34" charset="0"/>
                <a:cs typeface="Arial" panose="020B0604020202020204" pitchFamily="34" charset="0"/>
              </a:rPr>
              <a:t>Housekeeping Details</a:t>
            </a:r>
          </a:p>
        </p:txBody>
      </p:sp>
      <p:graphicFrame>
        <p:nvGraphicFramePr>
          <p:cNvPr id="7" name="TextBox 1">
            <a:extLst>
              <a:ext uri="{FF2B5EF4-FFF2-40B4-BE49-F238E27FC236}">
                <a16:creationId xmlns:a16="http://schemas.microsoft.com/office/drawing/2014/main" id="{40FC756F-18E9-A8E0-19AE-13B29D172D9A}"/>
              </a:ext>
            </a:extLst>
          </p:cNvPr>
          <p:cNvGraphicFramePr/>
          <p:nvPr/>
        </p:nvGraphicFramePr>
        <p:xfrm>
          <a:off x="1411612" y="1559294"/>
          <a:ext cx="6347048"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Safe Work Background No Logos">
            <a:extLst>
              <a:ext uri="{FF2B5EF4-FFF2-40B4-BE49-F238E27FC236}">
                <a16:creationId xmlns:a16="http://schemas.microsoft.com/office/drawing/2014/main" id="{1DBD6B5B-2723-958C-1BEB-240F57FDAE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908E38A8-BFFE-99B7-B3D0-7CCF107886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550279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CC515A69-9EC6-2F03-C1BC-54A7D1968115}"/>
            </a:ext>
          </a:extLst>
        </p:cNvPr>
        <p:cNvGrpSpPr/>
        <p:nvPr/>
      </p:nvGrpSpPr>
      <p:grpSpPr>
        <a:xfrm>
          <a:off x="0" y="0"/>
          <a:ext cx="0" cy="0"/>
          <a:chOff x="0" y="0"/>
          <a:chExt cx="0" cy="0"/>
        </a:xfrm>
      </p:grpSpPr>
      <p:sp>
        <p:nvSpPr>
          <p:cNvPr id="201730" name="Rectangle 2">
            <a:extLst>
              <a:ext uri="{FF2B5EF4-FFF2-40B4-BE49-F238E27FC236}">
                <a16:creationId xmlns:a16="http://schemas.microsoft.com/office/drawing/2014/main" id="{AF745B0B-4644-9088-4CA5-170026EC0597}"/>
              </a:ext>
            </a:extLst>
          </p:cNvPr>
          <p:cNvSpPr>
            <a:spLocks noGrp="1" noChangeArrowheads="1"/>
          </p:cNvSpPr>
          <p:nvPr>
            <p:ph type="title"/>
          </p:nvPr>
        </p:nvSpPr>
        <p:spPr>
          <a:xfrm>
            <a:off x="457200" y="721569"/>
            <a:ext cx="8229600" cy="1008112"/>
          </a:xfrm>
        </p:spPr>
        <p:txBody>
          <a:bodyPr>
            <a:normAutofit/>
          </a:bodyPr>
          <a:lstStyle/>
          <a:p>
            <a:pPr algn="ctr"/>
            <a:r>
              <a:rPr lang="en-US" sz="3600" b="1" dirty="0">
                <a:latin typeface="+mn-lt"/>
                <a:cs typeface="Times New Roman" panose="02020603050405020304" pitchFamily="18" charset="0"/>
              </a:rPr>
              <a:t>Elastomeric Respirators</a:t>
            </a:r>
          </a:p>
        </p:txBody>
      </p:sp>
      <p:graphicFrame>
        <p:nvGraphicFramePr>
          <p:cNvPr id="3" name="Diagram 2">
            <a:extLst>
              <a:ext uri="{FF2B5EF4-FFF2-40B4-BE49-F238E27FC236}">
                <a16:creationId xmlns:a16="http://schemas.microsoft.com/office/drawing/2014/main" id="{9E088F23-A3DA-F981-FDFF-124B197312B4}"/>
              </a:ext>
            </a:extLst>
          </p:cNvPr>
          <p:cNvGraphicFramePr/>
          <p:nvPr>
            <p:extLst>
              <p:ext uri="{D42A27DB-BD31-4B8C-83A1-F6EECF244321}">
                <p14:modId xmlns:p14="http://schemas.microsoft.com/office/powerpoint/2010/main" val="711497596"/>
              </p:ext>
            </p:extLst>
          </p:nvPr>
        </p:nvGraphicFramePr>
        <p:xfrm>
          <a:off x="966428" y="1844825"/>
          <a:ext cx="7211144" cy="39604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Safe Work Background No Logos">
            <a:extLst>
              <a:ext uri="{FF2B5EF4-FFF2-40B4-BE49-F238E27FC236}">
                <a16:creationId xmlns:a16="http://schemas.microsoft.com/office/drawing/2014/main" id="{1C541C69-01DA-2797-64C6-0020EA98F4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a:extLst>
              <a:ext uri="{FF2B5EF4-FFF2-40B4-BE49-F238E27FC236}">
                <a16:creationId xmlns:a16="http://schemas.microsoft.com/office/drawing/2014/main" id="{4D57912C-9D26-135B-FC9F-49E84A8EE1A7}"/>
              </a:ext>
            </a:extLst>
          </p:cNvPr>
          <p:cNvSpPr txBox="1"/>
          <p:nvPr/>
        </p:nvSpPr>
        <p:spPr>
          <a:xfrm>
            <a:off x="3926950" y="4657944"/>
            <a:ext cx="4250621" cy="584775"/>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Times New Roman" panose="02020603050405020304" pitchFamily="18" charset="0"/>
              </a:rPr>
              <a:t>Breakthrough is a poor and dangerous method of establishing change out timings</a:t>
            </a:r>
          </a:p>
        </p:txBody>
      </p:sp>
      <p:pic>
        <p:nvPicPr>
          <p:cNvPr id="2" name="Picture 1">
            <a:extLst>
              <a:ext uri="{FF2B5EF4-FFF2-40B4-BE49-F238E27FC236}">
                <a16:creationId xmlns:a16="http://schemas.microsoft.com/office/drawing/2014/main" id="{6ADDB97B-5314-EEF5-A074-892593931F9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6" name="Picture 5">
            <a:extLst>
              <a:ext uri="{FF2B5EF4-FFF2-40B4-BE49-F238E27FC236}">
                <a16:creationId xmlns:a16="http://schemas.microsoft.com/office/drawing/2014/main" id="{0CD10362-4AB8-29C6-3AFD-8EFB7E5BC507}"/>
              </a:ext>
            </a:extLst>
          </p:cNvPr>
          <p:cNvPicPr>
            <a:picLocks noChangeAspect="1"/>
          </p:cNvPicPr>
          <p:nvPr/>
        </p:nvPicPr>
        <p:blipFill>
          <a:blip r:embed="rId11"/>
          <a:stretch>
            <a:fillRect/>
          </a:stretch>
        </p:blipFill>
        <p:spPr>
          <a:xfrm>
            <a:off x="7300776" y="583596"/>
            <a:ext cx="1386024" cy="1527865"/>
          </a:xfrm>
          <a:prstGeom prst="rect">
            <a:avLst/>
          </a:prstGeom>
        </p:spPr>
      </p:pic>
    </p:spTree>
    <p:custDataLst>
      <p:tags r:id="rId1"/>
    </p:custDataLst>
    <p:extLst>
      <p:ext uri="{BB962C8B-B14F-4D97-AF65-F5344CB8AC3E}">
        <p14:creationId xmlns:p14="http://schemas.microsoft.com/office/powerpoint/2010/main" val="110617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19131" y="703164"/>
            <a:ext cx="8229600" cy="1049714"/>
          </a:xfrm>
        </p:spPr>
        <p:txBody>
          <a:bodyPr>
            <a:normAutofit/>
          </a:bodyPr>
          <a:lstStyle/>
          <a:p>
            <a:pPr algn="ctr"/>
            <a:r>
              <a:rPr lang="en-US" sz="3600" b="1" dirty="0">
                <a:latin typeface="+mn-lt"/>
              </a:rPr>
              <a:t>End-of-Service-Life Indicator</a:t>
            </a:r>
          </a:p>
        </p:txBody>
      </p:sp>
      <p:sp>
        <p:nvSpPr>
          <p:cNvPr id="6" name="Rectangle 5"/>
          <p:cNvSpPr/>
          <p:nvPr/>
        </p:nvSpPr>
        <p:spPr>
          <a:xfrm>
            <a:off x="395536" y="2182624"/>
            <a:ext cx="4536771" cy="2862322"/>
          </a:xfrm>
          <a:prstGeom prst="rect">
            <a:avLst/>
          </a:prstGeom>
        </p:spPr>
        <p:txBody>
          <a:bodyPr wrap="square">
            <a:spAutoFit/>
          </a:bodyPr>
          <a:lstStyle/>
          <a:p>
            <a:pPr marL="393192"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End-of-service-life indicator (ESLI)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a:cs typeface="Times New Roman" panose="02020603050405020304" pitchFamily="18" charset="0"/>
              </a:rPr>
              <a:t>Depending on the manufacturer’s specifications, the indicator window will change </a:t>
            </a:r>
            <a:r>
              <a:rPr lang="en-US" sz="2400" dirty="0" err="1">
                <a:solidFill>
                  <a:prstClr val="black"/>
                </a:solidFill>
                <a:latin typeface="Calibri"/>
                <a:cs typeface="Times New Roman" panose="02020603050405020304" pitchFamily="18" charset="0"/>
              </a:rPr>
              <a:t>colour</a:t>
            </a:r>
            <a:r>
              <a:rPr lang="en-US" sz="2400" dirty="0">
                <a:solidFill>
                  <a:prstClr val="black"/>
                </a:solidFill>
                <a:latin typeface="Calibri"/>
                <a:cs typeface="Times New Roman" panose="02020603050405020304" pitchFamily="18" charset="0"/>
              </a:rPr>
              <a:t> when the filter has become saturated and needs to be replaced</a:t>
            </a:r>
            <a:endParaRPr kumimoji="0" lang="en-US" sz="2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pic>
        <p:nvPicPr>
          <p:cNvPr id="3" name="Picture 2" descr="A person holding a pink gas mask&#10;&#10;Description automatically generated">
            <a:extLst>
              <a:ext uri="{FF2B5EF4-FFF2-40B4-BE49-F238E27FC236}">
                <a16:creationId xmlns:a16="http://schemas.microsoft.com/office/drawing/2014/main" id="{3110B2DC-1CB7-E1C6-8AC8-AEF1C4D31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849618"/>
            <a:ext cx="3672675" cy="3528334"/>
          </a:xfrm>
          <a:prstGeom prst="rect">
            <a:avLst/>
          </a:prstGeom>
        </p:spPr>
      </p:pic>
      <p:pic>
        <p:nvPicPr>
          <p:cNvPr id="7" name="Picture 2" descr="Safe Work Background No Logos">
            <a:extLst>
              <a:ext uri="{FF2B5EF4-FFF2-40B4-BE49-F238E27FC236}">
                <a16:creationId xmlns:a16="http://schemas.microsoft.com/office/drawing/2014/main" id="{82B56C1C-30AF-CB66-E918-5B7D67F6DF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Picture 1">
            <a:extLst>
              <a:ext uri="{FF2B5EF4-FFF2-40B4-BE49-F238E27FC236}">
                <a16:creationId xmlns:a16="http://schemas.microsoft.com/office/drawing/2014/main" id="{DA49637C-302D-18CF-5ECA-B05494D65B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752255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853844"/>
            <a:ext cx="8229600" cy="843354"/>
          </a:xfrm>
        </p:spPr>
        <p:txBody>
          <a:bodyPr/>
          <a:lstStyle/>
          <a:p>
            <a:pPr algn="ctr"/>
            <a:r>
              <a:rPr lang="en-US" sz="3600" b="1" dirty="0">
                <a:latin typeface="+mn-lt"/>
                <a:cs typeface="Times New Roman" panose="02020603050405020304" pitchFamily="18" charset="0"/>
              </a:rPr>
              <a:t>NIOSH Colour Scheme</a:t>
            </a: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9841" y="3429000"/>
            <a:ext cx="382242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138531"/>
            <a:ext cx="5562600" cy="4078039"/>
          </a:xfrm>
          <a:prstGeom prst="rect">
            <a:avLst/>
          </a:prstGeom>
        </p:spPr>
        <p:txBody>
          <a:bodyPr wrap="square">
            <a:spAutoFit/>
          </a:bodyPr>
          <a:lstStyle/>
          <a:p>
            <a:pPr marL="457200" lvl="0" indent="-457200">
              <a:spcAft>
                <a:spcPts val="600"/>
              </a:spcAft>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White - acid gas (</a:t>
            </a:r>
            <a:r>
              <a:rPr lang="en-US" sz="2800" dirty="0">
                <a:solidFill>
                  <a:srgbClr val="FF0000"/>
                </a:solidFill>
                <a:cs typeface="Times New Roman" panose="02020603050405020304" pitchFamily="18" charset="0"/>
              </a:rPr>
              <a:t>H</a:t>
            </a:r>
            <a:r>
              <a:rPr lang="en-US" sz="2800" baseline="-25000" dirty="0">
                <a:solidFill>
                  <a:srgbClr val="FF0000"/>
                </a:solidFill>
                <a:cs typeface="Times New Roman" panose="02020603050405020304" pitchFamily="18" charset="0"/>
              </a:rPr>
              <a:t>2</a:t>
            </a:r>
            <a:r>
              <a:rPr lang="en-US" sz="2800" dirty="0">
                <a:solidFill>
                  <a:srgbClr val="FF0000"/>
                </a:solidFill>
                <a:cs typeface="Times New Roman" panose="02020603050405020304" pitchFamily="18" charset="0"/>
              </a:rPr>
              <a:t>S</a:t>
            </a:r>
            <a:r>
              <a:rPr kumimoji="0" lang="en-US" sz="2800" b="0" i="0" u="none" strike="noStrike" kern="1200" cap="none" spc="0" normalizeH="0" baseline="0" noProof="0" dirty="0">
                <a:ln>
                  <a:noFill/>
                </a:ln>
                <a:solidFill>
                  <a:srgbClr val="FF0000"/>
                </a:solidFill>
                <a:effectLst/>
                <a:uLnTx/>
                <a:uFillTx/>
                <a:latin typeface="Calibri"/>
                <a:ea typeface="+mn-ea"/>
                <a:cs typeface="Times New Roman" panose="02020603050405020304" pitchFamily="18" charset="0"/>
              </a:rPr>
              <a:t> escape only</a:t>
            </a:r>
            <a:r>
              <a:rPr kumimoji="0" 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Black - organic vapors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Green - ammonia gas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Yellow - mix of organic and acid</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Olive - multi gas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Blue - carbon monoxide</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Purple </a:t>
            </a:r>
            <a:r>
              <a:rPr lang="en-US" sz="2800" dirty="0">
                <a:solidFill>
                  <a:prstClr val="black"/>
                </a:solidFill>
                <a:latin typeface="Calibri"/>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radioactive</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Red - mercury vapor</a:t>
            </a:r>
          </a:p>
        </p:txBody>
      </p:sp>
      <p:pic>
        <p:nvPicPr>
          <p:cNvPr id="5" name="Picture 2" descr="Safe Work Background No Logos">
            <a:extLst>
              <a:ext uri="{FF2B5EF4-FFF2-40B4-BE49-F238E27FC236}">
                <a16:creationId xmlns:a16="http://schemas.microsoft.com/office/drawing/2014/main" id="{FCB5E9F5-D8E9-BAAF-DACC-66593A3F05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E2A474E7-70CD-02AB-3A11-48A49C96CF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520533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1B9988-2A15-EB98-59F4-9E100FD49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DB6BD-765A-D602-52C9-4F72E8E48DBE}"/>
              </a:ext>
            </a:extLst>
          </p:cNvPr>
          <p:cNvSpPr>
            <a:spLocks noGrp="1"/>
          </p:cNvSpPr>
          <p:nvPr>
            <p:ph type="title"/>
          </p:nvPr>
        </p:nvSpPr>
        <p:spPr>
          <a:xfrm>
            <a:off x="457200" y="710907"/>
            <a:ext cx="8229600" cy="1143000"/>
          </a:xfrm>
        </p:spPr>
        <p:txBody>
          <a:bodyPr/>
          <a:lstStyle/>
          <a:p>
            <a:r>
              <a:rPr lang="en-CA" sz="3600" b="1" dirty="0"/>
              <a:t>Elastomeric Respirators</a:t>
            </a:r>
          </a:p>
        </p:txBody>
      </p:sp>
      <p:sp>
        <p:nvSpPr>
          <p:cNvPr id="3" name="Content Placeholder 2">
            <a:extLst>
              <a:ext uri="{FF2B5EF4-FFF2-40B4-BE49-F238E27FC236}">
                <a16:creationId xmlns:a16="http://schemas.microsoft.com/office/drawing/2014/main" id="{A68DB5B0-87DC-8FE0-C25F-3EBE534C5B10}"/>
              </a:ext>
            </a:extLst>
          </p:cNvPr>
          <p:cNvSpPr>
            <a:spLocks noGrp="1"/>
          </p:cNvSpPr>
          <p:nvPr>
            <p:ph idx="1"/>
          </p:nvPr>
        </p:nvSpPr>
        <p:spPr>
          <a:xfrm>
            <a:off x="489295" y="1853907"/>
            <a:ext cx="8229600" cy="3669945"/>
          </a:xfrm>
        </p:spPr>
        <p:txBody>
          <a:bodyPr/>
          <a:lstStyle/>
          <a:p>
            <a:pPr marL="0" indent="0">
              <a:buNone/>
            </a:pPr>
            <a:r>
              <a:rPr lang="en-CA" dirty="0"/>
              <a:t>Storage:</a:t>
            </a:r>
          </a:p>
          <a:p>
            <a:r>
              <a:rPr lang="en-CA" dirty="0"/>
              <a:t>Respirators should be stored clean and dry, with adequate room to prevent distortion</a:t>
            </a:r>
          </a:p>
          <a:p>
            <a:r>
              <a:rPr lang="en-CA" dirty="0"/>
              <a:t>Cartridges should be stored in a separate sealed plastic bag, not in a respirator bag</a:t>
            </a:r>
          </a:p>
        </p:txBody>
      </p:sp>
      <p:pic>
        <p:nvPicPr>
          <p:cNvPr id="9" name="Picture 2" descr="Safe Work Background No Logos">
            <a:extLst>
              <a:ext uri="{FF2B5EF4-FFF2-40B4-BE49-F238E27FC236}">
                <a16:creationId xmlns:a16="http://schemas.microsoft.com/office/drawing/2014/main" id="{B23A9624-DF90-BEBE-B95C-A7A84AD060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29264010-FB04-2B4F-6A05-BC77AFDE23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195723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A4E928-87F1-6955-8F09-D0ADE5A69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FF955-6F43-E47B-EEC7-7C9EB399EC72}"/>
              </a:ext>
            </a:extLst>
          </p:cNvPr>
          <p:cNvSpPr>
            <a:spLocks noGrp="1"/>
          </p:cNvSpPr>
          <p:nvPr>
            <p:ph type="title"/>
          </p:nvPr>
        </p:nvSpPr>
        <p:spPr>
          <a:xfrm>
            <a:off x="457200" y="980728"/>
            <a:ext cx="8229600" cy="1143000"/>
          </a:xfrm>
        </p:spPr>
        <p:txBody>
          <a:bodyPr/>
          <a:lstStyle/>
          <a:p>
            <a:r>
              <a:rPr lang="en-CA" sz="3600" b="1" dirty="0"/>
              <a:t>Respirator Fit Testing</a:t>
            </a:r>
          </a:p>
        </p:txBody>
      </p:sp>
      <p:sp>
        <p:nvSpPr>
          <p:cNvPr id="3" name="Content Placeholder 2">
            <a:extLst>
              <a:ext uri="{FF2B5EF4-FFF2-40B4-BE49-F238E27FC236}">
                <a16:creationId xmlns:a16="http://schemas.microsoft.com/office/drawing/2014/main" id="{2A353AF3-9A91-BC4B-AD9B-63816F6756A3}"/>
              </a:ext>
            </a:extLst>
          </p:cNvPr>
          <p:cNvSpPr>
            <a:spLocks noGrp="1"/>
          </p:cNvSpPr>
          <p:nvPr>
            <p:ph idx="1"/>
          </p:nvPr>
        </p:nvSpPr>
        <p:spPr>
          <a:xfrm>
            <a:off x="478358" y="2348880"/>
            <a:ext cx="8229600" cy="3384376"/>
          </a:xfrm>
        </p:spPr>
        <p:txBody>
          <a:bodyPr/>
          <a:lstStyle/>
          <a:p>
            <a:pPr marL="0" indent="0">
              <a:buNone/>
            </a:pPr>
            <a:r>
              <a:rPr lang="en-US" dirty="0"/>
              <a:t>Hazard assessments have been completed, a hazard has been recognized, PPE has been chosen, and the fit tester now performs testing.</a:t>
            </a:r>
          </a:p>
          <a:p>
            <a:pPr marL="0" indent="0">
              <a:buNone/>
            </a:pPr>
            <a:endParaRPr lang="en-US" dirty="0"/>
          </a:p>
          <a:p>
            <a:pPr marL="0" indent="0">
              <a:buNone/>
            </a:pPr>
            <a:r>
              <a:rPr lang="en-US" dirty="0"/>
              <a:t>Fit testers are responsible for completing all necessary records of fit testing. </a:t>
            </a:r>
            <a:endParaRPr lang="en-CA" dirty="0"/>
          </a:p>
          <a:p>
            <a:pPr marL="0" indent="0">
              <a:buNone/>
            </a:pPr>
            <a:endParaRPr lang="en-CA" dirty="0"/>
          </a:p>
        </p:txBody>
      </p:sp>
      <p:pic>
        <p:nvPicPr>
          <p:cNvPr id="9" name="Picture 2" descr="Safe Work Background No Logos">
            <a:extLst>
              <a:ext uri="{FF2B5EF4-FFF2-40B4-BE49-F238E27FC236}">
                <a16:creationId xmlns:a16="http://schemas.microsoft.com/office/drawing/2014/main" id="{F23FC3A3-2506-9A58-8094-169A6B09B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79EF7C52-FDBD-AF98-A98C-E3D4D6EA37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941559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533800"/>
            <a:ext cx="8229600" cy="1066400"/>
          </a:xfrm>
        </p:spPr>
        <p:txBody>
          <a:bodyPr>
            <a:noAutofit/>
          </a:bodyPr>
          <a:lstStyle/>
          <a:p>
            <a:r>
              <a:rPr lang="en-US" sz="3600" b="1" dirty="0"/>
              <a:t>Respirator Fit Testing </a:t>
            </a:r>
          </a:p>
        </p:txBody>
      </p:sp>
      <p:graphicFrame>
        <p:nvGraphicFramePr>
          <p:cNvPr id="4" name="Diagram 3">
            <a:extLst>
              <a:ext uri="{FF2B5EF4-FFF2-40B4-BE49-F238E27FC236}">
                <a16:creationId xmlns:a16="http://schemas.microsoft.com/office/drawing/2014/main" id="{785466FC-D79F-B85F-ED63-508F1E2085EB}"/>
              </a:ext>
            </a:extLst>
          </p:cNvPr>
          <p:cNvGraphicFramePr/>
          <p:nvPr>
            <p:extLst>
              <p:ext uri="{D42A27DB-BD31-4B8C-83A1-F6EECF244321}">
                <p14:modId xmlns:p14="http://schemas.microsoft.com/office/powerpoint/2010/main" val="7736615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Safe Work Background No Logos">
            <a:extLst>
              <a:ext uri="{FF2B5EF4-FFF2-40B4-BE49-F238E27FC236}">
                <a16:creationId xmlns:a16="http://schemas.microsoft.com/office/drawing/2014/main" id="{F67D9937-C46B-E32D-27D3-86DDC5F9CE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E305326E-BD88-FCC9-A47E-CBE68BA0446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047896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04C1C346-EF58-5F9E-3D0D-51EEACB2C3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A155B3-9A2C-E05A-BA85-38171FC26723}"/>
              </a:ext>
            </a:extLst>
          </p:cNvPr>
          <p:cNvSpPr>
            <a:spLocks noGrp="1"/>
          </p:cNvSpPr>
          <p:nvPr>
            <p:ph type="title"/>
          </p:nvPr>
        </p:nvSpPr>
        <p:spPr>
          <a:xfrm>
            <a:off x="568501" y="606425"/>
            <a:ext cx="8229600" cy="730679"/>
          </a:xfrm>
        </p:spPr>
        <p:txBody>
          <a:bodyPr>
            <a:normAutofit/>
          </a:bodyPr>
          <a:lstStyle/>
          <a:p>
            <a:pPr algn="ctr"/>
            <a:r>
              <a:rPr lang="en-US" sz="3600" b="1" dirty="0">
                <a:latin typeface="+mn-lt"/>
                <a:cs typeface="Times New Roman" panose="02020603050405020304" pitchFamily="18" charset="0"/>
              </a:rPr>
              <a:t>Respirator Fit Test Screening Form</a:t>
            </a:r>
          </a:p>
        </p:txBody>
      </p:sp>
      <p:pic>
        <p:nvPicPr>
          <p:cNvPr id="6" name="Picture 2" descr="Safe Work Background No Logos">
            <a:extLst>
              <a:ext uri="{FF2B5EF4-FFF2-40B4-BE49-F238E27FC236}">
                <a16:creationId xmlns:a16="http://schemas.microsoft.com/office/drawing/2014/main" id="{CE84A08F-C0D0-2E97-55E7-3E781E8458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AutoShape 3">
            <a:extLst>
              <a:ext uri="{FF2B5EF4-FFF2-40B4-BE49-F238E27FC236}">
                <a16:creationId xmlns:a16="http://schemas.microsoft.com/office/drawing/2014/main" id="{7EEB2A78-6E2B-58D0-B717-C487DAED0F41}"/>
              </a:ext>
            </a:extLst>
          </p:cNvPr>
          <p:cNvSpPr>
            <a:spLocks noChangeAspect="1" noChangeArrowheads="1" noTextEdit="1"/>
          </p:cNvSpPr>
          <p:nvPr/>
        </p:nvSpPr>
        <p:spPr bwMode="auto">
          <a:xfrm>
            <a:off x="4714481" y="4046306"/>
            <a:ext cx="724260" cy="96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8" name="Picture 7">
            <a:extLst>
              <a:ext uri="{FF2B5EF4-FFF2-40B4-BE49-F238E27FC236}">
                <a16:creationId xmlns:a16="http://schemas.microsoft.com/office/drawing/2014/main" id="{C15F2265-27F0-6CE3-450B-3150A3E074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7" name="Picture 6">
            <a:extLst>
              <a:ext uri="{FF2B5EF4-FFF2-40B4-BE49-F238E27FC236}">
                <a16:creationId xmlns:a16="http://schemas.microsoft.com/office/drawing/2014/main" id="{6698CFEC-75BE-ABEC-7E75-14EF367CDE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3301" y="1337104"/>
            <a:ext cx="3603435" cy="4651192"/>
          </a:xfrm>
          <a:prstGeom prst="rect">
            <a:avLst/>
          </a:prstGeom>
        </p:spPr>
      </p:pic>
      <p:pic>
        <p:nvPicPr>
          <p:cNvPr id="10" name="Picture 9">
            <a:extLst>
              <a:ext uri="{FF2B5EF4-FFF2-40B4-BE49-F238E27FC236}">
                <a16:creationId xmlns:a16="http://schemas.microsoft.com/office/drawing/2014/main" id="{0E4FF6F8-4FEC-A144-454F-161F2E6452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727" y="1337104"/>
            <a:ext cx="3777676" cy="4885696"/>
          </a:xfrm>
          <a:prstGeom prst="rect">
            <a:avLst/>
          </a:prstGeom>
        </p:spPr>
      </p:pic>
    </p:spTree>
    <p:custDataLst>
      <p:tags r:id="rId1"/>
    </p:custDataLst>
    <p:extLst>
      <p:ext uri="{BB962C8B-B14F-4D97-AF65-F5344CB8AC3E}">
        <p14:creationId xmlns:p14="http://schemas.microsoft.com/office/powerpoint/2010/main" val="105171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49B1-3FFA-9A9B-542D-9D52B8BE7037}"/>
              </a:ext>
            </a:extLst>
          </p:cNvPr>
          <p:cNvSpPr>
            <a:spLocks noGrp="1"/>
          </p:cNvSpPr>
          <p:nvPr>
            <p:ph type="title"/>
          </p:nvPr>
        </p:nvSpPr>
        <p:spPr>
          <a:xfrm>
            <a:off x="459147" y="507675"/>
            <a:ext cx="8229600" cy="1143000"/>
          </a:xfrm>
        </p:spPr>
        <p:txBody>
          <a:bodyPr>
            <a:normAutofit/>
          </a:bodyPr>
          <a:lstStyle/>
          <a:p>
            <a:r>
              <a:rPr lang="en-US" sz="3600" b="1" dirty="0"/>
              <a:t>Health Surveillance </a:t>
            </a:r>
            <a:endParaRPr lang="en-CA" sz="3600" b="1" dirty="0"/>
          </a:p>
        </p:txBody>
      </p:sp>
      <p:sp>
        <p:nvSpPr>
          <p:cNvPr id="3" name="Content Placeholder 2">
            <a:extLst>
              <a:ext uri="{FF2B5EF4-FFF2-40B4-BE49-F238E27FC236}">
                <a16:creationId xmlns:a16="http://schemas.microsoft.com/office/drawing/2014/main" id="{6B97C7F6-B429-96D3-D371-BFFB2BD3A54D}"/>
              </a:ext>
            </a:extLst>
          </p:cNvPr>
          <p:cNvSpPr>
            <a:spLocks noGrp="1"/>
          </p:cNvSpPr>
          <p:nvPr>
            <p:ph idx="1"/>
          </p:nvPr>
        </p:nvSpPr>
        <p:spPr>
          <a:xfrm>
            <a:off x="457200" y="1650675"/>
            <a:ext cx="4330824" cy="4226597"/>
          </a:xfrm>
        </p:spPr>
        <p:txBody>
          <a:bodyPr>
            <a:noAutofit/>
          </a:bodyPr>
          <a:lstStyle/>
          <a:p>
            <a:r>
              <a:rPr lang="en-CA" sz="2200" dirty="0">
                <a:solidFill>
                  <a:srgbClr val="000000"/>
                </a:solidFill>
                <a:effectLst/>
                <a:latin typeface="Arial" panose="020B0604020202020204" pitchFamily="34" charset="0"/>
                <a:ea typeface="Times New Roman" panose="02020603050405020304" pitchFamily="18" charset="0"/>
              </a:rPr>
              <a:t>Ensure documentation is completed</a:t>
            </a:r>
          </a:p>
          <a:p>
            <a:r>
              <a:rPr lang="en-CA" sz="2200" dirty="0">
                <a:solidFill>
                  <a:srgbClr val="000000"/>
                </a:solidFill>
                <a:effectLst/>
                <a:latin typeface="Arial" panose="020B0604020202020204" pitchFamily="34" charset="0"/>
                <a:ea typeface="Times New Roman" panose="02020603050405020304" pitchFamily="18" charset="0"/>
              </a:rPr>
              <a:t>All health information shall be treated as medically confidential</a:t>
            </a:r>
          </a:p>
          <a:p>
            <a:r>
              <a:rPr lang="en-CA" sz="2200" dirty="0">
                <a:solidFill>
                  <a:srgbClr val="000000"/>
                </a:solidFill>
                <a:latin typeface="Arial" panose="020B0604020202020204" pitchFamily="34" charset="0"/>
                <a:ea typeface="Times New Roman" panose="02020603050405020304" pitchFamily="18" charset="0"/>
              </a:rPr>
              <a:t>If there is a concern, ensure the worker obtains the opinion of a health care professional – fit testing will not be completed until written approval is received</a:t>
            </a:r>
          </a:p>
          <a:p>
            <a:endParaRPr lang="en-CA" sz="1800" dirty="0">
              <a:effectLst/>
              <a:latin typeface="Times New Roman" panose="02020603050405020304" pitchFamily="18" charset="0"/>
              <a:ea typeface="Times New Roman" panose="02020603050405020304" pitchFamily="18" charset="0"/>
            </a:endParaRPr>
          </a:p>
          <a:p>
            <a:pPr marL="0" indent="0">
              <a:buNone/>
            </a:pPr>
            <a:endParaRPr lang="en-CA" sz="1600" dirty="0">
              <a:solidFill>
                <a:srgbClr val="FF0000"/>
              </a:solidFill>
            </a:endParaRPr>
          </a:p>
        </p:txBody>
      </p:sp>
      <p:pic>
        <p:nvPicPr>
          <p:cNvPr id="5" name="Picture 2" descr="Safe Work Background No Logos">
            <a:extLst>
              <a:ext uri="{FF2B5EF4-FFF2-40B4-BE49-F238E27FC236}">
                <a16:creationId xmlns:a16="http://schemas.microsoft.com/office/drawing/2014/main" id="{7B7E6B7B-9675-E39E-8A72-E817349EF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AutoShape 3">
            <a:extLst>
              <a:ext uri="{FF2B5EF4-FFF2-40B4-BE49-F238E27FC236}">
                <a16:creationId xmlns:a16="http://schemas.microsoft.com/office/drawing/2014/main" id="{42AA3BDE-2AE4-6480-EB42-B85B5DC33C6B}"/>
              </a:ext>
            </a:extLst>
          </p:cNvPr>
          <p:cNvSpPr>
            <a:spLocks noChangeAspect="1" noChangeArrowheads="1" noTextEdit="1"/>
          </p:cNvSpPr>
          <p:nvPr/>
        </p:nvSpPr>
        <p:spPr bwMode="auto">
          <a:xfrm>
            <a:off x="3359295" y="3725095"/>
            <a:ext cx="4056155" cy="462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4" name="Picture 3">
            <a:extLst>
              <a:ext uri="{FF2B5EF4-FFF2-40B4-BE49-F238E27FC236}">
                <a16:creationId xmlns:a16="http://schemas.microsoft.com/office/drawing/2014/main" id="{80798B4C-B7DC-2040-6780-A6191AC5F7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615" y="1650675"/>
            <a:ext cx="3603435" cy="4651192"/>
          </a:xfrm>
          <a:prstGeom prst="rect">
            <a:avLst/>
          </a:prstGeom>
        </p:spPr>
      </p:pic>
    </p:spTree>
    <p:custDataLst>
      <p:tags r:id="rId1"/>
    </p:custDataLst>
    <p:extLst>
      <p:ext uri="{BB962C8B-B14F-4D97-AF65-F5344CB8AC3E}">
        <p14:creationId xmlns:p14="http://schemas.microsoft.com/office/powerpoint/2010/main" val="2565734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872707"/>
            <a:ext cx="8229600" cy="1143000"/>
          </a:xfrm>
        </p:spPr>
        <p:txBody>
          <a:bodyPr>
            <a:noAutofit/>
          </a:bodyPr>
          <a:lstStyle/>
          <a:p>
            <a:r>
              <a:rPr lang="en-US" sz="3600" b="1" dirty="0">
                <a:latin typeface="+mn-lt"/>
                <a:cs typeface="Times New Roman" panose="02020603050405020304" pitchFamily="18" charset="0"/>
              </a:rPr>
              <a:t>Worker Health Conditions</a:t>
            </a:r>
            <a:br>
              <a:rPr lang="en-US" sz="3600" b="1" dirty="0">
                <a:latin typeface="+mn-lt"/>
                <a:cs typeface="Times New Roman" panose="02020603050405020304" pitchFamily="18" charset="0"/>
              </a:rPr>
            </a:br>
            <a:br>
              <a:rPr lang="en-CA" sz="3600" dirty="0">
                <a:effectLst/>
                <a:latin typeface="+mn-lt"/>
                <a:ea typeface="Times New Roman" panose="02020603050405020304" pitchFamily="18" charset="0"/>
              </a:rPr>
            </a:br>
            <a:r>
              <a:rPr lang="en-US" sz="3600" b="1" dirty="0">
                <a:latin typeface="+mn-lt"/>
                <a:cs typeface="Times New Roman" panose="02020603050405020304" pitchFamily="18" charset="0"/>
              </a:rPr>
              <a:t> </a:t>
            </a:r>
          </a:p>
        </p:txBody>
      </p:sp>
      <p:graphicFrame>
        <p:nvGraphicFramePr>
          <p:cNvPr id="4" name="Diagram 3">
            <a:extLst>
              <a:ext uri="{FF2B5EF4-FFF2-40B4-BE49-F238E27FC236}">
                <a16:creationId xmlns:a16="http://schemas.microsoft.com/office/drawing/2014/main" id="{CB794927-2F84-F818-4CED-A591E94A53E7}"/>
              </a:ext>
            </a:extLst>
          </p:cNvPr>
          <p:cNvGraphicFramePr/>
          <p:nvPr>
            <p:extLst>
              <p:ext uri="{D42A27DB-BD31-4B8C-83A1-F6EECF244321}">
                <p14:modId xmlns:p14="http://schemas.microsoft.com/office/powerpoint/2010/main" val="2568163733"/>
              </p:ext>
            </p:extLst>
          </p:nvPr>
        </p:nvGraphicFramePr>
        <p:xfrm>
          <a:off x="457200" y="1916832"/>
          <a:ext cx="8229600" cy="4093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Safe Work Background No Logos">
            <a:extLst>
              <a:ext uri="{FF2B5EF4-FFF2-40B4-BE49-F238E27FC236}">
                <a16:creationId xmlns:a16="http://schemas.microsoft.com/office/drawing/2014/main" id="{6BF79D00-E02C-0D73-E133-A458727476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2015658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3859C88-DC77-CA8B-9EBB-3D76330FD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947BC-D853-3813-722D-7EFF98493A90}"/>
              </a:ext>
            </a:extLst>
          </p:cNvPr>
          <p:cNvSpPr>
            <a:spLocks noGrp="1"/>
          </p:cNvSpPr>
          <p:nvPr>
            <p:ph type="title"/>
          </p:nvPr>
        </p:nvSpPr>
        <p:spPr>
          <a:xfrm>
            <a:off x="457200" y="980728"/>
            <a:ext cx="8229600" cy="1143000"/>
          </a:xfrm>
        </p:spPr>
        <p:txBody>
          <a:bodyPr/>
          <a:lstStyle/>
          <a:p>
            <a:r>
              <a:rPr lang="en-CA" sz="3600" b="1" dirty="0"/>
              <a:t>Orientation and Training</a:t>
            </a:r>
          </a:p>
        </p:txBody>
      </p:sp>
      <p:sp>
        <p:nvSpPr>
          <p:cNvPr id="3" name="Content Placeholder 2">
            <a:extLst>
              <a:ext uri="{FF2B5EF4-FFF2-40B4-BE49-F238E27FC236}">
                <a16:creationId xmlns:a16="http://schemas.microsoft.com/office/drawing/2014/main" id="{173C20C1-A10A-94A3-D74C-45C6CA0EF502}"/>
              </a:ext>
            </a:extLst>
          </p:cNvPr>
          <p:cNvSpPr>
            <a:spLocks noGrp="1"/>
          </p:cNvSpPr>
          <p:nvPr>
            <p:ph idx="1"/>
          </p:nvPr>
        </p:nvSpPr>
        <p:spPr>
          <a:xfrm>
            <a:off x="457200" y="1930270"/>
            <a:ext cx="8229600" cy="4500500"/>
          </a:xfrm>
        </p:spPr>
        <p:txBody>
          <a:bodyPr/>
          <a:lstStyle/>
          <a:p>
            <a:pPr marL="0" indent="0">
              <a:buNone/>
            </a:pPr>
            <a:r>
              <a:rPr lang="en-US" sz="2800" dirty="0"/>
              <a:t>Workers receive instruction on:</a:t>
            </a:r>
            <a:endParaRPr lang="en-CA" sz="2800" dirty="0"/>
          </a:p>
          <a:p>
            <a:pPr lvl="0"/>
            <a:r>
              <a:rPr lang="en-US" sz="2800" dirty="0"/>
              <a:t>Hazards</a:t>
            </a:r>
            <a:endParaRPr lang="en-CA" sz="2800" dirty="0"/>
          </a:p>
          <a:p>
            <a:pPr lvl="0"/>
            <a:r>
              <a:rPr lang="en-US" sz="2800" dirty="0"/>
              <a:t>Respirator use and limitations</a:t>
            </a:r>
            <a:endParaRPr lang="en-CA" sz="2800" dirty="0"/>
          </a:p>
          <a:p>
            <a:pPr lvl="0"/>
            <a:r>
              <a:rPr lang="en-US" sz="2800" dirty="0"/>
              <a:t>Donning, doffing, seal checks</a:t>
            </a:r>
            <a:endParaRPr lang="en-CA" sz="2800" dirty="0"/>
          </a:p>
          <a:p>
            <a:pPr lvl="0"/>
            <a:r>
              <a:rPr lang="en-US" sz="2800" dirty="0"/>
              <a:t>Care and storage</a:t>
            </a:r>
          </a:p>
          <a:p>
            <a:pPr lvl="0"/>
            <a:endParaRPr lang="en-CA" dirty="0"/>
          </a:p>
          <a:p>
            <a:pPr marL="0" indent="0">
              <a:buNone/>
            </a:pPr>
            <a:r>
              <a:rPr lang="en-US" sz="2800" dirty="0"/>
              <a:t>The orientation may be facilitated or self-directed.</a:t>
            </a:r>
            <a:endParaRPr lang="en-CA" sz="2800" dirty="0"/>
          </a:p>
          <a:p>
            <a:pPr marL="0" indent="0">
              <a:buNone/>
            </a:pPr>
            <a:endParaRPr lang="en-CA" dirty="0"/>
          </a:p>
        </p:txBody>
      </p:sp>
      <p:pic>
        <p:nvPicPr>
          <p:cNvPr id="9" name="Picture 2" descr="Safe Work Background No Logos">
            <a:extLst>
              <a:ext uri="{FF2B5EF4-FFF2-40B4-BE49-F238E27FC236}">
                <a16:creationId xmlns:a16="http://schemas.microsoft.com/office/drawing/2014/main" id="{31BA826A-23C2-BA5F-9B0D-BAD6A0B59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42FAA5F6-8F2D-7234-C47B-3EEB635374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04182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33872" y="803317"/>
            <a:ext cx="6876256" cy="953666"/>
          </a:xfrm>
        </p:spPr>
        <p:txBody>
          <a:bodyPr anchor="ctr">
            <a:normAutofit/>
          </a:bodyPr>
          <a:lstStyle/>
          <a:p>
            <a:pPr>
              <a:lnSpc>
                <a:spcPct val="90000"/>
              </a:lnSpc>
            </a:pPr>
            <a:r>
              <a:rPr lang="en-US" b="1" dirty="0">
                <a:latin typeface="+mn-lt"/>
              </a:rPr>
              <a:t>Introductions</a:t>
            </a:r>
            <a:r>
              <a:rPr lang="en-US" b="1" dirty="0">
                <a:latin typeface="Helvetica Neue"/>
              </a:rPr>
              <a:t> </a:t>
            </a:r>
          </a:p>
        </p:txBody>
      </p:sp>
      <p:sp useBgFill="1">
        <p:nvSpPr>
          <p:cNvPr id="12291" name="Rectangle 3"/>
          <p:cNvSpPr>
            <a:spLocks noGrp="1" noChangeArrowheads="1"/>
          </p:cNvSpPr>
          <p:nvPr>
            <p:ph idx="1"/>
          </p:nvPr>
        </p:nvSpPr>
        <p:spPr>
          <a:xfrm>
            <a:off x="611560" y="2134329"/>
            <a:ext cx="8229600" cy="4060090"/>
          </a:xfrm>
        </p:spPr>
        <p:txBody>
          <a:bodyPr>
            <a:normAutofit/>
          </a:bodyPr>
          <a:lstStyle/>
          <a:p>
            <a:pPr eaLnBrk="1" hangingPunct="1"/>
            <a:r>
              <a:rPr lang="en-US" dirty="0">
                <a:latin typeface="+mn-lt"/>
              </a:rPr>
              <a:t>What is your name?</a:t>
            </a:r>
          </a:p>
          <a:p>
            <a:pPr eaLnBrk="1" hangingPunct="1"/>
            <a:r>
              <a:rPr lang="en-US" dirty="0">
                <a:latin typeface="+mn-lt"/>
              </a:rPr>
              <a:t>Where do you work?</a:t>
            </a:r>
          </a:p>
          <a:p>
            <a:pPr eaLnBrk="1" hangingPunct="1"/>
            <a:r>
              <a:rPr lang="en-US" dirty="0">
                <a:latin typeface="+mn-lt"/>
              </a:rPr>
              <a:t>What is your role?</a:t>
            </a:r>
          </a:p>
          <a:p>
            <a:pPr eaLnBrk="1" hangingPunct="1"/>
            <a:r>
              <a:rPr lang="en-US" dirty="0"/>
              <a:t>What do you know about fit testing?</a:t>
            </a:r>
            <a:endParaRPr lang="en-US" dirty="0">
              <a:latin typeface="+mn-lt"/>
            </a:endParaRPr>
          </a:p>
          <a:p>
            <a:pPr eaLnBrk="1" hangingPunct="1"/>
            <a:r>
              <a:rPr lang="en-US" dirty="0">
                <a:latin typeface="+mn-lt"/>
              </a:rPr>
              <a:t>What do you hope to learn today?</a:t>
            </a:r>
          </a:p>
        </p:txBody>
      </p:sp>
      <p:pic>
        <p:nvPicPr>
          <p:cNvPr id="6" name="Picture 2" descr="Safe Work Background No Logos">
            <a:extLst>
              <a:ext uri="{FF2B5EF4-FFF2-40B4-BE49-F238E27FC236}">
                <a16:creationId xmlns:a16="http://schemas.microsoft.com/office/drawing/2014/main" id="{EBFD75F6-4D9E-3200-E948-454ED1E35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Graphic 6" descr="Employee badge with solid fill">
            <a:extLst>
              <a:ext uri="{FF2B5EF4-FFF2-40B4-BE49-F238E27FC236}">
                <a16:creationId xmlns:a16="http://schemas.microsoft.com/office/drawing/2014/main" id="{85145087-3F4B-9581-2BC1-919067E10F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6356" y="1756983"/>
            <a:ext cx="1843772" cy="1843772"/>
          </a:xfrm>
          <a:prstGeom prst="rect">
            <a:avLst/>
          </a:prstGeom>
        </p:spPr>
      </p:pic>
      <p:pic>
        <p:nvPicPr>
          <p:cNvPr id="8" name="Picture 7">
            <a:extLst>
              <a:ext uri="{FF2B5EF4-FFF2-40B4-BE49-F238E27FC236}">
                <a16:creationId xmlns:a16="http://schemas.microsoft.com/office/drawing/2014/main" id="{B8A50A6D-EF19-1B1F-9063-089E89E864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1022675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2F3A-E839-160B-D8B0-54FF98EFAD56}"/>
              </a:ext>
            </a:extLst>
          </p:cNvPr>
          <p:cNvSpPr>
            <a:spLocks noGrp="1"/>
          </p:cNvSpPr>
          <p:nvPr>
            <p:ph type="title"/>
          </p:nvPr>
        </p:nvSpPr>
        <p:spPr>
          <a:xfrm>
            <a:off x="457200" y="760602"/>
            <a:ext cx="8229600" cy="1143000"/>
          </a:xfrm>
        </p:spPr>
        <p:txBody>
          <a:bodyPr>
            <a:normAutofit/>
          </a:bodyPr>
          <a:lstStyle/>
          <a:p>
            <a:r>
              <a:rPr lang="en-US" sz="3600" b="1" dirty="0"/>
              <a:t>Donning and Doffing</a:t>
            </a:r>
            <a:endParaRPr lang="en-CA" sz="3600" b="1" dirty="0"/>
          </a:p>
        </p:txBody>
      </p:sp>
      <p:sp>
        <p:nvSpPr>
          <p:cNvPr id="4" name="Text Placeholder 3">
            <a:extLst>
              <a:ext uri="{FF2B5EF4-FFF2-40B4-BE49-F238E27FC236}">
                <a16:creationId xmlns:a16="http://schemas.microsoft.com/office/drawing/2014/main" id="{F592425F-BFAB-2CEF-9618-27F628007836}"/>
              </a:ext>
            </a:extLst>
          </p:cNvPr>
          <p:cNvSpPr>
            <a:spLocks noGrp="1"/>
          </p:cNvSpPr>
          <p:nvPr>
            <p:ph idx="1"/>
          </p:nvPr>
        </p:nvSpPr>
        <p:spPr>
          <a:xfrm>
            <a:off x="457200" y="1905029"/>
            <a:ext cx="8177547" cy="4221134"/>
          </a:xfrm>
        </p:spPr>
        <p:txBody>
          <a:bodyPr>
            <a:normAutofit/>
          </a:bodyPr>
          <a:lstStyle/>
          <a:p>
            <a:r>
              <a:rPr lang="en-US" dirty="0"/>
              <a:t>Follow the manufacturer’s guidelines and instructions </a:t>
            </a:r>
            <a:endParaRPr lang="en-CA" dirty="0"/>
          </a:p>
        </p:txBody>
      </p:sp>
      <p:pic>
        <p:nvPicPr>
          <p:cNvPr id="6" name="Content Placeholder 3">
            <a:extLst>
              <a:ext uri="{FF2B5EF4-FFF2-40B4-BE49-F238E27FC236}">
                <a16:creationId xmlns:a16="http://schemas.microsoft.com/office/drawing/2014/main" id="{E21FEC3D-C587-4290-7F7A-5B9FAB96EABE}"/>
              </a:ext>
            </a:extLst>
          </p:cNvPr>
          <p:cNvPicPr>
            <a:picLocks noChangeAspect="1"/>
          </p:cNvPicPr>
          <p:nvPr/>
        </p:nvPicPr>
        <p:blipFill>
          <a:blip r:embed="rId4"/>
          <a:stretch>
            <a:fillRect/>
          </a:stretch>
        </p:blipFill>
        <p:spPr>
          <a:xfrm>
            <a:off x="5030979" y="4438532"/>
            <a:ext cx="1441843" cy="1656184"/>
          </a:xfrm>
          <a:prstGeom prst="rect">
            <a:avLst/>
          </a:prstGeom>
        </p:spPr>
      </p:pic>
      <p:pic>
        <p:nvPicPr>
          <p:cNvPr id="9" name="Content Placeholder 3">
            <a:extLst>
              <a:ext uri="{FF2B5EF4-FFF2-40B4-BE49-F238E27FC236}">
                <a16:creationId xmlns:a16="http://schemas.microsoft.com/office/drawing/2014/main" id="{195E6B69-4A48-AB81-0FC6-2452009E406E}"/>
              </a:ext>
            </a:extLst>
          </p:cNvPr>
          <p:cNvPicPr>
            <a:picLocks noChangeAspect="1"/>
          </p:cNvPicPr>
          <p:nvPr/>
        </p:nvPicPr>
        <p:blipFill>
          <a:blip r:embed="rId5"/>
          <a:stretch>
            <a:fillRect/>
          </a:stretch>
        </p:blipFill>
        <p:spPr>
          <a:xfrm>
            <a:off x="3956772" y="2880685"/>
            <a:ext cx="1428750" cy="1361145"/>
          </a:xfrm>
          <a:prstGeom prst="rect">
            <a:avLst/>
          </a:prstGeom>
        </p:spPr>
      </p:pic>
      <p:pic>
        <p:nvPicPr>
          <p:cNvPr id="11" name="Content Placeholder 5">
            <a:extLst>
              <a:ext uri="{FF2B5EF4-FFF2-40B4-BE49-F238E27FC236}">
                <a16:creationId xmlns:a16="http://schemas.microsoft.com/office/drawing/2014/main" id="{DA9926EE-C00D-1939-0A35-A4218DF699DC}"/>
              </a:ext>
            </a:extLst>
          </p:cNvPr>
          <p:cNvPicPr>
            <a:picLocks noChangeAspect="1"/>
          </p:cNvPicPr>
          <p:nvPr/>
        </p:nvPicPr>
        <p:blipFill>
          <a:blip r:embed="rId6"/>
          <a:stretch>
            <a:fillRect/>
          </a:stretch>
        </p:blipFill>
        <p:spPr>
          <a:xfrm>
            <a:off x="2624895" y="4217629"/>
            <a:ext cx="2160240" cy="2088232"/>
          </a:xfrm>
          <a:prstGeom prst="rect">
            <a:avLst/>
          </a:prstGeom>
        </p:spPr>
      </p:pic>
      <p:pic>
        <p:nvPicPr>
          <p:cNvPr id="5" name="Picture 2" descr="Safe Work Background No Logos">
            <a:extLst>
              <a:ext uri="{FF2B5EF4-FFF2-40B4-BE49-F238E27FC236}">
                <a16:creationId xmlns:a16="http://schemas.microsoft.com/office/drawing/2014/main" id="{D3D02FAD-F35A-4C84-E49C-B9FF978D5B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 name="Picture 9">
            <a:extLst>
              <a:ext uri="{FF2B5EF4-FFF2-40B4-BE49-F238E27FC236}">
                <a16:creationId xmlns:a16="http://schemas.microsoft.com/office/drawing/2014/main" id="{706F6065-B14B-6DC1-8579-C8170CFA51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8" name="Content Placeholder 3">
            <a:extLst>
              <a:ext uri="{FF2B5EF4-FFF2-40B4-BE49-F238E27FC236}">
                <a16:creationId xmlns:a16="http://schemas.microsoft.com/office/drawing/2014/main" id="{56A63906-A71A-08A3-D50D-16820230AB93}"/>
              </a:ext>
            </a:extLst>
          </p:cNvPr>
          <p:cNvPicPr>
            <a:picLocks noChangeAspect="1"/>
          </p:cNvPicPr>
          <p:nvPr/>
        </p:nvPicPr>
        <p:blipFill>
          <a:blip r:embed="rId9"/>
          <a:stretch>
            <a:fillRect/>
          </a:stretch>
        </p:blipFill>
        <p:spPr>
          <a:xfrm>
            <a:off x="6235416" y="2924944"/>
            <a:ext cx="1717848" cy="1656184"/>
          </a:xfrm>
          <a:prstGeom prst="rect">
            <a:avLst/>
          </a:prstGeom>
          <a:ln>
            <a:solidFill>
              <a:srgbClr val="0070C0"/>
            </a:solidFill>
          </a:ln>
        </p:spPr>
      </p:pic>
      <p:pic>
        <p:nvPicPr>
          <p:cNvPr id="7" name="Content Placeholder 3">
            <a:extLst>
              <a:ext uri="{FF2B5EF4-FFF2-40B4-BE49-F238E27FC236}">
                <a16:creationId xmlns:a16="http://schemas.microsoft.com/office/drawing/2014/main" id="{B80AC2AC-3447-98D8-CD8F-D8C5C411373D}"/>
              </a:ext>
            </a:extLst>
          </p:cNvPr>
          <p:cNvPicPr>
            <a:picLocks noChangeAspect="1"/>
          </p:cNvPicPr>
          <p:nvPr/>
        </p:nvPicPr>
        <p:blipFill>
          <a:blip r:embed="rId10"/>
          <a:stretch>
            <a:fillRect/>
          </a:stretch>
        </p:blipFill>
        <p:spPr>
          <a:xfrm>
            <a:off x="1409867" y="2924944"/>
            <a:ext cx="1573832" cy="1656184"/>
          </a:xfrm>
          <a:prstGeom prst="rect">
            <a:avLst/>
          </a:prstGeom>
          <a:solidFill>
            <a:schemeClr val="tx2">
              <a:lumMod val="60000"/>
              <a:lumOff val="40000"/>
            </a:schemeClr>
          </a:solidFill>
          <a:ln>
            <a:solidFill>
              <a:srgbClr val="0070C0"/>
            </a:solidFill>
          </a:ln>
        </p:spPr>
      </p:pic>
    </p:spTree>
    <p:custDataLst>
      <p:tags r:id="rId1"/>
    </p:custDataLst>
    <p:extLst>
      <p:ext uri="{BB962C8B-B14F-4D97-AF65-F5344CB8AC3E}">
        <p14:creationId xmlns:p14="http://schemas.microsoft.com/office/powerpoint/2010/main" val="582599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C4182-64B9-6F5F-C87B-739084A8D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CB2AA-0C82-3602-897B-68E90D570883}"/>
              </a:ext>
            </a:extLst>
          </p:cNvPr>
          <p:cNvSpPr>
            <a:spLocks noGrp="1"/>
          </p:cNvSpPr>
          <p:nvPr>
            <p:ph type="title"/>
          </p:nvPr>
        </p:nvSpPr>
        <p:spPr>
          <a:xfrm>
            <a:off x="459147" y="507675"/>
            <a:ext cx="8229600" cy="1143000"/>
          </a:xfrm>
        </p:spPr>
        <p:txBody>
          <a:bodyPr>
            <a:noAutofit/>
          </a:bodyPr>
          <a:lstStyle/>
          <a:p>
            <a:r>
              <a:rPr lang="en-CA" sz="3600" b="1" dirty="0"/>
              <a:t>Donning and Doffing</a:t>
            </a:r>
          </a:p>
        </p:txBody>
      </p:sp>
      <p:pic>
        <p:nvPicPr>
          <p:cNvPr id="5" name="Picture 2" descr="Safe Work Background No Logos">
            <a:extLst>
              <a:ext uri="{FF2B5EF4-FFF2-40B4-BE49-F238E27FC236}">
                <a16:creationId xmlns:a16="http://schemas.microsoft.com/office/drawing/2014/main" id="{BE70096D-2BE2-96EE-8A8D-678EA2D69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 name="Picture 10">
            <a:extLst>
              <a:ext uri="{FF2B5EF4-FFF2-40B4-BE49-F238E27FC236}">
                <a16:creationId xmlns:a16="http://schemas.microsoft.com/office/drawing/2014/main" id="{0F93C057-C8CF-23DC-8101-479CFE5C04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8" name="Content Placeholder 7" descr="A person wiping her nose with a napkin&#10;&#10;AI-generated content may be incorrect.">
            <a:extLst>
              <a:ext uri="{FF2B5EF4-FFF2-40B4-BE49-F238E27FC236}">
                <a16:creationId xmlns:a16="http://schemas.microsoft.com/office/drawing/2014/main" id="{82E47F2D-4296-7E4D-E3B3-EB9AE6ECC1F3}"/>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5829" y="2063750"/>
            <a:ext cx="8775700" cy="2730500"/>
          </a:xfrm>
        </p:spPr>
      </p:pic>
    </p:spTree>
    <p:custDataLst>
      <p:tags r:id="rId1"/>
    </p:custDataLst>
    <p:extLst>
      <p:ext uri="{BB962C8B-B14F-4D97-AF65-F5344CB8AC3E}">
        <p14:creationId xmlns:p14="http://schemas.microsoft.com/office/powerpoint/2010/main" val="3832559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2EF51-3D89-76D6-15D4-12CDDA6BA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91735C-EFC2-95F2-3847-7566BC702753}"/>
              </a:ext>
            </a:extLst>
          </p:cNvPr>
          <p:cNvSpPr>
            <a:spLocks noGrp="1"/>
          </p:cNvSpPr>
          <p:nvPr>
            <p:ph type="title"/>
          </p:nvPr>
        </p:nvSpPr>
        <p:spPr>
          <a:xfrm>
            <a:off x="459147" y="507675"/>
            <a:ext cx="8229600" cy="1143000"/>
          </a:xfrm>
        </p:spPr>
        <p:txBody>
          <a:bodyPr>
            <a:noAutofit/>
          </a:bodyPr>
          <a:lstStyle/>
          <a:p>
            <a:r>
              <a:rPr lang="en-CA" sz="3600" b="1" dirty="0"/>
              <a:t>Donning and Doffing</a:t>
            </a:r>
          </a:p>
        </p:txBody>
      </p:sp>
      <p:pic>
        <p:nvPicPr>
          <p:cNvPr id="5" name="Picture 2" descr="Safe Work Background No Logos">
            <a:extLst>
              <a:ext uri="{FF2B5EF4-FFF2-40B4-BE49-F238E27FC236}">
                <a16:creationId xmlns:a16="http://schemas.microsoft.com/office/drawing/2014/main" id="{2690242F-9EB5-86C9-216A-A4555A0AE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 name="Picture 10">
            <a:extLst>
              <a:ext uri="{FF2B5EF4-FFF2-40B4-BE49-F238E27FC236}">
                <a16:creationId xmlns:a16="http://schemas.microsoft.com/office/drawing/2014/main" id="{0C2112CA-0923-9DF7-9433-BFDD0BAC36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8" name="Content Placeholder 7" descr="A person wearing a mask&#10;&#10;AI-generated content may be incorrect.">
            <a:extLst>
              <a:ext uri="{FF2B5EF4-FFF2-40B4-BE49-F238E27FC236}">
                <a16:creationId xmlns:a16="http://schemas.microsoft.com/office/drawing/2014/main" id="{136EF81A-756B-2BAD-7184-120A269EB843}"/>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45353" y="1937666"/>
            <a:ext cx="8442871" cy="2982667"/>
          </a:xfrm>
        </p:spPr>
      </p:pic>
    </p:spTree>
    <p:custDataLst>
      <p:tags r:id="rId1"/>
    </p:custDataLst>
    <p:extLst>
      <p:ext uri="{BB962C8B-B14F-4D97-AF65-F5344CB8AC3E}">
        <p14:creationId xmlns:p14="http://schemas.microsoft.com/office/powerpoint/2010/main" val="324251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9F5E2-112E-50DF-EC5D-8A4300D8D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40BF93-D83B-EC14-44B3-75F6E498B554}"/>
              </a:ext>
            </a:extLst>
          </p:cNvPr>
          <p:cNvSpPr>
            <a:spLocks noGrp="1"/>
          </p:cNvSpPr>
          <p:nvPr>
            <p:ph type="title"/>
          </p:nvPr>
        </p:nvSpPr>
        <p:spPr>
          <a:xfrm>
            <a:off x="459147" y="507675"/>
            <a:ext cx="8229600" cy="1143000"/>
          </a:xfrm>
        </p:spPr>
        <p:txBody>
          <a:bodyPr>
            <a:noAutofit/>
          </a:bodyPr>
          <a:lstStyle/>
          <a:p>
            <a:r>
              <a:rPr lang="en-CA" sz="3600" b="1" dirty="0"/>
              <a:t>Donning and Doffing</a:t>
            </a:r>
          </a:p>
        </p:txBody>
      </p:sp>
      <p:pic>
        <p:nvPicPr>
          <p:cNvPr id="5" name="Picture 2" descr="Safe Work Background No Logos">
            <a:extLst>
              <a:ext uri="{FF2B5EF4-FFF2-40B4-BE49-F238E27FC236}">
                <a16:creationId xmlns:a16="http://schemas.microsoft.com/office/drawing/2014/main" id="{9B07EC13-2CBF-4F1D-39B2-529B98107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 name="Picture 10">
            <a:extLst>
              <a:ext uri="{FF2B5EF4-FFF2-40B4-BE49-F238E27FC236}">
                <a16:creationId xmlns:a16="http://schemas.microsoft.com/office/drawing/2014/main" id="{7EFFEF63-FE51-C745-CC38-8F0CCDC611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8" name="Content Placeholder 7" descr="A person wearing a mask&#10;&#10;AI-generated content may be incorrect.">
            <a:extLst>
              <a:ext uri="{FF2B5EF4-FFF2-40B4-BE49-F238E27FC236}">
                <a16:creationId xmlns:a16="http://schemas.microsoft.com/office/drawing/2014/main" id="{1CB0EFF0-14C9-3A04-9ED0-8D5D6DCDAF41}"/>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69009" y="1988840"/>
            <a:ext cx="8605982" cy="3317526"/>
          </a:xfrm>
        </p:spPr>
      </p:pic>
    </p:spTree>
    <p:custDataLst>
      <p:tags r:id="rId1"/>
    </p:custDataLst>
    <p:extLst>
      <p:ext uri="{BB962C8B-B14F-4D97-AF65-F5344CB8AC3E}">
        <p14:creationId xmlns:p14="http://schemas.microsoft.com/office/powerpoint/2010/main" val="2241756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43267"/>
            <a:ext cx="8229600" cy="1800200"/>
          </a:xfrm>
        </p:spPr>
        <p:txBody>
          <a:bodyPr>
            <a:normAutofit/>
          </a:bodyPr>
          <a:lstStyle/>
          <a:p>
            <a:pPr algn="ctr"/>
            <a:r>
              <a:rPr lang="en-US" sz="3600" b="1" dirty="0">
                <a:latin typeface="+mn-lt"/>
                <a:cs typeface="Times New Roman" panose="02020603050405020304" pitchFamily="18" charset="0"/>
              </a:rPr>
              <a:t>Negative And Positive </a:t>
            </a:r>
            <a:br>
              <a:rPr lang="en-US" sz="3600" b="1" dirty="0">
                <a:latin typeface="+mn-lt"/>
                <a:cs typeface="Times New Roman" panose="02020603050405020304" pitchFamily="18" charset="0"/>
              </a:rPr>
            </a:br>
            <a:r>
              <a:rPr lang="en-US" sz="3600" b="1" dirty="0">
                <a:latin typeface="+mn-lt"/>
                <a:cs typeface="Times New Roman" panose="02020603050405020304" pitchFamily="18" charset="0"/>
              </a:rPr>
              <a:t>Seal Checks </a:t>
            </a:r>
            <a:endParaRPr lang="en-CA" sz="3600" b="1" dirty="0">
              <a:latin typeface="+mn-lt"/>
              <a:cs typeface="Times New Roman" panose="02020603050405020304" pitchFamily="18" charset="0"/>
            </a:endParaRPr>
          </a:p>
        </p:txBody>
      </p:sp>
      <p:sp>
        <p:nvSpPr>
          <p:cNvPr id="5" name="Rectangle 4"/>
          <p:cNvSpPr/>
          <p:nvPr/>
        </p:nvSpPr>
        <p:spPr>
          <a:xfrm>
            <a:off x="457200" y="2403883"/>
            <a:ext cx="8229600" cy="2431435"/>
          </a:xfrm>
          <a:prstGeom prst="rect">
            <a:avLst/>
          </a:prstGeom>
        </p:spPr>
        <p:txBody>
          <a:bodyPr wrap="square">
            <a:spAutoFit/>
          </a:bodyPr>
          <a:lstStyle/>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a:cs typeface="Times New Roman" panose="02020603050405020304" pitchFamily="18" charset="0"/>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Seal checks must be completed every time a respirator is donned!</a:t>
            </a:r>
          </a:p>
          <a:p>
            <a:pPr marL="681228"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i="1"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Ensure a tight and effective seal is achieved before entering a hazardous space!</a:t>
            </a:r>
          </a:p>
        </p:txBody>
      </p:sp>
      <p:pic>
        <p:nvPicPr>
          <p:cNvPr id="6" name="Picture 2" descr="Safe Work Background No Logos">
            <a:extLst>
              <a:ext uri="{FF2B5EF4-FFF2-40B4-BE49-F238E27FC236}">
                <a16:creationId xmlns:a16="http://schemas.microsoft.com/office/drawing/2014/main" id="{61B7E37A-E915-CA44-0B0D-503F5F6F9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Picture 1">
            <a:extLst>
              <a:ext uri="{FF2B5EF4-FFF2-40B4-BE49-F238E27FC236}">
                <a16:creationId xmlns:a16="http://schemas.microsoft.com/office/drawing/2014/main" id="{FAAEC37F-E1C5-39B6-BAC8-20A3C43BDC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340534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270C93-7C8D-84E4-EDB0-94A1F22DA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B5CDCB-9AFB-1D9C-4E20-5C2158FC64C4}"/>
              </a:ext>
            </a:extLst>
          </p:cNvPr>
          <p:cNvSpPr>
            <a:spLocks noGrp="1"/>
          </p:cNvSpPr>
          <p:nvPr>
            <p:ph type="title"/>
          </p:nvPr>
        </p:nvSpPr>
        <p:spPr>
          <a:xfrm>
            <a:off x="457200" y="980728"/>
            <a:ext cx="8229600" cy="1143000"/>
          </a:xfrm>
        </p:spPr>
        <p:txBody>
          <a:bodyPr/>
          <a:lstStyle/>
          <a:p>
            <a:r>
              <a:rPr lang="en-CA" sz="3600" b="1" dirty="0"/>
              <a:t>Fit Test Preparation</a:t>
            </a:r>
          </a:p>
        </p:txBody>
      </p:sp>
      <p:sp>
        <p:nvSpPr>
          <p:cNvPr id="3" name="Content Placeholder 2">
            <a:extLst>
              <a:ext uri="{FF2B5EF4-FFF2-40B4-BE49-F238E27FC236}">
                <a16:creationId xmlns:a16="http://schemas.microsoft.com/office/drawing/2014/main" id="{05C1CB59-A53A-41C6-A347-D375DF5E8DE9}"/>
              </a:ext>
            </a:extLst>
          </p:cNvPr>
          <p:cNvSpPr>
            <a:spLocks noGrp="1"/>
          </p:cNvSpPr>
          <p:nvPr>
            <p:ph idx="1"/>
          </p:nvPr>
        </p:nvSpPr>
        <p:spPr>
          <a:xfrm>
            <a:off x="457200" y="2037182"/>
            <a:ext cx="8229600" cy="4500500"/>
          </a:xfrm>
        </p:spPr>
        <p:txBody>
          <a:bodyPr/>
          <a:lstStyle/>
          <a:p>
            <a:pPr lvl="0"/>
            <a:r>
              <a:rPr lang="en-CA" sz="2800" dirty="0"/>
              <a:t>Verify clean-shaven requirement (NIOSH standard)</a:t>
            </a:r>
          </a:p>
          <a:p>
            <a:pPr lvl="0"/>
            <a:r>
              <a:rPr lang="en-CA" sz="2800" dirty="0"/>
              <a:t>Confirm no interfering accessories or products</a:t>
            </a:r>
          </a:p>
          <a:p>
            <a:pPr lvl="0"/>
            <a:r>
              <a:rPr lang="en-CA" sz="2800" dirty="0"/>
              <a:t>No food/drink for at least 15 minutes before testing</a:t>
            </a:r>
          </a:p>
          <a:p>
            <a:pPr lvl="0"/>
            <a:r>
              <a:rPr lang="en-CA" sz="2800" dirty="0"/>
              <a:t>Select a respirator and perform positive/negative seal checks</a:t>
            </a:r>
          </a:p>
          <a:p>
            <a:pPr lvl="0"/>
            <a:r>
              <a:rPr lang="en-CA" sz="2800" dirty="0"/>
              <a:t>Cautions/limitations reviewed</a:t>
            </a:r>
          </a:p>
          <a:p>
            <a:pPr marL="0" indent="0">
              <a:buNone/>
            </a:pPr>
            <a:endParaRPr lang="en-CA" dirty="0"/>
          </a:p>
        </p:txBody>
      </p:sp>
      <p:pic>
        <p:nvPicPr>
          <p:cNvPr id="9" name="Picture 2" descr="Safe Work Background No Logos">
            <a:extLst>
              <a:ext uri="{FF2B5EF4-FFF2-40B4-BE49-F238E27FC236}">
                <a16:creationId xmlns:a16="http://schemas.microsoft.com/office/drawing/2014/main" id="{EBA1DC9D-1B5B-6943-8D58-7F6FEB211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664E3A17-1D96-F15F-7666-57A57FB93D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501819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37DE89F-D10E-C606-158E-6C6D5F0DF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E8BD0-799D-4AB8-8A8F-4E5E72CB32D2}"/>
              </a:ext>
            </a:extLst>
          </p:cNvPr>
          <p:cNvSpPr>
            <a:spLocks noGrp="1"/>
          </p:cNvSpPr>
          <p:nvPr>
            <p:ph type="title"/>
          </p:nvPr>
        </p:nvSpPr>
        <p:spPr>
          <a:xfrm>
            <a:off x="457200" y="980728"/>
            <a:ext cx="8229600" cy="1143000"/>
          </a:xfrm>
        </p:spPr>
        <p:txBody>
          <a:bodyPr/>
          <a:lstStyle/>
          <a:p>
            <a:r>
              <a:rPr lang="en-CA" sz="3600" b="1" dirty="0"/>
              <a:t>Fit Test Preparation</a:t>
            </a:r>
          </a:p>
        </p:txBody>
      </p:sp>
      <p:pic>
        <p:nvPicPr>
          <p:cNvPr id="9" name="Picture 2" descr="Safe Work Background No Logos">
            <a:extLst>
              <a:ext uri="{FF2B5EF4-FFF2-40B4-BE49-F238E27FC236}">
                <a16:creationId xmlns:a16="http://schemas.microsoft.com/office/drawing/2014/main" id="{27418D9F-0034-BC03-D22D-59AD59FD2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F22A6F8C-44A2-E278-80DC-737A5EEFFF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graphicFrame>
        <p:nvGraphicFramePr>
          <p:cNvPr id="10" name="Table 9">
            <a:extLst>
              <a:ext uri="{FF2B5EF4-FFF2-40B4-BE49-F238E27FC236}">
                <a16:creationId xmlns:a16="http://schemas.microsoft.com/office/drawing/2014/main" id="{E4F661FE-A74F-246E-E0D7-96AB734403E5}"/>
              </a:ext>
            </a:extLst>
          </p:cNvPr>
          <p:cNvGraphicFramePr>
            <a:graphicFrameLocks noGrp="1"/>
          </p:cNvGraphicFramePr>
          <p:nvPr>
            <p:extLst>
              <p:ext uri="{D42A27DB-BD31-4B8C-83A1-F6EECF244321}">
                <p14:modId xmlns:p14="http://schemas.microsoft.com/office/powerpoint/2010/main" val="323489639"/>
              </p:ext>
            </p:extLst>
          </p:nvPr>
        </p:nvGraphicFramePr>
        <p:xfrm>
          <a:off x="935596" y="1727157"/>
          <a:ext cx="7272807" cy="3358027"/>
        </p:xfrm>
        <a:graphic>
          <a:graphicData uri="http://schemas.openxmlformats.org/drawingml/2006/table">
            <a:tbl>
              <a:tblPr firstRow="1" firstCol="1" lastRow="1" lastCol="1" bandRow="1" bandCol="1"/>
              <a:tblGrid>
                <a:gridCol w="2722815">
                  <a:extLst>
                    <a:ext uri="{9D8B030D-6E8A-4147-A177-3AD203B41FA5}">
                      <a16:colId xmlns:a16="http://schemas.microsoft.com/office/drawing/2014/main" val="484858814"/>
                    </a:ext>
                  </a:extLst>
                </a:gridCol>
                <a:gridCol w="947915">
                  <a:extLst>
                    <a:ext uri="{9D8B030D-6E8A-4147-A177-3AD203B41FA5}">
                      <a16:colId xmlns:a16="http://schemas.microsoft.com/office/drawing/2014/main" val="896608366"/>
                    </a:ext>
                  </a:extLst>
                </a:gridCol>
                <a:gridCol w="869800">
                  <a:extLst>
                    <a:ext uri="{9D8B030D-6E8A-4147-A177-3AD203B41FA5}">
                      <a16:colId xmlns:a16="http://schemas.microsoft.com/office/drawing/2014/main" val="2924038379"/>
                    </a:ext>
                  </a:extLst>
                </a:gridCol>
                <a:gridCol w="2732277">
                  <a:extLst>
                    <a:ext uri="{9D8B030D-6E8A-4147-A177-3AD203B41FA5}">
                      <a16:colId xmlns:a16="http://schemas.microsoft.com/office/drawing/2014/main" val="2079233168"/>
                    </a:ext>
                  </a:extLst>
                </a:gridCol>
              </a:tblGrid>
              <a:tr h="333691">
                <a:tc>
                  <a:txBody>
                    <a:bodyPr/>
                    <a:lstStyle/>
                    <a:p>
                      <a:pPr marL="67945">
                        <a:lnSpc>
                          <a:spcPts val="1050"/>
                        </a:lnSpc>
                        <a:buNone/>
                      </a:pPr>
                      <a:r>
                        <a:rPr lang="en-US" sz="1000" spc="-10" dirty="0">
                          <a:effectLst/>
                          <a:latin typeface="Arial MT"/>
                          <a:ea typeface="Arial MT"/>
                          <a:cs typeface="Arial MT"/>
                        </a:rPr>
                        <a:t>Orientation</a:t>
                      </a:r>
                      <a:r>
                        <a:rPr lang="en-US" sz="1000" spc="35" dirty="0">
                          <a:effectLst/>
                          <a:latin typeface="Arial MT"/>
                          <a:ea typeface="Arial MT"/>
                          <a:cs typeface="Arial MT"/>
                        </a:rPr>
                        <a:t> </a:t>
                      </a:r>
                      <a:r>
                        <a:rPr lang="en-US" sz="1000" spc="-10" dirty="0">
                          <a:effectLst/>
                          <a:latin typeface="Arial MT"/>
                          <a:ea typeface="Arial MT"/>
                          <a:cs typeface="Arial MT"/>
                        </a:rPr>
                        <a:t>completed</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055">
                        <a:lnSpc>
                          <a:spcPts val="1050"/>
                        </a:lnSpc>
                        <a:buNone/>
                      </a:pPr>
                      <a:r>
                        <a:rPr lang="en-US" sz="1000" dirty="0">
                          <a:effectLst/>
                          <a:latin typeface="Wingdings" panose="05000000000000000000" pitchFamily="2" charset="2"/>
                          <a:ea typeface="Arial MT"/>
                          <a:cs typeface="Arial MT"/>
                        </a:rPr>
                        <a:t>¨</a:t>
                      </a:r>
                      <a:r>
                        <a:rPr lang="en-US" sz="1000" spc="200" dirty="0">
                          <a:effectLst/>
                          <a:latin typeface="Times New Roman" panose="02020603050405020304" pitchFamily="18" charset="0"/>
                          <a:ea typeface="Arial MT"/>
                          <a:cs typeface="Arial MT"/>
                        </a:rPr>
                        <a:t>  </a:t>
                      </a:r>
                      <a:r>
                        <a:rPr lang="en-US" sz="1000" spc="-25" dirty="0">
                          <a:effectLst/>
                          <a:latin typeface="Arial MT"/>
                          <a:ea typeface="Arial MT"/>
                          <a:cs typeface="Arial MT"/>
                        </a:rPr>
                        <a:t>Yes</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77470">
                        <a:lnSpc>
                          <a:spcPts val="1050"/>
                        </a:lnSpc>
                        <a:buNone/>
                      </a:pPr>
                      <a:r>
                        <a:rPr lang="en-US" sz="1000">
                          <a:effectLst/>
                          <a:latin typeface="Wingdings" panose="05000000000000000000" pitchFamily="2" charset="2"/>
                          <a:ea typeface="Arial MT"/>
                          <a:cs typeface="Arial MT"/>
                        </a:rPr>
                        <a:t>¨</a:t>
                      </a:r>
                      <a:r>
                        <a:rPr lang="en-US" sz="1000" spc="175">
                          <a:effectLst/>
                          <a:latin typeface="Times New Roman" panose="02020603050405020304" pitchFamily="18" charset="0"/>
                          <a:ea typeface="Arial MT"/>
                          <a:cs typeface="Arial MT"/>
                        </a:rPr>
                        <a:t>  </a:t>
                      </a:r>
                      <a:r>
                        <a:rPr lang="en-US" sz="1000">
                          <a:effectLst/>
                          <a:latin typeface="Arial MT"/>
                          <a:ea typeface="Arial MT"/>
                          <a:cs typeface="Arial MT"/>
                        </a:rPr>
                        <a:t>No</a:t>
                      </a:r>
                      <a:r>
                        <a:rPr lang="en-US" sz="1000" spc="-25">
                          <a:effectLst/>
                          <a:latin typeface="Arial MT"/>
                          <a:ea typeface="Arial MT"/>
                          <a:cs typeface="Arial MT"/>
                        </a:rPr>
                        <a:t> </a:t>
                      </a:r>
                      <a:r>
                        <a:rPr lang="en-US" sz="1000">
                          <a:effectLst/>
                          <a:latin typeface="Arial MT"/>
                          <a:ea typeface="Arial MT"/>
                          <a:cs typeface="Arial MT"/>
                        </a:rPr>
                        <a:t>-</a:t>
                      </a:r>
                      <a:r>
                        <a:rPr lang="en-US" sz="1000" spc="-15">
                          <a:effectLst/>
                          <a:latin typeface="Arial MT"/>
                          <a:ea typeface="Arial MT"/>
                          <a:cs typeface="Arial MT"/>
                        </a:rPr>
                        <a:t> </a:t>
                      </a:r>
                      <a:r>
                        <a:rPr lang="en-US" sz="1000">
                          <a:effectLst/>
                          <a:latin typeface="Arial MT"/>
                          <a:ea typeface="Arial MT"/>
                          <a:cs typeface="Arial MT"/>
                        </a:rPr>
                        <a:t>reschedule</a:t>
                      </a:r>
                      <a:r>
                        <a:rPr lang="en-US" sz="1000" spc="-25">
                          <a:effectLst/>
                          <a:latin typeface="Arial MT"/>
                          <a:ea typeface="Arial MT"/>
                          <a:cs typeface="Arial MT"/>
                        </a:rPr>
                        <a:t> </a:t>
                      </a:r>
                      <a:r>
                        <a:rPr lang="en-US" sz="1000">
                          <a:effectLst/>
                          <a:latin typeface="Arial MT"/>
                          <a:ea typeface="Arial MT"/>
                          <a:cs typeface="Arial MT"/>
                        </a:rPr>
                        <a:t>fit</a:t>
                      </a:r>
                      <a:r>
                        <a:rPr lang="en-US" sz="1000" spc="-10">
                          <a:effectLst/>
                          <a:latin typeface="Arial MT"/>
                          <a:ea typeface="Arial MT"/>
                          <a:cs typeface="Arial MT"/>
                        </a:rPr>
                        <a:t> </a:t>
                      </a:r>
                      <a:r>
                        <a:rPr lang="en-US" sz="1000">
                          <a:effectLst/>
                          <a:latin typeface="Arial MT"/>
                          <a:ea typeface="Arial MT"/>
                          <a:cs typeface="Arial MT"/>
                        </a:rPr>
                        <a:t>testing</a:t>
                      </a:r>
                      <a:r>
                        <a:rPr lang="en-US" sz="1000" spc="-30">
                          <a:effectLst/>
                          <a:latin typeface="Arial MT"/>
                          <a:ea typeface="Arial MT"/>
                          <a:cs typeface="Arial MT"/>
                        </a:rPr>
                        <a:t> </a:t>
                      </a:r>
                      <a:r>
                        <a:rPr lang="en-US" sz="1000" spc="-10">
                          <a:effectLst/>
                          <a:latin typeface="Arial MT"/>
                          <a:ea typeface="Arial MT"/>
                          <a:cs typeface="Arial MT"/>
                        </a:rPr>
                        <a:t>accordingly</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963329223"/>
                  </a:ext>
                </a:extLst>
              </a:tr>
              <a:tr h="360040">
                <a:tc>
                  <a:txBody>
                    <a:bodyPr/>
                    <a:lstStyle/>
                    <a:p>
                      <a:pPr marL="67945">
                        <a:lnSpc>
                          <a:spcPts val="1050"/>
                        </a:lnSpc>
                        <a:buNone/>
                      </a:pPr>
                      <a:r>
                        <a:rPr lang="en-US" sz="1000" b="0" dirty="0">
                          <a:effectLst/>
                          <a:latin typeface="Arial MT"/>
                          <a:ea typeface="Arial MT"/>
                          <a:cs typeface="Arial MT"/>
                        </a:rPr>
                        <a:t>Respirator</a:t>
                      </a:r>
                      <a:r>
                        <a:rPr lang="en-US" sz="1000" b="0" spc="-40" dirty="0">
                          <a:effectLst/>
                          <a:latin typeface="Arial MT"/>
                          <a:ea typeface="Arial MT"/>
                          <a:cs typeface="Arial MT"/>
                        </a:rPr>
                        <a:t> </a:t>
                      </a:r>
                      <a:r>
                        <a:rPr lang="en-US" sz="1000" b="0" dirty="0">
                          <a:effectLst/>
                          <a:latin typeface="Arial MT"/>
                          <a:ea typeface="Arial MT"/>
                          <a:cs typeface="Arial MT"/>
                        </a:rPr>
                        <a:t>screening</a:t>
                      </a:r>
                      <a:r>
                        <a:rPr lang="en-US" sz="1000" b="0" spc="-40" dirty="0">
                          <a:effectLst/>
                          <a:latin typeface="Arial MT"/>
                          <a:ea typeface="Arial MT"/>
                          <a:cs typeface="Arial MT"/>
                        </a:rPr>
                        <a:t> </a:t>
                      </a:r>
                      <a:r>
                        <a:rPr lang="en-US" sz="1000" b="0" dirty="0">
                          <a:effectLst/>
                          <a:latin typeface="Arial MT"/>
                          <a:ea typeface="Arial MT"/>
                          <a:cs typeface="Arial MT"/>
                        </a:rPr>
                        <a:t>form</a:t>
                      </a:r>
                      <a:r>
                        <a:rPr lang="en-US" sz="1000" b="0" spc="-10" dirty="0">
                          <a:effectLst/>
                          <a:latin typeface="Arial MT"/>
                          <a:ea typeface="Arial MT"/>
                          <a:cs typeface="Arial MT"/>
                        </a:rPr>
                        <a:t> completed</a:t>
                      </a:r>
                      <a:endParaRPr lang="en-CA" sz="1100" b="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055">
                        <a:lnSpc>
                          <a:spcPts val="1050"/>
                        </a:lnSpc>
                        <a:buNone/>
                      </a:pPr>
                      <a:r>
                        <a:rPr lang="en-US" sz="1000" dirty="0">
                          <a:effectLst/>
                          <a:latin typeface="Wingdings" panose="05000000000000000000" pitchFamily="2" charset="2"/>
                          <a:ea typeface="Arial MT"/>
                          <a:cs typeface="Arial MT"/>
                        </a:rPr>
                        <a:t>¨</a:t>
                      </a:r>
                      <a:r>
                        <a:rPr lang="en-US" sz="1000" spc="200" dirty="0">
                          <a:effectLst/>
                          <a:latin typeface="Times New Roman" panose="02020603050405020304" pitchFamily="18" charset="0"/>
                          <a:ea typeface="Arial MT"/>
                          <a:cs typeface="Arial MT"/>
                        </a:rPr>
                        <a:t>  </a:t>
                      </a:r>
                      <a:r>
                        <a:rPr lang="en-US" sz="1000" spc="-25" dirty="0">
                          <a:effectLst/>
                          <a:latin typeface="Arial MT"/>
                          <a:ea typeface="Arial MT"/>
                          <a:cs typeface="Arial MT"/>
                        </a:rPr>
                        <a:t>Yes</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77470">
                        <a:lnSpc>
                          <a:spcPts val="1050"/>
                        </a:lnSpc>
                        <a:buNone/>
                      </a:pPr>
                      <a:r>
                        <a:rPr lang="en-US" sz="1000">
                          <a:effectLst/>
                          <a:latin typeface="Wingdings" panose="05000000000000000000" pitchFamily="2" charset="2"/>
                          <a:ea typeface="Arial MT"/>
                          <a:cs typeface="Arial MT"/>
                        </a:rPr>
                        <a:t>¨</a:t>
                      </a:r>
                      <a:r>
                        <a:rPr lang="en-US" sz="1000" spc="175">
                          <a:effectLst/>
                          <a:latin typeface="Times New Roman" panose="02020603050405020304" pitchFamily="18" charset="0"/>
                          <a:ea typeface="Arial MT"/>
                          <a:cs typeface="Arial MT"/>
                        </a:rPr>
                        <a:t>  </a:t>
                      </a:r>
                      <a:r>
                        <a:rPr lang="en-US" sz="1000">
                          <a:effectLst/>
                          <a:latin typeface="Arial MT"/>
                          <a:ea typeface="Arial MT"/>
                          <a:cs typeface="Arial MT"/>
                        </a:rPr>
                        <a:t>No</a:t>
                      </a:r>
                      <a:r>
                        <a:rPr lang="en-US" sz="1000" spc="-25">
                          <a:effectLst/>
                          <a:latin typeface="Arial MT"/>
                          <a:ea typeface="Arial MT"/>
                          <a:cs typeface="Arial MT"/>
                        </a:rPr>
                        <a:t> </a:t>
                      </a:r>
                      <a:r>
                        <a:rPr lang="en-US" sz="1000">
                          <a:effectLst/>
                          <a:latin typeface="Arial MT"/>
                          <a:ea typeface="Arial MT"/>
                          <a:cs typeface="Arial MT"/>
                        </a:rPr>
                        <a:t>-</a:t>
                      </a:r>
                      <a:r>
                        <a:rPr lang="en-US" sz="1000" spc="-15">
                          <a:effectLst/>
                          <a:latin typeface="Arial MT"/>
                          <a:ea typeface="Arial MT"/>
                          <a:cs typeface="Arial MT"/>
                        </a:rPr>
                        <a:t> </a:t>
                      </a:r>
                      <a:r>
                        <a:rPr lang="en-US" sz="1000">
                          <a:effectLst/>
                          <a:latin typeface="Arial MT"/>
                          <a:ea typeface="Arial MT"/>
                          <a:cs typeface="Arial MT"/>
                        </a:rPr>
                        <a:t>reschedule</a:t>
                      </a:r>
                      <a:r>
                        <a:rPr lang="en-US" sz="1000" spc="-25">
                          <a:effectLst/>
                          <a:latin typeface="Arial MT"/>
                          <a:ea typeface="Arial MT"/>
                          <a:cs typeface="Arial MT"/>
                        </a:rPr>
                        <a:t> </a:t>
                      </a:r>
                      <a:r>
                        <a:rPr lang="en-US" sz="1000">
                          <a:effectLst/>
                          <a:latin typeface="Arial MT"/>
                          <a:ea typeface="Arial MT"/>
                          <a:cs typeface="Arial MT"/>
                        </a:rPr>
                        <a:t>fit</a:t>
                      </a:r>
                      <a:r>
                        <a:rPr lang="en-US" sz="1000" spc="-10">
                          <a:effectLst/>
                          <a:latin typeface="Arial MT"/>
                          <a:ea typeface="Arial MT"/>
                          <a:cs typeface="Arial MT"/>
                        </a:rPr>
                        <a:t> </a:t>
                      </a:r>
                      <a:r>
                        <a:rPr lang="en-US" sz="1000">
                          <a:effectLst/>
                          <a:latin typeface="Arial MT"/>
                          <a:ea typeface="Arial MT"/>
                          <a:cs typeface="Arial MT"/>
                        </a:rPr>
                        <a:t>testing</a:t>
                      </a:r>
                      <a:r>
                        <a:rPr lang="en-US" sz="1000" spc="-30">
                          <a:effectLst/>
                          <a:latin typeface="Arial MT"/>
                          <a:ea typeface="Arial MT"/>
                          <a:cs typeface="Arial MT"/>
                        </a:rPr>
                        <a:t> </a:t>
                      </a:r>
                      <a:r>
                        <a:rPr lang="en-US" sz="1000" spc="-10">
                          <a:effectLst/>
                          <a:latin typeface="Arial MT"/>
                          <a:ea typeface="Arial MT"/>
                          <a:cs typeface="Arial MT"/>
                        </a:rPr>
                        <a:t>accordingly</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3315495790"/>
                  </a:ext>
                </a:extLst>
              </a:tr>
              <a:tr h="576064">
                <a:tc>
                  <a:txBody>
                    <a:bodyPr/>
                    <a:lstStyle/>
                    <a:p>
                      <a:pPr marL="67945">
                        <a:lnSpc>
                          <a:spcPts val="1125"/>
                        </a:lnSpc>
                        <a:buNone/>
                      </a:pPr>
                      <a:r>
                        <a:rPr lang="en-US" sz="1000" b="0" dirty="0">
                          <a:effectLst/>
                          <a:latin typeface="Arial MT"/>
                          <a:ea typeface="Arial MT"/>
                          <a:cs typeface="Arial MT"/>
                        </a:rPr>
                        <a:t>Has</a:t>
                      </a:r>
                      <a:r>
                        <a:rPr lang="en-US" sz="1000" b="0" spc="-35" dirty="0">
                          <a:effectLst/>
                          <a:latin typeface="Arial MT"/>
                          <a:ea typeface="Arial MT"/>
                          <a:cs typeface="Arial MT"/>
                        </a:rPr>
                        <a:t> </a:t>
                      </a:r>
                      <a:r>
                        <a:rPr lang="en-US" sz="1000" b="0" dirty="0">
                          <a:effectLst/>
                          <a:latin typeface="Arial MT"/>
                          <a:ea typeface="Arial MT"/>
                          <a:cs typeface="Arial MT"/>
                        </a:rPr>
                        <a:t>had</a:t>
                      </a:r>
                      <a:r>
                        <a:rPr lang="en-US" sz="1000" b="0" spc="-25" dirty="0">
                          <a:effectLst/>
                          <a:latin typeface="Arial MT"/>
                          <a:ea typeface="Arial MT"/>
                          <a:cs typeface="Arial MT"/>
                        </a:rPr>
                        <a:t> </a:t>
                      </a:r>
                      <a:r>
                        <a:rPr lang="en-US" sz="1000" b="0" dirty="0">
                          <a:effectLst/>
                          <a:latin typeface="Arial" panose="020B0604020202020204" pitchFamily="34" charset="0"/>
                          <a:ea typeface="Arial MT"/>
                          <a:cs typeface="Arial MT"/>
                        </a:rPr>
                        <a:t>no</a:t>
                      </a:r>
                      <a:r>
                        <a:rPr lang="en-US" sz="1000" b="0" spc="-30" dirty="0">
                          <a:effectLst/>
                          <a:latin typeface="Arial" panose="020B0604020202020204" pitchFamily="34" charset="0"/>
                          <a:ea typeface="Arial MT"/>
                          <a:cs typeface="Arial MT"/>
                        </a:rPr>
                        <a:t> </a:t>
                      </a:r>
                      <a:r>
                        <a:rPr lang="en-US" sz="1000" b="0" dirty="0">
                          <a:effectLst/>
                          <a:latin typeface="Arial MT"/>
                          <a:ea typeface="Arial MT"/>
                          <a:cs typeface="Arial MT"/>
                        </a:rPr>
                        <a:t>food/drink</a:t>
                      </a:r>
                      <a:r>
                        <a:rPr lang="en-US" sz="1000" b="0" spc="-25" dirty="0">
                          <a:effectLst/>
                          <a:latin typeface="Arial MT"/>
                          <a:ea typeface="Arial MT"/>
                          <a:cs typeface="Arial MT"/>
                        </a:rPr>
                        <a:t> </a:t>
                      </a:r>
                      <a:r>
                        <a:rPr lang="en-US" sz="1000" b="0" dirty="0">
                          <a:effectLst/>
                          <a:latin typeface="Arial MT"/>
                          <a:ea typeface="Arial MT"/>
                          <a:cs typeface="Arial MT"/>
                        </a:rPr>
                        <a:t>(except</a:t>
                      </a:r>
                      <a:r>
                        <a:rPr lang="en-US" sz="1000" b="0" spc="-35" dirty="0">
                          <a:effectLst/>
                          <a:latin typeface="Arial MT"/>
                          <a:ea typeface="Arial MT"/>
                          <a:cs typeface="Arial MT"/>
                        </a:rPr>
                        <a:t> </a:t>
                      </a:r>
                      <a:r>
                        <a:rPr lang="en-US" sz="1000" b="0" dirty="0">
                          <a:effectLst/>
                          <a:latin typeface="Arial MT"/>
                          <a:ea typeface="Arial MT"/>
                          <a:cs typeface="Arial MT"/>
                        </a:rPr>
                        <a:t>plain</a:t>
                      </a:r>
                      <a:r>
                        <a:rPr lang="en-US" sz="1000" b="0" spc="-30" dirty="0">
                          <a:effectLst/>
                          <a:latin typeface="Arial MT"/>
                          <a:ea typeface="Arial MT"/>
                          <a:cs typeface="Arial MT"/>
                        </a:rPr>
                        <a:t> </a:t>
                      </a:r>
                      <a:r>
                        <a:rPr lang="en-US" sz="1000" b="0" dirty="0">
                          <a:effectLst/>
                          <a:latin typeface="Arial MT"/>
                          <a:ea typeface="Arial MT"/>
                          <a:cs typeface="Arial MT"/>
                        </a:rPr>
                        <a:t>water),</a:t>
                      </a:r>
                      <a:r>
                        <a:rPr lang="en-US" sz="1000" b="0" spc="-25" dirty="0">
                          <a:effectLst/>
                          <a:latin typeface="Arial MT"/>
                          <a:ea typeface="Arial MT"/>
                          <a:cs typeface="Arial MT"/>
                        </a:rPr>
                        <a:t> </a:t>
                      </a:r>
                    </a:p>
                    <a:p>
                      <a:pPr marL="67945">
                        <a:lnSpc>
                          <a:spcPts val="1125"/>
                        </a:lnSpc>
                        <a:buNone/>
                      </a:pPr>
                      <a:r>
                        <a:rPr lang="en-US" sz="1000" b="0" dirty="0">
                          <a:effectLst/>
                          <a:latin typeface="Arial" panose="020B0604020202020204" pitchFamily="34" charset="0"/>
                          <a:ea typeface="Arial MT"/>
                          <a:cs typeface="Arial MT"/>
                        </a:rPr>
                        <a:t>has</a:t>
                      </a:r>
                      <a:r>
                        <a:rPr lang="en-US" sz="1000" b="0" spc="-35" dirty="0">
                          <a:effectLst/>
                          <a:latin typeface="Arial" panose="020B0604020202020204" pitchFamily="34" charset="0"/>
                          <a:ea typeface="Arial MT"/>
                          <a:cs typeface="Arial MT"/>
                        </a:rPr>
                        <a:t> </a:t>
                      </a:r>
                      <a:r>
                        <a:rPr lang="en-US" sz="1000" b="0" spc="-25" dirty="0">
                          <a:effectLst/>
                          <a:latin typeface="Arial" panose="020B0604020202020204" pitchFamily="34" charset="0"/>
                          <a:ea typeface="Arial MT"/>
                          <a:cs typeface="Arial MT"/>
                        </a:rPr>
                        <a:t>not </a:t>
                      </a:r>
                      <a:r>
                        <a:rPr lang="en-US" sz="1000" b="0" dirty="0">
                          <a:effectLst/>
                          <a:latin typeface="Arial MT"/>
                          <a:ea typeface="Arial MT"/>
                          <a:cs typeface="Arial MT"/>
                        </a:rPr>
                        <a:t>smoked/chewed</a:t>
                      </a:r>
                      <a:r>
                        <a:rPr lang="en-US" sz="1000" b="0" spc="-30" dirty="0">
                          <a:effectLst/>
                          <a:latin typeface="Arial MT"/>
                          <a:ea typeface="Arial MT"/>
                          <a:cs typeface="Arial MT"/>
                        </a:rPr>
                        <a:t> </a:t>
                      </a:r>
                      <a:r>
                        <a:rPr lang="en-US" sz="1000" b="0" dirty="0">
                          <a:effectLst/>
                          <a:latin typeface="Arial MT"/>
                          <a:ea typeface="Arial MT"/>
                          <a:cs typeface="Arial MT"/>
                        </a:rPr>
                        <a:t>gum</a:t>
                      </a:r>
                      <a:r>
                        <a:rPr lang="en-US" sz="1000" b="0" spc="-10" dirty="0">
                          <a:effectLst/>
                          <a:latin typeface="Arial MT"/>
                          <a:ea typeface="Arial MT"/>
                          <a:cs typeface="Arial MT"/>
                        </a:rPr>
                        <a:t> </a:t>
                      </a:r>
                      <a:r>
                        <a:rPr lang="en-US" sz="1000" b="0" dirty="0">
                          <a:effectLst/>
                          <a:latin typeface="Arial MT"/>
                          <a:ea typeface="Arial MT"/>
                          <a:cs typeface="Arial MT"/>
                        </a:rPr>
                        <a:t>for</a:t>
                      </a:r>
                      <a:r>
                        <a:rPr lang="en-US" sz="1000" b="0" spc="-35" dirty="0">
                          <a:effectLst/>
                          <a:latin typeface="Arial MT"/>
                          <a:ea typeface="Arial MT"/>
                          <a:cs typeface="Arial MT"/>
                        </a:rPr>
                        <a:t> </a:t>
                      </a:r>
                      <a:r>
                        <a:rPr lang="en-US" sz="1000" b="0" dirty="0">
                          <a:effectLst/>
                          <a:latin typeface="Arial" panose="020B0604020202020204" pitchFamily="34" charset="0"/>
                          <a:ea typeface="Arial MT"/>
                          <a:cs typeface="Arial MT"/>
                        </a:rPr>
                        <a:t>at</a:t>
                      </a:r>
                      <a:r>
                        <a:rPr lang="en-US" sz="1000" b="0" spc="-40" dirty="0">
                          <a:effectLst/>
                          <a:latin typeface="Arial" panose="020B0604020202020204" pitchFamily="34" charset="0"/>
                          <a:ea typeface="Arial MT"/>
                          <a:cs typeface="Arial MT"/>
                        </a:rPr>
                        <a:t> </a:t>
                      </a:r>
                      <a:r>
                        <a:rPr lang="en-US" sz="1000" b="0" dirty="0">
                          <a:effectLst/>
                          <a:latin typeface="Arial" panose="020B0604020202020204" pitchFamily="34" charset="0"/>
                          <a:ea typeface="Arial MT"/>
                          <a:cs typeface="Arial MT"/>
                        </a:rPr>
                        <a:t>least</a:t>
                      </a:r>
                      <a:r>
                        <a:rPr lang="en-US" sz="1000" b="0" spc="-20" dirty="0">
                          <a:effectLst/>
                          <a:latin typeface="Arial" panose="020B0604020202020204" pitchFamily="34" charset="0"/>
                          <a:ea typeface="Arial MT"/>
                          <a:cs typeface="Arial MT"/>
                        </a:rPr>
                        <a:t> </a:t>
                      </a:r>
                      <a:r>
                        <a:rPr lang="en-US" sz="1000" b="0" dirty="0">
                          <a:effectLst/>
                          <a:latin typeface="Arial" panose="020B0604020202020204" pitchFamily="34" charset="0"/>
                          <a:ea typeface="Arial MT"/>
                          <a:cs typeface="Arial MT"/>
                        </a:rPr>
                        <a:t>15</a:t>
                      </a:r>
                      <a:r>
                        <a:rPr lang="en-US" sz="1000" b="0" spc="-30" dirty="0">
                          <a:effectLst/>
                          <a:latin typeface="Arial" panose="020B0604020202020204" pitchFamily="34" charset="0"/>
                          <a:ea typeface="Arial MT"/>
                          <a:cs typeface="Arial MT"/>
                        </a:rPr>
                        <a:t> </a:t>
                      </a:r>
                      <a:r>
                        <a:rPr lang="en-US" sz="1000" b="0" dirty="0">
                          <a:effectLst/>
                          <a:latin typeface="Arial" panose="020B0604020202020204" pitchFamily="34" charset="0"/>
                          <a:ea typeface="Arial MT"/>
                          <a:cs typeface="Arial MT"/>
                        </a:rPr>
                        <a:t>minutes</a:t>
                      </a:r>
                      <a:r>
                        <a:rPr lang="en-US" sz="1000" b="0" spc="-30" dirty="0">
                          <a:effectLst/>
                          <a:latin typeface="Arial" panose="020B0604020202020204" pitchFamily="34" charset="0"/>
                          <a:ea typeface="Arial MT"/>
                          <a:cs typeface="Arial MT"/>
                        </a:rPr>
                        <a:t> </a:t>
                      </a:r>
                      <a:r>
                        <a:rPr lang="en-US" sz="1000" b="0" spc="-20" dirty="0">
                          <a:effectLst/>
                          <a:latin typeface="Arial MT"/>
                          <a:ea typeface="Arial MT"/>
                          <a:cs typeface="Arial MT"/>
                        </a:rPr>
                        <a:t>prior</a:t>
                      </a:r>
                      <a:endParaRPr lang="en-CA" sz="1100" b="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055">
                        <a:lnSpc>
                          <a:spcPts val="1135"/>
                        </a:lnSpc>
                        <a:buNone/>
                      </a:pPr>
                      <a:r>
                        <a:rPr lang="en-US" sz="1000" dirty="0">
                          <a:effectLst/>
                          <a:latin typeface="Wingdings" panose="05000000000000000000" pitchFamily="2" charset="2"/>
                          <a:ea typeface="Arial MT"/>
                          <a:cs typeface="Arial MT"/>
                        </a:rPr>
                        <a:t>¨</a:t>
                      </a:r>
                      <a:r>
                        <a:rPr lang="en-US" sz="1000" spc="200" dirty="0">
                          <a:effectLst/>
                          <a:latin typeface="Times New Roman" panose="02020603050405020304" pitchFamily="18" charset="0"/>
                          <a:ea typeface="Arial MT"/>
                          <a:cs typeface="Arial MT"/>
                        </a:rPr>
                        <a:t>  </a:t>
                      </a:r>
                      <a:r>
                        <a:rPr lang="en-US" sz="1000" spc="-25" dirty="0">
                          <a:effectLst/>
                          <a:latin typeface="Arial MT"/>
                          <a:ea typeface="Arial MT"/>
                          <a:cs typeface="Arial MT"/>
                        </a:rPr>
                        <a:t>Yes</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77470">
                        <a:lnSpc>
                          <a:spcPts val="1135"/>
                        </a:lnSpc>
                        <a:buNone/>
                      </a:pPr>
                      <a:r>
                        <a:rPr lang="en-US" sz="1000">
                          <a:effectLst/>
                          <a:latin typeface="Wingdings" panose="05000000000000000000" pitchFamily="2" charset="2"/>
                          <a:ea typeface="Arial MT"/>
                          <a:cs typeface="Arial MT"/>
                        </a:rPr>
                        <a:t>¨</a:t>
                      </a:r>
                      <a:r>
                        <a:rPr lang="en-US" sz="1000" spc="175">
                          <a:effectLst/>
                          <a:latin typeface="Times New Roman" panose="02020603050405020304" pitchFamily="18" charset="0"/>
                          <a:ea typeface="Arial MT"/>
                          <a:cs typeface="Arial MT"/>
                        </a:rPr>
                        <a:t>  </a:t>
                      </a:r>
                      <a:r>
                        <a:rPr lang="en-US" sz="1000">
                          <a:effectLst/>
                          <a:latin typeface="Arial MT"/>
                          <a:ea typeface="Arial MT"/>
                          <a:cs typeface="Arial MT"/>
                        </a:rPr>
                        <a:t>No</a:t>
                      </a:r>
                      <a:r>
                        <a:rPr lang="en-US" sz="1000" spc="-20">
                          <a:effectLst/>
                          <a:latin typeface="Arial MT"/>
                          <a:ea typeface="Arial MT"/>
                          <a:cs typeface="Arial MT"/>
                        </a:rPr>
                        <a:t> </a:t>
                      </a:r>
                      <a:r>
                        <a:rPr lang="en-US" sz="1000">
                          <a:effectLst/>
                          <a:latin typeface="Arial MT"/>
                          <a:ea typeface="Arial MT"/>
                          <a:cs typeface="Arial MT"/>
                        </a:rPr>
                        <a:t>-</a:t>
                      </a:r>
                      <a:r>
                        <a:rPr lang="en-US" sz="1000" spc="-20">
                          <a:effectLst/>
                          <a:latin typeface="Arial MT"/>
                          <a:ea typeface="Arial MT"/>
                          <a:cs typeface="Arial MT"/>
                        </a:rPr>
                        <a:t> </a:t>
                      </a:r>
                      <a:r>
                        <a:rPr lang="en-US" sz="1000">
                          <a:effectLst/>
                          <a:latin typeface="Arial MT"/>
                          <a:ea typeface="Arial MT"/>
                          <a:cs typeface="Arial MT"/>
                        </a:rPr>
                        <a:t>reschedule</a:t>
                      </a:r>
                      <a:r>
                        <a:rPr lang="en-US" sz="1000" spc="-20">
                          <a:effectLst/>
                          <a:latin typeface="Arial MT"/>
                          <a:ea typeface="Arial MT"/>
                          <a:cs typeface="Arial MT"/>
                        </a:rPr>
                        <a:t> </a:t>
                      </a:r>
                      <a:r>
                        <a:rPr lang="en-US" sz="1000">
                          <a:effectLst/>
                          <a:latin typeface="Arial MT"/>
                          <a:ea typeface="Arial MT"/>
                          <a:cs typeface="Arial MT"/>
                        </a:rPr>
                        <a:t>fit</a:t>
                      </a:r>
                      <a:r>
                        <a:rPr lang="en-US" sz="1000" spc="-10">
                          <a:effectLst/>
                          <a:latin typeface="Arial MT"/>
                          <a:ea typeface="Arial MT"/>
                          <a:cs typeface="Arial MT"/>
                        </a:rPr>
                        <a:t> </a:t>
                      </a:r>
                      <a:r>
                        <a:rPr lang="en-US" sz="1000">
                          <a:effectLst/>
                          <a:latin typeface="Arial MT"/>
                          <a:ea typeface="Arial MT"/>
                          <a:cs typeface="Arial MT"/>
                        </a:rPr>
                        <a:t>testing</a:t>
                      </a:r>
                      <a:r>
                        <a:rPr lang="en-US" sz="1000" spc="-30">
                          <a:effectLst/>
                          <a:latin typeface="Arial MT"/>
                          <a:ea typeface="Arial MT"/>
                          <a:cs typeface="Arial MT"/>
                        </a:rPr>
                        <a:t> </a:t>
                      </a:r>
                      <a:r>
                        <a:rPr lang="en-US" sz="1000" spc="-10">
                          <a:effectLst/>
                          <a:latin typeface="Arial MT"/>
                          <a:ea typeface="Arial MT"/>
                          <a:cs typeface="Arial MT"/>
                        </a:rPr>
                        <a:t>accordingly</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974134674"/>
                  </a:ext>
                </a:extLst>
              </a:tr>
              <a:tr h="288032">
                <a:tc>
                  <a:txBody>
                    <a:bodyPr/>
                    <a:lstStyle/>
                    <a:p>
                      <a:pPr marL="67945">
                        <a:lnSpc>
                          <a:spcPts val="1050"/>
                        </a:lnSpc>
                        <a:buNone/>
                      </a:pPr>
                      <a:r>
                        <a:rPr lang="en-US" sz="1000">
                          <a:effectLst/>
                          <a:latin typeface="Arial MT"/>
                          <a:ea typeface="Arial MT"/>
                          <a:cs typeface="Arial MT"/>
                        </a:rPr>
                        <a:t>Clean</a:t>
                      </a:r>
                      <a:r>
                        <a:rPr lang="en-US" sz="1000" spc="-55">
                          <a:effectLst/>
                          <a:latin typeface="Arial MT"/>
                          <a:ea typeface="Arial MT"/>
                          <a:cs typeface="Arial MT"/>
                        </a:rPr>
                        <a:t> </a:t>
                      </a:r>
                      <a:r>
                        <a:rPr lang="en-US" sz="1000">
                          <a:effectLst/>
                          <a:latin typeface="Arial MT"/>
                          <a:ea typeface="Arial MT"/>
                          <a:cs typeface="Arial MT"/>
                        </a:rPr>
                        <a:t>shaven/no</a:t>
                      </a:r>
                      <a:r>
                        <a:rPr lang="en-US" sz="1000" spc="-45">
                          <a:effectLst/>
                          <a:latin typeface="Arial MT"/>
                          <a:ea typeface="Arial MT"/>
                          <a:cs typeface="Arial MT"/>
                        </a:rPr>
                        <a:t> </a:t>
                      </a:r>
                      <a:r>
                        <a:rPr lang="en-US" sz="1000">
                          <a:effectLst/>
                          <a:latin typeface="Arial MT"/>
                          <a:ea typeface="Arial MT"/>
                          <a:cs typeface="Arial MT"/>
                        </a:rPr>
                        <a:t>respirator</a:t>
                      </a:r>
                      <a:r>
                        <a:rPr lang="en-US" sz="1000" spc="-35">
                          <a:effectLst/>
                          <a:latin typeface="Arial MT"/>
                          <a:ea typeface="Arial MT"/>
                          <a:cs typeface="Arial MT"/>
                        </a:rPr>
                        <a:t> </a:t>
                      </a:r>
                      <a:r>
                        <a:rPr lang="en-US" sz="1000" spc="-10">
                          <a:effectLst/>
                          <a:latin typeface="Arial MT"/>
                          <a:ea typeface="Arial MT"/>
                          <a:cs typeface="Arial MT"/>
                        </a:rPr>
                        <a:t>interference</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055">
                        <a:lnSpc>
                          <a:spcPts val="1050"/>
                        </a:lnSpc>
                        <a:buNone/>
                      </a:pPr>
                      <a:r>
                        <a:rPr lang="en-US" sz="1000" dirty="0">
                          <a:effectLst/>
                          <a:latin typeface="Wingdings" panose="05000000000000000000" pitchFamily="2" charset="2"/>
                          <a:ea typeface="Arial MT"/>
                          <a:cs typeface="Arial MT"/>
                        </a:rPr>
                        <a:t>¨</a:t>
                      </a:r>
                      <a:r>
                        <a:rPr lang="en-US" sz="1000" spc="200" dirty="0">
                          <a:effectLst/>
                          <a:latin typeface="Times New Roman" panose="02020603050405020304" pitchFamily="18" charset="0"/>
                          <a:ea typeface="Arial MT"/>
                          <a:cs typeface="Arial MT"/>
                        </a:rPr>
                        <a:t>  </a:t>
                      </a:r>
                      <a:r>
                        <a:rPr lang="en-US" sz="1000" spc="-25" dirty="0">
                          <a:effectLst/>
                          <a:latin typeface="Arial MT"/>
                          <a:ea typeface="Arial MT"/>
                          <a:cs typeface="Arial MT"/>
                        </a:rPr>
                        <a:t>Yes</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a:lnSpc>
                          <a:spcPts val="1050"/>
                        </a:lnSpc>
                        <a:buNone/>
                      </a:pPr>
                      <a:r>
                        <a:rPr lang="en-US" sz="1000">
                          <a:effectLst/>
                          <a:latin typeface="Wingdings" panose="05000000000000000000" pitchFamily="2" charset="2"/>
                          <a:ea typeface="Arial MT"/>
                          <a:cs typeface="Arial MT"/>
                        </a:rPr>
                        <a:t>¨</a:t>
                      </a:r>
                      <a:r>
                        <a:rPr lang="en-US" sz="1000" spc="200">
                          <a:effectLst/>
                          <a:latin typeface="Times New Roman" panose="02020603050405020304" pitchFamily="18" charset="0"/>
                          <a:ea typeface="Arial MT"/>
                          <a:cs typeface="Arial MT"/>
                        </a:rPr>
                        <a:t>  </a:t>
                      </a:r>
                      <a:r>
                        <a:rPr lang="en-US" sz="1000" spc="-25">
                          <a:effectLst/>
                          <a:latin typeface="Arial MT"/>
                          <a:ea typeface="Arial MT"/>
                          <a:cs typeface="Arial MT"/>
                        </a:rPr>
                        <a:t>No</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a:lnSpc>
                          <a:spcPts val="1050"/>
                        </a:lnSpc>
                        <a:buNone/>
                      </a:pPr>
                      <a:r>
                        <a:rPr lang="en-US" sz="1000">
                          <a:effectLst/>
                          <a:latin typeface="Wingdings" panose="05000000000000000000" pitchFamily="2" charset="2"/>
                          <a:ea typeface="Arial MT"/>
                          <a:cs typeface="Arial MT"/>
                        </a:rPr>
                        <a:t>¨</a:t>
                      </a:r>
                      <a:r>
                        <a:rPr lang="en-US" sz="1000" spc="195">
                          <a:effectLst/>
                          <a:latin typeface="Times New Roman" panose="02020603050405020304" pitchFamily="18" charset="0"/>
                          <a:ea typeface="Arial MT"/>
                          <a:cs typeface="Arial MT"/>
                        </a:rPr>
                        <a:t>  </a:t>
                      </a:r>
                      <a:r>
                        <a:rPr lang="en-US" sz="1000">
                          <a:effectLst/>
                          <a:latin typeface="Arial MT"/>
                          <a:ea typeface="Arial MT"/>
                          <a:cs typeface="Arial MT"/>
                        </a:rPr>
                        <a:t>Not</a:t>
                      </a:r>
                      <a:r>
                        <a:rPr lang="en-US" sz="1000" spc="-10">
                          <a:effectLst/>
                          <a:latin typeface="Arial MT"/>
                          <a:ea typeface="Arial MT"/>
                          <a:cs typeface="Arial MT"/>
                        </a:rPr>
                        <a:t> Applicable</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342341"/>
                  </a:ext>
                </a:extLst>
              </a:tr>
              <a:tr h="288032">
                <a:tc>
                  <a:txBody>
                    <a:bodyPr/>
                    <a:lstStyle/>
                    <a:p>
                      <a:pPr marL="67945">
                        <a:lnSpc>
                          <a:spcPts val="1055"/>
                        </a:lnSpc>
                        <a:buNone/>
                      </a:pPr>
                      <a:r>
                        <a:rPr lang="en-US" sz="1000">
                          <a:effectLst/>
                          <a:latin typeface="Arial MT"/>
                          <a:ea typeface="Arial MT"/>
                          <a:cs typeface="Arial MT"/>
                        </a:rPr>
                        <a:t>Eye</a:t>
                      </a:r>
                      <a:r>
                        <a:rPr lang="en-US" sz="1000" spc="-30">
                          <a:effectLst/>
                          <a:latin typeface="Arial MT"/>
                          <a:ea typeface="Arial MT"/>
                          <a:cs typeface="Arial MT"/>
                        </a:rPr>
                        <a:t> </a:t>
                      </a:r>
                      <a:r>
                        <a:rPr lang="en-US" sz="1000" spc="-10">
                          <a:effectLst/>
                          <a:latin typeface="Arial MT"/>
                          <a:ea typeface="Arial MT"/>
                          <a:cs typeface="Arial MT"/>
                        </a:rPr>
                        <a:t>glasses</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055">
                        <a:lnSpc>
                          <a:spcPts val="1055"/>
                        </a:lnSpc>
                        <a:buNone/>
                      </a:pPr>
                      <a:r>
                        <a:rPr lang="en-US" sz="1000" dirty="0">
                          <a:effectLst/>
                          <a:latin typeface="Wingdings" panose="05000000000000000000" pitchFamily="2" charset="2"/>
                          <a:ea typeface="Arial MT"/>
                          <a:cs typeface="Arial MT"/>
                        </a:rPr>
                        <a:t>¨</a:t>
                      </a:r>
                      <a:r>
                        <a:rPr lang="en-US" sz="1000" spc="200" dirty="0">
                          <a:effectLst/>
                          <a:latin typeface="Times New Roman" panose="02020603050405020304" pitchFamily="18" charset="0"/>
                          <a:ea typeface="Arial MT"/>
                          <a:cs typeface="Arial MT"/>
                        </a:rPr>
                        <a:t>  </a:t>
                      </a:r>
                      <a:r>
                        <a:rPr lang="en-US" sz="1000" spc="-25" dirty="0">
                          <a:effectLst/>
                          <a:latin typeface="Arial MT"/>
                          <a:ea typeface="Arial MT"/>
                          <a:cs typeface="Arial MT"/>
                        </a:rPr>
                        <a:t>Yes</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a:lnSpc>
                          <a:spcPts val="1055"/>
                        </a:lnSpc>
                        <a:buNone/>
                      </a:pPr>
                      <a:r>
                        <a:rPr lang="en-US" sz="1000">
                          <a:effectLst/>
                          <a:latin typeface="Wingdings" panose="05000000000000000000" pitchFamily="2" charset="2"/>
                          <a:ea typeface="Arial MT"/>
                          <a:cs typeface="Arial MT"/>
                        </a:rPr>
                        <a:t>¨</a:t>
                      </a:r>
                      <a:r>
                        <a:rPr lang="en-US" sz="1000" spc="200">
                          <a:effectLst/>
                          <a:latin typeface="Times New Roman" panose="02020603050405020304" pitchFamily="18" charset="0"/>
                          <a:ea typeface="Arial MT"/>
                          <a:cs typeface="Arial MT"/>
                        </a:rPr>
                        <a:t>  </a:t>
                      </a:r>
                      <a:r>
                        <a:rPr lang="en-US" sz="1000" spc="-25">
                          <a:effectLst/>
                          <a:latin typeface="Arial MT"/>
                          <a:ea typeface="Arial MT"/>
                          <a:cs typeface="Arial MT"/>
                        </a:rPr>
                        <a:t>No</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a:lnSpc>
                          <a:spcPts val="1055"/>
                        </a:lnSpc>
                        <a:buNone/>
                      </a:pPr>
                      <a:r>
                        <a:rPr lang="en-US" sz="1000">
                          <a:effectLst/>
                          <a:latin typeface="Wingdings" panose="05000000000000000000" pitchFamily="2" charset="2"/>
                          <a:ea typeface="Arial MT"/>
                          <a:cs typeface="Arial MT"/>
                        </a:rPr>
                        <a:t>¨</a:t>
                      </a:r>
                      <a:r>
                        <a:rPr lang="en-US" sz="1000" spc="195">
                          <a:effectLst/>
                          <a:latin typeface="Times New Roman" panose="02020603050405020304" pitchFamily="18" charset="0"/>
                          <a:ea typeface="Arial MT"/>
                          <a:cs typeface="Arial MT"/>
                        </a:rPr>
                        <a:t>  </a:t>
                      </a:r>
                      <a:r>
                        <a:rPr lang="en-US" sz="1000">
                          <a:effectLst/>
                          <a:latin typeface="Arial MT"/>
                          <a:ea typeface="Arial MT"/>
                          <a:cs typeface="Arial MT"/>
                        </a:rPr>
                        <a:t>Not</a:t>
                      </a:r>
                      <a:r>
                        <a:rPr lang="en-US" sz="1000" spc="-10">
                          <a:effectLst/>
                          <a:latin typeface="Arial MT"/>
                          <a:ea typeface="Arial MT"/>
                          <a:cs typeface="Arial MT"/>
                        </a:rPr>
                        <a:t> Applicable</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4490604"/>
                  </a:ext>
                </a:extLst>
              </a:tr>
              <a:tr h="288032">
                <a:tc>
                  <a:txBody>
                    <a:bodyPr/>
                    <a:lstStyle/>
                    <a:p>
                      <a:pPr marL="67945">
                        <a:lnSpc>
                          <a:spcPts val="1050"/>
                        </a:lnSpc>
                        <a:buNone/>
                      </a:pPr>
                      <a:r>
                        <a:rPr lang="en-US" sz="1000" dirty="0">
                          <a:effectLst/>
                          <a:latin typeface="Arial MT"/>
                          <a:ea typeface="Arial MT"/>
                          <a:cs typeface="Arial MT"/>
                        </a:rPr>
                        <a:t>Contact</a:t>
                      </a:r>
                      <a:r>
                        <a:rPr lang="en-US" sz="1000" spc="-35" dirty="0">
                          <a:effectLst/>
                          <a:latin typeface="Arial MT"/>
                          <a:ea typeface="Arial MT"/>
                          <a:cs typeface="Arial MT"/>
                        </a:rPr>
                        <a:t> </a:t>
                      </a:r>
                      <a:r>
                        <a:rPr lang="en-US" sz="1000" spc="-10" dirty="0">
                          <a:effectLst/>
                          <a:latin typeface="Arial MT"/>
                          <a:ea typeface="Arial MT"/>
                          <a:cs typeface="Arial MT"/>
                        </a:rPr>
                        <a:t>lenses</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055">
                        <a:lnSpc>
                          <a:spcPts val="1050"/>
                        </a:lnSpc>
                        <a:buNone/>
                      </a:pPr>
                      <a:r>
                        <a:rPr lang="en-US" sz="1000" dirty="0">
                          <a:effectLst/>
                          <a:latin typeface="Wingdings" panose="05000000000000000000" pitchFamily="2" charset="2"/>
                          <a:ea typeface="Arial MT"/>
                          <a:cs typeface="Arial MT"/>
                        </a:rPr>
                        <a:t>¨</a:t>
                      </a:r>
                      <a:r>
                        <a:rPr lang="en-US" sz="1000" spc="200" dirty="0">
                          <a:effectLst/>
                          <a:latin typeface="Times New Roman" panose="02020603050405020304" pitchFamily="18" charset="0"/>
                          <a:ea typeface="Arial MT"/>
                          <a:cs typeface="Arial MT"/>
                        </a:rPr>
                        <a:t>  </a:t>
                      </a:r>
                      <a:r>
                        <a:rPr lang="en-US" sz="1000" spc="-25" dirty="0">
                          <a:effectLst/>
                          <a:latin typeface="Arial MT"/>
                          <a:ea typeface="Arial MT"/>
                          <a:cs typeface="Arial MT"/>
                        </a:rPr>
                        <a:t>Yes</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a:lnSpc>
                          <a:spcPts val="1050"/>
                        </a:lnSpc>
                        <a:buNone/>
                      </a:pPr>
                      <a:r>
                        <a:rPr lang="en-US" sz="1000">
                          <a:effectLst/>
                          <a:latin typeface="Wingdings" panose="05000000000000000000" pitchFamily="2" charset="2"/>
                          <a:ea typeface="Arial MT"/>
                          <a:cs typeface="Arial MT"/>
                        </a:rPr>
                        <a:t>¨</a:t>
                      </a:r>
                      <a:r>
                        <a:rPr lang="en-US" sz="1000" spc="200">
                          <a:effectLst/>
                          <a:latin typeface="Times New Roman" panose="02020603050405020304" pitchFamily="18" charset="0"/>
                          <a:ea typeface="Arial MT"/>
                          <a:cs typeface="Arial MT"/>
                        </a:rPr>
                        <a:t>  </a:t>
                      </a:r>
                      <a:r>
                        <a:rPr lang="en-US" sz="1000" spc="-25">
                          <a:effectLst/>
                          <a:latin typeface="Arial MT"/>
                          <a:ea typeface="Arial MT"/>
                          <a:cs typeface="Arial MT"/>
                        </a:rPr>
                        <a:t>No</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a:lnSpc>
                          <a:spcPts val="1050"/>
                        </a:lnSpc>
                        <a:buNone/>
                      </a:pPr>
                      <a:r>
                        <a:rPr lang="en-US" sz="1000">
                          <a:effectLst/>
                          <a:latin typeface="Wingdings" panose="05000000000000000000" pitchFamily="2" charset="2"/>
                          <a:ea typeface="Arial MT"/>
                          <a:cs typeface="Arial MT"/>
                        </a:rPr>
                        <a:t>¨</a:t>
                      </a:r>
                      <a:r>
                        <a:rPr lang="en-US" sz="1000" spc="195">
                          <a:effectLst/>
                          <a:latin typeface="Times New Roman" panose="02020603050405020304" pitchFamily="18" charset="0"/>
                          <a:ea typeface="Arial MT"/>
                          <a:cs typeface="Arial MT"/>
                        </a:rPr>
                        <a:t>  </a:t>
                      </a:r>
                      <a:r>
                        <a:rPr lang="en-US" sz="1000">
                          <a:effectLst/>
                          <a:latin typeface="Arial MT"/>
                          <a:ea typeface="Arial MT"/>
                          <a:cs typeface="Arial MT"/>
                        </a:rPr>
                        <a:t>Not</a:t>
                      </a:r>
                      <a:r>
                        <a:rPr lang="en-US" sz="1000" spc="-10">
                          <a:effectLst/>
                          <a:latin typeface="Arial MT"/>
                          <a:ea typeface="Arial MT"/>
                          <a:cs typeface="Arial MT"/>
                        </a:rPr>
                        <a:t> Applicable</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3510901"/>
                  </a:ext>
                </a:extLst>
              </a:tr>
              <a:tr h="288032">
                <a:tc>
                  <a:txBody>
                    <a:bodyPr/>
                    <a:lstStyle/>
                    <a:p>
                      <a:pPr marL="67945">
                        <a:lnSpc>
                          <a:spcPts val="1050"/>
                        </a:lnSpc>
                        <a:buNone/>
                      </a:pPr>
                      <a:r>
                        <a:rPr lang="en-US" sz="1000" spc="-10" dirty="0">
                          <a:effectLst/>
                          <a:latin typeface="Arial MT"/>
                          <a:ea typeface="Arial MT"/>
                          <a:cs typeface="Arial MT"/>
                        </a:rPr>
                        <a:t>Dentures</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055">
                        <a:lnSpc>
                          <a:spcPts val="1050"/>
                        </a:lnSpc>
                        <a:buNone/>
                      </a:pPr>
                      <a:r>
                        <a:rPr lang="en-US" sz="1000" dirty="0">
                          <a:effectLst/>
                          <a:latin typeface="Wingdings" panose="05000000000000000000" pitchFamily="2" charset="2"/>
                          <a:ea typeface="Arial MT"/>
                          <a:cs typeface="Arial MT"/>
                        </a:rPr>
                        <a:t>¨</a:t>
                      </a:r>
                      <a:r>
                        <a:rPr lang="en-US" sz="1000" spc="200" dirty="0">
                          <a:effectLst/>
                          <a:latin typeface="Times New Roman" panose="02020603050405020304" pitchFamily="18" charset="0"/>
                          <a:ea typeface="Arial MT"/>
                          <a:cs typeface="Arial MT"/>
                        </a:rPr>
                        <a:t>  </a:t>
                      </a:r>
                      <a:r>
                        <a:rPr lang="en-US" sz="1000" spc="-25" dirty="0">
                          <a:effectLst/>
                          <a:latin typeface="Arial MT"/>
                          <a:ea typeface="Arial MT"/>
                          <a:cs typeface="Arial MT"/>
                        </a:rPr>
                        <a:t>Yes</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a:lnSpc>
                          <a:spcPts val="1050"/>
                        </a:lnSpc>
                        <a:buNone/>
                      </a:pPr>
                      <a:r>
                        <a:rPr lang="en-US" sz="1000">
                          <a:effectLst/>
                          <a:latin typeface="Wingdings" panose="05000000000000000000" pitchFamily="2" charset="2"/>
                          <a:ea typeface="Arial MT"/>
                          <a:cs typeface="Arial MT"/>
                        </a:rPr>
                        <a:t>¨</a:t>
                      </a:r>
                      <a:r>
                        <a:rPr lang="en-US" sz="1000" spc="200">
                          <a:effectLst/>
                          <a:latin typeface="Times New Roman" panose="02020603050405020304" pitchFamily="18" charset="0"/>
                          <a:ea typeface="Arial MT"/>
                          <a:cs typeface="Arial MT"/>
                        </a:rPr>
                        <a:t>  </a:t>
                      </a:r>
                      <a:r>
                        <a:rPr lang="en-US" sz="1000" spc="-25">
                          <a:effectLst/>
                          <a:latin typeface="Arial MT"/>
                          <a:ea typeface="Arial MT"/>
                          <a:cs typeface="Arial MT"/>
                        </a:rPr>
                        <a:t>No</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a:lnSpc>
                          <a:spcPts val="1050"/>
                        </a:lnSpc>
                        <a:buNone/>
                      </a:pPr>
                      <a:r>
                        <a:rPr lang="en-US" sz="1000">
                          <a:effectLst/>
                          <a:latin typeface="Wingdings" panose="05000000000000000000" pitchFamily="2" charset="2"/>
                          <a:ea typeface="Arial MT"/>
                          <a:cs typeface="Arial MT"/>
                        </a:rPr>
                        <a:t>¨</a:t>
                      </a:r>
                      <a:r>
                        <a:rPr lang="en-US" sz="1000" spc="195">
                          <a:effectLst/>
                          <a:latin typeface="Times New Roman" panose="02020603050405020304" pitchFamily="18" charset="0"/>
                          <a:ea typeface="Arial MT"/>
                          <a:cs typeface="Arial MT"/>
                        </a:rPr>
                        <a:t>  </a:t>
                      </a:r>
                      <a:r>
                        <a:rPr lang="en-US" sz="1000">
                          <a:effectLst/>
                          <a:latin typeface="Arial MT"/>
                          <a:ea typeface="Arial MT"/>
                          <a:cs typeface="Arial MT"/>
                        </a:rPr>
                        <a:t>Not</a:t>
                      </a:r>
                      <a:r>
                        <a:rPr lang="en-US" sz="1000" spc="-10">
                          <a:effectLst/>
                          <a:latin typeface="Arial MT"/>
                          <a:ea typeface="Arial MT"/>
                          <a:cs typeface="Arial MT"/>
                        </a:rPr>
                        <a:t> Applicable</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0599594"/>
                  </a:ext>
                </a:extLst>
              </a:tr>
              <a:tr h="288032">
                <a:tc>
                  <a:txBody>
                    <a:bodyPr/>
                    <a:lstStyle/>
                    <a:p>
                      <a:pPr marL="67945">
                        <a:lnSpc>
                          <a:spcPts val="1050"/>
                        </a:lnSpc>
                        <a:buNone/>
                      </a:pPr>
                      <a:r>
                        <a:rPr lang="en-US" sz="1000">
                          <a:effectLst/>
                          <a:latin typeface="Arial MT"/>
                          <a:ea typeface="Arial MT"/>
                          <a:cs typeface="Arial MT"/>
                        </a:rPr>
                        <a:t>Hair</a:t>
                      </a:r>
                      <a:r>
                        <a:rPr lang="en-US" sz="1000" spc="-30">
                          <a:effectLst/>
                          <a:latin typeface="Arial MT"/>
                          <a:ea typeface="Arial MT"/>
                          <a:cs typeface="Arial MT"/>
                        </a:rPr>
                        <a:t> </a:t>
                      </a:r>
                      <a:r>
                        <a:rPr lang="en-US" sz="1000">
                          <a:effectLst/>
                          <a:latin typeface="Arial MT"/>
                          <a:ea typeface="Arial MT"/>
                          <a:cs typeface="Arial MT"/>
                        </a:rPr>
                        <a:t>style</a:t>
                      </a:r>
                      <a:r>
                        <a:rPr lang="en-US" sz="1000" spc="-35">
                          <a:effectLst/>
                          <a:latin typeface="Arial MT"/>
                          <a:ea typeface="Arial MT"/>
                          <a:cs typeface="Arial MT"/>
                        </a:rPr>
                        <a:t> </a:t>
                      </a:r>
                      <a:r>
                        <a:rPr lang="en-US" sz="1000">
                          <a:effectLst/>
                          <a:latin typeface="Arial MT"/>
                          <a:ea typeface="Arial MT"/>
                          <a:cs typeface="Arial MT"/>
                        </a:rPr>
                        <a:t>(e.g.,</a:t>
                      </a:r>
                      <a:r>
                        <a:rPr lang="en-US" sz="1000" spc="-25">
                          <a:effectLst/>
                          <a:latin typeface="Arial MT"/>
                          <a:ea typeface="Arial MT"/>
                          <a:cs typeface="Arial MT"/>
                        </a:rPr>
                        <a:t> </a:t>
                      </a:r>
                      <a:r>
                        <a:rPr lang="en-US" sz="1000">
                          <a:effectLst/>
                          <a:latin typeface="Arial MT"/>
                          <a:ea typeface="Arial MT"/>
                          <a:cs typeface="Arial MT"/>
                        </a:rPr>
                        <a:t>hair</a:t>
                      </a:r>
                      <a:r>
                        <a:rPr lang="en-US" sz="1000" spc="-30">
                          <a:effectLst/>
                          <a:latin typeface="Arial MT"/>
                          <a:ea typeface="Arial MT"/>
                          <a:cs typeface="Arial MT"/>
                        </a:rPr>
                        <a:t> </a:t>
                      </a:r>
                      <a:r>
                        <a:rPr lang="en-US" sz="1000" spc="-20">
                          <a:effectLst/>
                          <a:latin typeface="Arial MT"/>
                          <a:ea typeface="Arial MT"/>
                          <a:cs typeface="Arial MT"/>
                        </a:rPr>
                        <a:t>buns)</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055">
                        <a:lnSpc>
                          <a:spcPts val="1050"/>
                        </a:lnSpc>
                        <a:buNone/>
                      </a:pPr>
                      <a:r>
                        <a:rPr lang="en-US" sz="1000" dirty="0">
                          <a:effectLst/>
                          <a:latin typeface="Wingdings" panose="05000000000000000000" pitchFamily="2" charset="2"/>
                          <a:ea typeface="Arial MT"/>
                          <a:cs typeface="Arial MT"/>
                        </a:rPr>
                        <a:t>¨</a:t>
                      </a:r>
                      <a:r>
                        <a:rPr lang="en-US" sz="1000" spc="200" dirty="0">
                          <a:effectLst/>
                          <a:latin typeface="Times New Roman" panose="02020603050405020304" pitchFamily="18" charset="0"/>
                          <a:ea typeface="Arial MT"/>
                          <a:cs typeface="Arial MT"/>
                        </a:rPr>
                        <a:t>  </a:t>
                      </a:r>
                      <a:r>
                        <a:rPr lang="en-US" sz="1000" spc="-25" dirty="0">
                          <a:effectLst/>
                          <a:latin typeface="Arial MT"/>
                          <a:ea typeface="Arial MT"/>
                          <a:cs typeface="Arial MT"/>
                        </a:rPr>
                        <a:t>Yes</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a:lnSpc>
                          <a:spcPts val="1050"/>
                        </a:lnSpc>
                        <a:buNone/>
                      </a:pPr>
                      <a:r>
                        <a:rPr lang="en-US" sz="1000">
                          <a:effectLst/>
                          <a:latin typeface="Wingdings" panose="05000000000000000000" pitchFamily="2" charset="2"/>
                          <a:ea typeface="Arial MT"/>
                          <a:cs typeface="Arial MT"/>
                        </a:rPr>
                        <a:t>¨</a:t>
                      </a:r>
                      <a:r>
                        <a:rPr lang="en-US" sz="1000" spc="200">
                          <a:effectLst/>
                          <a:latin typeface="Times New Roman" panose="02020603050405020304" pitchFamily="18" charset="0"/>
                          <a:ea typeface="Arial MT"/>
                          <a:cs typeface="Arial MT"/>
                        </a:rPr>
                        <a:t>  </a:t>
                      </a:r>
                      <a:r>
                        <a:rPr lang="en-US" sz="1000" spc="-25">
                          <a:effectLst/>
                          <a:latin typeface="Arial MT"/>
                          <a:ea typeface="Arial MT"/>
                          <a:cs typeface="Arial MT"/>
                        </a:rPr>
                        <a:t>No</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a:lnSpc>
                          <a:spcPts val="1050"/>
                        </a:lnSpc>
                        <a:buNone/>
                      </a:pPr>
                      <a:r>
                        <a:rPr lang="en-US" sz="1000" dirty="0">
                          <a:effectLst/>
                          <a:latin typeface="Wingdings" panose="05000000000000000000" pitchFamily="2" charset="2"/>
                          <a:ea typeface="Arial MT"/>
                          <a:cs typeface="Arial MT"/>
                        </a:rPr>
                        <a:t>¨</a:t>
                      </a:r>
                      <a:r>
                        <a:rPr lang="en-US" sz="1000" spc="195" dirty="0">
                          <a:effectLst/>
                          <a:latin typeface="Times New Roman" panose="02020603050405020304" pitchFamily="18" charset="0"/>
                          <a:ea typeface="Arial MT"/>
                          <a:cs typeface="Arial MT"/>
                        </a:rPr>
                        <a:t>  </a:t>
                      </a:r>
                      <a:r>
                        <a:rPr lang="en-US" sz="1000" dirty="0">
                          <a:effectLst/>
                          <a:latin typeface="Arial MT"/>
                          <a:ea typeface="Arial MT"/>
                          <a:cs typeface="Arial MT"/>
                        </a:rPr>
                        <a:t>Not</a:t>
                      </a:r>
                      <a:r>
                        <a:rPr lang="en-US" sz="1000" spc="-10" dirty="0">
                          <a:effectLst/>
                          <a:latin typeface="Arial MT"/>
                          <a:ea typeface="Arial MT"/>
                          <a:cs typeface="Arial MT"/>
                        </a:rPr>
                        <a:t> Applicable</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1606238"/>
                  </a:ext>
                </a:extLst>
              </a:tr>
              <a:tr h="288032">
                <a:tc>
                  <a:txBody>
                    <a:bodyPr/>
                    <a:lstStyle/>
                    <a:p>
                      <a:pPr marL="67945">
                        <a:lnSpc>
                          <a:spcPts val="1050"/>
                        </a:lnSpc>
                        <a:buNone/>
                      </a:pPr>
                      <a:r>
                        <a:rPr lang="en-US" sz="1000" dirty="0">
                          <a:effectLst/>
                          <a:latin typeface="Arial MT"/>
                          <a:ea typeface="Arial MT"/>
                          <a:cs typeface="Arial MT"/>
                        </a:rPr>
                        <a:t>PPE</a:t>
                      </a:r>
                      <a:r>
                        <a:rPr lang="en-US" sz="1000" spc="-15" dirty="0">
                          <a:effectLst/>
                          <a:latin typeface="Arial MT"/>
                          <a:ea typeface="Arial MT"/>
                          <a:cs typeface="Arial MT"/>
                        </a:rPr>
                        <a:t> </a:t>
                      </a:r>
                      <a:r>
                        <a:rPr lang="en-US" sz="1000" dirty="0">
                          <a:effectLst/>
                          <a:latin typeface="Arial MT"/>
                          <a:ea typeface="Arial MT"/>
                          <a:cs typeface="Arial MT"/>
                        </a:rPr>
                        <a:t>worn</a:t>
                      </a:r>
                      <a:r>
                        <a:rPr lang="en-US" sz="1000" spc="-25" dirty="0">
                          <a:effectLst/>
                          <a:latin typeface="Arial MT"/>
                          <a:ea typeface="Arial MT"/>
                          <a:cs typeface="Arial MT"/>
                        </a:rPr>
                        <a:t> </a:t>
                      </a:r>
                      <a:r>
                        <a:rPr lang="en-US" sz="1000" dirty="0">
                          <a:effectLst/>
                          <a:latin typeface="Arial MT"/>
                          <a:ea typeface="Arial MT"/>
                          <a:cs typeface="Arial MT"/>
                        </a:rPr>
                        <a:t>by</a:t>
                      </a:r>
                      <a:r>
                        <a:rPr lang="en-US" sz="1000" spc="-25" dirty="0">
                          <a:effectLst/>
                          <a:latin typeface="Arial MT"/>
                          <a:ea typeface="Arial MT"/>
                          <a:cs typeface="Arial MT"/>
                        </a:rPr>
                        <a:t> </a:t>
                      </a:r>
                      <a:r>
                        <a:rPr lang="en-US" sz="1000" dirty="0">
                          <a:effectLst/>
                          <a:latin typeface="Arial MT"/>
                          <a:ea typeface="Arial MT"/>
                          <a:cs typeface="Arial MT"/>
                        </a:rPr>
                        <a:t>worker</a:t>
                      </a:r>
                      <a:r>
                        <a:rPr lang="en-US" sz="1000" spc="-25" dirty="0">
                          <a:effectLst/>
                          <a:latin typeface="Arial MT"/>
                          <a:ea typeface="Arial MT"/>
                          <a:cs typeface="Arial MT"/>
                        </a:rPr>
                        <a:t> </a:t>
                      </a:r>
                      <a:r>
                        <a:rPr lang="en-US" sz="1000" spc="-10" dirty="0">
                          <a:effectLst/>
                          <a:latin typeface="Arial MT"/>
                          <a:ea typeface="Arial MT"/>
                          <a:cs typeface="Arial MT"/>
                        </a:rPr>
                        <a:t>(indicate):</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r>
                        <a:rPr lang="en-US" sz="1000" dirty="0">
                          <a:effectLst/>
                          <a:latin typeface="Wingdings" panose="05000000000000000000" pitchFamily="2" charset="2"/>
                          <a:ea typeface="Arial MT"/>
                          <a:cs typeface="Arial MT"/>
                        </a:rPr>
                        <a:t> o</a:t>
                      </a:r>
                      <a:r>
                        <a:rPr lang="en-US" sz="1000" spc="10" dirty="0">
                          <a:effectLst/>
                          <a:latin typeface="Times New Roman" panose="02020603050405020304" pitchFamily="18" charset="0"/>
                          <a:ea typeface="Arial MT"/>
                          <a:cs typeface="Arial MT"/>
                        </a:rPr>
                        <a:t> </a:t>
                      </a:r>
                      <a:r>
                        <a:rPr lang="en-US" sz="1000" dirty="0">
                          <a:effectLst/>
                          <a:latin typeface="Arial MT"/>
                          <a:ea typeface="Arial MT"/>
                          <a:cs typeface="Arial MT"/>
                        </a:rPr>
                        <a:t>goggles</a:t>
                      </a:r>
                      <a:r>
                        <a:rPr lang="en-US" sz="1000" spc="250" dirty="0">
                          <a:effectLst/>
                          <a:latin typeface="Arial MT"/>
                          <a:ea typeface="Arial MT"/>
                          <a:cs typeface="Arial MT"/>
                        </a:rPr>
                        <a:t> </a:t>
                      </a:r>
                      <a:r>
                        <a:rPr lang="en-US" sz="1000" dirty="0">
                          <a:effectLst/>
                          <a:latin typeface="Wingdings" panose="05000000000000000000" pitchFamily="2" charset="2"/>
                          <a:ea typeface="Arial MT"/>
                          <a:cs typeface="Arial MT"/>
                        </a:rPr>
                        <a:t>o</a:t>
                      </a:r>
                      <a:r>
                        <a:rPr lang="en-US" sz="1000" spc="10" dirty="0">
                          <a:effectLst/>
                          <a:latin typeface="Times New Roman" panose="02020603050405020304" pitchFamily="18" charset="0"/>
                          <a:ea typeface="Arial MT"/>
                          <a:cs typeface="Arial MT"/>
                        </a:rPr>
                        <a:t> </a:t>
                      </a:r>
                      <a:r>
                        <a:rPr lang="en-US" sz="1000" dirty="0">
                          <a:effectLst/>
                          <a:latin typeface="Arial MT"/>
                          <a:ea typeface="Arial MT"/>
                          <a:cs typeface="Arial MT"/>
                        </a:rPr>
                        <a:t>face</a:t>
                      </a:r>
                      <a:r>
                        <a:rPr lang="en-US" sz="1000" spc="-20" dirty="0">
                          <a:effectLst/>
                          <a:latin typeface="Arial MT"/>
                          <a:ea typeface="Arial MT"/>
                          <a:cs typeface="Arial MT"/>
                        </a:rPr>
                        <a:t> </a:t>
                      </a:r>
                      <a:r>
                        <a:rPr lang="en-US" sz="1000" dirty="0">
                          <a:effectLst/>
                          <a:latin typeface="Arial MT"/>
                          <a:ea typeface="Arial MT"/>
                          <a:cs typeface="Arial MT"/>
                        </a:rPr>
                        <a:t>shield</a:t>
                      </a:r>
                      <a:r>
                        <a:rPr lang="en-US" sz="1000" spc="260" dirty="0">
                          <a:effectLst/>
                          <a:latin typeface="Arial MT"/>
                          <a:ea typeface="Arial MT"/>
                          <a:cs typeface="Arial MT"/>
                        </a:rPr>
                        <a:t> </a:t>
                      </a:r>
                      <a:r>
                        <a:rPr lang="en-US" sz="1000" dirty="0">
                          <a:effectLst/>
                          <a:latin typeface="Wingdings" panose="05000000000000000000" pitchFamily="2" charset="2"/>
                          <a:ea typeface="Arial MT"/>
                          <a:cs typeface="Arial MT"/>
                        </a:rPr>
                        <a:t>o</a:t>
                      </a:r>
                      <a:r>
                        <a:rPr lang="en-US" sz="1000" spc="270" dirty="0">
                          <a:effectLst/>
                          <a:latin typeface="Times New Roman" panose="02020603050405020304" pitchFamily="18" charset="0"/>
                          <a:ea typeface="Arial MT"/>
                          <a:cs typeface="Arial MT"/>
                        </a:rPr>
                        <a:t> </a:t>
                      </a:r>
                      <a:r>
                        <a:rPr lang="en-US" sz="1000" dirty="0">
                          <a:effectLst/>
                          <a:latin typeface="Arial MT"/>
                          <a:ea typeface="Arial MT"/>
                          <a:cs typeface="Arial MT"/>
                        </a:rPr>
                        <a:t>bonnet</a:t>
                      </a:r>
                      <a:r>
                        <a:rPr lang="en-US" sz="1000" spc="255" dirty="0">
                          <a:effectLst/>
                          <a:latin typeface="Arial MT"/>
                          <a:ea typeface="Arial MT"/>
                          <a:cs typeface="Arial MT"/>
                        </a:rPr>
                        <a:t> </a:t>
                      </a:r>
                      <a:r>
                        <a:rPr lang="en-US" sz="1000" dirty="0">
                          <a:effectLst/>
                          <a:latin typeface="Wingdings" panose="05000000000000000000" pitchFamily="2" charset="2"/>
                          <a:ea typeface="Arial MT"/>
                          <a:cs typeface="Arial MT"/>
                        </a:rPr>
                        <a:t>o</a:t>
                      </a:r>
                      <a:r>
                        <a:rPr lang="en-US" sz="1000" spc="20" dirty="0">
                          <a:effectLst/>
                          <a:latin typeface="Times New Roman" panose="02020603050405020304" pitchFamily="18" charset="0"/>
                          <a:ea typeface="Arial MT"/>
                          <a:cs typeface="Arial MT"/>
                        </a:rPr>
                        <a:t> </a:t>
                      </a:r>
                      <a:r>
                        <a:rPr lang="en-US" sz="1000" spc="-10" dirty="0">
                          <a:effectLst/>
                          <a:latin typeface="Arial MT"/>
                          <a:ea typeface="Arial MT"/>
                          <a:cs typeface="Arial MT"/>
                        </a:rPr>
                        <a:t>other:</a:t>
                      </a:r>
                      <a:endParaRPr lang="en-CA"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965773087"/>
                  </a:ext>
                </a:extLst>
              </a:tr>
              <a:tr h="360040">
                <a:tc>
                  <a:txBody>
                    <a:bodyPr/>
                    <a:lstStyle/>
                    <a:p>
                      <a:pPr marL="67945">
                        <a:lnSpc>
                          <a:spcPts val="1050"/>
                        </a:lnSpc>
                        <a:buNone/>
                      </a:pPr>
                      <a:r>
                        <a:rPr lang="en-US" sz="1000" dirty="0">
                          <a:effectLst/>
                          <a:latin typeface="Arial MT"/>
                          <a:ea typeface="Arial MT"/>
                          <a:cs typeface="Arial MT"/>
                        </a:rPr>
                        <a:t>Cautions/limitations</a:t>
                      </a:r>
                      <a:r>
                        <a:rPr lang="en-US" sz="1000" spc="-50" dirty="0">
                          <a:effectLst/>
                          <a:latin typeface="Arial MT"/>
                          <a:ea typeface="Arial MT"/>
                          <a:cs typeface="Arial MT"/>
                        </a:rPr>
                        <a:t> </a:t>
                      </a:r>
                      <a:r>
                        <a:rPr lang="en-US" sz="1000" dirty="0">
                          <a:effectLst/>
                          <a:latin typeface="Arial MT"/>
                          <a:ea typeface="Arial MT"/>
                          <a:cs typeface="Arial MT"/>
                        </a:rPr>
                        <a:t>reviewed</a:t>
                      </a:r>
                      <a:r>
                        <a:rPr lang="en-US" sz="1000" spc="-60" dirty="0">
                          <a:effectLst/>
                          <a:latin typeface="Arial MT"/>
                          <a:ea typeface="Arial MT"/>
                          <a:cs typeface="Arial MT"/>
                        </a:rPr>
                        <a:t> </a:t>
                      </a:r>
                      <a:r>
                        <a:rPr lang="en-US" sz="1000" dirty="0">
                          <a:effectLst/>
                          <a:latin typeface="Arial MT"/>
                          <a:ea typeface="Arial MT"/>
                          <a:cs typeface="Arial MT"/>
                        </a:rPr>
                        <a:t>for</a:t>
                      </a:r>
                      <a:r>
                        <a:rPr lang="en-US" sz="1000" spc="-55" dirty="0">
                          <a:effectLst/>
                          <a:latin typeface="Arial MT"/>
                          <a:ea typeface="Arial MT"/>
                          <a:cs typeface="Arial MT"/>
                        </a:rPr>
                        <a:t> </a:t>
                      </a:r>
                      <a:r>
                        <a:rPr lang="en-US" sz="1000" spc="-10" dirty="0">
                          <a:effectLst/>
                          <a:latin typeface="Arial MT"/>
                          <a:ea typeface="Arial MT"/>
                          <a:cs typeface="Arial MT"/>
                        </a:rPr>
                        <a:t>awareness</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055">
                        <a:lnSpc>
                          <a:spcPts val="1050"/>
                        </a:lnSpc>
                        <a:buNone/>
                      </a:pPr>
                      <a:r>
                        <a:rPr lang="en-US" sz="1000" dirty="0">
                          <a:effectLst/>
                          <a:latin typeface="Wingdings" panose="05000000000000000000" pitchFamily="2" charset="2"/>
                          <a:ea typeface="Arial MT"/>
                          <a:cs typeface="Arial MT"/>
                        </a:rPr>
                        <a:t>¨</a:t>
                      </a:r>
                      <a:r>
                        <a:rPr lang="en-US" sz="1000" spc="200" dirty="0">
                          <a:effectLst/>
                          <a:latin typeface="Times New Roman" panose="02020603050405020304" pitchFamily="18" charset="0"/>
                          <a:ea typeface="Arial MT"/>
                          <a:cs typeface="Arial MT"/>
                        </a:rPr>
                        <a:t>  </a:t>
                      </a:r>
                      <a:r>
                        <a:rPr lang="en-US" sz="1000" spc="-25" dirty="0">
                          <a:effectLst/>
                          <a:latin typeface="Arial MT"/>
                          <a:ea typeface="Arial MT"/>
                          <a:cs typeface="Arial MT"/>
                        </a:rPr>
                        <a:t>Yes</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a:lnSpc>
                          <a:spcPts val="1050"/>
                        </a:lnSpc>
                        <a:buNone/>
                      </a:pPr>
                      <a:r>
                        <a:rPr lang="en-US" sz="1000">
                          <a:effectLst/>
                          <a:latin typeface="Wingdings" panose="05000000000000000000" pitchFamily="2" charset="2"/>
                          <a:ea typeface="Arial MT"/>
                          <a:cs typeface="Arial MT"/>
                        </a:rPr>
                        <a:t>¨</a:t>
                      </a:r>
                      <a:r>
                        <a:rPr lang="en-US" sz="1000" spc="200">
                          <a:effectLst/>
                          <a:latin typeface="Times New Roman" panose="02020603050405020304" pitchFamily="18" charset="0"/>
                          <a:ea typeface="Arial MT"/>
                          <a:cs typeface="Arial MT"/>
                        </a:rPr>
                        <a:t>  </a:t>
                      </a:r>
                      <a:r>
                        <a:rPr lang="en-US" sz="1000" spc="-25">
                          <a:effectLst/>
                          <a:latin typeface="Arial MT"/>
                          <a:ea typeface="Arial MT"/>
                          <a:cs typeface="Arial MT"/>
                        </a:rPr>
                        <a:t>No</a:t>
                      </a:r>
                      <a:endParaRPr lang="en-CA" sz="11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945">
                        <a:lnSpc>
                          <a:spcPts val="1050"/>
                        </a:lnSpc>
                        <a:buNone/>
                      </a:pPr>
                      <a:r>
                        <a:rPr lang="en-US" sz="800" dirty="0">
                          <a:effectLst/>
                          <a:latin typeface="Times New Roman" panose="02020603050405020304" pitchFamily="18" charset="0"/>
                          <a:ea typeface="Arial MT"/>
                          <a:cs typeface="Arial MT"/>
                        </a:rPr>
                        <a:t> </a:t>
                      </a:r>
                      <a:endParaRPr lang="en-CA"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6346545"/>
                  </a:ext>
                </a:extLst>
              </a:tr>
            </a:tbl>
          </a:graphicData>
        </a:graphic>
      </p:graphicFrame>
    </p:spTree>
    <p:custDataLst>
      <p:tags r:id="rId1"/>
    </p:custDataLst>
    <p:extLst>
      <p:ext uri="{BB962C8B-B14F-4D97-AF65-F5344CB8AC3E}">
        <p14:creationId xmlns:p14="http://schemas.microsoft.com/office/powerpoint/2010/main" val="1683065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22433" y="608412"/>
            <a:ext cx="8229600" cy="1143000"/>
          </a:xfrm>
        </p:spPr>
        <p:txBody>
          <a:bodyPr>
            <a:normAutofit/>
          </a:bodyPr>
          <a:lstStyle/>
          <a:p>
            <a:r>
              <a:rPr lang="en-US" sz="3600" b="1" dirty="0"/>
              <a:t>Respirator interference concerns</a:t>
            </a:r>
            <a:endParaRPr lang="en-US" sz="3600" b="1" strike="sngStrike" dirty="0"/>
          </a:p>
        </p:txBody>
      </p:sp>
      <p:graphicFrame>
        <p:nvGraphicFramePr>
          <p:cNvPr id="3" name="Diagram 2">
            <a:extLst>
              <a:ext uri="{FF2B5EF4-FFF2-40B4-BE49-F238E27FC236}">
                <a16:creationId xmlns:a16="http://schemas.microsoft.com/office/drawing/2014/main" id="{384C9364-2C58-9964-07A6-613935E624F7}"/>
              </a:ext>
            </a:extLst>
          </p:cNvPr>
          <p:cNvGraphicFramePr/>
          <p:nvPr>
            <p:extLst>
              <p:ext uri="{D42A27DB-BD31-4B8C-83A1-F6EECF244321}">
                <p14:modId xmlns:p14="http://schemas.microsoft.com/office/powerpoint/2010/main" val="2550688319"/>
              </p:ext>
            </p:extLst>
          </p:nvPr>
        </p:nvGraphicFramePr>
        <p:xfrm>
          <a:off x="457200" y="1639341"/>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Safe Work Background No Logos">
            <a:extLst>
              <a:ext uri="{FF2B5EF4-FFF2-40B4-BE49-F238E27FC236}">
                <a16:creationId xmlns:a16="http://schemas.microsoft.com/office/drawing/2014/main" id="{F26C0629-D4FC-8347-8C62-7E75C86B43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Box 8">
            <a:extLst>
              <a:ext uri="{FF2B5EF4-FFF2-40B4-BE49-F238E27FC236}">
                <a16:creationId xmlns:a16="http://schemas.microsoft.com/office/drawing/2014/main" id="{BB998082-338F-8BB4-F49D-BC38D3667D29}"/>
              </a:ext>
            </a:extLst>
          </p:cNvPr>
          <p:cNvSpPr txBox="1"/>
          <p:nvPr/>
        </p:nvSpPr>
        <p:spPr>
          <a:xfrm>
            <a:off x="422433" y="2423653"/>
            <a:ext cx="2088232" cy="1938992"/>
          </a:xfrm>
          <a:prstGeom prst="rect">
            <a:avLst/>
          </a:prstGeom>
          <a:noFill/>
        </p:spPr>
        <p:txBody>
          <a:bodyPr wrap="square">
            <a:spAutoFit/>
          </a:bodyPr>
          <a:lstStyle/>
          <a:p>
            <a:pPr lvl="0" algn="ctr"/>
            <a:r>
              <a:rPr lang="en-US" sz="2400" b="1" i="0" baseline="0" dirty="0"/>
              <a:t>Factors that can compromise the face-to-respirator seal:</a:t>
            </a:r>
            <a:endParaRPr lang="en-CA" sz="2400" b="1" dirty="0"/>
          </a:p>
        </p:txBody>
      </p:sp>
      <p:pic>
        <p:nvPicPr>
          <p:cNvPr id="2" name="Picture 1">
            <a:extLst>
              <a:ext uri="{FF2B5EF4-FFF2-40B4-BE49-F238E27FC236}">
                <a16:creationId xmlns:a16="http://schemas.microsoft.com/office/drawing/2014/main" id="{74962DD5-219A-82B4-164D-6A7A2EE81B5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2331933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27349-7A49-7E17-8669-058EA7B17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013F3-CCB2-EC9A-8D91-3F587B9CE459}"/>
              </a:ext>
            </a:extLst>
          </p:cNvPr>
          <p:cNvSpPr>
            <a:spLocks noGrp="1"/>
          </p:cNvSpPr>
          <p:nvPr>
            <p:ph type="title"/>
          </p:nvPr>
        </p:nvSpPr>
        <p:spPr>
          <a:xfrm>
            <a:off x="459147" y="507675"/>
            <a:ext cx="8229600" cy="1143000"/>
          </a:xfrm>
        </p:spPr>
        <p:txBody>
          <a:bodyPr>
            <a:noAutofit/>
          </a:bodyPr>
          <a:lstStyle/>
          <a:p>
            <a:r>
              <a:rPr lang="en-US" sz="3600" b="1" dirty="0"/>
              <a:t>Respirator Fit Test  </a:t>
            </a:r>
            <a:br>
              <a:rPr lang="en-US" sz="3600" b="1" dirty="0"/>
            </a:br>
            <a:r>
              <a:rPr lang="en-US" sz="3600" b="1" dirty="0"/>
              <a:t>Documentation Form</a:t>
            </a:r>
            <a:endParaRPr lang="en-CA" sz="1200" b="1" dirty="0"/>
          </a:p>
        </p:txBody>
      </p:sp>
      <p:pic>
        <p:nvPicPr>
          <p:cNvPr id="5" name="Picture 2" descr="Safe Work Background No Logos">
            <a:extLst>
              <a:ext uri="{FF2B5EF4-FFF2-40B4-BE49-F238E27FC236}">
                <a16:creationId xmlns:a16="http://schemas.microsoft.com/office/drawing/2014/main" id="{3547C415-25B1-E0F2-FDD5-5DDBB4242A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6" descr="A document with text and numbers&#10;&#10;AI-generated content may be incorrect.">
            <a:extLst>
              <a:ext uri="{FF2B5EF4-FFF2-40B4-BE49-F238E27FC236}">
                <a16:creationId xmlns:a16="http://schemas.microsoft.com/office/drawing/2014/main" id="{02EF1E52-DFF0-B75E-B17D-3D51DD48C2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379" y="1581212"/>
            <a:ext cx="3198275" cy="4264367"/>
          </a:xfrm>
          <a:prstGeom prst="rect">
            <a:avLst/>
          </a:prstGeom>
        </p:spPr>
      </p:pic>
      <p:pic>
        <p:nvPicPr>
          <p:cNvPr id="11" name="Picture 10">
            <a:extLst>
              <a:ext uri="{FF2B5EF4-FFF2-40B4-BE49-F238E27FC236}">
                <a16:creationId xmlns:a16="http://schemas.microsoft.com/office/drawing/2014/main" id="{639F49AD-23DC-DAE6-0AF5-A9C332CFD6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4" name="Picture 3" descr="A close-up of a form&#10;&#10;AI-generated content may be incorrect.">
            <a:extLst>
              <a:ext uri="{FF2B5EF4-FFF2-40B4-BE49-F238E27FC236}">
                <a16:creationId xmlns:a16="http://schemas.microsoft.com/office/drawing/2014/main" id="{4E2C92B1-FB5B-2890-0B81-8F48739CED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7886" y="1650026"/>
            <a:ext cx="3202848" cy="4126089"/>
          </a:xfrm>
          <a:prstGeom prst="rect">
            <a:avLst/>
          </a:prstGeom>
        </p:spPr>
      </p:pic>
    </p:spTree>
    <p:custDataLst>
      <p:tags r:id="rId1"/>
    </p:custDataLst>
    <p:extLst>
      <p:ext uri="{BB962C8B-B14F-4D97-AF65-F5344CB8AC3E}">
        <p14:creationId xmlns:p14="http://schemas.microsoft.com/office/powerpoint/2010/main" val="2261350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BC8FE79-4AFE-B0BD-08D4-5A536565389E}"/>
              </a:ext>
            </a:extLst>
          </p:cNvPr>
          <p:cNvGraphicFramePr/>
          <p:nvPr>
            <p:extLst>
              <p:ext uri="{D42A27DB-BD31-4B8C-83A1-F6EECF244321}">
                <p14:modId xmlns:p14="http://schemas.microsoft.com/office/powerpoint/2010/main" val="833256850"/>
              </p:ext>
            </p:extLst>
          </p:nvPr>
        </p:nvGraphicFramePr>
        <p:xfrm>
          <a:off x="2231740" y="2228296"/>
          <a:ext cx="5176674" cy="3802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7875" name="Rectangle 3"/>
          <p:cNvSpPr>
            <a:spLocks noGrp="1" noChangeArrowheads="1"/>
          </p:cNvSpPr>
          <p:nvPr>
            <p:ph type="body" sz="half" idx="2"/>
          </p:nvPr>
        </p:nvSpPr>
        <p:spPr>
          <a:xfrm>
            <a:off x="467544" y="1477896"/>
            <a:ext cx="3008313" cy="4691063"/>
          </a:xfrm>
        </p:spPr>
        <p:txBody>
          <a:bodyPr>
            <a:normAutofit/>
          </a:bodyPr>
          <a:lstStyle/>
          <a:p>
            <a:endParaRPr lang="en-US" b="1" kern="1200" dirty="0">
              <a:latin typeface="+mn-lt"/>
              <a:ea typeface="+mn-ea"/>
              <a:cs typeface="+mn-cs"/>
            </a:endParaRPr>
          </a:p>
          <a:p>
            <a:endParaRPr lang="en-US" kern="1200" dirty="0">
              <a:latin typeface="+mn-lt"/>
              <a:ea typeface="+mn-ea"/>
              <a:cs typeface="+mn-cs"/>
            </a:endParaRPr>
          </a:p>
        </p:txBody>
      </p:sp>
      <p:pic>
        <p:nvPicPr>
          <p:cNvPr id="5" name="Picture 2" descr="Safe Work Background No Logos">
            <a:extLst>
              <a:ext uri="{FF2B5EF4-FFF2-40B4-BE49-F238E27FC236}">
                <a16:creationId xmlns:a16="http://schemas.microsoft.com/office/drawing/2014/main" id="{5CF7F083-2E79-E7F0-0063-B17AB0AC44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Box 5">
            <a:extLst>
              <a:ext uri="{FF2B5EF4-FFF2-40B4-BE49-F238E27FC236}">
                <a16:creationId xmlns:a16="http://schemas.microsoft.com/office/drawing/2014/main" id="{101D3424-CC48-5CC2-FA27-152692BAD36A}"/>
              </a:ext>
            </a:extLst>
          </p:cNvPr>
          <p:cNvSpPr txBox="1"/>
          <p:nvPr/>
        </p:nvSpPr>
        <p:spPr>
          <a:xfrm>
            <a:off x="2231740" y="641808"/>
            <a:ext cx="4680520" cy="646331"/>
          </a:xfrm>
          <a:prstGeom prst="rect">
            <a:avLst/>
          </a:prstGeom>
          <a:noFill/>
        </p:spPr>
        <p:txBody>
          <a:bodyPr wrap="square" rtlCol="0">
            <a:spAutoFit/>
          </a:bodyPr>
          <a:lstStyle/>
          <a:p>
            <a:pPr algn="ctr"/>
            <a:r>
              <a:rPr lang="en-US" sz="3600" b="1" dirty="0"/>
              <a:t>Comfort assessment</a:t>
            </a:r>
            <a:endParaRPr lang="en-CA" sz="3600" b="1" dirty="0"/>
          </a:p>
        </p:txBody>
      </p:sp>
      <p:sp>
        <p:nvSpPr>
          <p:cNvPr id="7" name="TextBox 6">
            <a:extLst>
              <a:ext uri="{FF2B5EF4-FFF2-40B4-BE49-F238E27FC236}">
                <a16:creationId xmlns:a16="http://schemas.microsoft.com/office/drawing/2014/main" id="{D04C5BE5-DCBB-5B50-E988-E03E6098C6EC}"/>
              </a:ext>
            </a:extLst>
          </p:cNvPr>
          <p:cNvSpPr txBox="1"/>
          <p:nvPr/>
        </p:nvSpPr>
        <p:spPr>
          <a:xfrm>
            <a:off x="931368" y="1546582"/>
            <a:ext cx="7128792" cy="707886"/>
          </a:xfrm>
          <a:prstGeom prst="rect">
            <a:avLst/>
          </a:prstGeom>
          <a:noFill/>
        </p:spPr>
        <p:txBody>
          <a:bodyPr wrap="square" rtlCol="0">
            <a:spAutoFit/>
          </a:bodyPr>
          <a:lstStyle/>
          <a:p>
            <a:pPr lvl="0"/>
            <a:r>
              <a:rPr lang="en-US" sz="2000" b="0" i="0" baseline="0" dirty="0"/>
              <a:t>Assessment of comfort shall include reviewing the following points with the worker.</a:t>
            </a:r>
            <a:endParaRPr lang="en-CA" sz="2000" dirty="0"/>
          </a:p>
        </p:txBody>
      </p:sp>
      <p:pic>
        <p:nvPicPr>
          <p:cNvPr id="2" name="Picture 1">
            <a:extLst>
              <a:ext uri="{FF2B5EF4-FFF2-40B4-BE49-F238E27FC236}">
                <a16:creationId xmlns:a16="http://schemas.microsoft.com/office/drawing/2014/main" id="{3AE2FF87-7708-443D-DA03-57EB60AEEE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135737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A5C39-993E-294E-8D89-6522AA360622}"/>
            </a:ext>
          </a:extLst>
        </p:cNvPr>
        <p:cNvGrpSpPr/>
        <p:nvPr/>
      </p:nvGrpSpPr>
      <p:grpSpPr>
        <a:xfrm>
          <a:off x="0" y="0"/>
          <a:ext cx="0" cy="0"/>
          <a:chOff x="0" y="0"/>
          <a:chExt cx="0" cy="0"/>
        </a:xfrm>
      </p:grpSpPr>
      <p:pic>
        <p:nvPicPr>
          <p:cNvPr id="5" name="Picture 2" descr="Safe Work Background No Logos">
            <a:extLst>
              <a:ext uri="{FF2B5EF4-FFF2-40B4-BE49-F238E27FC236}">
                <a16:creationId xmlns:a16="http://schemas.microsoft.com/office/drawing/2014/main" id="{A685A96B-51DC-5783-C03F-D44A488DE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Content Placeholder 2">
            <a:extLst>
              <a:ext uri="{FF2B5EF4-FFF2-40B4-BE49-F238E27FC236}">
                <a16:creationId xmlns:a16="http://schemas.microsoft.com/office/drawing/2014/main" id="{41D19DFE-5375-E5CD-A65B-CAD90865B873}"/>
              </a:ext>
            </a:extLst>
          </p:cNvPr>
          <p:cNvSpPr txBox="1">
            <a:spLocks/>
          </p:cNvSpPr>
          <p:nvPr/>
        </p:nvSpPr>
        <p:spPr>
          <a:xfrm>
            <a:off x="611560" y="1196752"/>
            <a:ext cx="7632848" cy="475252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CA" sz="2800" i="1" dirty="0"/>
          </a:p>
          <a:p>
            <a:pPr marL="0" indent="0">
              <a:spcBef>
                <a:spcPts val="0"/>
              </a:spcBef>
              <a:buFont typeface="Arial" pitchFamily="34" charset="0"/>
              <a:buNone/>
            </a:pPr>
            <a:r>
              <a:rPr lang="en-US" sz="2800" b="1" dirty="0"/>
              <a:t>Successful completion of this program includes:</a:t>
            </a:r>
          </a:p>
          <a:p>
            <a:pPr marL="0" indent="0">
              <a:spcBef>
                <a:spcPts val="0"/>
              </a:spcBef>
              <a:buFont typeface="Arial" pitchFamily="34" charset="0"/>
              <a:buNone/>
            </a:pPr>
            <a:endParaRPr lang="en-CA" sz="2800" b="1" dirty="0"/>
          </a:p>
          <a:p>
            <a:pPr lvl="1">
              <a:spcBef>
                <a:spcPts val="0"/>
              </a:spcBef>
              <a:buFont typeface="Arial" pitchFamily="34" charset="0"/>
              <a:buChar char="•"/>
            </a:pPr>
            <a:r>
              <a:rPr lang="en-US" dirty="0"/>
              <a:t>Active involvement in discussion</a:t>
            </a:r>
            <a:endParaRPr lang="en-CA" dirty="0"/>
          </a:p>
          <a:p>
            <a:pPr lvl="1">
              <a:spcBef>
                <a:spcPts val="0"/>
              </a:spcBef>
              <a:buFont typeface="Arial" pitchFamily="34" charset="0"/>
              <a:buChar char="•"/>
            </a:pPr>
            <a:r>
              <a:rPr lang="en-US" dirty="0"/>
              <a:t>Return demonstration on qualitative and/or quantitative respiratory fit testing equipment</a:t>
            </a:r>
          </a:p>
          <a:p>
            <a:pPr lvl="1">
              <a:spcBef>
                <a:spcPts val="0"/>
              </a:spcBef>
              <a:buFont typeface="Arial" pitchFamily="34" charset="0"/>
              <a:buChar char="•"/>
            </a:pPr>
            <a:r>
              <a:rPr lang="en-US" dirty="0"/>
              <a:t>Evaluation – pre-session/post-session</a:t>
            </a:r>
          </a:p>
          <a:p>
            <a:pPr lvl="1">
              <a:spcBef>
                <a:spcPts val="0"/>
              </a:spcBef>
              <a:buFont typeface="Arial" pitchFamily="34" charset="0"/>
              <a:buChar char="•"/>
            </a:pPr>
            <a:endParaRPr lang="en-US" dirty="0"/>
          </a:p>
          <a:p>
            <a:pPr lvl="1">
              <a:spcBef>
                <a:spcPts val="0"/>
              </a:spcBef>
              <a:buFont typeface="Arial" pitchFamily="34" charset="0"/>
              <a:buChar char="•"/>
            </a:pPr>
            <a:endParaRPr lang="en-US" dirty="0"/>
          </a:p>
          <a:p>
            <a:pPr marL="0" indent="0">
              <a:spcBef>
                <a:spcPts val="0"/>
              </a:spcBef>
              <a:buFont typeface="Arial" pitchFamily="34" charset="0"/>
              <a:buNone/>
            </a:pPr>
            <a:endParaRPr lang="en-US" sz="2800" dirty="0"/>
          </a:p>
          <a:p>
            <a:pPr marL="0" indent="0">
              <a:spcBef>
                <a:spcPts val="0"/>
              </a:spcBef>
              <a:buFont typeface="Arial" pitchFamily="34" charset="0"/>
              <a:buNone/>
            </a:pPr>
            <a:r>
              <a:rPr lang="en-US" sz="2800" dirty="0"/>
              <a:t>*Please follow along in the Fit Tester Protocols and Resources</a:t>
            </a:r>
            <a:endParaRPr lang="en-CA" sz="2800" dirty="0"/>
          </a:p>
          <a:p>
            <a:endParaRPr lang="en-CA" dirty="0"/>
          </a:p>
          <a:p>
            <a:endParaRPr lang="en-CA" dirty="0"/>
          </a:p>
        </p:txBody>
      </p:sp>
      <p:pic>
        <p:nvPicPr>
          <p:cNvPr id="13" name="Picture 12">
            <a:extLst>
              <a:ext uri="{FF2B5EF4-FFF2-40B4-BE49-F238E27FC236}">
                <a16:creationId xmlns:a16="http://schemas.microsoft.com/office/drawing/2014/main" id="{7063E4A7-3B94-2EBA-5DD4-2CBCEDBD1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40355806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CAB21B-9DDC-C6C2-0621-3DAF92E3873F}"/>
            </a:ext>
          </a:extLst>
        </p:cNvPr>
        <p:cNvGrpSpPr/>
        <p:nvPr/>
      </p:nvGrpSpPr>
      <p:grpSpPr>
        <a:xfrm>
          <a:off x="0" y="0"/>
          <a:ext cx="0" cy="0"/>
          <a:chOff x="0" y="0"/>
          <a:chExt cx="0" cy="0"/>
        </a:xfrm>
      </p:grpSpPr>
      <p:sp>
        <p:nvSpPr>
          <p:cNvPr id="207875" name="Rectangle 3">
            <a:extLst>
              <a:ext uri="{FF2B5EF4-FFF2-40B4-BE49-F238E27FC236}">
                <a16:creationId xmlns:a16="http://schemas.microsoft.com/office/drawing/2014/main" id="{22D88366-243F-8235-60F9-E6F4F237733F}"/>
              </a:ext>
            </a:extLst>
          </p:cNvPr>
          <p:cNvSpPr>
            <a:spLocks noGrp="1" noChangeArrowheads="1"/>
          </p:cNvSpPr>
          <p:nvPr>
            <p:ph type="body" sz="half" idx="2"/>
          </p:nvPr>
        </p:nvSpPr>
        <p:spPr>
          <a:xfrm>
            <a:off x="467544" y="1477896"/>
            <a:ext cx="8064896" cy="4691063"/>
          </a:xfrm>
        </p:spPr>
        <p:txBody>
          <a:bodyPr>
            <a:normAutofit/>
          </a:bodyPr>
          <a:lstStyle/>
          <a:p>
            <a:endParaRPr lang="en-US" b="1" kern="1200" dirty="0">
              <a:latin typeface="+mn-lt"/>
              <a:ea typeface="+mn-ea"/>
              <a:cs typeface="+mn-cs"/>
            </a:endParaRPr>
          </a:p>
          <a:p>
            <a:endParaRPr lang="en-US" kern="1200" dirty="0">
              <a:latin typeface="+mn-lt"/>
              <a:ea typeface="+mn-ea"/>
              <a:cs typeface="+mn-cs"/>
            </a:endParaRPr>
          </a:p>
        </p:txBody>
      </p:sp>
      <p:pic>
        <p:nvPicPr>
          <p:cNvPr id="5" name="Picture 2" descr="Safe Work Background No Logos">
            <a:extLst>
              <a:ext uri="{FF2B5EF4-FFF2-40B4-BE49-F238E27FC236}">
                <a16:creationId xmlns:a16="http://schemas.microsoft.com/office/drawing/2014/main" id="{18FBFF48-90DC-8B66-C58D-2DBC73EFE3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Box 5">
            <a:extLst>
              <a:ext uri="{FF2B5EF4-FFF2-40B4-BE49-F238E27FC236}">
                <a16:creationId xmlns:a16="http://schemas.microsoft.com/office/drawing/2014/main" id="{727437FD-F5E0-5B64-A35C-7FBEF0DDCFCA}"/>
              </a:ext>
            </a:extLst>
          </p:cNvPr>
          <p:cNvSpPr txBox="1"/>
          <p:nvPr/>
        </p:nvSpPr>
        <p:spPr>
          <a:xfrm>
            <a:off x="1907704" y="476672"/>
            <a:ext cx="5004556" cy="1200329"/>
          </a:xfrm>
          <a:prstGeom prst="rect">
            <a:avLst/>
          </a:prstGeom>
          <a:noFill/>
        </p:spPr>
        <p:txBody>
          <a:bodyPr wrap="square" rtlCol="0">
            <a:spAutoFit/>
          </a:bodyPr>
          <a:lstStyle/>
          <a:p>
            <a:pPr algn="ctr"/>
            <a:r>
              <a:rPr lang="en-US" sz="3600" b="1" dirty="0"/>
              <a:t>Comfort assessment movements</a:t>
            </a:r>
            <a:endParaRPr lang="en-CA" sz="3600" b="1" dirty="0"/>
          </a:p>
        </p:txBody>
      </p:sp>
      <p:sp>
        <p:nvSpPr>
          <p:cNvPr id="8" name="TextBox 7">
            <a:extLst>
              <a:ext uri="{FF2B5EF4-FFF2-40B4-BE49-F238E27FC236}">
                <a16:creationId xmlns:a16="http://schemas.microsoft.com/office/drawing/2014/main" id="{9576D7C1-0C7F-EDFE-93FD-66F77D345505}"/>
              </a:ext>
            </a:extLst>
          </p:cNvPr>
          <p:cNvSpPr txBox="1"/>
          <p:nvPr/>
        </p:nvSpPr>
        <p:spPr>
          <a:xfrm>
            <a:off x="467544" y="1767754"/>
            <a:ext cx="8064896" cy="4585871"/>
          </a:xfrm>
          <a:prstGeom prst="rect">
            <a:avLst/>
          </a:prstGeom>
          <a:noFill/>
        </p:spPr>
        <p:txBody>
          <a:bodyPr wrap="square">
            <a:spAutoFit/>
          </a:bodyPr>
          <a:lstStyle/>
          <a:p>
            <a:r>
              <a:rPr lang="en-CA" sz="2400" b="1" dirty="0">
                <a:solidFill>
                  <a:srgbClr val="424242"/>
                </a:solidFill>
                <a:effectLst/>
                <a:ea typeface="Times New Roman" panose="02020603050405020304" pitchFamily="18" charset="0"/>
              </a:rPr>
              <a:t>To ensure comfort and proper fit of the respirator, perform these instructions:</a:t>
            </a:r>
          </a:p>
          <a:p>
            <a:endParaRPr lang="en-CA" sz="2400" b="1" dirty="0">
              <a:solidFill>
                <a:srgbClr val="000000"/>
              </a:solidFill>
              <a:effectLst/>
              <a:ea typeface="Times New Roman" panose="02020603050405020304" pitchFamily="18" charset="0"/>
            </a:endParaRPr>
          </a:p>
          <a:p>
            <a:pPr marL="285750" indent="-285750">
              <a:buFont typeface="Arial" panose="020B0604020202020204" pitchFamily="34" charset="0"/>
              <a:buChar char="•"/>
            </a:pPr>
            <a:r>
              <a:rPr lang="en-CA" sz="2200" dirty="0">
                <a:solidFill>
                  <a:srgbClr val="424242"/>
                </a:solidFill>
                <a:effectLst/>
                <a:ea typeface="Times New Roman" panose="02020603050405020304" pitchFamily="18" charset="0"/>
              </a:rPr>
              <a:t>Gently nod the head up and down</a:t>
            </a:r>
          </a:p>
          <a:p>
            <a:pPr marL="285750" indent="-285750">
              <a:buFont typeface="Arial" panose="020B0604020202020204" pitchFamily="34" charset="0"/>
              <a:buChar char="•"/>
            </a:pPr>
            <a:endParaRPr lang="en-CA" sz="2200" dirty="0">
              <a:solidFill>
                <a:srgbClr val="424242"/>
              </a:solidFill>
              <a:ea typeface="Times New Roman" panose="02020603050405020304" pitchFamily="18" charset="0"/>
            </a:endParaRPr>
          </a:p>
          <a:p>
            <a:pPr marL="285750" indent="-285750">
              <a:buFont typeface="Arial" panose="020B0604020202020204" pitchFamily="34" charset="0"/>
              <a:buChar char="•"/>
            </a:pPr>
            <a:r>
              <a:rPr lang="en-US" sz="2200" dirty="0"/>
              <a:t>Lean the head so the left ear moves toward the left shoulder, then repeat on the right side</a:t>
            </a:r>
          </a:p>
          <a:p>
            <a:pPr marL="285750" indent="-285750">
              <a:buFont typeface="Arial" panose="020B0604020202020204" pitchFamily="34" charset="0"/>
              <a:buChar char="•"/>
            </a:pPr>
            <a:endParaRPr lang="en-CA" sz="2200" dirty="0">
              <a:solidFill>
                <a:srgbClr val="424242"/>
              </a:solidFill>
              <a:ea typeface="Times New Roman" panose="02020603050405020304" pitchFamily="18" charset="0"/>
            </a:endParaRPr>
          </a:p>
          <a:p>
            <a:pPr marL="285750" indent="-285750">
              <a:buFont typeface="Arial" panose="020B0604020202020204" pitchFamily="34" charset="0"/>
              <a:buChar char="•"/>
            </a:pPr>
            <a:r>
              <a:rPr lang="en-US" sz="2200" dirty="0"/>
              <a:t>Turn the head left to right</a:t>
            </a:r>
            <a:br>
              <a:rPr lang="en-CA" sz="2200" dirty="0">
                <a:solidFill>
                  <a:srgbClr val="424242"/>
                </a:solidFill>
                <a:effectLst/>
                <a:ea typeface="Times New Roman" panose="02020603050405020304" pitchFamily="18" charset="0"/>
              </a:rPr>
            </a:br>
            <a:r>
              <a:rPr lang="en-CA" sz="2200" dirty="0">
                <a:solidFill>
                  <a:srgbClr val="424242"/>
                </a:solidFill>
                <a:effectLst/>
                <a:ea typeface="Times New Roman" panose="02020603050405020304" pitchFamily="18" charset="0"/>
              </a:rPr>
              <a:t> </a:t>
            </a:r>
          </a:p>
          <a:p>
            <a:pPr marL="285750" indent="-285750">
              <a:buFont typeface="Arial" panose="020B0604020202020204" pitchFamily="34" charset="0"/>
              <a:buChar char="•"/>
            </a:pPr>
            <a:r>
              <a:rPr lang="en-US" sz="2200" dirty="0"/>
              <a:t>Shake the head vigorously twice </a:t>
            </a:r>
            <a:br>
              <a:rPr lang="en-CA" sz="2200" dirty="0">
                <a:solidFill>
                  <a:srgbClr val="424242"/>
                </a:solidFill>
                <a:effectLst/>
                <a:ea typeface="Times New Roman" panose="02020603050405020304" pitchFamily="18" charset="0"/>
              </a:rPr>
            </a:br>
            <a:r>
              <a:rPr lang="en-CA" sz="2200" dirty="0">
                <a:solidFill>
                  <a:srgbClr val="424242"/>
                </a:solidFill>
                <a:effectLst/>
                <a:ea typeface="Times New Roman" panose="02020603050405020304" pitchFamily="18" charset="0"/>
              </a:rPr>
              <a:t> </a:t>
            </a:r>
          </a:p>
          <a:p>
            <a:pPr marL="285750" indent="-285750">
              <a:buFont typeface="Arial" panose="020B0604020202020204" pitchFamily="34" charset="0"/>
              <a:buChar char="•"/>
            </a:pPr>
            <a:r>
              <a:rPr lang="en-US" sz="2200" dirty="0"/>
              <a:t>Make various facial movements</a:t>
            </a:r>
            <a:endParaRPr lang="en-CA" sz="2200" dirty="0">
              <a:effectLst/>
              <a:ea typeface="Times New Roman" panose="02020603050405020304" pitchFamily="18" charset="0"/>
            </a:endParaRPr>
          </a:p>
        </p:txBody>
      </p:sp>
      <p:pic>
        <p:nvPicPr>
          <p:cNvPr id="2" name="Picture 1">
            <a:extLst>
              <a:ext uri="{FF2B5EF4-FFF2-40B4-BE49-F238E27FC236}">
                <a16:creationId xmlns:a16="http://schemas.microsoft.com/office/drawing/2014/main" id="{190EE998-AD76-865A-671D-3A55DEA341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702800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5" name="Rectangle 3"/>
          <p:cNvSpPr>
            <a:spLocks noGrp="1" noChangeArrowheads="1"/>
          </p:cNvSpPr>
          <p:nvPr>
            <p:ph type="body" sz="half" idx="2"/>
          </p:nvPr>
        </p:nvSpPr>
        <p:spPr>
          <a:xfrm>
            <a:off x="457200" y="1435100"/>
            <a:ext cx="3008313" cy="4691063"/>
          </a:xfrm>
        </p:spPr>
        <p:txBody>
          <a:bodyPr>
            <a:normAutofit/>
          </a:bodyPr>
          <a:lstStyle/>
          <a:p>
            <a:endParaRPr lang="en-US" b="1" kern="1200" dirty="0">
              <a:latin typeface="+mn-lt"/>
              <a:ea typeface="+mn-ea"/>
              <a:cs typeface="+mn-cs"/>
            </a:endParaRPr>
          </a:p>
          <a:p>
            <a:endParaRPr lang="en-US" kern="1200" dirty="0">
              <a:latin typeface="+mn-lt"/>
              <a:ea typeface="+mn-ea"/>
              <a:cs typeface="+mn-cs"/>
            </a:endParaRPr>
          </a:p>
        </p:txBody>
      </p:sp>
      <p:pic>
        <p:nvPicPr>
          <p:cNvPr id="5" name="Picture 2" descr="Safe Work Background No Logos">
            <a:extLst>
              <a:ext uri="{FF2B5EF4-FFF2-40B4-BE49-F238E27FC236}">
                <a16:creationId xmlns:a16="http://schemas.microsoft.com/office/drawing/2014/main" id="{30ACDDA0-FFAA-7D0C-90D6-71A94A76B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Box 5">
            <a:extLst>
              <a:ext uri="{FF2B5EF4-FFF2-40B4-BE49-F238E27FC236}">
                <a16:creationId xmlns:a16="http://schemas.microsoft.com/office/drawing/2014/main" id="{AD91DD54-D842-0E8C-9136-4CC5EE109064}"/>
              </a:ext>
            </a:extLst>
          </p:cNvPr>
          <p:cNvSpPr txBox="1"/>
          <p:nvPr/>
        </p:nvSpPr>
        <p:spPr>
          <a:xfrm>
            <a:off x="755576" y="942400"/>
            <a:ext cx="7848872" cy="1046440"/>
          </a:xfrm>
          <a:prstGeom prst="rect">
            <a:avLst/>
          </a:prstGeom>
          <a:noFill/>
        </p:spPr>
        <p:txBody>
          <a:bodyPr wrap="square" rtlCol="0">
            <a:spAutoFit/>
          </a:bodyPr>
          <a:lstStyle/>
          <a:p>
            <a:pPr algn="ctr"/>
            <a:r>
              <a:rPr lang="en-US" sz="3600" b="1" i="0" baseline="0" dirty="0"/>
              <a:t>Comfort Assessment Score</a:t>
            </a:r>
            <a:endParaRPr lang="en-CA" sz="3600" dirty="0"/>
          </a:p>
          <a:p>
            <a:pPr algn="ctr"/>
            <a:endParaRPr lang="en-CA" sz="2600" dirty="0"/>
          </a:p>
        </p:txBody>
      </p:sp>
      <p:graphicFrame>
        <p:nvGraphicFramePr>
          <p:cNvPr id="2" name="Diagram 1">
            <a:extLst>
              <a:ext uri="{FF2B5EF4-FFF2-40B4-BE49-F238E27FC236}">
                <a16:creationId xmlns:a16="http://schemas.microsoft.com/office/drawing/2014/main" id="{05667EDF-EAAD-A5AD-D452-3B4F31B2ABD0}"/>
              </a:ext>
            </a:extLst>
          </p:cNvPr>
          <p:cNvGraphicFramePr/>
          <p:nvPr>
            <p:extLst>
              <p:ext uri="{D42A27DB-BD31-4B8C-83A1-F6EECF244321}">
                <p14:modId xmlns:p14="http://schemas.microsoft.com/office/powerpoint/2010/main" val="3320842420"/>
              </p:ext>
            </p:extLst>
          </p:nvPr>
        </p:nvGraphicFramePr>
        <p:xfrm>
          <a:off x="605048" y="2090903"/>
          <a:ext cx="7933903" cy="31460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44A8264E-E6FB-8B23-9F00-BCFE65E97F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90992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17EE-4C44-88E1-F910-3C456A45FDEF}"/>
              </a:ext>
            </a:extLst>
          </p:cNvPr>
          <p:cNvSpPr>
            <a:spLocks noGrp="1"/>
          </p:cNvSpPr>
          <p:nvPr>
            <p:ph type="title"/>
          </p:nvPr>
        </p:nvSpPr>
        <p:spPr>
          <a:xfrm>
            <a:off x="2195736" y="720437"/>
            <a:ext cx="5832647" cy="779686"/>
          </a:xfrm>
        </p:spPr>
        <p:txBody>
          <a:bodyPr anchor="b">
            <a:normAutofit fontScale="90000"/>
          </a:bodyPr>
          <a:lstStyle/>
          <a:p>
            <a:r>
              <a:rPr lang="en-CA" sz="4000" b="1" dirty="0"/>
              <a:t>Types </a:t>
            </a:r>
            <a:r>
              <a:rPr lang="en-CA" sz="4000" dirty="0"/>
              <a:t>o</a:t>
            </a:r>
            <a:r>
              <a:rPr lang="en-CA" sz="4000" b="1" dirty="0"/>
              <a:t>f Fit Testing</a:t>
            </a:r>
            <a:br>
              <a:rPr lang="en-CA" dirty="0"/>
            </a:br>
            <a:endParaRPr lang="en-CA" dirty="0"/>
          </a:p>
        </p:txBody>
      </p:sp>
      <p:graphicFrame>
        <p:nvGraphicFramePr>
          <p:cNvPr id="5" name="Content Placeholder 2">
            <a:extLst>
              <a:ext uri="{FF2B5EF4-FFF2-40B4-BE49-F238E27FC236}">
                <a16:creationId xmlns:a16="http://schemas.microsoft.com/office/drawing/2014/main" id="{F74820D0-A9C0-A70A-6250-230E58E7A623}"/>
              </a:ext>
            </a:extLst>
          </p:cNvPr>
          <p:cNvGraphicFramePr>
            <a:graphicFrameLocks noGrp="1"/>
          </p:cNvGraphicFramePr>
          <p:nvPr>
            <p:ph idx="1"/>
            <p:extLst>
              <p:ext uri="{D42A27DB-BD31-4B8C-83A1-F6EECF244321}">
                <p14:modId xmlns:p14="http://schemas.microsoft.com/office/powerpoint/2010/main" val="3722364474"/>
              </p:ext>
            </p:extLst>
          </p:nvPr>
        </p:nvGraphicFramePr>
        <p:xfrm>
          <a:off x="3575050" y="1484784"/>
          <a:ext cx="5111749" cy="4641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Content Placeholder 6">
            <a:extLst>
              <a:ext uri="{FF2B5EF4-FFF2-40B4-BE49-F238E27FC236}">
                <a16:creationId xmlns:a16="http://schemas.microsoft.com/office/drawing/2014/main" id="{46F9D42C-84AE-F1A1-FE11-04D4DE2278CD}"/>
              </a:ext>
            </a:extLst>
          </p:cNvPr>
          <p:cNvPicPr>
            <a:picLocks noGrp="1" noChangeAspect="1"/>
          </p:cNvPicPr>
          <p:nvPr>
            <p:ph idx="1"/>
          </p:nvPr>
        </p:nvPicPr>
        <p:blipFill>
          <a:blip r:embed="rId9"/>
          <a:stretch>
            <a:fillRect/>
          </a:stretch>
        </p:blipFill>
        <p:spPr>
          <a:xfrm>
            <a:off x="759767" y="1721321"/>
            <a:ext cx="1828800" cy="1828800"/>
          </a:xfrm>
          <a:prstGeom prst="rect">
            <a:avLst/>
          </a:prstGeom>
        </p:spPr>
      </p:pic>
      <p:pic>
        <p:nvPicPr>
          <p:cNvPr id="4" name="Content Placeholder 5">
            <a:extLst>
              <a:ext uri="{FF2B5EF4-FFF2-40B4-BE49-F238E27FC236}">
                <a16:creationId xmlns:a16="http://schemas.microsoft.com/office/drawing/2014/main" id="{C6EBA7FC-3547-2D5E-EEAE-B17FA9091884}"/>
              </a:ext>
            </a:extLst>
          </p:cNvPr>
          <p:cNvPicPr>
            <a:picLocks noChangeAspect="1"/>
          </p:cNvPicPr>
          <p:nvPr/>
        </p:nvPicPr>
        <p:blipFill>
          <a:blip r:embed="rId10"/>
          <a:stretch>
            <a:fillRect/>
          </a:stretch>
        </p:blipFill>
        <p:spPr>
          <a:xfrm>
            <a:off x="336847" y="4221088"/>
            <a:ext cx="2674640" cy="1749423"/>
          </a:xfrm>
          <a:prstGeom prst="rect">
            <a:avLst/>
          </a:prstGeom>
        </p:spPr>
      </p:pic>
      <p:pic>
        <p:nvPicPr>
          <p:cNvPr id="8" name="Picture 2" descr="Safe Work Background No Logos">
            <a:extLst>
              <a:ext uri="{FF2B5EF4-FFF2-40B4-BE49-F238E27FC236}">
                <a16:creationId xmlns:a16="http://schemas.microsoft.com/office/drawing/2014/main" id="{530E6A51-3156-66B1-26BD-47FE56C560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a:extLst>
              <a:ext uri="{FF2B5EF4-FFF2-40B4-BE49-F238E27FC236}">
                <a16:creationId xmlns:a16="http://schemas.microsoft.com/office/drawing/2014/main" id="{F7A4344A-73C0-ED2B-D25C-85C74D62D79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404834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01CD22-78C6-77E8-C955-682517DA0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A687E-F002-54D7-2AB1-3C97C0C0A52B}"/>
              </a:ext>
            </a:extLst>
          </p:cNvPr>
          <p:cNvSpPr>
            <a:spLocks noGrp="1"/>
          </p:cNvSpPr>
          <p:nvPr>
            <p:ph type="title"/>
          </p:nvPr>
        </p:nvSpPr>
        <p:spPr>
          <a:xfrm>
            <a:off x="457200" y="841276"/>
            <a:ext cx="8229600" cy="1143000"/>
          </a:xfrm>
        </p:spPr>
        <p:txBody>
          <a:bodyPr/>
          <a:lstStyle/>
          <a:p>
            <a:r>
              <a:rPr lang="en-CA" sz="4000" b="1" dirty="0">
                <a:solidFill>
                  <a:srgbClr val="000000"/>
                </a:solidFill>
                <a:latin typeface="Arial" panose="020B0604020202020204" pitchFamily="34" charset="0"/>
                <a:ea typeface="Times New Roman" panose="02020603050405020304" pitchFamily="18" charset="0"/>
              </a:rPr>
              <a:t>QLFT</a:t>
            </a:r>
            <a:endParaRPr lang="en-CA" sz="4000" dirty="0"/>
          </a:p>
        </p:txBody>
      </p:sp>
      <p:graphicFrame>
        <p:nvGraphicFramePr>
          <p:cNvPr id="5" name="Content Placeholder 4">
            <a:extLst>
              <a:ext uri="{FF2B5EF4-FFF2-40B4-BE49-F238E27FC236}">
                <a16:creationId xmlns:a16="http://schemas.microsoft.com/office/drawing/2014/main" id="{C0A6FB1F-BC67-2BE7-C25C-B389A6A91A38}"/>
              </a:ext>
            </a:extLst>
          </p:cNvPr>
          <p:cNvGraphicFramePr>
            <a:graphicFrameLocks noGrp="1"/>
          </p:cNvGraphicFramePr>
          <p:nvPr>
            <p:ph idx="1"/>
            <p:extLst>
              <p:ext uri="{D42A27DB-BD31-4B8C-83A1-F6EECF244321}">
                <p14:modId xmlns:p14="http://schemas.microsoft.com/office/powerpoint/2010/main" val="130991935"/>
              </p:ext>
            </p:extLst>
          </p:nvPr>
        </p:nvGraphicFramePr>
        <p:xfrm>
          <a:off x="1331640" y="1412776"/>
          <a:ext cx="7149480" cy="4737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Safe Work Background No Logos">
            <a:extLst>
              <a:ext uri="{FF2B5EF4-FFF2-40B4-BE49-F238E27FC236}">
                <a16:creationId xmlns:a16="http://schemas.microsoft.com/office/drawing/2014/main" id="{1B041C02-AC8F-DEC5-E721-700D792357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194"/>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3878819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8C80-2C90-ED7B-8B1C-AA79486E76F8}"/>
              </a:ext>
            </a:extLst>
          </p:cNvPr>
          <p:cNvSpPr>
            <a:spLocks noGrp="1"/>
          </p:cNvSpPr>
          <p:nvPr>
            <p:ph type="title"/>
          </p:nvPr>
        </p:nvSpPr>
        <p:spPr>
          <a:xfrm>
            <a:off x="458107" y="672779"/>
            <a:ext cx="8229600" cy="1143000"/>
          </a:xfrm>
        </p:spPr>
        <p:txBody>
          <a:bodyPr/>
          <a:lstStyle/>
          <a:p>
            <a:r>
              <a:rPr lang="en-CA" sz="4000" b="1" dirty="0">
                <a:solidFill>
                  <a:srgbClr val="000000"/>
                </a:solidFill>
                <a:latin typeface="Arial" panose="020B0604020202020204" pitchFamily="34" charset="0"/>
                <a:ea typeface="Times New Roman" panose="02020603050405020304" pitchFamily="18" charset="0"/>
              </a:rPr>
              <a:t>Prior to QLFT</a:t>
            </a:r>
            <a:br>
              <a:rPr lang="en-CA" sz="3200" dirty="0">
                <a:solidFill>
                  <a:srgbClr val="000000"/>
                </a:solidFill>
                <a:latin typeface="Calibri" panose="020F0502020204030204" pitchFamily="34" charset="0"/>
                <a:ea typeface="Times New Roman" panose="02020603050405020304" pitchFamily="18" charset="0"/>
              </a:rPr>
            </a:br>
            <a:endParaRPr lang="en-CA" sz="3200" dirty="0"/>
          </a:p>
        </p:txBody>
      </p:sp>
      <p:graphicFrame>
        <p:nvGraphicFramePr>
          <p:cNvPr id="7" name="Content Placeholder 6">
            <a:extLst>
              <a:ext uri="{FF2B5EF4-FFF2-40B4-BE49-F238E27FC236}">
                <a16:creationId xmlns:a16="http://schemas.microsoft.com/office/drawing/2014/main" id="{7757EE0B-510D-B1A8-235E-518F6B88CBC0}"/>
              </a:ext>
            </a:extLst>
          </p:cNvPr>
          <p:cNvGraphicFramePr>
            <a:graphicFrameLocks noGrp="1"/>
          </p:cNvGraphicFramePr>
          <p:nvPr>
            <p:ph idx="1"/>
            <p:extLst>
              <p:ext uri="{D42A27DB-BD31-4B8C-83A1-F6EECF244321}">
                <p14:modId xmlns:p14="http://schemas.microsoft.com/office/powerpoint/2010/main" val="40661278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D26C446B-C798-53DA-1D12-87E9D1317F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5" name="Picture 2" descr="Safe Work Background No Logos">
            <a:extLst>
              <a:ext uri="{FF2B5EF4-FFF2-40B4-BE49-F238E27FC236}">
                <a16:creationId xmlns:a16="http://schemas.microsoft.com/office/drawing/2014/main" id="{859E4012-40B7-609A-A096-8C220FD1FF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2194"/>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1367408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FC95AA-D165-3475-26CD-89DA2081CA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52638-749F-AD8A-44B8-E0A59736E2AC}"/>
              </a:ext>
            </a:extLst>
          </p:cNvPr>
          <p:cNvSpPr>
            <a:spLocks noGrp="1"/>
          </p:cNvSpPr>
          <p:nvPr>
            <p:ph type="title"/>
          </p:nvPr>
        </p:nvSpPr>
        <p:spPr>
          <a:xfrm>
            <a:off x="457200" y="739822"/>
            <a:ext cx="8229600" cy="1143000"/>
          </a:xfrm>
        </p:spPr>
        <p:txBody>
          <a:bodyPr/>
          <a:lstStyle/>
          <a:p>
            <a:r>
              <a:rPr lang="en-CA" sz="3200" b="1" dirty="0">
                <a:solidFill>
                  <a:srgbClr val="000000"/>
                </a:solidFill>
                <a:latin typeface="Arial" panose="020B0604020202020204" pitchFamily="34" charset="0"/>
                <a:ea typeface="Times New Roman" panose="02020603050405020304" pitchFamily="18" charset="0"/>
              </a:rPr>
              <a:t>Prior to QLFT continued</a:t>
            </a:r>
            <a:endParaRPr lang="en-CA" sz="3200" dirty="0"/>
          </a:p>
        </p:txBody>
      </p:sp>
      <p:graphicFrame>
        <p:nvGraphicFramePr>
          <p:cNvPr id="7" name="Content Placeholder 6">
            <a:extLst>
              <a:ext uri="{FF2B5EF4-FFF2-40B4-BE49-F238E27FC236}">
                <a16:creationId xmlns:a16="http://schemas.microsoft.com/office/drawing/2014/main" id="{3B407B1A-26F0-B949-1A77-63FDB84C80C5}"/>
              </a:ext>
            </a:extLst>
          </p:cNvPr>
          <p:cNvGraphicFramePr>
            <a:graphicFrameLocks noGrp="1"/>
          </p:cNvGraphicFramePr>
          <p:nvPr>
            <p:ph idx="1"/>
            <p:extLst>
              <p:ext uri="{D42A27DB-BD31-4B8C-83A1-F6EECF244321}">
                <p14:modId xmlns:p14="http://schemas.microsoft.com/office/powerpoint/2010/main" val="12875661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F3569A11-32DE-C077-B538-5E8E86761BD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4" name="Picture 2" descr="Safe Work Background No Logos">
            <a:extLst>
              <a:ext uri="{FF2B5EF4-FFF2-40B4-BE49-F238E27FC236}">
                <a16:creationId xmlns:a16="http://schemas.microsoft.com/office/drawing/2014/main" id="{6AB56B59-B198-6910-4806-B6259DE16D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2194"/>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1885030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flipH="1">
            <a:off x="2484276" y="902022"/>
            <a:ext cx="3888432" cy="1200329"/>
          </a:xfrm>
        </p:spPr>
        <p:txBody>
          <a:bodyPr>
            <a:noAutofit/>
          </a:bodyPr>
          <a:lstStyle/>
          <a:p>
            <a:pPr algn="ctr"/>
            <a:r>
              <a:rPr lang="en-US" sz="3600" b="1" dirty="0">
                <a:latin typeface="+mn-lt"/>
                <a:cs typeface="Times New Roman" panose="02020603050405020304" pitchFamily="18" charset="0"/>
              </a:rPr>
              <a:t>Qualitative Fit Test</a:t>
            </a:r>
          </a:p>
        </p:txBody>
      </p:sp>
      <p:sp>
        <p:nvSpPr>
          <p:cNvPr id="2" name="Rectangle 1"/>
          <p:cNvSpPr/>
          <p:nvPr/>
        </p:nvSpPr>
        <p:spPr>
          <a:xfrm>
            <a:off x="845840" y="2616732"/>
            <a:ext cx="7452320" cy="1569660"/>
          </a:xfrm>
          <a:prstGeom prst="rect">
            <a:avLst/>
          </a:prstGeom>
        </p:spPr>
        <p:txBody>
          <a:bodyPr wrap="square">
            <a:spAutoFit/>
          </a:bodyPr>
          <a:lstStyle/>
          <a:p>
            <a:pPr marL="256032" marR="0" lvl="1"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effectLst/>
                <a:uLnTx/>
                <a:uFillTx/>
                <a:latin typeface="Calibri"/>
                <a:ea typeface="+mn-ea"/>
                <a:cs typeface="Times New Roman" panose="02020603050405020304" pitchFamily="18" charset="0"/>
              </a:rPr>
              <a:t>If the test agent is detected at any point in the test procedure, the test is considered a failure</a:t>
            </a:r>
            <a:r>
              <a:rPr lang="en-US" sz="2400" dirty="0">
                <a:latin typeface="Calibri"/>
                <a:cs typeface="Times New Roman" panose="02020603050405020304" pitchFamily="18" charset="0"/>
              </a:rPr>
              <a:t>. Another </a:t>
            </a:r>
            <a:r>
              <a:rPr kumimoji="0" lang="en-US" sz="2400" i="0" u="none" strike="noStrike" kern="1200" cap="none" spc="0" normalizeH="0" baseline="0" noProof="0" dirty="0">
                <a:ln>
                  <a:noFill/>
                </a:ln>
                <a:effectLst/>
                <a:uLnTx/>
                <a:uFillTx/>
                <a:latin typeface="Calibri"/>
                <a:ea typeface="+mn-ea"/>
                <a:cs typeface="Times New Roman" panose="02020603050405020304" pitchFamily="18" charset="0"/>
              </a:rPr>
              <a:t>respirator should be chosen, and the test procedure repeated from the beginning.</a:t>
            </a:r>
          </a:p>
        </p:txBody>
      </p:sp>
      <p:pic>
        <p:nvPicPr>
          <p:cNvPr id="5" name="Picture 2" descr="Safe Work Background No Logos">
            <a:extLst>
              <a:ext uri="{FF2B5EF4-FFF2-40B4-BE49-F238E27FC236}">
                <a16:creationId xmlns:a16="http://schemas.microsoft.com/office/drawing/2014/main" id="{817A830B-206E-8F0E-B767-5EB7D6258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F2053C7F-27F3-029F-78F9-D66EFDA8E6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62290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6BD1-1D5B-6A3E-7BCD-68421EE212A4}"/>
              </a:ext>
            </a:extLst>
          </p:cNvPr>
          <p:cNvSpPr>
            <a:spLocks noGrp="1"/>
          </p:cNvSpPr>
          <p:nvPr>
            <p:ph type="title"/>
          </p:nvPr>
        </p:nvSpPr>
        <p:spPr>
          <a:xfrm>
            <a:off x="457200" y="846137"/>
            <a:ext cx="8229600" cy="1143000"/>
          </a:xfrm>
        </p:spPr>
        <p:txBody>
          <a:bodyPr/>
          <a:lstStyle/>
          <a:p>
            <a:r>
              <a:rPr lang="en-CA" sz="4000" b="1" dirty="0">
                <a:solidFill>
                  <a:srgbClr val="000000"/>
                </a:solidFill>
                <a:latin typeface="Arial" panose="020B0604020202020204" pitchFamily="34" charset="0"/>
                <a:ea typeface="Times New Roman" panose="02020603050405020304" pitchFamily="18" charset="0"/>
              </a:rPr>
              <a:t>QNFT</a:t>
            </a:r>
            <a:endParaRPr lang="en-CA" sz="4000" dirty="0"/>
          </a:p>
        </p:txBody>
      </p:sp>
      <p:graphicFrame>
        <p:nvGraphicFramePr>
          <p:cNvPr id="5" name="Content Placeholder 4">
            <a:extLst>
              <a:ext uri="{FF2B5EF4-FFF2-40B4-BE49-F238E27FC236}">
                <a16:creationId xmlns:a16="http://schemas.microsoft.com/office/drawing/2014/main" id="{C9E38FDC-8887-BEDA-4EB7-F1C34D766D15}"/>
              </a:ext>
            </a:extLst>
          </p:cNvPr>
          <p:cNvGraphicFramePr>
            <a:graphicFrameLocks noGrp="1"/>
          </p:cNvGraphicFramePr>
          <p:nvPr>
            <p:ph idx="1"/>
            <p:extLst>
              <p:ext uri="{D42A27DB-BD31-4B8C-83A1-F6EECF244321}">
                <p14:modId xmlns:p14="http://schemas.microsoft.com/office/powerpoint/2010/main" val="127329875"/>
              </p:ext>
            </p:extLst>
          </p:nvPr>
        </p:nvGraphicFramePr>
        <p:xfrm>
          <a:off x="1331640" y="1812706"/>
          <a:ext cx="7149480" cy="4737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Safe Work Background No Logos">
            <a:extLst>
              <a:ext uri="{FF2B5EF4-FFF2-40B4-BE49-F238E27FC236}">
                <a16:creationId xmlns:a16="http://schemas.microsoft.com/office/drawing/2014/main" id="{C8D82284-A871-CC43-6504-86BD5C6E60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194"/>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15815445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91010F-5463-21D7-78C3-C7DDD520A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7865D-7A4F-182B-20C5-9286F14AA257}"/>
              </a:ext>
            </a:extLst>
          </p:cNvPr>
          <p:cNvSpPr>
            <a:spLocks noGrp="1"/>
          </p:cNvSpPr>
          <p:nvPr>
            <p:ph type="title"/>
          </p:nvPr>
        </p:nvSpPr>
        <p:spPr>
          <a:xfrm>
            <a:off x="458107" y="672779"/>
            <a:ext cx="8229600" cy="1143000"/>
          </a:xfrm>
        </p:spPr>
        <p:txBody>
          <a:bodyPr/>
          <a:lstStyle/>
          <a:p>
            <a:r>
              <a:rPr lang="en-CA" sz="4000" b="1" dirty="0">
                <a:solidFill>
                  <a:srgbClr val="000000"/>
                </a:solidFill>
                <a:latin typeface="Arial" panose="020B0604020202020204" pitchFamily="34" charset="0"/>
                <a:ea typeface="Times New Roman" panose="02020603050405020304" pitchFamily="18" charset="0"/>
              </a:rPr>
              <a:t>Prior to QNFT</a:t>
            </a:r>
            <a:br>
              <a:rPr lang="en-CA" sz="3200" dirty="0">
                <a:solidFill>
                  <a:srgbClr val="000000"/>
                </a:solidFill>
                <a:latin typeface="Calibri" panose="020F0502020204030204" pitchFamily="34" charset="0"/>
                <a:ea typeface="Times New Roman" panose="02020603050405020304" pitchFamily="18" charset="0"/>
              </a:rPr>
            </a:br>
            <a:endParaRPr lang="en-CA" sz="3200" dirty="0"/>
          </a:p>
        </p:txBody>
      </p:sp>
      <p:graphicFrame>
        <p:nvGraphicFramePr>
          <p:cNvPr id="7" name="Content Placeholder 6">
            <a:extLst>
              <a:ext uri="{FF2B5EF4-FFF2-40B4-BE49-F238E27FC236}">
                <a16:creationId xmlns:a16="http://schemas.microsoft.com/office/drawing/2014/main" id="{E150CF72-46D7-F326-DA93-7AF6B64407E1}"/>
              </a:ext>
            </a:extLst>
          </p:cNvPr>
          <p:cNvGraphicFramePr>
            <a:graphicFrameLocks noGrp="1"/>
          </p:cNvGraphicFramePr>
          <p:nvPr>
            <p:ph idx="1"/>
            <p:extLst>
              <p:ext uri="{D42A27DB-BD31-4B8C-83A1-F6EECF244321}">
                <p14:modId xmlns:p14="http://schemas.microsoft.com/office/powerpoint/2010/main" val="7476473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080DE025-F550-EBB2-88BC-1151749E17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5" name="Picture 2" descr="Safe Work Background No Logos">
            <a:extLst>
              <a:ext uri="{FF2B5EF4-FFF2-40B4-BE49-F238E27FC236}">
                <a16:creationId xmlns:a16="http://schemas.microsoft.com/office/drawing/2014/main" id="{AA08B99F-7CFF-DDD0-E40E-522AC02DE8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2194"/>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1494822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507C0D5-AB58-5A9A-FE31-85A1274C3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7270D-F228-8E99-C86E-0E3FA09E2095}"/>
              </a:ext>
            </a:extLst>
          </p:cNvPr>
          <p:cNvSpPr>
            <a:spLocks noGrp="1"/>
          </p:cNvSpPr>
          <p:nvPr>
            <p:ph type="title"/>
          </p:nvPr>
        </p:nvSpPr>
        <p:spPr>
          <a:xfrm>
            <a:off x="457200" y="739822"/>
            <a:ext cx="8229600" cy="1143000"/>
          </a:xfrm>
        </p:spPr>
        <p:txBody>
          <a:bodyPr/>
          <a:lstStyle/>
          <a:p>
            <a:r>
              <a:rPr lang="en-CA" sz="3200" b="1" dirty="0">
                <a:solidFill>
                  <a:srgbClr val="000000"/>
                </a:solidFill>
                <a:latin typeface="Arial" panose="020B0604020202020204" pitchFamily="34" charset="0"/>
                <a:ea typeface="Times New Roman" panose="02020603050405020304" pitchFamily="18" charset="0"/>
              </a:rPr>
              <a:t> Prior to QNFT continued</a:t>
            </a:r>
            <a:endParaRPr lang="en-CA" sz="3200" dirty="0"/>
          </a:p>
        </p:txBody>
      </p:sp>
      <p:graphicFrame>
        <p:nvGraphicFramePr>
          <p:cNvPr id="7" name="Content Placeholder 6">
            <a:extLst>
              <a:ext uri="{FF2B5EF4-FFF2-40B4-BE49-F238E27FC236}">
                <a16:creationId xmlns:a16="http://schemas.microsoft.com/office/drawing/2014/main" id="{C695AF21-389A-C4A3-E154-63ACDC276AEC}"/>
              </a:ext>
            </a:extLst>
          </p:cNvPr>
          <p:cNvGraphicFramePr>
            <a:graphicFrameLocks noGrp="1"/>
          </p:cNvGraphicFramePr>
          <p:nvPr>
            <p:ph idx="1"/>
            <p:extLst>
              <p:ext uri="{D42A27DB-BD31-4B8C-83A1-F6EECF244321}">
                <p14:modId xmlns:p14="http://schemas.microsoft.com/office/powerpoint/2010/main" val="16017088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D870C38D-D11C-132E-EEFE-956524880F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pic>
        <p:nvPicPr>
          <p:cNvPr id="4" name="Picture 2" descr="Safe Work Background No Logos">
            <a:extLst>
              <a:ext uri="{FF2B5EF4-FFF2-40B4-BE49-F238E27FC236}">
                <a16:creationId xmlns:a16="http://schemas.microsoft.com/office/drawing/2014/main" id="{798348D4-9D4D-B6CE-7B8B-4820CB9DC0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2194"/>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8888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EBBEA-F2B8-0239-616C-50736AC14DDA}"/>
            </a:ext>
          </a:extLst>
        </p:cNvPr>
        <p:cNvGrpSpPr/>
        <p:nvPr/>
      </p:nvGrpSpPr>
      <p:grpSpPr>
        <a:xfrm>
          <a:off x="0" y="0"/>
          <a:ext cx="0" cy="0"/>
          <a:chOff x="0" y="0"/>
          <a:chExt cx="0" cy="0"/>
        </a:xfrm>
      </p:grpSpPr>
      <p:pic>
        <p:nvPicPr>
          <p:cNvPr id="5" name="Picture 2" descr="Safe Work Background No Logos">
            <a:extLst>
              <a:ext uri="{FF2B5EF4-FFF2-40B4-BE49-F238E27FC236}">
                <a16:creationId xmlns:a16="http://schemas.microsoft.com/office/drawing/2014/main" id="{98491574-7AFA-5B0D-A10F-A83D245C4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Content Placeholder 2">
            <a:extLst>
              <a:ext uri="{FF2B5EF4-FFF2-40B4-BE49-F238E27FC236}">
                <a16:creationId xmlns:a16="http://schemas.microsoft.com/office/drawing/2014/main" id="{C31EC5C1-A6EE-38EB-4A38-77C823BE5AE7}"/>
              </a:ext>
            </a:extLst>
          </p:cNvPr>
          <p:cNvSpPr txBox="1">
            <a:spLocks/>
          </p:cNvSpPr>
          <p:nvPr/>
        </p:nvSpPr>
        <p:spPr>
          <a:xfrm>
            <a:off x="755576" y="2276872"/>
            <a:ext cx="7632848"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CA" sz="2800" dirty="0"/>
              <a:t>Be</a:t>
            </a:r>
            <a:r>
              <a:rPr lang="en-US" sz="2800" dirty="0"/>
              <a:t> a worker with job duties that allow for the time to prepare for and provide fit testing</a:t>
            </a:r>
          </a:p>
          <a:p>
            <a:pPr>
              <a:spcBef>
                <a:spcPts val="0"/>
              </a:spcBef>
            </a:pPr>
            <a:r>
              <a:rPr lang="en-US" sz="2800" dirty="0"/>
              <a:t>Have the skill and ability to complete fit testing</a:t>
            </a:r>
          </a:p>
          <a:p>
            <a:pPr>
              <a:spcBef>
                <a:spcPts val="0"/>
              </a:spcBef>
            </a:pPr>
            <a:r>
              <a:rPr lang="en-US" sz="2800" dirty="0"/>
              <a:t>Have effective observation, listening and clear communication skills</a:t>
            </a:r>
          </a:p>
          <a:p>
            <a:pPr>
              <a:spcBef>
                <a:spcPts val="0"/>
              </a:spcBef>
            </a:pPr>
            <a:r>
              <a:rPr lang="en-US" sz="2800" dirty="0"/>
              <a:t>Complete the Train the Tester course</a:t>
            </a:r>
          </a:p>
          <a:p>
            <a:pPr>
              <a:spcBef>
                <a:spcPts val="0"/>
              </a:spcBef>
            </a:pPr>
            <a:r>
              <a:rPr lang="en-US" sz="2800" dirty="0"/>
              <a:t>Deliver fit testing as outlined in the Protocols and Resources</a:t>
            </a:r>
          </a:p>
          <a:p>
            <a:pPr>
              <a:spcBef>
                <a:spcPts val="0"/>
              </a:spcBef>
            </a:pPr>
            <a:r>
              <a:rPr lang="en-US" sz="2800" dirty="0"/>
              <a:t>Organization of all required documents</a:t>
            </a:r>
          </a:p>
          <a:p>
            <a:pPr>
              <a:spcBef>
                <a:spcPts val="0"/>
              </a:spcBef>
            </a:pPr>
            <a:endParaRPr lang="en-US" sz="2800" dirty="0"/>
          </a:p>
          <a:p>
            <a:pPr>
              <a:spcBef>
                <a:spcPts val="0"/>
              </a:spcBef>
            </a:pPr>
            <a:endParaRPr lang="en-US" sz="2800" dirty="0"/>
          </a:p>
          <a:p>
            <a:pPr>
              <a:spcBef>
                <a:spcPts val="0"/>
              </a:spcBef>
            </a:pPr>
            <a:endParaRPr lang="en-CA" sz="2800" dirty="0"/>
          </a:p>
          <a:p>
            <a:pPr lvl="1">
              <a:spcBef>
                <a:spcPts val="0"/>
              </a:spcBef>
              <a:buFont typeface="Arial" pitchFamily="34" charset="0"/>
              <a:buChar char="•"/>
            </a:pPr>
            <a:endParaRPr lang="en-US" dirty="0"/>
          </a:p>
          <a:p>
            <a:pPr lvl="1">
              <a:spcBef>
                <a:spcPts val="0"/>
              </a:spcBef>
              <a:buFont typeface="Arial" pitchFamily="34" charset="0"/>
              <a:buChar char="•"/>
            </a:pPr>
            <a:endParaRPr lang="en-US" dirty="0"/>
          </a:p>
          <a:p>
            <a:pPr marL="0" indent="0">
              <a:spcBef>
                <a:spcPts val="0"/>
              </a:spcBef>
              <a:buFont typeface="Arial" pitchFamily="34" charset="0"/>
              <a:buNone/>
            </a:pPr>
            <a:endParaRPr lang="en-US" sz="2800" dirty="0"/>
          </a:p>
          <a:p>
            <a:pPr marL="0" indent="0">
              <a:spcBef>
                <a:spcPts val="0"/>
              </a:spcBef>
              <a:buFont typeface="Arial" pitchFamily="34" charset="0"/>
              <a:buNone/>
            </a:pPr>
            <a:endParaRPr lang="en-CA" dirty="0"/>
          </a:p>
          <a:p>
            <a:endParaRPr lang="en-CA" dirty="0"/>
          </a:p>
        </p:txBody>
      </p:sp>
      <p:pic>
        <p:nvPicPr>
          <p:cNvPr id="13" name="Picture 12">
            <a:extLst>
              <a:ext uri="{FF2B5EF4-FFF2-40B4-BE49-F238E27FC236}">
                <a16:creationId xmlns:a16="http://schemas.microsoft.com/office/drawing/2014/main" id="{CE72F775-9818-27C6-1FF1-02F03C922C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
        <p:nvSpPr>
          <p:cNvPr id="3" name="TextBox 2">
            <a:extLst>
              <a:ext uri="{FF2B5EF4-FFF2-40B4-BE49-F238E27FC236}">
                <a16:creationId xmlns:a16="http://schemas.microsoft.com/office/drawing/2014/main" id="{7C514197-7AAA-5500-0187-874AC68D0B4C}"/>
              </a:ext>
            </a:extLst>
          </p:cNvPr>
          <p:cNvSpPr txBox="1"/>
          <p:nvPr/>
        </p:nvSpPr>
        <p:spPr>
          <a:xfrm>
            <a:off x="905202" y="841484"/>
            <a:ext cx="7488832" cy="1200329"/>
          </a:xfrm>
          <a:prstGeom prst="rect">
            <a:avLst/>
          </a:prstGeom>
          <a:noFill/>
        </p:spPr>
        <p:txBody>
          <a:bodyPr wrap="square">
            <a:spAutoFit/>
          </a:bodyPr>
          <a:lstStyle/>
          <a:p>
            <a:pPr marL="0" indent="0" algn="ctr">
              <a:spcBef>
                <a:spcPts val="0"/>
              </a:spcBef>
              <a:buFont typeface="Arial" pitchFamily="34" charset="0"/>
              <a:buNone/>
            </a:pPr>
            <a:r>
              <a:rPr lang="en-US" sz="3600" b="1" dirty="0"/>
              <a:t>Competencies required to become a Fit Tester</a:t>
            </a:r>
          </a:p>
        </p:txBody>
      </p:sp>
    </p:spTree>
    <p:custDataLst>
      <p:tags r:id="rId1"/>
    </p:custDataLst>
    <p:extLst>
      <p:ext uri="{BB962C8B-B14F-4D97-AF65-F5344CB8AC3E}">
        <p14:creationId xmlns:p14="http://schemas.microsoft.com/office/powerpoint/2010/main" val="2367048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5B719C1-F7CB-A8B3-28C1-6293BC140C91}"/>
            </a:ext>
          </a:extLst>
        </p:cNvPr>
        <p:cNvGrpSpPr/>
        <p:nvPr/>
      </p:nvGrpSpPr>
      <p:grpSpPr>
        <a:xfrm>
          <a:off x="0" y="0"/>
          <a:ext cx="0" cy="0"/>
          <a:chOff x="0" y="0"/>
          <a:chExt cx="0" cy="0"/>
        </a:xfrm>
      </p:grpSpPr>
      <p:sp>
        <p:nvSpPr>
          <p:cNvPr id="207874" name="Rectangle 2">
            <a:extLst>
              <a:ext uri="{FF2B5EF4-FFF2-40B4-BE49-F238E27FC236}">
                <a16:creationId xmlns:a16="http://schemas.microsoft.com/office/drawing/2014/main" id="{40E340C8-44E9-5024-FAC8-C28C29F5E082}"/>
              </a:ext>
            </a:extLst>
          </p:cNvPr>
          <p:cNvSpPr>
            <a:spLocks noGrp="1" noChangeArrowheads="1"/>
          </p:cNvSpPr>
          <p:nvPr>
            <p:ph type="title"/>
          </p:nvPr>
        </p:nvSpPr>
        <p:spPr>
          <a:xfrm>
            <a:off x="1115616" y="2145378"/>
            <a:ext cx="6912768" cy="3443862"/>
          </a:xfrm>
        </p:spPr>
        <p:txBody>
          <a:bodyPr anchor="b">
            <a:normAutofit fontScale="90000"/>
          </a:bodyPr>
          <a:lstStyle/>
          <a:p>
            <a:r>
              <a:rPr lang="en-CA" sz="2400" b="0" dirty="0"/>
              <a:t>Once the fit test has been completed, the worker’s comfort with the respirator must be reassessed by asking:  </a:t>
            </a:r>
            <a:br>
              <a:rPr lang="en-CA" sz="2400" b="0" dirty="0"/>
            </a:br>
            <a:br>
              <a:rPr lang="en-CA" sz="2400" b="0" dirty="0"/>
            </a:br>
            <a:r>
              <a:rPr lang="en-CA" sz="2400" b="0" dirty="0"/>
              <a:t>“Does this respirator give you a level of comfort that you consider acceptable for the work you will be performing?” </a:t>
            </a:r>
            <a:br>
              <a:rPr lang="en-CA" sz="2400" b="0" dirty="0"/>
            </a:br>
            <a:r>
              <a:rPr lang="en-CA" sz="2400" b="0" dirty="0"/>
              <a:t>Yes or No.</a:t>
            </a:r>
            <a:br>
              <a:rPr lang="en-CA" sz="2400" b="0" dirty="0"/>
            </a:br>
            <a:br>
              <a:rPr lang="en-CA" sz="2400" b="0" dirty="0"/>
            </a:br>
            <a:r>
              <a:rPr lang="en-CA" sz="2400" b="0" dirty="0"/>
              <a:t>If the answer is “No”, another suitable protective option must be provided as part of the respiratory protection program.</a:t>
            </a:r>
          </a:p>
        </p:txBody>
      </p:sp>
      <p:pic>
        <p:nvPicPr>
          <p:cNvPr id="5" name="Picture 2" descr="Safe Work Background No Logos">
            <a:extLst>
              <a:ext uri="{FF2B5EF4-FFF2-40B4-BE49-F238E27FC236}">
                <a16:creationId xmlns:a16="http://schemas.microsoft.com/office/drawing/2014/main" id="{271DEAD5-A792-5E13-0CA1-0F790FE02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a:extLst>
              <a:ext uri="{FF2B5EF4-FFF2-40B4-BE49-F238E27FC236}">
                <a16:creationId xmlns:a16="http://schemas.microsoft.com/office/drawing/2014/main" id="{6EC54320-AD7D-3787-FBD0-4DB4EB49471A}"/>
              </a:ext>
            </a:extLst>
          </p:cNvPr>
          <p:cNvSpPr txBox="1"/>
          <p:nvPr/>
        </p:nvSpPr>
        <p:spPr>
          <a:xfrm>
            <a:off x="1979712" y="1052736"/>
            <a:ext cx="5184576" cy="646331"/>
          </a:xfrm>
          <a:prstGeom prst="rect">
            <a:avLst/>
          </a:prstGeom>
          <a:noFill/>
        </p:spPr>
        <p:txBody>
          <a:bodyPr wrap="square" rtlCol="0">
            <a:spAutoFit/>
          </a:bodyPr>
          <a:lstStyle/>
          <a:p>
            <a:pPr algn="ctr"/>
            <a:r>
              <a:rPr lang="en-US" sz="3600" b="1" dirty="0"/>
              <a:t>Comfort</a:t>
            </a:r>
            <a:r>
              <a:rPr lang="en-US" sz="2800" b="1" dirty="0"/>
              <a:t> </a:t>
            </a:r>
            <a:r>
              <a:rPr lang="en-US" sz="3600" b="1" dirty="0"/>
              <a:t>Validation</a:t>
            </a:r>
            <a:endParaRPr lang="en-CA" sz="2800" b="1" dirty="0"/>
          </a:p>
        </p:txBody>
      </p:sp>
      <p:pic>
        <p:nvPicPr>
          <p:cNvPr id="2" name="Picture 1">
            <a:extLst>
              <a:ext uri="{FF2B5EF4-FFF2-40B4-BE49-F238E27FC236}">
                <a16:creationId xmlns:a16="http://schemas.microsoft.com/office/drawing/2014/main" id="{A18F24B8-3877-CB7E-5288-F35446CF80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990328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2D3B611-A880-D866-3AA7-94C42C4B85D3}"/>
            </a:ext>
          </a:extLst>
        </p:cNvPr>
        <p:cNvGrpSpPr/>
        <p:nvPr/>
      </p:nvGrpSpPr>
      <p:grpSpPr>
        <a:xfrm>
          <a:off x="0" y="0"/>
          <a:ext cx="0" cy="0"/>
          <a:chOff x="0" y="0"/>
          <a:chExt cx="0" cy="0"/>
        </a:xfrm>
      </p:grpSpPr>
      <p:sp>
        <p:nvSpPr>
          <p:cNvPr id="218114" name="Rectangle 2">
            <a:extLst>
              <a:ext uri="{FF2B5EF4-FFF2-40B4-BE49-F238E27FC236}">
                <a16:creationId xmlns:a16="http://schemas.microsoft.com/office/drawing/2014/main" id="{7561475D-78C7-BB71-99BE-BCC835E73FB5}"/>
              </a:ext>
            </a:extLst>
          </p:cNvPr>
          <p:cNvSpPr>
            <a:spLocks noGrp="1" noChangeArrowheads="1"/>
          </p:cNvSpPr>
          <p:nvPr>
            <p:ph type="title"/>
          </p:nvPr>
        </p:nvSpPr>
        <p:spPr>
          <a:xfrm>
            <a:off x="475538" y="662570"/>
            <a:ext cx="8229600" cy="1143000"/>
          </a:xfrm>
        </p:spPr>
        <p:txBody>
          <a:bodyPr>
            <a:noAutofit/>
          </a:bodyPr>
          <a:lstStyle/>
          <a:p>
            <a:r>
              <a:rPr lang="en-US" sz="3600" b="1" dirty="0"/>
              <a:t>Respirator Fit Testing </a:t>
            </a:r>
          </a:p>
        </p:txBody>
      </p:sp>
      <p:grpSp>
        <p:nvGrpSpPr>
          <p:cNvPr id="3" name="Group 2">
            <a:extLst>
              <a:ext uri="{FF2B5EF4-FFF2-40B4-BE49-F238E27FC236}">
                <a16:creationId xmlns:a16="http://schemas.microsoft.com/office/drawing/2014/main" id="{6737EBF4-97F9-1372-AF56-01D23C88DCB8}"/>
              </a:ext>
            </a:extLst>
          </p:cNvPr>
          <p:cNvGrpSpPr/>
          <p:nvPr/>
        </p:nvGrpSpPr>
        <p:grpSpPr>
          <a:xfrm>
            <a:off x="1475656" y="2060848"/>
            <a:ext cx="6229364" cy="3948188"/>
            <a:chOff x="2232336" y="1486493"/>
            <a:chExt cx="5472684" cy="4522543"/>
          </a:xfrm>
        </p:grpSpPr>
        <p:sp>
          <p:nvSpPr>
            <p:cNvPr id="6" name="Freeform: Shape 5">
              <a:extLst>
                <a:ext uri="{FF2B5EF4-FFF2-40B4-BE49-F238E27FC236}">
                  <a16:creationId xmlns:a16="http://schemas.microsoft.com/office/drawing/2014/main" id="{FC041316-9AEA-D303-12DC-AC3E98D64606}"/>
                </a:ext>
              </a:extLst>
            </p:cNvPr>
            <p:cNvSpPr/>
            <p:nvPr/>
          </p:nvSpPr>
          <p:spPr>
            <a:xfrm rot="21600000">
              <a:off x="2232336" y="1486493"/>
              <a:ext cx="5472684" cy="1257306"/>
            </a:xfrm>
            <a:custGeom>
              <a:avLst/>
              <a:gdLst>
                <a:gd name="connsiteX0" fmla="*/ 0 w 5472684"/>
                <a:gd name="connsiteY0" fmla="*/ 0 h 1257304"/>
                <a:gd name="connsiteX1" fmla="*/ 4844032 w 5472684"/>
                <a:gd name="connsiteY1" fmla="*/ 0 h 1257304"/>
                <a:gd name="connsiteX2" fmla="*/ 5472684 w 5472684"/>
                <a:gd name="connsiteY2" fmla="*/ 628652 h 1257304"/>
                <a:gd name="connsiteX3" fmla="*/ 4844032 w 5472684"/>
                <a:gd name="connsiteY3" fmla="*/ 1257304 h 1257304"/>
                <a:gd name="connsiteX4" fmla="*/ 0 w 5472684"/>
                <a:gd name="connsiteY4" fmla="*/ 1257304 h 1257304"/>
                <a:gd name="connsiteX5" fmla="*/ 0 w 5472684"/>
                <a:gd name="connsiteY5" fmla="*/ 0 h 125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257304">
                  <a:moveTo>
                    <a:pt x="5472684" y="1257303"/>
                  </a:moveTo>
                  <a:lnTo>
                    <a:pt x="628652" y="1257303"/>
                  </a:lnTo>
                  <a:lnTo>
                    <a:pt x="0" y="628652"/>
                  </a:lnTo>
                  <a:lnTo>
                    <a:pt x="628652" y="1"/>
                  </a:lnTo>
                  <a:lnTo>
                    <a:pt x="5472684" y="1"/>
                  </a:lnTo>
                  <a:lnTo>
                    <a:pt x="5472684" y="1257303"/>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8762" tIns="76201" rIns="142240" bIns="76201" numCol="1" spcCol="1270" anchor="ctr" anchorCtr="0">
              <a:noAutofit/>
            </a:bodyPr>
            <a:lstStyle/>
            <a:p>
              <a:pPr marL="0" lvl="0" indent="0" algn="ctr" defTabSz="889000">
                <a:lnSpc>
                  <a:spcPct val="90000"/>
                </a:lnSpc>
                <a:spcBef>
                  <a:spcPct val="0"/>
                </a:spcBef>
                <a:spcAft>
                  <a:spcPct val="35000"/>
                </a:spcAft>
                <a:buNone/>
              </a:pPr>
              <a:r>
                <a:rPr lang="en-CA" sz="2000" kern="1200" dirty="0"/>
                <a:t>When utilizing qualitative fit testing hoods, they shall be cleaned and sanitized between each person being fit tested.</a:t>
              </a:r>
            </a:p>
          </p:txBody>
        </p:sp>
        <p:sp>
          <p:nvSpPr>
            <p:cNvPr id="8" name="Freeform: Shape 7">
              <a:extLst>
                <a:ext uri="{FF2B5EF4-FFF2-40B4-BE49-F238E27FC236}">
                  <a16:creationId xmlns:a16="http://schemas.microsoft.com/office/drawing/2014/main" id="{BD7BA866-7611-2DF8-C36B-52AB751BF271}"/>
                </a:ext>
              </a:extLst>
            </p:cNvPr>
            <p:cNvSpPr/>
            <p:nvPr/>
          </p:nvSpPr>
          <p:spPr>
            <a:xfrm rot="21600000">
              <a:off x="2232336" y="3119112"/>
              <a:ext cx="5472684" cy="1257305"/>
            </a:xfrm>
            <a:custGeom>
              <a:avLst/>
              <a:gdLst>
                <a:gd name="connsiteX0" fmla="*/ 0 w 5472684"/>
                <a:gd name="connsiteY0" fmla="*/ 0 h 1257304"/>
                <a:gd name="connsiteX1" fmla="*/ 4844032 w 5472684"/>
                <a:gd name="connsiteY1" fmla="*/ 0 h 1257304"/>
                <a:gd name="connsiteX2" fmla="*/ 5472684 w 5472684"/>
                <a:gd name="connsiteY2" fmla="*/ 628652 h 1257304"/>
                <a:gd name="connsiteX3" fmla="*/ 4844032 w 5472684"/>
                <a:gd name="connsiteY3" fmla="*/ 1257304 h 1257304"/>
                <a:gd name="connsiteX4" fmla="*/ 0 w 5472684"/>
                <a:gd name="connsiteY4" fmla="*/ 1257304 h 1257304"/>
                <a:gd name="connsiteX5" fmla="*/ 0 w 5472684"/>
                <a:gd name="connsiteY5" fmla="*/ 0 h 125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257304">
                  <a:moveTo>
                    <a:pt x="5472684" y="1257303"/>
                  </a:moveTo>
                  <a:lnTo>
                    <a:pt x="628652" y="1257303"/>
                  </a:lnTo>
                  <a:lnTo>
                    <a:pt x="0" y="628652"/>
                  </a:lnTo>
                  <a:lnTo>
                    <a:pt x="628652" y="1"/>
                  </a:lnTo>
                  <a:lnTo>
                    <a:pt x="5472684" y="1"/>
                  </a:lnTo>
                  <a:lnTo>
                    <a:pt x="5472684" y="1257303"/>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8762" tIns="76201" rIns="142240" bIns="76200" numCol="1" spcCol="1270" anchor="ctr" anchorCtr="0">
              <a:noAutofit/>
            </a:bodyPr>
            <a:lstStyle/>
            <a:p>
              <a:pPr algn="ctr" defTabSz="889000">
                <a:lnSpc>
                  <a:spcPct val="90000"/>
                </a:lnSpc>
                <a:spcBef>
                  <a:spcPct val="0"/>
                </a:spcBef>
                <a:spcAft>
                  <a:spcPct val="35000"/>
                </a:spcAft>
              </a:pPr>
              <a:r>
                <a:rPr lang="en-CA" sz="2000" kern="1200" dirty="0"/>
                <a:t>A fit test shall be carried out according to </a:t>
              </a:r>
              <a:r>
                <a:rPr lang="en-CA" sz="2000" dirty="0"/>
                <a:t>the Protocols and Resources.</a:t>
              </a:r>
              <a:endParaRPr lang="en-CA" sz="2000" kern="1200" dirty="0"/>
            </a:p>
          </p:txBody>
        </p:sp>
        <p:sp>
          <p:nvSpPr>
            <p:cNvPr id="10" name="Freeform: Shape 9">
              <a:extLst>
                <a:ext uri="{FF2B5EF4-FFF2-40B4-BE49-F238E27FC236}">
                  <a16:creationId xmlns:a16="http://schemas.microsoft.com/office/drawing/2014/main" id="{68735715-000A-B0C0-D7B0-ABFE9B78B159}"/>
                </a:ext>
              </a:extLst>
            </p:cNvPr>
            <p:cNvSpPr/>
            <p:nvPr/>
          </p:nvSpPr>
          <p:spPr>
            <a:xfrm rot="21600000">
              <a:off x="2232336" y="4751731"/>
              <a:ext cx="5472684" cy="1257305"/>
            </a:xfrm>
            <a:custGeom>
              <a:avLst/>
              <a:gdLst>
                <a:gd name="connsiteX0" fmla="*/ 0 w 5472684"/>
                <a:gd name="connsiteY0" fmla="*/ 0 h 1257304"/>
                <a:gd name="connsiteX1" fmla="*/ 4844032 w 5472684"/>
                <a:gd name="connsiteY1" fmla="*/ 0 h 1257304"/>
                <a:gd name="connsiteX2" fmla="*/ 5472684 w 5472684"/>
                <a:gd name="connsiteY2" fmla="*/ 628652 h 1257304"/>
                <a:gd name="connsiteX3" fmla="*/ 4844032 w 5472684"/>
                <a:gd name="connsiteY3" fmla="*/ 1257304 h 1257304"/>
                <a:gd name="connsiteX4" fmla="*/ 0 w 5472684"/>
                <a:gd name="connsiteY4" fmla="*/ 1257304 h 1257304"/>
                <a:gd name="connsiteX5" fmla="*/ 0 w 5472684"/>
                <a:gd name="connsiteY5" fmla="*/ 0 h 125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257304">
                  <a:moveTo>
                    <a:pt x="5472684" y="1257303"/>
                  </a:moveTo>
                  <a:lnTo>
                    <a:pt x="628652" y="1257303"/>
                  </a:lnTo>
                  <a:lnTo>
                    <a:pt x="0" y="628652"/>
                  </a:lnTo>
                  <a:lnTo>
                    <a:pt x="628652" y="1"/>
                  </a:lnTo>
                  <a:lnTo>
                    <a:pt x="5472684" y="1"/>
                  </a:lnTo>
                  <a:lnTo>
                    <a:pt x="5472684" y="1257303"/>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8762" tIns="76201" rIns="142240" bIns="76200" numCol="1" spcCol="1270" anchor="ctr" anchorCtr="0">
              <a:noAutofit/>
            </a:bodyPr>
            <a:lstStyle/>
            <a:p>
              <a:pPr marL="0" lvl="0" indent="0" algn="ctr" defTabSz="889000">
                <a:lnSpc>
                  <a:spcPct val="90000"/>
                </a:lnSpc>
                <a:spcBef>
                  <a:spcPct val="0"/>
                </a:spcBef>
                <a:spcAft>
                  <a:spcPct val="35000"/>
                </a:spcAft>
                <a:buNone/>
              </a:pPr>
              <a:r>
                <a:rPr lang="en-CA" sz="2000" kern="1200" dirty="0"/>
                <a:t>Tight-fitting respirators are always tested against negative pressure leakage.</a:t>
              </a:r>
            </a:p>
          </p:txBody>
        </p:sp>
      </p:grpSp>
      <p:pic>
        <p:nvPicPr>
          <p:cNvPr id="5" name="Picture 2" descr="Safe Work Background No Logos">
            <a:extLst>
              <a:ext uri="{FF2B5EF4-FFF2-40B4-BE49-F238E27FC236}">
                <a16:creationId xmlns:a16="http://schemas.microsoft.com/office/drawing/2014/main" id="{DAF61F66-D406-A502-18B8-38F05C43D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E611C3E4-CDB7-DC5E-DCA1-E80ED200FA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1100769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41CCDEC-D145-2696-4283-DCEB51F68EDE}"/>
            </a:ext>
          </a:extLst>
        </p:cNvPr>
        <p:cNvGrpSpPr/>
        <p:nvPr/>
      </p:nvGrpSpPr>
      <p:grpSpPr>
        <a:xfrm>
          <a:off x="0" y="0"/>
          <a:ext cx="0" cy="0"/>
          <a:chOff x="0" y="0"/>
          <a:chExt cx="0" cy="0"/>
        </a:xfrm>
      </p:grpSpPr>
      <p:sp>
        <p:nvSpPr>
          <p:cNvPr id="218114" name="Rectangle 2">
            <a:extLst>
              <a:ext uri="{FF2B5EF4-FFF2-40B4-BE49-F238E27FC236}">
                <a16:creationId xmlns:a16="http://schemas.microsoft.com/office/drawing/2014/main" id="{F29CE467-E384-CFAB-66EC-08684AE2D98A}"/>
              </a:ext>
            </a:extLst>
          </p:cNvPr>
          <p:cNvSpPr>
            <a:spLocks noGrp="1" noChangeArrowheads="1"/>
          </p:cNvSpPr>
          <p:nvPr>
            <p:ph type="title"/>
          </p:nvPr>
        </p:nvSpPr>
        <p:spPr>
          <a:xfrm>
            <a:off x="475538" y="662570"/>
            <a:ext cx="8229600" cy="1143000"/>
          </a:xfrm>
        </p:spPr>
        <p:txBody>
          <a:bodyPr>
            <a:noAutofit/>
          </a:bodyPr>
          <a:lstStyle/>
          <a:p>
            <a:r>
              <a:rPr lang="en-CA" sz="4000" b="1" dirty="0"/>
              <a:t>Fit Test Documentation</a:t>
            </a:r>
            <a:endParaRPr lang="en-CA" sz="4000" dirty="0"/>
          </a:p>
        </p:txBody>
      </p:sp>
      <p:pic>
        <p:nvPicPr>
          <p:cNvPr id="5" name="Picture 2" descr="Safe Work Background No Logos">
            <a:extLst>
              <a:ext uri="{FF2B5EF4-FFF2-40B4-BE49-F238E27FC236}">
                <a16:creationId xmlns:a16="http://schemas.microsoft.com/office/drawing/2014/main" id="{CF522459-0478-D7EC-453D-AF6C57A62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34278BC2-00D6-E853-0A32-E5F55B5CE1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
        <p:nvSpPr>
          <p:cNvPr id="7" name="TextBox 6">
            <a:extLst>
              <a:ext uri="{FF2B5EF4-FFF2-40B4-BE49-F238E27FC236}">
                <a16:creationId xmlns:a16="http://schemas.microsoft.com/office/drawing/2014/main" id="{D9651590-1CAF-60CC-BB01-29D9F5CC2192}"/>
              </a:ext>
            </a:extLst>
          </p:cNvPr>
          <p:cNvSpPr txBox="1"/>
          <p:nvPr/>
        </p:nvSpPr>
        <p:spPr>
          <a:xfrm>
            <a:off x="1547664" y="2492896"/>
            <a:ext cx="6480720" cy="2308324"/>
          </a:xfrm>
          <a:prstGeom prst="rect">
            <a:avLst/>
          </a:prstGeom>
          <a:noFill/>
        </p:spPr>
        <p:txBody>
          <a:bodyPr wrap="square">
            <a:spAutoFit/>
          </a:bodyPr>
          <a:lstStyle/>
          <a:p>
            <a:pPr marL="285750" lvl="0" indent="-285750">
              <a:buFont typeface="Arial" panose="020B0604020202020204" pitchFamily="34" charset="0"/>
              <a:buChar char="•"/>
            </a:pPr>
            <a:r>
              <a:rPr lang="en-US" sz="2400" dirty="0"/>
              <a:t>Screening form</a:t>
            </a:r>
            <a:endParaRPr lang="en-CA" sz="2400" dirty="0"/>
          </a:p>
          <a:p>
            <a:pPr marL="285750" lvl="0" indent="-285750">
              <a:buFont typeface="Arial" panose="020B0604020202020204" pitchFamily="34" charset="0"/>
              <a:buChar char="•"/>
            </a:pPr>
            <a:r>
              <a:rPr lang="en-US" sz="2400" dirty="0"/>
              <a:t>Documentation Form (manufacturer, model, size, pass/fail, method)</a:t>
            </a:r>
            <a:endParaRPr lang="en-CA" sz="2400" dirty="0"/>
          </a:p>
          <a:p>
            <a:pPr marL="285750" lvl="0" indent="-285750">
              <a:buFont typeface="Arial" panose="020B0604020202020204" pitchFamily="34" charset="0"/>
              <a:buChar char="•"/>
            </a:pPr>
            <a:r>
              <a:rPr lang="en-US" sz="2400" dirty="0"/>
              <a:t>Tester’s notes (comfort score, issues encountered)</a:t>
            </a:r>
            <a:endParaRPr lang="en-CA" sz="2400" dirty="0"/>
          </a:p>
          <a:p>
            <a:pPr marL="285750" lvl="0" indent="-285750">
              <a:buFont typeface="Arial" panose="020B0604020202020204" pitchFamily="34" charset="0"/>
              <a:buChar char="•"/>
            </a:pPr>
            <a:r>
              <a:rPr lang="en-US" sz="2400" dirty="0"/>
              <a:t>Required signatures on forms completed </a:t>
            </a:r>
            <a:endParaRPr lang="en-CA" sz="2400" dirty="0"/>
          </a:p>
        </p:txBody>
      </p:sp>
    </p:spTree>
    <p:custDataLst>
      <p:tags r:id="rId1"/>
    </p:custDataLst>
    <p:extLst>
      <p:ext uri="{BB962C8B-B14F-4D97-AF65-F5344CB8AC3E}">
        <p14:creationId xmlns:p14="http://schemas.microsoft.com/office/powerpoint/2010/main" val="41575814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6BA218-3A30-287E-E0F3-11AED30850F0}"/>
            </a:ext>
          </a:extLst>
        </p:cNvPr>
        <p:cNvGrpSpPr/>
        <p:nvPr/>
      </p:nvGrpSpPr>
      <p:grpSpPr>
        <a:xfrm>
          <a:off x="0" y="0"/>
          <a:ext cx="0" cy="0"/>
          <a:chOff x="0" y="0"/>
          <a:chExt cx="0" cy="0"/>
        </a:xfrm>
      </p:grpSpPr>
      <p:sp>
        <p:nvSpPr>
          <p:cNvPr id="218114" name="Rectangle 2">
            <a:extLst>
              <a:ext uri="{FF2B5EF4-FFF2-40B4-BE49-F238E27FC236}">
                <a16:creationId xmlns:a16="http://schemas.microsoft.com/office/drawing/2014/main" id="{73CDB484-337B-1C62-19E7-A6D309CB148D}"/>
              </a:ext>
            </a:extLst>
          </p:cNvPr>
          <p:cNvSpPr>
            <a:spLocks noGrp="1" noChangeArrowheads="1"/>
          </p:cNvSpPr>
          <p:nvPr>
            <p:ph type="title"/>
          </p:nvPr>
        </p:nvSpPr>
        <p:spPr>
          <a:xfrm>
            <a:off x="475538" y="662570"/>
            <a:ext cx="8229600" cy="1143000"/>
          </a:xfrm>
        </p:spPr>
        <p:txBody>
          <a:bodyPr>
            <a:noAutofit/>
          </a:bodyPr>
          <a:lstStyle/>
          <a:p>
            <a:r>
              <a:rPr lang="en-CA" sz="4000" b="1" dirty="0"/>
              <a:t>Respirator Issuance and Practical Use</a:t>
            </a:r>
            <a:endParaRPr lang="en-CA" sz="4000" dirty="0"/>
          </a:p>
        </p:txBody>
      </p:sp>
      <p:pic>
        <p:nvPicPr>
          <p:cNvPr id="5" name="Picture 2" descr="Safe Work Background No Logos">
            <a:extLst>
              <a:ext uri="{FF2B5EF4-FFF2-40B4-BE49-F238E27FC236}">
                <a16:creationId xmlns:a16="http://schemas.microsoft.com/office/drawing/2014/main" id="{17302B00-C535-4A16-DCD3-7C8F950C5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77A99F05-B375-5935-C66F-E0382A1791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
        <p:nvSpPr>
          <p:cNvPr id="7" name="TextBox 6">
            <a:extLst>
              <a:ext uri="{FF2B5EF4-FFF2-40B4-BE49-F238E27FC236}">
                <a16:creationId xmlns:a16="http://schemas.microsoft.com/office/drawing/2014/main" id="{3FA8C037-4980-1E65-DDD9-F0AC2E52A5CA}"/>
              </a:ext>
            </a:extLst>
          </p:cNvPr>
          <p:cNvSpPr txBox="1"/>
          <p:nvPr/>
        </p:nvSpPr>
        <p:spPr>
          <a:xfrm>
            <a:off x="1349978" y="2215858"/>
            <a:ext cx="6480720" cy="2800767"/>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en-CA" sz="2200" dirty="0">
                <a:solidFill>
                  <a:srgbClr val="000000"/>
                </a:solidFill>
                <a:effectLst/>
                <a:latin typeface="Arial" panose="020B0604020202020204" pitchFamily="34" charset="0"/>
                <a:ea typeface="Times New Roman" panose="02020603050405020304" pitchFamily="18" charset="0"/>
              </a:rPr>
              <a:t>Provide the documentation to the worker on the respirator that fits. </a:t>
            </a:r>
            <a:endParaRPr lang="en-CA" sz="2200" dirty="0">
              <a:solidFill>
                <a:srgbClr val="000000"/>
              </a:solidFill>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CA" sz="2200" dirty="0">
                <a:solidFill>
                  <a:srgbClr val="000000"/>
                </a:solidFill>
                <a:effectLst/>
                <a:latin typeface="Arial" panose="020B0604020202020204" pitchFamily="34" charset="0"/>
                <a:ea typeface="Times New Roman" panose="02020603050405020304" pitchFamily="18" charset="0"/>
              </a:rPr>
              <a:t>Ensure the worker understands the cautions and limitations of the respirator fitted to them. This can be found on the packaging or on the instruction sheet from the manufacturer.</a:t>
            </a:r>
            <a:endParaRPr lang="en-CA" sz="2200" dirty="0">
              <a:solidFill>
                <a:srgbClr val="000000"/>
              </a:solidFill>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CA" sz="2200" dirty="0">
                <a:solidFill>
                  <a:srgbClr val="000000"/>
                </a:solidFill>
                <a:effectLst/>
                <a:latin typeface="Arial" panose="020B0604020202020204" pitchFamily="34" charset="0"/>
                <a:ea typeface="Times New Roman" panose="02020603050405020304" pitchFamily="18" charset="0"/>
              </a:rPr>
              <a:t>The worker performs a seal check before each use.</a:t>
            </a:r>
            <a:endParaRPr lang="en-CA" sz="2200" dirty="0">
              <a:solidFill>
                <a:srgbClr val="000000"/>
              </a:solidFill>
              <a:effectLst/>
              <a:latin typeface="Calibri" panose="020F0502020204030204" pitchFamily="34"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6207816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B8457C-8161-654E-33A8-11F2ABC20EA4}"/>
            </a:ext>
          </a:extLst>
        </p:cNvPr>
        <p:cNvGrpSpPr/>
        <p:nvPr/>
      </p:nvGrpSpPr>
      <p:grpSpPr>
        <a:xfrm>
          <a:off x="0" y="0"/>
          <a:ext cx="0" cy="0"/>
          <a:chOff x="0" y="0"/>
          <a:chExt cx="0" cy="0"/>
        </a:xfrm>
      </p:grpSpPr>
      <p:pic>
        <p:nvPicPr>
          <p:cNvPr id="6" name="Picture 2" descr="Safe Work Background No Logos">
            <a:extLst>
              <a:ext uri="{FF2B5EF4-FFF2-40B4-BE49-F238E27FC236}">
                <a16:creationId xmlns:a16="http://schemas.microsoft.com/office/drawing/2014/main" id="{566B353A-2E8C-78BF-0A0A-04933B2DF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aphicFrame>
        <p:nvGraphicFramePr>
          <p:cNvPr id="2" name="Content Placeholder 1">
            <a:extLst>
              <a:ext uri="{FF2B5EF4-FFF2-40B4-BE49-F238E27FC236}">
                <a16:creationId xmlns:a16="http://schemas.microsoft.com/office/drawing/2014/main" id="{58E277E8-1A12-58E9-6532-DE70FCCF8560}"/>
              </a:ext>
            </a:extLst>
          </p:cNvPr>
          <p:cNvGraphicFramePr>
            <a:graphicFrameLocks noGrp="1"/>
          </p:cNvGraphicFramePr>
          <p:nvPr>
            <p:ph idx="1"/>
            <p:extLst>
              <p:ext uri="{D42A27DB-BD31-4B8C-83A1-F6EECF244321}">
                <p14:modId xmlns:p14="http://schemas.microsoft.com/office/powerpoint/2010/main" val="862213601"/>
              </p:ext>
            </p:extLst>
          </p:nvPr>
        </p:nvGraphicFramePr>
        <p:xfrm>
          <a:off x="1331639" y="2348880"/>
          <a:ext cx="6505381" cy="32043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itle 10">
            <a:extLst>
              <a:ext uri="{FF2B5EF4-FFF2-40B4-BE49-F238E27FC236}">
                <a16:creationId xmlns:a16="http://schemas.microsoft.com/office/drawing/2014/main" id="{442149FE-8B13-C18F-F371-F76E4DB27960}"/>
              </a:ext>
            </a:extLst>
          </p:cNvPr>
          <p:cNvSpPr>
            <a:spLocks noGrp="1"/>
          </p:cNvSpPr>
          <p:nvPr>
            <p:ph type="title"/>
          </p:nvPr>
        </p:nvSpPr>
        <p:spPr>
          <a:xfrm>
            <a:off x="457200" y="822007"/>
            <a:ext cx="8229600" cy="1143000"/>
          </a:xfrm>
        </p:spPr>
        <p:txBody>
          <a:bodyPr/>
          <a:lstStyle/>
          <a:p>
            <a:r>
              <a:rPr lang="en-CA" sz="3600" b="1" dirty="0">
                <a:solidFill>
                  <a:srgbClr val="000000"/>
                </a:solidFill>
                <a:ea typeface="Times New Roman" panose="02020603050405020304" pitchFamily="18" charset="0"/>
              </a:rPr>
              <a:t>Cleaning, inspection, maintenance, and storage of respirators. </a:t>
            </a:r>
            <a:endParaRPr lang="en-CA" sz="3600" dirty="0"/>
          </a:p>
        </p:txBody>
      </p:sp>
      <p:pic>
        <p:nvPicPr>
          <p:cNvPr id="4" name="Picture 3">
            <a:extLst>
              <a:ext uri="{FF2B5EF4-FFF2-40B4-BE49-F238E27FC236}">
                <a16:creationId xmlns:a16="http://schemas.microsoft.com/office/drawing/2014/main" id="{9811FB3A-80FA-79CD-F33E-6CD445B273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4810807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F170-C763-5A4D-DDE8-0F7592479D2A}"/>
              </a:ext>
            </a:extLst>
          </p:cNvPr>
          <p:cNvSpPr>
            <a:spLocks noGrp="1"/>
          </p:cNvSpPr>
          <p:nvPr>
            <p:ph type="title"/>
          </p:nvPr>
        </p:nvSpPr>
        <p:spPr>
          <a:xfrm>
            <a:off x="457200" y="687468"/>
            <a:ext cx="8229600" cy="1143000"/>
          </a:xfrm>
        </p:spPr>
        <p:txBody>
          <a:bodyPr anchor="ctr">
            <a:normAutofit/>
          </a:bodyPr>
          <a:lstStyle/>
          <a:p>
            <a:r>
              <a:rPr lang="en-CA" b="1" dirty="0"/>
              <a:t> </a:t>
            </a:r>
            <a:r>
              <a:rPr lang="en-CA" sz="3600" b="1" dirty="0"/>
              <a:t>Recording</a:t>
            </a:r>
            <a:endParaRPr lang="en-CA" b="1" dirty="0"/>
          </a:p>
        </p:txBody>
      </p:sp>
      <p:pic>
        <p:nvPicPr>
          <p:cNvPr id="4" name="Picture 2" descr="Safe Work Background No Logos">
            <a:extLst>
              <a:ext uri="{FF2B5EF4-FFF2-40B4-BE49-F238E27FC236}">
                <a16:creationId xmlns:a16="http://schemas.microsoft.com/office/drawing/2014/main" id="{D0386A13-9E70-557E-BBEF-898B9BB2E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a:extLst>
              <a:ext uri="{FF2B5EF4-FFF2-40B4-BE49-F238E27FC236}">
                <a16:creationId xmlns:a16="http://schemas.microsoft.com/office/drawing/2014/main" id="{A21707A4-50E2-188B-FC4E-C69BA26945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
        <p:nvSpPr>
          <p:cNvPr id="8" name="Content Placeholder 7">
            <a:extLst>
              <a:ext uri="{FF2B5EF4-FFF2-40B4-BE49-F238E27FC236}">
                <a16:creationId xmlns:a16="http://schemas.microsoft.com/office/drawing/2014/main" id="{B3256B9B-A68A-3ABD-7637-337E6894DF6D}"/>
              </a:ext>
            </a:extLst>
          </p:cNvPr>
          <p:cNvSpPr>
            <a:spLocks noGrp="1"/>
          </p:cNvSpPr>
          <p:nvPr>
            <p:ph idx="1"/>
          </p:nvPr>
        </p:nvSpPr>
        <p:spPr>
          <a:xfrm>
            <a:off x="1038436" y="2135942"/>
            <a:ext cx="7067128" cy="2891591"/>
          </a:xfrm>
        </p:spPr>
        <p:txBody>
          <a:bodyPr/>
          <a:lstStyle/>
          <a:p>
            <a:r>
              <a:rPr lang="en-US" sz="2800" dirty="0"/>
              <a:t>Maintain records of hazard assessments and respirator selection, documenting the initial and ongoing need for respirators </a:t>
            </a:r>
          </a:p>
          <a:p>
            <a:r>
              <a:rPr lang="en-US" sz="2800" dirty="0"/>
              <a:t>Update and record respirator selection whenever hazards change. Retain all records as required by policy</a:t>
            </a:r>
            <a:endParaRPr lang="en-CA" sz="2800" dirty="0"/>
          </a:p>
        </p:txBody>
      </p:sp>
    </p:spTree>
    <p:custDataLst>
      <p:tags r:id="rId1"/>
    </p:custDataLst>
    <p:extLst>
      <p:ext uri="{BB962C8B-B14F-4D97-AF65-F5344CB8AC3E}">
        <p14:creationId xmlns:p14="http://schemas.microsoft.com/office/powerpoint/2010/main" val="24170966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8E64C5-820F-9C75-2397-9135E5009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DF19F-0A5F-5805-C598-0EE11DBCD6C9}"/>
              </a:ext>
            </a:extLst>
          </p:cNvPr>
          <p:cNvSpPr>
            <a:spLocks noGrp="1"/>
          </p:cNvSpPr>
          <p:nvPr>
            <p:ph type="title"/>
          </p:nvPr>
        </p:nvSpPr>
        <p:spPr>
          <a:xfrm>
            <a:off x="457200" y="1028700"/>
            <a:ext cx="8229600" cy="1143000"/>
          </a:xfrm>
        </p:spPr>
        <p:txBody>
          <a:bodyPr anchor="ctr">
            <a:normAutofit/>
          </a:bodyPr>
          <a:lstStyle/>
          <a:p>
            <a:r>
              <a:rPr lang="en-CA" b="1" dirty="0"/>
              <a:t> </a:t>
            </a:r>
            <a:r>
              <a:rPr lang="en-CA" sz="3600" b="1" dirty="0"/>
              <a:t>Overview of Forms Required</a:t>
            </a:r>
            <a:endParaRPr lang="en-CA" b="1" dirty="0"/>
          </a:p>
        </p:txBody>
      </p:sp>
      <p:graphicFrame>
        <p:nvGraphicFramePr>
          <p:cNvPr id="5" name="Content Placeholder 2">
            <a:extLst>
              <a:ext uri="{FF2B5EF4-FFF2-40B4-BE49-F238E27FC236}">
                <a16:creationId xmlns:a16="http://schemas.microsoft.com/office/drawing/2014/main" id="{4CA6D4B2-819C-5D3B-9F2F-8AA31870F3BB}"/>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2" descr="Safe Work Background No Logos">
            <a:extLst>
              <a:ext uri="{FF2B5EF4-FFF2-40B4-BE49-F238E27FC236}">
                <a16:creationId xmlns:a16="http://schemas.microsoft.com/office/drawing/2014/main" id="{1C3F91D7-235B-A7FC-63FB-6D532FF66C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a:extLst>
              <a:ext uri="{FF2B5EF4-FFF2-40B4-BE49-F238E27FC236}">
                <a16:creationId xmlns:a16="http://schemas.microsoft.com/office/drawing/2014/main" id="{D4E9188A-8A0A-364D-B404-B747BE23FB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0297387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2B793395-C3B6-8B88-65C8-2051770C5041}"/>
              </a:ext>
            </a:extLst>
          </p:cNvPr>
          <p:cNvPicPr>
            <a:picLocks noGrp="1" noChangeAspect="1"/>
          </p:cNvPicPr>
          <p:nvPr>
            <p:ph idx="1"/>
          </p:nvPr>
        </p:nvPicPr>
        <p:blipFill>
          <a:blip r:embed="rId4"/>
          <a:stretch>
            <a:fillRect/>
          </a:stretch>
        </p:blipFill>
        <p:spPr>
          <a:xfrm>
            <a:off x="683568" y="2204863"/>
            <a:ext cx="3358204" cy="3921299"/>
          </a:xfrm>
          <a:prstGeom prst="rect">
            <a:avLst/>
          </a:prstGeom>
        </p:spPr>
      </p:pic>
      <p:pic>
        <p:nvPicPr>
          <p:cNvPr id="5" name="Content Placeholder 5">
            <a:extLst>
              <a:ext uri="{FF2B5EF4-FFF2-40B4-BE49-F238E27FC236}">
                <a16:creationId xmlns:a16="http://schemas.microsoft.com/office/drawing/2014/main" id="{A619E9DC-1937-DBD8-9184-5429E032B7DB}"/>
              </a:ext>
            </a:extLst>
          </p:cNvPr>
          <p:cNvPicPr>
            <a:picLocks noChangeAspect="1"/>
          </p:cNvPicPr>
          <p:nvPr/>
        </p:nvPicPr>
        <p:blipFill>
          <a:blip r:embed="rId5"/>
          <a:stretch>
            <a:fillRect/>
          </a:stretch>
        </p:blipFill>
        <p:spPr>
          <a:xfrm>
            <a:off x="5084052" y="2287431"/>
            <a:ext cx="3376379" cy="3921299"/>
          </a:xfrm>
          <a:prstGeom prst="rect">
            <a:avLst/>
          </a:prstGeom>
        </p:spPr>
      </p:pic>
      <p:sp>
        <p:nvSpPr>
          <p:cNvPr id="8" name="Title 7">
            <a:extLst>
              <a:ext uri="{FF2B5EF4-FFF2-40B4-BE49-F238E27FC236}">
                <a16:creationId xmlns:a16="http://schemas.microsoft.com/office/drawing/2014/main" id="{D9EB1AF8-2C42-FBB4-892E-EF649A55ED03}"/>
              </a:ext>
            </a:extLst>
          </p:cNvPr>
          <p:cNvSpPr>
            <a:spLocks noGrp="1"/>
          </p:cNvSpPr>
          <p:nvPr>
            <p:ph type="title"/>
          </p:nvPr>
        </p:nvSpPr>
        <p:spPr>
          <a:xfrm>
            <a:off x="457200" y="414554"/>
            <a:ext cx="8229600" cy="1560121"/>
          </a:xfrm>
        </p:spPr>
        <p:txBody>
          <a:bodyPr/>
          <a:lstStyle/>
          <a:p>
            <a:pPr>
              <a:lnSpc>
                <a:spcPct val="150000"/>
              </a:lnSpc>
            </a:pPr>
            <a:r>
              <a:rPr lang="en-CA" sz="3600" b="1" dirty="0"/>
              <a:t>Let’s set-up and practice</a:t>
            </a:r>
            <a:br>
              <a:rPr lang="en-CA" dirty="0"/>
            </a:br>
            <a:r>
              <a:rPr lang="en-CA" sz="3600" dirty="0"/>
              <a:t>QLFT                          QNFT</a:t>
            </a:r>
          </a:p>
        </p:txBody>
      </p:sp>
      <p:pic>
        <p:nvPicPr>
          <p:cNvPr id="6" name="Picture 2" descr="Safe Work Background No Logos">
            <a:extLst>
              <a:ext uri="{FF2B5EF4-FFF2-40B4-BE49-F238E27FC236}">
                <a16:creationId xmlns:a16="http://schemas.microsoft.com/office/drawing/2014/main" id="{FA594720-0606-03EC-1945-5180C66C4F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194"/>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Picture 1">
            <a:extLst>
              <a:ext uri="{FF2B5EF4-FFF2-40B4-BE49-F238E27FC236}">
                <a16:creationId xmlns:a16="http://schemas.microsoft.com/office/drawing/2014/main" id="{5B62ECF9-0710-6597-951C-02403B4817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2107350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FB4393A-D961-478F-8B6A-667654F9C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EA17A-B2BB-5FDA-F163-3204A749F369}"/>
              </a:ext>
            </a:extLst>
          </p:cNvPr>
          <p:cNvSpPr>
            <a:spLocks noGrp="1"/>
          </p:cNvSpPr>
          <p:nvPr>
            <p:ph type="title"/>
          </p:nvPr>
        </p:nvSpPr>
        <p:spPr>
          <a:xfrm>
            <a:off x="457200" y="125760"/>
            <a:ext cx="8229600" cy="1143000"/>
          </a:xfrm>
        </p:spPr>
        <p:txBody>
          <a:bodyPr anchor="ctr">
            <a:normAutofit/>
          </a:bodyPr>
          <a:lstStyle/>
          <a:p>
            <a:r>
              <a:rPr lang="en-CA" b="1" dirty="0"/>
              <a:t> </a:t>
            </a:r>
            <a:r>
              <a:rPr lang="en-CA" sz="3600" b="1" dirty="0"/>
              <a:t>Summary</a:t>
            </a:r>
            <a:endParaRPr lang="en-CA" b="1" dirty="0"/>
          </a:p>
        </p:txBody>
      </p:sp>
      <p:pic>
        <p:nvPicPr>
          <p:cNvPr id="4" name="Picture 2" descr="Safe Work Background No Logos">
            <a:extLst>
              <a:ext uri="{FF2B5EF4-FFF2-40B4-BE49-F238E27FC236}">
                <a16:creationId xmlns:a16="http://schemas.microsoft.com/office/drawing/2014/main" id="{6D92C170-67DE-6A94-C78D-B29672F521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a:extLst>
              <a:ext uri="{FF2B5EF4-FFF2-40B4-BE49-F238E27FC236}">
                <a16:creationId xmlns:a16="http://schemas.microsoft.com/office/drawing/2014/main" id="{6C7DBC87-8F48-A106-4EA0-D3B782E9EE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
        <p:nvSpPr>
          <p:cNvPr id="8" name="Content Placeholder 7">
            <a:extLst>
              <a:ext uri="{FF2B5EF4-FFF2-40B4-BE49-F238E27FC236}">
                <a16:creationId xmlns:a16="http://schemas.microsoft.com/office/drawing/2014/main" id="{4986D6B9-A453-D366-23A5-BFA98F762540}"/>
              </a:ext>
            </a:extLst>
          </p:cNvPr>
          <p:cNvSpPr>
            <a:spLocks noGrp="1"/>
          </p:cNvSpPr>
          <p:nvPr>
            <p:ph idx="1"/>
          </p:nvPr>
        </p:nvSpPr>
        <p:spPr>
          <a:xfrm>
            <a:off x="457200" y="1556792"/>
            <a:ext cx="8229600" cy="4680520"/>
          </a:xfrm>
        </p:spPr>
        <p:txBody>
          <a:bodyPr/>
          <a:lstStyle/>
          <a:p>
            <a:pPr lvl="0"/>
            <a:r>
              <a:rPr lang="en-CA" sz="2000" b="1" dirty="0"/>
              <a:t>Responsibilities: </a:t>
            </a:r>
            <a:r>
              <a:rPr lang="en-CA" sz="2000" dirty="0"/>
              <a:t>Ensure fit testers are trained and competent.</a:t>
            </a:r>
          </a:p>
          <a:p>
            <a:pPr lvl="0"/>
            <a:r>
              <a:rPr lang="en-CA" sz="2000" b="1" dirty="0"/>
              <a:t>Hazard Assessment: </a:t>
            </a:r>
            <a:r>
              <a:rPr lang="en-CA" sz="2000" dirty="0"/>
              <a:t>Identify airborne hazards and determine required controls.</a:t>
            </a:r>
          </a:p>
          <a:p>
            <a:pPr lvl="0"/>
            <a:r>
              <a:rPr lang="en-CA" sz="2000" b="1" dirty="0"/>
              <a:t>Respirator Selection: </a:t>
            </a:r>
            <a:r>
              <a:rPr lang="en-CA" sz="2000" dirty="0"/>
              <a:t>Choose appropriate respirator types, models, and sizes.</a:t>
            </a:r>
          </a:p>
          <a:p>
            <a:pPr lvl="0"/>
            <a:r>
              <a:rPr lang="en-CA" sz="2000" b="1" dirty="0"/>
              <a:t>Medical/Screening: </a:t>
            </a:r>
            <a:r>
              <a:rPr lang="en-CA" sz="2000" dirty="0"/>
              <a:t>Complete screening and refer to healthcare professionals as needed.</a:t>
            </a:r>
          </a:p>
          <a:p>
            <a:pPr lvl="0"/>
            <a:r>
              <a:rPr lang="en-CA" sz="2000" b="1" dirty="0"/>
              <a:t>Worker Training: </a:t>
            </a:r>
            <a:r>
              <a:rPr lang="en-CA" sz="2000" dirty="0"/>
              <a:t>Provide instruction on hazards, respirator use, seal checks, care, and storage.</a:t>
            </a:r>
          </a:p>
          <a:p>
            <a:pPr lvl="0"/>
            <a:r>
              <a:rPr lang="en-CA" sz="2000" b="1" dirty="0"/>
              <a:t>Pre-Test Steps: </a:t>
            </a:r>
            <a:r>
              <a:rPr lang="en-CA" sz="2000" dirty="0"/>
              <a:t>Verify clean-shaven status, remove interfering items, perform seal checks, and complete comfort assessment.</a:t>
            </a:r>
          </a:p>
          <a:p>
            <a:pPr lvl="0"/>
            <a:endParaRPr lang="en-CA" sz="1600" dirty="0"/>
          </a:p>
          <a:p>
            <a:endParaRPr lang="en-CA" sz="2800" dirty="0"/>
          </a:p>
        </p:txBody>
      </p:sp>
    </p:spTree>
    <p:custDataLst>
      <p:tags r:id="rId1"/>
    </p:custDataLst>
    <p:extLst>
      <p:ext uri="{BB962C8B-B14F-4D97-AF65-F5344CB8AC3E}">
        <p14:creationId xmlns:p14="http://schemas.microsoft.com/office/powerpoint/2010/main" val="22504436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3716E6F-301F-8864-6ACB-314CE8E3D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201998-1B31-0F9E-4586-AEF819B3405B}"/>
              </a:ext>
            </a:extLst>
          </p:cNvPr>
          <p:cNvSpPr>
            <a:spLocks noGrp="1"/>
          </p:cNvSpPr>
          <p:nvPr>
            <p:ph type="title"/>
          </p:nvPr>
        </p:nvSpPr>
        <p:spPr>
          <a:xfrm>
            <a:off x="457200" y="125760"/>
            <a:ext cx="8229600" cy="1143000"/>
          </a:xfrm>
        </p:spPr>
        <p:txBody>
          <a:bodyPr anchor="ctr">
            <a:normAutofit/>
          </a:bodyPr>
          <a:lstStyle/>
          <a:p>
            <a:r>
              <a:rPr lang="en-CA" b="1" dirty="0"/>
              <a:t> </a:t>
            </a:r>
            <a:r>
              <a:rPr lang="en-CA" sz="3600" b="1" dirty="0"/>
              <a:t>Summary</a:t>
            </a:r>
            <a:endParaRPr lang="en-CA" b="1" dirty="0"/>
          </a:p>
        </p:txBody>
      </p:sp>
      <p:pic>
        <p:nvPicPr>
          <p:cNvPr id="4" name="Picture 2" descr="Safe Work Background No Logos">
            <a:extLst>
              <a:ext uri="{FF2B5EF4-FFF2-40B4-BE49-F238E27FC236}">
                <a16:creationId xmlns:a16="http://schemas.microsoft.com/office/drawing/2014/main" id="{8AA27407-1C3A-A84D-2049-97342EE8D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a:extLst>
              <a:ext uri="{FF2B5EF4-FFF2-40B4-BE49-F238E27FC236}">
                <a16:creationId xmlns:a16="http://schemas.microsoft.com/office/drawing/2014/main" id="{D3360C6E-4C9F-52DE-698A-FDFCFC000B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
        <p:nvSpPr>
          <p:cNvPr id="8" name="Content Placeholder 7">
            <a:extLst>
              <a:ext uri="{FF2B5EF4-FFF2-40B4-BE49-F238E27FC236}">
                <a16:creationId xmlns:a16="http://schemas.microsoft.com/office/drawing/2014/main" id="{E61BA0DF-1FEC-11F2-E0FA-2A4FC5290C47}"/>
              </a:ext>
            </a:extLst>
          </p:cNvPr>
          <p:cNvSpPr>
            <a:spLocks noGrp="1"/>
          </p:cNvSpPr>
          <p:nvPr>
            <p:ph idx="1"/>
          </p:nvPr>
        </p:nvSpPr>
        <p:spPr>
          <a:xfrm>
            <a:off x="457200" y="1556792"/>
            <a:ext cx="8229600" cy="4680520"/>
          </a:xfrm>
        </p:spPr>
        <p:txBody>
          <a:bodyPr/>
          <a:lstStyle/>
          <a:p>
            <a:pPr lvl="0"/>
            <a:r>
              <a:rPr lang="en-CA" sz="2000" b="1" dirty="0"/>
              <a:t>Fit Testing: </a:t>
            </a:r>
            <a:r>
              <a:rPr lang="en-CA" sz="2000" dirty="0"/>
              <a:t>Conduct QLFT and/or QNFT following required procedures; document results.</a:t>
            </a:r>
          </a:p>
          <a:p>
            <a:pPr lvl="0"/>
            <a:r>
              <a:rPr lang="en-CA" sz="2000" b="1" dirty="0"/>
              <a:t>Documentation: </a:t>
            </a:r>
            <a:r>
              <a:rPr lang="en-CA" sz="2000" dirty="0"/>
              <a:t>Maintain screening forms, fit-test records, and tester notes.</a:t>
            </a:r>
          </a:p>
          <a:p>
            <a:pPr lvl="0"/>
            <a:r>
              <a:rPr lang="en-CA" sz="2000" b="1" dirty="0"/>
              <a:t>Issuance &amp; Use: </a:t>
            </a:r>
            <a:r>
              <a:rPr lang="en-CA" sz="2000" dirty="0"/>
              <a:t>Provide a fitted respirator; workers perform seal checks before each use.</a:t>
            </a:r>
          </a:p>
          <a:p>
            <a:pPr lvl="0"/>
            <a:r>
              <a:rPr lang="en-CA" sz="2000" b="1" dirty="0"/>
              <a:t>Maintenance &amp; Storage: </a:t>
            </a:r>
            <a:r>
              <a:rPr lang="en-CA" sz="2000" dirty="0"/>
              <a:t>Follow proper cleaning, storage, and filter/cartridge replacement schedules.</a:t>
            </a:r>
          </a:p>
          <a:p>
            <a:pPr lvl="0"/>
            <a:r>
              <a:rPr lang="en-CA" sz="2000" b="1" dirty="0"/>
              <a:t>Program Review: </a:t>
            </a:r>
            <a:r>
              <a:rPr lang="en-CA" sz="2000" dirty="0"/>
              <a:t>Re-test annually and evaluate program performance; maintain tester competency.</a:t>
            </a:r>
          </a:p>
          <a:p>
            <a:pPr lvl="0"/>
            <a:r>
              <a:rPr lang="en-CA" sz="2000" b="1" dirty="0"/>
              <a:t>Recordkeeping: </a:t>
            </a:r>
            <a:r>
              <a:rPr lang="en-CA" sz="2000" dirty="0"/>
              <a:t>Keep all required documents per OH&amp;S regulations.</a:t>
            </a:r>
          </a:p>
          <a:p>
            <a:pPr lvl="0"/>
            <a:endParaRPr lang="en-CA" sz="1600" dirty="0"/>
          </a:p>
          <a:p>
            <a:endParaRPr lang="en-CA" sz="2800" dirty="0"/>
          </a:p>
        </p:txBody>
      </p:sp>
    </p:spTree>
    <p:custDataLst>
      <p:tags r:id="rId1"/>
    </p:custDataLst>
    <p:extLst>
      <p:ext uri="{BB962C8B-B14F-4D97-AF65-F5344CB8AC3E}">
        <p14:creationId xmlns:p14="http://schemas.microsoft.com/office/powerpoint/2010/main" val="318697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8513"/>
            <a:ext cx="8229600" cy="1143000"/>
          </a:xfrm>
        </p:spPr>
        <p:txBody>
          <a:bodyPr>
            <a:normAutofit fontScale="90000"/>
          </a:bodyPr>
          <a:lstStyle/>
          <a:p>
            <a:r>
              <a:rPr lang="en-CA" sz="3600" b="1" dirty="0"/>
              <a:t>Legislation:</a:t>
            </a:r>
            <a:br>
              <a:rPr lang="en-CA" sz="3600" b="1" dirty="0"/>
            </a:br>
            <a:r>
              <a:rPr lang="en-CA" sz="3600" b="1" dirty="0"/>
              <a:t>Saskatchewan Employment Act</a:t>
            </a:r>
          </a:p>
        </p:txBody>
      </p:sp>
      <p:graphicFrame>
        <p:nvGraphicFramePr>
          <p:cNvPr id="8" name="Content Placeholder 2">
            <a:extLst>
              <a:ext uri="{FF2B5EF4-FFF2-40B4-BE49-F238E27FC236}">
                <a16:creationId xmlns:a16="http://schemas.microsoft.com/office/drawing/2014/main" id="{5CF27E50-7B79-076E-A1CD-BBF1E0AB7346}"/>
              </a:ext>
            </a:extLst>
          </p:cNvPr>
          <p:cNvGraphicFramePr>
            <a:graphicFrameLocks noGrp="1"/>
          </p:cNvGraphicFramePr>
          <p:nvPr>
            <p:ph idx="1"/>
            <p:extLst>
              <p:ext uri="{D42A27DB-BD31-4B8C-83A1-F6EECF244321}">
                <p14:modId xmlns:p14="http://schemas.microsoft.com/office/powerpoint/2010/main" val="11475620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Safe Work Background No Logos">
            <a:extLst>
              <a:ext uri="{FF2B5EF4-FFF2-40B4-BE49-F238E27FC236}">
                <a16:creationId xmlns:a16="http://schemas.microsoft.com/office/drawing/2014/main" id="{036C3A21-CC30-9992-4236-B0C2A61AB3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FDE15A9F-F55C-0F6D-5629-97B92D20DD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5857066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763" y="1412776"/>
            <a:ext cx="9139237" cy="769441"/>
          </a:xfrm>
          <a:prstGeom prst="rect">
            <a:avLst/>
          </a:prstGeom>
          <a:noFill/>
        </p:spPr>
        <p:txBody>
          <a:bodyPr wrap="square" rtlCol="0">
            <a:spAutoFit/>
          </a:bodyPr>
          <a:lstStyle/>
          <a:p>
            <a:pPr algn="ctr"/>
            <a:r>
              <a:rPr lang="en-CA" sz="4400" b="1" dirty="0">
                <a:latin typeface="Arial" pitchFamily="34" charset="0"/>
                <a:cs typeface="Arial" pitchFamily="34" charset="0"/>
              </a:rPr>
              <a:t>Contact Us:</a:t>
            </a:r>
          </a:p>
        </p:txBody>
      </p:sp>
      <p:sp>
        <p:nvSpPr>
          <p:cNvPr id="6" name="Rectangle 5"/>
          <p:cNvSpPr/>
          <p:nvPr/>
        </p:nvSpPr>
        <p:spPr>
          <a:xfrm>
            <a:off x="228969" y="2420888"/>
            <a:ext cx="8686061" cy="3616375"/>
          </a:xfrm>
          <a:prstGeom prst="rect">
            <a:avLst/>
          </a:prstGeom>
        </p:spPr>
        <p:txBody>
          <a:bodyPr wrap="square">
            <a:spAutoFit/>
          </a:bodyPr>
          <a:lstStyle/>
          <a:p>
            <a:pPr algn="ctr"/>
            <a:r>
              <a:rPr lang="en-CA" sz="2800" dirty="0">
                <a:latin typeface="Arial" pitchFamily="34" charset="0"/>
                <a:cs typeface="Arial" pitchFamily="34" charset="0"/>
              </a:rPr>
              <a:t>Trainer Name</a:t>
            </a:r>
          </a:p>
          <a:p>
            <a:pPr algn="ctr"/>
            <a:r>
              <a:rPr lang="en-CA" sz="2800" dirty="0">
                <a:latin typeface="Arial" pitchFamily="34" charset="0"/>
                <a:cs typeface="Arial" pitchFamily="34" charset="0"/>
              </a:rPr>
              <a:t>952 Albert Street</a:t>
            </a:r>
          </a:p>
          <a:p>
            <a:pPr algn="ctr"/>
            <a:r>
              <a:rPr lang="en-CA" sz="2800" dirty="0">
                <a:latin typeface="Arial" pitchFamily="34" charset="0"/>
                <a:cs typeface="Arial" pitchFamily="34" charset="0"/>
              </a:rPr>
              <a:t>Regina SK  S4R 2P7</a:t>
            </a:r>
          </a:p>
          <a:p>
            <a:pPr algn="ctr"/>
            <a:r>
              <a:rPr lang="en-CA" sz="2800" dirty="0">
                <a:latin typeface="Arial" pitchFamily="34" charset="0"/>
                <a:cs typeface="Arial" pitchFamily="34" charset="0"/>
              </a:rPr>
              <a:t>306-XXX-XXXX </a:t>
            </a:r>
          </a:p>
          <a:p>
            <a:pPr algn="ctr"/>
            <a:endParaRPr lang="en-CA" sz="2800" dirty="0">
              <a:latin typeface="Arial" pitchFamily="34" charset="0"/>
              <a:cs typeface="Arial" pitchFamily="34" charset="0"/>
            </a:endParaRPr>
          </a:p>
          <a:p>
            <a:pPr algn="ctr"/>
            <a:r>
              <a:rPr lang="en-CA" sz="2800" dirty="0">
                <a:latin typeface="Arial" pitchFamily="34" charset="0"/>
                <a:cs typeface="Arial" pitchFamily="34" charset="0"/>
              </a:rPr>
              <a:t>Email contact</a:t>
            </a:r>
          </a:p>
          <a:p>
            <a:pPr algn="ctr">
              <a:spcAft>
                <a:spcPts val="600"/>
              </a:spcAft>
            </a:pPr>
            <a:r>
              <a:rPr lang="en-CA" sz="2800" dirty="0">
                <a:latin typeface="Arial" pitchFamily="34" charset="0"/>
                <a:cs typeface="Arial" pitchFamily="34" charset="0"/>
                <a:hlinkClick r:id="rId4"/>
              </a:rPr>
              <a:t>info@saswh.ca</a:t>
            </a:r>
            <a:endParaRPr lang="en-CA" sz="2800" dirty="0">
              <a:latin typeface="Arial" pitchFamily="34" charset="0"/>
              <a:cs typeface="Arial" pitchFamily="34" charset="0"/>
            </a:endParaRPr>
          </a:p>
          <a:p>
            <a:pPr algn="ctr"/>
            <a:r>
              <a:rPr lang="en-CA" sz="2800" dirty="0">
                <a:latin typeface="Arial" pitchFamily="34" charset="0"/>
                <a:cs typeface="Arial" pitchFamily="34" charset="0"/>
                <a:hlinkClick r:id="rId5"/>
              </a:rPr>
              <a:t>www.saswh.ca</a:t>
            </a:r>
            <a:endParaRPr lang="en-CA" sz="3200" dirty="0">
              <a:latin typeface="Arial" pitchFamily="34" charset="0"/>
              <a:cs typeface="Arial" pitchFamily="34" charset="0"/>
            </a:endParaRPr>
          </a:p>
        </p:txBody>
      </p:sp>
      <p:pic>
        <p:nvPicPr>
          <p:cNvPr id="3" name="Picture 2" descr="Safe Work Background No Logos">
            <a:extLst>
              <a:ext uri="{FF2B5EF4-FFF2-40B4-BE49-F238E27FC236}">
                <a16:creationId xmlns:a16="http://schemas.microsoft.com/office/drawing/2014/main" id="{2D739F6B-E539-40CC-41F7-9B6F637F88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Picture 1">
            <a:extLst>
              <a:ext uri="{FF2B5EF4-FFF2-40B4-BE49-F238E27FC236}">
                <a16:creationId xmlns:a16="http://schemas.microsoft.com/office/drawing/2014/main" id="{788A39BF-B13D-AE2F-522B-7802164611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38588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3432C3F1-E7C9-733B-CD20-1DE956ABE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55861-64C2-9B7E-1656-75581587BF9F}"/>
              </a:ext>
            </a:extLst>
          </p:cNvPr>
          <p:cNvSpPr>
            <a:spLocks noGrp="1"/>
          </p:cNvSpPr>
          <p:nvPr>
            <p:ph type="title"/>
          </p:nvPr>
        </p:nvSpPr>
        <p:spPr>
          <a:xfrm>
            <a:off x="499209" y="701320"/>
            <a:ext cx="8229600" cy="1008112"/>
          </a:xfrm>
        </p:spPr>
        <p:txBody>
          <a:bodyPr>
            <a:normAutofit/>
          </a:bodyPr>
          <a:lstStyle/>
          <a:p>
            <a:r>
              <a:rPr lang="en-CA" sz="3600" b="1" dirty="0"/>
              <a:t>SASWH Approved Fit Testers</a:t>
            </a:r>
          </a:p>
        </p:txBody>
      </p:sp>
      <p:sp>
        <p:nvSpPr>
          <p:cNvPr id="3" name="Content Placeholder 2">
            <a:extLst>
              <a:ext uri="{FF2B5EF4-FFF2-40B4-BE49-F238E27FC236}">
                <a16:creationId xmlns:a16="http://schemas.microsoft.com/office/drawing/2014/main" id="{892A8EB8-321B-D769-21CC-EF9D38A7933D}"/>
              </a:ext>
            </a:extLst>
          </p:cNvPr>
          <p:cNvSpPr>
            <a:spLocks noGrp="1"/>
          </p:cNvSpPr>
          <p:nvPr>
            <p:ph idx="1"/>
          </p:nvPr>
        </p:nvSpPr>
        <p:spPr>
          <a:xfrm>
            <a:off x="499209" y="1556793"/>
            <a:ext cx="8229600" cy="4608511"/>
          </a:xfrm>
        </p:spPr>
        <p:txBody>
          <a:bodyPr>
            <a:normAutofit/>
          </a:bodyPr>
          <a:lstStyle/>
          <a:p>
            <a:pPr marL="0" indent="0">
              <a:lnSpc>
                <a:spcPct val="110000"/>
              </a:lnSpc>
              <a:buNone/>
            </a:pPr>
            <a:r>
              <a:rPr lang="en-CA" sz="2800" dirty="0"/>
              <a:t>Fit testers approved by SASWH have access to resources such as a PowerPoint for orientation and forms referenced in the Protocols and Resources.</a:t>
            </a:r>
          </a:p>
          <a:p>
            <a:pPr marL="0" indent="0">
              <a:lnSpc>
                <a:spcPct val="110000"/>
              </a:lnSpc>
              <a:buNone/>
            </a:pPr>
            <a:endParaRPr lang="en-CA" sz="2800" dirty="0"/>
          </a:p>
          <a:p>
            <a:pPr marL="0" indent="0">
              <a:lnSpc>
                <a:spcPct val="110000"/>
              </a:lnSpc>
              <a:buNone/>
            </a:pPr>
            <a:r>
              <a:rPr lang="en-CA" sz="2800" dirty="0"/>
              <a:t>Visit </a:t>
            </a:r>
            <a:r>
              <a:rPr lang="en-CA" sz="2800" dirty="0">
                <a:hlinkClick r:id="rId4"/>
              </a:rPr>
              <a:t>www.saswh.ca</a:t>
            </a:r>
            <a:r>
              <a:rPr lang="en-CA" sz="2800" dirty="0"/>
              <a:t> and login (blue tab) using the case-sensitive username and password:</a:t>
            </a:r>
          </a:p>
          <a:p>
            <a:pPr marL="457200" lvl="1" indent="0">
              <a:lnSpc>
                <a:spcPct val="110000"/>
              </a:lnSpc>
              <a:buNone/>
            </a:pPr>
            <a:r>
              <a:rPr lang="en-CA" b="1" dirty="0"/>
              <a:t>Username: </a:t>
            </a:r>
            <a:r>
              <a:rPr lang="en-CA" dirty="0"/>
              <a:t>RFT1</a:t>
            </a:r>
          </a:p>
          <a:p>
            <a:pPr marL="457200" lvl="1" indent="0">
              <a:lnSpc>
                <a:spcPct val="110000"/>
              </a:lnSpc>
              <a:buNone/>
            </a:pPr>
            <a:r>
              <a:rPr lang="en-CA" b="1" dirty="0"/>
              <a:t>Password:</a:t>
            </a:r>
            <a:r>
              <a:rPr lang="en-CA" dirty="0"/>
              <a:t> RFT2025Testers!</a:t>
            </a:r>
          </a:p>
          <a:p>
            <a:pPr marL="457200" lvl="1" indent="0">
              <a:lnSpc>
                <a:spcPct val="110000"/>
              </a:lnSpc>
              <a:buNone/>
            </a:pPr>
            <a:endParaRPr lang="en-CA" dirty="0"/>
          </a:p>
          <a:p>
            <a:pPr marL="0" indent="0">
              <a:buNone/>
            </a:pPr>
            <a:endParaRPr lang="en-CA" dirty="0"/>
          </a:p>
        </p:txBody>
      </p:sp>
      <p:pic>
        <p:nvPicPr>
          <p:cNvPr id="6" name="Picture 2" descr="Safe Work Background No Logos">
            <a:extLst>
              <a:ext uri="{FF2B5EF4-FFF2-40B4-BE49-F238E27FC236}">
                <a16:creationId xmlns:a16="http://schemas.microsoft.com/office/drawing/2014/main" id="{D5CBCC11-39C6-CD5F-3647-AACE425D7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91440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ED1C3B9C-3911-7FC0-5698-DC4F7B4809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2290" y="6237312"/>
            <a:ext cx="2559090" cy="280918"/>
          </a:xfrm>
          <a:prstGeom prst="rect">
            <a:avLst/>
          </a:prstGeom>
        </p:spPr>
      </p:pic>
    </p:spTree>
    <p:custDataLst>
      <p:tags r:id="rId1"/>
    </p:custDataLst>
    <p:extLst>
      <p:ext uri="{BB962C8B-B14F-4D97-AF65-F5344CB8AC3E}">
        <p14:creationId xmlns:p14="http://schemas.microsoft.com/office/powerpoint/2010/main" val="39789958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8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SWH PowerPoint Template -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SWH_PPT Option 1 as of Nov 2014">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ASWH_PPT Option 1 as of Nov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SASWH PowerPoint Template - FINAL</Template>
  <TotalTime>30357</TotalTime>
  <Words>11125</Words>
  <Application>Microsoft Office PowerPoint</Application>
  <PresentationFormat>On-screen Show (4:3)</PresentationFormat>
  <Paragraphs>1136</Paragraphs>
  <Slides>80</Slides>
  <Notes>80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80</vt:i4>
      </vt:variant>
    </vt:vector>
  </HeadingPairs>
  <TitlesOfParts>
    <vt:vector size="95" baseType="lpstr">
      <vt:lpstr>Arial</vt:lpstr>
      <vt:lpstr>Arial MT</vt:lpstr>
      <vt:lpstr>Calibri</vt:lpstr>
      <vt:lpstr>Calibri Light</vt:lpstr>
      <vt:lpstr>Franklin Gothic Book</vt:lpstr>
      <vt:lpstr>Helvetica Neue</vt:lpstr>
      <vt:lpstr>Symbol</vt:lpstr>
      <vt:lpstr>Tahoma</vt:lpstr>
      <vt:lpstr>Times New Roman</vt:lpstr>
      <vt:lpstr>Verdana</vt:lpstr>
      <vt:lpstr>Wingdings</vt:lpstr>
      <vt:lpstr>SASWH PowerPoint Template - FINAL</vt:lpstr>
      <vt:lpstr>Custom Design</vt:lpstr>
      <vt:lpstr>SASWH_PPT Option 1 as of Nov 2014</vt:lpstr>
      <vt:lpstr>1_SASWH_PPT Option 1 as of Nov 2014</vt:lpstr>
      <vt:lpstr>Respiratory Fit Testing Train the Tester 2025  </vt:lpstr>
      <vt:lpstr>PowerPoint Presentation</vt:lpstr>
      <vt:lpstr>Land Acknowledgement</vt:lpstr>
      <vt:lpstr>Housekeeping Details</vt:lpstr>
      <vt:lpstr>Introductions </vt:lpstr>
      <vt:lpstr>PowerPoint Presentation</vt:lpstr>
      <vt:lpstr>PowerPoint Presentation</vt:lpstr>
      <vt:lpstr>Legislation: Saskatchewan Employment Act</vt:lpstr>
      <vt:lpstr>SASWH Approved Fit Testers</vt:lpstr>
      <vt:lpstr>Re-approval</vt:lpstr>
      <vt:lpstr>Supplies for Fit Testing</vt:lpstr>
      <vt:lpstr>Risk Assessments</vt:lpstr>
      <vt:lpstr>Risk Assessments</vt:lpstr>
      <vt:lpstr>Risk Assessments</vt:lpstr>
      <vt:lpstr>Risk Assessments</vt:lpstr>
      <vt:lpstr>Reporting, documenting, and communicating identified risks</vt:lpstr>
      <vt:lpstr>Legislation  </vt:lpstr>
      <vt:lpstr>Introduction to Fit Testing The potential of air quality hazards exists. </vt:lpstr>
      <vt:lpstr>Learning Outcomes</vt:lpstr>
      <vt:lpstr>Three Rights of Workers</vt:lpstr>
      <vt:lpstr>Purpose of Fit Testing</vt:lpstr>
      <vt:lpstr>Legislation and the CSA Standards</vt:lpstr>
      <vt:lpstr>Roles and Responsibilities</vt:lpstr>
      <vt:lpstr>CSA Standard - CAN/CSA-Z94.4-18 (R2023)  A respiratory protection program shall consist of the following components: </vt:lpstr>
      <vt:lpstr> Training </vt:lpstr>
      <vt:lpstr>Hazard Assessment</vt:lpstr>
      <vt:lpstr>Hazard Assessment</vt:lpstr>
      <vt:lpstr>Controlling respiratory hazards</vt:lpstr>
      <vt:lpstr>Four basic groupings of respirators   </vt:lpstr>
      <vt:lpstr>PowerPoint Presentation</vt:lpstr>
      <vt:lpstr>PowerPoint Presentation</vt:lpstr>
      <vt:lpstr>Air-purifying Respirators</vt:lpstr>
      <vt:lpstr> Respirator Selection</vt:lpstr>
      <vt:lpstr> Respirator Selection</vt:lpstr>
      <vt:lpstr>Elastomeric respirators use two main types of protection:</vt:lpstr>
      <vt:lpstr>Particulate Filters</vt:lpstr>
      <vt:lpstr>Gas/Vapour Cartridges</vt:lpstr>
      <vt:lpstr>Filter Ratings and Efficiency</vt:lpstr>
      <vt:lpstr>Disposable Respirators</vt:lpstr>
      <vt:lpstr>Elastomeric Respirators</vt:lpstr>
      <vt:lpstr>End-of-Service-Life Indicator</vt:lpstr>
      <vt:lpstr>NIOSH Colour Scheme</vt:lpstr>
      <vt:lpstr>Elastomeric Respirators</vt:lpstr>
      <vt:lpstr>Respirator Fit Testing</vt:lpstr>
      <vt:lpstr>Respirator Fit Testing </vt:lpstr>
      <vt:lpstr>Respirator Fit Test Screening Form</vt:lpstr>
      <vt:lpstr>Health Surveillance </vt:lpstr>
      <vt:lpstr>Worker Health Conditions   </vt:lpstr>
      <vt:lpstr>Orientation and Training</vt:lpstr>
      <vt:lpstr>Donning and Doffing</vt:lpstr>
      <vt:lpstr>Donning and Doffing</vt:lpstr>
      <vt:lpstr>Donning and Doffing</vt:lpstr>
      <vt:lpstr>Donning and Doffing</vt:lpstr>
      <vt:lpstr>Negative And Positive  Seal Checks </vt:lpstr>
      <vt:lpstr>Fit Test Preparation</vt:lpstr>
      <vt:lpstr>Fit Test Preparation</vt:lpstr>
      <vt:lpstr>Respirator interference concerns</vt:lpstr>
      <vt:lpstr>Respirator Fit Test   Documentation Form</vt:lpstr>
      <vt:lpstr>PowerPoint Presentation</vt:lpstr>
      <vt:lpstr>PowerPoint Presentation</vt:lpstr>
      <vt:lpstr>PowerPoint Presentation</vt:lpstr>
      <vt:lpstr>Types of Fit Testing </vt:lpstr>
      <vt:lpstr>QLFT</vt:lpstr>
      <vt:lpstr>Prior to QLFT </vt:lpstr>
      <vt:lpstr>Prior to QLFT continued</vt:lpstr>
      <vt:lpstr>Qualitative Fit Test</vt:lpstr>
      <vt:lpstr>QNFT</vt:lpstr>
      <vt:lpstr>Prior to QNFT </vt:lpstr>
      <vt:lpstr> Prior to QNFT continued</vt:lpstr>
      <vt:lpstr>Once the fit test has been completed, the worker’s comfort with the respirator must be reassessed by asking:    “Does this respirator give you a level of comfort that you consider acceptable for the work you will be performing?”  Yes or No.  If the answer is “No”, another suitable protective option must be provided as part of the respiratory protection program.</vt:lpstr>
      <vt:lpstr>Respirator Fit Testing </vt:lpstr>
      <vt:lpstr>Fit Test Documentation</vt:lpstr>
      <vt:lpstr>Respirator Issuance and Practical Use</vt:lpstr>
      <vt:lpstr>Cleaning, inspection, maintenance, and storage of respirators. </vt:lpstr>
      <vt:lpstr> Recording</vt:lpstr>
      <vt:lpstr> Overview of Forms Required</vt:lpstr>
      <vt:lpstr>Let’s set-up and practice QLFT                          QNFT</vt:lpstr>
      <vt:lpstr> Summary</vt:lpstr>
      <vt:lpstr>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Romanow, Bruce SASWH</dc:creator>
  <cp:lastModifiedBy>Szabo, Linda SASWH</cp:lastModifiedBy>
  <cp:revision>144</cp:revision>
  <cp:lastPrinted>2025-12-12T17:18:44Z</cp:lastPrinted>
  <dcterms:created xsi:type="dcterms:W3CDTF">2023-07-07T13:36:28Z</dcterms:created>
  <dcterms:modified xsi:type="dcterms:W3CDTF">2026-02-24T21:19:01Z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62CA2785-CAA6-4C18-9305-BC5D633143BE</vt:lpwstr>
  </property>
  <property fmtid="{D5CDD505-2E9C-101B-9397-08002B2CF9AE}" pid="3" name="ArticulatePath">
    <vt:lpwstr>RFT PPT Brendas revision 07 2025</vt:lpwstr>
  </property>
</Properties>
</file>